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36" r:id="rId1"/>
  </p:sldMasterIdLst>
  <p:notesMasterIdLst>
    <p:notesMasterId r:id="rId72"/>
  </p:notesMasterIdLst>
  <p:sldIdLst>
    <p:sldId id="256" r:id="rId2"/>
    <p:sldId id="258" r:id="rId3"/>
    <p:sldId id="257"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72" r:id="rId26"/>
    <p:sldId id="373" r:id="rId27"/>
    <p:sldId id="389" r:id="rId28"/>
    <p:sldId id="390" r:id="rId29"/>
    <p:sldId id="391" r:id="rId30"/>
    <p:sldId id="392" r:id="rId31"/>
    <p:sldId id="374" r:id="rId32"/>
    <p:sldId id="375"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6" r:id="rId61"/>
    <p:sldId id="377" r:id="rId62"/>
    <p:sldId id="378" r:id="rId63"/>
    <p:sldId id="379" r:id="rId64"/>
    <p:sldId id="387" r:id="rId65"/>
    <p:sldId id="388" r:id="rId66"/>
    <p:sldId id="382" r:id="rId67"/>
    <p:sldId id="383" r:id="rId68"/>
    <p:sldId id="384" r:id="rId69"/>
    <p:sldId id="385" r:id="rId70"/>
    <p:sldId id="386" r:id="rId71"/>
  </p:sldIdLst>
  <p:sldSz cx="9144000" cy="6858000" type="screen4x3"/>
  <p:notesSz cx="6858000" cy="9144000"/>
  <p:embeddedFontLst>
    <p:embeddedFont>
      <p:font typeface="黑体" panose="02010609060101010101" pitchFamily="49" charset="-122"/>
      <p:regular r:id="rId73"/>
    </p:embeddedFont>
    <p:embeddedFont>
      <p:font typeface="Arial Unicode MS" panose="020B0604020202020204" pitchFamily="34" charset="-122"/>
      <p:regular r:id="rId74"/>
    </p:embeddedFont>
    <p:embeddedFont>
      <p:font typeface="Calibri" panose="020F0502020204030204" pitchFamily="34" charset="0"/>
      <p:regular r:id="rId75"/>
      <p:bold r:id="rId76"/>
      <p:italic r:id="rId77"/>
      <p:boldItalic r:id="rId78"/>
    </p:embeddedFont>
    <p:embeddedFont>
      <p:font typeface="Wingdings 2" panose="05020102010507070707" pitchFamily="18" charset="2"/>
      <p:regular r:id="rId79"/>
    </p:embeddedFont>
    <p:embeddedFont>
      <p:font typeface="华文中宋" panose="02010600040101010101" pitchFamily="2" charset="-122"/>
      <p:regular r:id="rId80"/>
    </p:embeddedFont>
    <p:embeddedFont>
      <p:font typeface="隶书" panose="02010509060101010101" pitchFamily="49" charset="-122"/>
      <p:regular r:id="rId81"/>
    </p:embeddedFont>
    <p:embeddedFont>
      <p:font typeface="华文新魏" panose="02010800040101010101" pitchFamily="2" charset="-122"/>
      <p:regular r:id="rId82"/>
    </p:embeddedFont>
    <p:embeddedFont>
      <p:font typeface="BatangChe" panose="02030609000101010101" pitchFamily="49" charset="-127"/>
      <p:regular r:id="rId83"/>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27" autoAdjust="0"/>
  </p:normalViewPr>
  <p:slideViewPr>
    <p:cSldViewPr>
      <p:cViewPr varScale="1">
        <p:scale>
          <a:sx n="63" d="100"/>
          <a:sy n="63" d="100"/>
        </p:scale>
        <p:origin x="1308" y="52"/>
      </p:cViewPr>
      <p:guideLst>
        <p:guide orient="horz" pos="2160"/>
        <p:guide pos="2880"/>
      </p:guideLst>
    </p:cSldViewPr>
  </p:slideViewPr>
  <p:outlineViewPr>
    <p:cViewPr>
      <p:scale>
        <a:sx n="33" d="100"/>
        <a:sy n="33" d="100"/>
      </p:scale>
      <p:origin x="0" y="37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4"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 Id="rId5" Type="http://schemas.openxmlformats.org/officeDocument/2006/relationships/image" Target="../media/image72.emf"/><Relationship Id="rId4" Type="http://schemas.openxmlformats.org/officeDocument/2006/relationships/image" Target="../media/image7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4" Type="http://schemas.openxmlformats.org/officeDocument/2006/relationships/image" Target="../media/image7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1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image" Target="../media/image11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 Id="rId5" Type="http://schemas.openxmlformats.org/officeDocument/2006/relationships/image" Target="../media/image126.emf"/><Relationship Id="rId4" Type="http://schemas.openxmlformats.org/officeDocument/2006/relationships/image" Target="../media/image12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image" Target="../media/image9.emf"/><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4.emf"/><Relationship Id="rId3" Type="http://schemas.openxmlformats.org/officeDocument/2006/relationships/image" Target="../media/image129.emf"/><Relationship Id="rId7" Type="http://schemas.openxmlformats.org/officeDocument/2006/relationships/image" Target="../media/image133.emf"/><Relationship Id="rId2" Type="http://schemas.openxmlformats.org/officeDocument/2006/relationships/image" Target="../media/image128.emf"/><Relationship Id="rId1" Type="http://schemas.openxmlformats.org/officeDocument/2006/relationships/image" Target="../media/image127.emf"/><Relationship Id="rId6" Type="http://schemas.openxmlformats.org/officeDocument/2006/relationships/image" Target="../media/image132.emf"/><Relationship Id="rId5" Type="http://schemas.openxmlformats.org/officeDocument/2006/relationships/image" Target="../media/image131.emf"/><Relationship Id="rId10" Type="http://schemas.openxmlformats.org/officeDocument/2006/relationships/image" Target="../media/image136.emf"/><Relationship Id="rId4" Type="http://schemas.openxmlformats.org/officeDocument/2006/relationships/image" Target="../media/image130.emf"/><Relationship Id="rId9" Type="http://schemas.openxmlformats.org/officeDocument/2006/relationships/image" Target="../media/image13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emf"/><Relationship Id="rId5" Type="http://schemas.openxmlformats.org/officeDocument/2006/relationships/image" Target="../media/image142.emf"/><Relationship Id="rId4" Type="http://schemas.openxmlformats.org/officeDocument/2006/relationships/image" Target="../media/image141.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image" Target="../media/image145.emf"/><Relationship Id="rId7" Type="http://schemas.openxmlformats.org/officeDocument/2006/relationships/image" Target="../media/image149.e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emf"/><Relationship Id="rId5" Type="http://schemas.openxmlformats.org/officeDocument/2006/relationships/image" Target="../media/image147.emf"/><Relationship Id="rId4" Type="http://schemas.openxmlformats.org/officeDocument/2006/relationships/image" Target="../media/image146.emf"/><Relationship Id="rId9" Type="http://schemas.openxmlformats.org/officeDocument/2006/relationships/image" Target="../media/image151.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 Id="rId4" Type="http://schemas.openxmlformats.org/officeDocument/2006/relationships/image" Target="../media/image15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image" Target="../media/image156.emf"/><Relationship Id="rId5" Type="http://schemas.openxmlformats.org/officeDocument/2006/relationships/image" Target="../media/image160.wmf"/><Relationship Id="rId4" Type="http://schemas.openxmlformats.org/officeDocument/2006/relationships/image" Target="../media/image159.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emf"/><Relationship Id="rId1" Type="http://schemas.openxmlformats.org/officeDocument/2006/relationships/image" Target="../media/image161.wmf"/><Relationship Id="rId6" Type="http://schemas.openxmlformats.org/officeDocument/2006/relationships/image" Target="../media/image166.emf"/><Relationship Id="rId5" Type="http://schemas.openxmlformats.org/officeDocument/2006/relationships/image" Target="../media/image165.emf"/><Relationship Id="rId4" Type="http://schemas.openxmlformats.org/officeDocument/2006/relationships/image" Target="../media/image16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image" Target="../media/image169.wmf"/><Relationship Id="rId6" Type="http://schemas.openxmlformats.org/officeDocument/2006/relationships/image" Target="../media/image174.emf"/><Relationship Id="rId5" Type="http://schemas.openxmlformats.org/officeDocument/2006/relationships/image" Target="../media/image173.emf"/><Relationship Id="rId4" Type="http://schemas.openxmlformats.org/officeDocument/2006/relationships/image" Target="../media/image172.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image" Target="../media/image177.emf"/><Relationship Id="rId4" Type="http://schemas.openxmlformats.org/officeDocument/2006/relationships/image" Target="../media/image180.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5.emf"/><Relationship Id="rId2" Type="http://schemas.openxmlformats.org/officeDocument/2006/relationships/image" Target="../media/image184.emf"/><Relationship Id="rId1" Type="http://schemas.openxmlformats.org/officeDocument/2006/relationships/image" Target="../media/image183.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8.emf"/><Relationship Id="rId2" Type="http://schemas.openxmlformats.org/officeDocument/2006/relationships/image" Target="../media/image187.emf"/><Relationship Id="rId1" Type="http://schemas.openxmlformats.org/officeDocument/2006/relationships/image" Target="../media/image186.emf"/><Relationship Id="rId6" Type="http://schemas.openxmlformats.org/officeDocument/2006/relationships/image" Target="../media/image191.emf"/><Relationship Id="rId5" Type="http://schemas.openxmlformats.org/officeDocument/2006/relationships/image" Target="../media/image190.emf"/><Relationship Id="rId4" Type="http://schemas.openxmlformats.org/officeDocument/2006/relationships/image" Target="../media/image18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5.emf"/><Relationship Id="rId2" Type="http://schemas.openxmlformats.org/officeDocument/2006/relationships/image" Target="../media/image194.emf"/><Relationship Id="rId1" Type="http://schemas.openxmlformats.org/officeDocument/2006/relationships/image" Target="../media/image193.emf"/><Relationship Id="rId5" Type="http://schemas.openxmlformats.org/officeDocument/2006/relationships/image" Target="../media/image197.emf"/><Relationship Id="rId4" Type="http://schemas.openxmlformats.org/officeDocument/2006/relationships/image" Target="../media/image196.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1.emf"/><Relationship Id="rId2" Type="http://schemas.openxmlformats.org/officeDocument/2006/relationships/image" Target="../media/image200.emf"/><Relationship Id="rId1" Type="http://schemas.openxmlformats.org/officeDocument/2006/relationships/image" Target="../media/image199.emf"/><Relationship Id="rId4" Type="http://schemas.openxmlformats.org/officeDocument/2006/relationships/image" Target="../media/image202.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image" Target="../media/image205.emf"/><Relationship Id="rId1" Type="http://schemas.openxmlformats.org/officeDocument/2006/relationships/image" Target="../media/image204.emf"/><Relationship Id="rId6" Type="http://schemas.openxmlformats.org/officeDocument/2006/relationships/image" Target="../media/image209.emf"/><Relationship Id="rId5" Type="http://schemas.openxmlformats.org/officeDocument/2006/relationships/image" Target="../media/image208.emf"/><Relationship Id="rId4" Type="http://schemas.openxmlformats.org/officeDocument/2006/relationships/image" Target="../media/image207.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12.emf"/><Relationship Id="rId1" Type="http://schemas.openxmlformats.org/officeDocument/2006/relationships/image" Target="../media/image211.wmf"/><Relationship Id="rId6" Type="http://schemas.openxmlformats.org/officeDocument/2006/relationships/image" Target="../media/image216.emf"/><Relationship Id="rId5" Type="http://schemas.openxmlformats.org/officeDocument/2006/relationships/image" Target="../media/image215.wmf"/><Relationship Id="rId4" Type="http://schemas.openxmlformats.org/officeDocument/2006/relationships/image" Target="../media/image214.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5" Type="http://schemas.openxmlformats.org/officeDocument/2006/relationships/image" Target="../media/image224.wmf"/><Relationship Id="rId4" Type="http://schemas.openxmlformats.org/officeDocument/2006/relationships/image" Target="../media/image22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5" Type="http://schemas.openxmlformats.org/officeDocument/2006/relationships/image" Target="../media/image233.wmf"/><Relationship Id="rId4" Type="http://schemas.openxmlformats.org/officeDocument/2006/relationships/image" Target="../media/image23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 Id="rId6" Type="http://schemas.openxmlformats.org/officeDocument/2006/relationships/image" Target="../media/image239.wmf"/><Relationship Id="rId5" Type="http://schemas.openxmlformats.org/officeDocument/2006/relationships/image" Target="../media/image238.wmf"/><Relationship Id="rId4" Type="http://schemas.openxmlformats.org/officeDocument/2006/relationships/image" Target="../media/image23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5" Type="http://schemas.openxmlformats.org/officeDocument/2006/relationships/image" Target="../media/image233.wmf"/><Relationship Id="rId4" Type="http://schemas.openxmlformats.org/officeDocument/2006/relationships/image" Target="../media/image23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e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3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47.emf"/><Relationship Id="rId2" Type="http://schemas.openxmlformats.org/officeDocument/2006/relationships/image" Target="../media/image246.wmf"/><Relationship Id="rId1" Type="http://schemas.openxmlformats.org/officeDocument/2006/relationships/image" Target="../media/image24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5" Type="http://schemas.openxmlformats.org/officeDocument/2006/relationships/image" Target="../media/image51.emf"/><Relationship Id="rId4" Type="http://schemas.openxmlformats.org/officeDocument/2006/relationships/image" Target="../media/image5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10D2C158-62F6-46E8-B4C5-32549853589A}" type="datetimeFigureOut">
              <a:rPr lang="zh-CN" altLang="en-US"/>
              <a:pPr>
                <a:defRPr/>
              </a:pPr>
              <a:t>2014/10/27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CC69CBFF-0A0D-4C74-A07F-B98F9D60369D}" type="slidenum">
              <a:rPr lang="zh-CN" altLang="en-US"/>
              <a:pPr>
                <a:defRPr/>
              </a:pPr>
              <a:t>‹#›</a:t>
            </a:fld>
            <a:endParaRPr lang="zh-CN" altLang="en-US"/>
          </a:p>
        </p:txBody>
      </p:sp>
    </p:spTree>
    <p:extLst>
      <p:ext uri="{BB962C8B-B14F-4D97-AF65-F5344CB8AC3E}">
        <p14:creationId xmlns:p14="http://schemas.microsoft.com/office/powerpoint/2010/main" val="2371740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7FD1187-68B0-4121-83CE-9B2D07D1CDC1}" type="slidenum">
              <a:rPr lang="zh-CN" altLang="en-US" smtClean="0"/>
              <a:pPr eaLnBrk="1" hangingPunct="1"/>
              <a:t>1</a:t>
            </a:fld>
            <a:endParaRPr lang="zh-CN" altLang="en-US" smtClean="0"/>
          </a:p>
        </p:txBody>
      </p:sp>
    </p:spTree>
    <p:extLst>
      <p:ext uri="{BB962C8B-B14F-4D97-AF65-F5344CB8AC3E}">
        <p14:creationId xmlns:p14="http://schemas.microsoft.com/office/powerpoint/2010/main" val="317327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13B8F0-0ED2-4CFD-94B8-87F2B568C582}" type="slidenum">
              <a:rPr lang="en-US" altLang="zh-CN" smtClean="0"/>
              <a:pPr/>
              <a:t>29</a:t>
            </a:fld>
            <a:endParaRPr lang="en-US" altLang="zh-CN"/>
          </a:p>
        </p:txBody>
      </p:sp>
    </p:spTree>
    <p:extLst>
      <p:ext uri="{BB962C8B-B14F-4D97-AF65-F5344CB8AC3E}">
        <p14:creationId xmlns:p14="http://schemas.microsoft.com/office/powerpoint/2010/main" val="371775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C4AD4-45D7-46BE-90E0-A884C6C12D75}" type="slidenum">
              <a:rPr lang="en-US" altLang="zh-CN"/>
              <a:pPr/>
              <a:t>63</a:t>
            </a:fld>
            <a:endParaRPr lang="en-US" altLang="zh-CN"/>
          </a:p>
        </p:txBody>
      </p:sp>
      <p:sp>
        <p:nvSpPr>
          <p:cNvPr id="854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54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4400" tIns="42200" rIns="84400" bIns="42200"/>
          <a:lstStyle/>
          <a:p>
            <a:endParaRPr lang="zh-CN" altLang="zh-CN"/>
          </a:p>
        </p:txBody>
      </p:sp>
    </p:spTree>
    <p:extLst>
      <p:ext uri="{BB962C8B-B14F-4D97-AF65-F5344CB8AC3E}">
        <p14:creationId xmlns:p14="http://schemas.microsoft.com/office/powerpoint/2010/main" val="399338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13B8F0-0ED2-4CFD-94B8-87F2B568C582}" type="slidenum">
              <a:rPr lang="en-US" altLang="zh-CN" smtClean="0"/>
              <a:pPr/>
              <a:t>70</a:t>
            </a:fld>
            <a:endParaRPr lang="en-US" altLang="zh-CN"/>
          </a:p>
        </p:txBody>
      </p:sp>
    </p:spTree>
    <p:extLst>
      <p:ext uri="{BB962C8B-B14F-4D97-AF65-F5344CB8AC3E}">
        <p14:creationId xmlns:p14="http://schemas.microsoft.com/office/powerpoint/2010/main" val="2302018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trxyin@scut.edu.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5"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 name="Rectangle 2"/>
          <p:cNvSpPr>
            <a:spLocks noGrp="1" noChangeArrowheads="1"/>
          </p:cNvSpPr>
          <p:nvPr>
            <p:ph type="ctrTitle"/>
          </p:nvPr>
        </p:nvSpPr>
        <p:spPr bwMode="ltGray">
          <a:xfrm>
            <a:off x="791580" y="1988840"/>
            <a:ext cx="8208912" cy="1728192"/>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ctr">
              <a:defRPr sz="4800">
                <a:solidFill>
                  <a:schemeClr val="tx2"/>
                </a:solidFill>
              </a:defRPr>
            </a:lvl1pPr>
          </a:lstStyle>
          <a:p>
            <a:pPr lvl="0"/>
            <a:r>
              <a:rPr lang="zh-CN" altLang="en-US" noProof="0" smtClean="0"/>
              <a:t>单击此处编辑母版标题样式</a:t>
            </a:r>
            <a:endParaRPr lang="zh-CN" altLang="en-US" noProof="0" dirty="0" smtClean="0"/>
          </a:p>
        </p:txBody>
      </p:sp>
      <p:sp>
        <p:nvSpPr>
          <p:cNvPr id="3" name="TextBox 2"/>
          <p:cNvSpPr txBox="1"/>
          <p:nvPr/>
        </p:nvSpPr>
        <p:spPr>
          <a:xfrm>
            <a:off x="1835696" y="6372036"/>
            <a:ext cx="7300396" cy="369332"/>
          </a:xfrm>
          <a:prstGeom prst="rect">
            <a:avLst/>
          </a:prstGeom>
          <a:noFill/>
        </p:spPr>
        <p:txBody>
          <a:bodyPr wrap="none" rtlCol="0">
            <a:spAutoFit/>
          </a:bodyPr>
          <a:lstStyle/>
          <a:p>
            <a:pPr algn="ctr"/>
            <a:r>
              <a:rPr lang="zh-CN" altLang="en-US" b="1" dirty="0" smtClean="0">
                <a:solidFill>
                  <a:schemeClr val="accent6">
                    <a:lumMod val="50000"/>
                  </a:schemeClr>
                </a:solidFill>
                <a:latin typeface="隶书" pitchFamily="49" charset="-122"/>
                <a:ea typeface="隶书" pitchFamily="49" charset="-122"/>
              </a:rPr>
              <a:t>殷瑞祥教授 </a:t>
            </a:r>
            <a:r>
              <a:rPr lang="en-US" altLang="zh-CN" b="1" dirty="0" smtClean="0">
                <a:solidFill>
                  <a:schemeClr val="accent6">
                    <a:lumMod val="50000"/>
                  </a:schemeClr>
                </a:solidFill>
                <a:latin typeface="隶书" pitchFamily="49" charset="-122"/>
                <a:ea typeface="隶书" pitchFamily="49" charset="-122"/>
              </a:rPr>
              <a:t>Professor </a:t>
            </a:r>
            <a:r>
              <a:rPr lang="en-US" altLang="zh-CN" b="1" dirty="0" err="1" smtClean="0">
                <a:solidFill>
                  <a:schemeClr val="accent6">
                    <a:lumMod val="50000"/>
                  </a:schemeClr>
                </a:solidFill>
                <a:latin typeface="隶书" pitchFamily="49" charset="-122"/>
                <a:ea typeface="隶书" pitchFamily="49" charset="-122"/>
              </a:rPr>
              <a:t>Rui</a:t>
            </a:r>
            <a:r>
              <a:rPr lang="en-US" altLang="zh-CN" b="1" dirty="0" smtClean="0">
                <a:solidFill>
                  <a:schemeClr val="accent6">
                    <a:lumMod val="50000"/>
                  </a:schemeClr>
                </a:solidFill>
                <a:latin typeface="隶书" pitchFamily="49" charset="-122"/>
                <a:ea typeface="隶书" pitchFamily="49" charset="-122"/>
              </a:rPr>
              <a:t>-Xiang Yin</a:t>
            </a:r>
            <a:r>
              <a:rPr lang="zh-CN" altLang="en-US" b="1" dirty="0" smtClean="0">
                <a:solidFill>
                  <a:schemeClr val="accent6">
                    <a:lumMod val="50000"/>
                  </a:schemeClr>
                </a:solidFill>
                <a:latin typeface="隶书" pitchFamily="49" charset="-122"/>
                <a:ea typeface="隶书" pitchFamily="49" charset="-122"/>
              </a:rPr>
              <a:t>（</a:t>
            </a:r>
            <a:r>
              <a:rPr lang="en-US" altLang="zh-CN" b="1" dirty="0" smtClean="0">
                <a:solidFill>
                  <a:schemeClr val="accent6">
                    <a:lumMod val="50000"/>
                  </a:schemeClr>
                </a:solidFill>
                <a:latin typeface="隶书" pitchFamily="49" charset="-122"/>
                <a:ea typeface="隶书" pitchFamily="49" charset="-122"/>
              </a:rPr>
              <a:t>PhD) </a:t>
            </a:r>
            <a:r>
              <a:rPr lang="en-US" altLang="zh-CN" b="1" dirty="0" smtClean="0">
                <a:solidFill>
                  <a:schemeClr val="accent6">
                    <a:lumMod val="50000"/>
                  </a:schemeClr>
                </a:solidFill>
                <a:latin typeface="+mn-lt"/>
                <a:ea typeface="隶书" pitchFamily="49" charset="-122"/>
                <a:hlinkClick r:id="rId2"/>
              </a:rPr>
              <a:t>etrxyin@scut.edu.cn</a:t>
            </a:r>
            <a:r>
              <a:rPr lang="en-US" altLang="zh-CN" b="1" dirty="0" smtClean="0">
                <a:solidFill>
                  <a:schemeClr val="accent6">
                    <a:lumMod val="50000"/>
                  </a:schemeClr>
                </a:solidFill>
                <a:latin typeface="+mn-lt"/>
                <a:ea typeface="隶书" pitchFamily="49" charset="-122"/>
              </a:rPr>
              <a:t> </a:t>
            </a:r>
            <a:endParaRPr lang="zh-CN" altLang="en-US" b="1" dirty="0">
              <a:solidFill>
                <a:schemeClr val="accent6">
                  <a:lumMod val="50000"/>
                </a:schemeClr>
              </a:solidFill>
              <a:latin typeface="+mn-lt"/>
              <a:ea typeface="隶书" pitchFamily="49" charset="-122"/>
            </a:endParaRPr>
          </a:p>
        </p:txBody>
      </p:sp>
      <p:pic>
        <p:nvPicPr>
          <p:cNvPr id="14"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1979712" cy="6858000"/>
          </a:xfrm>
          <a:prstGeom prst="rect">
            <a:avLst/>
          </a:prstGeom>
        </p:spPr>
      </p:pic>
      <p:sp>
        <p:nvSpPr>
          <p:cNvPr id="4" name="TextBox 3"/>
          <p:cNvSpPr txBox="1"/>
          <p:nvPr/>
        </p:nvSpPr>
        <p:spPr>
          <a:xfrm>
            <a:off x="1043608" y="550421"/>
            <a:ext cx="7704856" cy="1446550"/>
          </a:xfrm>
          <a:prstGeom prst="rect">
            <a:avLst/>
          </a:prstGeom>
          <a:noFill/>
        </p:spPr>
        <p:txBody>
          <a:bodyPr wrap="square" rtlCol="0">
            <a:spAutoFit/>
          </a:bodyPr>
          <a:lstStyle/>
          <a:p>
            <a:pPr algn="ctr"/>
            <a:r>
              <a:rPr lang="en-US" altLang="zh-CN" sz="4400" b="1" dirty="0" smtClean="0">
                <a:solidFill>
                  <a:srgbClr val="FF0000"/>
                </a:solidFill>
                <a:latin typeface="华文新魏" pitchFamily="2" charset="-122"/>
                <a:ea typeface="华文新魏" pitchFamily="2" charset="-122"/>
              </a:rPr>
              <a:t>《</a:t>
            </a:r>
            <a:r>
              <a:rPr lang="zh-CN" altLang="en-US" sz="4400" b="1" dirty="0" smtClean="0">
                <a:solidFill>
                  <a:srgbClr val="FF0000"/>
                </a:solidFill>
                <a:latin typeface="华文新魏" pitchFamily="2" charset="-122"/>
                <a:ea typeface="华文新魏" pitchFamily="2" charset="-122"/>
              </a:rPr>
              <a:t>电路与模拟电子技术</a:t>
            </a:r>
            <a:r>
              <a:rPr lang="en-US" altLang="zh-CN" sz="4400" b="1" dirty="0" smtClean="0">
                <a:solidFill>
                  <a:srgbClr val="FF0000"/>
                </a:solidFill>
                <a:latin typeface="华文新魏" pitchFamily="2" charset="-122"/>
                <a:ea typeface="华文新魏" pitchFamily="2" charset="-122"/>
              </a:rPr>
              <a:t>》</a:t>
            </a:r>
          </a:p>
          <a:p>
            <a:pPr algn="ctr"/>
            <a:r>
              <a:rPr lang="zh-CN" altLang="en-US" sz="4400" b="1" dirty="0" smtClean="0">
                <a:solidFill>
                  <a:srgbClr val="FF0000"/>
                </a:solidFill>
                <a:latin typeface="华文新魏" pitchFamily="2" charset="-122"/>
                <a:ea typeface="华文新魏" pitchFamily="2" charset="-122"/>
              </a:rPr>
              <a:t>课程讲义</a:t>
            </a:r>
            <a:endParaRPr lang="zh-CN" altLang="en-US" sz="4400" b="1" dirty="0">
              <a:solidFill>
                <a:srgbClr val="FF0000"/>
              </a:solidFill>
              <a:latin typeface="华文新魏" pitchFamily="2" charset="-122"/>
              <a:ea typeface="华文新魏" pitchFamily="2" charset="-122"/>
            </a:endParaRPr>
          </a:p>
        </p:txBody>
      </p:sp>
      <p:sp>
        <p:nvSpPr>
          <p:cNvPr id="17" name="Date Placeholder 3"/>
          <p:cNvSpPr>
            <a:spLocks noGrp="1"/>
          </p:cNvSpPr>
          <p:nvPr>
            <p:ph type="dt" sz="half" idx="2"/>
          </p:nvPr>
        </p:nvSpPr>
        <p:spPr>
          <a:xfrm>
            <a:off x="2669094" y="4509120"/>
            <a:ext cx="4453883" cy="648072"/>
          </a:xfrm>
          <a:prstGeom prst="rect">
            <a:avLst/>
          </a:prstGeom>
        </p:spPr>
        <p:txBody>
          <a:bodyPr vert="horz" lIns="91440" tIns="45720" rIns="91440" bIns="45720" rtlCol="0" anchor="ctr"/>
          <a:lstStyle>
            <a:lvl1pPr algn="ctr" eaLnBrk="1" latinLnBrk="0" hangingPunct="1">
              <a:defRPr kumimoji="0" lang="zh-CN" sz="3600" b="1">
                <a:solidFill>
                  <a:schemeClr val="tx2"/>
                </a:solidFill>
                <a:latin typeface="宋体" pitchFamily="2" charset="-122"/>
                <a:ea typeface="宋体" pitchFamily="2" charset="-122"/>
              </a:defRPr>
            </a:lvl1pPr>
          </a:lstStyle>
          <a:p>
            <a:pPr algn="ctr"/>
            <a:fld id="{ECD9CFE8-E433-4667-8579-6A76424B3DF6}" type="datetime3">
              <a:rPr lang="zh-CN" altLang="en-US" smtClean="0"/>
              <a:t>2014年10月27日星期一</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2557FD7B-9D9B-4004-9DDB-2726E4B5741A}" type="slidenum">
              <a:rPr lang="zh-CN" altLang="en-US" smtClean="0"/>
              <a:pPr>
                <a:defRPr/>
              </a:pPr>
              <a:t>‹#›</a:t>
            </a:fld>
            <a:endParaRPr lang="zh-CN" altLang="en-US"/>
          </a:p>
        </p:txBody>
      </p:sp>
      <p:sp>
        <p:nvSpPr>
          <p:cNvPr id="5" name="内容占位符 4"/>
          <p:cNvSpPr>
            <a:spLocks noGrp="1"/>
          </p:cNvSpPr>
          <p:nvPr>
            <p:ph sz="quarter" idx="11"/>
          </p:nvPr>
        </p:nvSpPr>
        <p:spPr>
          <a:xfrm>
            <a:off x="107504" y="764704"/>
            <a:ext cx="8892480" cy="5544616"/>
          </a:xfrm>
        </p:spPr>
        <p:txBody>
          <a:bodyPr/>
          <a:lstStyle>
            <a:lvl1pPr marL="457200" indent="-457200">
              <a:lnSpc>
                <a:spcPct val="150000"/>
              </a:lnSpc>
              <a:spcBef>
                <a:spcPts val="0"/>
              </a:spcBef>
              <a:buFont typeface="Wingdings" pitchFamily="2" charset="2"/>
              <a:buChar char="u"/>
              <a:defRPr sz="2800" baseline="0"/>
            </a:lvl1pPr>
            <a:lvl2pPr marL="539750" indent="-360363">
              <a:lnSpc>
                <a:spcPct val="150000"/>
              </a:lnSpc>
              <a:spcBef>
                <a:spcPts val="0"/>
              </a:spcBef>
              <a:buSzPct val="100000"/>
              <a:buFont typeface="Wingdings" pitchFamily="2" charset="2"/>
              <a:buChar char="Ø"/>
              <a:defRPr baseline="0"/>
            </a:lvl2pPr>
            <a:lvl3pPr marL="623888" indent="-263525">
              <a:lnSpc>
                <a:spcPct val="150000"/>
              </a:lnSpc>
              <a:spcBef>
                <a:spcPts val="0"/>
              </a:spcBef>
              <a:buFont typeface="Wingdings" pitchFamily="2" charset="2"/>
              <a:buChar char="n"/>
              <a:defRPr baseline="0"/>
            </a:lvl3pPr>
            <a:lvl4pPr marL="900113" indent="-360363">
              <a:lnSpc>
                <a:spcPct val="150000"/>
              </a:lnSpc>
              <a:spcBef>
                <a:spcPts val="0"/>
              </a:spcBef>
              <a:buSzPct val="100000"/>
              <a:buFont typeface="Wingdings" pitchFamily="2" charset="2"/>
              <a:buChar char="l"/>
              <a:defRPr/>
            </a:lvl4pPr>
            <a:lvl5pPr>
              <a:lnSpc>
                <a:spcPct val="15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43863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7632848" cy="533400"/>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179512" y="836712"/>
            <a:ext cx="8784976" cy="5484713"/>
          </a:xfrm>
        </p:spPr>
        <p:txBody>
          <a:bodyPr/>
          <a:lstStyle>
            <a:lvl1pPr marL="0" indent="0">
              <a:buNone/>
              <a:defRPr/>
            </a:lvl1pPr>
          </a:lstStyle>
          <a:p>
            <a:r>
              <a:rPr lang="zh-CN" altLang="en-US" smtClean="0"/>
              <a:t>单击图标添加表格</a:t>
            </a:r>
            <a:endParaRPr lang="zh-CN" altLang="en-US" dirty="0"/>
          </a:p>
        </p:txBody>
      </p:sp>
      <p:sp>
        <p:nvSpPr>
          <p:cNvPr id="6" name="灯片编号占位符 5"/>
          <p:cNvSpPr>
            <a:spLocks noGrp="1"/>
          </p:cNvSpPr>
          <p:nvPr>
            <p:ph type="sldNum" sz="quarter" idx="12"/>
          </p:nvPr>
        </p:nvSpPr>
        <p:spPr>
          <a:xfrm>
            <a:off x="7884368" y="6428779"/>
            <a:ext cx="1090464" cy="384597"/>
          </a:xfrm>
        </p:spPr>
        <p:txBody>
          <a:bodyPr/>
          <a:lstStyle>
            <a:lvl1pPr>
              <a:defRPr/>
            </a:lvl1pPr>
          </a:lstStyle>
          <a:p>
            <a:pPr>
              <a:defRPr/>
            </a:pPr>
            <a:fld id="{D01B4B79-ABDB-4246-8CEF-A44AD80CECE3}" type="slidenum">
              <a:rPr lang="zh-CN" altLang="en-US" smtClean="0"/>
              <a:pPr>
                <a:defRPr/>
              </a:pPr>
              <a:t>‹#›</a:t>
            </a:fld>
            <a:endParaRPr lang="zh-CN" altLang="en-US"/>
          </a:p>
        </p:txBody>
      </p:sp>
    </p:spTree>
    <p:extLst>
      <p:ext uri="{BB962C8B-B14F-4D97-AF65-F5344CB8AC3E}">
        <p14:creationId xmlns:p14="http://schemas.microsoft.com/office/powerpoint/2010/main" val="270573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对象">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D01B4B79-ABDB-4246-8CEF-A44AD80CECE3}" type="slidenum">
              <a:rPr lang="zh-CN" altLang="en-US" smtClean="0"/>
              <a:pPr>
                <a:defRPr/>
              </a:pPr>
              <a:t>‹#›</a:t>
            </a:fld>
            <a:endParaRPr lang="zh-CN" altLang="en-US"/>
          </a:p>
        </p:txBody>
      </p:sp>
      <p:sp>
        <p:nvSpPr>
          <p:cNvPr id="5" name="SmartArt 占位符 4"/>
          <p:cNvSpPr>
            <a:spLocks noGrp="1"/>
          </p:cNvSpPr>
          <p:nvPr>
            <p:ph type="dgm" sz="quarter" idx="11"/>
          </p:nvPr>
        </p:nvSpPr>
        <p:spPr>
          <a:xfrm>
            <a:off x="179512" y="836712"/>
            <a:ext cx="8712968" cy="5472608"/>
          </a:xfrm>
        </p:spPr>
        <p:txBody>
          <a:bodyPr/>
          <a:lstStyle/>
          <a:p>
            <a:r>
              <a:rPr lang="zh-CN" altLang="en-US" smtClean="0"/>
              <a:t>单击图标添加 </a:t>
            </a:r>
            <a:r>
              <a:rPr lang="en-US" altLang="zh-CN" smtClean="0"/>
              <a:t>SmartArt </a:t>
            </a:r>
            <a:r>
              <a:rPr lang="zh-CN" altLang="en-US" smtClean="0"/>
              <a:t>图形</a:t>
            </a:r>
            <a:endParaRPr lang="zh-CN" altLang="en-US" dirty="0"/>
          </a:p>
        </p:txBody>
      </p:sp>
    </p:spTree>
    <p:extLst>
      <p:ext uri="{BB962C8B-B14F-4D97-AF65-F5344CB8AC3E}">
        <p14:creationId xmlns:p14="http://schemas.microsoft.com/office/powerpoint/2010/main" val="26337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a:xfrm>
            <a:off x="2195736" y="6453336"/>
            <a:ext cx="4464496" cy="384597"/>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8673540-5671-4FAA-9E80-3DDFD7735DD6}" type="slidenum">
              <a:rPr lang="zh-CN" altLang="en-US" smtClean="0"/>
              <a:pPr>
                <a:defRPr/>
              </a:pPr>
              <a:t>‹#›</a:t>
            </a:fld>
            <a:endParaRPr lang="zh-CN" altLang="en-US"/>
          </a:p>
        </p:txBody>
      </p:sp>
    </p:spTree>
    <p:extLst>
      <p:ext uri="{BB962C8B-B14F-4D97-AF65-F5344CB8AC3E}">
        <p14:creationId xmlns:p14="http://schemas.microsoft.com/office/powerpoint/2010/main" val="8227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White">
          <a:xfrm>
            <a:off x="1142976" y="4429132"/>
            <a:ext cx="8001024" cy="1171580"/>
          </a:xfrm>
          <a:noFill/>
          <a:ln>
            <a:noFill/>
          </a:ln>
        </p:spPr>
        <p:txBody>
          <a:bodyPr/>
          <a:lstStyle>
            <a:lvl1pPr marL="0" indent="0">
              <a:buFont typeface="Wingdings" pitchFamily="2" charset="2"/>
              <a:buNone/>
              <a:defRPr sz="4400" b="1" i="0" baseline="0">
                <a:solidFill>
                  <a:srgbClr val="002060"/>
                </a:solidFill>
                <a:latin typeface="华文中宋" pitchFamily="2" charset="-122"/>
                <a:ea typeface="华文中宋" pitchFamily="2" charset="-122"/>
              </a:defRPr>
            </a:lvl1pPr>
          </a:lstStyle>
          <a:p>
            <a:r>
              <a:rPr lang="zh-CN" altLang="en-US" smtClean="0"/>
              <a:t>单击此处编辑母版副标题样式</a:t>
            </a:r>
            <a:endParaRPr lang="zh-CN" altLang="en-US" dirty="0"/>
          </a:p>
        </p:txBody>
      </p:sp>
      <p:sp>
        <p:nvSpPr>
          <p:cNvPr id="3074" name="Rectangle 2"/>
          <p:cNvSpPr>
            <a:spLocks noGrp="1" noChangeArrowheads="1"/>
          </p:cNvSpPr>
          <p:nvPr>
            <p:ph type="ctrTitle"/>
          </p:nvPr>
        </p:nvSpPr>
        <p:spPr bwMode="ltGray">
          <a:xfrm>
            <a:off x="585790" y="2819400"/>
            <a:ext cx="8558242" cy="1466856"/>
          </a:xfrm>
        </p:spPr>
        <p:txBody>
          <a:bodyPr/>
          <a:lstStyle>
            <a:lvl1pPr algn="l">
              <a:defRPr sz="5400" b="1" i="0" baseline="0">
                <a:solidFill>
                  <a:srgbClr val="C00000"/>
                </a:solidFill>
                <a:effectLst/>
                <a:latin typeface="Arial Unicode MS" pitchFamily="34" charset="-122"/>
                <a:ea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8340197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mailto:etrxyin@scut.edu.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1" name="Rectangle 32"/>
          <p:cNvSpPr>
            <a:spLocks noChangeArrowheads="1"/>
          </p:cNvSpPr>
          <p:nvPr/>
        </p:nvSpPr>
        <p:spPr bwMode="ltGray">
          <a:xfrm>
            <a:off x="-17873" y="6363899"/>
            <a:ext cx="9180782" cy="515624"/>
          </a:xfrm>
          <a:prstGeom prst="rect">
            <a:avLst/>
          </a:prstGeom>
          <a:solidFill>
            <a:srgbClr val="BC0000"/>
          </a:solidFill>
          <a:ln>
            <a:noFill/>
          </a:ln>
          <a:effectLst/>
          <a:extLst/>
        </p:spPr>
        <p:txBody>
          <a:bodyPr wrap="none" anchor="ctr"/>
          <a:lstStyle/>
          <a:p>
            <a:endParaRPr lang="zh-CN" altLang="en-US"/>
          </a:p>
        </p:txBody>
      </p:sp>
      <p:grpSp>
        <p:nvGrpSpPr>
          <p:cNvPr id="2" name="组合 1"/>
          <p:cNvGrpSpPr/>
          <p:nvPr/>
        </p:nvGrpSpPr>
        <p:grpSpPr>
          <a:xfrm>
            <a:off x="-17874" y="0"/>
            <a:ext cx="9180783" cy="738282"/>
            <a:chOff x="-17874" y="0"/>
            <a:chExt cx="9180783" cy="738282"/>
          </a:xfrm>
        </p:grpSpPr>
        <p:sp>
          <p:nvSpPr>
            <p:cNvPr id="1056" name="Rectangle 32"/>
            <p:cNvSpPr>
              <a:spLocks noChangeArrowheads="1"/>
            </p:cNvSpPr>
            <p:nvPr/>
          </p:nvSpPr>
          <p:spPr bwMode="ltGray">
            <a:xfrm>
              <a:off x="-17874" y="0"/>
              <a:ext cx="9180783" cy="692696"/>
            </a:xfrm>
            <a:prstGeom prst="rect">
              <a:avLst/>
            </a:prstGeom>
            <a:solidFill>
              <a:srgbClr val="2B0C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40"/>
            <p:cNvSpPr>
              <a:spLocks noChangeArrowheads="1"/>
            </p:cNvSpPr>
            <p:nvPr userDrawn="1"/>
          </p:nvSpPr>
          <p:spPr bwMode="gray">
            <a:xfrm>
              <a:off x="-11133" y="666845"/>
              <a:ext cx="9160186" cy="71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 name="Rectangle 2"/>
          <p:cNvSpPr>
            <a:spLocks noGrp="1" noChangeArrowheads="1"/>
          </p:cNvSpPr>
          <p:nvPr>
            <p:ph type="title"/>
          </p:nvPr>
        </p:nvSpPr>
        <p:spPr bwMode="auto">
          <a:xfrm>
            <a:off x="-1" y="0"/>
            <a:ext cx="9162909" cy="66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58824" y="779239"/>
            <a:ext cx="8877672" cy="545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94644" y="6496846"/>
            <a:ext cx="864096" cy="2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FFFF00"/>
                </a:solidFill>
                <a:ea typeface="宋体" charset="-122"/>
              </a:defRPr>
            </a:lvl1pPr>
          </a:lstStyle>
          <a:p>
            <a:pPr>
              <a:defRPr/>
            </a:pPr>
            <a:fld id="{D01B4B79-ABDB-4246-8CEF-A44AD80CECE3}" type="slidenum">
              <a:rPr lang="zh-CN" altLang="en-US" smtClean="0"/>
              <a:pPr>
                <a:defRPr/>
              </a:pPr>
              <a:t>‹#›</a:t>
            </a:fld>
            <a:endParaRPr lang="zh-CN" altLang="en-US"/>
          </a:p>
        </p:txBody>
      </p:sp>
      <p:sp>
        <p:nvSpPr>
          <p:cNvPr id="5" name="矩形 4"/>
          <p:cNvSpPr/>
          <p:nvPr/>
        </p:nvSpPr>
        <p:spPr>
          <a:xfrm>
            <a:off x="179512" y="6474822"/>
            <a:ext cx="8064896" cy="338554"/>
          </a:xfrm>
          <a:prstGeom prst="rect">
            <a:avLst/>
          </a:prstGeom>
        </p:spPr>
        <p:txBody>
          <a:bodyPr wrap="square">
            <a:spAutoFit/>
          </a:bodyPr>
          <a:lstStyle/>
          <a:p>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电路与模拟电子技术</a:t>
            </a:r>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课程讲义 </a:t>
            </a:r>
            <a:r>
              <a:rPr lang="en-US" altLang="zh-CN" sz="1600" b="1" i="1" dirty="0" smtClean="0">
                <a:solidFill>
                  <a:srgbClr val="FFC000"/>
                </a:solidFill>
                <a:latin typeface="Times New Roman" pitchFamily="18" charset="0"/>
                <a:cs typeface="Times New Roman" pitchFamily="18" charset="0"/>
              </a:rPr>
              <a:t>Professor </a:t>
            </a:r>
            <a:r>
              <a:rPr lang="en-US" altLang="zh-CN" sz="1600" b="1" i="1" dirty="0" err="1" smtClean="0">
                <a:solidFill>
                  <a:srgbClr val="FFC000"/>
                </a:solidFill>
                <a:latin typeface="Times New Roman" pitchFamily="18" charset="0"/>
                <a:cs typeface="Times New Roman" pitchFamily="18" charset="0"/>
              </a:rPr>
              <a:t>Rui</a:t>
            </a:r>
            <a:r>
              <a:rPr lang="en-US" altLang="zh-CN" sz="1600" b="1" i="1" dirty="0" smtClean="0">
                <a:solidFill>
                  <a:srgbClr val="FFC000"/>
                </a:solidFill>
                <a:latin typeface="Times New Roman" pitchFamily="18" charset="0"/>
                <a:cs typeface="Times New Roman" pitchFamily="18" charset="0"/>
              </a:rPr>
              <a:t>-Xiang Yin</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PhD</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  </a:t>
            </a:r>
            <a:r>
              <a:rPr lang="en-US" altLang="zh-CN" sz="1600" dirty="0" smtClean="0">
                <a:solidFill>
                  <a:srgbClr val="FFC000"/>
                </a:solidFill>
                <a:hlinkClick r:id="rId9"/>
              </a:rPr>
              <a:t>etrxyin@scut.edu.cn</a:t>
            </a:r>
            <a:r>
              <a:rPr lang="en-US" altLang="zh-CN" sz="1600" dirty="0" smtClean="0">
                <a:solidFill>
                  <a:srgbClr val="FFC000"/>
                </a:solidFill>
              </a:rPr>
              <a:t>  </a:t>
            </a:r>
            <a:endParaRPr lang="zh-CN" altLang="en-US" sz="1600" dirty="0">
              <a:solidFill>
                <a:srgbClr val="FFC000"/>
              </a:solidFill>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ftr="0"/>
  <p:txStyles>
    <p:titleStyle>
      <a:lvl1pPr algn="ctr" rtl="0" eaLnBrk="1" fontAlgn="base" hangingPunct="1">
        <a:spcBef>
          <a:spcPct val="0"/>
        </a:spcBef>
        <a:spcAft>
          <a:spcPct val="0"/>
        </a:spcAft>
        <a:defRPr sz="3600" b="1" baseline="0">
          <a:solidFill>
            <a:srgbClr val="FFFF00"/>
          </a:solidFill>
          <a:latin typeface="Times New Roman" pitchFamily="18" charset="0"/>
          <a:ea typeface="黑体" pitchFamily="49" charset="-122"/>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n"/>
        <a:defRPr sz="2800" b="1" baseline="0">
          <a:solidFill>
            <a:schemeClr val="tx2"/>
          </a:solidFill>
          <a:latin typeface="Times New Roman" pitchFamily="18" charset="0"/>
          <a:ea typeface="+mn-ea"/>
          <a:cs typeface="+mn-cs"/>
        </a:defRPr>
      </a:lvl1pPr>
      <a:lvl2pPr marL="742950" indent="-285750" algn="l" rtl="0" eaLnBrk="1" fontAlgn="base" hangingPunct="1">
        <a:spcBef>
          <a:spcPct val="20000"/>
        </a:spcBef>
        <a:spcAft>
          <a:spcPct val="0"/>
        </a:spcAft>
        <a:buSzPct val="100000"/>
        <a:buFont typeface="Wingdings" pitchFamily="2" charset="2"/>
        <a:buChar char="u"/>
        <a:defRPr sz="2800" b="1" baseline="0">
          <a:solidFill>
            <a:schemeClr val="tx2"/>
          </a:solidFill>
          <a:latin typeface="Times New Roman" pitchFamily="18" charset="0"/>
        </a:defRPr>
      </a:lvl2pPr>
      <a:lvl3pPr marL="1143000" indent="-228600" algn="l" rtl="0" eaLnBrk="1" fontAlgn="base" hangingPunct="1">
        <a:spcBef>
          <a:spcPct val="20000"/>
        </a:spcBef>
        <a:spcAft>
          <a:spcPct val="0"/>
        </a:spcAft>
        <a:buFont typeface="Wingdings" pitchFamily="2" charset="2"/>
        <a:buChar char="Ø"/>
        <a:defRPr sz="2400" b="1" baseline="0">
          <a:solidFill>
            <a:schemeClr val="tx2"/>
          </a:solidFill>
          <a:latin typeface="Times New Roman" pitchFamily="18" charset="0"/>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mn-lt"/>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28.bin"/><Relationship Id="rId14" Type="http://schemas.openxmlformats.org/officeDocument/2006/relationships/image" Target="../media/image3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emf"/><Relationship Id="rId5" Type="http://schemas.openxmlformats.org/officeDocument/2006/relationships/oleObject" Target="../embeddings/oleObject32.bin"/><Relationship Id="rId4" Type="http://schemas.openxmlformats.org/officeDocument/2006/relationships/image" Target="../media/image3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oleObject" Target="../embeddings/oleObject37.bin"/><Relationship Id="rId3" Type="http://schemas.openxmlformats.org/officeDocument/2006/relationships/image" Target="../media/image45.emf"/><Relationship Id="rId7" Type="http://schemas.openxmlformats.org/officeDocument/2006/relationships/oleObject" Target="../embeddings/oleObject34.bin"/><Relationship Id="rId12" Type="http://schemas.openxmlformats.org/officeDocument/2006/relationships/image" Target="../media/image42.emf"/><Relationship Id="rId2" Type="http://schemas.openxmlformats.org/officeDocument/2006/relationships/slideLayout" Target="../slideLayouts/slideLayout5.xml"/><Relationship Id="rId16" Type="http://schemas.openxmlformats.org/officeDocument/2006/relationships/image" Target="../media/image44.emf"/><Relationship Id="rId1" Type="http://schemas.openxmlformats.org/officeDocument/2006/relationships/vmlDrawing" Target="../drawings/vmlDrawing7.vml"/><Relationship Id="rId6" Type="http://schemas.openxmlformats.org/officeDocument/2006/relationships/image" Target="../media/image39.e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1.emf"/><Relationship Id="rId4" Type="http://schemas.openxmlformats.org/officeDocument/2006/relationships/image" Target="../media/image46.emf"/><Relationship Id="rId9" Type="http://schemas.openxmlformats.org/officeDocument/2006/relationships/oleObject" Target="../embeddings/oleObject35.bin"/><Relationship Id="rId14" Type="http://schemas.openxmlformats.org/officeDocument/2006/relationships/image" Target="../media/image43.emf"/></Relationships>
</file>

<file path=ppt/slides/_rels/slide15.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8.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2.emf"/></Relationships>
</file>

<file path=ppt/slides/_rels/slide17.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4.emf"/><Relationship Id="rId11" Type="http://schemas.openxmlformats.org/officeDocument/2006/relationships/slide" Target="slide6.xml"/><Relationship Id="rId5" Type="http://schemas.openxmlformats.org/officeDocument/2006/relationships/oleObject" Target="../embeddings/oleObject46.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8.emf"/><Relationship Id="rId5" Type="http://schemas.openxmlformats.org/officeDocument/2006/relationships/oleObject" Target="../embeddings/oleObject50.bin"/><Relationship Id="rId4" Type="http://schemas.openxmlformats.org/officeDocument/2006/relationships/image" Target="../media/image5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4.emf"/><Relationship Id="rId3" Type="http://schemas.openxmlformats.org/officeDocument/2006/relationships/image" Target="../media/image66.emf"/><Relationship Id="rId7" Type="http://schemas.openxmlformats.org/officeDocument/2006/relationships/image" Target="../media/image61.emf"/><Relationship Id="rId12" Type="http://schemas.openxmlformats.org/officeDocument/2006/relationships/oleObject" Target="../embeddings/oleObject56.bin"/><Relationship Id="rId2" Type="http://schemas.openxmlformats.org/officeDocument/2006/relationships/slideLayout" Target="../slideLayouts/slideLayout5.xml"/><Relationship Id="rId16" Type="http://schemas.openxmlformats.org/officeDocument/2006/relationships/image" Target="../media/image67.emf"/><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2.emf"/><Relationship Id="rId14"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2.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9.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71.emf"/><Relationship Id="rId4" Type="http://schemas.openxmlformats.org/officeDocument/2006/relationships/image" Target="../media/image68.emf"/><Relationship Id="rId9" Type="http://schemas.openxmlformats.org/officeDocument/2006/relationships/oleObject" Target="../embeddings/oleObject6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4.emf"/><Relationship Id="rId5" Type="http://schemas.openxmlformats.org/officeDocument/2006/relationships/oleObject" Target="../embeddings/oleObject64.bin"/><Relationship Id="rId10" Type="http://schemas.openxmlformats.org/officeDocument/2006/relationships/image" Target="../media/image76.emf"/><Relationship Id="rId4" Type="http://schemas.openxmlformats.org/officeDocument/2006/relationships/image" Target="../media/image73.emf"/><Relationship Id="rId9" Type="http://schemas.openxmlformats.org/officeDocument/2006/relationships/oleObject" Target="../embeddings/oleObject66.bin"/></Relationships>
</file>

<file path=ppt/slides/_rels/slide24.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8.emf"/><Relationship Id="rId5" Type="http://schemas.openxmlformats.org/officeDocument/2006/relationships/oleObject" Target="../embeddings/oleObject68.bin"/><Relationship Id="rId4" Type="http://schemas.openxmlformats.org/officeDocument/2006/relationships/image" Target="../media/image77.emf"/></Relationships>
</file>

<file path=ppt/slides/_rels/slide25.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81.wmf"/><Relationship Id="rId5" Type="http://schemas.openxmlformats.org/officeDocument/2006/relationships/oleObject" Target="../embeddings/oleObject71.bin"/><Relationship Id="rId4" Type="http://schemas.openxmlformats.org/officeDocument/2006/relationships/image" Target="../media/image80.wmf"/></Relationships>
</file>

<file path=ppt/slides/_rels/slide2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7.wmf"/><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84.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6.bin"/></Relationships>
</file>

<file path=ppt/slides/_rels/slide27.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89.wmf"/><Relationship Id="rId5" Type="http://schemas.openxmlformats.org/officeDocument/2006/relationships/oleObject" Target="../embeddings/oleObject79.bin"/><Relationship Id="rId4" Type="http://schemas.openxmlformats.org/officeDocument/2006/relationships/image" Target="../media/image8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9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20.vml"/><Relationship Id="rId5" Type="http://schemas.openxmlformats.org/officeDocument/2006/relationships/image" Target="../media/image92.wmf"/><Relationship Id="rId4" Type="http://schemas.openxmlformats.org/officeDocument/2006/relationships/oleObject" Target="../embeddings/oleObject8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7.wmf"/><Relationship Id="rId2" Type="http://schemas.openxmlformats.org/officeDocument/2006/relationships/slideLayout" Target="../slideLayouts/slideLayout5.xml"/><Relationship Id="rId16" Type="http://schemas.openxmlformats.org/officeDocument/2006/relationships/image" Target="../media/image99.wmf"/><Relationship Id="rId1" Type="http://schemas.openxmlformats.org/officeDocument/2006/relationships/vmlDrawing" Target="../drawings/vmlDrawing21.vml"/><Relationship Id="rId6" Type="http://schemas.openxmlformats.org/officeDocument/2006/relationships/image" Target="../media/image94.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86.bin"/><Relationship Id="rId14" Type="http://schemas.openxmlformats.org/officeDocument/2006/relationships/image" Target="../media/image98.wmf"/></Relationships>
</file>

<file path=ppt/slides/_rels/slide32.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01.wmf"/><Relationship Id="rId5" Type="http://schemas.openxmlformats.org/officeDocument/2006/relationships/oleObject" Target="../embeddings/oleObject91.bin"/><Relationship Id="rId4" Type="http://schemas.openxmlformats.org/officeDocument/2006/relationships/image" Target="../media/image100.wmf"/></Relationships>
</file>

<file path=ppt/slides/_rels/slide33.x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7.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4.e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06.emf"/><Relationship Id="rId4" Type="http://schemas.openxmlformats.org/officeDocument/2006/relationships/image" Target="../media/image103.emf"/><Relationship Id="rId9" Type="http://schemas.openxmlformats.org/officeDocument/2006/relationships/oleObject" Target="../embeddings/oleObject96.bin"/><Relationship Id="rId14" Type="http://schemas.openxmlformats.org/officeDocument/2006/relationships/image" Target="../media/image108.emf"/></Relationships>
</file>

<file path=ppt/slides/_rels/slide34.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image" Target="../media/image111.emf"/><Relationship Id="rId7" Type="http://schemas.openxmlformats.org/officeDocument/2006/relationships/oleObject" Target="../embeddings/oleObject100.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109.emf"/><Relationship Id="rId5" Type="http://schemas.openxmlformats.org/officeDocument/2006/relationships/oleObject" Target="../embeddings/oleObject99.bin"/><Relationship Id="rId4" Type="http://schemas.openxmlformats.org/officeDocument/2006/relationships/image" Target="../media/image112.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113.emf"/></Relationships>
</file>

<file path=ppt/slides/_rels/slide36.xml.rels><?xml version="1.0" encoding="UTF-8" standalone="yes"?>
<Relationships xmlns="http://schemas.openxmlformats.org/package/2006/relationships"><Relationship Id="rId3" Type="http://schemas.openxmlformats.org/officeDocument/2006/relationships/image" Target="../media/image116.emf"/><Relationship Id="rId7" Type="http://schemas.openxmlformats.org/officeDocument/2006/relationships/image" Target="../media/image115.emf"/><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oleObject" Target="../embeddings/oleObject103.bin"/><Relationship Id="rId5" Type="http://schemas.openxmlformats.org/officeDocument/2006/relationships/image" Target="../media/image114.emf"/><Relationship Id="rId4" Type="http://schemas.openxmlformats.org/officeDocument/2006/relationships/oleObject" Target="../embeddings/oleObject10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118.emf"/><Relationship Id="rId5" Type="http://schemas.openxmlformats.org/officeDocument/2006/relationships/oleObject" Target="../embeddings/oleObject105.bin"/><Relationship Id="rId4" Type="http://schemas.openxmlformats.org/officeDocument/2006/relationships/image" Target="../media/image117.emf"/></Relationships>
</file>

<file path=ppt/slides/_rels/slide38.xml.rels><?xml version="1.0" encoding="UTF-8" standalone="yes"?>
<Relationships xmlns="http://schemas.openxmlformats.org/package/2006/relationships"><Relationship Id="rId3" Type="http://schemas.openxmlformats.org/officeDocument/2006/relationships/image" Target="../media/image121.emf"/><Relationship Id="rId7" Type="http://schemas.openxmlformats.org/officeDocument/2006/relationships/image" Target="../media/image120.emf"/><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107.bin"/><Relationship Id="rId5" Type="http://schemas.openxmlformats.org/officeDocument/2006/relationships/image" Target="../media/image119.emf"/><Relationship Id="rId4" Type="http://schemas.openxmlformats.org/officeDocument/2006/relationships/oleObject" Target="../embeddings/oleObject106.bin"/></Relationships>
</file>

<file path=ppt/slides/_rels/slide39.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26.emf"/><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image" Target="../media/image123.e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25.emf"/><Relationship Id="rId4" Type="http://schemas.openxmlformats.org/officeDocument/2006/relationships/image" Target="../media/image122.emf"/><Relationship Id="rId9" Type="http://schemas.openxmlformats.org/officeDocument/2006/relationships/oleObject" Target="../embeddings/oleObject1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31.emf"/><Relationship Id="rId18" Type="http://schemas.openxmlformats.org/officeDocument/2006/relationships/oleObject" Target="../embeddings/oleObject120.bin"/><Relationship Id="rId3" Type="http://schemas.openxmlformats.org/officeDocument/2006/relationships/image" Target="../media/image137.emf"/><Relationship Id="rId21" Type="http://schemas.openxmlformats.org/officeDocument/2006/relationships/image" Target="../media/image135.emf"/><Relationship Id="rId7" Type="http://schemas.openxmlformats.org/officeDocument/2006/relationships/image" Target="../media/image128.emf"/><Relationship Id="rId12" Type="http://schemas.openxmlformats.org/officeDocument/2006/relationships/oleObject" Target="../embeddings/oleObject117.bin"/><Relationship Id="rId17" Type="http://schemas.openxmlformats.org/officeDocument/2006/relationships/image" Target="../media/image133.emf"/><Relationship Id="rId2" Type="http://schemas.openxmlformats.org/officeDocument/2006/relationships/slideLayout" Target="../slideLayouts/slideLayout5.xml"/><Relationship Id="rId16" Type="http://schemas.openxmlformats.org/officeDocument/2006/relationships/oleObject" Target="../embeddings/oleObject119.bin"/><Relationship Id="rId20" Type="http://schemas.openxmlformats.org/officeDocument/2006/relationships/oleObject" Target="../embeddings/oleObject121.bin"/><Relationship Id="rId1" Type="http://schemas.openxmlformats.org/officeDocument/2006/relationships/vmlDrawing" Target="../drawings/vmlDrawing30.vml"/><Relationship Id="rId6" Type="http://schemas.openxmlformats.org/officeDocument/2006/relationships/oleObject" Target="../embeddings/oleObject114.bin"/><Relationship Id="rId11" Type="http://schemas.openxmlformats.org/officeDocument/2006/relationships/image" Target="../media/image130.emf"/><Relationship Id="rId5" Type="http://schemas.openxmlformats.org/officeDocument/2006/relationships/image" Target="../media/image127.emf"/><Relationship Id="rId15" Type="http://schemas.openxmlformats.org/officeDocument/2006/relationships/image" Target="../media/image132.emf"/><Relationship Id="rId23" Type="http://schemas.openxmlformats.org/officeDocument/2006/relationships/image" Target="../media/image136.emf"/><Relationship Id="rId10" Type="http://schemas.openxmlformats.org/officeDocument/2006/relationships/oleObject" Target="../embeddings/oleObject116.bin"/><Relationship Id="rId19" Type="http://schemas.openxmlformats.org/officeDocument/2006/relationships/image" Target="../media/image134.emf"/><Relationship Id="rId4" Type="http://schemas.openxmlformats.org/officeDocument/2006/relationships/oleObject" Target="../embeddings/oleObject113.bin"/><Relationship Id="rId9" Type="http://schemas.openxmlformats.org/officeDocument/2006/relationships/image" Target="../media/image129.emf"/><Relationship Id="rId14" Type="http://schemas.openxmlformats.org/officeDocument/2006/relationships/oleObject" Target="../embeddings/oleObject118.bin"/><Relationship Id="rId22" Type="http://schemas.openxmlformats.org/officeDocument/2006/relationships/oleObject" Target="../embeddings/oleObject122.bin"/></Relationships>
</file>

<file path=ppt/slides/_rels/slide41.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42.emf"/><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image" Target="../media/image139.e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oleObject" Target="../embeddings/oleObject126.bin"/></Relationships>
</file>

<file path=ppt/slides/_rels/slide42.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33.bin"/><Relationship Id="rId18" Type="http://schemas.openxmlformats.org/officeDocument/2006/relationships/image" Target="../media/image150.e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47.emf"/><Relationship Id="rId17" Type="http://schemas.openxmlformats.org/officeDocument/2006/relationships/oleObject" Target="../embeddings/oleObject135.bin"/><Relationship Id="rId2" Type="http://schemas.openxmlformats.org/officeDocument/2006/relationships/slideLayout" Target="../slideLayouts/slideLayout5.xml"/><Relationship Id="rId16" Type="http://schemas.openxmlformats.org/officeDocument/2006/relationships/image" Target="../media/image149.emf"/><Relationship Id="rId20" Type="http://schemas.openxmlformats.org/officeDocument/2006/relationships/image" Target="../media/image151.emf"/><Relationship Id="rId1" Type="http://schemas.openxmlformats.org/officeDocument/2006/relationships/vmlDrawing" Target="../drawings/vmlDrawing32.vml"/><Relationship Id="rId6" Type="http://schemas.openxmlformats.org/officeDocument/2006/relationships/image" Target="../media/image144.e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146.emf"/><Relationship Id="rId19" Type="http://schemas.openxmlformats.org/officeDocument/2006/relationships/oleObject" Target="../embeddings/oleObject136.bin"/><Relationship Id="rId4" Type="http://schemas.openxmlformats.org/officeDocument/2006/relationships/image" Target="../media/image143.emf"/><Relationship Id="rId9" Type="http://schemas.openxmlformats.org/officeDocument/2006/relationships/oleObject" Target="../embeddings/oleObject131.bin"/><Relationship Id="rId14" Type="http://schemas.openxmlformats.org/officeDocument/2006/relationships/image" Target="../media/image14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image" Target="../media/image153.emf"/><Relationship Id="rId5" Type="http://schemas.openxmlformats.org/officeDocument/2006/relationships/oleObject" Target="../embeddings/oleObject138.bin"/><Relationship Id="rId10" Type="http://schemas.openxmlformats.org/officeDocument/2006/relationships/image" Target="../media/image155.emf"/><Relationship Id="rId4" Type="http://schemas.openxmlformats.org/officeDocument/2006/relationships/image" Target="../media/image152.emf"/><Relationship Id="rId9" Type="http://schemas.openxmlformats.org/officeDocument/2006/relationships/oleObject" Target="../embeddings/oleObject140.bin"/></Relationships>
</file>

<file path=ppt/slides/_rels/slide46.xml.rels><?xml version="1.0" encoding="UTF-8" standalone="yes"?>
<Relationships xmlns="http://schemas.openxmlformats.org/package/2006/relationships"><Relationship Id="rId8" Type="http://schemas.openxmlformats.org/officeDocument/2006/relationships/image" Target="../media/image158.e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6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57.e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59.emf"/><Relationship Id="rId4" Type="http://schemas.openxmlformats.org/officeDocument/2006/relationships/image" Target="../media/image156.emf"/><Relationship Id="rId9" Type="http://schemas.openxmlformats.org/officeDocument/2006/relationships/oleObject" Target="../embeddings/oleObject144.bin"/></Relationships>
</file>

<file path=ppt/slides/_rels/slide47.xml.rels><?xml version="1.0" encoding="UTF-8" standalone="yes"?>
<Relationships xmlns="http://schemas.openxmlformats.org/package/2006/relationships"><Relationship Id="rId8" Type="http://schemas.openxmlformats.org/officeDocument/2006/relationships/image" Target="../media/image163.emf"/><Relationship Id="rId13" Type="http://schemas.openxmlformats.org/officeDocument/2006/relationships/image" Target="../media/image165.e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62.emf"/><Relationship Id="rId11" Type="http://schemas.openxmlformats.org/officeDocument/2006/relationships/image" Target="../media/image164.emf"/><Relationship Id="rId5" Type="http://schemas.openxmlformats.org/officeDocument/2006/relationships/oleObject" Target="../embeddings/oleObject147.bin"/><Relationship Id="rId15" Type="http://schemas.openxmlformats.org/officeDocument/2006/relationships/image" Target="../media/image166.emf"/><Relationship Id="rId10" Type="http://schemas.openxmlformats.org/officeDocument/2006/relationships/oleObject" Target="../embeddings/oleObject149.bin"/><Relationship Id="rId4" Type="http://schemas.openxmlformats.org/officeDocument/2006/relationships/image" Target="../media/image161.wmf"/><Relationship Id="rId9" Type="http://schemas.openxmlformats.org/officeDocument/2006/relationships/image" Target="../media/image167.emf"/><Relationship Id="rId14" Type="http://schemas.openxmlformats.org/officeDocument/2006/relationships/oleObject" Target="../embeddings/oleObject151.bin"/></Relationships>
</file>

<file path=ppt/slides/_rels/slide48.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hyperlink" Target="Circuit_Files/Chapter4/Example4.ms12"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71.emf"/><Relationship Id="rId13" Type="http://schemas.openxmlformats.org/officeDocument/2006/relationships/oleObject" Target="../embeddings/oleObject157.bin"/><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73.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70.e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image" Target="../media/image175.emf"/><Relationship Id="rId10" Type="http://schemas.openxmlformats.org/officeDocument/2006/relationships/image" Target="../media/image172.emf"/><Relationship Id="rId4" Type="http://schemas.openxmlformats.org/officeDocument/2006/relationships/image" Target="../media/image169.wmf"/><Relationship Id="rId9" Type="http://schemas.openxmlformats.org/officeDocument/2006/relationships/oleObject" Target="../embeddings/oleObject155.bin"/><Relationship Id="rId14" Type="http://schemas.openxmlformats.org/officeDocument/2006/relationships/image" Target="../media/image174.emf"/></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hyperlink" Target="Circuit_Files/Chapter4/Example5.ms12"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oleObject" Target="../embeddings/oleObject158.bin"/><Relationship Id="rId7" Type="http://schemas.openxmlformats.org/officeDocument/2006/relationships/image" Target="../media/image181.emf"/><Relationship Id="rId2" Type="http://schemas.openxmlformats.org/officeDocument/2006/relationships/slideLayout" Target="../slideLayouts/slideLayout5.xml"/><Relationship Id="rId1" Type="http://schemas.openxmlformats.org/officeDocument/2006/relationships/vmlDrawing" Target="../drawings/vmlDrawing37.vml"/><Relationship Id="rId6" Type="http://schemas.openxmlformats.org/officeDocument/2006/relationships/image" Target="../media/image178.emf"/><Relationship Id="rId11" Type="http://schemas.openxmlformats.org/officeDocument/2006/relationships/image" Target="../media/image180.emf"/><Relationship Id="rId5" Type="http://schemas.openxmlformats.org/officeDocument/2006/relationships/oleObject" Target="../embeddings/oleObject159.bin"/><Relationship Id="rId10" Type="http://schemas.openxmlformats.org/officeDocument/2006/relationships/oleObject" Target="../embeddings/oleObject161.bin"/><Relationship Id="rId4" Type="http://schemas.openxmlformats.org/officeDocument/2006/relationships/image" Target="../media/image177.emf"/><Relationship Id="rId9" Type="http://schemas.openxmlformats.org/officeDocument/2006/relationships/image" Target="../media/image179.emf"/></Relationships>
</file>

<file path=ppt/slides/_rels/slide52.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hyperlink" Target="Circuit_Files/Chapter4/Example6.ms12"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84.emf"/><Relationship Id="rId5" Type="http://schemas.openxmlformats.org/officeDocument/2006/relationships/oleObject" Target="../embeddings/oleObject163.bin"/><Relationship Id="rId4" Type="http://schemas.openxmlformats.org/officeDocument/2006/relationships/image" Target="../media/image18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190.emf"/><Relationship Id="rId3" Type="http://schemas.openxmlformats.org/officeDocument/2006/relationships/image" Target="../media/image192.emf"/><Relationship Id="rId7" Type="http://schemas.openxmlformats.org/officeDocument/2006/relationships/image" Target="../media/image187.emf"/><Relationship Id="rId12" Type="http://schemas.openxmlformats.org/officeDocument/2006/relationships/oleObject" Target="../embeddings/oleObject169.bin"/><Relationship Id="rId2" Type="http://schemas.openxmlformats.org/officeDocument/2006/relationships/slideLayout" Target="../slideLayouts/slideLayout5.xml"/><Relationship Id="rId1" Type="http://schemas.openxmlformats.org/officeDocument/2006/relationships/vmlDrawing" Target="../drawings/vmlDrawing39.vml"/><Relationship Id="rId6" Type="http://schemas.openxmlformats.org/officeDocument/2006/relationships/oleObject" Target="../embeddings/oleObject166.bin"/><Relationship Id="rId11" Type="http://schemas.openxmlformats.org/officeDocument/2006/relationships/image" Target="../media/image189.emf"/><Relationship Id="rId5" Type="http://schemas.openxmlformats.org/officeDocument/2006/relationships/image" Target="../media/image186.emf"/><Relationship Id="rId15" Type="http://schemas.openxmlformats.org/officeDocument/2006/relationships/image" Target="../media/image191.emf"/><Relationship Id="rId10" Type="http://schemas.openxmlformats.org/officeDocument/2006/relationships/oleObject" Target="../embeddings/oleObject168.bin"/><Relationship Id="rId4" Type="http://schemas.openxmlformats.org/officeDocument/2006/relationships/oleObject" Target="../embeddings/oleObject165.bin"/><Relationship Id="rId9" Type="http://schemas.openxmlformats.org/officeDocument/2006/relationships/image" Target="../media/image188.emf"/><Relationship Id="rId14" Type="http://schemas.openxmlformats.org/officeDocument/2006/relationships/oleObject" Target="../embeddings/oleObject170.bin"/></Relationships>
</file>

<file path=ppt/slides/_rels/slide57.x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hyperlink" Target="../../Teaching/DG/Computer.DPT/circuit36_2.ewb" TargetMode="External"/><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97.emf"/><Relationship Id="rId2" Type="http://schemas.openxmlformats.org/officeDocument/2006/relationships/slideLayout" Target="../slideLayouts/slideLayout5.xml"/><Relationship Id="rId1" Type="http://schemas.openxmlformats.org/officeDocument/2006/relationships/vmlDrawing" Target="../drawings/vmlDrawing40.vml"/><Relationship Id="rId6" Type="http://schemas.openxmlformats.org/officeDocument/2006/relationships/image" Target="../media/image194.e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image" Target="../media/image198.png"/><Relationship Id="rId10" Type="http://schemas.openxmlformats.org/officeDocument/2006/relationships/image" Target="../media/image196.emf"/><Relationship Id="rId4" Type="http://schemas.openxmlformats.org/officeDocument/2006/relationships/image" Target="../media/image193.emf"/><Relationship Id="rId9" Type="http://schemas.openxmlformats.org/officeDocument/2006/relationships/oleObject" Target="../embeddings/oleObject174.bin"/><Relationship Id="rId14" Type="http://schemas.openxmlformats.org/officeDocument/2006/relationships/hyperlink" Target="Circuit_Files/Chapter4/&#26080;&#38459;&#23612;.ms12" TargetMode="External"/></Relationships>
</file>

<file path=ppt/slides/_rels/slide58.xml.rels><?xml version="1.0" encoding="UTF-8" standalone="yes"?>
<Relationships xmlns="http://schemas.openxmlformats.org/package/2006/relationships"><Relationship Id="rId8" Type="http://schemas.openxmlformats.org/officeDocument/2006/relationships/image" Target="../media/image201.e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203.png"/><Relationship Id="rId2" Type="http://schemas.openxmlformats.org/officeDocument/2006/relationships/slideLayout" Target="../slideLayouts/slideLayout5.xml"/><Relationship Id="rId1" Type="http://schemas.openxmlformats.org/officeDocument/2006/relationships/vmlDrawing" Target="../drawings/vmlDrawing41.vml"/><Relationship Id="rId6" Type="http://schemas.openxmlformats.org/officeDocument/2006/relationships/image" Target="../media/image200.emf"/><Relationship Id="rId11" Type="http://schemas.openxmlformats.org/officeDocument/2006/relationships/hyperlink" Target="Circuit_Files/Chapter4/&#27424;&#38459;&#23612;.ms12" TargetMode="External"/><Relationship Id="rId5" Type="http://schemas.openxmlformats.org/officeDocument/2006/relationships/oleObject" Target="../embeddings/oleObject177.bin"/><Relationship Id="rId10" Type="http://schemas.openxmlformats.org/officeDocument/2006/relationships/image" Target="../media/image202.emf"/><Relationship Id="rId4" Type="http://schemas.openxmlformats.org/officeDocument/2006/relationships/image" Target="../media/image199.emf"/><Relationship Id="rId9" Type="http://schemas.openxmlformats.org/officeDocument/2006/relationships/oleObject" Target="../embeddings/oleObject179.bin"/></Relationships>
</file>

<file path=ppt/slides/_rels/slide59.xml.rels><?xml version="1.0" encoding="UTF-8" standalone="yes"?>
<Relationships xmlns="http://schemas.openxmlformats.org/package/2006/relationships"><Relationship Id="rId8" Type="http://schemas.openxmlformats.org/officeDocument/2006/relationships/image" Target="../media/image206.emf"/><Relationship Id="rId13" Type="http://schemas.openxmlformats.org/officeDocument/2006/relationships/oleObject" Target="../embeddings/oleObject185.bin"/><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208.emf"/><Relationship Id="rId2" Type="http://schemas.openxmlformats.org/officeDocument/2006/relationships/slideLayout" Target="../slideLayouts/slideLayout5.xml"/><Relationship Id="rId16" Type="http://schemas.openxmlformats.org/officeDocument/2006/relationships/image" Target="../media/image210.png"/><Relationship Id="rId1" Type="http://schemas.openxmlformats.org/officeDocument/2006/relationships/vmlDrawing" Target="../drawings/vmlDrawing42.vml"/><Relationship Id="rId6" Type="http://schemas.openxmlformats.org/officeDocument/2006/relationships/image" Target="../media/image205.e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hyperlink" Target="Circuit_Files/Chapter4/&#36807;&#38459;&#23612;.ms12" TargetMode="External"/><Relationship Id="rId10" Type="http://schemas.openxmlformats.org/officeDocument/2006/relationships/image" Target="../media/image207.emf"/><Relationship Id="rId4" Type="http://schemas.openxmlformats.org/officeDocument/2006/relationships/image" Target="../media/image204.emf"/><Relationship Id="rId9" Type="http://schemas.openxmlformats.org/officeDocument/2006/relationships/oleObject" Target="../embeddings/oleObject183.bin"/><Relationship Id="rId14" Type="http://schemas.openxmlformats.org/officeDocument/2006/relationships/image" Target="../media/image209.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215.wmf"/><Relationship Id="rId2" Type="http://schemas.openxmlformats.org/officeDocument/2006/relationships/slideLayout" Target="../slideLayouts/slideLayout5.xml"/><Relationship Id="rId16" Type="http://schemas.openxmlformats.org/officeDocument/2006/relationships/image" Target="../media/image217.wmf"/><Relationship Id="rId1" Type="http://schemas.openxmlformats.org/officeDocument/2006/relationships/vmlDrawing" Target="../drawings/vmlDrawing43.vml"/><Relationship Id="rId6" Type="http://schemas.openxmlformats.org/officeDocument/2006/relationships/image" Target="../media/image212.e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214.emf"/><Relationship Id="rId4" Type="http://schemas.openxmlformats.org/officeDocument/2006/relationships/image" Target="../media/image211.wmf"/><Relationship Id="rId9" Type="http://schemas.openxmlformats.org/officeDocument/2006/relationships/oleObject" Target="../embeddings/oleObject189.bin"/><Relationship Id="rId14" Type="http://schemas.openxmlformats.org/officeDocument/2006/relationships/image" Target="../media/image216.emf"/></Relationships>
</file>

<file path=ppt/slides/_rels/slide61.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5.xml"/><Relationship Id="rId1" Type="http://schemas.openxmlformats.org/officeDocument/2006/relationships/vmlDrawing" Target="../drawings/vmlDrawing44.vml"/><Relationship Id="rId6" Type="http://schemas.openxmlformats.org/officeDocument/2006/relationships/image" Target="../media/image219.wmf"/><Relationship Id="rId5" Type="http://schemas.openxmlformats.org/officeDocument/2006/relationships/oleObject" Target="../embeddings/oleObject194.bin"/><Relationship Id="rId4" Type="http://schemas.openxmlformats.org/officeDocument/2006/relationships/image" Target="../media/image218.wmf"/></Relationships>
</file>

<file path=ppt/slides/_rels/slide62.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224.wmf"/><Relationship Id="rId2" Type="http://schemas.openxmlformats.org/officeDocument/2006/relationships/slideLayout" Target="../slideLayouts/slideLayout5.xml"/><Relationship Id="rId1" Type="http://schemas.openxmlformats.org/officeDocument/2006/relationships/vmlDrawing" Target="../drawings/vmlDrawing45.vml"/><Relationship Id="rId6" Type="http://schemas.openxmlformats.org/officeDocument/2006/relationships/image" Target="../media/image221.wmf"/><Relationship Id="rId11" Type="http://schemas.openxmlformats.org/officeDocument/2006/relationships/oleObject" Target="../embeddings/oleObject200.bin"/><Relationship Id="rId5" Type="http://schemas.openxmlformats.org/officeDocument/2006/relationships/oleObject" Target="../embeddings/oleObject197.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199.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03.bin"/><Relationship Id="rId3" Type="http://schemas.openxmlformats.org/officeDocument/2006/relationships/notesSlide" Target="../notesSlides/notesSlide3.xml"/><Relationship Id="rId7" Type="http://schemas.openxmlformats.org/officeDocument/2006/relationships/image" Target="../media/image226.wmf"/><Relationship Id="rId2" Type="http://schemas.openxmlformats.org/officeDocument/2006/relationships/slideLayout" Target="../slideLayouts/slideLayout5.xml"/><Relationship Id="rId1" Type="http://schemas.openxmlformats.org/officeDocument/2006/relationships/vmlDrawing" Target="../drawings/vmlDrawing46.vml"/><Relationship Id="rId6" Type="http://schemas.openxmlformats.org/officeDocument/2006/relationships/oleObject" Target="../embeddings/oleObject202.bin"/><Relationship Id="rId11" Type="http://schemas.openxmlformats.org/officeDocument/2006/relationships/image" Target="../media/image228.wmf"/><Relationship Id="rId5" Type="http://schemas.openxmlformats.org/officeDocument/2006/relationships/image" Target="../media/image225.w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227.wmf"/></Relationships>
</file>

<file path=ppt/slides/_rels/slide64.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233.wmf"/><Relationship Id="rId2" Type="http://schemas.openxmlformats.org/officeDocument/2006/relationships/slideLayout" Target="../slideLayouts/slideLayout5.xml"/><Relationship Id="rId1" Type="http://schemas.openxmlformats.org/officeDocument/2006/relationships/vmlDrawing" Target="../drawings/vmlDrawing47.vml"/><Relationship Id="rId6" Type="http://schemas.openxmlformats.org/officeDocument/2006/relationships/image" Target="../media/image230.wmf"/><Relationship Id="rId11" Type="http://schemas.openxmlformats.org/officeDocument/2006/relationships/oleObject" Target="../embeddings/oleObject209.bin"/><Relationship Id="rId5" Type="http://schemas.openxmlformats.org/officeDocument/2006/relationships/oleObject" Target="../embeddings/oleObject206.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08.bin"/></Relationships>
</file>

<file path=ppt/slides/_rels/slide65.xml.rels><?xml version="1.0" encoding="UTF-8" standalone="yes"?>
<Relationships xmlns="http://schemas.openxmlformats.org/package/2006/relationships"><Relationship Id="rId8" Type="http://schemas.openxmlformats.org/officeDocument/2006/relationships/image" Target="../media/image236.wmf"/><Relationship Id="rId13"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238.wmf"/><Relationship Id="rId2" Type="http://schemas.openxmlformats.org/officeDocument/2006/relationships/slideLayout" Target="../slideLayouts/slideLayout5.xml"/><Relationship Id="rId1" Type="http://schemas.openxmlformats.org/officeDocument/2006/relationships/vmlDrawing" Target="../drawings/vmlDrawing48.vml"/><Relationship Id="rId6" Type="http://schemas.openxmlformats.org/officeDocument/2006/relationships/image" Target="../media/image235.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237.wmf"/><Relationship Id="rId4" Type="http://schemas.openxmlformats.org/officeDocument/2006/relationships/image" Target="../media/image234.wmf"/><Relationship Id="rId9" Type="http://schemas.openxmlformats.org/officeDocument/2006/relationships/oleObject" Target="../embeddings/oleObject213.bin"/><Relationship Id="rId14" Type="http://schemas.openxmlformats.org/officeDocument/2006/relationships/image" Target="../media/image239.wmf"/></Relationships>
</file>

<file path=ppt/slides/_rels/slide66.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5.xml"/><Relationship Id="rId1" Type="http://schemas.openxmlformats.org/officeDocument/2006/relationships/vmlDrawing" Target="../drawings/vmlDrawing49.vml"/><Relationship Id="rId6" Type="http://schemas.openxmlformats.org/officeDocument/2006/relationships/image" Target="../media/image226.wmf"/><Relationship Id="rId5" Type="http://schemas.openxmlformats.org/officeDocument/2006/relationships/oleObject" Target="../embeddings/oleObject217.bin"/><Relationship Id="rId10" Type="http://schemas.openxmlformats.org/officeDocument/2006/relationships/image" Target="../media/image228.wmf"/><Relationship Id="rId4" Type="http://schemas.openxmlformats.org/officeDocument/2006/relationships/image" Target="../media/image225.wmf"/><Relationship Id="rId9" Type="http://schemas.openxmlformats.org/officeDocument/2006/relationships/oleObject" Target="../embeddings/oleObject219.bin"/></Relationships>
</file>

<file path=ppt/slides/_rels/slide67.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33.wmf"/><Relationship Id="rId2" Type="http://schemas.openxmlformats.org/officeDocument/2006/relationships/slideLayout" Target="../slideLayouts/slideLayout5.xml"/><Relationship Id="rId1" Type="http://schemas.openxmlformats.org/officeDocument/2006/relationships/vmlDrawing" Target="../drawings/vmlDrawing50.vml"/><Relationship Id="rId6" Type="http://schemas.openxmlformats.org/officeDocument/2006/relationships/image" Target="../media/image230.w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23.bin"/></Relationships>
</file>

<file path=ppt/slides/_rels/slide68.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30.bin"/><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243.wmf"/><Relationship Id="rId2" Type="http://schemas.openxmlformats.org/officeDocument/2006/relationships/slideLayout" Target="../slideLayouts/slideLayout5.xml"/><Relationship Id="rId1" Type="http://schemas.openxmlformats.org/officeDocument/2006/relationships/vmlDrawing" Target="../drawings/vmlDrawing51.vml"/><Relationship Id="rId6" Type="http://schemas.openxmlformats.org/officeDocument/2006/relationships/image" Target="../media/image241.wmf"/><Relationship Id="rId11" Type="http://schemas.openxmlformats.org/officeDocument/2006/relationships/oleObject" Target="../embeddings/oleObject229.bin"/><Relationship Id="rId5" Type="http://schemas.openxmlformats.org/officeDocument/2006/relationships/oleObject" Target="../embeddings/oleObject226.bin"/><Relationship Id="rId10" Type="http://schemas.openxmlformats.org/officeDocument/2006/relationships/image" Target="../media/image237.wmf"/><Relationship Id="rId4" Type="http://schemas.openxmlformats.org/officeDocument/2006/relationships/image" Target="../media/image240.emf"/><Relationship Id="rId9" Type="http://schemas.openxmlformats.org/officeDocument/2006/relationships/oleObject" Target="../embeddings/oleObject228.bin"/><Relationship Id="rId14" Type="http://schemas.openxmlformats.org/officeDocument/2006/relationships/image" Target="../media/image244.wmf"/></Relationships>
</file>

<file path=ppt/slides/_rels/slide69.xml.rels><?xml version="1.0" encoding="UTF-8" standalone="yes"?>
<Relationships xmlns="http://schemas.openxmlformats.org/package/2006/relationships"><Relationship Id="rId8" Type="http://schemas.openxmlformats.org/officeDocument/2006/relationships/image" Target="../media/image247.e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5.xml"/><Relationship Id="rId1" Type="http://schemas.openxmlformats.org/officeDocument/2006/relationships/vmlDrawing" Target="../drawings/vmlDrawing52.vml"/><Relationship Id="rId6" Type="http://schemas.openxmlformats.org/officeDocument/2006/relationships/image" Target="../media/image246.wmf"/><Relationship Id="rId5" Type="http://schemas.openxmlformats.org/officeDocument/2006/relationships/oleObject" Target="../embeddings/oleObject232.bin"/><Relationship Id="rId4" Type="http://schemas.openxmlformats.org/officeDocument/2006/relationships/image" Target="../media/image245.wmf"/></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3" Type="http://schemas.openxmlformats.org/officeDocument/2006/relationships/image" Target="../media/image13.e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image" Target="../media/image25.emf"/><Relationship Id="rId21" Type="http://schemas.openxmlformats.org/officeDocument/2006/relationships/image" Target="../media/image17.emf"/><Relationship Id="rId34" Type="http://schemas.openxmlformats.org/officeDocument/2006/relationships/oleObject" Target="../embeddings/oleObject21.bin"/><Relationship Id="rId7" Type="http://schemas.openxmlformats.org/officeDocument/2006/relationships/image" Target="../media/image10.emf"/><Relationship Id="rId12" Type="http://schemas.openxmlformats.org/officeDocument/2006/relationships/oleObject" Target="../embeddings/oleObject10.bin"/><Relationship Id="rId17" Type="http://schemas.openxmlformats.org/officeDocument/2006/relationships/image" Target="../media/image15.emf"/><Relationship Id="rId25" Type="http://schemas.openxmlformats.org/officeDocument/2006/relationships/image" Target="../media/image19.emf"/><Relationship Id="rId33" Type="http://schemas.openxmlformats.org/officeDocument/2006/relationships/image" Target="../media/image23.emf"/><Relationship Id="rId2" Type="http://schemas.openxmlformats.org/officeDocument/2006/relationships/slideLayout" Target="../slideLayouts/slideLayout5.xml"/><Relationship Id="rId16" Type="http://schemas.openxmlformats.org/officeDocument/2006/relationships/oleObject" Target="../embeddings/oleObject12.bin"/><Relationship Id="rId20" Type="http://schemas.openxmlformats.org/officeDocument/2006/relationships/oleObject" Target="../embeddings/oleObject14.bin"/><Relationship Id="rId29" Type="http://schemas.openxmlformats.org/officeDocument/2006/relationships/image" Target="../media/image21.emf"/><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2.emf"/><Relationship Id="rId24" Type="http://schemas.openxmlformats.org/officeDocument/2006/relationships/oleObject" Target="../embeddings/oleObject16.bin"/><Relationship Id="rId32" Type="http://schemas.openxmlformats.org/officeDocument/2006/relationships/oleObject" Target="../embeddings/oleObject20.bin"/><Relationship Id="rId5" Type="http://schemas.openxmlformats.org/officeDocument/2006/relationships/image" Target="../media/image9.emf"/><Relationship Id="rId15" Type="http://schemas.openxmlformats.org/officeDocument/2006/relationships/image" Target="../media/image14.emf"/><Relationship Id="rId23" Type="http://schemas.openxmlformats.org/officeDocument/2006/relationships/image" Target="../media/image18.emf"/><Relationship Id="rId28" Type="http://schemas.openxmlformats.org/officeDocument/2006/relationships/oleObject" Target="../embeddings/oleObject18.bin"/><Relationship Id="rId10" Type="http://schemas.openxmlformats.org/officeDocument/2006/relationships/oleObject" Target="../embeddings/oleObject9.bin"/><Relationship Id="rId19" Type="http://schemas.openxmlformats.org/officeDocument/2006/relationships/image" Target="../media/image16.emf"/><Relationship Id="rId31" Type="http://schemas.openxmlformats.org/officeDocument/2006/relationships/image" Target="../media/image22.emf"/><Relationship Id="rId4" Type="http://schemas.openxmlformats.org/officeDocument/2006/relationships/oleObject" Target="../embeddings/oleObject6.bin"/><Relationship Id="rId9" Type="http://schemas.openxmlformats.org/officeDocument/2006/relationships/image" Target="../media/image11.e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20.emf"/><Relationship Id="rId30" Type="http://schemas.openxmlformats.org/officeDocument/2006/relationships/oleObject" Target="../embeddings/oleObject19.bin"/><Relationship Id="rId35" Type="http://schemas.openxmlformats.org/officeDocument/2006/relationships/image" Target="../media/image24.emf"/><Relationship Id="rId8"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9.emf"/><Relationship Id="rId7"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oleObject" Target="../embeddings/oleObject22.bin"/><Relationship Id="rId10" Type="http://schemas.openxmlformats.org/officeDocument/2006/relationships/image" Target="../media/image28.emf"/><Relationship Id="rId4" Type="http://schemas.openxmlformats.org/officeDocument/2006/relationships/image" Target="../media/image30.emf"/><Relationship Id="rId9"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标题 3"/>
          <p:cNvSpPr>
            <a:spLocks noGrp="1"/>
          </p:cNvSpPr>
          <p:nvPr>
            <p:ph type="ctrTitle"/>
          </p:nvPr>
        </p:nvSpPr>
        <p:spPr/>
        <p:txBody>
          <a:bodyPr/>
          <a:lstStyle/>
          <a:p>
            <a:r>
              <a:rPr lang="zh-CN" altLang="en-US" dirty="0"/>
              <a:t>第</a:t>
            </a:r>
            <a:r>
              <a:rPr lang="en-US" altLang="zh-CN" dirty="0"/>
              <a:t>4</a:t>
            </a:r>
            <a:r>
              <a:rPr lang="zh-CN" altLang="en-US" dirty="0"/>
              <a:t>章 暂态电路分析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a:t>
            </a:r>
            <a:r>
              <a:rPr lang="zh-CN" altLang="en-US" sz="3600" smtClean="0">
                <a:ea typeface="宋体" charset="-122"/>
              </a:rPr>
              <a:t>）</a:t>
            </a:r>
            <a:endParaRPr lang="zh-CN" altLang="en-US" smtClean="0">
              <a:ea typeface="楷体_GB2312" pitchFamily="49" charset="-122"/>
            </a:endParaRPr>
          </a:p>
        </p:txBody>
      </p:sp>
      <p:sp>
        <p:nvSpPr>
          <p:cNvPr id="5129" name="Rectangle 3"/>
          <p:cNvSpPr>
            <a:spLocks noGrp="1" noChangeArrowheads="1"/>
          </p:cNvSpPr>
          <p:nvPr>
            <p:ph sz="quarter" idx="11"/>
          </p:nvPr>
        </p:nvSpPr>
        <p:spPr/>
        <p:txBody>
          <a:bodyPr/>
          <a:lstStyle/>
          <a:p>
            <a:pPr eaLnBrk="1" hangingPunct="1"/>
            <a:r>
              <a:rPr lang="zh-CN" altLang="en-US" sz="2400" smtClean="0">
                <a:ea typeface="宋体" charset="-122"/>
                <a:cs typeface="Times New Roman" pitchFamily="18" charset="0"/>
              </a:rPr>
              <a:t>方程的右边为常数（直流电源）或 </a:t>
            </a:r>
            <a:r>
              <a:rPr lang="en-US" altLang="zh-CN" sz="2400" smtClean="0">
                <a:ea typeface="宋体" charset="-122"/>
                <a:cs typeface="Times New Roman" pitchFamily="18" charset="0"/>
              </a:rPr>
              <a:t>0</a:t>
            </a:r>
            <a:r>
              <a:rPr lang="zh-CN" altLang="en-US" sz="2400" smtClean="0">
                <a:ea typeface="宋体" charset="-122"/>
                <a:cs typeface="Times New Roman" pitchFamily="18" charset="0"/>
              </a:rPr>
              <a:t>，进一步分析可见，当电路达到稳态（直流稳态）时，方程左边变量的稳态正是该常数！</a:t>
            </a:r>
          </a:p>
          <a:p>
            <a:pPr eaLnBrk="1" hangingPunct="1"/>
            <a:r>
              <a:rPr lang="zh-CN" altLang="en-US" sz="2400" smtClean="0">
                <a:ea typeface="宋体" charset="-122"/>
                <a:cs typeface="Times New Roman" pitchFamily="18" charset="0"/>
              </a:rPr>
              <a:t>方程的左边为</a:t>
            </a:r>
          </a:p>
          <a:p>
            <a:pPr eaLnBrk="1" hangingPunct="1"/>
            <a:endParaRPr lang="en-US" altLang="zh-CN" sz="2400" smtClean="0">
              <a:ea typeface="宋体" charset="-122"/>
              <a:cs typeface="Times New Roman" pitchFamily="18" charset="0"/>
            </a:endParaRPr>
          </a:p>
        </p:txBody>
      </p:sp>
      <p:graphicFrame>
        <p:nvGraphicFramePr>
          <p:cNvPr id="46084" name="Object 2"/>
          <p:cNvGraphicFramePr>
            <a:graphicFrameLocks noChangeAspect="1"/>
          </p:cNvGraphicFramePr>
          <p:nvPr/>
        </p:nvGraphicFramePr>
        <p:xfrm>
          <a:off x="2879725" y="2425700"/>
          <a:ext cx="1360488" cy="628650"/>
        </p:xfrm>
        <a:graphic>
          <a:graphicData uri="http://schemas.openxmlformats.org/presentationml/2006/ole">
            <mc:AlternateContent xmlns:mc="http://schemas.openxmlformats.org/markup-compatibility/2006">
              <mc:Choice xmlns:v="urn:schemas-microsoft-com:vml" Requires="v">
                <p:oleObj spid="_x0000_s5256" name="Equation" r:id="rId3" imgW="850680" imgH="393480" progId="Equation.DSMT4">
                  <p:embed/>
                </p:oleObj>
              </mc:Choice>
              <mc:Fallback>
                <p:oleObj name="Equation" r:id="rId3" imgW="85068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5" y="2425700"/>
                        <a:ext cx="136048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3"/>
          <p:cNvGraphicFramePr>
            <a:graphicFrameLocks noChangeAspect="1"/>
          </p:cNvGraphicFramePr>
          <p:nvPr/>
        </p:nvGraphicFramePr>
        <p:xfrm>
          <a:off x="5318125" y="2425700"/>
          <a:ext cx="1238250" cy="628650"/>
        </p:xfrm>
        <a:graphic>
          <a:graphicData uri="http://schemas.openxmlformats.org/presentationml/2006/ole">
            <mc:AlternateContent xmlns:mc="http://schemas.openxmlformats.org/markup-compatibility/2006">
              <mc:Choice xmlns:v="urn:schemas-microsoft-com:vml" Requires="v">
                <p:oleObj spid="_x0000_s5257" name="Equation" r:id="rId5" imgW="774360" imgH="393480" progId="Equation.DSMT4">
                  <p:embed/>
                </p:oleObj>
              </mc:Choice>
              <mc:Fallback>
                <p:oleObj name="Equation" r:id="rId5" imgW="77436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25" y="2425700"/>
                        <a:ext cx="12382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Text Box 6"/>
          <p:cNvSpPr txBox="1">
            <a:spLocks noChangeArrowheads="1"/>
          </p:cNvSpPr>
          <p:nvPr/>
        </p:nvSpPr>
        <p:spPr bwMode="auto">
          <a:xfrm>
            <a:off x="4556125" y="25114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或</a:t>
            </a:r>
          </a:p>
        </p:txBody>
      </p:sp>
      <p:sp>
        <p:nvSpPr>
          <p:cNvPr id="46087" name="Text Box 7"/>
          <p:cNvSpPr txBox="1">
            <a:spLocks noChangeArrowheads="1"/>
          </p:cNvSpPr>
          <p:nvPr/>
        </p:nvSpPr>
        <p:spPr bwMode="auto">
          <a:xfrm>
            <a:off x="700088" y="3035300"/>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其中，</a:t>
            </a:r>
          </a:p>
        </p:txBody>
      </p:sp>
      <p:graphicFrame>
        <p:nvGraphicFramePr>
          <p:cNvPr id="46088" name="Object 4"/>
          <p:cNvGraphicFramePr>
            <a:graphicFrameLocks noChangeAspect="1"/>
          </p:cNvGraphicFramePr>
          <p:nvPr/>
        </p:nvGraphicFramePr>
        <p:xfrm>
          <a:off x="1655763" y="3143250"/>
          <a:ext cx="771525" cy="284163"/>
        </p:xfrm>
        <a:graphic>
          <a:graphicData uri="http://schemas.openxmlformats.org/presentationml/2006/ole">
            <mc:AlternateContent xmlns:mc="http://schemas.openxmlformats.org/markup-compatibility/2006">
              <mc:Choice xmlns:v="urn:schemas-microsoft-com:vml" Requires="v">
                <p:oleObj spid="_x0000_s5258" name="Equation" r:id="rId7" imgW="482400" imgH="177480" progId="Equation.DSMT4">
                  <p:embed/>
                </p:oleObj>
              </mc:Choice>
              <mc:Fallback>
                <p:oleObj name="Equation" r:id="rId7" imgW="482400" imgH="177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763" y="3143250"/>
                        <a:ext cx="771525"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5"/>
          <p:cNvGraphicFramePr>
            <a:graphicFrameLocks noChangeAspect="1"/>
          </p:cNvGraphicFramePr>
          <p:nvPr/>
        </p:nvGraphicFramePr>
        <p:xfrm>
          <a:off x="2944813" y="2971800"/>
          <a:ext cx="628650" cy="628650"/>
        </p:xfrm>
        <a:graphic>
          <a:graphicData uri="http://schemas.openxmlformats.org/presentationml/2006/ole">
            <mc:AlternateContent xmlns:mc="http://schemas.openxmlformats.org/markup-compatibility/2006">
              <mc:Choice xmlns:v="urn:schemas-microsoft-com:vml" Requires="v">
                <p:oleObj spid="_x0000_s5259" name="Equation" r:id="rId9" imgW="393480" imgH="393480" progId="Equation.DSMT4">
                  <p:embed/>
                </p:oleObj>
              </mc:Choice>
              <mc:Fallback>
                <p:oleObj name="Equation" r:id="rId9" imgW="393480" imgH="3934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4813" y="2971800"/>
                        <a:ext cx="6286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Text Box 10"/>
          <p:cNvSpPr txBox="1">
            <a:spLocks noChangeArrowheads="1"/>
          </p:cNvSpPr>
          <p:nvPr/>
        </p:nvSpPr>
        <p:spPr bwMode="auto">
          <a:xfrm>
            <a:off x="2446338" y="30353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或</a:t>
            </a:r>
          </a:p>
        </p:txBody>
      </p:sp>
      <p:sp>
        <p:nvSpPr>
          <p:cNvPr id="46091" name="Text Box 11"/>
          <p:cNvSpPr txBox="1">
            <a:spLocks noChangeArrowheads="1"/>
          </p:cNvSpPr>
          <p:nvPr/>
        </p:nvSpPr>
        <p:spPr bwMode="auto">
          <a:xfrm>
            <a:off x="3732213" y="3035300"/>
            <a:ext cx="541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取决于电路元件参数，称为时间常数。</a:t>
            </a:r>
          </a:p>
        </p:txBody>
      </p:sp>
      <p:sp>
        <p:nvSpPr>
          <p:cNvPr id="46093" name="Text Box 13"/>
          <p:cNvSpPr txBox="1">
            <a:spLocks noChangeArrowheads="1"/>
          </p:cNvSpPr>
          <p:nvPr/>
        </p:nvSpPr>
        <p:spPr bwMode="auto">
          <a:xfrm>
            <a:off x="434975" y="3509963"/>
            <a:ext cx="82518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dirty="0">
                <a:solidFill>
                  <a:schemeClr val="tx2"/>
                </a:solidFill>
              </a:rPr>
              <a:t>根据</a:t>
            </a:r>
            <a:r>
              <a:rPr kumimoji="1" lang="zh-CN" altLang="en-US" sz="2400" b="1" dirty="0" smtClean="0">
                <a:solidFill>
                  <a:schemeClr val="tx2"/>
                </a:solidFill>
              </a:rPr>
              <a:t>替代定理</a:t>
            </a:r>
            <a:r>
              <a:rPr kumimoji="1" lang="zh-CN" altLang="en-US" sz="2400" b="1" dirty="0">
                <a:solidFill>
                  <a:schemeClr val="tx2"/>
                </a:solidFill>
              </a:rPr>
              <a:t>，线性电阻网络内的电压、电流可将电容或电感用其两端电压、电流数值的电压源或电流源替代后（纯电阻网络）求解</a:t>
            </a:r>
            <a:r>
              <a:rPr kumimoji="1" lang="zh-CN" altLang="en-US" sz="2400" b="1" dirty="0" smtClean="0">
                <a:solidFill>
                  <a:schemeClr val="tx2"/>
                </a:solidFill>
              </a:rPr>
              <a:t>，也</a:t>
            </a:r>
            <a:r>
              <a:rPr kumimoji="1" lang="zh-CN" altLang="en-US" sz="2400" b="1" dirty="0">
                <a:solidFill>
                  <a:schemeClr val="tx2"/>
                </a:solidFill>
              </a:rPr>
              <a:t>必满足上面的规律，因此，线性一阶无源、直流</a:t>
            </a:r>
            <a:r>
              <a:rPr kumimoji="1" lang="zh-CN" altLang="en-US" sz="2400" b="1" dirty="0" smtClean="0">
                <a:solidFill>
                  <a:schemeClr val="tx2"/>
                </a:solidFill>
              </a:rPr>
              <a:t>电路的一般方程为</a:t>
            </a:r>
            <a:endParaRPr kumimoji="1" lang="zh-CN" altLang="en-US" sz="2400" b="1" dirty="0">
              <a:solidFill>
                <a:schemeClr val="tx2"/>
              </a:solidFill>
            </a:endParaRPr>
          </a:p>
        </p:txBody>
      </p:sp>
      <p:graphicFrame>
        <p:nvGraphicFramePr>
          <p:cNvPr id="46094" name="Object 6"/>
          <p:cNvGraphicFramePr>
            <a:graphicFrameLocks noChangeAspect="1"/>
          </p:cNvGraphicFramePr>
          <p:nvPr/>
        </p:nvGraphicFramePr>
        <p:xfrm>
          <a:off x="1477963" y="5526088"/>
          <a:ext cx="2524125" cy="768350"/>
        </p:xfrm>
        <a:graphic>
          <a:graphicData uri="http://schemas.openxmlformats.org/presentationml/2006/ole">
            <mc:AlternateContent xmlns:mc="http://schemas.openxmlformats.org/markup-compatibility/2006">
              <mc:Choice xmlns:v="urn:schemas-microsoft-com:vml" Requires="v">
                <p:oleObj spid="_x0000_s5260" name="Equation" r:id="rId11" imgW="1295280" imgH="393480" progId="Equation.DSMT4">
                  <p:embed/>
                </p:oleObj>
              </mc:Choice>
              <mc:Fallback>
                <p:oleObj name="Equation" r:id="rId11" imgW="1295280" imgH="3934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7963" y="5526088"/>
                        <a:ext cx="25241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5" name="Object 7"/>
          <p:cNvGraphicFramePr>
            <a:graphicFrameLocks noChangeAspect="1"/>
          </p:cNvGraphicFramePr>
          <p:nvPr/>
        </p:nvGraphicFramePr>
        <p:xfrm>
          <a:off x="4954588" y="5527675"/>
          <a:ext cx="2300287" cy="768350"/>
        </p:xfrm>
        <a:graphic>
          <a:graphicData uri="http://schemas.openxmlformats.org/presentationml/2006/ole">
            <mc:AlternateContent xmlns:mc="http://schemas.openxmlformats.org/markup-compatibility/2006">
              <mc:Choice xmlns:v="urn:schemas-microsoft-com:vml" Requires="v">
                <p:oleObj spid="_x0000_s5261" name="Equation" r:id="rId13" imgW="1180800" imgH="393480" progId="Equation.DSMT4">
                  <p:embed/>
                </p:oleObj>
              </mc:Choice>
              <mc:Fallback>
                <p:oleObj name="Equation" r:id="rId13" imgW="1180800" imgH="3934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4588" y="5527675"/>
                        <a:ext cx="2300287"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6" name="Text Box 16"/>
          <p:cNvSpPr txBox="1">
            <a:spLocks noChangeArrowheads="1"/>
          </p:cNvSpPr>
          <p:nvPr/>
        </p:nvSpPr>
        <p:spPr bwMode="auto">
          <a:xfrm>
            <a:off x="4252913" y="56816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或</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left)">
                                      <p:cBhvr>
                                        <p:cTn id="7" dur="500"/>
                                        <p:tgtEl>
                                          <p:spTgt spid="4608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46086"/>
                                        </p:tgtEl>
                                        <p:attrNameLst>
                                          <p:attrName>style.visibility</p:attrName>
                                        </p:attrNameLst>
                                      </p:cBhvr>
                                      <p:to>
                                        <p:strVal val="visible"/>
                                      </p:to>
                                    </p:set>
                                    <p:animEffect transition="in" filter="wipe(left)">
                                      <p:cBhvr>
                                        <p:cTn id="11" dur="75"/>
                                        <p:tgtEl>
                                          <p:spTgt spid="46086"/>
                                        </p:tgtEl>
                                      </p:cBhvr>
                                    </p:animEffect>
                                  </p:childTnLst>
                                </p:cTn>
                              </p:par>
                            </p:childTnLst>
                          </p:cTn>
                        </p:par>
                        <p:par>
                          <p:cTn id="12" fill="hold" nodeType="afterGroup">
                            <p:stCondLst>
                              <p:cond delay="575"/>
                            </p:stCondLst>
                            <p:childTnLst>
                              <p:par>
                                <p:cTn id="13" presetID="22" presetClass="entr" presetSubtype="8" fill="hold" nodeType="afterEffect">
                                  <p:stCondLst>
                                    <p:cond delay="0"/>
                                  </p:stCondLst>
                                  <p:childTnLst>
                                    <p:set>
                                      <p:cBhvr>
                                        <p:cTn id="14" dur="1" fill="hold">
                                          <p:stCondLst>
                                            <p:cond delay="0"/>
                                          </p:stCondLst>
                                        </p:cTn>
                                        <p:tgtEl>
                                          <p:spTgt spid="46085"/>
                                        </p:tgtEl>
                                        <p:attrNameLst>
                                          <p:attrName>style.visibility</p:attrName>
                                        </p:attrNameLst>
                                      </p:cBhvr>
                                      <p:to>
                                        <p:strVal val="visible"/>
                                      </p:to>
                                    </p:set>
                                    <p:animEffect transition="in" filter="wipe(left)">
                                      <p:cBhvr>
                                        <p:cTn id="15" dur="500"/>
                                        <p:tgtEl>
                                          <p:spTgt spid="460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46087"/>
                                        </p:tgtEl>
                                        <p:attrNameLst>
                                          <p:attrName>style.visibility</p:attrName>
                                        </p:attrNameLst>
                                      </p:cBhvr>
                                      <p:to>
                                        <p:strVal val="visible"/>
                                      </p:to>
                                    </p:set>
                                    <p:animEffect transition="in" filter="wipe(left)">
                                      <p:cBhvr>
                                        <p:cTn id="20" dur="75"/>
                                        <p:tgtEl>
                                          <p:spTgt spid="46087"/>
                                        </p:tgtEl>
                                      </p:cBhvr>
                                    </p:animEffect>
                                  </p:childTnLst>
                                </p:cTn>
                              </p:par>
                            </p:childTnLst>
                          </p:cTn>
                        </p:par>
                        <p:par>
                          <p:cTn id="21" fill="hold" nodeType="afterGroup">
                            <p:stCondLst>
                              <p:cond delay="225"/>
                            </p:stCondLst>
                            <p:childTnLst>
                              <p:par>
                                <p:cTn id="22" presetID="22" presetClass="entr" presetSubtype="8" fill="hold" nodeType="afterEffect">
                                  <p:stCondLst>
                                    <p:cond delay="0"/>
                                  </p:stCondLst>
                                  <p:childTnLst>
                                    <p:set>
                                      <p:cBhvr>
                                        <p:cTn id="23" dur="1" fill="hold">
                                          <p:stCondLst>
                                            <p:cond delay="0"/>
                                          </p:stCondLst>
                                        </p:cTn>
                                        <p:tgtEl>
                                          <p:spTgt spid="46088"/>
                                        </p:tgtEl>
                                        <p:attrNameLst>
                                          <p:attrName>style.visibility</p:attrName>
                                        </p:attrNameLst>
                                      </p:cBhvr>
                                      <p:to>
                                        <p:strVal val="visible"/>
                                      </p:to>
                                    </p:set>
                                    <p:animEffect transition="in" filter="wipe(left)">
                                      <p:cBhvr>
                                        <p:cTn id="24" dur="500"/>
                                        <p:tgtEl>
                                          <p:spTgt spid="46088"/>
                                        </p:tgtEl>
                                      </p:cBhvr>
                                    </p:animEffect>
                                  </p:childTnLst>
                                </p:cTn>
                              </p:par>
                            </p:childTnLst>
                          </p:cTn>
                        </p:par>
                        <p:par>
                          <p:cTn id="25" fill="hold" nodeType="afterGroup">
                            <p:stCondLst>
                              <p:cond delay="725"/>
                            </p:stCondLst>
                            <p:childTnLst>
                              <p:par>
                                <p:cTn id="26" presetID="22" presetClass="entr" presetSubtype="8" fill="hold" grpId="0" nodeType="afterEffect">
                                  <p:stCondLst>
                                    <p:cond delay="0"/>
                                  </p:stCondLst>
                                  <p:iterate type="lt">
                                    <p:tmPct val="100000"/>
                                  </p:iterate>
                                  <p:childTnLst>
                                    <p:set>
                                      <p:cBhvr>
                                        <p:cTn id="27" dur="1" fill="hold">
                                          <p:stCondLst>
                                            <p:cond delay="0"/>
                                          </p:stCondLst>
                                        </p:cTn>
                                        <p:tgtEl>
                                          <p:spTgt spid="46090"/>
                                        </p:tgtEl>
                                        <p:attrNameLst>
                                          <p:attrName>style.visibility</p:attrName>
                                        </p:attrNameLst>
                                      </p:cBhvr>
                                      <p:to>
                                        <p:strVal val="visible"/>
                                      </p:to>
                                    </p:set>
                                    <p:animEffect transition="in" filter="wipe(left)">
                                      <p:cBhvr>
                                        <p:cTn id="28" dur="75"/>
                                        <p:tgtEl>
                                          <p:spTgt spid="46090"/>
                                        </p:tgtEl>
                                      </p:cBhvr>
                                    </p:animEffect>
                                  </p:childTnLst>
                                </p:cTn>
                              </p:par>
                            </p:childTnLst>
                          </p:cTn>
                        </p:par>
                        <p:par>
                          <p:cTn id="29" fill="hold" nodeType="afterGroup">
                            <p:stCondLst>
                              <p:cond delay="800"/>
                            </p:stCondLst>
                            <p:childTnLst>
                              <p:par>
                                <p:cTn id="30" presetID="22" presetClass="entr" presetSubtype="8" fill="hold" nodeType="afterEffect">
                                  <p:stCondLst>
                                    <p:cond delay="0"/>
                                  </p:stCondLst>
                                  <p:childTnLst>
                                    <p:set>
                                      <p:cBhvr>
                                        <p:cTn id="31" dur="1" fill="hold">
                                          <p:stCondLst>
                                            <p:cond delay="0"/>
                                          </p:stCondLst>
                                        </p:cTn>
                                        <p:tgtEl>
                                          <p:spTgt spid="46089"/>
                                        </p:tgtEl>
                                        <p:attrNameLst>
                                          <p:attrName>style.visibility</p:attrName>
                                        </p:attrNameLst>
                                      </p:cBhvr>
                                      <p:to>
                                        <p:strVal val="visible"/>
                                      </p:to>
                                    </p:set>
                                    <p:animEffect transition="in" filter="wipe(left)">
                                      <p:cBhvr>
                                        <p:cTn id="32" dur="500"/>
                                        <p:tgtEl>
                                          <p:spTgt spid="46089"/>
                                        </p:tgtEl>
                                      </p:cBhvr>
                                    </p:animEffect>
                                  </p:childTnLst>
                                </p:cTn>
                              </p:par>
                            </p:childTnLst>
                          </p:cTn>
                        </p:par>
                        <p:par>
                          <p:cTn id="33" fill="hold" nodeType="afterGroup">
                            <p:stCondLst>
                              <p:cond delay="1300"/>
                            </p:stCondLst>
                            <p:childTnLst>
                              <p:par>
                                <p:cTn id="34" presetID="22" presetClass="entr" presetSubtype="8" fill="hold" grpId="0" nodeType="afterEffect">
                                  <p:stCondLst>
                                    <p:cond delay="0"/>
                                  </p:stCondLst>
                                  <p:iterate type="lt">
                                    <p:tmPct val="100000"/>
                                  </p:iterate>
                                  <p:childTnLst>
                                    <p:set>
                                      <p:cBhvr>
                                        <p:cTn id="35" dur="1" fill="hold">
                                          <p:stCondLst>
                                            <p:cond delay="0"/>
                                          </p:stCondLst>
                                        </p:cTn>
                                        <p:tgtEl>
                                          <p:spTgt spid="46091"/>
                                        </p:tgtEl>
                                        <p:attrNameLst>
                                          <p:attrName>style.visibility</p:attrName>
                                        </p:attrNameLst>
                                      </p:cBhvr>
                                      <p:to>
                                        <p:strVal val="visible"/>
                                      </p:to>
                                    </p:set>
                                    <p:animEffect transition="in" filter="wipe(left)">
                                      <p:cBhvr>
                                        <p:cTn id="36" dur="75"/>
                                        <p:tgtEl>
                                          <p:spTgt spid="460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46093"/>
                                        </p:tgtEl>
                                        <p:attrNameLst>
                                          <p:attrName>style.visibility</p:attrName>
                                        </p:attrNameLst>
                                      </p:cBhvr>
                                      <p:to>
                                        <p:strVal val="visible"/>
                                      </p:to>
                                    </p:set>
                                    <p:animEffect transition="in" filter="wipe(left)">
                                      <p:cBhvr>
                                        <p:cTn id="41" dur="75"/>
                                        <p:tgtEl>
                                          <p:spTgt spid="46093"/>
                                        </p:tgtEl>
                                      </p:cBhvr>
                                    </p:animEffect>
                                  </p:childTnLst>
                                </p:cTn>
                              </p:par>
                            </p:childTnLst>
                          </p:cTn>
                        </p:par>
                        <p:par>
                          <p:cTn id="42" fill="hold" nodeType="afterGroup">
                            <p:stCondLst>
                              <p:cond delay="6675"/>
                            </p:stCondLst>
                            <p:childTnLst>
                              <p:par>
                                <p:cTn id="43" presetID="22" presetClass="entr" presetSubtype="8" fill="hold" nodeType="afterEffect">
                                  <p:stCondLst>
                                    <p:cond delay="0"/>
                                  </p:stCondLst>
                                  <p:childTnLst>
                                    <p:set>
                                      <p:cBhvr>
                                        <p:cTn id="44" dur="1" fill="hold">
                                          <p:stCondLst>
                                            <p:cond delay="0"/>
                                          </p:stCondLst>
                                        </p:cTn>
                                        <p:tgtEl>
                                          <p:spTgt spid="46094"/>
                                        </p:tgtEl>
                                        <p:attrNameLst>
                                          <p:attrName>style.visibility</p:attrName>
                                        </p:attrNameLst>
                                      </p:cBhvr>
                                      <p:to>
                                        <p:strVal val="visible"/>
                                      </p:to>
                                    </p:set>
                                    <p:animEffect transition="in" filter="wipe(left)">
                                      <p:cBhvr>
                                        <p:cTn id="45" dur="500"/>
                                        <p:tgtEl>
                                          <p:spTgt spid="46094"/>
                                        </p:tgtEl>
                                      </p:cBhvr>
                                    </p:animEffect>
                                  </p:childTnLst>
                                </p:cTn>
                              </p:par>
                            </p:childTnLst>
                          </p:cTn>
                        </p:par>
                        <p:par>
                          <p:cTn id="46" fill="hold" nodeType="afterGroup">
                            <p:stCondLst>
                              <p:cond delay="7175"/>
                            </p:stCondLst>
                            <p:childTnLst>
                              <p:par>
                                <p:cTn id="47" presetID="22" presetClass="entr" presetSubtype="8" fill="hold" grpId="0" nodeType="afterEffect">
                                  <p:stCondLst>
                                    <p:cond delay="0"/>
                                  </p:stCondLst>
                                  <p:iterate type="lt">
                                    <p:tmPct val="100000"/>
                                  </p:iterate>
                                  <p:childTnLst>
                                    <p:set>
                                      <p:cBhvr>
                                        <p:cTn id="48" dur="1" fill="hold">
                                          <p:stCondLst>
                                            <p:cond delay="0"/>
                                          </p:stCondLst>
                                        </p:cTn>
                                        <p:tgtEl>
                                          <p:spTgt spid="46096"/>
                                        </p:tgtEl>
                                        <p:attrNameLst>
                                          <p:attrName>style.visibility</p:attrName>
                                        </p:attrNameLst>
                                      </p:cBhvr>
                                      <p:to>
                                        <p:strVal val="visible"/>
                                      </p:to>
                                    </p:set>
                                    <p:animEffect transition="in" filter="wipe(left)">
                                      <p:cBhvr>
                                        <p:cTn id="49" dur="75"/>
                                        <p:tgtEl>
                                          <p:spTgt spid="46096"/>
                                        </p:tgtEl>
                                      </p:cBhvr>
                                    </p:animEffect>
                                  </p:childTnLst>
                                </p:cTn>
                              </p:par>
                            </p:childTnLst>
                          </p:cTn>
                        </p:par>
                        <p:par>
                          <p:cTn id="50" fill="hold" nodeType="afterGroup">
                            <p:stCondLst>
                              <p:cond delay="7250"/>
                            </p:stCondLst>
                            <p:childTnLst>
                              <p:par>
                                <p:cTn id="51" presetID="22" presetClass="entr" presetSubtype="8" fill="hold" nodeType="afterEffect">
                                  <p:stCondLst>
                                    <p:cond delay="0"/>
                                  </p:stCondLst>
                                  <p:childTnLst>
                                    <p:set>
                                      <p:cBhvr>
                                        <p:cTn id="52" dur="1" fill="hold">
                                          <p:stCondLst>
                                            <p:cond delay="0"/>
                                          </p:stCondLst>
                                        </p:cTn>
                                        <p:tgtEl>
                                          <p:spTgt spid="46095"/>
                                        </p:tgtEl>
                                        <p:attrNameLst>
                                          <p:attrName>style.visibility</p:attrName>
                                        </p:attrNameLst>
                                      </p:cBhvr>
                                      <p:to>
                                        <p:strVal val="visible"/>
                                      </p:to>
                                    </p:set>
                                    <p:animEffect transition="in" filter="wipe(left)">
                                      <p:cBhvr>
                                        <p:cTn id="53" dur="500"/>
                                        <p:tgtEl>
                                          <p:spTgt spid="46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utoUpdateAnimBg="0"/>
      <p:bldP spid="46087" grpId="0" autoUpdateAnimBg="0"/>
      <p:bldP spid="46090" grpId="0" autoUpdateAnimBg="0"/>
      <p:bldP spid="46091" grpId="0" autoUpdateAnimBg="0"/>
      <p:bldP spid="46093" grpId="0" autoUpdateAnimBg="0"/>
      <p:bldP spid="4609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2</a:t>
            </a:r>
            <a:r>
              <a:rPr lang="zh-CN" altLang="en-US" sz="3600" smtClean="0">
                <a:ea typeface="宋体" charset="-122"/>
              </a:rPr>
              <a:t>）</a:t>
            </a:r>
            <a:endParaRPr lang="zh-CN" altLang="en-US" smtClean="0">
              <a:ea typeface="楷体_GB2312" pitchFamily="49" charset="-122"/>
            </a:endParaRPr>
          </a:p>
        </p:txBody>
      </p:sp>
      <p:sp>
        <p:nvSpPr>
          <p:cNvPr id="47108" name="Text Box 4"/>
          <p:cNvSpPr txBox="1">
            <a:spLocks noChangeArrowheads="1"/>
          </p:cNvSpPr>
          <p:nvPr/>
        </p:nvSpPr>
        <p:spPr bwMode="auto">
          <a:xfrm>
            <a:off x="633413" y="2060575"/>
            <a:ext cx="80772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其中，所求电压、电流可为电路中任意一条支路上的响应，方程右边的符号表示该响应在直流稳态时的值。</a:t>
            </a:r>
          </a:p>
        </p:txBody>
      </p:sp>
      <p:sp>
        <p:nvSpPr>
          <p:cNvPr id="47109" name="Text Box 5"/>
          <p:cNvSpPr txBox="1">
            <a:spLocks noChangeArrowheads="1"/>
          </p:cNvSpPr>
          <p:nvPr/>
        </p:nvSpPr>
        <p:spPr bwMode="auto">
          <a:xfrm>
            <a:off x="633413" y="3182938"/>
            <a:ext cx="81756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由于在直流稳态时，所有电压电流都为直流，电容电流和电感电压必为</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，因此，直流稳态时，电容将等效为开路、电感将等效为短路。</a:t>
            </a:r>
          </a:p>
        </p:txBody>
      </p:sp>
      <p:graphicFrame>
        <p:nvGraphicFramePr>
          <p:cNvPr id="6146" name="Object 2"/>
          <p:cNvGraphicFramePr>
            <a:graphicFrameLocks noChangeAspect="1"/>
          </p:cNvGraphicFramePr>
          <p:nvPr/>
        </p:nvGraphicFramePr>
        <p:xfrm>
          <a:off x="1533525" y="1106488"/>
          <a:ext cx="2524125" cy="768350"/>
        </p:xfrm>
        <a:graphic>
          <a:graphicData uri="http://schemas.openxmlformats.org/presentationml/2006/ole">
            <mc:AlternateContent xmlns:mc="http://schemas.openxmlformats.org/markup-compatibility/2006">
              <mc:Choice xmlns:v="urn:schemas-microsoft-com:vml" Requires="v">
                <p:oleObj spid="_x0000_s6190" name="Equation" r:id="rId3" imgW="1295280" imgH="393480" progId="Equation.DSMT4">
                  <p:embed/>
                </p:oleObj>
              </mc:Choice>
              <mc:Fallback>
                <p:oleObj name="Equation" r:id="rId3" imgW="129528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1106488"/>
                        <a:ext cx="25241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5008563" y="1108075"/>
          <a:ext cx="2301875" cy="768350"/>
        </p:xfrm>
        <a:graphic>
          <a:graphicData uri="http://schemas.openxmlformats.org/presentationml/2006/ole">
            <mc:AlternateContent xmlns:mc="http://schemas.openxmlformats.org/markup-compatibility/2006">
              <mc:Choice xmlns:v="urn:schemas-microsoft-com:vml" Requires="v">
                <p:oleObj spid="_x0000_s6191" name="Equation" r:id="rId5" imgW="1180800" imgH="393480" progId="Equation.DSMT4">
                  <p:embed/>
                </p:oleObj>
              </mc:Choice>
              <mc:Fallback>
                <p:oleObj name="Equation" r:id="rId5" imgW="118080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563" y="1108075"/>
                        <a:ext cx="23018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Text Box 8"/>
          <p:cNvSpPr txBox="1">
            <a:spLocks noChangeArrowheads="1"/>
          </p:cNvSpPr>
          <p:nvPr/>
        </p:nvSpPr>
        <p:spPr bwMode="auto">
          <a:xfrm>
            <a:off x="4308475" y="1262063"/>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t>或</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7108"/>
                                        </p:tgtEl>
                                        <p:attrNameLst>
                                          <p:attrName>style.visibility</p:attrName>
                                        </p:attrNameLst>
                                      </p:cBhvr>
                                      <p:to>
                                        <p:strVal val="visible"/>
                                      </p:to>
                                    </p:set>
                                    <p:animEffect transition="in" filter="wipe(left)">
                                      <p:cBhvr>
                                        <p:cTn id="7" dur="75"/>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7109"/>
                                        </p:tgtEl>
                                        <p:attrNameLst>
                                          <p:attrName>style.visibility</p:attrName>
                                        </p:attrNameLst>
                                      </p:cBhvr>
                                      <p:to>
                                        <p:strVal val="visible"/>
                                      </p:to>
                                    </p:set>
                                    <p:animEffect transition="in" filter="wipe(left)">
                                      <p:cBhvr>
                                        <p:cTn id="12" dur="75"/>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utoUpdateAnimBg="0"/>
      <p:bldP spid="4710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3</a:t>
            </a:r>
            <a:r>
              <a:rPr lang="zh-CN" altLang="en-US" sz="36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12</a:t>
            </a:fld>
            <a:endParaRPr lang="zh-CN" altLang="en-US"/>
          </a:p>
        </p:txBody>
      </p:sp>
      <p:sp>
        <p:nvSpPr>
          <p:cNvPr id="44035"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零输入响应和零状态响应</a:t>
            </a:r>
          </a:p>
        </p:txBody>
      </p:sp>
      <p:sp>
        <p:nvSpPr>
          <p:cNvPr id="48133" name="Text Box 5"/>
          <p:cNvSpPr txBox="1">
            <a:spLocks noChangeArrowheads="1"/>
          </p:cNvSpPr>
          <p:nvPr/>
        </p:nvSpPr>
        <p:spPr bwMode="auto">
          <a:xfrm>
            <a:off x="519113" y="1196752"/>
            <a:ext cx="8382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电路的工作需要能量维持，对于含有储能元件的电路，能量来源有两个：电路中的激励电源、储能元件中的初始储能。</a:t>
            </a:r>
          </a:p>
        </p:txBody>
      </p:sp>
      <p:sp>
        <p:nvSpPr>
          <p:cNvPr id="48134" name="Text Box 6"/>
          <p:cNvSpPr txBox="1">
            <a:spLocks noChangeArrowheads="1"/>
          </p:cNvSpPr>
          <p:nvPr/>
        </p:nvSpPr>
        <p:spPr bwMode="auto">
          <a:xfrm>
            <a:off x="542925" y="2133377"/>
            <a:ext cx="84582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根据叠加定理，含储能元件线性电路的响应可分成两个部分：仅由电路中的激励电源产生的响应、仅由储能元件中的初始储能产生的响应。</a:t>
            </a:r>
          </a:p>
        </p:txBody>
      </p:sp>
      <p:sp>
        <p:nvSpPr>
          <p:cNvPr id="48135" name="Text Box 7"/>
          <p:cNvSpPr txBox="1">
            <a:spLocks noChangeArrowheads="1"/>
          </p:cNvSpPr>
          <p:nvPr/>
        </p:nvSpPr>
        <p:spPr bwMode="auto">
          <a:xfrm>
            <a:off x="488950" y="3868515"/>
            <a:ext cx="818356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1520825" indent="-1520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rgbClr val="FF0000"/>
                </a:solidFill>
                <a:latin typeface="Times New Roman" pitchFamily="18" charset="0"/>
                <a:cs typeface="Times New Roman" pitchFamily="18" charset="0"/>
              </a:rPr>
              <a:t>零输入响应</a:t>
            </a:r>
            <a:r>
              <a:rPr kumimoji="1" lang="zh-CN" altLang="en-US" sz="2400" b="1">
                <a:latin typeface="Times New Roman" pitchFamily="18" charset="0"/>
                <a:cs typeface="Times New Roman" pitchFamily="18" charset="0"/>
              </a:rPr>
              <a:t>：电路中无独立激励电源，仅由电路中储能元件的初始储能维持的响应。常用下标</a:t>
            </a:r>
            <a:r>
              <a:rPr kumimoji="1" lang="en-US" altLang="zh-CN" sz="2400" b="1">
                <a:latin typeface="Times New Roman" pitchFamily="18" charset="0"/>
                <a:cs typeface="Times New Roman" pitchFamily="18" charset="0"/>
              </a:rPr>
              <a:t>zi</a:t>
            </a:r>
            <a:r>
              <a:rPr kumimoji="1" lang="zh-CN" altLang="en-US" sz="2400" b="1">
                <a:latin typeface="Times New Roman" pitchFamily="18" charset="0"/>
                <a:cs typeface="Times New Roman" pitchFamily="18" charset="0"/>
              </a:rPr>
              <a:t>表示，如</a:t>
            </a:r>
            <a:r>
              <a:rPr kumimoji="1" lang="en-US" altLang="zh-CN" sz="2400" b="1" i="1">
                <a:latin typeface="Times New Roman" pitchFamily="18" charset="0"/>
                <a:cs typeface="Times New Roman" pitchFamily="18" charset="0"/>
              </a:rPr>
              <a:t>u</a:t>
            </a:r>
            <a:r>
              <a:rPr kumimoji="1" lang="en-US" altLang="zh-CN" sz="2400" b="1" baseline="-25000">
                <a:latin typeface="Times New Roman" pitchFamily="18" charset="0"/>
                <a:cs typeface="Times New Roman" pitchFamily="18" charset="0"/>
              </a:rPr>
              <a:t>zi</a:t>
            </a:r>
            <a:endParaRPr kumimoji="1" lang="en-US" altLang="zh-CN" sz="2400" b="1">
              <a:latin typeface="Times New Roman" pitchFamily="18" charset="0"/>
              <a:cs typeface="Times New Roman" pitchFamily="18" charset="0"/>
            </a:endParaRPr>
          </a:p>
        </p:txBody>
      </p:sp>
      <p:sp>
        <p:nvSpPr>
          <p:cNvPr id="48136" name="Text Box 8"/>
          <p:cNvSpPr txBox="1">
            <a:spLocks noChangeArrowheads="1"/>
          </p:cNvSpPr>
          <p:nvPr/>
        </p:nvSpPr>
        <p:spPr bwMode="auto">
          <a:xfrm>
            <a:off x="488950" y="4955952"/>
            <a:ext cx="827405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1520825" indent="-1520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rgbClr val="FF0000"/>
                </a:solidFill>
                <a:latin typeface="Times New Roman" pitchFamily="18" charset="0"/>
                <a:cs typeface="Times New Roman" pitchFamily="18" charset="0"/>
              </a:rPr>
              <a:t>零状态响应</a:t>
            </a:r>
            <a:r>
              <a:rPr kumimoji="1" lang="zh-CN" altLang="en-US" sz="2400" b="1">
                <a:latin typeface="Times New Roman" pitchFamily="18" charset="0"/>
                <a:cs typeface="Times New Roman" pitchFamily="18" charset="0"/>
              </a:rPr>
              <a:t>：电路中储能元件无初始储能，仅由激励电源维持的响应。常用下标</a:t>
            </a:r>
            <a:r>
              <a:rPr kumimoji="1" lang="en-US" altLang="zh-CN" sz="2400" b="1">
                <a:latin typeface="Times New Roman" pitchFamily="18" charset="0"/>
                <a:cs typeface="Times New Roman" pitchFamily="18" charset="0"/>
              </a:rPr>
              <a:t>zs</a:t>
            </a:r>
            <a:r>
              <a:rPr kumimoji="1" lang="zh-CN" altLang="en-US" sz="2400" b="1">
                <a:latin typeface="Times New Roman" pitchFamily="18" charset="0"/>
                <a:cs typeface="Times New Roman" pitchFamily="18" charset="0"/>
              </a:rPr>
              <a:t>表示，如</a:t>
            </a:r>
            <a:r>
              <a:rPr kumimoji="1" lang="en-US" altLang="zh-CN" sz="2400" b="1" i="1">
                <a:latin typeface="Times New Roman" pitchFamily="18" charset="0"/>
                <a:cs typeface="Times New Roman" pitchFamily="18" charset="0"/>
              </a:rPr>
              <a:t>u</a:t>
            </a:r>
            <a:r>
              <a:rPr kumimoji="1" lang="en-US" altLang="zh-CN" sz="2400" b="1" baseline="-25000">
                <a:latin typeface="Times New Roman" pitchFamily="18" charset="0"/>
                <a:cs typeface="Times New Roman" pitchFamily="18" charset="0"/>
              </a:rPr>
              <a:t>zs</a:t>
            </a:r>
            <a:endParaRPr kumimoji="1" lang="en-US" altLang="zh-CN" sz="2400" b="1">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8133"/>
                                        </p:tgtEl>
                                        <p:attrNameLst>
                                          <p:attrName>style.visibility</p:attrName>
                                        </p:attrNameLst>
                                      </p:cBhvr>
                                      <p:to>
                                        <p:strVal val="visible"/>
                                      </p:to>
                                    </p:set>
                                    <p:animEffect transition="in" filter="wipe(left)">
                                      <p:cBhvr>
                                        <p:cTn id="7" dur="75"/>
                                        <p:tgtEl>
                                          <p:spTgt spid="48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8134"/>
                                        </p:tgtEl>
                                        <p:attrNameLst>
                                          <p:attrName>style.visibility</p:attrName>
                                        </p:attrNameLst>
                                      </p:cBhvr>
                                      <p:to>
                                        <p:strVal val="visible"/>
                                      </p:to>
                                    </p:set>
                                    <p:animEffect transition="in" filter="wipe(left)">
                                      <p:cBhvr>
                                        <p:cTn id="12" dur="75"/>
                                        <p:tgtEl>
                                          <p:spTgt spid="48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8135"/>
                                        </p:tgtEl>
                                        <p:attrNameLst>
                                          <p:attrName>style.visibility</p:attrName>
                                        </p:attrNameLst>
                                      </p:cBhvr>
                                      <p:to>
                                        <p:strVal val="visible"/>
                                      </p:to>
                                    </p:set>
                                    <p:animEffect transition="in" filter="wipe(left)">
                                      <p:cBhvr>
                                        <p:cTn id="17" dur="75"/>
                                        <p:tgtEl>
                                          <p:spTgt spid="48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8136"/>
                                        </p:tgtEl>
                                        <p:attrNameLst>
                                          <p:attrName>style.visibility</p:attrName>
                                        </p:attrNameLst>
                                      </p:cBhvr>
                                      <p:to>
                                        <p:strVal val="visible"/>
                                      </p:to>
                                    </p:set>
                                    <p:animEffect transition="in" filter="wipe(left)">
                                      <p:cBhvr>
                                        <p:cTn id="22" dur="75"/>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4" grpId="0" autoUpdateAnimBg="0"/>
      <p:bldP spid="48135" grpId="0" autoUpdateAnimBg="0"/>
      <p:bldP spid="481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4</a:t>
            </a:r>
            <a:r>
              <a:rPr lang="zh-CN" altLang="en-US" sz="3600" smtClean="0">
                <a:ea typeface="宋体" charset="-122"/>
              </a:rPr>
              <a:t>）</a:t>
            </a:r>
            <a:endParaRPr lang="zh-CN" altLang="en-US" smtClean="0">
              <a:ea typeface="楷体_GB2312" pitchFamily="49" charset="-122"/>
            </a:endParaRPr>
          </a:p>
        </p:txBody>
      </p:sp>
      <p:sp>
        <p:nvSpPr>
          <p:cNvPr id="104452" name="Text Box 4"/>
          <p:cNvSpPr txBox="1">
            <a:spLocks noChangeArrowheads="1"/>
          </p:cNvSpPr>
          <p:nvPr/>
        </p:nvSpPr>
        <p:spPr bwMode="auto">
          <a:xfrm>
            <a:off x="357188" y="908720"/>
            <a:ext cx="78486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1520825" indent="-1520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dirty="0">
                <a:solidFill>
                  <a:srgbClr val="FF0000"/>
                </a:solidFill>
                <a:latin typeface="Times New Roman" pitchFamily="18" charset="0"/>
                <a:cs typeface="Times New Roman" pitchFamily="18" charset="0"/>
              </a:rPr>
              <a:t>电路全响应</a:t>
            </a:r>
            <a:r>
              <a:rPr kumimoji="1" lang="zh-CN" altLang="en-US" sz="2400" b="1" dirty="0">
                <a:solidFill>
                  <a:schemeClr val="tx2"/>
                </a:solidFill>
                <a:latin typeface="Times New Roman" pitchFamily="18" charset="0"/>
                <a:cs typeface="Times New Roman" pitchFamily="18" charset="0"/>
              </a:rPr>
              <a:t>：电路中既有独立激励电源，储能元件又有初始储能，它们共同维持的响应。根据叠加定理</a:t>
            </a:r>
            <a:endParaRPr kumimoji="1" lang="zh-CN" altLang="zh-CN" sz="2400" b="1" dirty="0">
              <a:solidFill>
                <a:schemeClr val="tx2"/>
              </a:solidFill>
              <a:latin typeface="Times New Roman" pitchFamily="18" charset="0"/>
              <a:cs typeface="Times New Roman" pitchFamily="18" charset="0"/>
            </a:endParaRPr>
          </a:p>
        </p:txBody>
      </p:sp>
      <p:sp>
        <p:nvSpPr>
          <p:cNvPr id="104453" name="Text Box 5"/>
          <p:cNvSpPr txBox="1">
            <a:spLocks noChangeArrowheads="1"/>
          </p:cNvSpPr>
          <p:nvPr/>
        </p:nvSpPr>
        <p:spPr bwMode="auto">
          <a:xfrm>
            <a:off x="2336800" y="2268538"/>
            <a:ext cx="4545013" cy="461962"/>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全响应</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零输入响应</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零状态响应</a:t>
            </a:r>
          </a:p>
        </p:txBody>
      </p:sp>
      <p:sp>
        <p:nvSpPr>
          <p:cNvPr id="104454" name="Text Box 6"/>
          <p:cNvSpPr txBox="1">
            <a:spLocks noChangeArrowheads="1"/>
          </p:cNvSpPr>
          <p:nvPr/>
        </p:nvSpPr>
        <p:spPr bwMode="auto">
          <a:xfrm>
            <a:off x="411163" y="2922588"/>
            <a:ext cx="832167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在求解零输入响应时，各独立激励电源应置</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；而求解零状态响应时，储能元件的初始储能应置</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4452"/>
                                        </p:tgtEl>
                                        <p:attrNameLst>
                                          <p:attrName>style.visibility</p:attrName>
                                        </p:attrNameLst>
                                      </p:cBhvr>
                                      <p:to>
                                        <p:strVal val="visible"/>
                                      </p:to>
                                    </p:set>
                                    <p:animEffect transition="in" filter="wipe(left)">
                                      <p:cBhvr>
                                        <p:cTn id="7" dur="75"/>
                                        <p:tgtEl>
                                          <p:spTgt spid="104452"/>
                                        </p:tgtEl>
                                      </p:cBhvr>
                                    </p:animEffect>
                                  </p:childTnLst>
                                </p:cTn>
                              </p:par>
                            </p:childTnLst>
                          </p:cTn>
                        </p:par>
                        <p:par>
                          <p:cTn id="8" fill="hold" nodeType="afterGroup">
                            <p:stCondLst>
                              <p:cond delay="3375"/>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04453"/>
                                        </p:tgtEl>
                                        <p:attrNameLst>
                                          <p:attrName>style.visibility</p:attrName>
                                        </p:attrNameLst>
                                      </p:cBhvr>
                                      <p:to>
                                        <p:strVal val="visible"/>
                                      </p:to>
                                    </p:set>
                                    <p:animEffect transition="in" filter="wipe(left)">
                                      <p:cBhvr>
                                        <p:cTn id="11" dur="75"/>
                                        <p:tgtEl>
                                          <p:spTgt spid="1044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04454"/>
                                        </p:tgtEl>
                                        <p:attrNameLst>
                                          <p:attrName>style.visibility</p:attrName>
                                        </p:attrNameLst>
                                      </p:cBhvr>
                                      <p:to>
                                        <p:strVal val="visible"/>
                                      </p:to>
                                    </p:set>
                                    <p:animEffect transition="in" filter="wipe(left)">
                                      <p:cBhvr>
                                        <p:cTn id="16" dur="75"/>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4453" grpId="0" animBg="1" autoUpdateAnimBg="0"/>
      <p:bldP spid="1044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5</a:t>
            </a:r>
            <a:r>
              <a:rPr lang="zh-CN" altLang="en-US" sz="36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14</a:t>
            </a:fld>
            <a:endParaRPr lang="zh-CN" altLang="en-US"/>
          </a:p>
        </p:txBody>
      </p:sp>
      <p:sp>
        <p:nvSpPr>
          <p:cNvPr id="7177"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一阶电路的零输入响应</a:t>
            </a:r>
          </a:p>
        </p:txBody>
      </p:sp>
      <p:grpSp>
        <p:nvGrpSpPr>
          <p:cNvPr id="2" name="Group 4"/>
          <p:cNvGrpSpPr>
            <a:grpSpLocks/>
          </p:cNvGrpSpPr>
          <p:nvPr/>
        </p:nvGrpSpPr>
        <p:grpSpPr bwMode="auto">
          <a:xfrm>
            <a:off x="5310188" y="1268760"/>
            <a:ext cx="2235200" cy="1112837"/>
            <a:chOff x="480" y="1506"/>
            <a:chExt cx="1677" cy="816"/>
          </a:xfrm>
        </p:grpSpPr>
        <p:grpSp>
          <p:nvGrpSpPr>
            <p:cNvPr id="7212" name="Group 5"/>
            <p:cNvGrpSpPr>
              <a:grpSpLocks/>
            </p:cNvGrpSpPr>
            <p:nvPr/>
          </p:nvGrpSpPr>
          <p:grpSpPr bwMode="auto">
            <a:xfrm>
              <a:off x="480" y="1506"/>
              <a:ext cx="1677" cy="816"/>
              <a:chOff x="480" y="1506"/>
              <a:chExt cx="1677" cy="816"/>
            </a:xfrm>
          </p:grpSpPr>
          <p:sp>
            <p:nvSpPr>
              <p:cNvPr id="7214" name="Rectangle 6"/>
              <p:cNvSpPr>
                <a:spLocks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线性无源</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pic>
            <p:nvPicPr>
              <p:cNvPr id="7215" name="Picture 7"/>
              <p:cNvPicPr preferRelativeResize="0">
                <a:picLocks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177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216" name="Freeform 8"/>
              <p:cNvSpPr>
                <a:spLocks/>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7217" name="Freeform 9"/>
              <p:cNvSpPr>
                <a:spLocks/>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7213" name="Text Box 10"/>
            <p:cNvSpPr txBox="1">
              <a:spLocks noChangeArrowheads="1"/>
            </p:cNvSpPr>
            <p:nvPr/>
          </p:nvSpPr>
          <p:spPr bwMode="auto">
            <a:xfrm>
              <a:off x="1766" y="1785"/>
              <a:ext cx="2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p>
          </p:txBody>
        </p:sp>
      </p:grpSp>
      <p:grpSp>
        <p:nvGrpSpPr>
          <p:cNvPr id="4" name="Group 11"/>
          <p:cNvGrpSpPr>
            <a:grpSpLocks/>
          </p:cNvGrpSpPr>
          <p:nvPr/>
        </p:nvGrpSpPr>
        <p:grpSpPr bwMode="auto">
          <a:xfrm>
            <a:off x="1758950" y="1344960"/>
            <a:ext cx="2376488" cy="1036637"/>
            <a:chOff x="2966" y="1488"/>
            <a:chExt cx="1670" cy="816"/>
          </a:xfrm>
        </p:grpSpPr>
        <p:grpSp>
          <p:nvGrpSpPr>
            <p:cNvPr id="7204" name="Group 12"/>
            <p:cNvGrpSpPr>
              <a:grpSpLocks/>
            </p:cNvGrpSpPr>
            <p:nvPr/>
          </p:nvGrpSpPr>
          <p:grpSpPr bwMode="auto">
            <a:xfrm>
              <a:off x="2966" y="1488"/>
              <a:ext cx="1670" cy="816"/>
              <a:chOff x="2966" y="1488"/>
              <a:chExt cx="1670" cy="816"/>
            </a:xfrm>
          </p:grpSpPr>
          <p:grpSp>
            <p:nvGrpSpPr>
              <p:cNvPr id="7206" name="Group 13"/>
              <p:cNvGrpSpPr>
                <a:grpSpLocks/>
              </p:cNvGrpSpPr>
              <p:nvPr/>
            </p:nvGrpSpPr>
            <p:grpSpPr bwMode="auto">
              <a:xfrm>
                <a:off x="4492" y="1872"/>
                <a:ext cx="144" cy="56"/>
                <a:chOff x="960" y="3408"/>
                <a:chExt cx="144" cy="56"/>
              </a:xfrm>
            </p:grpSpPr>
            <p:sp>
              <p:nvSpPr>
                <p:cNvPr id="7210" name="Line 14"/>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1" name="Line 15"/>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07" name="Rectangle 16"/>
              <p:cNvSpPr>
                <a:spLocks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线性无源</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7208" name="Freeform 17"/>
              <p:cNvSpPr>
                <a:spLocks/>
              </p:cNvSpPr>
              <p:nvPr/>
            </p:nvSpPr>
            <p:spPr bwMode="auto">
              <a:xfrm>
                <a:off x="3878" y="1614"/>
                <a:ext cx="672" cy="258"/>
              </a:xfrm>
              <a:custGeom>
                <a:avLst/>
                <a:gdLst>
                  <a:gd name="T0" fmla="*/ 672 w 672"/>
                  <a:gd name="T1" fmla="*/ 1483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7209" name="Freeform 18"/>
              <p:cNvSpPr>
                <a:spLocks/>
              </p:cNvSpPr>
              <p:nvPr/>
            </p:nvSpPr>
            <p:spPr bwMode="auto">
              <a:xfrm flipV="1">
                <a:off x="3888" y="1920"/>
                <a:ext cx="672" cy="252"/>
              </a:xfrm>
              <a:custGeom>
                <a:avLst/>
                <a:gdLst>
                  <a:gd name="T0" fmla="*/ 672 w 672"/>
                  <a:gd name="T1" fmla="*/ 135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7205" name="Text Box 19"/>
            <p:cNvSpPr txBox="1">
              <a:spLocks noChangeArrowheads="1"/>
            </p:cNvSpPr>
            <p:nvPr/>
          </p:nvSpPr>
          <p:spPr bwMode="auto">
            <a:xfrm>
              <a:off x="4214" y="1785"/>
              <a:ext cx="25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grpSp>
      <p:grpSp>
        <p:nvGrpSpPr>
          <p:cNvPr id="7" name="Group 20"/>
          <p:cNvGrpSpPr>
            <a:grpSpLocks/>
          </p:cNvGrpSpPr>
          <p:nvPr/>
        </p:nvGrpSpPr>
        <p:grpSpPr bwMode="auto">
          <a:xfrm>
            <a:off x="5316538" y="2807047"/>
            <a:ext cx="2228850" cy="1585913"/>
            <a:chOff x="603" y="1231"/>
            <a:chExt cx="1404" cy="999"/>
          </a:xfrm>
        </p:grpSpPr>
        <p:sp>
          <p:nvSpPr>
            <p:cNvPr id="7195" name="Rectangle 21"/>
            <p:cNvSpPr>
              <a:spLocks noChangeArrowheads="1"/>
            </p:cNvSpPr>
            <p:nvPr/>
          </p:nvSpPr>
          <p:spPr bwMode="auto">
            <a:xfrm>
              <a:off x="939" y="1462"/>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pic>
          <p:nvPicPr>
            <p:cNvPr id="7196" name="Picture 22"/>
            <p:cNvPicPr preferRelativeResize="0">
              <a:picLocks noChangeArrowheads="1"/>
            </p:cNvPicPr>
            <p:nvPr/>
          </p:nvPicPr>
          <p:blipFill>
            <a:blip r:embed="rId4">
              <a:extLst>
                <a:ext uri="{28A0092B-C50C-407E-A947-70E740481C1C}">
                  <a14:useLocalDpi xmlns:a14="http://schemas.microsoft.com/office/drawing/2010/main" val="0"/>
                </a:ext>
              </a:extLst>
            </a:blip>
            <a:srcRect l="46666"/>
            <a:stretch>
              <a:fillRect/>
            </a:stretch>
          </p:blipFill>
          <p:spPr bwMode="auto">
            <a:xfrm>
              <a:off x="1707" y="1712"/>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197" name="Freeform 23"/>
            <p:cNvSpPr>
              <a:spLocks/>
            </p:cNvSpPr>
            <p:nvPr/>
          </p:nvSpPr>
          <p:spPr bwMode="auto">
            <a:xfrm>
              <a:off x="1179" y="1510"/>
              <a:ext cx="528" cy="192"/>
            </a:xfrm>
            <a:custGeom>
              <a:avLst/>
              <a:gdLst>
                <a:gd name="T0" fmla="*/ 528 w 528"/>
                <a:gd name="T1" fmla="*/ 192 h 192"/>
                <a:gd name="T2" fmla="*/ 528 w 528"/>
                <a:gd name="T3" fmla="*/ 0 h 192"/>
                <a:gd name="T4" fmla="*/ 0 w 528"/>
                <a:gd name="T5" fmla="*/ 0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192"/>
                  </a:moveTo>
                  <a:lnTo>
                    <a:pt x="528"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7198" name="Freeform 24"/>
            <p:cNvSpPr>
              <a:spLocks/>
            </p:cNvSpPr>
            <p:nvPr/>
          </p:nvSpPr>
          <p:spPr bwMode="auto">
            <a:xfrm>
              <a:off x="603" y="1510"/>
              <a:ext cx="1104" cy="720"/>
            </a:xfrm>
            <a:custGeom>
              <a:avLst/>
              <a:gdLst>
                <a:gd name="T0" fmla="*/ 336 w 1104"/>
                <a:gd name="T1" fmla="*/ 0 h 720"/>
                <a:gd name="T2" fmla="*/ 0 w 1104"/>
                <a:gd name="T3" fmla="*/ 0 h 720"/>
                <a:gd name="T4" fmla="*/ 0 w 1104"/>
                <a:gd name="T5" fmla="*/ 720 h 720"/>
                <a:gd name="T6" fmla="*/ 1104 w 1104"/>
                <a:gd name="T7" fmla="*/ 720 h 720"/>
                <a:gd name="T8" fmla="*/ 1104 w 1104"/>
                <a:gd name="T9" fmla="*/ 480 h 720"/>
                <a:gd name="T10" fmla="*/ 0 60000 65536"/>
                <a:gd name="T11" fmla="*/ 0 60000 65536"/>
                <a:gd name="T12" fmla="*/ 0 60000 65536"/>
                <a:gd name="T13" fmla="*/ 0 60000 65536"/>
                <a:gd name="T14" fmla="*/ 0 60000 65536"/>
                <a:gd name="T15" fmla="*/ 0 w 1104"/>
                <a:gd name="T16" fmla="*/ 0 h 720"/>
                <a:gd name="T17" fmla="*/ 1104 w 1104"/>
                <a:gd name="T18" fmla="*/ 720 h 720"/>
              </a:gdLst>
              <a:ahLst/>
              <a:cxnLst>
                <a:cxn ang="T10">
                  <a:pos x="T0" y="T1"/>
                </a:cxn>
                <a:cxn ang="T11">
                  <a:pos x="T2" y="T3"/>
                </a:cxn>
                <a:cxn ang="T12">
                  <a:pos x="T4" y="T5"/>
                </a:cxn>
                <a:cxn ang="T13">
                  <a:pos x="T6" y="T7"/>
                </a:cxn>
                <a:cxn ang="T14">
                  <a:pos x="T8" y="T9"/>
                </a:cxn>
              </a:cxnLst>
              <a:rect l="T15" t="T16" r="T17" b="T18"/>
              <a:pathLst>
                <a:path w="1104" h="720">
                  <a:moveTo>
                    <a:pt x="336" y="0"/>
                  </a:moveTo>
                  <a:lnTo>
                    <a:pt x="0" y="0"/>
                  </a:lnTo>
                  <a:lnTo>
                    <a:pt x="0" y="720"/>
                  </a:lnTo>
                  <a:lnTo>
                    <a:pt x="1104" y="720"/>
                  </a:lnTo>
                  <a:lnTo>
                    <a:pt x="1104" y="48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7199" name="Text Box 25"/>
            <p:cNvSpPr txBox="1">
              <a:spLocks noChangeArrowheads="1"/>
            </p:cNvSpPr>
            <p:nvPr/>
          </p:nvSpPr>
          <p:spPr bwMode="auto">
            <a:xfrm>
              <a:off x="929" y="1567"/>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7200" name="Text Box 26"/>
            <p:cNvSpPr txBox="1">
              <a:spLocks noChangeArrowheads="1"/>
            </p:cNvSpPr>
            <p:nvPr/>
          </p:nvSpPr>
          <p:spPr bwMode="auto">
            <a:xfrm>
              <a:off x="1793" y="171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sp>
          <p:nvSpPr>
            <p:cNvPr id="7201" name="Line 28"/>
            <p:cNvSpPr>
              <a:spLocks noChangeShapeType="1"/>
            </p:cNvSpPr>
            <p:nvPr/>
          </p:nvSpPr>
          <p:spPr bwMode="auto">
            <a:xfrm>
              <a:off x="1323" y="1366"/>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Text Box 29"/>
            <p:cNvSpPr txBox="1">
              <a:spLocks noChangeArrowheads="1"/>
            </p:cNvSpPr>
            <p:nvPr/>
          </p:nvSpPr>
          <p:spPr bwMode="auto">
            <a:xfrm>
              <a:off x="1476" y="1480"/>
              <a:ext cx="27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i="1" baseline="-25000">
                  <a:solidFill>
                    <a:schemeClr val="tx2"/>
                  </a:solidFill>
                  <a:latin typeface="Times New Roman" pitchFamily="18" charset="0"/>
                  <a:cs typeface="Times New Roman" pitchFamily="18" charset="0"/>
                </a:rPr>
                <a:t>L</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7203" name="Text Box 30"/>
            <p:cNvSpPr txBox="1">
              <a:spLocks noChangeArrowheads="1"/>
            </p:cNvSpPr>
            <p:nvPr/>
          </p:nvSpPr>
          <p:spPr bwMode="auto">
            <a:xfrm>
              <a:off x="1601" y="1231"/>
              <a:ext cx="2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grpSp>
      <p:grpSp>
        <p:nvGrpSpPr>
          <p:cNvPr id="8" name="Group 31"/>
          <p:cNvGrpSpPr>
            <a:grpSpLocks/>
          </p:cNvGrpSpPr>
          <p:nvPr/>
        </p:nvGrpSpPr>
        <p:grpSpPr bwMode="auto">
          <a:xfrm>
            <a:off x="1785938" y="2795935"/>
            <a:ext cx="2324100" cy="1458912"/>
            <a:chOff x="768" y="1231"/>
            <a:chExt cx="1464" cy="919"/>
          </a:xfrm>
        </p:grpSpPr>
        <p:sp>
          <p:nvSpPr>
            <p:cNvPr id="7184" name="Text Box 32"/>
            <p:cNvSpPr txBox="1">
              <a:spLocks noChangeArrowheads="1"/>
            </p:cNvSpPr>
            <p:nvPr/>
          </p:nvSpPr>
          <p:spPr bwMode="auto">
            <a:xfrm>
              <a:off x="1084" y="1567"/>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7185" name="Text Box 33"/>
            <p:cNvSpPr txBox="1">
              <a:spLocks noChangeArrowheads="1"/>
            </p:cNvSpPr>
            <p:nvPr/>
          </p:nvSpPr>
          <p:spPr bwMode="auto">
            <a:xfrm>
              <a:off x="2008" y="1711"/>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7186" name="Line 35"/>
            <p:cNvSpPr>
              <a:spLocks noChangeShapeType="1"/>
            </p:cNvSpPr>
            <p:nvPr/>
          </p:nvSpPr>
          <p:spPr bwMode="auto">
            <a:xfrm>
              <a:off x="1478" y="1366"/>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Text Box 36"/>
            <p:cNvSpPr txBox="1">
              <a:spLocks noChangeArrowheads="1"/>
            </p:cNvSpPr>
            <p:nvPr/>
          </p:nvSpPr>
          <p:spPr bwMode="auto">
            <a:xfrm>
              <a:off x="1615" y="1487"/>
              <a:ext cx="27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i="1" baseline="-25000">
                  <a:solidFill>
                    <a:schemeClr val="tx2"/>
                  </a:solidFill>
                  <a:latin typeface="Times New Roman" pitchFamily="18" charset="0"/>
                  <a:cs typeface="Times New Roman" pitchFamily="18" charset="0"/>
                </a:rPr>
                <a:t>C</a:t>
              </a:r>
            </a:p>
            <a:p>
              <a:pPr eaLnBrk="1" hangingPunct="1"/>
              <a:r>
                <a:rPr kumimoji="1" lang="en-US" altLang="zh-CN" sz="2000" b="1" i="1" baseline="-25000">
                  <a:solidFill>
                    <a:schemeClr val="tx2"/>
                  </a:solidFill>
                  <a:latin typeface="Times New Roman" pitchFamily="18" charset="0"/>
                  <a:cs typeface="Times New Roman" pitchFamily="18" charset="0"/>
                </a:rPr>
                <a:t>—</a:t>
              </a:r>
              <a:endParaRPr kumimoji="1" lang="en-US" altLang="zh-CN" sz="2000" b="1" i="1">
                <a:solidFill>
                  <a:schemeClr val="tx2"/>
                </a:solidFill>
                <a:latin typeface="Times New Roman" pitchFamily="18" charset="0"/>
                <a:cs typeface="Times New Roman" pitchFamily="18" charset="0"/>
              </a:endParaRPr>
            </a:p>
          </p:txBody>
        </p:sp>
        <p:sp>
          <p:nvSpPr>
            <p:cNvPr id="7188" name="Text Box 37"/>
            <p:cNvSpPr txBox="1">
              <a:spLocks noChangeArrowheads="1"/>
            </p:cNvSpPr>
            <p:nvPr/>
          </p:nvSpPr>
          <p:spPr bwMode="auto">
            <a:xfrm>
              <a:off x="1756" y="1231"/>
              <a:ext cx="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7189" name="Rectangle 38"/>
            <p:cNvSpPr>
              <a:spLocks noChangeArrowheads="1"/>
            </p:cNvSpPr>
            <p:nvPr/>
          </p:nvSpPr>
          <p:spPr bwMode="auto">
            <a:xfrm>
              <a:off x="1104" y="1468"/>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7190" name="Group 39"/>
            <p:cNvGrpSpPr>
              <a:grpSpLocks/>
            </p:cNvGrpSpPr>
            <p:nvPr/>
          </p:nvGrpSpPr>
          <p:grpSpPr bwMode="auto">
            <a:xfrm>
              <a:off x="1854" y="1816"/>
              <a:ext cx="144" cy="56"/>
              <a:chOff x="960" y="3408"/>
              <a:chExt cx="144" cy="56"/>
            </a:xfrm>
          </p:grpSpPr>
          <p:sp>
            <p:nvSpPr>
              <p:cNvPr id="7193" name="Line 40"/>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Line 41"/>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91" name="Freeform 42"/>
            <p:cNvSpPr>
              <a:spLocks/>
            </p:cNvSpPr>
            <p:nvPr/>
          </p:nvSpPr>
          <p:spPr bwMode="auto">
            <a:xfrm>
              <a:off x="1344" y="1526"/>
              <a:ext cx="576" cy="288"/>
            </a:xfrm>
            <a:custGeom>
              <a:avLst/>
              <a:gdLst>
                <a:gd name="T0" fmla="*/ 576 w 576"/>
                <a:gd name="T1" fmla="*/ 288 h 288"/>
                <a:gd name="T2" fmla="*/ 576 w 576"/>
                <a:gd name="T3" fmla="*/ 0 h 288"/>
                <a:gd name="T4" fmla="*/ 0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576" y="288"/>
                  </a:moveTo>
                  <a:lnTo>
                    <a:pt x="576"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7192" name="Freeform 43"/>
            <p:cNvSpPr>
              <a:spLocks/>
            </p:cNvSpPr>
            <p:nvPr/>
          </p:nvSpPr>
          <p:spPr bwMode="auto">
            <a:xfrm>
              <a:off x="768" y="1526"/>
              <a:ext cx="1152" cy="624"/>
            </a:xfrm>
            <a:custGeom>
              <a:avLst/>
              <a:gdLst>
                <a:gd name="T0" fmla="*/ 336 w 1152"/>
                <a:gd name="T1" fmla="*/ 0 h 720"/>
                <a:gd name="T2" fmla="*/ 0 w 1152"/>
                <a:gd name="T3" fmla="*/ 0 h 720"/>
                <a:gd name="T4" fmla="*/ 0 w 1152"/>
                <a:gd name="T5" fmla="*/ 406 h 720"/>
                <a:gd name="T6" fmla="*/ 1152 w 1152"/>
                <a:gd name="T7" fmla="*/ 406 h 720"/>
                <a:gd name="T8" fmla="*/ 1152 w 1152"/>
                <a:gd name="T9" fmla="*/ 217 h 720"/>
                <a:gd name="T10" fmla="*/ 0 60000 65536"/>
                <a:gd name="T11" fmla="*/ 0 60000 65536"/>
                <a:gd name="T12" fmla="*/ 0 60000 65536"/>
                <a:gd name="T13" fmla="*/ 0 60000 65536"/>
                <a:gd name="T14" fmla="*/ 0 60000 65536"/>
                <a:gd name="T15" fmla="*/ 0 w 1152"/>
                <a:gd name="T16" fmla="*/ 0 h 720"/>
                <a:gd name="T17" fmla="*/ 1152 w 1152"/>
                <a:gd name="T18" fmla="*/ 720 h 720"/>
              </a:gdLst>
              <a:ahLst/>
              <a:cxnLst>
                <a:cxn ang="T10">
                  <a:pos x="T0" y="T1"/>
                </a:cxn>
                <a:cxn ang="T11">
                  <a:pos x="T2" y="T3"/>
                </a:cxn>
                <a:cxn ang="T12">
                  <a:pos x="T4" y="T5"/>
                </a:cxn>
                <a:cxn ang="T13">
                  <a:pos x="T6" y="T7"/>
                </a:cxn>
                <a:cxn ang="T14">
                  <a:pos x="T8" y="T9"/>
                </a:cxn>
              </a:cxnLst>
              <a:rect l="T15" t="T16" r="T17" b="T18"/>
              <a:pathLst>
                <a:path w="1152" h="720">
                  <a:moveTo>
                    <a:pt x="336" y="0"/>
                  </a:moveTo>
                  <a:lnTo>
                    <a:pt x="0" y="0"/>
                  </a:lnTo>
                  <a:lnTo>
                    <a:pt x="0" y="720"/>
                  </a:lnTo>
                  <a:lnTo>
                    <a:pt x="1152" y="720"/>
                  </a:lnTo>
                  <a:lnTo>
                    <a:pt x="1152" y="384"/>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05516" name="Text Box 44"/>
          <p:cNvSpPr txBox="1">
            <a:spLocks noChangeArrowheads="1"/>
          </p:cNvSpPr>
          <p:nvPr/>
        </p:nvSpPr>
        <p:spPr bwMode="auto">
          <a:xfrm>
            <a:off x="598488" y="4631085"/>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电路方程</a:t>
            </a:r>
          </a:p>
        </p:txBody>
      </p:sp>
      <p:graphicFrame>
        <p:nvGraphicFramePr>
          <p:cNvPr id="105517" name="Object 2"/>
          <p:cNvGraphicFramePr>
            <a:graphicFrameLocks noChangeAspect="1"/>
          </p:cNvGraphicFramePr>
          <p:nvPr>
            <p:extLst>
              <p:ext uri="{D42A27DB-BD31-4B8C-83A1-F6EECF244321}">
                <p14:modId xmlns:p14="http://schemas.microsoft.com/office/powerpoint/2010/main" val="3531176089"/>
              </p:ext>
            </p:extLst>
          </p:nvPr>
        </p:nvGraphicFramePr>
        <p:xfrm>
          <a:off x="2455863" y="4477097"/>
          <a:ext cx="2359025" cy="763588"/>
        </p:xfrm>
        <a:graphic>
          <a:graphicData uri="http://schemas.openxmlformats.org/presentationml/2006/ole">
            <mc:AlternateContent xmlns:mc="http://schemas.openxmlformats.org/markup-compatibility/2006">
              <mc:Choice xmlns:v="urn:schemas-microsoft-com:vml" Requires="v">
                <p:oleObj spid="_x0000_s7338" name="Equation" r:id="rId5" imgW="1218960" imgH="393480" progId="Equation.DSMT4">
                  <p:embed/>
                </p:oleObj>
              </mc:Choice>
              <mc:Fallback>
                <p:oleObj name="Equation" r:id="rId5" imgW="1218960" imgH="39348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863" y="4477097"/>
                        <a:ext cx="2359025"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18" name="Text Box 46"/>
          <p:cNvSpPr txBox="1">
            <a:spLocks noChangeArrowheads="1"/>
          </p:cNvSpPr>
          <p:nvPr/>
        </p:nvSpPr>
        <p:spPr bwMode="auto">
          <a:xfrm>
            <a:off x="598488" y="5561360"/>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初始条件</a:t>
            </a:r>
          </a:p>
        </p:txBody>
      </p:sp>
      <p:graphicFrame>
        <p:nvGraphicFramePr>
          <p:cNvPr id="105519" name="Object 3"/>
          <p:cNvGraphicFramePr>
            <a:graphicFrameLocks noChangeAspect="1"/>
          </p:cNvGraphicFramePr>
          <p:nvPr>
            <p:extLst>
              <p:ext uri="{D42A27DB-BD31-4B8C-83A1-F6EECF244321}">
                <p14:modId xmlns:p14="http://schemas.microsoft.com/office/powerpoint/2010/main" val="347807620"/>
              </p:ext>
            </p:extLst>
          </p:nvPr>
        </p:nvGraphicFramePr>
        <p:xfrm>
          <a:off x="2419350" y="5548660"/>
          <a:ext cx="2138363" cy="482600"/>
        </p:xfrm>
        <a:graphic>
          <a:graphicData uri="http://schemas.openxmlformats.org/presentationml/2006/ole">
            <mc:AlternateContent xmlns:mc="http://schemas.openxmlformats.org/markup-compatibility/2006">
              <mc:Choice xmlns:v="urn:schemas-microsoft-com:vml" Requires="v">
                <p:oleObj spid="_x0000_s7339" name="公式" r:id="rId7" imgW="1066680" imgH="241200" progId="Equation.3">
                  <p:embed/>
                </p:oleObj>
              </mc:Choice>
              <mc:Fallback>
                <p:oleObj name="公式" r:id="rId7" imgW="1066680" imgH="241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9350" y="5548660"/>
                        <a:ext cx="21383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21" name="Object 4"/>
          <p:cNvGraphicFramePr>
            <a:graphicFrameLocks noChangeAspect="1"/>
          </p:cNvGraphicFramePr>
          <p:nvPr>
            <p:extLst>
              <p:ext uri="{D42A27DB-BD31-4B8C-83A1-F6EECF244321}">
                <p14:modId xmlns:p14="http://schemas.microsoft.com/office/powerpoint/2010/main" val="3265706967"/>
              </p:ext>
            </p:extLst>
          </p:nvPr>
        </p:nvGraphicFramePr>
        <p:xfrm>
          <a:off x="3608388" y="2687985"/>
          <a:ext cx="771525" cy="284162"/>
        </p:xfrm>
        <a:graphic>
          <a:graphicData uri="http://schemas.openxmlformats.org/presentationml/2006/ole">
            <mc:AlternateContent xmlns:mc="http://schemas.openxmlformats.org/markup-compatibility/2006">
              <mc:Choice xmlns:v="urn:schemas-microsoft-com:vml" Requires="v">
                <p:oleObj spid="_x0000_s7340" name="Equation" r:id="rId9" imgW="482400" imgH="177480" progId="Equation.DSMT4">
                  <p:embed/>
                </p:oleObj>
              </mc:Choice>
              <mc:Fallback>
                <p:oleObj name="Equation" r:id="rId9" imgW="482400" imgH="17748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8388" y="2687985"/>
                        <a:ext cx="771525"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23" name="Object 5"/>
          <p:cNvGraphicFramePr>
            <a:graphicFrameLocks noChangeAspect="1"/>
          </p:cNvGraphicFramePr>
          <p:nvPr>
            <p:extLst>
              <p:ext uri="{D42A27DB-BD31-4B8C-83A1-F6EECF244321}">
                <p14:modId xmlns:p14="http://schemas.microsoft.com/office/powerpoint/2010/main" val="1706152988"/>
              </p:ext>
            </p:extLst>
          </p:nvPr>
        </p:nvGraphicFramePr>
        <p:xfrm>
          <a:off x="7351713" y="2594322"/>
          <a:ext cx="630237" cy="628650"/>
        </p:xfrm>
        <a:graphic>
          <a:graphicData uri="http://schemas.openxmlformats.org/presentationml/2006/ole">
            <mc:AlternateContent xmlns:mc="http://schemas.openxmlformats.org/markup-compatibility/2006">
              <mc:Choice xmlns:v="urn:schemas-microsoft-com:vml" Requires="v">
                <p:oleObj spid="_x0000_s7341" name="Equation" r:id="rId11" imgW="393480" imgH="393480" progId="Equation.DSMT4">
                  <p:embed/>
                </p:oleObj>
              </mc:Choice>
              <mc:Fallback>
                <p:oleObj name="Equation" r:id="rId11" imgW="393480" imgH="39348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51713" y="2594322"/>
                        <a:ext cx="630237"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24" name="Object 6"/>
          <p:cNvGraphicFramePr>
            <a:graphicFrameLocks noChangeAspect="1"/>
          </p:cNvGraphicFramePr>
          <p:nvPr>
            <p:extLst>
              <p:ext uri="{D42A27DB-BD31-4B8C-83A1-F6EECF244321}">
                <p14:modId xmlns:p14="http://schemas.microsoft.com/office/powerpoint/2010/main" val="3314080533"/>
              </p:ext>
            </p:extLst>
          </p:nvPr>
        </p:nvGraphicFramePr>
        <p:xfrm>
          <a:off x="5459413" y="4486622"/>
          <a:ext cx="2108200" cy="744538"/>
        </p:xfrm>
        <a:graphic>
          <a:graphicData uri="http://schemas.openxmlformats.org/presentationml/2006/ole">
            <mc:AlternateContent xmlns:mc="http://schemas.openxmlformats.org/markup-compatibility/2006">
              <mc:Choice xmlns:v="urn:schemas-microsoft-com:vml" Requires="v">
                <p:oleObj spid="_x0000_s7342" name="Equation" r:id="rId13" imgW="1117440" imgH="393480" progId="Equation.DSMT4">
                  <p:embed/>
                </p:oleObj>
              </mc:Choice>
              <mc:Fallback>
                <p:oleObj name="Equation" r:id="rId13" imgW="1117440" imgH="39348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59413" y="4486622"/>
                        <a:ext cx="210820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25" name="Object 7"/>
          <p:cNvGraphicFramePr>
            <a:graphicFrameLocks noChangeAspect="1"/>
          </p:cNvGraphicFramePr>
          <p:nvPr>
            <p:extLst>
              <p:ext uri="{D42A27DB-BD31-4B8C-83A1-F6EECF244321}">
                <p14:modId xmlns:p14="http://schemas.microsoft.com/office/powerpoint/2010/main" val="3973860654"/>
              </p:ext>
            </p:extLst>
          </p:nvPr>
        </p:nvGraphicFramePr>
        <p:xfrm>
          <a:off x="5411788" y="5561360"/>
          <a:ext cx="1965325" cy="458787"/>
        </p:xfrm>
        <a:graphic>
          <a:graphicData uri="http://schemas.openxmlformats.org/presentationml/2006/ole">
            <mc:AlternateContent xmlns:mc="http://schemas.openxmlformats.org/markup-compatibility/2006">
              <mc:Choice xmlns:v="urn:schemas-microsoft-com:vml" Requires="v">
                <p:oleObj spid="_x0000_s7343" name="公式" r:id="rId15" imgW="977760" imgH="228600" progId="Equation.3">
                  <p:embed/>
                </p:oleObj>
              </mc:Choice>
              <mc:Fallback>
                <p:oleObj name="公式" r:id="rId15" imgW="977760" imgH="22860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1788" y="5561360"/>
                        <a:ext cx="196532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5521"/>
                                        </p:tgtEl>
                                        <p:attrNameLst>
                                          <p:attrName>style.visibility</p:attrName>
                                        </p:attrNameLst>
                                      </p:cBhvr>
                                      <p:to>
                                        <p:strVal val="visible"/>
                                      </p:to>
                                    </p:set>
                                    <p:animEffect transition="in" filter="wipe(left)">
                                      <p:cBhvr>
                                        <p:cTn id="15" dur="500"/>
                                        <p:tgtEl>
                                          <p:spTgt spid="10552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105516"/>
                                        </p:tgtEl>
                                        <p:attrNameLst>
                                          <p:attrName>style.visibility</p:attrName>
                                        </p:attrNameLst>
                                      </p:cBhvr>
                                      <p:to>
                                        <p:strVal val="visible"/>
                                      </p:to>
                                    </p:set>
                                    <p:animEffect transition="in" filter="wipe(left)">
                                      <p:cBhvr>
                                        <p:cTn id="19" dur="75"/>
                                        <p:tgtEl>
                                          <p:spTgt spid="105516"/>
                                        </p:tgtEl>
                                      </p:cBhvr>
                                    </p:animEffect>
                                  </p:childTnLst>
                                </p:cTn>
                              </p:par>
                            </p:childTnLst>
                          </p:cTn>
                        </p:par>
                        <p:par>
                          <p:cTn id="20" fill="hold" nodeType="afterGroup">
                            <p:stCondLst>
                              <p:cond delay="1800"/>
                            </p:stCondLst>
                            <p:childTnLst>
                              <p:par>
                                <p:cTn id="21" presetID="22" presetClass="entr" presetSubtype="8" fill="hold" nodeType="afterEffect">
                                  <p:stCondLst>
                                    <p:cond delay="0"/>
                                  </p:stCondLst>
                                  <p:childTnLst>
                                    <p:set>
                                      <p:cBhvr>
                                        <p:cTn id="22" dur="1" fill="hold">
                                          <p:stCondLst>
                                            <p:cond delay="0"/>
                                          </p:stCondLst>
                                        </p:cTn>
                                        <p:tgtEl>
                                          <p:spTgt spid="105517"/>
                                        </p:tgtEl>
                                        <p:attrNameLst>
                                          <p:attrName>style.visibility</p:attrName>
                                        </p:attrNameLst>
                                      </p:cBhvr>
                                      <p:to>
                                        <p:strVal val="visible"/>
                                      </p:to>
                                    </p:set>
                                    <p:animEffect transition="in" filter="wipe(left)">
                                      <p:cBhvr>
                                        <p:cTn id="23" dur="500"/>
                                        <p:tgtEl>
                                          <p:spTgt spid="105517"/>
                                        </p:tgtEl>
                                      </p:cBhvr>
                                    </p:animEffect>
                                  </p:childTnLst>
                                </p:cTn>
                              </p:par>
                            </p:childTnLst>
                          </p:cTn>
                        </p:par>
                        <p:par>
                          <p:cTn id="24" fill="hold" nodeType="afterGroup">
                            <p:stCondLst>
                              <p:cond delay="2300"/>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105518"/>
                                        </p:tgtEl>
                                        <p:attrNameLst>
                                          <p:attrName>style.visibility</p:attrName>
                                        </p:attrNameLst>
                                      </p:cBhvr>
                                      <p:to>
                                        <p:strVal val="visible"/>
                                      </p:to>
                                    </p:set>
                                    <p:animEffect transition="in" filter="wipe(left)">
                                      <p:cBhvr>
                                        <p:cTn id="27" dur="75"/>
                                        <p:tgtEl>
                                          <p:spTgt spid="105518"/>
                                        </p:tgtEl>
                                      </p:cBhvr>
                                    </p:animEffect>
                                  </p:childTnLst>
                                </p:cTn>
                              </p:par>
                            </p:childTnLst>
                          </p:cTn>
                        </p:par>
                        <p:par>
                          <p:cTn id="28" fill="hold" nodeType="afterGroup">
                            <p:stCondLst>
                              <p:cond delay="2600"/>
                            </p:stCondLst>
                            <p:childTnLst>
                              <p:par>
                                <p:cTn id="29" presetID="22" presetClass="entr" presetSubtype="8" fill="hold" nodeType="afterEffect">
                                  <p:stCondLst>
                                    <p:cond delay="0"/>
                                  </p:stCondLst>
                                  <p:childTnLst>
                                    <p:set>
                                      <p:cBhvr>
                                        <p:cTn id="30" dur="1" fill="hold">
                                          <p:stCondLst>
                                            <p:cond delay="0"/>
                                          </p:stCondLst>
                                        </p:cTn>
                                        <p:tgtEl>
                                          <p:spTgt spid="105519"/>
                                        </p:tgtEl>
                                        <p:attrNameLst>
                                          <p:attrName>style.visibility</p:attrName>
                                        </p:attrNameLst>
                                      </p:cBhvr>
                                      <p:to>
                                        <p:strVal val="visible"/>
                                      </p:to>
                                    </p:set>
                                    <p:animEffect transition="in" filter="wipe(left)">
                                      <p:cBhvr>
                                        <p:cTn id="31" dur="500"/>
                                        <p:tgtEl>
                                          <p:spTgt spid="1055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05523"/>
                                        </p:tgtEl>
                                        <p:attrNameLst>
                                          <p:attrName>style.visibility</p:attrName>
                                        </p:attrNameLst>
                                      </p:cBhvr>
                                      <p:to>
                                        <p:strVal val="visible"/>
                                      </p:to>
                                    </p:set>
                                    <p:animEffect transition="in" filter="wipe(left)">
                                      <p:cBhvr>
                                        <p:cTn id="44" dur="500"/>
                                        <p:tgtEl>
                                          <p:spTgt spid="105523"/>
                                        </p:tgtEl>
                                      </p:cBhvr>
                                    </p:animEffect>
                                  </p:childTnLst>
                                </p:cTn>
                              </p:par>
                            </p:childTnLst>
                          </p:cTn>
                        </p:par>
                        <p:par>
                          <p:cTn id="45" fill="hold" nodeType="afterGroup">
                            <p:stCondLst>
                              <p:cond delay="1500"/>
                            </p:stCondLst>
                            <p:childTnLst>
                              <p:par>
                                <p:cTn id="46" presetID="22" presetClass="entr" presetSubtype="8" fill="hold" nodeType="afterEffect">
                                  <p:stCondLst>
                                    <p:cond delay="0"/>
                                  </p:stCondLst>
                                  <p:childTnLst>
                                    <p:set>
                                      <p:cBhvr>
                                        <p:cTn id="47" dur="1" fill="hold">
                                          <p:stCondLst>
                                            <p:cond delay="0"/>
                                          </p:stCondLst>
                                        </p:cTn>
                                        <p:tgtEl>
                                          <p:spTgt spid="105524"/>
                                        </p:tgtEl>
                                        <p:attrNameLst>
                                          <p:attrName>style.visibility</p:attrName>
                                        </p:attrNameLst>
                                      </p:cBhvr>
                                      <p:to>
                                        <p:strVal val="visible"/>
                                      </p:to>
                                    </p:set>
                                    <p:animEffect transition="in" filter="wipe(left)">
                                      <p:cBhvr>
                                        <p:cTn id="48" dur="500"/>
                                        <p:tgtEl>
                                          <p:spTgt spid="105524"/>
                                        </p:tgtEl>
                                      </p:cBhvr>
                                    </p:animEffect>
                                  </p:childTnLst>
                                </p:cTn>
                              </p:par>
                            </p:childTnLst>
                          </p:cTn>
                        </p:par>
                        <p:par>
                          <p:cTn id="49" fill="hold" nodeType="afterGroup">
                            <p:stCondLst>
                              <p:cond delay="2000"/>
                            </p:stCondLst>
                            <p:childTnLst>
                              <p:par>
                                <p:cTn id="50" presetID="22" presetClass="entr" presetSubtype="8" fill="hold" nodeType="afterEffect">
                                  <p:stCondLst>
                                    <p:cond delay="0"/>
                                  </p:stCondLst>
                                  <p:childTnLst>
                                    <p:set>
                                      <p:cBhvr>
                                        <p:cTn id="51" dur="1" fill="hold">
                                          <p:stCondLst>
                                            <p:cond delay="0"/>
                                          </p:stCondLst>
                                        </p:cTn>
                                        <p:tgtEl>
                                          <p:spTgt spid="105525"/>
                                        </p:tgtEl>
                                        <p:attrNameLst>
                                          <p:attrName>style.visibility</p:attrName>
                                        </p:attrNameLst>
                                      </p:cBhvr>
                                      <p:to>
                                        <p:strVal val="visible"/>
                                      </p:to>
                                    </p:set>
                                    <p:animEffect transition="in" filter="wipe(left)">
                                      <p:cBhvr>
                                        <p:cTn id="52" dur="500"/>
                                        <p:tgtEl>
                                          <p:spTgt spid="10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6" grpId="0" autoUpdateAnimBg="0"/>
      <p:bldP spid="10551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6</a:t>
            </a:r>
            <a:r>
              <a:rPr lang="zh-CN" altLang="en-US" sz="3600" smtClean="0">
                <a:ea typeface="宋体" charset="-122"/>
              </a:rPr>
              <a:t>）</a:t>
            </a:r>
            <a:endParaRPr lang="zh-CN" altLang="en-US" smtClean="0">
              <a:ea typeface="楷体_GB2312" pitchFamily="49" charset="-122"/>
            </a:endParaRPr>
          </a:p>
        </p:txBody>
      </p:sp>
      <p:sp>
        <p:nvSpPr>
          <p:cNvPr id="106500" name="Text Box 4"/>
          <p:cNvSpPr txBox="1">
            <a:spLocks noChangeArrowheads="1"/>
          </p:cNvSpPr>
          <p:nvPr/>
        </p:nvSpPr>
        <p:spPr bwMode="auto">
          <a:xfrm>
            <a:off x="828675" y="790476"/>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零输入响应</a:t>
            </a:r>
            <a:endParaRPr kumimoji="1" lang="zh-CN" altLang="en-US" sz="2400" b="1" i="1">
              <a:solidFill>
                <a:schemeClr val="tx2"/>
              </a:solidFill>
            </a:endParaRPr>
          </a:p>
        </p:txBody>
      </p:sp>
      <p:graphicFrame>
        <p:nvGraphicFramePr>
          <p:cNvPr id="106501" name="Object 2"/>
          <p:cNvGraphicFramePr>
            <a:graphicFrameLocks noChangeAspect="1"/>
          </p:cNvGraphicFramePr>
          <p:nvPr>
            <p:extLst>
              <p:ext uri="{D42A27DB-BD31-4B8C-83A1-F6EECF244321}">
                <p14:modId xmlns:p14="http://schemas.microsoft.com/office/powerpoint/2010/main" val="919392304"/>
              </p:ext>
            </p:extLst>
          </p:nvPr>
        </p:nvGraphicFramePr>
        <p:xfrm>
          <a:off x="1519238" y="1241326"/>
          <a:ext cx="3467100" cy="708025"/>
        </p:xfrm>
        <a:graphic>
          <a:graphicData uri="http://schemas.openxmlformats.org/presentationml/2006/ole">
            <mc:AlternateContent xmlns:mc="http://schemas.openxmlformats.org/markup-compatibility/2006">
              <mc:Choice xmlns:v="urn:schemas-microsoft-com:vml" Requires="v">
                <p:oleObj spid="_x0000_s8305" name="Equation" r:id="rId3" imgW="1676160" imgH="342720" progId="Equation.DSMT4">
                  <p:embed/>
                </p:oleObj>
              </mc:Choice>
              <mc:Fallback>
                <p:oleObj name="Equation" r:id="rId3" imgW="1676160" imgH="3427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1241326"/>
                        <a:ext cx="34671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2" name="Object 3"/>
          <p:cNvGraphicFramePr>
            <a:graphicFrameLocks noChangeAspect="1"/>
          </p:cNvGraphicFramePr>
          <p:nvPr>
            <p:extLst>
              <p:ext uri="{D42A27DB-BD31-4B8C-83A1-F6EECF244321}">
                <p14:modId xmlns:p14="http://schemas.microsoft.com/office/powerpoint/2010/main" val="2996062579"/>
              </p:ext>
            </p:extLst>
          </p:nvPr>
        </p:nvGraphicFramePr>
        <p:xfrm>
          <a:off x="1470025" y="2058888"/>
          <a:ext cx="3505200" cy="762000"/>
        </p:xfrm>
        <a:graphic>
          <a:graphicData uri="http://schemas.openxmlformats.org/presentationml/2006/ole">
            <mc:AlternateContent xmlns:mc="http://schemas.openxmlformats.org/markup-compatibility/2006">
              <mc:Choice xmlns:v="urn:schemas-microsoft-com:vml" Requires="v">
                <p:oleObj spid="_x0000_s8306" name="Equation" r:id="rId5" imgW="1574640" imgH="342720" progId="Equation.DSMT4">
                  <p:embed/>
                </p:oleObj>
              </mc:Choice>
              <mc:Fallback>
                <p:oleObj name="Equation" r:id="rId5" imgW="1574640" imgH="3427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025" y="2058888"/>
                        <a:ext cx="3505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3" name="Text Box 7"/>
          <p:cNvSpPr txBox="1">
            <a:spLocks noChangeArrowheads="1"/>
          </p:cNvSpPr>
          <p:nvPr/>
        </p:nvSpPr>
        <p:spPr bwMode="auto">
          <a:xfrm>
            <a:off x="630238" y="2897088"/>
            <a:ext cx="541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400" b="1">
                <a:solidFill>
                  <a:schemeClr val="tx2"/>
                </a:solidFill>
              </a:rPr>
              <a:t>一般地，一阶电路的零输入响应方程为</a:t>
            </a:r>
            <a:endParaRPr kumimoji="1" lang="zh-CN" altLang="en-US" sz="2400" b="1">
              <a:solidFill>
                <a:schemeClr val="tx2"/>
              </a:solidFill>
            </a:endParaRPr>
          </a:p>
        </p:txBody>
      </p:sp>
      <p:graphicFrame>
        <p:nvGraphicFramePr>
          <p:cNvPr id="106504" name="Object 4"/>
          <p:cNvGraphicFramePr>
            <a:graphicFrameLocks noChangeAspect="1"/>
          </p:cNvGraphicFramePr>
          <p:nvPr>
            <p:extLst>
              <p:ext uri="{D42A27DB-BD31-4B8C-83A1-F6EECF244321}">
                <p14:modId xmlns:p14="http://schemas.microsoft.com/office/powerpoint/2010/main" val="1475473770"/>
              </p:ext>
            </p:extLst>
          </p:nvPr>
        </p:nvGraphicFramePr>
        <p:xfrm>
          <a:off x="1566863" y="3579713"/>
          <a:ext cx="2435225" cy="873125"/>
        </p:xfrm>
        <a:graphic>
          <a:graphicData uri="http://schemas.openxmlformats.org/presentationml/2006/ole">
            <mc:AlternateContent xmlns:mc="http://schemas.openxmlformats.org/markup-compatibility/2006">
              <mc:Choice xmlns:v="urn:schemas-microsoft-com:vml" Requires="v">
                <p:oleObj spid="_x0000_s8307" name="Equation" r:id="rId7" imgW="1091880" imgH="393480" progId="Equation.DSMT4">
                  <p:embed/>
                </p:oleObj>
              </mc:Choice>
              <mc:Fallback>
                <p:oleObj name="Equation" r:id="rId7" imgW="109188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863" y="3579713"/>
                        <a:ext cx="24352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5" name="Text Box 9"/>
          <p:cNvSpPr txBox="1">
            <a:spLocks noChangeArrowheads="1"/>
          </p:cNvSpPr>
          <p:nvPr/>
        </p:nvSpPr>
        <p:spPr bwMode="auto">
          <a:xfrm>
            <a:off x="712788" y="4773513"/>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初始条件</a:t>
            </a:r>
            <a:endParaRPr kumimoji="1" lang="zh-CN" altLang="en-US" sz="2400" b="1" i="1">
              <a:solidFill>
                <a:schemeClr val="tx2"/>
              </a:solidFill>
            </a:endParaRPr>
          </a:p>
        </p:txBody>
      </p:sp>
      <p:graphicFrame>
        <p:nvGraphicFramePr>
          <p:cNvPr id="106506" name="Object 5"/>
          <p:cNvGraphicFramePr>
            <a:graphicFrameLocks noChangeAspect="1"/>
          </p:cNvGraphicFramePr>
          <p:nvPr>
            <p:extLst>
              <p:ext uri="{D42A27DB-BD31-4B8C-83A1-F6EECF244321}">
                <p14:modId xmlns:p14="http://schemas.microsoft.com/office/powerpoint/2010/main" val="405292213"/>
              </p:ext>
            </p:extLst>
          </p:nvPr>
        </p:nvGraphicFramePr>
        <p:xfrm>
          <a:off x="2252663" y="4771926"/>
          <a:ext cx="885825" cy="482600"/>
        </p:xfrm>
        <a:graphic>
          <a:graphicData uri="http://schemas.openxmlformats.org/presentationml/2006/ole">
            <mc:AlternateContent xmlns:mc="http://schemas.openxmlformats.org/markup-compatibility/2006">
              <mc:Choice xmlns:v="urn:schemas-microsoft-com:vml" Requires="v">
                <p:oleObj spid="_x0000_s8308" name="Equation" r:id="rId9" imgW="419040" imgH="228600" progId="Equation.DSMT4">
                  <p:embed/>
                </p:oleObj>
              </mc:Choice>
              <mc:Fallback>
                <p:oleObj name="Equation" r:id="rId9" imgW="41904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2663" y="4771926"/>
                        <a:ext cx="8858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7" name="Text Box 11"/>
          <p:cNvSpPr txBox="1">
            <a:spLocks noChangeArrowheads="1"/>
          </p:cNvSpPr>
          <p:nvPr/>
        </p:nvSpPr>
        <p:spPr bwMode="auto">
          <a:xfrm>
            <a:off x="666750" y="5535513"/>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400" b="1">
                <a:solidFill>
                  <a:schemeClr val="tx2"/>
                </a:solidFill>
              </a:rPr>
              <a:t>零输入</a:t>
            </a:r>
            <a:r>
              <a:rPr kumimoji="1" lang="zh-CN" altLang="en-US" sz="2400" b="1">
                <a:solidFill>
                  <a:schemeClr val="tx2"/>
                </a:solidFill>
              </a:rPr>
              <a:t>响应</a:t>
            </a:r>
          </a:p>
        </p:txBody>
      </p:sp>
      <p:graphicFrame>
        <p:nvGraphicFramePr>
          <p:cNvPr id="106508" name="Object 6"/>
          <p:cNvGraphicFramePr>
            <a:graphicFrameLocks noChangeAspect="1"/>
          </p:cNvGraphicFramePr>
          <p:nvPr>
            <p:extLst>
              <p:ext uri="{D42A27DB-BD31-4B8C-83A1-F6EECF244321}">
                <p14:modId xmlns:p14="http://schemas.microsoft.com/office/powerpoint/2010/main" val="3638682470"/>
              </p:ext>
            </p:extLst>
          </p:nvPr>
        </p:nvGraphicFramePr>
        <p:xfrm>
          <a:off x="2471738" y="5333901"/>
          <a:ext cx="3332162" cy="687387"/>
        </p:xfrm>
        <a:graphic>
          <a:graphicData uri="http://schemas.openxmlformats.org/presentationml/2006/ole">
            <mc:AlternateContent xmlns:mc="http://schemas.openxmlformats.org/markup-compatibility/2006">
              <mc:Choice xmlns:v="urn:schemas-microsoft-com:vml" Requires="v">
                <p:oleObj spid="_x0000_s8309" name="Equation" r:id="rId11" imgW="1587240" imgH="330120" progId="Equation.DSMT4">
                  <p:embed/>
                </p:oleObj>
              </mc:Choice>
              <mc:Fallback>
                <p:oleObj name="Equation" r:id="rId11" imgW="1587240" imgH="330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1738" y="5333901"/>
                        <a:ext cx="3332162"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9" name="Text Box 13"/>
          <p:cNvSpPr txBox="1">
            <a:spLocks noChangeArrowheads="1"/>
          </p:cNvSpPr>
          <p:nvPr/>
        </p:nvSpPr>
        <p:spPr bwMode="auto">
          <a:xfrm>
            <a:off x="4530725" y="3806726"/>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solidFill>
                  <a:schemeClr val="tx2"/>
                </a:solidFill>
              </a:rPr>
              <a:t>电压或电流</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6500"/>
                                        </p:tgtEl>
                                        <p:attrNameLst>
                                          <p:attrName>style.visibility</p:attrName>
                                        </p:attrNameLst>
                                      </p:cBhvr>
                                      <p:to>
                                        <p:strVal val="visible"/>
                                      </p:to>
                                    </p:set>
                                    <p:animEffect transition="in" filter="wipe(left)">
                                      <p:cBhvr>
                                        <p:cTn id="7" dur="75"/>
                                        <p:tgtEl>
                                          <p:spTgt spid="106500"/>
                                        </p:tgtEl>
                                      </p:cBhvr>
                                    </p:animEffect>
                                  </p:childTnLst>
                                </p:cTn>
                              </p:par>
                            </p:childTnLst>
                          </p:cTn>
                        </p:par>
                        <p:par>
                          <p:cTn id="8" fill="hold" nodeType="afterGroup">
                            <p:stCondLst>
                              <p:cond delay="375"/>
                            </p:stCondLst>
                            <p:childTnLst>
                              <p:par>
                                <p:cTn id="9" presetID="22" presetClass="entr" presetSubtype="8" fill="hold" nodeType="afterEffect">
                                  <p:stCondLst>
                                    <p:cond delay="0"/>
                                  </p:stCondLst>
                                  <p:childTnLst>
                                    <p:set>
                                      <p:cBhvr>
                                        <p:cTn id="10" dur="1" fill="hold">
                                          <p:stCondLst>
                                            <p:cond delay="0"/>
                                          </p:stCondLst>
                                        </p:cTn>
                                        <p:tgtEl>
                                          <p:spTgt spid="106501"/>
                                        </p:tgtEl>
                                        <p:attrNameLst>
                                          <p:attrName>style.visibility</p:attrName>
                                        </p:attrNameLst>
                                      </p:cBhvr>
                                      <p:to>
                                        <p:strVal val="visible"/>
                                      </p:to>
                                    </p:set>
                                    <p:animEffect transition="in" filter="wipe(left)">
                                      <p:cBhvr>
                                        <p:cTn id="11" dur="500"/>
                                        <p:tgtEl>
                                          <p:spTgt spid="106501"/>
                                        </p:tgtEl>
                                      </p:cBhvr>
                                    </p:animEffect>
                                  </p:childTnLst>
                                </p:cTn>
                              </p:par>
                            </p:childTnLst>
                          </p:cTn>
                        </p:par>
                        <p:par>
                          <p:cTn id="12" fill="hold" nodeType="afterGroup">
                            <p:stCondLst>
                              <p:cond delay="875"/>
                            </p:stCondLst>
                            <p:childTnLst>
                              <p:par>
                                <p:cTn id="13" presetID="22" presetClass="entr" presetSubtype="8" fill="hold" nodeType="afterEffect">
                                  <p:stCondLst>
                                    <p:cond delay="0"/>
                                  </p:stCondLst>
                                  <p:childTnLst>
                                    <p:set>
                                      <p:cBhvr>
                                        <p:cTn id="14" dur="1" fill="hold">
                                          <p:stCondLst>
                                            <p:cond delay="0"/>
                                          </p:stCondLst>
                                        </p:cTn>
                                        <p:tgtEl>
                                          <p:spTgt spid="106502"/>
                                        </p:tgtEl>
                                        <p:attrNameLst>
                                          <p:attrName>style.visibility</p:attrName>
                                        </p:attrNameLst>
                                      </p:cBhvr>
                                      <p:to>
                                        <p:strVal val="visible"/>
                                      </p:to>
                                    </p:set>
                                    <p:animEffect transition="in" filter="wipe(left)">
                                      <p:cBhvr>
                                        <p:cTn id="15" dur="500"/>
                                        <p:tgtEl>
                                          <p:spTgt spid="1065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06503"/>
                                        </p:tgtEl>
                                        <p:attrNameLst>
                                          <p:attrName>style.visibility</p:attrName>
                                        </p:attrNameLst>
                                      </p:cBhvr>
                                      <p:to>
                                        <p:strVal val="visible"/>
                                      </p:to>
                                    </p:set>
                                    <p:animEffect transition="in" filter="wipe(left)">
                                      <p:cBhvr>
                                        <p:cTn id="20" dur="75"/>
                                        <p:tgtEl>
                                          <p:spTgt spid="106503"/>
                                        </p:tgtEl>
                                      </p:cBhvr>
                                    </p:animEffect>
                                  </p:childTnLst>
                                </p:cTn>
                              </p:par>
                            </p:childTnLst>
                          </p:cTn>
                        </p:par>
                        <p:par>
                          <p:cTn id="21" fill="hold" nodeType="afterGroup">
                            <p:stCondLst>
                              <p:cond delay="1275"/>
                            </p:stCondLst>
                            <p:childTnLst>
                              <p:par>
                                <p:cTn id="22" presetID="22" presetClass="entr" presetSubtype="8" fill="hold" nodeType="afterEffect">
                                  <p:stCondLst>
                                    <p:cond delay="0"/>
                                  </p:stCondLst>
                                  <p:childTnLst>
                                    <p:set>
                                      <p:cBhvr>
                                        <p:cTn id="23" dur="1" fill="hold">
                                          <p:stCondLst>
                                            <p:cond delay="0"/>
                                          </p:stCondLst>
                                        </p:cTn>
                                        <p:tgtEl>
                                          <p:spTgt spid="106504"/>
                                        </p:tgtEl>
                                        <p:attrNameLst>
                                          <p:attrName>style.visibility</p:attrName>
                                        </p:attrNameLst>
                                      </p:cBhvr>
                                      <p:to>
                                        <p:strVal val="visible"/>
                                      </p:to>
                                    </p:set>
                                    <p:animEffect transition="in" filter="wipe(left)">
                                      <p:cBhvr>
                                        <p:cTn id="24" dur="500"/>
                                        <p:tgtEl>
                                          <p:spTgt spid="1065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106509"/>
                                        </p:tgtEl>
                                        <p:attrNameLst>
                                          <p:attrName>style.visibility</p:attrName>
                                        </p:attrNameLst>
                                      </p:cBhvr>
                                      <p:to>
                                        <p:strVal val="visible"/>
                                      </p:to>
                                    </p:set>
                                    <p:animEffect transition="in" filter="slide(fromRight)">
                                      <p:cBhvr>
                                        <p:cTn id="29" dur="500"/>
                                        <p:tgtEl>
                                          <p:spTgt spid="10650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06505"/>
                                        </p:tgtEl>
                                        <p:attrNameLst>
                                          <p:attrName>style.visibility</p:attrName>
                                        </p:attrNameLst>
                                      </p:cBhvr>
                                      <p:to>
                                        <p:strVal val="visible"/>
                                      </p:to>
                                    </p:set>
                                    <p:animEffect transition="in" filter="wipe(left)">
                                      <p:cBhvr>
                                        <p:cTn id="34" dur="75"/>
                                        <p:tgtEl>
                                          <p:spTgt spid="106505"/>
                                        </p:tgtEl>
                                      </p:cBhvr>
                                    </p:animEffect>
                                  </p:childTnLst>
                                </p:cTn>
                              </p:par>
                            </p:childTnLst>
                          </p:cTn>
                        </p:par>
                        <p:par>
                          <p:cTn id="35" fill="hold" nodeType="afterGroup">
                            <p:stCondLst>
                              <p:cond delay="300"/>
                            </p:stCondLst>
                            <p:childTnLst>
                              <p:par>
                                <p:cTn id="36" presetID="22" presetClass="entr" presetSubtype="8" fill="hold" nodeType="afterEffect">
                                  <p:stCondLst>
                                    <p:cond delay="0"/>
                                  </p:stCondLst>
                                  <p:childTnLst>
                                    <p:set>
                                      <p:cBhvr>
                                        <p:cTn id="37" dur="1" fill="hold">
                                          <p:stCondLst>
                                            <p:cond delay="0"/>
                                          </p:stCondLst>
                                        </p:cTn>
                                        <p:tgtEl>
                                          <p:spTgt spid="106506"/>
                                        </p:tgtEl>
                                        <p:attrNameLst>
                                          <p:attrName>style.visibility</p:attrName>
                                        </p:attrNameLst>
                                      </p:cBhvr>
                                      <p:to>
                                        <p:strVal val="visible"/>
                                      </p:to>
                                    </p:set>
                                    <p:animEffect transition="in" filter="wipe(left)">
                                      <p:cBhvr>
                                        <p:cTn id="38" dur="500"/>
                                        <p:tgtEl>
                                          <p:spTgt spid="10650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106507"/>
                                        </p:tgtEl>
                                        <p:attrNameLst>
                                          <p:attrName>style.visibility</p:attrName>
                                        </p:attrNameLst>
                                      </p:cBhvr>
                                      <p:to>
                                        <p:strVal val="visible"/>
                                      </p:to>
                                    </p:set>
                                    <p:animEffect transition="in" filter="wipe(left)">
                                      <p:cBhvr>
                                        <p:cTn id="43" dur="75"/>
                                        <p:tgtEl>
                                          <p:spTgt spid="106507"/>
                                        </p:tgtEl>
                                      </p:cBhvr>
                                    </p:animEffect>
                                  </p:childTnLst>
                                </p:cTn>
                              </p:par>
                            </p:childTnLst>
                          </p:cTn>
                        </p:par>
                        <p:par>
                          <p:cTn id="44" fill="hold" nodeType="afterGroup">
                            <p:stCondLst>
                              <p:cond delay="375"/>
                            </p:stCondLst>
                            <p:childTnLst>
                              <p:par>
                                <p:cTn id="45" presetID="22" presetClass="entr" presetSubtype="8" fill="hold" nodeType="afterEffect">
                                  <p:stCondLst>
                                    <p:cond delay="0"/>
                                  </p:stCondLst>
                                  <p:childTnLst>
                                    <p:set>
                                      <p:cBhvr>
                                        <p:cTn id="46" dur="1" fill="hold">
                                          <p:stCondLst>
                                            <p:cond delay="0"/>
                                          </p:stCondLst>
                                        </p:cTn>
                                        <p:tgtEl>
                                          <p:spTgt spid="106508"/>
                                        </p:tgtEl>
                                        <p:attrNameLst>
                                          <p:attrName>style.visibility</p:attrName>
                                        </p:attrNameLst>
                                      </p:cBhvr>
                                      <p:to>
                                        <p:strVal val="visible"/>
                                      </p:to>
                                    </p:set>
                                    <p:animEffect transition="in" filter="wipe(left)">
                                      <p:cBhvr>
                                        <p:cTn id="47" dur="500"/>
                                        <p:tgtEl>
                                          <p:spTgt spid="10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P spid="106503" grpId="0" autoUpdateAnimBg="0"/>
      <p:bldP spid="106505" grpId="0" autoUpdateAnimBg="0"/>
      <p:bldP spid="106507" grpId="0" autoUpdateAnimBg="0"/>
      <p:bldP spid="1065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7</a:t>
            </a:r>
            <a:r>
              <a:rPr lang="zh-CN" altLang="en-US" sz="3600" smtClean="0">
                <a:ea typeface="宋体" charset="-122"/>
              </a:rPr>
              <a:t>）</a:t>
            </a:r>
            <a:endParaRPr lang="zh-CN" altLang="en-US" smtClean="0">
              <a:ea typeface="楷体_GB2312" pitchFamily="49" charset="-122"/>
            </a:endParaRPr>
          </a:p>
        </p:txBody>
      </p:sp>
      <p:sp>
        <p:nvSpPr>
          <p:cNvPr id="107604" name="Text Box 84"/>
          <p:cNvSpPr txBox="1">
            <a:spLocks noChangeArrowheads="1"/>
          </p:cNvSpPr>
          <p:nvPr/>
        </p:nvSpPr>
        <p:spPr bwMode="auto">
          <a:xfrm>
            <a:off x="576387" y="836712"/>
            <a:ext cx="800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例：图示电路中开关</a:t>
            </a:r>
            <a:r>
              <a:rPr kumimoji="1" lang="en-US" altLang="zh-CN" sz="2400" b="1">
                <a:solidFill>
                  <a:schemeClr val="tx2"/>
                </a:solidFill>
                <a:latin typeface="Times New Roman" pitchFamily="18" charset="0"/>
                <a:cs typeface="Times New Roman" pitchFamily="18" charset="0"/>
              </a:rPr>
              <a:t>S</a:t>
            </a:r>
            <a:r>
              <a:rPr kumimoji="1" lang="zh-CN" altLang="en-US" sz="2400" b="1">
                <a:solidFill>
                  <a:schemeClr val="tx2"/>
                </a:solidFill>
                <a:latin typeface="Times New Roman" pitchFamily="18" charset="0"/>
                <a:cs typeface="Times New Roman" pitchFamily="18" charset="0"/>
              </a:rPr>
              <a:t>在</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断开，求开关断开后的</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 </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2</a:t>
            </a:r>
            <a:r>
              <a:rPr kumimoji="1" lang="en-US" altLang="en-US" sz="2400" b="1">
                <a:solidFill>
                  <a:schemeClr val="tx2"/>
                </a:solidFill>
                <a:latin typeface="Times New Roman" pitchFamily="18" charset="0"/>
                <a:cs typeface="Times New Roman" pitchFamily="18" charset="0"/>
              </a:rPr>
              <a:t>, </a:t>
            </a:r>
            <a:r>
              <a:rPr kumimoji="1" lang="en-US" altLang="en-US" sz="2400" b="1" i="1">
                <a:solidFill>
                  <a:schemeClr val="tx2"/>
                </a:solidFill>
                <a:latin typeface="Times New Roman" pitchFamily="18" charset="0"/>
                <a:cs typeface="Times New Roman" pitchFamily="18" charset="0"/>
              </a:rPr>
              <a:t>i</a:t>
            </a:r>
            <a:r>
              <a:rPr kumimoji="1" lang="en-US" altLang="en-US" sz="2400" b="1" i="1" baseline="-25000">
                <a:solidFill>
                  <a:schemeClr val="tx2"/>
                </a:solidFill>
                <a:latin typeface="Times New Roman" pitchFamily="18" charset="0"/>
                <a:cs typeface="Times New Roman" pitchFamily="18" charset="0"/>
              </a:rPr>
              <a:t>C</a:t>
            </a:r>
            <a:endParaRPr kumimoji="1" lang="en-US" altLang="zh-CN" sz="2400" b="1" i="1">
              <a:solidFill>
                <a:schemeClr val="tx2"/>
              </a:solidFill>
              <a:latin typeface="Times New Roman" pitchFamily="18" charset="0"/>
              <a:cs typeface="Times New Roman" pitchFamily="18" charset="0"/>
            </a:endParaRPr>
          </a:p>
        </p:txBody>
      </p:sp>
      <p:grpSp>
        <p:nvGrpSpPr>
          <p:cNvPr id="2" name="Group 85"/>
          <p:cNvGrpSpPr>
            <a:grpSpLocks/>
          </p:cNvGrpSpPr>
          <p:nvPr/>
        </p:nvGrpSpPr>
        <p:grpSpPr bwMode="auto">
          <a:xfrm>
            <a:off x="4351462" y="1689571"/>
            <a:ext cx="4057650" cy="1624012"/>
            <a:chOff x="3108" y="489"/>
            <a:chExt cx="2556" cy="1023"/>
          </a:xfrm>
        </p:grpSpPr>
        <p:sp>
          <p:nvSpPr>
            <p:cNvPr id="9259" name="Oval 86"/>
            <p:cNvSpPr>
              <a:spLocks noChangeArrowheads="1"/>
            </p:cNvSpPr>
            <p:nvPr/>
          </p:nvSpPr>
          <p:spPr bwMode="auto">
            <a:xfrm>
              <a:off x="3288" y="1074"/>
              <a:ext cx="144" cy="14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60" name="Rectangle 87"/>
            <p:cNvSpPr>
              <a:spLocks noChangeArrowheads="1"/>
            </p:cNvSpPr>
            <p:nvPr/>
          </p:nvSpPr>
          <p:spPr bwMode="auto">
            <a:xfrm>
              <a:off x="4416" y="816"/>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61" name="Rectangle 88"/>
            <p:cNvSpPr>
              <a:spLocks noChangeArrowheads="1"/>
            </p:cNvSpPr>
            <p:nvPr/>
          </p:nvSpPr>
          <p:spPr bwMode="auto">
            <a:xfrm>
              <a:off x="5328" y="816"/>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62" name="Rectangle 89"/>
            <p:cNvSpPr>
              <a:spLocks noChangeArrowheads="1"/>
            </p:cNvSpPr>
            <p:nvPr/>
          </p:nvSpPr>
          <p:spPr bwMode="auto">
            <a:xfrm rot="-5400000">
              <a:off x="4896" y="1106"/>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9263" name="Group 90"/>
            <p:cNvGrpSpPr>
              <a:grpSpLocks/>
            </p:cNvGrpSpPr>
            <p:nvPr/>
          </p:nvGrpSpPr>
          <p:grpSpPr bwMode="auto">
            <a:xfrm>
              <a:off x="3974" y="1104"/>
              <a:ext cx="144" cy="56"/>
              <a:chOff x="960" y="3408"/>
              <a:chExt cx="144" cy="56"/>
            </a:xfrm>
          </p:grpSpPr>
          <p:sp>
            <p:nvSpPr>
              <p:cNvPr id="9290" name="Line 91"/>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1" name="Line 92"/>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64" name="Line 93"/>
            <p:cNvSpPr>
              <a:spLocks noChangeShapeType="1"/>
            </p:cNvSpPr>
            <p:nvPr/>
          </p:nvSpPr>
          <p:spPr bwMode="auto">
            <a:xfrm>
              <a:off x="4608" y="864"/>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5" name="Line 94"/>
            <p:cNvSpPr>
              <a:spLocks noChangeShapeType="1"/>
            </p:cNvSpPr>
            <p:nvPr/>
          </p:nvSpPr>
          <p:spPr bwMode="auto">
            <a:xfrm>
              <a:off x="4992" y="125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6" name="Freeform 95"/>
            <p:cNvSpPr>
              <a:spLocks/>
            </p:cNvSpPr>
            <p:nvPr/>
          </p:nvSpPr>
          <p:spPr bwMode="auto">
            <a:xfrm>
              <a:off x="3360" y="864"/>
              <a:ext cx="2304" cy="624"/>
            </a:xfrm>
            <a:custGeom>
              <a:avLst/>
              <a:gdLst>
                <a:gd name="T0" fmla="*/ 2160 w 2304"/>
                <a:gd name="T1" fmla="*/ 0 h 624"/>
                <a:gd name="T2" fmla="*/ 2304 w 2304"/>
                <a:gd name="T3" fmla="*/ 0 h 624"/>
                <a:gd name="T4" fmla="*/ 2304 w 2304"/>
                <a:gd name="T5" fmla="*/ 624 h 624"/>
                <a:gd name="T6" fmla="*/ 0 w 2304"/>
                <a:gd name="T7" fmla="*/ 624 h 624"/>
                <a:gd name="T8" fmla="*/ 0 w 2304"/>
                <a:gd name="T9" fmla="*/ 0 h 624"/>
                <a:gd name="T10" fmla="*/ 192 w 2304"/>
                <a:gd name="T11" fmla="*/ 0 h 624"/>
                <a:gd name="T12" fmla="*/ 0 60000 65536"/>
                <a:gd name="T13" fmla="*/ 0 60000 65536"/>
                <a:gd name="T14" fmla="*/ 0 60000 65536"/>
                <a:gd name="T15" fmla="*/ 0 60000 65536"/>
                <a:gd name="T16" fmla="*/ 0 60000 65536"/>
                <a:gd name="T17" fmla="*/ 0 60000 65536"/>
                <a:gd name="T18" fmla="*/ 0 w 2304"/>
                <a:gd name="T19" fmla="*/ 0 h 624"/>
                <a:gd name="T20" fmla="*/ 2304 w 230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304" h="624">
                  <a:moveTo>
                    <a:pt x="2160" y="0"/>
                  </a:moveTo>
                  <a:lnTo>
                    <a:pt x="2304" y="0"/>
                  </a:lnTo>
                  <a:lnTo>
                    <a:pt x="2304" y="624"/>
                  </a:lnTo>
                  <a:lnTo>
                    <a:pt x="0" y="624"/>
                  </a:lnTo>
                  <a:lnTo>
                    <a:pt x="0" y="0"/>
                  </a:lnTo>
                  <a:lnTo>
                    <a:pt x="192"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67" name="Freeform 96"/>
            <p:cNvSpPr>
              <a:spLocks/>
            </p:cNvSpPr>
            <p:nvPr/>
          </p:nvSpPr>
          <p:spPr bwMode="auto">
            <a:xfrm>
              <a:off x="3504" y="768"/>
              <a:ext cx="912" cy="96"/>
            </a:xfrm>
            <a:custGeom>
              <a:avLst/>
              <a:gdLst>
                <a:gd name="T0" fmla="*/ 912 w 912"/>
                <a:gd name="T1" fmla="*/ 96 h 96"/>
                <a:gd name="T2" fmla="*/ 192 w 912"/>
                <a:gd name="T3" fmla="*/ 96 h 96"/>
                <a:gd name="T4" fmla="*/ 0 w 912"/>
                <a:gd name="T5" fmla="*/ 0 h 96"/>
                <a:gd name="T6" fmla="*/ 0 60000 65536"/>
                <a:gd name="T7" fmla="*/ 0 60000 65536"/>
                <a:gd name="T8" fmla="*/ 0 60000 65536"/>
                <a:gd name="T9" fmla="*/ 0 w 912"/>
                <a:gd name="T10" fmla="*/ 0 h 96"/>
                <a:gd name="T11" fmla="*/ 912 w 912"/>
                <a:gd name="T12" fmla="*/ 96 h 96"/>
              </a:gdLst>
              <a:ahLst/>
              <a:cxnLst>
                <a:cxn ang="T6">
                  <a:pos x="T0" y="T1"/>
                </a:cxn>
                <a:cxn ang="T7">
                  <a:pos x="T2" y="T3"/>
                </a:cxn>
                <a:cxn ang="T8">
                  <a:pos x="T4" y="T5"/>
                </a:cxn>
              </a:cxnLst>
              <a:rect l="T9" t="T10" r="T11" b="T12"/>
              <a:pathLst>
                <a:path w="912" h="96">
                  <a:moveTo>
                    <a:pt x="912" y="96"/>
                  </a:moveTo>
                  <a:lnTo>
                    <a:pt x="192" y="96"/>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68" name="Line 97"/>
            <p:cNvSpPr>
              <a:spLocks noChangeShapeType="1"/>
            </p:cNvSpPr>
            <p:nvPr/>
          </p:nvSpPr>
          <p:spPr bwMode="auto">
            <a:xfrm flipV="1">
              <a:off x="4032" y="86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9" name="Line 98"/>
            <p:cNvSpPr>
              <a:spLocks noChangeShapeType="1"/>
            </p:cNvSpPr>
            <p:nvPr/>
          </p:nvSpPr>
          <p:spPr bwMode="auto">
            <a:xfrm>
              <a:off x="4032" y="115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0" name="Line 99"/>
            <p:cNvSpPr>
              <a:spLocks noChangeShapeType="1"/>
            </p:cNvSpPr>
            <p:nvPr/>
          </p:nvSpPr>
          <p:spPr bwMode="auto">
            <a:xfrm>
              <a:off x="4992" y="864"/>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1" name="Oval 100"/>
            <p:cNvSpPr>
              <a:spLocks noChangeArrowheads="1"/>
            </p:cNvSpPr>
            <p:nvPr/>
          </p:nvSpPr>
          <p:spPr bwMode="auto">
            <a:xfrm>
              <a:off x="4002" y="844"/>
              <a:ext cx="48" cy="48"/>
            </a:xfrm>
            <a:prstGeom prst="ellipse">
              <a:avLst/>
            </a:prstGeom>
            <a:solidFill>
              <a:schemeClr val="tx1"/>
            </a:solidFill>
            <a:ln w="9525">
              <a:solidFill>
                <a:schemeClr val="tx1"/>
              </a:solidFill>
              <a:round/>
              <a:headEnd/>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72" name="Oval 101"/>
            <p:cNvSpPr>
              <a:spLocks noChangeArrowheads="1"/>
            </p:cNvSpPr>
            <p:nvPr/>
          </p:nvSpPr>
          <p:spPr bwMode="auto">
            <a:xfrm>
              <a:off x="4008" y="1464"/>
              <a:ext cx="48" cy="48"/>
            </a:xfrm>
            <a:prstGeom prst="ellipse">
              <a:avLst/>
            </a:prstGeom>
            <a:solidFill>
              <a:schemeClr val="tx1"/>
            </a:solidFill>
            <a:ln w="9525">
              <a:solidFill>
                <a:schemeClr val="tx1"/>
              </a:solidFill>
              <a:round/>
              <a:headEnd/>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73" name="Oval 102"/>
            <p:cNvSpPr>
              <a:spLocks noChangeArrowheads="1"/>
            </p:cNvSpPr>
            <p:nvPr/>
          </p:nvSpPr>
          <p:spPr bwMode="auto">
            <a:xfrm>
              <a:off x="4968" y="840"/>
              <a:ext cx="48" cy="48"/>
            </a:xfrm>
            <a:prstGeom prst="ellipse">
              <a:avLst/>
            </a:prstGeom>
            <a:solidFill>
              <a:schemeClr val="tx1"/>
            </a:solidFill>
            <a:ln w="9525">
              <a:solidFill>
                <a:schemeClr val="tx1"/>
              </a:solidFill>
              <a:round/>
              <a:headEnd/>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74" name="Oval 103"/>
            <p:cNvSpPr>
              <a:spLocks noChangeArrowheads="1"/>
            </p:cNvSpPr>
            <p:nvPr/>
          </p:nvSpPr>
          <p:spPr bwMode="auto">
            <a:xfrm>
              <a:off x="4968" y="1464"/>
              <a:ext cx="48" cy="48"/>
            </a:xfrm>
            <a:prstGeom prst="ellipse">
              <a:avLst/>
            </a:prstGeom>
            <a:solidFill>
              <a:schemeClr val="tx1"/>
            </a:solidFill>
            <a:ln w="9525">
              <a:solidFill>
                <a:schemeClr val="tx1"/>
              </a:solidFill>
              <a:round/>
              <a:headEnd/>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75" name="Text Box 104"/>
            <p:cNvSpPr txBox="1">
              <a:spLocks noChangeArrowheads="1"/>
            </p:cNvSpPr>
            <p:nvPr/>
          </p:nvSpPr>
          <p:spPr bwMode="auto">
            <a:xfrm>
              <a:off x="3120" y="873"/>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9276" name="Text Box 105"/>
            <p:cNvSpPr txBox="1">
              <a:spLocks noChangeArrowheads="1"/>
            </p:cNvSpPr>
            <p:nvPr/>
          </p:nvSpPr>
          <p:spPr bwMode="auto">
            <a:xfrm>
              <a:off x="3108" y="1185"/>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9277" name="Text Box 106"/>
            <p:cNvSpPr txBox="1">
              <a:spLocks noChangeArrowheads="1"/>
            </p:cNvSpPr>
            <p:nvPr/>
          </p:nvSpPr>
          <p:spPr bwMode="auto">
            <a:xfrm>
              <a:off x="3446" y="1017"/>
              <a:ext cx="4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10V</a:t>
              </a:r>
              <a:endParaRPr kumimoji="1" lang="en-US" altLang="zh-CN" sz="2000" b="1" i="1">
                <a:solidFill>
                  <a:schemeClr val="tx2"/>
                </a:solidFill>
                <a:latin typeface="Times New Roman" pitchFamily="18" charset="0"/>
                <a:cs typeface="Times New Roman" pitchFamily="18" charset="0"/>
              </a:endParaRPr>
            </a:p>
          </p:txBody>
        </p:sp>
        <p:sp>
          <p:nvSpPr>
            <p:cNvPr id="9278" name="Text Box 107"/>
            <p:cNvSpPr txBox="1">
              <a:spLocks noChangeArrowheads="1"/>
            </p:cNvSpPr>
            <p:nvPr/>
          </p:nvSpPr>
          <p:spPr bwMode="auto">
            <a:xfrm>
              <a:off x="3494" y="489"/>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S</a:t>
              </a:r>
            </a:p>
          </p:txBody>
        </p:sp>
        <p:sp>
          <p:nvSpPr>
            <p:cNvPr id="9279" name="Freeform 108"/>
            <p:cNvSpPr>
              <a:spLocks/>
            </p:cNvSpPr>
            <p:nvPr/>
          </p:nvSpPr>
          <p:spPr bwMode="auto">
            <a:xfrm rot="-236260">
              <a:off x="3570" y="744"/>
              <a:ext cx="126" cy="168"/>
            </a:xfrm>
            <a:custGeom>
              <a:avLst/>
              <a:gdLst>
                <a:gd name="T0" fmla="*/ 30 w 126"/>
                <a:gd name="T1" fmla="*/ 168 h 168"/>
                <a:gd name="T2" fmla="*/ 0 w 126"/>
                <a:gd name="T3" fmla="*/ 90 h 168"/>
                <a:gd name="T4" fmla="*/ 30 w 126"/>
                <a:gd name="T5" fmla="*/ 24 h 168"/>
                <a:gd name="T6" fmla="*/ 126 w 126"/>
                <a:gd name="T7" fmla="*/ 0 h 168"/>
                <a:gd name="T8" fmla="*/ 0 60000 65536"/>
                <a:gd name="T9" fmla="*/ 0 60000 65536"/>
                <a:gd name="T10" fmla="*/ 0 60000 65536"/>
                <a:gd name="T11" fmla="*/ 0 60000 65536"/>
                <a:gd name="T12" fmla="*/ 0 w 126"/>
                <a:gd name="T13" fmla="*/ 0 h 168"/>
                <a:gd name="T14" fmla="*/ 126 w 126"/>
                <a:gd name="T15" fmla="*/ 168 h 168"/>
              </a:gdLst>
              <a:ahLst/>
              <a:cxnLst>
                <a:cxn ang="T8">
                  <a:pos x="T0" y="T1"/>
                </a:cxn>
                <a:cxn ang="T9">
                  <a:pos x="T2" y="T3"/>
                </a:cxn>
                <a:cxn ang="T10">
                  <a:pos x="T4" y="T5"/>
                </a:cxn>
                <a:cxn ang="T11">
                  <a:pos x="T6" y="T7"/>
                </a:cxn>
              </a:cxnLst>
              <a:rect l="T12" t="T13" r="T14" b="T15"/>
              <a:pathLst>
                <a:path w="126" h="168">
                  <a:moveTo>
                    <a:pt x="30" y="168"/>
                  </a:moveTo>
                  <a:cubicBezTo>
                    <a:pt x="25" y="155"/>
                    <a:pt x="0" y="114"/>
                    <a:pt x="0" y="90"/>
                  </a:cubicBezTo>
                  <a:cubicBezTo>
                    <a:pt x="0" y="66"/>
                    <a:pt x="9" y="39"/>
                    <a:pt x="30" y="24"/>
                  </a:cubicBezTo>
                  <a:cubicBezTo>
                    <a:pt x="51" y="9"/>
                    <a:pt x="106" y="5"/>
                    <a:pt x="126" y="0"/>
                  </a:cubicBezTo>
                </a:path>
              </a:pathLst>
            </a:custGeom>
            <a:noFill/>
            <a:ln w="12700" cap="sq">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80" name="Text Box 109"/>
            <p:cNvSpPr txBox="1">
              <a:spLocks noChangeArrowheads="1"/>
            </p:cNvSpPr>
            <p:nvPr/>
          </p:nvSpPr>
          <p:spPr bwMode="auto">
            <a:xfrm>
              <a:off x="3792" y="895"/>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9281" name="Line 110"/>
            <p:cNvSpPr>
              <a:spLocks noChangeShapeType="1"/>
            </p:cNvSpPr>
            <p:nvPr/>
          </p:nvSpPr>
          <p:spPr bwMode="auto">
            <a:xfrm>
              <a:off x="4176" y="1008"/>
              <a:ext cx="0" cy="28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2" name="Text Box 111"/>
            <p:cNvSpPr txBox="1">
              <a:spLocks noChangeArrowheads="1"/>
            </p:cNvSpPr>
            <p:nvPr/>
          </p:nvSpPr>
          <p:spPr bwMode="auto">
            <a:xfrm>
              <a:off x="4166" y="1209"/>
              <a:ext cx="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i="1">
                <a:solidFill>
                  <a:schemeClr val="tx2"/>
                </a:solidFill>
                <a:latin typeface="Times New Roman" pitchFamily="18" charset="0"/>
                <a:cs typeface="Times New Roman" pitchFamily="18" charset="0"/>
              </a:endParaRPr>
            </a:p>
          </p:txBody>
        </p:sp>
        <p:sp>
          <p:nvSpPr>
            <p:cNvPr id="9283" name="Line 112"/>
            <p:cNvSpPr>
              <a:spLocks noChangeShapeType="1"/>
            </p:cNvSpPr>
            <p:nvPr/>
          </p:nvSpPr>
          <p:spPr bwMode="auto">
            <a:xfrm>
              <a:off x="4896" y="1008"/>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4" name="Text Box 113"/>
            <p:cNvSpPr txBox="1">
              <a:spLocks noChangeArrowheads="1"/>
            </p:cNvSpPr>
            <p:nvPr/>
          </p:nvSpPr>
          <p:spPr bwMode="auto">
            <a:xfrm>
              <a:off x="4642" y="1183"/>
              <a:ext cx="2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i="1">
                <a:solidFill>
                  <a:schemeClr val="tx2"/>
                </a:solidFill>
                <a:latin typeface="Times New Roman" pitchFamily="18" charset="0"/>
                <a:cs typeface="Times New Roman" pitchFamily="18" charset="0"/>
              </a:endParaRPr>
            </a:p>
          </p:txBody>
        </p:sp>
        <p:sp>
          <p:nvSpPr>
            <p:cNvPr id="9285" name="Line 114"/>
            <p:cNvSpPr>
              <a:spLocks noChangeShapeType="1"/>
            </p:cNvSpPr>
            <p:nvPr/>
          </p:nvSpPr>
          <p:spPr bwMode="auto">
            <a:xfrm>
              <a:off x="5232" y="1008"/>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6" name="Text Box 115"/>
            <p:cNvSpPr txBox="1">
              <a:spLocks noChangeArrowheads="1"/>
            </p:cNvSpPr>
            <p:nvPr/>
          </p:nvSpPr>
          <p:spPr bwMode="auto">
            <a:xfrm>
              <a:off x="5232" y="991"/>
              <a:ext cx="2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i="1">
                <a:solidFill>
                  <a:schemeClr val="tx2"/>
                </a:solidFill>
                <a:latin typeface="Times New Roman" pitchFamily="18" charset="0"/>
                <a:cs typeface="Times New Roman" pitchFamily="18" charset="0"/>
              </a:endParaRPr>
            </a:p>
          </p:txBody>
        </p:sp>
        <p:sp>
          <p:nvSpPr>
            <p:cNvPr id="9287" name="Text Box 116"/>
            <p:cNvSpPr txBox="1">
              <a:spLocks noChangeArrowheads="1"/>
            </p:cNvSpPr>
            <p:nvPr/>
          </p:nvSpPr>
          <p:spPr bwMode="auto">
            <a:xfrm>
              <a:off x="4406" y="53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3</a:t>
              </a:r>
              <a:endParaRPr kumimoji="1" lang="en-US" altLang="zh-CN" sz="2000" b="1" i="1">
                <a:solidFill>
                  <a:schemeClr val="tx2"/>
                </a:solidFill>
                <a:latin typeface="Times New Roman" pitchFamily="18" charset="0"/>
                <a:cs typeface="Times New Roman" pitchFamily="18" charset="0"/>
              </a:endParaRPr>
            </a:p>
          </p:txBody>
        </p:sp>
        <p:sp>
          <p:nvSpPr>
            <p:cNvPr id="9288" name="Text Box 117"/>
            <p:cNvSpPr txBox="1">
              <a:spLocks noChangeArrowheads="1"/>
            </p:cNvSpPr>
            <p:nvPr/>
          </p:nvSpPr>
          <p:spPr bwMode="auto">
            <a:xfrm>
              <a:off x="5318" y="53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i="1">
                <a:solidFill>
                  <a:schemeClr val="tx2"/>
                </a:solidFill>
                <a:latin typeface="Times New Roman" pitchFamily="18" charset="0"/>
                <a:cs typeface="Times New Roman" pitchFamily="18" charset="0"/>
              </a:endParaRPr>
            </a:p>
          </p:txBody>
        </p:sp>
        <p:sp>
          <p:nvSpPr>
            <p:cNvPr id="9289" name="Text Box 118"/>
            <p:cNvSpPr txBox="1">
              <a:spLocks noChangeArrowheads="1"/>
            </p:cNvSpPr>
            <p:nvPr/>
          </p:nvSpPr>
          <p:spPr bwMode="auto">
            <a:xfrm>
              <a:off x="5030" y="101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i="1">
                <a:solidFill>
                  <a:schemeClr val="tx2"/>
                </a:solidFill>
                <a:latin typeface="Times New Roman" pitchFamily="18" charset="0"/>
                <a:cs typeface="Times New Roman" pitchFamily="18" charset="0"/>
              </a:endParaRPr>
            </a:p>
          </p:txBody>
        </p:sp>
      </p:grpSp>
      <p:sp>
        <p:nvSpPr>
          <p:cNvPr id="107639" name="Text Box 119"/>
          <p:cNvSpPr txBox="1">
            <a:spLocks noChangeArrowheads="1"/>
          </p:cNvSpPr>
          <p:nvPr/>
        </p:nvSpPr>
        <p:spPr bwMode="auto">
          <a:xfrm>
            <a:off x="179512" y="1338362"/>
            <a:ext cx="4494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开关断开前，电容与电压源并联</a:t>
            </a:r>
            <a:endParaRPr kumimoji="1" lang="zh-CN" altLang="en-US" sz="2400" b="1" i="1">
              <a:solidFill>
                <a:schemeClr val="tx2"/>
              </a:solidFill>
              <a:latin typeface="Times New Roman" pitchFamily="18" charset="0"/>
              <a:cs typeface="Times New Roman" pitchFamily="18" charset="0"/>
            </a:endParaRPr>
          </a:p>
        </p:txBody>
      </p:sp>
      <p:sp>
        <p:nvSpPr>
          <p:cNvPr id="107640" name="Text Box 120"/>
          <p:cNvSpPr txBox="1">
            <a:spLocks noChangeArrowheads="1"/>
          </p:cNvSpPr>
          <p:nvPr/>
        </p:nvSpPr>
        <p:spPr bwMode="auto">
          <a:xfrm>
            <a:off x="209674" y="1879699"/>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所以</a:t>
            </a:r>
            <a:endParaRPr kumimoji="1" lang="zh-CN" altLang="en-US" sz="2400" b="1" i="1">
              <a:solidFill>
                <a:schemeClr val="tx2"/>
              </a:solidFill>
              <a:latin typeface="Times New Roman" pitchFamily="18" charset="0"/>
              <a:cs typeface="Times New Roman" pitchFamily="18" charset="0"/>
            </a:endParaRPr>
          </a:p>
        </p:txBody>
      </p:sp>
      <p:sp>
        <p:nvSpPr>
          <p:cNvPr id="107641" name="Text Box 121"/>
          <p:cNvSpPr txBox="1">
            <a:spLocks noChangeArrowheads="1"/>
          </p:cNvSpPr>
          <p:nvPr/>
        </p:nvSpPr>
        <p:spPr bwMode="auto">
          <a:xfrm>
            <a:off x="1006599" y="1881287"/>
            <a:ext cx="162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)=10V</a:t>
            </a:r>
            <a:endParaRPr kumimoji="1" lang="en-US" altLang="zh-CN" sz="2400" b="1" i="1">
              <a:solidFill>
                <a:schemeClr val="tx2"/>
              </a:solidFill>
              <a:latin typeface="Times New Roman" pitchFamily="18" charset="0"/>
              <a:cs typeface="Times New Roman" pitchFamily="18" charset="0"/>
            </a:endParaRPr>
          </a:p>
        </p:txBody>
      </p:sp>
      <p:sp>
        <p:nvSpPr>
          <p:cNvPr id="107642" name="Text Box 122"/>
          <p:cNvSpPr txBox="1">
            <a:spLocks noChangeArrowheads="1"/>
          </p:cNvSpPr>
          <p:nvPr/>
        </p:nvSpPr>
        <p:spPr bwMode="auto">
          <a:xfrm>
            <a:off x="214437" y="2432149"/>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由换路定律</a:t>
            </a:r>
            <a:endParaRPr kumimoji="1" lang="zh-CN" altLang="en-US" sz="2400" b="1" i="1">
              <a:solidFill>
                <a:schemeClr val="tx2"/>
              </a:solidFill>
              <a:latin typeface="Times New Roman" pitchFamily="18" charset="0"/>
              <a:cs typeface="Times New Roman" pitchFamily="18" charset="0"/>
            </a:endParaRPr>
          </a:p>
        </p:txBody>
      </p:sp>
      <p:sp>
        <p:nvSpPr>
          <p:cNvPr id="107643" name="Text Box 123"/>
          <p:cNvSpPr txBox="1">
            <a:spLocks noChangeArrowheads="1"/>
          </p:cNvSpPr>
          <p:nvPr/>
        </p:nvSpPr>
        <p:spPr bwMode="auto">
          <a:xfrm>
            <a:off x="717674" y="2886174"/>
            <a:ext cx="258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a:t>
            </a:r>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)=10V</a:t>
            </a:r>
            <a:endParaRPr kumimoji="1" lang="en-US" altLang="zh-CN" sz="2400" b="1">
              <a:solidFill>
                <a:schemeClr val="tx2"/>
              </a:solidFill>
              <a:latin typeface="Times New Roman" pitchFamily="18" charset="0"/>
              <a:cs typeface="Times New Roman" pitchFamily="18" charset="0"/>
            </a:endParaRPr>
          </a:p>
        </p:txBody>
      </p:sp>
      <p:sp>
        <p:nvSpPr>
          <p:cNvPr id="107644" name="Text Box 124"/>
          <p:cNvSpPr txBox="1">
            <a:spLocks noChangeArrowheads="1"/>
          </p:cNvSpPr>
          <p:nvPr/>
        </p:nvSpPr>
        <p:spPr bwMode="auto">
          <a:xfrm>
            <a:off x="269999" y="3459262"/>
            <a:ext cx="3113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换路后（</a:t>
            </a:r>
            <a:r>
              <a:rPr kumimoji="1" lang="en-US" altLang="en-US" sz="2400" b="1" i="1">
                <a:solidFill>
                  <a:schemeClr val="tx2"/>
                </a:solidFill>
                <a:latin typeface="Times New Roman" pitchFamily="18" charset="0"/>
                <a:cs typeface="Times New Roman" pitchFamily="18" charset="0"/>
              </a:rPr>
              <a:t>t&gt;</a:t>
            </a:r>
            <a:r>
              <a:rPr kumimoji="1" lang="en-US" altLang="en-US"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）电路为</a:t>
            </a:r>
            <a:endParaRPr kumimoji="1" lang="zh-CN" altLang="en-US" sz="2400" b="1" i="1">
              <a:solidFill>
                <a:schemeClr val="tx2"/>
              </a:solidFill>
              <a:latin typeface="Times New Roman" pitchFamily="18" charset="0"/>
              <a:cs typeface="Times New Roman" pitchFamily="18" charset="0"/>
            </a:endParaRPr>
          </a:p>
        </p:txBody>
      </p:sp>
      <p:grpSp>
        <p:nvGrpSpPr>
          <p:cNvPr id="4" name="Group 125"/>
          <p:cNvGrpSpPr>
            <a:grpSpLocks/>
          </p:cNvGrpSpPr>
          <p:nvPr/>
        </p:nvGrpSpPr>
        <p:grpSpPr bwMode="auto">
          <a:xfrm>
            <a:off x="4481637" y="3531071"/>
            <a:ext cx="3735387" cy="1547812"/>
            <a:chOff x="3311" y="1521"/>
            <a:chExt cx="2353" cy="975"/>
          </a:xfrm>
        </p:grpSpPr>
        <p:sp>
          <p:nvSpPr>
            <p:cNvPr id="9233" name="Rectangle 126"/>
            <p:cNvSpPr>
              <a:spLocks noChangeArrowheads="1"/>
            </p:cNvSpPr>
            <p:nvPr/>
          </p:nvSpPr>
          <p:spPr bwMode="auto">
            <a:xfrm>
              <a:off x="4416" y="1800"/>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34" name="Rectangle 127"/>
            <p:cNvSpPr>
              <a:spLocks noChangeArrowheads="1"/>
            </p:cNvSpPr>
            <p:nvPr/>
          </p:nvSpPr>
          <p:spPr bwMode="auto">
            <a:xfrm>
              <a:off x="5328" y="1800"/>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35" name="Rectangle 128"/>
            <p:cNvSpPr>
              <a:spLocks noChangeArrowheads="1"/>
            </p:cNvSpPr>
            <p:nvPr/>
          </p:nvSpPr>
          <p:spPr bwMode="auto">
            <a:xfrm rot="-5400000">
              <a:off x="4896" y="2090"/>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9236" name="Group 129"/>
            <p:cNvGrpSpPr>
              <a:grpSpLocks/>
            </p:cNvGrpSpPr>
            <p:nvPr/>
          </p:nvGrpSpPr>
          <p:grpSpPr bwMode="auto">
            <a:xfrm>
              <a:off x="3974" y="2128"/>
              <a:ext cx="144" cy="56"/>
              <a:chOff x="960" y="3408"/>
              <a:chExt cx="144" cy="56"/>
            </a:xfrm>
          </p:grpSpPr>
          <p:sp>
            <p:nvSpPr>
              <p:cNvPr id="9257" name="Line 130"/>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8" name="Line 131"/>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37" name="Line 132"/>
            <p:cNvSpPr>
              <a:spLocks noChangeShapeType="1"/>
            </p:cNvSpPr>
            <p:nvPr/>
          </p:nvSpPr>
          <p:spPr bwMode="auto">
            <a:xfrm>
              <a:off x="4608" y="1848"/>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133"/>
            <p:cNvSpPr>
              <a:spLocks noChangeShapeType="1"/>
            </p:cNvSpPr>
            <p:nvPr/>
          </p:nvSpPr>
          <p:spPr bwMode="auto">
            <a:xfrm>
              <a:off x="4992" y="223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9" name="Line 134"/>
            <p:cNvSpPr>
              <a:spLocks noChangeShapeType="1"/>
            </p:cNvSpPr>
            <p:nvPr/>
          </p:nvSpPr>
          <p:spPr bwMode="auto">
            <a:xfrm>
              <a:off x="4992" y="1848"/>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Oval 135"/>
            <p:cNvSpPr>
              <a:spLocks noChangeArrowheads="1"/>
            </p:cNvSpPr>
            <p:nvPr/>
          </p:nvSpPr>
          <p:spPr bwMode="auto">
            <a:xfrm>
              <a:off x="4968" y="1824"/>
              <a:ext cx="48" cy="48"/>
            </a:xfrm>
            <a:prstGeom prst="ellipse">
              <a:avLst/>
            </a:prstGeom>
            <a:solidFill>
              <a:schemeClr val="tx1"/>
            </a:solidFill>
            <a:ln w="9525">
              <a:solidFill>
                <a:schemeClr val="tx1"/>
              </a:solidFill>
              <a:round/>
              <a:headEnd/>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41" name="Oval 136"/>
            <p:cNvSpPr>
              <a:spLocks noChangeArrowheads="1"/>
            </p:cNvSpPr>
            <p:nvPr/>
          </p:nvSpPr>
          <p:spPr bwMode="auto">
            <a:xfrm>
              <a:off x="4968" y="2448"/>
              <a:ext cx="48" cy="48"/>
            </a:xfrm>
            <a:prstGeom prst="ellipse">
              <a:avLst/>
            </a:prstGeom>
            <a:solidFill>
              <a:schemeClr val="tx1"/>
            </a:solidFill>
            <a:ln w="9525">
              <a:solidFill>
                <a:schemeClr val="tx1"/>
              </a:solidFill>
              <a:round/>
              <a:headEnd/>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42" name="Text Box 137"/>
            <p:cNvSpPr txBox="1">
              <a:spLocks noChangeArrowheads="1"/>
            </p:cNvSpPr>
            <p:nvPr/>
          </p:nvSpPr>
          <p:spPr bwMode="auto">
            <a:xfrm>
              <a:off x="3786" y="1857"/>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9243" name="Text Box 138"/>
            <p:cNvSpPr txBox="1">
              <a:spLocks noChangeArrowheads="1"/>
            </p:cNvSpPr>
            <p:nvPr/>
          </p:nvSpPr>
          <p:spPr bwMode="auto">
            <a:xfrm>
              <a:off x="3790" y="2169"/>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9244" name="Text Box 139"/>
            <p:cNvSpPr txBox="1">
              <a:spLocks noChangeArrowheads="1"/>
            </p:cNvSpPr>
            <p:nvPr/>
          </p:nvSpPr>
          <p:spPr bwMode="auto">
            <a:xfrm>
              <a:off x="3311" y="1903"/>
              <a:ext cx="54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000" b="1" i="1">
                  <a:solidFill>
                    <a:schemeClr val="tx2"/>
                  </a:solidFill>
                  <a:latin typeface="Times New Roman" pitchFamily="18" charset="0"/>
                  <a:cs typeface="Times New Roman" pitchFamily="18" charset="0"/>
                </a:rPr>
                <a:t>u</a:t>
              </a:r>
              <a:r>
                <a:rPr kumimoji="1" lang="en-US" altLang="en-US" sz="2000" b="1" i="1" baseline="-25000">
                  <a:solidFill>
                    <a:schemeClr val="tx2"/>
                  </a:solidFill>
                  <a:latin typeface="Times New Roman" pitchFamily="18" charset="0"/>
                  <a:cs typeface="Times New Roman" pitchFamily="18" charset="0"/>
                </a:rPr>
                <a:t>C</a:t>
              </a:r>
              <a:r>
                <a:rPr kumimoji="1" lang="en-US" altLang="en-US" sz="2000" b="1">
                  <a:solidFill>
                    <a:schemeClr val="tx2"/>
                  </a:solidFill>
                  <a:latin typeface="Times New Roman" pitchFamily="18" charset="0"/>
                  <a:cs typeface="Times New Roman" pitchFamily="18" charset="0"/>
                </a:rPr>
                <a:t>(0</a:t>
              </a:r>
              <a:r>
                <a:rPr kumimoji="1" lang="en-US" altLang="en-US" sz="2000" b="1" baseline="30000">
                  <a:solidFill>
                    <a:schemeClr val="tx2"/>
                  </a:solidFill>
                  <a:latin typeface="Times New Roman" pitchFamily="18" charset="0"/>
                  <a:cs typeface="Times New Roman" pitchFamily="18" charset="0"/>
                </a:rPr>
                <a:t>+</a:t>
              </a:r>
              <a:r>
                <a:rPr kumimoji="1" lang="en-US" altLang="en-US" sz="2000" b="1">
                  <a:solidFill>
                    <a:schemeClr val="tx2"/>
                  </a:solidFill>
                  <a:latin typeface="Times New Roman" pitchFamily="18" charset="0"/>
                  <a:cs typeface="Times New Roman" pitchFamily="18" charset="0"/>
                </a:rPr>
                <a:t>)</a:t>
              </a:r>
            </a:p>
            <a:p>
              <a:pPr eaLnBrk="1" hangingPunct="1"/>
              <a:r>
                <a:rPr kumimoji="1" lang="en-US" altLang="en-US" sz="2000" b="1" i="1">
                  <a:solidFill>
                    <a:schemeClr val="tx2"/>
                  </a:solidFill>
                  <a:latin typeface="Times New Roman" pitchFamily="18" charset="0"/>
                  <a:cs typeface="Times New Roman" pitchFamily="18" charset="0"/>
                </a:rPr>
                <a:t>=</a:t>
              </a:r>
              <a:r>
                <a:rPr kumimoji="1" lang="en-US" altLang="zh-CN" sz="2000" b="1">
                  <a:solidFill>
                    <a:schemeClr val="tx2"/>
                  </a:solidFill>
                  <a:latin typeface="Times New Roman" pitchFamily="18" charset="0"/>
                  <a:cs typeface="Times New Roman" pitchFamily="18" charset="0"/>
                </a:rPr>
                <a:t> 10V</a:t>
              </a:r>
            </a:p>
          </p:txBody>
        </p:sp>
        <p:sp>
          <p:nvSpPr>
            <p:cNvPr id="9245" name="Text Box 140"/>
            <p:cNvSpPr txBox="1">
              <a:spLocks noChangeArrowheads="1"/>
            </p:cNvSpPr>
            <p:nvPr/>
          </p:nvSpPr>
          <p:spPr bwMode="auto">
            <a:xfrm>
              <a:off x="4076" y="1879"/>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9246" name="Line 141"/>
            <p:cNvSpPr>
              <a:spLocks noChangeShapeType="1"/>
            </p:cNvSpPr>
            <p:nvPr/>
          </p:nvSpPr>
          <p:spPr bwMode="auto">
            <a:xfrm>
              <a:off x="4148" y="2112"/>
              <a:ext cx="0" cy="28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Text Box 142"/>
            <p:cNvSpPr txBox="1">
              <a:spLocks noChangeArrowheads="1"/>
            </p:cNvSpPr>
            <p:nvPr/>
          </p:nvSpPr>
          <p:spPr bwMode="auto">
            <a:xfrm>
              <a:off x="4166" y="2193"/>
              <a:ext cx="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i="1">
                <a:solidFill>
                  <a:schemeClr val="tx2"/>
                </a:solidFill>
                <a:latin typeface="Times New Roman" pitchFamily="18" charset="0"/>
                <a:cs typeface="Times New Roman" pitchFamily="18" charset="0"/>
              </a:endParaRPr>
            </a:p>
          </p:txBody>
        </p:sp>
        <p:sp>
          <p:nvSpPr>
            <p:cNvPr id="9248" name="Line 143"/>
            <p:cNvSpPr>
              <a:spLocks noChangeShapeType="1"/>
            </p:cNvSpPr>
            <p:nvPr/>
          </p:nvSpPr>
          <p:spPr bwMode="auto">
            <a:xfrm>
              <a:off x="4896" y="1992"/>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Text Box 144"/>
            <p:cNvSpPr txBox="1">
              <a:spLocks noChangeArrowheads="1"/>
            </p:cNvSpPr>
            <p:nvPr/>
          </p:nvSpPr>
          <p:spPr bwMode="auto">
            <a:xfrm>
              <a:off x="4642" y="2167"/>
              <a:ext cx="2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dirty="0">
                  <a:solidFill>
                    <a:schemeClr val="tx2"/>
                  </a:solidFill>
                  <a:latin typeface="Times New Roman" pitchFamily="18" charset="0"/>
                  <a:cs typeface="Times New Roman" pitchFamily="18" charset="0"/>
                </a:rPr>
                <a:t>i</a:t>
              </a:r>
              <a:r>
                <a:rPr kumimoji="1" lang="en-US" altLang="zh-CN" sz="2000" b="1" baseline="-25000" dirty="0">
                  <a:solidFill>
                    <a:schemeClr val="tx2"/>
                  </a:solidFill>
                  <a:latin typeface="Times New Roman" pitchFamily="18" charset="0"/>
                  <a:cs typeface="Times New Roman" pitchFamily="18" charset="0"/>
                </a:rPr>
                <a:t>1</a:t>
              </a:r>
              <a:endParaRPr kumimoji="1" lang="en-US" altLang="zh-CN" sz="2000" b="1" i="1" dirty="0">
                <a:solidFill>
                  <a:schemeClr val="tx2"/>
                </a:solidFill>
                <a:latin typeface="Times New Roman" pitchFamily="18" charset="0"/>
                <a:cs typeface="Times New Roman" pitchFamily="18" charset="0"/>
              </a:endParaRPr>
            </a:p>
          </p:txBody>
        </p:sp>
        <p:sp>
          <p:nvSpPr>
            <p:cNvPr id="9250" name="Line 145"/>
            <p:cNvSpPr>
              <a:spLocks noChangeShapeType="1"/>
            </p:cNvSpPr>
            <p:nvPr/>
          </p:nvSpPr>
          <p:spPr bwMode="auto">
            <a:xfrm>
              <a:off x="5232" y="1992"/>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1" name="Text Box 146"/>
            <p:cNvSpPr txBox="1">
              <a:spLocks noChangeArrowheads="1"/>
            </p:cNvSpPr>
            <p:nvPr/>
          </p:nvSpPr>
          <p:spPr bwMode="auto">
            <a:xfrm>
              <a:off x="5232" y="1975"/>
              <a:ext cx="2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i="1">
                <a:solidFill>
                  <a:schemeClr val="tx2"/>
                </a:solidFill>
                <a:latin typeface="Times New Roman" pitchFamily="18" charset="0"/>
                <a:cs typeface="Times New Roman" pitchFamily="18" charset="0"/>
              </a:endParaRPr>
            </a:p>
          </p:txBody>
        </p:sp>
        <p:sp>
          <p:nvSpPr>
            <p:cNvPr id="9252" name="Text Box 147"/>
            <p:cNvSpPr txBox="1">
              <a:spLocks noChangeArrowheads="1"/>
            </p:cNvSpPr>
            <p:nvPr/>
          </p:nvSpPr>
          <p:spPr bwMode="auto">
            <a:xfrm>
              <a:off x="4406" y="1521"/>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3</a:t>
              </a:r>
              <a:endParaRPr kumimoji="1" lang="en-US" altLang="zh-CN" sz="2000" b="1" i="1">
                <a:solidFill>
                  <a:schemeClr val="tx2"/>
                </a:solidFill>
                <a:latin typeface="Times New Roman" pitchFamily="18" charset="0"/>
                <a:cs typeface="Times New Roman" pitchFamily="18" charset="0"/>
              </a:endParaRPr>
            </a:p>
          </p:txBody>
        </p:sp>
        <p:sp>
          <p:nvSpPr>
            <p:cNvPr id="9253" name="Text Box 148"/>
            <p:cNvSpPr txBox="1">
              <a:spLocks noChangeArrowheads="1"/>
            </p:cNvSpPr>
            <p:nvPr/>
          </p:nvSpPr>
          <p:spPr bwMode="auto">
            <a:xfrm>
              <a:off x="5318" y="1521"/>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i="1">
                <a:solidFill>
                  <a:schemeClr val="tx2"/>
                </a:solidFill>
                <a:latin typeface="Times New Roman" pitchFamily="18" charset="0"/>
                <a:cs typeface="Times New Roman" pitchFamily="18" charset="0"/>
              </a:endParaRPr>
            </a:p>
          </p:txBody>
        </p:sp>
        <p:sp>
          <p:nvSpPr>
            <p:cNvPr id="9254" name="Text Box 149"/>
            <p:cNvSpPr txBox="1">
              <a:spLocks noChangeArrowheads="1"/>
            </p:cNvSpPr>
            <p:nvPr/>
          </p:nvSpPr>
          <p:spPr bwMode="auto">
            <a:xfrm>
              <a:off x="5030" y="2001"/>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i="1">
                <a:solidFill>
                  <a:schemeClr val="tx2"/>
                </a:solidFill>
                <a:latin typeface="Times New Roman" pitchFamily="18" charset="0"/>
                <a:cs typeface="Times New Roman" pitchFamily="18" charset="0"/>
              </a:endParaRPr>
            </a:p>
          </p:txBody>
        </p:sp>
        <p:sp>
          <p:nvSpPr>
            <p:cNvPr id="9255" name="Freeform 150"/>
            <p:cNvSpPr>
              <a:spLocks/>
            </p:cNvSpPr>
            <p:nvPr/>
          </p:nvSpPr>
          <p:spPr bwMode="auto">
            <a:xfrm>
              <a:off x="4032" y="1844"/>
              <a:ext cx="1632" cy="624"/>
            </a:xfrm>
            <a:custGeom>
              <a:avLst/>
              <a:gdLst>
                <a:gd name="T0" fmla="*/ 1488 w 1632"/>
                <a:gd name="T1" fmla="*/ 0 h 624"/>
                <a:gd name="T2" fmla="*/ 1632 w 1632"/>
                <a:gd name="T3" fmla="*/ 0 h 624"/>
                <a:gd name="T4" fmla="*/ 1632 w 1632"/>
                <a:gd name="T5" fmla="*/ 624 h 624"/>
                <a:gd name="T6" fmla="*/ 0 w 1632"/>
                <a:gd name="T7" fmla="*/ 624 h 624"/>
                <a:gd name="T8" fmla="*/ 0 w 1632"/>
                <a:gd name="T9" fmla="*/ 336 h 624"/>
                <a:gd name="T10" fmla="*/ 0 60000 65536"/>
                <a:gd name="T11" fmla="*/ 0 60000 65536"/>
                <a:gd name="T12" fmla="*/ 0 60000 65536"/>
                <a:gd name="T13" fmla="*/ 0 60000 65536"/>
                <a:gd name="T14" fmla="*/ 0 60000 65536"/>
                <a:gd name="T15" fmla="*/ 0 w 1632"/>
                <a:gd name="T16" fmla="*/ 0 h 624"/>
                <a:gd name="T17" fmla="*/ 1632 w 1632"/>
                <a:gd name="T18" fmla="*/ 624 h 624"/>
              </a:gdLst>
              <a:ahLst/>
              <a:cxnLst>
                <a:cxn ang="T10">
                  <a:pos x="T0" y="T1"/>
                </a:cxn>
                <a:cxn ang="T11">
                  <a:pos x="T2" y="T3"/>
                </a:cxn>
                <a:cxn ang="T12">
                  <a:pos x="T4" y="T5"/>
                </a:cxn>
                <a:cxn ang="T13">
                  <a:pos x="T6" y="T7"/>
                </a:cxn>
                <a:cxn ang="T14">
                  <a:pos x="T8" y="T9"/>
                </a:cxn>
              </a:cxnLst>
              <a:rect l="T15" t="T16" r="T17" b="T18"/>
              <a:pathLst>
                <a:path w="1632" h="624">
                  <a:moveTo>
                    <a:pt x="1488" y="0"/>
                  </a:moveTo>
                  <a:lnTo>
                    <a:pt x="1632" y="0"/>
                  </a:lnTo>
                  <a:lnTo>
                    <a:pt x="1632" y="624"/>
                  </a:lnTo>
                  <a:lnTo>
                    <a:pt x="0" y="624"/>
                  </a:lnTo>
                  <a:lnTo>
                    <a:pt x="0" y="336"/>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9256" name="Freeform 151"/>
            <p:cNvSpPr>
              <a:spLocks/>
            </p:cNvSpPr>
            <p:nvPr/>
          </p:nvSpPr>
          <p:spPr bwMode="auto">
            <a:xfrm>
              <a:off x="4032" y="1844"/>
              <a:ext cx="384" cy="288"/>
            </a:xfrm>
            <a:custGeom>
              <a:avLst/>
              <a:gdLst>
                <a:gd name="T0" fmla="*/ 384 w 384"/>
                <a:gd name="T1" fmla="*/ 0 h 288"/>
                <a:gd name="T2" fmla="*/ 0 w 384"/>
                <a:gd name="T3" fmla="*/ 0 h 288"/>
                <a:gd name="T4" fmla="*/ 0 w 384"/>
                <a:gd name="T5" fmla="*/ 288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0"/>
                  </a:moveTo>
                  <a:lnTo>
                    <a:pt x="0" y="0"/>
                  </a:lnTo>
                  <a:lnTo>
                    <a:pt x="0" y="288"/>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07672" name="Text Box 152"/>
          <p:cNvSpPr txBox="1">
            <a:spLocks noChangeArrowheads="1"/>
          </p:cNvSpPr>
          <p:nvPr/>
        </p:nvSpPr>
        <p:spPr bwMode="auto">
          <a:xfrm>
            <a:off x="1316162" y="4472087"/>
            <a:ext cx="142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R</a:t>
            </a:r>
            <a:r>
              <a:rPr kumimoji="1" lang="en-US" altLang="en-US" sz="2400" b="1" baseline="-25000">
                <a:solidFill>
                  <a:schemeClr val="tx2"/>
                </a:solidFill>
                <a:latin typeface="Times New Roman" pitchFamily="18" charset="0"/>
                <a:cs typeface="Times New Roman" pitchFamily="18" charset="0"/>
              </a:rPr>
              <a:t>1</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 </a:t>
            </a:r>
            <a:r>
              <a:rPr kumimoji="1" lang="en-US" altLang="en-US" sz="2400" b="1" i="1">
                <a:solidFill>
                  <a:schemeClr val="tx2"/>
                </a:solidFill>
                <a:latin typeface="Times New Roman" pitchFamily="18" charset="0"/>
                <a:cs typeface="Times New Roman" pitchFamily="18" charset="0"/>
              </a:rPr>
              <a:t>R</a:t>
            </a:r>
            <a:r>
              <a:rPr kumimoji="1" lang="en-US" altLang="en-US" sz="2400" b="1" baseline="-25000">
                <a:solidFill>
                  <a:schemeClr val="tx2"/>
                </a:solidFill>
                <a:latin typeface="Times New Roman" pitchFamily="18" charset="0"/>
                <a:cs typeface="Times New Roman" pitchFamily="18" charset="0"/>
              </a:rPr>
              <a:t>2</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2</a:t>
            </a:r>
            <a:endParaRPr kumimoji="1" lang="en-US" altLang="zh-CN" sz="2400" b="1" baseline="-25000">
              <a:solidFill>
                <a:schemeClr val="tx2"/>
              </a:solidFill>
              <a:latin typeface="Times New Roman" pitchFamily="18" charset="0"/>
              <a:cs typeface="Times New Roman" pitchFamily="18" charset="0"/>
            </a:endParaRPr>
          </a:p>
        </p:txBody>
      </p:sp>
      <p:sp>
        <p:nvSpPr>
          <p:cNvPr id="107673" name="Text Box 153"/>
          <p:cNvSpPr txBox="1">
            <a:spLocks noChangeArrowheads="1"/>
          </p:cNvSpPr>
          <p:nvPr/>
        </p:nvSpPr>
        <p:spPr bwMode="auto">
          <a:xfrm>
            <a:off x="1316162" y="5057874"/>
            <a:ext cx="1624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2</a:t>
            </a:r>
            <a:r>
              <a:rPr kumimoji="1" lang="en-US" altLang="en-US" sz="2400" b="1">
                <a:solidFill>
                  <a:schemeClr val="tx2"/>
                </a:solidFill>
                <a:latin typeface="Times New Roman" pitchFamily="18" charset="0"/>
                <a:cs typeface="Times New Roman" pitchFamily="18" charset="0"/>
              </a:rPr>
              <a:t>+ </a:t>
            </a:r>
            <a:r>
              <a:rPr kumimoji="1" lang="en-US" altLang="en-US" sz="2400" b="1" i="1">
                <a:solidFill>
                  <a:schemeClr val="tx2"/>
                </a:solidFill>
                <a:latin typeface="Times New Roman" pitchFamily="18" charset="0"/>
                <a:cs typeface="Times New Roman" pitchFamily="18" charset="0"/>
              </a:rPr>
              <a:t>i</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 =0</a:t>
            </a:r>
            <a:endParaRPr kumimoji="1" lang="en-US" altLang="zh-CN" sz="2400" b="1">
              <a:solidFill>
                <a:schemeClr val="tx2"/>
              </a:solidFill>
              <a:latin typeface="Times New Roman" pitchFamily="18" charset="0"/>
              <a:cs typeface="Times New Roman" pitchFamily="18" charset="0"/>
            </a:endParaRPr>
          </a:p>
        </p:txBody>
      </p:sp>
      <p:sp>
        <p:nvSpPr>
          <p:cNvPr id="107674" name="Text Box 154"/>
          <p:cNvSpPr txBox="1">
            <a:spLocks noChangeArrowheads="1"/>
          </p:cNvSpPr>
          <p:nvPr/>
        </p:nvSpPr>
        <p:spPr bwMode="auto">
          <a:xfrm>
            <a:off x="1316162" y="5643662"/>
            <a:ext cx="2112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R</a:t>
            </a:r>
            <a:r>
              <a:rPr kumimoji="1" lang="en-US" altLang="en-US" sz="2400" b="1" baseline="-25000">
                <a:solidFill>
                  <a:schemeClr val="tx2"/>
                </a:solidFill>
                <a:latin typeface="Times New Roman" pitchFamily="18" charset="0"/>
                <a:cs typeface="Times New Roman" pitchFamily="18" charset="0"/>
              </a:rPr>
              <a:t>1</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a:t>
            </a:r>
            <a:r>
              <a:rPr kumimoji="1" lang="en-US" altLang="en-US" sz="2400" b="1" i="1">
                <a:solidFill>
                  <a:schemeClr val="tx2"/>
                </a:solidFill>
                <a:latin typeface="Times New Roman" pitchFamily="18" charset="0"/>
                <a:cs typeface="Times New Roman" pitchFamily="18" charset="0"/>
              </a:rPr>
              <a:t>R</a:t>
            </a:r>
            <a:r>
              <a:rPr kumimoji="1" lang="en-US" altLang="en-US" sz="2400" b="1" baseline="-25000">
                <a:solidFill>
                  <a:schemeClr val="tx2"/>
                </a:solidFill>
                <a:latin typeface="Times New Roman" pitchFamily="18" charset="0"/>
                <a:cs typeface="Times New Roman" pitchFamily="18" charset="0"/>
              </a:rPr>
              <a:t>3</a:t>
            </a:r>
            <a:r>
              <a:rPr kumimoji="1" lang="en-US" altLang="en-US" sz="2400" b="1" i="1">
                <a:solidFill>
                  <a:schemeClr val="tx2"/>
                </a:solidFill>
                <a:latin typeface="Times New Roman" pitchFamily="18" charset="0"/>
                <a:cs typeface="Times New Roman" pitchFamily="18" charset="0"/>
              </a:rPr>
              <a:t>i</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baseline="-25000">
                <a:solidFill>
                  <a:schemeClr val="tx2"/>
                </a:solidFill>
                <a:latin typeface="Times New Roman" pitchFamily="18" charset="0"/>
                <a:cs typeface="Times New Roman" pitchFamily="18" charset="0"/>
              </a:rPr>
              <a:t> </a:t>
            </a:r>
            <a:r>
              <a:rPr kumimoji="1" lang="en-US" altLang="en-US" sz="2400" b="1">
                <a:solidFill>
                  <a:schemeClr val="tx2"/>
                </a:solidFill>
                <a:latin typeface="Times New Roman" pitchFamily="18" charset="0"/>
                <a:cs typeface="Times New Roman" pitchFamily="18" charset="0"/>
              </a:rPr>
              <a:t>-</a:t>
            </a:r>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endParaRPr kumimoji="1" lang="en-US" altLang="zh-CN" sz="2400" b="1">
              <a:solidFill>
                <a:schemeClr val="tx2"/>
              </a:solidFill>
              <a:latin typeface="Times New Roman" pitchFamily="18" charset="0"/>
              <a:cs typeface="Times New Roman" pitchFamily="18" charset="0"/>
            </a:endParaRPr>
          </a:p>
        </p:txBody>
      </p:sp>
      <p:graphicFrame>
        <p:nvGraphicFramePr>
          <p:cNvPr id="107675" name="Object 2"/>
          <p:cNvGraphicFramePr>
            <a:graphicFrameLocks noChangeAspect="1"/>
          </p:cNvGraphicFramePr>
          <p:nvPr>
            <p:extLst>
              <p:ext uri="{D42A27DB-BD31-4B8C-83A1-F6EECF244321}">
                <p14:modId xmlns:p14="http://schemas.microsoft.com/office/powerpoint/2010/main" val="1258524057"/>
              </p:ext>
            </p:extLst>
          </p:nvPr>
        </p:nvGraphicFramePr>
        <p:xfrm>
          <a:off x="6011987" y="5307483"/>
          <a:ext cx="1958975" cy="785813"/>
        </p:xfrm>
        <a:graphic>
          <a:graphicData uri="http://schemas.openxmlformats.org/presentationml/2006/ole">
            <mc:AlternateContent xmlns:mc="http://schemas.openxmlformats.org/markup-compatibility/2006">
              <mc:Choice xmlns:v="urn:schemas-microsoft-com:vml" Requires="v">
                <p:oleObj spid="_x0000_s9312" name="Equation" r:id="rId3" imgW="977760" imgH="393480" progId="Equation.DSMT4">
                  <p:embed/>
                </p:oleObj>
              </mc:Choice>
              <mc:Fallback>
                <p:oleObj name="Equation" r:id="rId3" imgW="97776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987" y="5307483"/>
                        <a:ext cx="19589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676" name="Text Box 156"/>
          <p:cNvSpPr txBox="1">
            <a:spLocks noChangeArrowheads="1"/>
          </p:cNvSpPr>
          <p:nvPr/>
        </p:nvSpPr>
        <p:spPr bwMode="auto">
          <a:xfrm>
            <a:off x="206499" y="3919637"/>
            <a:ext cx="410051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电路中电压电流的基本约束</a:t>
            </a:r>
            <a:endParaRPr kumimoji="1" lang="zh-CN" altLang="en-US" sz="2400" b="1" i="1">
              <a:solidFill>
                <a:schemeClr val="tx2"/>
              </a:solidFill>
              <a:latin typeface="Times New Roman" pitchFamily="18" charset="0"/>
              <a:cs typeface="Times New Roman" pitchFamily="18" charset="0"/>
            </a:endParaRPr>
          </a:p>
        </p:txBody>
      </p:sp>
      <p:sp>
        <p:nvSpPr>
          <p:cNvPr id="3" name="灯片编号占位符 2"/>
          <p:cNvSpPr>
            <a:spLocks noGrp="1"/>
          </p:cNvSpPr>
          <p:nvPr>
            <p:ph type="sldNum" sz="quarter" idx="10"/>
          </p:nvPr>
        </p:nvSpPr>
        <p:spPr/>
        <p:txBody>
          <a:bodyPr/>
          <a:lstStyle/>
          <a:p>
            <a:pPr>
              <a:defRPr/>
            </a:pPr>
            <a:fld id="{2557FD7B-9D9B-4004-9DDB-2726E4B5741A}" type="slidenum">
              <a:rPr lang="zh-CN" altLang="en-US" smtClean="0"/>
              <a:pPr>
                <a:defRPr/>
              </a:pPr>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7604"/>
                                        </p:tgtEl>
                                        <p:attrNameLst>
                                          <p:attrName>style.visibility</p:attrName>
                                        </p:attrNameLst>
                                      </p:cBhvr>
                                      <p:to>
                                        <p:strVal val="visible"/>
                                      </p:to>
                                    </p:set>
                                    <p:animEffect transition="in" filter="wipe(left)">
                                      <p:cBhvr>
                                        <p:cTn id="7" dur="75"/>
                                        <p:tgtEl>
                                          <p:spTgt spid="107604"/>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107639"/>
                                        </p:tgtEl>
                                        <p:attrNameLst>
                                          <p:attrName>style.visibility</p:attrName>
                                        </p:attrNameLst>
                                      </p:cBhvr>
                                      <p:to>
                                        <p:strVal val="visible"/>
                                      </p:to>
                                    </p:set>
                                    <p:animEffect transition="in" filter="wipe(left)">
                                      <p:cBhvr>
                                        <p:cTn id="15" dur="75"/>
                                        <p:tgtEl>
                                          <p:spTgt spid="107639"/>
                                        </p:tgtEl>
                                      </p:cBhvr>
                                    </p:animEffect>
                                  </p:childTnLst>
                                </p:cTn>
                              </p:par>
                            </p:childTnLst>
                          </p:cTn>
                        </p:par>
                        <p:par>
                          <p:cTn id="16" fill="hold" nodeType="afterGroup">
                            <p:stCondLst>
                              <p:cond delay="1050"/>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107640"/>
                                        </p:tgtEl>
                                        <p:attrNameLst>
                                          <p:attrName>style.visibility</p:attrName>
                                        </p:attrNameLst>
                                      </p:cBhvr>
                                      <p:to>
                                        <p:strVal val="visible"/>
                                      </p:to>
                                    </p:set>
                                    <p:animEffect transition="in" filter="wipe(left)">
                                      <p:cBhvr>
                                        <p:cTn id="19" dur="75"/>
                                        <p:tgtEl>
                                          <p:spTgt spid="107640"/>
                                        </p:tgtEl>
                                      </p:cBhvr>
                                    </p:animEffect>
                                  </p:childTnLst>
                                </p:cTn>
                              </p:par>
                            </p:childTnLst>
                          </p:cTn>
                        </p:par>
                        <p:par>
                          <p:cTn id="20" fill="hold" nodeType="afterGroup">
                            <p:stCondLst>
                              <p:cond delay="120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107641"/>
                                        </p:tgtEl>
                                        <p:attrNameLst>
                                          <p:attrName>style.visibility</p:attrName>
                                        </p:attrNameLst>
                                      </p:cBhvr>
                                      <p:to>
                                        <p:strVal val="visible"/>
                                      </p:to>
                                    </p:set>
                                    <p:animEffect transition="in" filter="wipe(left)">
                                      <p:cBhvr>
                                        <p:cTn id="23" dur="75"/>
                                        <p:tgtEl>
                                          <p:spTgt spid="107641"/>
                                        </p:tgtEl>
                                      </p:cBhvr>
                                    </p:animEffect>
                                  </p:childTnLst>
                                </p:cTn>
                              </p:par>
                            </p:childTnLst>
                          </p:cTn>
                        </p:par>
                        <p:par>
                          <p:cTn id="24" fill="hold" nodeType="afterGroup">
                            <p:stCondLst>
                              <p:cond delay="1950"/>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107642"/>
                                        </p:tgtEl>
                                        <p:attrNameLst>
                                          <p:attrName>style.visibility</p:attrName>
                                        </p:attrNameLst>
                                      </p:cBhvr>
                                      <p:to>
                                        <p:strVal val="visible"/>
                                      </p:to>
                                    </p:set>
                                    <p:animEffect transition="in" filter="wipe(left)">
                                      <p:cBhvr>
                                        <p:cTn id="27" dur="75"/>
                                        <p:tgtEl>
                                          <p:spTgt spid="107642"/>
                                        </p:tgtEl>
                                      </p:cBhvr>
                                    </p:animEffect>
                                  </p:childTnLst>
                                </p:cTn>
                              </p:par>
                            </p:childTnLst>
                          </p:cTn>
                        </p:par>
                        <p:par>
                          <p:cTn id="28" fill="hold" nodeType="afterGroup">
                            <p:stCondLst>
                              <p:cond delay="2325"/>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107643"/>
                                        </p:tgtEl>
                                        <p:attrNameLst>
                                          <p:attrName>style.visibility</p:attrName>
                                        </p:attrNameLst>
                                      </p:cBhvr>
                                      <p:to>
                                        <p:strVal val="visible"/>
                                      </p:to>
                                    </p:set>
                                    <p:animEffect transition="in" filter="wipe(left)">
                                      <p:cBhvr>
                                        <p:cTn id="31" dur="75"/>
                                        <p:tgtEl>
                                          <p:spTgt spid="10764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107644"/>
                                        </p:tgtEl>
                                        <p:attrNameLst>
                                          <p:attrName>style.visibility</p:attrName>
                                        </p:attrNameLst>
                                      </p:cBhvr>
                                      <p:to>
                                        <p:strVal val="visible"/>
                                      </p:to>
                                    </p:set>
                                    <p:animEffect transition="in" filter="wipe(left)">
                                      <p:cBhvr>
                                        <p:cTn id="36" dur="75"/>
                                        <p:tgtEl>
                                          <p:spTgt spid="107644"/>
                                        </p:tgtEl>
                                      </p:cBhvr>
                                    </p:animEffect>
                                  </p:childTnLst>
                                </p:cTn>
                              </p:par>
                            </p:childTnLst>
                          </p:cTn>
                        </p:par>
                        <p:par>
                          <p:cTn id="37" fill="hold" nodeType="afterGroup">
                            <p:stCondLst>
                              <p:cond delay="825"/>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par>
                          <p:cTn id="41" fill="hold" nodeType="afterGroup">
                            <p:stCondLst>
                              <p:cond delay="1325"/>
                            </p:stCondLst>
                            <p:childTnLst>
                              <p:par>
                                <p:cTn id="42" presetID="22" presetClass="entr" presetSubtype="8" fill="hold" grpId="0" nodeType="afterEffect">
                                  <p:stCondLst>
                                    <p:cond delay="0"/>
                                  </p:stCondLst>
                                  <p:iterate type="lt">
                                    <p:tmPct val="100000"/>
                                  </p:iterate>
                                  <p:childTnLst>
                                    <p:set>
                                      <p:cBhvr>
                                        <p:cTn id="43" dur="1" fill="hold">
                                          <p:stCondLst>
                                            <p:cond delay="0"/>
                                          </p:stCondLst>
                                        </p:cTn>
                                        <p:tgtEl>
                                          <p:spTgt spid="107676"/>
                                        </p:tgtEl>
                                        <p:attrNameLst>
                                          <p:attrName>style.visibility</p:attrName>
                                        </p:attrNameLst>
                                      </p:cBhvr>
                                      <p:to>
                                        <p:strVal val="visible"/>
                                      </p:to>
                                    </p:set>
                                    <p:animEffect transition="in" filter="wipe(left)">
                                      <p:cBhvr>
                                        <p:cTn id="44" dur="75"/>
                                        <p:tgtEl>
                                          <p:spTgt spid="107676"/>
                                        </p:tgtEl>
                                      </p:cBhvr>
                                    </p:animEffect>
                                  </p:childTnLst>
                                </p:cTn>
                              </p:par>
                            </p:childTnLst>
                          </p:cTn>
                        </p:par>
                        <p:par>
                          <p:cTn id="45" fill="hold" nodeType="afterGroup">
                            <p:stCondLst>
                              <p:cond delay="2225"/>
                            </p:stCondLst>
                            <p:childTnLst>
                              <p:par>
                                <p:cTn id="46" presetID="22" presetClass="entr" presetSubtype="8" fill="hold" grpId="0" nodeType="afterEffect">
                                  <p:stCondLst>
                                    <p:cond delay="0"/>
                                  </p:stCondLst>
                                  <p:iterate type="lt">
                                    <p:tmPct val="100000"/>
                                  </p:iterate>
                                  <p:childTnLst>
                                    <p:set>
                                      <p:cBhvr>
                                        <p:cTn id="47" dur="1" fill="hold">
                                          <p:stCondLst>
                                            <p:cond delay="0"/>
                                          </p:stCondLst>
                                        </p:cTn>
                                        <p:tgtEl>
                                          <p:spTgt spid="107672"/>
                                        </p:tgtEl>
                                        <p:attrNameLst>
                                          <p:attrName>style.visibility</p:attrName>
                                        </p:attrNameLst>
                                      </p:cBhvr>
                                      <p:to>
                                        <p:strVal val="visible"/>
                                      </p:to>
                                    </p:set>
                                    <p:animEffect transition="in" filter="wipe(left)">
                                      <p:cBhvr>
                                        <p:cTn id="48" dur="75"/>
                                        <p:tgtEl>
                                          <p:spTgt spid="107672"/>
                                        </p:tgtEl>
                                      </p:cBhvr>
                                    </p:animEffect>
                                  </p:childTnLst>
                                </p:cTn>
                              </p:par>
                            </p:childTnLst>
                          </p:cTn>
                        </p:par>
                        <p:par>
                          <p:cTn id="49" fill="hold" nodeType="afterGroup">
                            <p:stCondLst>
                              <p:cond delay="2900"/>
                            </p:stCondLst>
                            <p:childTnLst>
                              <p:par>
                                <p:cTn id="50" presetID="22" presetClass="entr" presetSubtype="8" fill="hold" grpId="0" nodeType="afterEffect">
                                  <p:stCondLst>
                                    <p:cond delay="0"/>
                                  </p:stCondLst>
                                  <p:iterate type="lt">
                                    <p:tmPct val="100000"/>
                                  </p:iterate>
                                  <p:childTnLst>
                                    <p:set>
                                      <p:cBhvr>
                                        <p:cTn id="51" dur="1" fill="hold">
                                          <p:stCondLst>
                                            <p:cond delay="0"/>
                                          </p:stCondLst>
                                        </p:cTn>
                                        <p:tgtEl>
                                          <p:spTgt spid="107673"/>
                                        </p:tgtEl>
                                        <p:attrNameLst>
                                          <p:attrName>style.visibility</p:attrName>
                                        </p:attrNameLst>
                                      </p:cBhvr>
                                      <p:to>
                                        <p:strVal val="visible"/>
                                      </p:to>
                                    </p:set>
                                    <p:animEffect transition="in" filter="wipe(left)">
                                      <p:cBhvr>
                                        <p:cTn id="52" dur="75"/>
                                        <p:tgtEl>
                                          <p:spTgt spid="107673"/>
                                        </p:tgtEl>
                                      </p:cBhvr>
                                    </p:animEffect>
                                  </p:childTnLst>
                                </p:cTn>
                              </p:par>
                            </p:childTnLst>
                          </p:cTn>
                        </p:par>
                        <p:par>
                          <p:cTn id="53" fill="hold" nodeType="afterGroup">
                            <p:stCondLst>
                              <p:cond delay="3650"/>
                            </p:stCondLst>
                            <p:childTnLst>
                              <p:par>
                                <p:cTn id="54" presetID="22" presetClass="entr" presetSubtype="8" fill="hold" grpId="0" nodeType="afterEffect">
                                  <p:stCondLst>
                                    <p:cond delay="0"/>
                                  </p:stCondLst>
                                  <p:iterate type="lt">
                                    <p:tmPct val="100000"/>
                                  </p:iterate>
                                  <p:childTnLst>
                                    <p:set>
                                      <p:cBhvr>
                                        <p:cTn id="55" dur="1" fill="hold">
                                          <p:stCondLst>
                                            <p:cond delay="0"/>
                                          </p:stCondLst>
                                        </p:cTn>
                                        <p:tgtEl>
                                          <p:spTgt spid="107674"/>
                                        </p:tgtEl>
                                        <p:attrNameLst>
                                          <p:attrName>style.visibility</p:attrName>
                                        </p:attrNameLst>
                                      </p:cBhvr>
                                      <p:to>
                                        <p:strVal val="visible"/>
                                      </p:to>
                                    </p:set>
                                    <p:animEffect transition="in" filter="wipe(left)">
                                      <p:cBhvr>
                                        <p:cTn id="56" dur="75"/>
                                        <p:tgtEl>
                                          <p:spTgt spid="107674"/>
                                        </p:tgtEl>
                                      </p:cBhvr>
                                    </p:animEffect>
                                  </p:childTnLst>
                                </p:cTn>
                              </p:par>
                            </p:childTnLst>
                          </p:cTn>
                        </p:par>
                        <p:par>
                          <p:cTn id="57" fill="hold" nodeType="afterGroup">
                            <p:stCondLst>
                              <p:cond delay="4700"/>
                            </p:stCondLst>
                            <p:childTnLst>
                              <p:par>
                                <p:cTn id="58" presetID="22" presetClass="entr" presetSubtype="8" fill="hold" nodeType="afterEffect">
                                  <p:stCondLst>
                                    <p:cond delay="0"/>
                                  </p:stCondLst>
                                  <p:childTnLst>
                                    <p:set>
                                      <p:cBhvr>
                                        <p:cTn id="59" dur="1" fill="hold">
                                          <p:stCondLst>
                                            <p:cond delay="0"/>
                                          </p:stCondLst>
                                        </p:cTn>
                                        <p:tgtEl>
                                          <p:spTgt spid="107675"/>
                                        </p:tgtEl>
                                        <p:attrNameLst>
                                          <p:attrName>style.visibility</p:attrName>
                                        </p:attrNameLst>
                                      </p:cBhvr>
                                      <p:to>
                                        <p:strVal val="visible"/>
                                      </p:to>
                                    </p:set>
                                    <p:animEffect transition="in" filter="wipe(left)">
                                      <p:cBhvr>
                                        <p:cTn id="60" dur="500"/>
                                        <p:tgtEl>
                                          <p:spTgt spid="10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04" grpId="0" autoUpdateAnimBg="0"/>
      <p:bldP spid="107639" grpId="0" autoUpdateAnimBg="0"/>
      <p:bldP spid="107640" grpId="0" autoUpdateAnimBg="0"/>
      <p:bldP spid="107641" grpId="0" autoUpdateAnimBg="0"/>
      <p:bldP spid="107642" grpId="0" autoUpdateAnimBg="0"/>
      <p:bldP spid="107643" grpId="0" autoUpdateAnimBg="0"/>
      <p:bldP spid="107644" grpId="0" autoUpdateAnimBg="0"/>
      <p:bldP spid="107672" grpId="0" autoUpdateAnimBg="0"/>
      <p:bldP spid="107673" grpId="0" autoUpdateAnimBg="0"/>
      <p:bldP spid="107674" grpId="0" autoUpdateAnimBg="0"/>
      <p:bldP spid="10767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8</a:t>
            </a:r>
            <a:r>
              <a:rPr lang="zh-CN" altLang="en-US" sz="3600" smtClean="0">
                <a:ea typeface="宋体" charset="-122"/>
              </a:rPr>
              <a:t>）</a:t>
            </a:r>
            <a:endParaRPr lang="zh-CN" altLang="en-US" smtClean="0">
              <a:ea typeface="楷体_GB2312" pitchFamily="49" charset="-122"/>
            </a:endParaRPr>
          </a:p>
        </p:txBody>
      </p:sp>
      <p:sp>
        <p:nvSpPr>
          <p:cNvPr id="113668" name="Text Box 4"/>
          <p:cNvSpPr txBox="1">
            <a:spLocks noChangeArrowheads="1"/>
          </p:cNvSpPr>
          <p:nvPr/>
        </p:nvSpPr>
        <p:spPr bwMode="auto">
          <a:xfrm>
            <a:off x="569715" y="764704"/>
            <a:ext cx="4206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关于各待求电流的电路方程为</a:t>
            </a:r>
            <a:endParaRPr kumimoji="1" lang="zh-CN" altLang="en-US" sz="2400" b="1" i="1">
              <a:solidFill>
                <a:schemeClr val="tx2"/>
              </a:solidFill>
            </a:endParaRPr>
          </a:p>
        </p:txBody>
      </p:sp>
      <p:graphicFrame>
        <p:nvGraphicFramePr>
          <p:cNvPr id="113669" name="Object 2"/>
          <p:cNvGraphicFramePr>
            <a:graphicFrameLocks noChangeAspect="1"/>
          </p:cNvGraphicFramePr>
          <p:nvPr>
            <p:extLst>
              <p:ext uri="{D42A27DB-BD31-4B8C-83A1-F6EECF244321}">
                <p14:modId xmlns:p14="http://schemas.microsoft.com/office/powerpoint/2010/main" val="1728135482"/>
              </p:ext>
            </p:extLst>
          </p:nvPr>
        </p:nvGraphicFramePr>
        <p:xfrm>
          <a:off x="1049140" y="1274291"/>
          <a:ext cx="3481387" cy="884238"/>
        </p:xfrm>
        <a:graphic>
          <a:graphicData uri="http://schemas.openxmlformats.org/presentationml/2006/ole">
            <mc:AlternateContent xmlns:mc="http://schemas.openxmlformats.org/markup-compatibility/2006">
              <mc:Choice xmlns:v="urn:schemas-microsoft-com:vml" Requires="v">
                <p:oleObj spid="_x0000_s10330" name="Equation" r:id="rId3" imgW="1701720" imgH="431640" progId="Equation.DSMT4">
                  <p:embed/>
                </p:oleObj>
              </mc:Choice>
              <mc:Fallback>
                <p:oleObj name="Equation" r:id="rId3" imgW="170172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140" y="1274291"/>
                        <a:ext cx="3481387"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0" name="Object 3"/>
          <p:cNvGraphicFramePr>
            <a:graphicFrameLocks noChangeAspect="1"/>
          </p:cNvGraphicFramePr>
          <p:nvPr>
            <p:extLst>
              <p:ext uri="{D42A27DB-BD31-4B8C-83A1-F6EECF244321}">
                <p14:modId xmlns:p14="http://schemas.microsoft.com/office/powerpoint/2010/main" val="266224771"/>
              </p:ext>
            </p:extLst>
          </p:nvPr>
        </p:nvGraphicFramePr>
        <p:xfrm>
          <a:off x="1039615" y="2560166"/>
          <a:ext cx="3467100" cy="915988"/>
        </p:xfrm>
        <a:graphic>
          <a:graphicData uri="http://schemas.openxmlformats.org/presentationml/2006/ole">
            <mc:AlternateContent xmlns:mc="http://schemas.openxmlformats.org/markup-compatibility/2006">
              <mc:Choice xmlns:v="urn:schemas-microsoft-com:vml" Requires="v">
                <p:oleObj spid="_x0000_s10331" name="Equation" r:id="rId5" imgW="1638000" imgH="431640" progId="Equation.DSMT4">
                  <p:embed/>
                </p:oleObj>
              </mc:Choice>
              <mc:Fallback>
                <p:oleObj name="Equation" r:id="rId5" imgW="163800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615" y="2560166"/>
                        <a:ext cx="34671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1" name="Object 4"/>
          <p:cNvGraphicFramePr>
            <a:graphicFrameLocks noChangeAspect="1"/>
          </p:cNvGraphicFramePr>
          <p:nvPr>
            <p:extLst>
              <p:ext uri="{D42A27DB-BD31-4B8C-83A1-F6EECF244321}">
                <p14:modId xmlns:p14="http://schemas.microsoft.com/office/powerpoint/2010/main" val="3562802883"/>
              </p:ext>
            </p:extLst>
          </p:nvPr>
        </p:nvGraphicFramePr>
        <p:xfrm>
          <a:off x="1038027" y="3879379"/>
          <a:ext cx="3486150" cy="900112"/>
        </p:xfrm>
        <a:graphic>
          <a:graphicData uri="http://schemas.openxmlformats.org/presentationml/2006/ole">
            <mc:AlternateContent xmlns:mc="http://schemas.openxmlformats.org/markup-compatibility/2006">
              <mc:Choice xmlns:v="urn:schemas-microsoft-com:vml" Requires="v">
                <p:oleObj spid="_x0000_s10332" name="Equation" r:id="rId7" imgW="1676160" imgH="431640" progId="Equation.DSMT4">
                  <p:embed/>
                </p:oleObj>
              </mc:Choice>
              <mc:Fallback>
                <p:oleObj name="Equation" r:id="rId7" imgW="167616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8027" y="3879379"/>
                        <a:ext cx="348615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2" name="Text Box 8"/>
          <p:cNvSpPr txBox="1">
            <a:spLocks noChangeArrowheads="1"/>
          </p:cNvSpPr>
          <p:nvPr/>
        </p:nvSpPr>
        <p:spPr bwMode="auto">
          <a:xfrm>
            <a:off x="539552" y="4935066"/>
            <a:ext cx="461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方程形式完全相同。时间常数：</a:t>
            </a:r>
          </a:p>
        </p:txBody>
      </p:sp>
      <p:graphicFrame>
        <p:nvGraphicFramePr>
          <p:cNvPr id="113673" name="Object 5"/>
          <p:cNvGraphicFramePr>
            <a:graphicFrameLocks noChangeAspect="1"/>
          </p:cNvGraphicFramePr>
          <p:nvPr>
            <p:extLst>
              <p:ext uri="{D42A27DB-BD31-4B8C-83A1-F6EECF244321}">
                <p14:modId xmlns:p14="http://schemas.microsoft.com/office/powerpoint/2010/main" val="3670252434"/>
              </p:ext>
            </p:extLst>
          </p:nvPr>
        </p:nvGraphicFramePr>
        <p:xfrm>
          <a:off x="4844852" y="4765204"/>
          <a:ext cx="2474913" cy="873125"/>
        </p:xfrm>
        <a:graphic>
          <a:graphicData uri="http://schemas.openxmlformats.org/presentationml/2006/ole">
            <mc:AlternateContent xmlns:mc="http://schemas.openxmlformats.org/markup-compatibility/2006">
              <mc:Choice xmlns:v="urn:schemas-microsoft-com:vml" Requires="v">
                <p:oleObj spid="_x0000_s10333" name="Equation" r:id="rId9" imgW="1218960" imgH="431640" progId="Equation.DSMT4">
                  <p:embed/>
                </p:oleObj>
              </mc:Choice>
              <mc:Fallback>
                <p:oleObj name="Equation" r:id="rId9" imgW="121896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4852" y="4765204"/>
                        <a:ext cx="2474913"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4" name="Text Box 10">
            <a:hlinkClick r:id="rId11" action="ppaction://hlinksldjump"/>
          </p:cNvPr>
          <p:cNvSpPr txBox="1">
            <a:spLocks noChangeArrowheads="1"/>
          </p:cNvSpPr>
          <p:nvPr/>
        </p:nvSpPr>
        <p:spPr bwMode="auto">
          <a:xfrm>
            <a:off x="539552" y="5658966"/>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解微分方程可得各响应。</a:t>
            </a:r>
            <a:endParaRPr kumimoji="1" lang="zh-CN" altLang="en-US" sz="2400" b="1" i="1">
              <a:solidFill>
                <a:schemeClr val="tx2"/>
              </a:solidFill>
            </a:endParaRP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3668"/>
                                        </p:tgtEl>
                                        <p:attrNameLst>
                                          <p:attrName>style.visibility</p:attrName>
                                        </p:attrNameLst>
                                      </p:cBhvr>
                                      <p:to>
                                        <p:strVal val="visible"/>
                                      </p:to>
                                    </p:set>
                                    <p:animEffect transition="in" filter="wipe(left)">
                                      <p:cBhvr>
                                        <p:cTn id="7" dur="75"/>
                                        <p:tgtEl>
                                          <p:spTgt spid="11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wipe(left)">
                                      <p:cBhvr>
                                        <p:cTn id="12" dur="500"/>
                                        <p:tgtEl>
                                          <p:spTgt spid="11366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3670"/>
                                        </p:tgtEl>
                                        <p:attrNameLst>
                                          <p:attrName>style.visibility</p:attrName>
                                        </p:attrNameLst>
                                      </p:cBhvr>
                                      <p:to>
                                        <p:strVal val="visible"/>
                                      </p:to>
                                    </p:set>
                                    <p:animEffect transition="in" filter="wipe(left)">
                                      <p:cBhvr>
                                        <p:cTn id="16" dur="500"/>
                                        <p:tgtEl>
                                          <p:spTgt spid="113670"/>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13671"/>
                                        </p:tgtEl>
                                        <p:attrNameLst>
                                          <p:attrName>style.visibility</p:attrName>
                                        </p:attrNameLst>
                                      </p:cBhvr>
                                      <p:to>
                                        <p:strVal val="visible"/>
                                      </p:to>
                                    </p:set>
                                    <p:animEffect transition="in" filter="wipe(left)">
                                      <p:cBhvr>
                                        <p:cTn id="20" dur="500"/>
                                        <p:tgtEl>
                                          <p:spTgt spid="1136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13672"/>
                                        </p:tgtEl>
                                        <p:attrNameLst>
                                          <p:attrName>style.visibility</p:attrName>
                                        </p:attrNameLst>
                                      </p:cBhvr>
                                      <p:to>
                                        <p:strVal val="visible"/>
                                      </p:to>
                                    </p:set>
                                    <p:animEffect transition="in" filter="wipe(left)">
                                      <p:cBhvr>
                                        <p:cTn id="25" dur="75"/>
                                        <p:tgtEl>
                                          <p:spTgt spid="113672"/>
                                        </p:tgtEl>
                                      </p:cBhvr>
                                    </p:animEffect>
                                  </p:childTnLst>
                                </p:cTn>
                              </p:par>
                            </p:childTnLst>
                          </p:cTn>
                        </p:par>
                        <p:par>
                          <p:cTn id="26" fill="hold" nodeType="afterGroup">
                            <p:stCondLst>
                              <p:cond delay="1050"/>
                            </p:stCondLst>
                            <p:childTnLst>
                              <p:par>
                                <p:cTn id="27" presetID="22" presetClass="entr" presetSubtype="8" fill="hold" nodeType="afterEffect">
                                  <p:stCondLst>
                                    <p:cond delay="0"/>
                                  </p:stCondLst>
                                  <p:childTnLst>
                                    <p:set>
                                      <p:cBhvr>
                                        <p:cTn id="28" dur="1" fill="hold">
                                          <p:stCondLst>
                                            <p:cond delay="0"/>
                                          </p:stCondLst>
                                        </p:cTn>
                                        <p:tgtEl>
                                          <p:spTgt spid="113673"/>
                                        </p:tgtEl>
                                        <p:attrNameLst>
                                          <p:attrName>style.visibility</p:attrName>
                                        </p:attrNameLst>
                                      </p:cBhvr>
                                      <p:to>
                                        <p:strVal val="visible"/>
                                      </p:to>
                                    </p:set>
                                    <p:animEffect transition="in" filter="wipe(left)">
                                      <p:cBhvr>
                                        <p:cTn id="29" dur="500"/>
                                        <p:tgtEl>
                                          <p:spTgt spid="1136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13674"/>
                                        </p:tgtEl>
                                        <p:attrNameLst>
                                          <p:attrName>style.visibility</p:attrName>
                                        </p:attrNameLst>
                                      </p:cBhvr>
                                      <p:to>
                                        <p:strVal val="visible"/>
                                      </p:to>
                                    </p:set>
                                    <p:animEffect transition="in" filter="wipe(left)">
                                      <p:cBhvr>
                                        <p:cTn id="34" dur="75"/>
                                        <p:tgtEl>
                                          <p:spTgt spid="113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utoUpdateAnimBg="0"/>
      <p:bldP spid="113672" grpId="0" autoUpdateAnimBg="0"/>
      <p:bldP spid="1136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9</a:t>
            </a:r>
            <a:r>
              <a:rPr lang="zh-CN" altLang="en-US" sz="3600" smtClean="0">
                <a:ea typeface="宋体" charset="-122"/>
              </a:rPr>
              <a:t>）</a:t>
            </a:r>
            <a:endParaRPr lang="zh-CN" altLang="en-US" smtClean="0">
              <a:ea typeface="楷体_GB2312" pitchFamily="49" charset="-122"/>
            </a:endParaRPr>
          </a:p>
        </p:txBody>
      </p:sp>
      <p:graphicFrame>
        <p:nvGraphicFramePr>
          <p:cNvPr id="135172" name="Object 2"/>
          <p:cNvGraphicFramePr>
            <a:graphicFrameLocks noChangeAspect="1"/>
          </p:cNvGraphicFramePr>
          <p:nvPr>
            <p:extLst>
              <p:ext uri="{D42A27DB-BD31-4B8C-83A1-F6EECF244321}">
                <p14:modId xmlns:p14="http://schemas.microsoft.com/office/powerpoint/2010/main" val="4209932008"/>
              </p:ext>
            </p:extLst>
          </p:nvPr>
        </p:nvGraphicFramePr>
        <p:xfrm>
          <a:off x="653728" y="1452092"/>
          <a:ext cx="3173413" cy="914400"/>
        </p:xfrm>
        <a:graphic>
          <a:graphicData uri="http://schemas.openxmlformats.org/presentationml/2006/ole">
            <mc:AlternateContent xmlns:mc="http://schemas.openxmlformats.org/markup-compatibility/2006">
              <mc:Choice xmlns:v="urn:schemas-microsoft-com:vml" Requires="v">
                <p:oleObj spid="_x0000_s11339" name="Equation" r:id="rId3" imgW="1587240" imgH="457200" progId="Equation.DSMT4">
                  <p:embed/>
                </p:oleObj>
              </mc:Choice>
              <mc:Fallback>
                <p:oleObj name="Equation" r:id="rId3" imgW="158724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28" y="1452092"/>
                        <a:ext cx="3173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3" name="Object 3"/>
          <p:cNvGraphicFramePr>
            <a:graphicFrameLocks noChangeAspect="1"/>
          </p:cNvGraphicFramePr>
          <p:nvPr>
            <p:extLst>
              <p:ext uri="{D42A27DB-BD31-4B8C-83A1-F6EECF244321}">
                <p14:modId xmlns:p14="http://schemas.microsoft.com/office/powerpoint/2010/main" val="2517368876"/>
              </p:ext>
            </p:extLst>
          </p:nvPr>
        </p:nvGraphicFramePr>
        <p:xfrm>
          <a:off x="414016" y="3539654"/>
          <a:ext cx="3941762" cy="914400"/>
        </p:xfrm>
        <a:graphic>
          <a:graphicData uri="http://schemas.openxmlformats.org/presentationml/2006/ole">
            <mc:AlternateContent xmlns:mc="http://schemas.openxmlformats.org/markup-compatibility/2006">
              <mc:Choice xmlns:v="urn:schemas-microsoft-com:vml" Requires="v">
                <p:oleObj spid="_x0000_s11340" name="Equation" r:id="rId5" imgW="1968480" imgH="457200" progId="Equation.DSMT4">
                  <p:embed/>
                </p:oleObj>
              </mc:Choice>
              <mc:Fallback>
                <p:oleObj name="Equation" r:id="rId5" imgW="196848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16" y="3539654"/>
                        <a:ext cx="39417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4" name="Object 4"/>
          <p:cNvGraphicFramePr>
            <a:graphicFrameLocks noChangeAspect="1"/>
          </p:cNvGraphicFramePr>
          <p:nvPr>
            <p:extLst>
              <p:ext uri="{D42A27DB-BD31-4B8C-83A1-F6EECF244321}">
                <p14:modId xmlns:p14="http://schemas.microsoft.com/office/powerpoint/2010/main" val="3195015155"/>
              </p:ext>
            </p:extLst>
          </p:nvPr>
        </p:nvGraphicFramePr>
        <p:xfrm>
          <a:off x="987103" y="4825529"/>
          <a:ext cx="3967163" cy="914400"/>
        </p:xfrm>
        <a:graphic>
          <a:graphicData uri="http://schemas.openxmlformats.org/presentationml/2006/ole">
            <mc:AlternateContent xmlns:mc="http://schemas.openxmlformats.org/markup-compatibility/2006">
              <mc:Choice xmlns:v="urn:schemas-microsoft-com:vml" Requires="v">
                <p:oleObj spid="_x0000_s11341" name="Equation" r:id="rId7" imgW="1981080" imgH="457200" progId="Equation.DSMT4">
                  <p:embed/>
                </p:oleObj>
              </mc:Choice>
              <mc:Fallback>
                <p:oleObj name="Equation" r:id="rId7" imgW="1981080" imgH="457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103" y="4825529"/>
                        <a:ext cx="39671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Line 7"/>
          <p:cNvSpPr>
            <a:spLocks noChangeShapeType="1"/>
          </p:cNvSpPr>
          <p:nvPr/>
        </p:nvSpPr>
        <p:spPr bwMode="auto">
          <a:xfrm>
            <a:off x="5338441" y="3030067"/>
            <a:ext cx="3276600"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Line 8"/>
          <p:cNvSpPr>
            <a:spLocks noChangeShapeType="1"/>
          </p:cNvSpPr>
          <p:nvPr/>
        </p:nvSpPr>
        <p:spPr bwMode="auto">
          <a:xfrm flipV="1">
            <a:off x="5567041" y="1506067"/>
            <a:ext cx="0" cy="27432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7" name="Line 9"/>
          <p:cNvSpPr>
            <a:spLocks noChangeShapeType="1"/>
          </p:cNvSpPr>
          <p:nvPr/>
        </p:nvSpPr>
        <p:spPr bwMode="auto">
          <a:xfrm>
            <a:off x="3090541" y="2404592"/>
            <a:ext cx="2476500" cy="1311275"/>
          </a:xfrm>
          <a:prstGeom prst="line">
            <a:avLst/>
          </a:prstGeom>
          <a:noFill/>
          <a:ln w="1905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Line 10"/>
          <p:cNvSpPr>
            <a:spLocks noChangeShapeType="1"/>
          </p:cNvSpPr>
          <p:nvPr/>
        </p:nvSpPr>
        <p:spPr bwMode="auto">
          <a:xfrm flipV="1">
            <a:off x="3890641" y="2801467"/>
            <a:ext cx="1828800" cy="914400"/>
          </a:xfrm>
          <a:prstGeom prst="line">
            <a:avLst/>
          </a:prstGeom>
          <a:noFill/>
          <a:ln w="19050">
            <a:solidFill>
              <a:schemeClr val="hlink"/>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9" name="Line 11"/>
          <p:cNvSpPr>
            <a:spLocks noChangeShapeType="1"/>
          </p:cNvSpPr>
          <p:nvPr/>
        </p:nvSpPr>
        <p:spPr bwMode="auto">
          <a:xfrm flipV="1">
            <a:off x="4068441" y="2368079"/>
            <a:ext cx="1493837" cy="2498725"/>
          </a:xfrm>
          <a:prstGeom prst="line">
            <a:avLst/>
          </a:prstGeom>
          <a:noFill/>
          <a:ln w="1905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0" name="Freeform 12"/>
          <p:cNvSpPr>
            <a:spLocks/>
          </p:cNvSpPr>
          <p:nvPr/>
        </p:nvSpPr>
        <p:spPr bwMode="auto">
          <a:xfrm>
            <a:off x="5563866" y="3066579"/>
            <a:ext cx="1819275" cy="863600"/>
          </a:xfrm>
          <a:custGeom>
            <a:avLst/>
            <a:gdLst>
              <a:gd name="T0" fmla="*/ 0 w 1146"/>
              <a:gd name="T1" fmla="*/ 2147483647 h 544"/>
              <a:gd name="T2" fmla="*/ 2147483647 w 1146"/>
              <a:gd name="T3" fmla="*/ 2147483647 h 544"/>
              <a:gd name="T4" fmla="*/ 2147483647 w 1146"/>
              <a:gd name="T5" fmla="*/ 2147483647 h 544"/>
              <a:gd name="T6" fmla="*/ 2147483647 w 1146"/>
              <a:gd name="T7" fmla="*/ 2147483647 h 544"/>
              <a:gd name="T8" fmla="*/ 2147483647 w 1146"/>
              <a:gd name="T9" fmla="*/ 2147483647 h 544"/>
              <a:gd name="T10" fmla="*/ 2147483647 w 1146"/>
              <a:gd name="T11" fmla="*/ 2147483647 h 544"/>
              <a:gd name="T12" fmla="*/ 2147483647 w 1146"/>
              <a:gd name="T13" fmla="*/ 2147483647 h 544"/>
              <a:gd name="T14" fmla="*/ 2147483647 w 1146"/>
              <a:gd name="T15" fmla="*/ 2147483647 h 544"/>
              <a:gd name="T16" fmla="*/ 2147483647 w 1146"/>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6"/>
              <a:gd name="T28" fmla="*/ 0 h 544"/>
              <a:gd name="T29" fmla="*/ 1146 w 1146"/>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6" h="544">
                <a:moveTo>
                  <a:pt x="0" y="544"/>
                </a:moveTo>
                <a:cubicBezTo>
                  <a:pt x="8" y="519"/>
                  <a:pt x="29" y="436"/>
                  <a:pt x="46" y="392"/>
                </a:cubicBezTo>
                <a:cubicBezTo>
                  <a:pt x="63" y="348"/>
                  <a:pt x="76" y="322"/>
                  <a:pt x="102" y="282"/>
                </a:cubicBezTo>
                <a:cubicBezTo>
                  <a:pt x="128" y="242"/>
                  <a:pt x="168" y="186"/>
                  <a:pt x="200" y="154"/>
                </a:cubicBezTo>
                <a:cubicBezTo>
                  <a:pt x="232" y="122"/>
                  <a:pt x="254" y="108"/>
                  <a:pt x="292" y="90"/>
                </a:cubicBezTo>
                <a:cubicBezTo>
                  <a:pt x="330" y="72"/>
                  <a:pt x="372" y="60"/>
                  <a:pt x="428" y="48"/>
                </a:cubicBezTo>
                <a:cubicBezTo>
                  <a:pt x="484" y="36"/>
                  <a:pt x="555" y="25"/>
                  <a:pt x="626" y="18"/>
                </a:cubicBezTo>
                <a:cubicBezTo>
                  <a:pt x="697" y="11"/>
                  <a:pt x="767" y="9"/>
                  <a:pt x="854" y="6"/>
                </a:cubicBezTo>
                <a:cubicBezTo>
                  <a:pt x="941" y="3"/>
                  <a:pt x="1085" y="1"/>
                  <a:pt x="1146" y="0"/>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81" name="Freeform 13"/>
          <p:cNvSpPr>
            <a:spLocks/>
          </p:cNvSpPr>
          <p:nvPr/>
        </p:nvSpPr>
        <p:spPr bwMode="auto">
          <a:xfrm>
            <a:off x="5563866" y="2563342"/>
            <a:ext cx="1746250" cy="433387"/>
          </a:xfrm>
          <a:custGeom>
            <a:avLst/>
            <a:gdLst>
              <a:gd name="T0" fmla="*/ 0 w 1100"/>
              <a:gd name="T1" fmla="*/ 0 h 273"/>
              <a:gd name="T2" fmla="*/ 2147483647 w 1100"/>
              <a:gd name="T3" fmla="*/ 2147483647 h 273"/>
              <a:gd name="T4" fmla="*/ 2147483647 w 1100"/>
              <a:gd name="T5" fmla="*/ 2147483647 h 273"/>
              <a:gd name="T6" fmla="*/ 2147483647 w 1100"/>
              <a:gd name="T7" fmla="*/ 2147483647 h 273"/>
              <a:gd name="T8" fmla="*/ 2147483647 w 1100"/>
              <a:gd name="T9" fmla="*/ 2147483647 h 273"/>
              <a:gd name="T10" fmla="*/ 2147483647 w 1100"/>
              <a:gd name="T11" fmla="*/ 2147483647 h 273"/>
              <a:gd name="T12" fmla="*/ 2147483647 w 1100"/>
              <a:gd name="T13" fmla="*/ 2147483647 h 273"/>
              <a:gd name="T14" fmla="*/ 2147483647 w 1100"/>
              <a:gd name="T15" fmla="*/ 2147483647 h 273"/>
              <a:gd name="T16" fmla="*/ 0 60000 65536"/>
              <a:gd name="T17" fmla="*/ 0 60000 65536"/>
              <a:gd name="T18" fmla="*/ 0 60000 65536"/>
              <a:gd name="T19" fmla="*/ 0 60000 65536"/>
              <a:gd name="T20" fmla="*/ 0 60000 65536"/>
              <a:gd name="T21" fmla="*/ 0 60000 65536"/>
              <a:gd name="T22" fmla="*/ 0 60000 65536"/>
              <a:gd name="T23" fmla="*/ 0 60000 65536"/>
              <a:gd name="T24" fmla="*/ 0 w 1100"/>
              <a:gd name="T25" fmla="*/ 0 h 273"/>
              <a:gd name="T26" fmla="*/ 1100 w 1100"/>
              <a:gd name="T27" fmla="*/ 273 h 2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0" h="273">
                <a:moveTo>
                  <a:pt x="0" y="0"/>
                </a:moveTo>
                <a:cubicBezTo>
                  <a:pt x="9" y="13"/>
                  <a:pt x="30" y="49"/>
                  <a:pt x="56" y="77"/>
                </a:cubicBezTo>
                <a:cubicBezTo>
                  <a:pt x="82" y="104"/>
                  <a:pt x="122" y="143"/>
                  <a:pt x="154" y="166"/>
                </a:cubicBezTo>
                <a:cubicBezTo>
                  <a:pt x="186" y="188"/>
                  <a:pt x="208" y="198"/>
                  <a:pt x="246" y="210"/>
                </a:cubicBezTo>
                <a:cubicBezTo>
                  <a:pt x="284" y="223"/>
                  <a:pt x="326" y="231"/>
                  <a:pt x="382" y="240"/>
                </a:cubicBezTo>
                <a:cubicBezTo>
                  <a:pt x="438" y="248"/>
                  <a:pt x="509" y="256"/>
                  <a:pt x="580" y="260"/>
                </a:cubicBezTo>
                <a:cubicBezTo>
                  <a:pt x="651" y="265"/>
                  <a:pt x="721" y="267"/>
                  <a:pt x="808" y="269"/>
                </a:cubicBezTo>
                <a:cubicBezTo>
                  <a:pt x="895" y="271"/>
                  <a:pt x="1039" y="272"/>
                  <a:pt x="1100" y="27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82" name="Freeform 14"/>
          <p:cNvSpPr>
            <a:spLocks/>
          </p:cNvSpPr>
          <p:nvPr/>
        </p:nvSpPr>
        <p:spPr bwMode="auto">
          <a:xfrm>
            <a:off x="5563866" y="2318867"/>
            <a:ext cx="1822450" cy="631825"/>
          </a:xfrm>
          <a:custGeom>
            <a:avLst/>
            <a:gdLst>
              <a:gd name="T0" fmla="*/ 0 w 1148"/>
              <a:gd name="T1" fmla="*/ 0 h 398"/>
              <a:gd name="T2" fmla="*/ 2147483647 w 1148"/>
              <a:gd name="T3" fmla="*/ 2147483647 h 398"/>
              <a:gd name="T4" fmla="*/ 2147483647 w 1148"/>
              <a:gd name="T5" fmla="*/ 2147483647 h 398"/>
              <a:gd name="T6" fmla="*/ 2147483647 w 1148"/>
              <a:gd name="T7" fmla="*/ 2147483647 h 398"/>
              <a:gd name="T8" fmla="*/ 2147483647 w 1148"/>
              <a:gd name="T9" fmla="*/ 2147483647 h 398"/>
              <a:gd name="T10" fmla="*/ 2147483647 w 1148"/>
              <a:gd name="T11" fmla="*/ 2147483647 h 398"/>
              <a:gd name="T12" fmla="*/ 2147483647 w 1148"/>
              <a:gd name="T13" fmla="*/ 2147483647 h 398"/>
              <a:gd name="T14" fmla="*/ 2147483647 w 1148"/>
              <a:gd name="T15" fmla="*/ 2147483647 h 398"/>
              <a:gd name="T16" fmla="*/ 2147483647 w 1148"/>
              <a:gd name="T17" fmla="*/ 2147483647 h 3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8"/>
              <a:gd name="T28" fmla="*/ 0 h 398"/>
              <a:gd name="T29" fmla="*/ 1148 w 1148"/>
              <a:gd name="T30" fmla="*/ 398 h 3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8" h="398">
                <a:moveTo>
                  <a:pt x="0" y="0"/>
                </a:moveTo>
                <a:cubicBezTo>
                  <a:pt x="7" y="18"/>
                  <a:pt x="25" y="81"/>
                  <a:pt x="42" y="112"/>
                </a:cubicBezTo>
                <a:cubicBezTo>
                  <a:pt x="59" y="143"/>
                  <a:pt x="74" y="164"/>
                  <a:pt x="100" y="188"/>
                </a:cubicBezTo>
                <a:cubicBezTo>
                  <a:pt x="126" y="212"/>
                  <a:pt x="165" y="237"/>
                  <a:pt x="196" y="255"/>
                </a:cubicBezTo>
                <a:cubicBezTo>
                  <a:pt x="227" y="273"/>
                  <a:pt x="251" y="282"/>
                  <a:pt x="288" y="294"/>
                </a:cubicBezTo>
                <a:cubicBezTo>
                  <a:pt x="325" y="306"/>
                  <a:pt x="364" y="319"/>
                  <a:pt x="420" y="330"/>
                </a:cubicBezTo>
                <a:cubicBezTo>
                  <a:pt x="476" y="341"/>
                  <a:pt x="549" y="351"/>
                  <a:pt x="622" y="360"/>
                </a:cubicBezTo>
                <a:cubicBezTo>
                  <a:pt x="695" y="369"/>
                  <a:pt x="770" y="376"/>
                  <a:pt x="858" y="382"/>
                </a:cubicBezTo>
                <a:cubicBezTo>
                  <a:pt x="946" y="388"/>
                  <a:pt x="1088" y="395"/>
                  <a:pt x="1148" y="39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8" name="Text Box 15"/>
          <p:cNvSpPr txBox="1">
            <a:spLocks noChangeArrowheads="1"/>
          </p:cNvSpPr>
          <p:nvPr/>
        </p:nvSpPr>
        <p:spPr bwMode="auto">
          <a:xfrm>
            <a:off x="323528" y="764704"/>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暂态响应的波形</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wipe(left)">
                                      <p:cBhvr>
                                        <p:cTn id="7" dur="500"/>
                                        <p:tgtEl>
                                          <p:spTgt spid="13517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177"/>
                                        </p:tgtEl>
                                        <p:attrNameLst>
                                          <p:attrName>style.visibility</p:attrName>
                                        </p:attrNameLst>
                                      </p:cBhvr>
                                      <p:to>
                                        <p:strVal val="visible"/>
                                      </p:to>
                                    </p:set>
                                    <p:animEffect transition="in" filter="wipe(left)">
                                      <p:cBhvr>
                                        <p:cTn id="11" dur="500"/>
                                        <p:tgtEl>
                                          <p:spTgt spid="13517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180"/>
                                        </p:tgtEl>
                                        <p:attrNameLst>
                                          <p:attrName>style.visibility</p:attrName>
                                        </p:attrNameLst>
                                      </p:cBhvr>
                                      <p:to>
                                        <p:strVal val="visible"/>
                                      </p:to>
                                    </p:set>
                                    <p:animEffect transition="in" filter="wipe(left)">
                                      <p:cBhvr>
                                        <p:cTn id="15" dur="500"/>
                                        <p:tgtEl>
                                          <p:spTgt spid="1351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35173"/>
                                        </p:tgtEl>
                                        <p:attrNameLst>
                                          <p:attrName>style.visibility</p:attrName>
                                        </p:attrNameLst>
                                      </p:cBhvr>
                                      <p:to>
                                        <p:strVal val="visible"/>
                                      </p:to>
                                    </p:set>
                                    <p:animEffect transition="in" filter="wipe(left)">
                                      <p:cBhvr>
                                        <p:cTn id="20" dur="500"/>
                                        <p:tgtEl>
                                          <p:spTgt spid="135173"/>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35178"/>
                                        </p:tgtEl>
                                        <p:attrNameLst>
                                          <p:attrName>style.visibility</p:attrName>
                                        </p:attrNameLst>
                                      </p:cBhvr>
                                      <p:to>
                                        <p:strVal val="visible"/>
                                      </p:to>
                                    </p:set>
                                    <p:animEffect transition="in" filter="wipe(left)">
                                      <p:cBhvr>
                                        <p:cTn id="24" dur="500"/>
                                        <p:tgtEl>
                                          <p:spTgt spid="135178"/>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35181"/>
                                        </p:tgtEl>
                                        <p:attrNameLst>
                                          <p:attrName>style.visibility</p:attrName>
                                        </p:attrNameLst>
                                      </p:cBhvr>
                                      <p:to>
                                        <p:strVal val="visible"/>
                                      </p:to>
                                    </p:set>
                                    <p:animEffect transition="in" filter="wipe(left)">
                                      <p:cBhvr>
                                        <p:cTn id="28" dur="500"/>
                                        <p:tgtEl>
                                          <p:spTgt spid="1351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35174"/>
                                        </p:tgtEl>
                                        <p:attrNameLst>
                                          <p:attrName>style.visibility</p:attrName>
                                        </p:attrNameLst>
                                      </p:cBhvr>
                                      <p:to>
                                        <p:strVal val="visible"/>
                                      </p:to>
                                    </p:set>
                                    <p:animEffect transition="in" filter="wipe(left)">
                                      <p:cBhvr>
                                        <p:cTn id="33" dur="500"/>
                                        <p:tgtEl>
                                          <p:spTgt spid="135174"/>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35179"/>
                                        </p:tgtEl>
                                        <p:attrNameLst>
                                          <p:attrName>style.visibility</p:attrName>
                                        </p:attrNameLst>
                                      </p:cBhvr>
                                      <p:to>
                                        <p:strVal val="visible"/>
                                      </p:to>
                                    </p:set>
                                    <p:animEffect transition="in" filter="wipe(left)">
                                      <p:cBhvr>
                                        <p:cTn id="37" dur="500"/>
                                        <p:tgtEl>
                                          <p:spTgt spid="135179"/>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35182"/>
                                        </p:tgtEl>
                                        <p:attrNameLst>
                                          <p:attrName>style.visibility</p:attrName>
                                        </p:attrNameLst>
                                      </p:cBhvr>
                                      <p:to>
                                        <p:strVal val="visible"/>
                                      </p:to>
                                    </p:set>
                                    <p:animEffect transition="in" filter="wipe(left)">
                                      <p:cBhvr>
                                        <p:cTn id="41" dur="500"/>
                                        <p:tgtEl>
                                          <p:spTgt spid="135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7" grpId="0" animBg="1"/>
      <p:bldP spid="135178" grpId="0" animBg="1"/>
      <p:bldP spid="135179" grpId="0" animBg="1"/>
      <p:bldP spid="135180" grpId="0" animBg="1"/>
      <p:bldP spid="135181" grpId="0" animBg="1"/>
      <p:bldP spid="13518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10</a:t>
            </a:r>
            <a:r>
              <a:rPr lang="zh-CN" altLang="en-US" sz="3600" smtClean="0">
                <a:ea typeface="宋体" charset="-122"/>
              </a:rPr>
              <a:t>）</a:t>
            </a:r>
            <a:endParaRPr lang="zh-CN" altLang="en-US" smtClean="0">
              <a:ea typeface="楷体_GB2312" pitchFamily="49" charset="-122"/>
            </a:endParaRPr>
          </a:p>
        </p:txBody>
      </p:sp>
      <p:sp>
        <p:nvSpPr>
          <p:cNvPr id="136196" name="Text Box 4"/>
          <p:cNvSpPr txBox="1">
            <a:spLocks noChangeArrowheads="1"/>
          </p:cNvSpPr>
          <p:nvPr/>
        </p:nvSpPr>
        <p:spPr bwMode="auto">
          <a:xfrm>
            <a:off x="395536" y="836712"/>
            <a:ext cx="5724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时间常数决定了电路暂态响应变化的快慢</a:t>
            </a:r>
          </a:p>
        </p:txBody>
      </p:sp>
      <p:graphicFrame>
        <p:nvGraphicFramePr>
          <p:cNvPr id="136240" name="Group 48"/>
          <p:cNvGraphicFramePr>
            <a:graphicFrameLocks noGrp="1"/>
          </p:cNvGraphicFramePr>
          <p:nvPr>
            <p:extLst>
              <p:ext uri="{D42A27DB-BD31-4B8C-83A1-F6EECF244321}">
                <p14:modId xmlns:p14="http://schemas.microsoft.com/office/powerpoint/2010/main" val="3020189918"/>
              </p:ext>
            </p:extLst>
          </p:nvPr>
        </p:nvGraphicFramePr>
        <p:xfrm>
          <a:off x="744786" y="1549499"/>
          <a:ext cx="7621587" cy="1671638"/>
        </p:xfrm>
        <a:graphic>
          <a:graphicData uri="http://schemas.openxmlformats.org/drawingml/2006/table">
            <a:tbl>
              <a:tblPr/>
              <a:tblGrid>
                <a:gridCol w="950912"/>
                <a:gridCol w="954088"/>
                <a:gridCol w="950912"/>
                <a:gridCol w="955675"/>
                <a:gridCol w="949325"/>
                <a:gridCol w="955675"/>
                <a:gridCol w="954088"/>
                <a:gridCol w="950912"/>
              </a:tblGrid>
              <a:tr h="735013">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t</a:t>
                      </a:r>
                      <a:endPar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endPar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0"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2</a:t>
                      </a: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0"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3</a:t>
                      </a: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0"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4</a:t>
                      </a: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0"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5</a:t>
                      </a: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0"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6</a:t>
                      </a: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800" b="0" i="0"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7</a:t>
                      </a:r>
                      <a:r>
                        <a:rPr kumimoji="0" lang="en-US" altLang="zh-CN" sz="2800" b="0" i="1" u="none" strike="noStrike" cap="none" normalizeH="0" baseline="0" dirty="0" smtClean="0">
                          <a:ln>
                            <a:noFill/>
                          </a:ln>
                          <a:solidFill>
                            <a:srgbClr val="000000"/>
                          </a:solidFill>
                          <a:effectLst/>
                          <a:latin typeface="Times New Roman" pitchFamily="18" charset="0"/>
                          <a:ea typeface="华文新魏" pitchFamily="2" charset="-122"/>
                          <a:sym typeface="Symbol" pitchFamily="18" charset="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6625">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3200" b="0" i="1" u="none" strike="noStrike" cap="none" normalizeH="0" baseline="0" smtClean="0">
                          <a:ln>
                            <a:noFill/>
                          </a:ln>
                          <a:solidFill>
                            <a:srgbClr val="000000"/>
                          </a:solidFill>
                          <a:effectLst/>
                          <a:latin typeface="Times New Roman" pitchFamily="18" charset="0"/>
                          <a:ea typeface="华文新魏" pitchFamily="2" charset="-122"/>
                        </a:rPr>
                        <a:t>e</a:t>
                      </a:r>
                      <a:r>
                        <a:rPr kumimoji="0" lang="en-US" altLang="zh-CN" sz="3200" b="0" i="0" u="none" strike="noStrike" cap="none" normalizeH="0" baseline="30000" smtClean="0">
                          <a:ln>
                            <a:noFill/>
                          </a:ln>
                          <a:solidFill>
                            <a:srgbClr val="000000"/>
                          </a:solidFill>
                          <a:effectLst/>
                          <a:latin typeface="宋体" pitchFamily="2" charset="-122"/>
                          <a:ea typeface="华文新魏" pitchFamily="2" charset="-122"/>
                        </a:rPr>
                        <a:t>-</a:t>
                      </a:r>
                      <a:r>
                        <a:rPr kumimoji="0" lang="en-US" altLang="zh-CN" sz="3200" b="0" i="1" u="none" strike="noStrike" cap="none" normalizeH="0" baseline="30000" smtClean="0">
                          <a:ln>
                            <a:noFill/>
                          </a:ln>
                          <a:solidFill>
                            <a:srgbClr val="000000"/>
                          </a:solidFill>
                          <a:effectLst/>
                          <a:latin typeface="Times New Roman" pitchFamily="18" charset="0"/>
                          <a:ea typeface="华文新魏" pitchFamily="2" charset="-122"/>
                        </a:rPr>
                        <a:t>t</a:t>
                      </a:r>
                      <a:r>
                        <a:rPr kumimoji="0" lang="en-US" altLang="zh-CN" sz="3200" b="0" i="0" u="none" strike="noStrike" cap="none" normalizeH="0" baseline="30000" smtClean="0">
                          <a:ln>
                            <a:noFill/>
                          </a:ln>
                          <a:solidFill>
                            <a:srgbClr val="000000"/>
                          </a:solidFill>
                          <a:effectLst/>
                          <a:latin typeface="Times New Roman" pitchFamily="18" charset="0"/>
                          <a:ea typeface="华文新魏" pitchFamily="2" charset="-122"/>
                        </a:rPr>
                        <a:t>/</a:t>
                      </a:r>
                      <a:r>
                        <a:rPr kumimoji="0" lang="en-US" altLang="zh-CN" sz="3200" b="0" i="0" u="none" strike="noStrike" cap="none" normalizeH="0" baseline="30000" smtClean="0">
                          <a:ln>
                            <a:noFill/>
                          </a:ln>
                          <a:solidFill>
                            <a:srgbClr val="000000"/>
                          </a:solidFill>
                          <a:effectLst/>
                          <a:latin typeface="Times New Roman" pitchFamily="18" charset="0"/>
                          <a:ea typeface="华文新魏" pitchFamily="2" charset="-122"/>
                          <a:sym typeface="Symbol" pitchFamily="18" charset="2"/>
                        </a:rPr>
                        <a:t></a:t>
                      </a:r>
                      <a:endParaRPr kumimoji="0" lang="en-US" altLang="zh-CN" sz="3200" b="0" i="0" u="none" strike="noStrike" cap="none" normalizeH="0" baseline="0" smtClean="0">
                        <a:ln>
                          <a:noFill/>
                        </a:ln>
                        <a:solidFill>
                          <a:srgbClr val="000000"/>
                        </a:solidFill>
                        <a:effectLst/>
                        <a:latin typeface="Times New Roman" pitchFamily="18" charset="0"/>
                        <a:ea typeface="华文新魏"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36.8%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13.5%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100" b="0" i="0" u="none" strike="noStrike" cap="none" normalizeH="0" baseline="0" smtClean="0">
                          <a:ln>
                            <a:noFill/>
                          </a:ln>
                          <a:solidFill>
                            <a:srgbClr val="000000"/>
                          </a:solidFill>
                          <a:effectLst/>
                          <a:latin typeface="Times New Roman" pitchFamily="18" charset="0"/>
                          <a:ea typeface="华文新魏" pitchFamily="2" charset="-122"/>
                        </a:rPr>
                        <a:t>0.09%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28" name="Text Box 36"/>
          <p:cNvSpPr txBox="1">
            <a:spLocks noChangeArrowheads="1"/>
          </p:cNvSpPr>
          <p:nvPr/>
        </p:nvSpPr>
        <p:spPr bwMode="auto">
          <a:xfrm>
            <a:off x="441573" y="3475137"/>
            <a:ext cx="80391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经过</a:t>
            </a:r>
            <a:r>
              <a:rPr kumimoji="1" lang="en-US" altLang="zh-CN" sz="2400" b="1">
                <a:solidFill>
                  <a:schemeClr val="tx2"/>
                </a:solidFill>
                <a:latin typeface="Times New Roman" pitchFamily="18" charset="0"/>
                <a:cs typeface="Times New Roman" pitchFamily="18" charset="0"/>
              </a:rPr>
              <a:t>3</a:t>
            </a:r>
            <a:r>
              <a:rPr kumimoji="1" lang="zh-CN" altLang="en-US" sz="2400" b="1">
                <a:solidFill>
                  <a:schemeClr val="tx2"/>
                </a:solidFill>
                <a:latin typeface="Times New Roman" pitchFamily="18" charset="0"/>
                <a:cs typeface="Times New Roman" pitchFamily="18" charset="0"/>
              </a:rPr>
              <a:t>个时间常数电路暂态响应衰减到</a:t>
            </a:r>
            <a:r>
              <a:rPr kumimoji="1" lang="en-US" altLang="zh-CN" sz="2400" b="1">
                <a:solidFill>
                  <a:schemeClr val="tx2"/>
                </a:solidFill>
                <a:latin typeface="Times New Roman" pitchFamily="18" charset="0"/>
                <a:cs typeface="Times New Roman" pitchFamily="18" charset="0"/>
              </a:rPr>
              <a:t>5%</a:t>
            </a:r>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5</a:t>
            </a:r>
            <a:r>
              <a:rPr kumimoji="1" lang="zh-CN" altLang="en-US" sz="2400" b="1">
                <a:solidFill>
                  <a:schemeClr val="tx2"/>
                </a:solidFill>
                <a:latin typeface="Times New Roman" pitchFamily="18" charset="0"/>
                <a:cs typeface="Times New Roman" pitchFamily="18" charset="0"/>
              </a:rPr>
              <a:t>个时间常数后暂态响应衰减到</a:t>
            </a:r>
            <a:r>
              <a:rPr kumimoji="1" lang="en-US" altLang="zh-CN" sz="2400" b="1">
                <a:solidFill>
                  <a:schemeClr val="tx2"/>
                </a:solidFill>
                <a:latin typeface="Times New Roman" pitchFamily="18" charset="0"/>
                <a:cs typeface="Times New Roman" pitchFamily="18" charset="0"/>
              </a:rPr>
              <a:t>0.3%</a:t>
            </a:r>
          </a:p>
        </p:txBody>
      </p:sp>
      <p:sp>
        <p:nvSpPr>
          <p:cNvPr id="136229" name="Text Box 37"/>
          <p:cNvSpPr txBox="1">
            <a:spLocks noChangeArrowheads="1"/>
          </p:cNvSpPr>
          <p:nvPr/>
        </p:nvSpPr>
        <p:spPr bwMode="auto">
          <a:xfrm>
            <a:off x="425698" y="4462562"/>
            <a:ext cx="8069263"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工程上认为，经过</a:t>
            </a:r>
            <a:r>
              <a:rPr kumimoji="1" lang="en-US" altLang="zh-CN" sz="2400" b="1">
                <a:solidFill>
                  <a:schemeClr val="tx2"/>
                </a:solidFill>
                <a:latin typeface="Times New Roman" pitchFamily="18" charset="0"/>
                <a:cs typeface="Times New Roman" pitchFamily="18" charset="0"/>
              </a:rPr>
              <a:t>3~5</a:t>
            </a:r>
            <a:r>
              <a:rPr kumimoji="1" lang="zh-CN" altLang="en-US" sz="2400" b="1">
                <a:solidFill>
                  <a:schemeClr val="tx2"/>
                </a:solidFill>
                <a:latin typeface="Times New Roman" pitchFamily="18" charset="0"/>
                <a:cs typeface="Times New Roman" pitchFamily="18" charset="0"/>
              </a:rPr>
              <a:t>个时间常数后，电路暂态过程结束，进入稳态。</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6196"/>
                                        </p:tgtEl>
                                        <p:attrNameLst>
                                          <p:attrName>style.visibility</p:attrName>
                                        </p:attrNameLst>
                                      </p:cBhvr>
                                      <p:to>
                                        <p:strVal val="visible"/>
                                      </p:to>
                                    </p:set>
                                    <p:animEffect transition="in" filter="wipe(left)">
                                      <p:cBhvr>
                                        <p:cTn id="7" dur="75"/>
                                        <p:tgtEl>
                                          <p:spTgt spid="136196"/>
                                        </p:tgtEl>
                                      </p:cBhvr>
                                    </p:animEffect>
                                  </p:childTnLst>
                                </p:cTn>
                              </p:par>
                            </p:childTnLst>
                          </p:cTn>
                        </p:par>
                        <p:par>
                          <p:cTn id="8" fill="hold" nodeType="afterGroup">
                            <p:stCondLst>
                              <p:cond delay="1350"/>
                            </p:stCondLst>
                            <p:childTnLst>
                              <p:par>
                                <p:cTn id="9" presetID="22" presetClass="entr" presetSubtype="8" fill="hold" nodeType="afterEffect">
                                  <p:stCondLst>
                                    <p:cond delay="0"/>
                                  </p:stCondLst>
                                  <p:childTnLst>
                                    <p:set>
                                      <p:cBhvr>
                                        <p:cTn id="10" dur="1" fill="hold">
                                          <p:stCondLst>
                                            <p:cond delay="0"/>
                                          </p:stCondLst>
                                        </p:cTn>
                                        <p:tgtEl>
                                          <p:spTgt spid="136240"/>
                                        </p:tgtEl>
                                        <p:attrNameLst>
                                          <p:attrName>style.visibility</p:attrName>
                                        </p:attrNameLst>
                                      </p:cBhvr>
                                      <p:to>
                                        <p:strVal val="visible"/>
                                      </p:to>
                                    </p:set>
                                    <p:animEffect transition="in" filter="wipe(left)">
                                      <p:cBhvr>
                                        <p:cTn id="11" dur="500"/>
                                        <p:tgtEl>
                                          <p:spTgt spid="1362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36228"/>
                                        </p:tgtEl>
                                        <p:attrNameLst>
                                          <p:attrName>style.visibility</p:attrName>
                                        </p:attrNameLst>
                                      </p:cBhvr>
                                      <p:to>
                                        <p:strVal val="visible"/>
                                      </p:to>
                                    </p:set>
                                    <p:animEffect transition="in" filter="wipe(left)">
                                      <p:cBhvr>
                                        <p:cTn id="16" dur="75"/>
                                        <p:tgtEl>
                                          <p:spTgt spid="136228"/>
                                        </p:tgtEl>
                                      </p:cBhvr>
                                    </p:animEffect>
                                  </p:childTnLst>
                                </p:cTn>
                              </p:par>
                            </p:childTnLst>
                          </p:cTn>
                        </p:par>
                        <p:par>
                          <p:cTn id="17" fill="hold" nodeType="afterGroup">
                            <p:stCondLst>
                              <p:cond delay="2850"/>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136229"/>
                                        </p:tgtEl>
                                        <p:attrNameLst>
                                          <p:attrName>style.visibility</p:attrName>
                                        </p:attrNameLst>
                                      </p:cBhvr>
                                      <p:to>
                                        <p:strVal val="visible"/>
                                      </p:to>
                                    </p:set>
                                    <p:animEffect transition="in" filter="wipe(left)">
                                      <p:cBhvr>
                                        <p:cTn id="20" dur="75"/>
                                        <p:tgtEl>
                                          <p:spTgt spid="1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utoUpdateAnimBg="0"/>
      <p:bldP spid="136228" grpId="0" autoUpdateAnimBg="0"/>
      <p:bldP spid="13622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smtClean="0">
                <a:ea typeface="宋体" charset="-122"/>
              </a:rPr>
              <a:t>本章教学内容</a:t>
            </a:r>
          </a:p>
        </p:txBody>
      </p:sp>
      <p:sp>
        <p:nvSpPr>
          <p:cNvPr id="39939" name="内容占位符 2"/>
          <p:cNvSpPr>
            <a:spLocks noGrp="1"/>
          </p:cNvSpPr>
          <p:nvPr>
            <p:ph sz="quarter" idx="11"/>
          </p:nvPr>
        </p:nvSpPr>
        <p:spPr/>
        <p:txBody>
          <a:bodyPr/>
          <a:lstStyle/>
          <a:p>
            <a:pPr eaLnBrk="1" hangingPunct="1">
              <a:lnSpc>
                <a:spcPct val="150000"/>
              </a:lnSpc>
              <a:buFont typeface="Wingdings" pitchFamily="2" charset="2"/>
              <a:buNone/>
            </a:pPr>
            <a:r>
              <a:rPr lang="en-US" altLang="zh-CN" smtClean="0">
                <a:ea typeface="宋体" charset="-122"/>
              </a:rPr>
              <a:t>4.1 </a:t>
            </a:r>
            <a:r>
              <a:rPr lang="zh-CN" altLang="en-US" smtClean="0">
                <a:ea typeface="宋体" charset="-122"/>
              </a:rPr>
              <a:t>换路定律与电压电流初始值的确定</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4.2  </a:t>
            </a:r>
            <a:r>
              <a:rPr lang="en-US" altLang="zh-CN" i="1" smtClean="0">
                <a:ea typeface="宋体" charset="-122"/>
              </a:rPr>
              <a:t>RC</a:t>
            </a:r>
            <a:r>
              <a:rPr lang="zh-CN" altLang="en-US" smtClean="0">
                <a:ea typeface="宋体" charset="-122"/>
              </a:rPr>
              <a:t>电路的暂态过程	</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4.3  </a:t>
            </a:r>
            <a:r>
              <a:rPr lang="en-US" altLang="zh-CN" i="1" smtClean="0">
                <a:ea typeface="宋体" charset="-122"/>
              </a:rPr>
              <a:t>RL</a:t>
            </a:r>
            <a:r>
              <a:rPr lang="zh-CN" altLang="en-US" smtClean="0">
                <a:ea typeface="宋体" charset="-122"/>
              </a:rPr>
              <a:t>电路的暂态过程	</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4.4 </a:t>
            </a:r>
            <a:r>
              <a:rPr lang="zh-CN" altLang="en-US" smtClean="0">
                <a:ea typeface="宋体" charset="-122"/>
              </a:rPr>
              <a:t>一阶线性电路暂态过程的三要素分析法</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4.5  </a:t>
            </a:r>
            <a:r>
              <a:rPr lang="zh-CN" altLang="en-US" smtClean="0">
                <a:ea typeface="宋体" charset="-122"/>
              </a:rPr>
              <a:t>矩形脉冲作用于一阶电路	</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4.6  </a:t>
            </a:r>
            <a:r>
              <a:rPr lang="en-US" altLang="zh-CN" i="1" smtClean="0">
                <a:ea typeface="宋体" charset="-122"/>
              </a:rPr>
              <a:t>RLC</a:t>
            </a:r>
            <a:r>
              <a:rPr lang="zh-CN" altLang="en-US" smtClean="0">
                <a:ea typeface="宋体" charset="-122"/>
              </a:rPr>
              <a:t>串联电路的零输入响应</a:t>
            </a: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grpId="0" nodeType="afterEffect">
                                  <p:stCondLst>
                                    <p:cond delay="10"/>
                                  </p:stCondLst>
                                  <p:childTnLst>
                                    <p:set>
                                      <p:cBhvr>
                                        <p:cTn id="9" dur="1" fill="hold">
                                          <p:stCondLst>
                                            <p:cond delay="0"/>
                                          </p:stCondLst>
                                        </p:cTn>
                                        <p:tgtEl>
                                          <p:spTgt spid="39939">
                                            <p:txEl>
                                              <p:pRg st="1" end="1"/>
                                            </p:txEl>
                                          </p:spTgt>
                                        </p:tgtEl>
                                        <p:attrNameLst>
                                          <p:attrName>style.visibility</p:attrName>
                                        </p:attrNameLst>
                                      </p:cBhvr>
                                      <p:to>
                                        <p:strVal val="visible"/>
                                      </p:to>
                                    </p:set>
                                  </p:childTnLst>
                                </p:cTn>
                              </p:par>
                            </p:childTnLst>
                          </p:cTn>
                        </p:par>
                        <p:par>
                          <p:cTn id="10" fill="hold">
                            <p:stCondLst>
                              <p:cond delay="20"/>
                            </p:stCondLst>
                            <p:childTnLst>
                              <p:par>
                                <p:cTn id="11" presetID="1" presetClass="entr" presetSubtype="0" fill="hold" grpId="0" nodeType="afterEffect">
                                  <p:stCondLst>
                                    <p:cond delay="10"/>
                                  </p:stCondLst>
                                  <p:childTnLst>
                                    <p:set>
                                      <p:cBhvr>
                                        <p:cTn id="12" dur="1" fill="hold">
                                          <p:stCondLst>
                                            <p:cond delay="0"/>
                                          </p:stCondLst>
                                        </p:cTn>
                                        <p:tgtEl>
                                          <p:spTgt spid="39939">
                                            <p:txEl>
                                              <p:pRg st="2" end="2"/>
                                            </p:txEl>
                                          </p:spTgt>
                                        </p:tgtEl>
                                        <p:attrNameLst>
                                          <p:attrName>style.visibility</p:attrName>
                                        </p:attrNameLst>
                                      </p:cBhvr>
                                      <p:to>
                                        <p:strVal val="visible"/>
                                      </p:to>
                                    </p:set>
                                  </p:childTnLst>
                                </p:cTn>
                              </p:par>
                            </p:childTnLst>
                          </p:cTn>
                        </p:par>
                        <p:par>
                          <p:cTn id="13" fill="hold">
                            <p:stCondLst>
                              <p:cond delay="30"/>
                            </p:stCondLst>
                            <p:childTnLst>
                              <p:par>
                                <p:cTn id="14" presetID="1" presetClass="entr" presetSubtype="0" fill="hold" grpId="0" nodeType="afterEffect">
                                  <p:stCondLst>
                                    <p:cond delay="10"/>
                                  </p:stCondLst>
                                  <p:childTnLst>
                                    <p:set>
                                      <p:cBhvr>
                                        <p:cTn id="15" dur="1" fill="hold">
                                          <p:stCondLst>
                                            <p:cond delay="0"/>
                                          </p:stCondLst>
                                        </p:cTn>
                                        <p:tgtEl>
                                          <p:spTgt spid="39939">
                                            <p:txEl>
                                              <p:pRg st="3" end="3"/>
                                            </p:txEl>
                                          </p:spTgt>
                                        </p:tgtEl>
                                        <p:attrNameLst>
                                          <p:attrName>style.visibility</p:attrName>
                                        </p:attrNameLst>
                                      </p:cBhvr>
                                      <p:to>
                                        <p:strVal val="visible"/>
                                      </p:to>
                                    </p:set>
                                  </p:childTnLst>
                                </p:cTn>
                              </p:par>
                            </p:childTnLst>
                          </p:cTn>
                        </p:par>
                        <p:par>
                          <p:cTn id="16" fill="hold">
                            <p:stCondLst>
                              <p:cond delay="40"/>
                            </p:stCondLst>
                            <p:childTnLst>
                              <p:par>
                                <p:cTn id="17" presetID="1" presetClass="entr" presetSubtype="0" fill="hold" grpId="0" nodeType="afterEffect">
                                  <p:stCondLst>
                                    <p:cond delay="1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par>
                          <p:cTn id="19" fill="hold">
                            <p:stCondLst>
                              <p:cond delay="50"/>
                            </p:stCondLst>
                            <p:childTnLst>
                              <p:par>
                                <p:cTn id="20" presetID="1" presetClass="entr" presetSubtype="0" fill="hold" grpId="0" nodeType="afterEffect">
                                  <p:stCondLst>
                                    <p:cond delay="10"/>
                                  </p:stCondLst>
                                  <p:childTnLst>
                                    <p:set>
                                      <p:cBhvr>
                                        <p:cTn id="21"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11</a:t>
            </a:r>
            <a:r>
              <a:rPr lang="zh-CN" altLang="en-US" sz="3600" smtClean="0">
                <a:ea typeface="宋体" charset="-122"/>
              </a:rPr>
              <a:t>）</a:t>
            </a:r>
            <a:endParaRPr lang="zh-CN" altLang="en-US" b="0"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20</a:t>
            </a:fld>
            <a:endParaRPr lang="zh-CN" altLang="en-US"/>
          </a:p>
        </p:txBody>
      </p:sp>
      <p:sp>
        <p:nvSpPr>
          <p:cNvPr id="12297"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一阶电路的零状态响应</a:t>
            </a:r>
          </a:p>
        </p:txBody>
      </p:sp>
      <p:grpSp>
        <p:nvGrpSpPr>
          <p:cNvPr id="2" name="Group 5"/>
          <p:cNvGrpSpPr>
            <a:grpSpLocks/>
          </p:cNvGrpSpPr>
          <p:nvPr/>
        </p:nvGrpSpPr>
        <p:grpSpPr bwMode="auto">
          <a:xfrm>
            <a:off x="5442769" y="1415951"/>
            <a:ext cx="2662238" cy="1295400"/>
            <a:chOff x="480" y="1506"/>
            <a:chExt cx="1677" cy="816"/>
          </a:xfrm>
        </p:grpSpPr>
        <p:grpSp>
          <p:nvGrpSpPr>
            <p:cNvPr id="12340" name="Group 6"/>
            <p:cNvGrpSpPr>
              <a:grpSpLocks/>
            </p:cNvGrpSpPr>
            <p:nvPr/>
          </p:nvGrpSpPr>
          <p:grpSpPr bwMode="auto">
            <a:xfrm>
              <a:off x="480" y="1506"/>
              <a:ext cx="1677" cy="816"/>
              <a:chOff x="480" y="1506"/>
              <a:chExt cx="1677" cy="816"/>
            </a:xfrm>
          </p:grpSpPr>
          <p:sp>
            <p:nvSpPr>
              <p:cNvPr id="12342" name="Rectangle 7"/>
              <p:cNvSpPr>
                <a:spLocks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线性含源</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pic>
            <p:nvPicPr>
              <p:cNvPr id="12343" name="Picture 8"/>
              <p:cNvPicPr preferRelativeResize="0">
                <a:picLocks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177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2344" name="Freeform 9"/>
              <p:cNvSpPr>
                <a:spLocks/>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45" name="Freeform 10"/>
              <p:cNvSpPr>
                <a:spLocks/>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2341" name="Text Box 11"/>
            <p:cNvSpPr txBox="1">
              <a:spLocks noChangeArrowheads="1"/>
            </p:cNvSpPr>
            <p:nvPr/>
          </p:nvSpPr>
          <p:spPr bwMode="auto">
            <a:xfrm>
              <a:off x="1766" y="1785"/>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L</a:t>
              </a:r>
            </a:p>
          </p:txBody>
        </p:sp>
      </p:grpSp>
      <p:grpSp>
        <p:nvGrpSpPr>
          <p:cNvPr id="4" name="Group 12"/>
          <p:cNvGrpSpPr>
            <a:grpSpLocks/>
          </p:cNvGrpSpPr>
          <p:nvPr/>
        </p:nvGrpSpPr>
        <p:grpSpPr bwMode="auto">
          <a:xfrm>
            <a:off x="1337494" y="1417538"/>
            <a:ext cx="2651125" cy="1295400"/>
            <a:chOff x="2966" y="1488"/>
            <a:chExt cx="1670" cy="816"/>
          </a:xfrm>
        </p:grpSpPr>
        <p:grpSp>
          <p:nvGrpSpPr>
            <p:cNvPr id="12332" name="Group 13"/>
            <p:cNvGrpSpPr>
              <a:grpSpLocks/>
            </p:cNvGrpSpPr>
            <p:nvPr/>
          </p:nvGrpSpPr>
          <p:grpSpPr bwMode="auto">
            <a:xfrm>
              <a:off x="2966" y="1488"/>
              <a:ext cx="1670" cy="816"/>
              <a:chOff x="2966" y="1488"/>
              <a:chExt cx="1670" cy="816"/>
            </a:xfrm>
          </p:grpSpPr>
          <p:grpSp>
            <p:nvGrpSpPr>
              <p:cNvPr id="12334" name="Group 14"/>
              <p:cNvGrpSpPr>
                <a:grpSpLocks/>
              </p:cNvGrpSpPr>
              <p:nvPr/>
            </p:nvGrpSpPr>
            <p:grpSpPr bwMode="auto">
              <a:xfrm>
                <a:off x="4492" y="1872"/>
                <a:ext cx="144" cy="56"/>
                <a:chOff x="960" y="3408"/>
                <a:chExt cx="144" cy="56"/>
              </a:xfrm>
            </p:grpSpPr>
            <p:sp>
              <p:nvSpPr>
                <p:cNvPr id="12338" name="Line 15"/>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9" name="Line 16"/>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35" name="Rectangle 17"/>
              <p:cNvSpPr>
                <a:spLocks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线性含源</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12336" name="Freeform 18"/>
              <p:cNvSpPr>
                <a:spLocks/>
              </p:cNvSpPr>
              <p:nvPr/>
            </p:nvSpPr>
            <p:spPr bwMode="auto">
              <a:xfrm>
                <a:off x="3878" y="1614"/>
                <a:ext cx="672" cy="258"/>
              </a:xfrm>
              <a:custGeom>
                <a:avLst/>
                <a:gdLst>
                  <a:gd name="T0" fmla="*/ 672 w 672"/>
                  <a:gd name="T1" fmla="*/ 1483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37" name="Freeform 19"/>
              <p:cNvSpPr>
                <a:spLocks/>
              </p:cNvSpPr>
              <p:nvPr/>
            </p:nvSpPr>
            <p:spPr bwMode="auto">
              <a:xfrm flipV="1">
                <a:off x="3888" y="1920"/>
                <a:ext cx="672" cy="252"/>
              </a:xfrm>
              <a:custGeom>
                <a:avLst/>
                <a:gdLst>
                  <a:gd name="T0" fmla="*/ 672 w 672"/>
                  <a:gd name="T1" fmla="*/ 135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2333" name="Text Box 20"/>
            <p:cNvSpPr txBox="1">
              <a:spLocks noChangeArrowheads="1"/>
            </p:cNvSpPr>
            <p:nvPr/>
          </p:nvSpPr>
          <p:spPr bwMode="auto">
            <a:xfrm>
              <a:off x="4214" y="178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C</a:t>
              </a:r>
            </a:p>
          </p:txBody>
        </p:sp>
      </p:grpSp>
      <p:sp>
        <p:nvSpPr>
          <p:cNvPr id="137237" name="Text Box 21"/>
          <p:cNvSpPr txBox="1">
            <a:spLocks noChangeArrowheads="1"/>
          </p:cNvSpPr>
          <p:nvPr/>
        </p:nvSpPr>
        <p:spPr bwMode="auto">
          <a:xfrm>
            <a:off x="467544" y="4784626"/>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电路方程</a:t>
            </a:r>
          </a:p>
        </p:txBody>
      </p:sp>
      <p:graphicFrame>
        <p:nvGraphicFramePr>
          <p:cNvPr id="137238" name="Object 2"/>
          <p:cNvGraphicFramePr>
            <a:graphicFrameLocks noChangeAspect="1"/>
          </p:cNvGraphicFramePr>
          <p:nvPr>
            <p:extLst>
              <p:ext uri="{D42A27DB-BD31-4B8C-83A1-F6EECF244321}">
                <p14:modId xmlns:p14="http://schemas.microsoft.com/office/powerpoint/2010/main" val="475224786"/>
              </p:ext>
            </p:extLst>
          </p:nvPr>
        </p:nvGraphicFramePr>
        <p:xfrm>
          <a:off x="2175694" y="4641751"/>
          <a:ext cx="2517775" cy="787400"/>
        </p:xfrm>
        <a:graphic>
          <a:graphicData uri="http://schemas.openxmlformats.org/presentationml/2006/ole">
            <mc:AlternateContent xmlns:mc="http://schemas.openxmlformats.org/markup-compatibility/2006">
              <mc:Choice xmlns:v="urn:schemas-microsoft-com:vml" Requires="v">
                <p:oleObj spid="_x0000_s12466" name="Equation" r:id="rId4" imgW="1257120" imgH="393480" progId="Equation.DSMT4">
                  <p:embed/>
                </p:oleObj>
              </mc:Choice>
              <mc:Fallback>
                <p:oleObj name="Equation" r:id="rId4" imgW="1257120" imgH="39348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4" y="4641751"/>
                        <a:ext cx="25177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39" name="Text Box 23"/>
          <p:cNvSpPr txBox="1">
            <a:spLocks noChangeArrowheads="1"/>
          </p:cNvSpPr>
          <p:nvPr/>
        </p:nvSpPr>
        <p:spPr bwMode="auto">
          <a:xfrm>
            <a:off x="467544" y="5551388"/>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初始条件</a:t>
            </a:r>
          </a:p>
        </p:txBody>
      </p:sp>
      <p:graphicFrame>
        <p:nvGraphicFramePr>
          <p:cNvPr id="137240" name="Object 3"/>
          <p:cNvGraphicFramePr>
            <a:graphicFrameLocks noChangeAspect="1"/>
          </p:cNvGraphicFramePr>
          <p:nvPr>
            <p:extLst>
              <p:ext uri="{D42A27DB-BD31-4B8C-83A1-F6EECF244321}">
                <p14:modId xmlns:p14="http://schemas.microsoft.com/office/powerpoint/2010/main" val="3505656624"/>
              </p:ext>
            </p:extLst>
          </p:nvPr>
        </p:nvGraphicFramePr>
        <p:xfrm>
          <a:off x="2105844" y="5538688"/>
          <a:ext cx="2616200" cy="482600"/>
        </p:xfrm>
        <a:graphic>
          <a:graphicData uri="http://schemas.openxmlformats.org/presentationml/2006/ole">
            <mc:AlternateContent xmlns:mc="http://schemas.openxmlformats.org/markup-compatibility/2006">
              <mc:Choice xmlns:v="urn:schemas-microsoft-com:vml" Requires="v">
                <p:oleObj spid="_x0000_s12467" name="公式" r:id="rId6" imgW="1307880" imgH="241200" progId="Equation.3">
                  <p:embed/>
                </p:oleObj>
              </mc:Choice>
              <mc:Fallback>
                <p:oleObj name="公式" r:id="rId6" imgW="1307880" imgH="24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5844" y="5538688"/>
                        <a:ext cx="2616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42" name="Object 4"/>
          <p:cNvGraphicFramePr>
            <a:graphicFrameLocks noChangeAspect="1"/>
          </p:cNvGraphicFramePr>
          <p:nvPr>
            <p:extLst>
              <p:ext uri="{D42A27DB-BD31-4B8C-83A1-F6EECF244321}">
                <p14:modId xmlns:p14="http://schemas.microsoft.com/office/powerpoint/2010/main" val="3116856839"/>
              </p:ext>
            </p:extLst>
          </p:nvPr>
        </p:nvGraphicFramePr>
        <p:xfrm>
          <a:off x="3563169" y="3236813"/>
          <a:ext cx="963613" cy="352425"/>
        </p:xfrm>
        <a:graphic>
          <a:graphicData uri="http://schemas.openxmlformats.org/presentationml/2006/ole">
            <mc:AlternateContent xmlns:mc="http://schemas.openxmlformats.org/markup-compatibility/2006">
              <mc:Choice xmlns:v="urn:schemas-microsoft-com:vml" Requires="v">
                <p:oleObj spid="_x0000_s12468" name="Equation" r:id="rId8" imgW="482400" imgH="177480" progId="Equation.DSMT4">
                  <p:embed/>
                </p:oleObj>
              </mc:Choice>
              <mc:Fallback>
                <p:oleObj name="Equation" r:id="rId8" imgW="482400" imgH="17748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3169" y="3236813"/>
                        <a:ext cx="9636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44" name="Object 5"/>
          <p:cNvGraphicFramePr>
            <a:graphicFrameLocks noChangeAspect="1"/>
          </p:cNvGraphicFramePr>
          <p:nvPr>
            <p:extLst>
              <p:ext uri="{D42A27DB-BD31-4B8C-83A1-F6EECF244321}">
                <p14:modId xmlns:p14="http://schemas.microsoft.com/office/powerpoint/2010/main" val="728152837"/>
              </p:ext>
            </p:extLst>
          </p:nvPr>
        </p:nvGraphicFramePr>
        <p:xfrm>
          <a:off x="7671619" y="2979638"/>
          <a:ext cx="785813" cy="784225"/>
        </p:xfrm>
        <a:graphic>
          <a:graphicData uri="http://schemas.openxmlformats.org/presentationml/2006/ole">
            <mc:AlternateContent xmlns:mc="http://schemas.openxmlformats.org/markup-compatibility/2006">
              <mc:Choice xmlns:v="urn:schemas-microsoft-com:vml" Requires="v">
                <p:oleObj spid="_x0000_s12469" name="Equation" r:id="rId10" imgW="393480" imgH="393480" progId="Equation.DSMT4">
                  <p:embed/>
                </p:oleObj>
              </mc:Choice>
              <mc:Fallback>
                <p:oleObj name="Equation" r:id="rId10" imgW="393480" imgH="39348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71619" y="2979638"/>
                        <a:ext cx="78581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45" name="Object 6"/>
          <p:cNvGraphicFramePr>
            <a:graphicFrameLocks noChangeAspect="1"/>
          </p:cNvGraphicFramePr>
          <p:nvPr>
            <p:extLst>
              <p:ext uri="{D42A27DB-BD31-4B8C-83A1-F6EECF244321}">
                <p14:modId xmlns:p14="http://schemas.microsoft.com/office/powerpoint/2010/main" val="3415063145"/>
              </p:ext>
            </p:extLst>
          </p:nvPr>
        </p:nvGraphicFramePr>
        <p:xfrm>
          <a:off x="5731694" y="4641751"/>
          <a:ext cx="2392363" cy="787400"/>
        </p:xfrm>
        <a:graphic>
          <a:graphicData uri="http://schemas.openxmlformats.org/presentationml/2006/ole">
            <mc:AlternateContent xmlns:mc="http://schemas.openxmlformats.org/markup-compatibility/2006">
              <mc:Choice xmlns:v="urn:schemas-microsoft-com:vml" Requires="v">
                <p:oleObj spid="_x0000_s12470" name="Equation" r:id="rId12" imgW="1193760" imgH="393480" progId="Equation.DSMT4">
                  <p:embed/>
                </p:oleObj>
              </mc:Choice>
              <mc:Fallback>
                <p:oleObj name="Equation" r:id="rId12" imgW="1193760" imgH="39348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31694" y="4641751"/>
                        <a:ext cx="239236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46" name="Object 7"/>
          <p:cNvGraphicFramePr>
            <a:graphicFrameLocks noChangeAspect="1"/>
          </p:cNvGraphicFramePr>
          <p:nvPr>
            <p:extLst>
              <p:ext uri="{D42A27DB-BD31-4B8C-83A1-F6EECF244321}">
                <p14:modId xmlns:p14="http://schemas.microsoft.com/office/powerpoint/2010/main" val="1576261632"/>
              </p:ext>
            </p:extLst>
          </p:nvPr>
        </p:nvGraphicFramePr>
        <p:xfrm>
          <a:off x="5717407" y="5551388"/>
          <a:ext cx="2414587" cy="457200"/>
        </p:xfrm>
        <a:graphic>
          <a:graphicData uri="http://schemas.openxmlformats.org/presentationml/2006/ole">
            <mc:AlternateContent xmlns:mc="http://schemas.openxmlformats.org/markup-compatibility/2006">
              <mc:Choice xmlns:v="urn:schemas-microsoft-com:vml" Requires="v">
                <p:oleObj spid="_x0000_s12471" name="公式" r:id="rId14" imgW="1206360" imgH="228600" progId="Equation.3">
                  <p:embed/>
                </p:oleObj>
              </mc:Choice>
              <mc:Fallback>
                <p:oleObj name="公式" r:id="rId14" imgW="1206360" imgH="2286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7407" y="5551388"/>
                        <a:ext cx="24145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8"/>
          <p:cNvGrpSpPr>
            <a:grpSpLocks/>
          </p:cNvGrpSpPr>
          <p:nvPr/>
        </p:nvGrpSpPr>
        <p:grpSpPr bwMode="auto">
          <a:xfrm>
            <a:off x="5247507" y="2749451"/>
            <a:ext cx="2565400" cy="1585912"/>
            <a:chOff x="364" y="2601"/>
            <a:chExt cx="1616" cy="999"/>
          </a:xfrm>
        </p:grpSpPr>
        <p:sp>
          <p:nvSpPr>
            <p:cNvPr id="12319" name="Rectangle 39"/>
            <p:cNvSpPr>
              <a:spLocks noChangeArrowheads="1"/>
            </p:cNvSpPr>
            <p:nvPr/>
          </p:nvSpPr>
          <p:spPr bwMode="auto">
            <a:xfrm>
              <a:off x="912" y="2832"/>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20" name="Oval 40"/>
            <p:cNvSpPr>
              <a:spLocks noChangeArrowheads="1"/>
            </p:cNvSpPr>
            <p:nvPr/>
          </p:nvSpPr>
          <p:spPr bwMode="auto">
            <a:xfrm>
              <a:off x="490" y="314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pic>
          <p:nvPicPr>
            <p:cNvPr id="12321" name="Picture 41"/>
            <p:cNvPicPr preferRelativeResize="0">
              <a:picLocks noChangeArrowheads="1"/>
            </p:cNvPicPr>
            <p:nvPr/>
          </p:nvPicPr>
          <p:blipFill>
            <a:blip r:embed="rId16">
              <a:extLst>
                <a:ext uri="{28A0092B-C50C-407E-A947-70E740481C1C}">
                  <a14:useLocalDpi xmlns:a14="http://schemas.microsoft.com/office/drawing/2010/main" val="0"/>
                </a:ext>
              </a:extLst>
            </a:blip>
            <a:srcRect l="46666"/>
            <a:stretch>
              <a:fillRect/>
            </a:stretch>
          </p:blipFill>
          <p:spPr bwMode="auto">
            <a:xfrm>
              <a:off x="1680" y="3082"/>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2322" name="Freeform 42"/>
            <p:cNvSpPr>
              <a:spLocks/>
            </p:cNvSpPr>
            <p:nvPr/>
          </p:nvSpPr>
          <p:spPr bwMode="auto">
            <a:xfrm>
              <a:off x="1152" y="2880"/>
              <a:ext cx="528" cy="192"/>
            </a:xfrm>
            <a:custGeom>
              <a:avLst/>
              <a:gdLst>
                <a:gd name="T0" fmla="*/ 528 w 528"/>
                <a:gd name="T1" fmla="*/ 192 h 192"/>
                <a:gd name="T2" fmla="*/ 528 w 528"/>
                <a:gd name="T3" fmla="*/ 0 h 192"/>
                <a:gd name="T4" fmla="*/ 0 w 528"/>
                <a:gd name="T5" fmla="*/ 0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192"/>
                  </a:moveTo>
                  <a:lnTo>
                    <a:pt x="528"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23" name="Freeform 43"/>
            <p:cNvSpPr>
              <a:spLocks/>
            </p:cNvSpPr>
            <p:nvPr/>
          </p:nvSpPr>
          <p:spPr bwMode="auto">
            <a:xfrm>
              <a:off x="576" y="2880"/>
              <a:ext cx="1104" cy="720"/>
            </a:xfrm>
            <a:custGeom>
              <a:avLst/>
              <a:gdLst>
                <a:gd name="T0" fmla="*/ 336 w 1104"/>
                <a:gd name="T1" fmla="*/ 0 h 720"/>
                <a:gd name="T2" fmla="*/ 0 w 1104"/>
                <a:gd name="T3" fmla="*/ 0 h 720"/>
                <a:gd name="T4" fmla="*/ 0 w 1104"/>
                <a:gd name="T5" fmla="*/ 720 h 720"/>
                <a:gd name="T6" fmla="*/ 1104 w 1104"/>
                <a:gd name="T7" fmla="*/ 720 h 720"/>
                <a:gd name="T8" fmla="*/ 1104 w 1104"/>
                <a:gd name="T9" fmla="*/ 480 h 720"/>
                <a:gd name="T10" fmla="*/ 0 60000 65536"/>
                <a:gd name="T11" fmla="*/ 0 60000 65536"/>
                <a:gd name="T12" fmla="*/ 0 60000 65536"/>
                <a:gd name="T13" fmla="*/ 0 60000 65536"/>
                <a:gd name="T14" fmla="*/ 0 60000 65536"/>
                <a:gd name="T15" fmla="*/ 0 w 1104"/>
                <a:gd name="T16" fmla="*/ 0 h 720"/>
                <a:gd name="T17" fmla="*/ 1104 w 1104"/>
                <a:gd name="T18" fmla="*/ 720 h 720"/>
              </a:gdLst>
              <a:ahLst/>
              <a:cxnLst>
                <a:cxn ang="T10">
                  <a:pos x="T0" y="T1"/>
                </a:cxn>
                <a:cxn ang="T11">
                  <a:pos x="T2" y="T3"/>
                </a:cxn>
                <a:cxn ang="T12">
                  <a:pos x="T4" y="T5"/>
                </a:cxn>
                <a:cxn ang="T13">
                  <a:pos x="T6" y="T7"/>
                </a:cxn>
                <a:cxn ang="T14">
                  <a:pos x="T8" y="T9"/>
                </a:cxn>
              </a:cxnLst>
              <a:rect l="T15" t="T16" r="T17" b="T18"/>
              <a:pathLst>
                <a:path w="1104" h="720">
                  <a:moveTo>
                    <a:pt x="336" y="0"/>
                  </a:moveTo>
                  <a:lnTo>
                    <a:pt x="0" y="0"/>
                  </a:lnTo>
                  <a:lnTo>
                    <a:pt x="0" y="720"/>
                  </a:lnTo>
                  <a:lnTo>
                    <a:pt x="1104" y="720"/>
                  </a:lnTo>
                  <a:lnTo>
                    <a:pt x="1104" y="48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24" name="Text Box 44"/>
            <p:cNvSpPr txBox="1">
              <a:spLocks noChangeArrowheads="1"/>
            </p:cNvSpPr>
            <p:nvPr/>
          </p:nvSpPr>
          <p:spPr bwMode="auto">
            <a:xfrm>
              <a:off x="902" y="2937"/>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12325" name="Text Box 45"/>
            <p:cNvSpPr txBox="1">
              <a:spLocks noChangeArrowheads="1"/>
            </p:cNvSpPr>
            <p:nvPr/>
          </p:nvSpPr>
          <p:spPr bwMode="auto">
            <a:xfrm>
              <a:off x="672" y="31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endParaRPr kumimoji="1" lang="en-US" altLang="zh-CN" sz="2000" b="1">
                <a:solidFill>
                  <a:schemeClr val="tx2"/>
                </a:solidFill>
                <a:latin typeface="Times New Roman" pitchFamily="18" charset="0"/>
                <a:cs typeface="Times New Roman" pitchFamily="18" charset="0"/>
              </a:endParaRPr>
            </a:p>
          </p:txBody>
        </p:sp>
        <p:sp>
          <p:nvSpPr>
            <p:cNvPr id="12326" name="Text Box 46"/>
            <p:cNvSpPr txBox="1">
              <a:spLocks noChangeArrowheads="1"/>
            </p:cNvSpPr>
            <p:nvPr/>
          </p:nvSpPr>
          <p:spPr bwMode="auto">
            <a:xfrm>
              <a:off x="1766" y="308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sp>
          <p:nvSpPr>
            <p:cNvPr id="12327" name="Line 48"/>
            <p:cNvSpPr>
              <a:spLocks noChangeShapeType="1"/>
            </p:cNvSpPr>
            <p:nvPr/>
          </p:nvSpPr>
          <p:spPr bwMode="auto">
            <a:xfrm>
              <a:off x="1296" y="2736"/>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8" name="Text Box 49"/>
            <p:cNvSpPr txBox="1">
              <a:spLocks noChangeArrowheads="1"/>
            </p:cNvSpPr>
            <p:nvPr/>
          </p:nvSpPr>
          <p:spPr bwMode="auto">
            <a:xfrm>
              <a:off x="1382" y="2857"/>
              <a:ext cx="27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i="1" baseline="-25000">
                  <a:solidFill>
                    <a:schemeClr val="tx2"/>
                  </a:solidFill>
                  <a:latin typeface="Times New Roman" pitchFamily="18" charset="0"/>
                  <a:cs typeface="Times New Roman" pitchFamily="18" charset="0"/>
                </a:rPr>
                <a:t>L</a:t>
              </a:r>
            </a:p>
            <a:p>
              <a:pPr eaLnBrk="1" hangingPunct="1"/>
              <a:r>
                <a:rPr kumimoji="1" lang="en-US" altLang="zh-CN" sz="2000" b="1" i="1" baseline="-25000">
                  <a:solidFill>
                    <a:schemeClr val="tx2"/>
                  </a:solidFill>
                  <a:latin typeface="Times New Roman" pitchFamily="18" charset="0"/>
                  <a:cs typeface="Times New Roman" pitchFamily="18" charset="0"/>
                </a:rPr>
                <a:t>—</a:t>
              </a:r>
              <a:endParaRPr kumimoji="1" lang="en-US" altLang="zh-CN" sz="2000" b="1" i="1">
                <a:solidFill>
                  <a:schemeClr val="tx2"/>
                </a:solidFill>
                <a:latin typeface="Times New Roman" pitchFamily="18" charset="0"/>
                <a:cs typeface="Times New Roman" pitchFamily="18" charset="0"/>
              </a:endParaRPr>
            </a:p>
          </p:txBody>
        </p:sp>
        <p:sp>
          <p:nvSpPr>
            <p:cNvPr id="12329" name="Text Box 50"/>
            <p:cNvSpPr txBox="1">
              <a:spLocks noChangeArrowheads="1"/>
            </p:cNvSpPr>
            <p:nvPr/>
          </p:nvSpPr>
          <p:spPr bwMode="auto">
            <a:xfrm>
              <a:off x="1574" y="2601"/>
              <a:ext cx="2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sp>
          <p:nvSpPr>
            <p:cNvPr id="12330" name="Text Box 51"/>
            <p:cNvSpPr txBox="1">
              <a:spLocks noChangeArrowheads="1"/>
            </p:cNvSpPr>
            <p:nvPr/>
          </p:nvSpPr>
          <p:spPr bwMode="auto">
            <a:xfrm>
              <a:off x="374" y="2937"/>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sp>
          <p:nvSpPr>
            <p:cNvPr id="12331" name="Text Box 52"/>
            <p:cNvSpPr txBox="1">
              <a:spLocks noChangeArrowheads="1"/>
            </p:cNvSpPr>
            <p:nvPr/>
          </p:nvSpPr>
          <p:spPr bwMode="auto">
            <a:xfrm>
              <a:off x="364" y="329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grpSp>
      <p:grpSp>
        <p:nvGrpSpPr>
          <p:cNvPr id="8" name="Group 53"/>
          <p:cNvGrpSpPr>
            <a:grpSpLocks/>
          </p:cNvGrpSpPr>
          <p:nvPr/>
        </p:nvGrpSpPr>
        <p:grpSpPr bwMode="auto">
          <a:xfrm>
            <a:off x="1146994" y="2778026"/>
            <a:ext cx="2705100" cy="1470025"/>
            <a:chOff x="2736" y="2719"/>
            <a:chExt cx="1704" cy="926"/>
          </a:xfrm>
        </p:grpSpPr>
        <p:sp>
          <p:nvSpPr>
            <p:cNvPr id="12304" name="Oval 54"/>
            <p:cNvSpPr>
              <a:spLocks noChangeArrowheads="1"/>
            </p:cNvSpPr>
            <p:nvPr/>
          </p:nvSpPr>
          <p:spPr bwMode="auto">
            <a:xfrm>
              <a:off x="2890" y="323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05" name="Text Box 55"/>
            <p:cNvSpPr txBox="1">
              <a:spLocks noChangeArrowheads="1"/>
            </p:cNvSpPr>
            <p:nvPr/>
          </p:nvSpPr>
          <p:spPr bwMode="auto">
            <a:xfrm>
              <a:off x="3292" y="3055"/>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12306" name="Text Box 56"/>
            <p:cNvSpPr txBox="1">
              <a:spLocks noChangeArrowheads="1"/>
            </p:cNvSpPr>
            <p:nvPr/>
          </p:nvSpPr>
          <p:spPr bwMode="auto">
            <a:xfrm>
              <a:off x="3062" y="324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endParaRPr kumimoji="1" lang="en-US" altLang="zh-CN" sz="2000" b="1">
                <a:solidFill>
                  <a:schemeClr val="tx2"/>
                </a:solidFill>
                <a:latin typeface="Times New Roman" pitchFamily="18" charset="0"/>
                <a:cs typeface="Times New Roman" pitchFamily="18" charset="0"/>
              </a:endParaRPr>
            </a:p>
          </p:txBody>
        </p:sp>
        <p:sp>
          <p:nvSpPr>
            <p:cNvPr id="12307" name="Text Box 57"/>
            <p:cNvSpPr txBox="1">
              <a:spLocks noChangeArrowheads="1"/>
            </p:cNvSpPr>
            <p:nvPr/>
          </p:nvSpPr>
          <p:spPr bwMode="auto">
            <a:xfrm>
              <a:off x="4216" y="3199"/>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12308" name="Line 59"/>
            <p:cNvSpPr>
              <a:spLocks noChangeShapeType="1"/>
            </p:cNvSpPr>
            <p:nvPr/>
          </p:nvSpPr>
          <p:spPr bwMode="auto">
            <a:xfrm>
              <a:off x="3686" y="2854"/>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Text Box 60"/>
            <p:cNvSpPr txBox="1">
              <a:spLocks noChangeArrowheads="1"/>
            </p:cNvSpPr>
            <p:nvPr/>
          </p:nvSpPr>
          <p:spPr bwMode="auto">
            <a:xfrm>
              <a:off x="3810" y="2992"/>
              <a:ext cx="27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i="1" baseline="-25000">
                  <a:solidFill>
                    <a:schemeClr val="tx2"/>
                  </a:solidFill>
                  <a:latin typeface="Times New Roman" pitchFamily="18" charset="0"/>
                  <a:cs typeface="Times New Roman" pitchFamily="18" charset="0"/>
                </a:rPr>
                <a:t>C</a:t>
              </a:r>
            </a:p>
            <a:p>
              <a:pPr eaLnBrk="1" hangingPunct="1"/>
              <a:r>
                <a:rPr kumimoji="1" lang="en-US" altLang="zh-CN" sz="2000" b="1" i="1" baseline="-25000">
                  <a:solidFill>
                    <a:schemeClr val="tx2"/>
                  </a:solidFill>
                  <a:latin typeface="Times New Roman" pitchFamily="18" charset="0"/>
                  <a:cs typeface="Times New Roman" pitchFamily="18" charset="0"/>
                </a:rPr>
                <a:t>—</a:t>
              </a:r>
              <a:endParaRPr kumimoji="1" lang="en-US" altLang="zh-CN" sz="2000" b="1" i="1">
                <a:solidFill>
                  <a:schemeClr val="tx2"/>
                </a:solidFill>
                <a:latin typeface="Times New Roman" pitchFamily="18" charset="0"/>
                <a:cs typeface="Times New Roman" pitchFamily="18" charset="0"/>
              </a:endParaRPr>
            </a:p>
          </p:txBody>
        </p:sp>
        <p:sp>
          <p:nvSpPr>
            <p:cNvPr id="12310" name="Text Box 61"/>
            <p:cNvSpPr txBox="1">
              <a:spLocks noChangeArrowheads="1"/>
            </p:cNvSpPr>
            <p:nvPr/>
          </p:nvSpPr>
          <p:spPr bwMode="auto">
            <a:xfrm>
              <a:off x="3964" y="2719"/>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12311" name="Rectangle 62"/>
            <p:cNvSpPr>
              <a:spLocks noChangeArrowheads="1"/>
            </p:cNvSpPr>
            <p:nvPr/>
          </p:nvSpPr>
          <p:spPr bwMode="auto">
            <a:xfrm>
              <a:off x="3312" y="2956"/>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12312" name="Group 63"/>
            <p:cNvGrpSpPr>
              <a:grpSpLocks/>
            </p:cNvGrpSpPr>
            <p:nvPr/>
          </p:nvGrpSpPr>
          <p:grpSpPr bwMode="auto">
            <a:xfrm>
              <a:off x="4062" y="3304"/>
              <a:ext cx="144" cy="56"/>
              <a:chOff x="960" y="3408"/>
              <a:chExt cx="144" cy="56"/>
            </a:xfrm>
          </p:grpSpPr>
          <p:sp>
            <p:nvSpPr>
              <p:cNvPr id="12317" name="Line 64"/>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Line 65"/>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13" name="Freeform 66"/>
            <p:cNvSpPr>
              <a:spLocks/>
            </p:cNvSpPr>
            <p:nvPr/>
          </p:nvSpPr>
          <p:spPr bwMode="auto">
            <a:xfrm>
              <a:off x="3552" y="3014"/>
              <a:ext cx="576" cy="288"/>
            </a:xfrm>
            <a:custGeom>
              <a:avLst/>
              <a:gdLst>
                <a:gd name="T0" fmla="*/ 576 w 576"/>
                <a:gd name="T1" fmla="*/ 288 h 288"/>
                <a:gd name="T2" fmla="*/ 576 w 576"/>
                <a:gd name="T3" fmla="*/ 0 h 288"/>
                <a:gd name="T4" fmla="*/ 0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576" y="288"/>
                  </a:moveTo>
                  <a:lnTo>
                    <a:pt x="576"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14" name="Freeform 67"/>
            <p:cNvSpPr>
              <a:spLocks/>
            </p:cNvSpPr>
            <p:nvPr/>
          </p:nvSpPr>
          <p:spPr bwMode="auto">
            <a:xfrm>
              <a:off x="2976" y="3014"/>
              <a:ext cx="1152" cy="624"/>
            </a:xfrm>
            <a:custGeom>
              <a:avLst/>
              <a:gdLst>
                <a:gd name="T0" fmla="*/ 336 w 1152"/>
                <a:gd name="T1" fmla="*/ 0 h 720"/>
                <a:gd name="T2" fmla="*/ 0 w 1152"/>
                <a:gd name="T3" fmla="*/ 0 h 720"/>
                <a:gd name="T4" fmla="*/ 0 w 1152"/>
                <a:gd name="T5" fmla="*/ 406 h 720"/>
                <a:gd name="T6" fmla="*/ 1152 w 1152"/>
                <a:gd name="T7" fmla="*/ 406 h 720"/>
                <a:gd name="T8" fmla="*/ 1152 w 1152"/>
                <a:gd name="T9" fmla="*/ 217 h 720"/>
                <a:gd name="T10" fmla="*/ 0 60000 65536"/>
                <a:gd name="T11" fmla="*/ 0 60000 65536"/>
                <a:gd name="T12" fmla="*/ 0 60000 65536"/>
                <a:gd name="T13" fmla="*/ 0 60000 65536"/>
                <a:gd name="T14" fmla="*/ 0 60000 65536"/>
                <a:gd name="T15" fmla="*/ 0 w 1152"/>
                <a:gd name="T16" fmla="*/ 0 h 720"/>
                <a:gd name="T17" fmla="*/ 1152 w 1152"/>
                <a:gd name="T18" fmla="*/ 720 h 720"/>
              </a:gdLst>
              <a:ahLst/>
              <a:cxnLst>
                <a:cxn ang="T10">
                  <a:pos x="T0" y="T1"/>
                </a:cxn>
                <a:cxn ang="T11">
                  <a:pos x="T2" y="T3"/>
                </a:cxn>
                <a:cxn ang="T12">
                  <a:pos x="T4" y="T5"/>
                </a:cxn>
                <a:cxn ang="T13">
                  <a:pos x="T6" y="T7"/>
                </a:cxn>
                <a:cxn ang="T14">
                  <a:pos x="T8" y="T9"/>
                </a:cxn>
              </a:cxnLst>
              <a:rect l="T15" t="T16" r="T17" b="T18"/>
              <a:pathLst>
                <a:path w="1152" h="720">
                  <a:moveTo>
                    <a:pt x="336" y="0"/>
                  </a:moveTo>
                  <a:lnTo>
                    <a:pt x="0" y="0"/>
                  </a:lnTo>
                  <a:lnTo>
                    <a:pt x="0" y="720"/>
                  </a:lnTo>
                  <a:lnTo>
                    <a:pt x="1152" y="720"/>
                  </a:lnTo>
                  <a:lnTo>
                    <a:pt x="1152" y="384"/>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2315" name="Text Box 68"/>
            <p:cNvSpPr txBox="1">
              <a:spLocks noChangeArrowheads="1"/>
            </p:cNvSpPr>
            <p:nvPr/>
          </p:nvSpPr>
          <p:spPr bwMode="auto">
            <a:xfrm>
              <a:off x="2746" y="3033"/>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sp>
          <p:nvSpPr>
            <p:cNvPr id="12316" name="Text Box 69"/>
            <p:cNvSpPr txBox="1">
              <a:spLocks noChangeArrowheads="1"/>
            </p:cNvSpPr>
            <p:nvPr/>
          </p:nvSpPr>
          <p:spPr bwMode="auto">
            <a:xfrm>
              <a:off x="2736" y="339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7242"/>
                                        </p:tgtEl>
                                        <p:attrNameLst>
                                          <p:attrName>style.visibility</p:attrName>
                                        </p:attrNameLst>
                                      </p:cBhvr>
                                      <p:to>
                                        <p:strVal val="visible"/>
                                      </p:to>
                                    </p:set>
                                    <p:animEffect transition="in" filter="wipe(left)">
                                      <p:cBhvr>
                                        <p:cTn id="15" dur="500"/>
                                        <p:tgtEl>
                                          <p:spTgt spid="13724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137237"/>
                                        </p:tgtEl>
                                        <p:attrNameLst>
                                          <p:attrName>style.visibility</p:attrName>
                                        </p:attrNameLst>
                                      </p:cBhvr>
                                      <p:to>
                                        <p:strVal val="visible"/>
                                      </p:to>
                                    </p:set>
                                    <p:animEffect transition="in" filter="wipe(left)">
                                      <p:cBhvr>
                                        <p:cTn id="19" dur="75"/>
                                        <p:tgtEl>
                                          <p:spTgt spid="137237"/>
                                        </p:tgtEl>
                                      </p:cBhvr>
                                    </p:animEffect>
                                  </p:childTnLst>
                                </p:cTn>
                              </p:par>
                            </p:childTnLst>
                          </p:cTn>
                        </p:par>
                        <p:par>
                          <p:cTn id="20" fill="hold" nodeType="afterGroup">
                            <p:stCondLst>
                              <p:cond delay="1800"/>
                            </p:stCondLst>
                            <p:childTnLst>
                              <p:par>
                                <p:cTn id="21" presetID="22" presetClass="entr" presetSubtype="8" fill="hold" nodeType="afterEffect">
                                  <p:stCondLst>
                                    <p:cond delay="0"/>
                                  </p:stCondLst>
                                  <p:childTnLst>
                                    <p:set>
                                      <p:cBhvr>
                                        <p:cTn id="22" dur="1" fill="hold">
                                          <p:stCondLst>
                                            <p:cond delay="0"/>
                                          </p:stCondLst>
                                        </p:cTn>
                                        <p:tgtEl>
                                          <p:spTgt spid="137238"/>
                                        </p:tgtEl>
                                        <p:attrNameLst>
                                          <p:attrName>style.visibility</p:attrName>
                                        </p:attrNameLst>
                                      </p:cBhvr>
                                      <p:to>
                                        <p:strVal val="visible"/>
                                      </p:to>
                                    </p:set>
                                    <p:animEffect transition="in" filter="wipe(left)">
                                      <p:cBhvr>
                                        <p:cTn id="23" dur="500"/>
                                        <p:tgtEl>
                                          <p:spTgt spid="137238"/>
                                        </p:tgtEl>
                                      </p:cBhvr>
                                    </p:animEffect>
                                  </p:childTnLst>
                                </p:cTn>
                              </p:par>
                            </p:childTnLst>
                          </p:cTn>
                        </p:par>
                        <p:par>
                          <p:cTn id="24" fill="hold" nodeType="afterGroup">
                            <p:stCondLst>
                              <p:cond delay="2300"/>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137239"/>
                                        </p:tgtEl>
                                        <p:attrNameLst>
                                          <p:attrName>style.visibility</p:attrName>
                                        </p:attrNameLst>
                                      </p:cBhvr>
                                      <p:to>
                                        <p:strVal val="visible"/>
                                      </p:to>
                                    </p:set>
                                    <p:animEffect transition="in" filter="wipe(left)">
                                      <p:cBhvr>
                                        <p:cTn id="27" dur="75"/>
                                        <p:tgtEl>
                                          <p:spTgt spid="137239"/>
                                        </p:tgtEl>
                                      </p:cBhvr>
                                    </p:animEffect>
                                  </p:childTnLst>
                                </p:cTn>
                              </p:par>
                            </p:childTnLst>
                          </p:cTn>
                        </p:par>
                        <p:par>
                          <p:cTn id="28" fill="hold" nodeType="afterGroup">
                            <p:stCondLst>
                              <p:cond delay="2600"/>
                            </p:stCondLst>
                            <p:childTnLst>
                              <p:par>
                                <p:cTn id="29" presetID="22" presetClass="entr" presetSubtype="8" fill="hold" nodeType="afterEffect">
                                  <p:stCondLst>
                                    <p:cond delay="0"/>
                                  </p:stCondLst>
                                  <p:childTnLst>
                                    <p:set>
                                      <p:cBhvr>
                                        <p:cTn id="30" dur="1" fill="hold">
                                          <p:stCondLst>
                                            <p:cond delay="0"/>
                                          </p:stCondLst>
                                        </p:cTn>
                                        <p:tgtEl>
                                          <p:spTgt spid="137240"/>
                                        </p:tgtEl>
                                        <p:attrNameLst>
                                          <p:attrName>style.visibility</p:attrName>
                                        </p:attrNameLst>
                                      </p:cBhvr>
                                      <p:to>
                                        <p:strVal val="visible"/>
                                      </p:to>
                                    </p:set>
                                    <p:animEffect transition="in" filter="wipe(left)">
                                      <p:cBhvr>
                                        <p:cTn id="31" dur="500"/>
                                        <p:tgtEl>
                                          <p:spTgt spid="1372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37244"/>
                                        </p:tgtEl>
                                        <p:attrNameLst>
                                          <p:attrName>style.visibility</p:attrName>
                                        </p:attrNameLst>
                                      </p:cBhvr>
                                      <p:to>
                                        <p:strVal val="visible"/>
                                      </p:to>
                                    </p:set>
                                    <p:animEffect transition="in" filter="wipe(left)">
                                      <p:cBhvr>
                                        <p:cTn id="44" dur="500"/>
                                        <p:tgtEl>
                                          <p:spTgt spid="137244"/>
                                        </p:tgtEl>
                                      </p:cBhvr>
                                    </p:animEffect>
                                  </p:childTnLst>
                                </p:cTn>
                              </p:par>
                            </p:childTnLst>
                          </p:cTn>
                        </p:par>
                        <p:par>
                          <p:cTn id="45" fill="hold" nodeType="afterGroup">
                            <p:stCondLst>
                              <p:cond delay="1500"/>
                            </p:stCondLst>
                            <p:childTnLst>
                              <p:par>
                                <p:cTn id="46" presetID="22" presetClass="entr" presetSubtype="8" fill="hold" nodeType="afterEffect">
                                  <p:stCondLst>
                                    <p:cond delay="0"/>
                                  </p:stCondLst>
                                  <p:childTnLst>
                                    <p:set>
                                      <p:cBhvr>
                                        <p:cTn id="47" dur="1" fill="hold">
                                          <p:stCondLst>
                                            <p:cond delay="0"/>
                                          </p:stCondLst>
                                        </p:cTn>
                                        <p:tgtEl>
                                          <p:spTgt spid="137245"/>
                                        </p:tgtEl>
                                        <p:attrNameLst>
                                          <p:attrName>style.visibility</p:attrName>
                                        </p:attrNameLst>
                                      </p:cBhvr>
                                      <p:to>
                                        <p:strVal val="visible"/>
                                      </p:to>
                                    </p:set>
                                    <p:animEffect transition="in" filter="wipe(left)">
                                      <p:cBhvr>
                                        <p:cTn id="48" dur="500"/>
                                        <p:tgtEl>
                                          <p:spTgt spid="137245"/>
                                        </p:tgtEl>
                                      </p:cBhvr>
                                    </p:animEffect>
                                  </p:childTnLst>
                                </p:cTn>
                              </p:par>
                            </p:childTnLst>
                          </p:cTn>
                        </p:par>
                        <p:par>
                          <p:cTn id="49" fill="hold" nodeType="afterGroup">
                            <p:stCondLst>
                              <p:cond delay="2000"/>
                            </p:stCondLst>
                            <p:childTnLst>
                              <p:par>
                                <p:cTn id="50" presetID="22" presetClass="entr" presetSubtype="8" fill="hold" nodeType="afterEffect">
                                  <p:stCondLst>
                                    <p:cond delay="0"/>
                                  </p:stCondLst>
                                  <p:childTnLst>
                                    <p:set>
                                      <p:cBhvr>
                                        <p:cTn id="51" dur="1" fill="hold">
                                          <p:stCondLst>
                                            <p:cond delay="0"/>
                                          </p:stCondLst>
                                        </p:cTn>
                                        <p:tgtEl>
                                          <p:spTgt spid="137246"/>
                                        </p:tgtEl>
                                        <p:attrNameLst>
                                          <p:attrName>style.visibility</p:attrName>
                                        </p:attrNameLst>
                                      </p:cBhvr>
                                      <p:to>
                                        <p:strVal val="visible"/>
                                      </p:to>
                                    </p:set>
                                    <p:animEffect transition="in" filter="wipe(left)">
                                      <p:cBhvr>
                                        <p:cTn id="52" dur="500"/>
                                        <p:tgtEl>
                                          <p:spTgt spid="137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7" grpId="0" autoUpdateAnimBg="0"/>
      <p:bldP spid="13723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12</a:t>
            </a:r>
            <a:r>
              <a:rPr lang="zh-CN" altLang="en-US" sz="3600" smtClean="0">
                <a:ea typeface="宋体" charset="-122"/>
              </a:rPr>
              <a:t>）</a:t>
            </a:r>
            <a:endParaRPr lang="zh-CN" altLang="en-US" smtClean="0">
              <a:ea typeface="楷体_GB2312" pitchFamily="49" charset="-122"/>
            </a:endParaRPr>
          </a:p>
        </p:txBody>
      </p:sp>
      <p:sp>
        <p:nvSpPr>
          <p:cNvPr id="138244" name="Text Box 4"/>
          <p:cNvSpPr txBox="1">
            <a:spLocks noChangeArrowheads="1"/>
          </p:cNvSpPr>
          <p:nvPr/>
        </p:nvSpPr>
        <p:spPr bwMode="auto">
          <a:xfrm>
            <a:off x="566415" y="789334"/>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零状态响应</a:t>
            </a:r>
            <a:endParaRPr kumimoji="1" lang="zh-CN" altLang="en-US" sz="2400" b="1" i="1">
              <a:solidFill>
                <a:schemeClr val="tx2"/>
              </a:solidFill>
            </a:endParaRPr>
          </a:p>
        </p:txBody>
      </p:sp>
      <p:graphicFrame>
        <p:nvGraphicFramePr>
          <p:cNvPr id="138245" name="Object 2"/>
          <p:cNvGraphicFramePr>
            <a:graphicFrameLocks noChangeAspect="1"/>
          </p:cNvGraphicFramePr>
          <p:nvPr>
            <p:extLst>
              <p:ext uri="{D42A27DB-BD31-4B8C-83A1-F6EECF244321}">
                <p14:modId xmlns:p14="http://schemas.microsoft.com/office/powerpoint/2010/main" val="420337981"/>
              </p:ext>
            </p:extLst>
          </p:nvPr>
        </p:nvGraphicFramePr>
        <p:xfrm>
          <a:off x="1664965" y="1178272"/>
          <a:ext cx="3346450" cy="684212"/>
        </p:xfrm>
        <a:graphic>
          <a:graphicData uri="http://schemas.openxmlformats.org/presentationml/2006/ole">
            <mc:AlternateContent xmlns:mc="http://schemas.openxmlformats.org/markup-compatibility/2006">
              <mc:Choice xmlns:v="urn:schemas-microsoft-com:vml" Requires="v">
                <p:oleObj spid="_x0000_s13425" name="Equation" r:id="rId3" imgW="1676160" imgH="342720" progId="Equation.DSMT4">
                  <p:embed/>
                </p:oleObj>
              </mc:Choice>
              <mc:Fallback>
                <p:oleObj name="Equation" r:id="rId3" imgW="1676160" imgH="3427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965" y="1178272"/>
                        <a:ext cx="3346450"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6" name="Object 3"/>
          <p:cNvGraphicFramePr>
            <a:graphicFrameLocks noChangeAspect="1"/>
          </p:cNvGraphicFramePr>
          <p:nvPr>
            <p:extLst>
              <p:ext uri="{D42A27DB-BD31-4B8C-83A1-F6EECF244321}">
                <p14:modId xmlns:p14="http://schemas.microsoft.com/office/powerpoint/2010/main" val="19770324"/>
              </p:ext>
            </p:extLst>
          </p:nvPr>
        </p:nvGraphicFramePr>
        <p:xfrm>
          <a:off x="1677665" y="1929159"/>
          <a:ext cx="3327400" cy="838200"/>
        </p:xfrm>
        <a:graphic>
          <a:graphicData uri="http://schemas.openxmlformats.org/presentationml/2006/ole">
            <mc:AlternateContent xmlns:mc="http://schemas.openxmlformats.org/markup-compatibility/2006">
              <mc:Choice xmlns:v="urn:schemas-microsoft-com:vml" Requires="v">
                <p:oleObj spid="_x0000_s13426" name="Equation" r:id="rId5" imgW="1663560" imgH="419040" progId="Equation.DSMT4">
                  <p:embed/>
                </p:oleObj>
              </mc:Choice>
              <mc:Fallback>
                <p:oleObj name="Equation" r:id="rId5" imgW="166356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665" y="1929159"/>
                        <a:ext cx="3327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47" name="Text Box 7"/>
          <p:cNvSpPr txBox="1">
            <a:spLocks noChangeArrowheads="1"/>
          </p:cNvSpPr>
          <p:nvPr/>
        </p:nvSpPr>
        <p:spPr bwMode="auto">
          <a:xfrm>
            <a:off x="323528" y="2902297"/>
            <a:ext cx="5443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400" b="1">
                <a:solidFill>
                  <a:schemeClr val="tx2"/>
                </a:solidFill>
              </a:rPr>
              <a:t>一般地，一阶电路的零状态响应方程为</a:t>
            </a:r>
            <a:endParaRPr kumimoji="1" lang="zh-CN" altLang="en-US" sz="2400" b="1">
              <a:solidFill>
                <a:schemeClr val="tx2"/>
              </a:solidFill>
            </a:endParaRPr>
          </a:p>
        </p:txBody>
      </p:sp>
      <p:graphicFrame>
        <p:nvGraphicFramePr>
          <p:cNvPr id="138248" name="Object 4"/>
          <p:cNvGraphicFramePr>
            <a:graphicFrameLocks noChangeAspect="1"/>
          </p:cNvGraphicFramePr>
          <p:nvPr>
            <p:extLst>
              <p:ext uri="{D42A27DB-BD31-4B8C-83A1-F6EECF244321}">
                <p14:modId xmlns:p14="http://schemas.microsoft.com/office/powerpoint/2010/main" val="1262969657"/>
              </p:ext>
            </p:extLst>
          </p:nvPr>
        </p:nvGraphicFramePr>
        <p:xfrm>
          <a:off x="1525265" y="3589684"/>
          <a:ext cx="2687638" cy="784225"/>
        </p:xfrm>
        <a:graphic>
          <a:graphicData uri="http://schemas.openxmlformats.org/presentationml/2006/ole">
            <mc:AlternateContent xmlns:mc="http://schemas.openxmlformats.org/markup-compatibility/2006">
              <mc:Choice xmlns:v="urn:schemas-microsoft-com:vml" Requires="v">
                <p:oleObj spid="_x0000_s13427" name="Equation" r:id="rId7" imgW="1346040" imgH="393480" progId="Equation.DSMT4">
                  <p:embed/>
                </p:oleObj>
              </mc:Choice>
              <mc:Fallback>
                <p:oleObj name="Equation" r:id="rId7" imgW="134604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265" y="3589684"/>
                        <a:ext cx="2687638"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49" name="Text Box 9"/>
          <p:cNvSpPr txBox="1">
            <a:spLocks noChangeArrowheads="1"/>
          </p:cNvSpPr>
          <p:nvPr/>
        </p:nvSpPr>
        <p:spPr bwMode="auto">
          <a:xfrm>
            <a:off x="475928" y="4577109"/>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初始条件</a:t>
            </a:r>
            <a:endParaRPr kumimoji="1" lang="zh-CN" altLang="en-US" sz="2400" b="1" i="1">
              <a:solidFill>
                <a:schemeClr val="tx2"/>
              </a:solidFill>
            </a:endParaRPr>
          </a:p>
        </p:txBody>
      </p:sp>
      <p:graphicFrame>
        <p:nvGraphicFramePr>
          <p:cNvPr id="138250" name="Object 5"/>
          <p:cNvGraphicFramePr>
            <a:graphicFrameLocks noChangeAspect="1"/>
          </p:cNvGraphicFramePr>
          <p:nvPr>
            <p:extLst>
              <p:ext uri="{D42A27DB-BD31-4B8C-83A1-F6EECF244321}">
                <p14:modId xmlns:p14="http://schemas.microsoft.com/office/powerpoint/2010/main" val="4219348556"/>
              </p:ext>
            </p:extLst>
          </p:nvPr>
        </p:nvGraphicFramePr>
        <p:xfrm>
          <a:off x="2092003" y="4577109"/>
          <a:ext cx="838200" cy="457200"/>
        </p:xfrm>
        <a:graphic>
          <a:graphicData uri="http://schemas.openxmlformats.org/presentationml/2006/ole">
            <mc:AlternateContent xmlns:mc="http://schemas.openxmlformats.org/markup-compatibility/2006">
              <mc:Choice xmlns:v="urn:schemas-microsoft-com:vml" Requires="v">
                <p:oleObj spid="_x0000_s13428" name="公式" r:id="rId9" imgW="419040" imgH="228600" progId="Equation.3">
                  <p:embed/>
                </p:oleObj>
              </mc:Choice>
              <mc:Fallback>
                <p:oleObj name="公式" r:id="rId9" imgW="41904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003" y="4577109"/>
                        <a:ext cx="838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51" name="Text Box 11"/>
          <p:cNvSpPr txBox="1">
            <a:spLocks noChangeArrowheads="1"/>
          </p:cNvSpPr>
          <p:nvPr/>
        </p:nvSpPr>
        <p:spPr bwMode="auto">
          <a:xfrm>
            <a:off x="431478" y="5415309"/>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零状态响应：</a:t>
            </a:r>
          </a:p>
        </p:txBody>
      </p:sp>
      <p:graphicFrame>
        <p:nvGraphicFramePr>
          <p:cNvPr id="138252" name="Object 6"/>
          <p:cNvGraphicFramePr>
            <a:graphicFrameLocks noChangeAspect="1"/>
          </p:cNvGraphicFramePr>
          <p:nvPr>
            <p:extLst>
              <p:ext uri="{D42A27DB-BD31-4B8C-83A1-F6EECF244321}">
                <p14:modId xmlns:p14="http://schemas.microsoft.com/office/powerpoint/2010/main" val="4144228094"/>
              </p:ext>
            </p:extLst>
          </p:nvPr>
        </p:nvGraphicFramePr>
        <p:xfrm>
          <a:off x="2393628" y="5200997"/>
          <a:ext cx="5175250" cy="658812"/>
        </p:xfrm>
        <a:graphic>
          <a:graphicData uri="http://schemas.openxmlformats.org/presentationml/2006/ole">
            <mc:AlternateContent xmlns:mc="http://schemas.openxmlformats.org/markup-compatibility/2006">
              <mc:Choice xmlns:v="urn:schemas-microsoft-com:vml" Requires="v">
                <p:oleObj spid="_x0000_s13429" name="Equation" r:id="rId11" imgW="2590560" imgH="330120" progId="Equation.DSMT4">
                  <p:embed/>
                </p:oleObj>
              </mc:Choice>
              <mc:Fallback>
                <p:oleObj name="Equation" r:id="rId11" imgW="2590560" imgH="330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3628" y="5200997"/>
                        <a:ext cx="517525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53" name="Text Box 13"/>
          <p:cNvSpPr txBox="1">
            <a:spLocks noChangeArrowheads="1"/>
          </p:cNvSpPr>
          <p:nvPr/>
        </p:nvSpPr>
        <p:spPr bwMode="auto">
          <a:xfrm>
            <a:off x="4733603" y="3815109"/>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solidFill>
                  <a:schemeClr val="tx2"/>
                </a:solidFill>
              </a:rPr>
              <a:t>电压或电流</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8244"/>
                                        </p:tgtEl>
                                        <p:attrNameLst>
                                          <p:attrName>style.visibility</p:attrName>
                                        </p:attrNameLst>
                                      </p:cBhvr>
                                      <p:to>
                                        <p:strVal val="visible"/>
                                      </p:to>
                                    </p:set>
                                    <p:animEffect transition="in" filter="wipe(left)">
                                      <p:cBhvr>
                                        <p:cTn id="7" dur="75"/>
                                        <p:tgtEl>
                                          <p:spTgt spid="138244"/>
                                        </p:tgtEl>
                                      </p:cBhvr>
                                    </p:animEffect>
                                  </p:childTnLst>
                                </p:cTn>
                              </p:par>
                            </p:childTnLst>
                          </p:cTn>
                        </p:par>
                        <p:par>
                          <p:cTn id="8" fill="hold" nodeType="afterGroup">
                            <p:stCondLst>
                              <p:cond delay="375"/>
                            </p:stCondLst>
                            <p:childTnLst>
                              <p:par>
                                <p:cTn id="9" presetID="22" presetClass="entr" presetSubtype="8" fill="hold" nodeType="afterEffect">
                                  <p:stCondLst>
                                    <p:cond delay="0"/>
                                  </p:stCondLst>
                                  <p:childTnLst>
                                    <p:set>
                                      <p:cBhvr>
                                        <p:cTn id="10" dur="1" fill="hold">
                                          <p:stCondLst>
                                            <p:cond delay="0"/>
                                          </p:stCondLst>
                                        </p:cTn>
                                        <p:tgtEl>
                                          <p:spTgt spid="138245"/>
                                        </p:tgtEl>
                                        <p:attrNameLst>
                                          <p:attrName>style.visibility</p:attrName>
                                        </p:attrNameLst>
                                      </p:cBhvr>
                                      <p:to>
                                        <p:strVal val="visible"/>
                                      </p:to>
                                    </p:set>
                                    <p:animEffect transition="in" filter="wipe(left)">
                                      <p:cBhvr>
                                        <p:cTn id="11" dur="500"/>
                                        <p:tgtEl>
                                          <p:spTgt spid="138245"/>
                                        </p:tgtEl>
                                      </p:cBhvr>
                                    </p:animEffect>
                                  </p:childTnLst>
                                </p:cTn>
                              </p:par>
                            </p:childTnLst>
                          </p:cTn>
                        </p:par>
                        <p:par>
                          <p:cTn id="12" fill="hold" nodeType="afterGroup">
                            <p:stCondLst>
                              <p:cond delay="875"/>
                            </p:stCondLst>
                            <p:childTnLst>
                              <p:par>
                                <p:cTn id="13" presetID="22" presetClass="entr" presetSubtype="8" fill="hold" nodeType="afterEffect">
                                  <p:stCondLst>
                                    <p:cond delay="0"/>
                                  </p:stCondLst>
                                  <p:childTnLst>
                                    <p:set>
                                      <p:cBhvr>
                                        <p:cTn id="14" dur="1" fill="hold">
                                          <p:stCondLst>
                                            <p:cond delay="0"/>
                                          </p:stCondLst>
                                        </p:cTn>
                                        <p:tgtEl>
                                          <p:spTgt spid="138246"/>
                                        </p:tgtEl>
                                        <p:attrNameLst>
                                          <p:attrName>style.visibility</p:attrName>
                                        </p:attrNameLst>
                                      </p:cBhvr>
                                      <p:to>
                                        <p:strVal val="visible"/>
                                      </p:to>
                                    </p:set>
                                    <p:animEffect transition="in" filter="wipe(left)">
                                      <p:cBhvr>
                                        <p:cTn id="15" dur="500"/>
                                        <p:tgtEl>
                                          <p:spTgt spid="1382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38247"/>
                                        </p:tgtEl>
                                        <p:attrNameLst>
                                          <p:attrName>style.visibility</p:attrName>
                                        </p:attrNameLst>
                                      </p:cBhvr>
                                      <p:to>
                                        <p:strVal val="visible"/>
                                      </p:to>
                                    </p:set>
                                    <p:animEffect transition="in" filter="wipe(left)">
                                      <p:cBhvr>
                                        <p:cTn id="20" dur="75"/>
                                        <p:tgtEl>
                                          <p:spTgt spid="138247"/>
                                        </p:tgtEl>
                                      </p:cBhvr>
                                    </p:animEffect>
                                  </p:childTnLst>
                                </p:cTn>
                              </p:par>
                            </p:childTnLst>
                          </p:cTn>
                        </p:par>
                        <p:par>
                          <p:cTn id="21" fill="hold" nodeType="afterGroup">
                            <p:stCondLst>
                              <p:cond delay="1275"/>
                            </p:stCondLst>
                            <p:childTnLst>
                              <p:par>
                                <p:cTn id="22" presetID="22" presetClass="entr" presetSubtype="8" fill="hold" nodeType="afterEffect">
                                  <p:stCondLst>
                                    <p:cond delay="0"/>
                                  </p:stCondLst>
                                  <p:childTnLst>
                                    <p:set>
                                      <p:cBhvr>
                                        <p:cTn id="23" dur="1" fill="hold">
                                          <p:stCondLst>
                                            <p:cond delay="0"/>
                                          </p:stCondLst>
                                        </p:cTn>
                                        <p:tgtEl>
                                          <p:spTgt spid="138248"/>
                                        </p:tgtEl>
                                        <p:attrNameLst>
                                          <p:attrName>style.visibility</p:attrName>
                                        </p:attrNameLst>
                                      </p:cBhvr>
                                      <p:to>
                                        <p:strVal val="visible"/>
                                      </p:to>
                                    </p:set>
                                    <p:animEffect transition="in" filter="wipe(left)">
                                      <p:cBhvr>
                                        <p:cTn id="24" dur="500"/>
                                        <p:tgtEl>
                                          <p:spTgt spid="1382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138253"/>
                                        </p:tgtEl>
                                        <p:attrNameLst>
                                          <p:attrName>style.visibility</p:attrName>
                                        </p:attrNameLst>
                                      </p:cBhvr>
                                      <p:to>
                                        <p:strVal val="visible"/>
                                      </p:to>
                                    </p:set>
                                    <p:animEffect transition="in" filter="slide(fromRight)">
                                      <p:cBhvr>
                                        <p:cTn id="29" dur="500"/>
                                        <p:tgtEl>
                                          <p:spTgt spid="1382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38249"/>
                                        </p:tgtEl>
                                        <p:attrNameLst>
                                          <p:attrName>style.visibility</p:attrName>
                                        </p:attrNameLst>
                                      </p:cBhvr>
                                      <p:to>
                                        <p:strVal val="visible"/>
                                      </p:to>
                                    </p:set>
                                    <p:animEffect transition="in" filter="wipe(left)">
                                      <p:cBhvr>
                                        <p:cTn id="34" dur="75"/>
                                        <p:tgtEl>
                                          <p:spTgt spid="138249"/>
                                        </p:tgtEl>
                                      </p:cBhvr>
                                    </p:animEffect>
                                  </p:childTnLst>
                                </p:cTn>
                              </p:par>
                            </p:childTnLst>
                          </p:cTn>
                        </p:par>
                        <p:par>
                          <p:cTn id="35" fill="hold" nodeType="afterGroup">
                            <p:stCondLst>
                              <p:cond delay="300"/>
                            </p:stCondLst>
                            <p:childTnLst>
                              <p:par>
                                <p:cTn id="36" presetID="22" presetClass="entr" presetSubtype="8" fill="hold" nodeType="afterEffect">
                                  <p:stCondLst>
                                    <p:cond delay="0"/>
                                  </p:stCondLst>
                                  <p:childTnLst>
                                    <p:set>
                                      <p:cBhvr>
                                        <p:cTn id="37" dur="1" fill="hold">
                                          <p:stCondLst>
                                            <p:cond delay="0"/>
                                          </p:stCondLst>
                                        </p:cTn>
                                        <p:tgtEl>
                                          <p:spTgt spid="138250"/>
                                        </p:tgtEl>
                                        <p:attrNameLst>
                                          <p:attrName>style.visibility</p:attrName>
                                        </p:attrNameLst>
                                      </p:cBhvr>
                                      <p:to>
                                        <p:strVal val="visible"/>
                                      </p:to>
                                    </p:set>
                                    <p:animEffect transition="in" filter="wipe(left)">
                                      <p:cBhvr>
                                        <p:cTn id="38" dur="500"/>
                                        <p:tgtEl>
                                          <p:spTgt spid="1382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138251"/>
                                        </p:tgtEl>
                                        <p:attrNameLst>
                                          <p:attrName>style.visibility</p:attrName>
                                        </p:attrNameLst>
                                      </p:cBhvr>
                                      <p:to>
                                        <p:strVal val="visible"/>
                                      </p:to>
                                    </p:set>
                                    <p:animEffect transition="in" filter="wipe(left)">
                                      <p:cBhvr>
                                        <p:cTn id="43" dur="75"/>
                                        <p:tgtEl>
                                          <p:spTgt spid="138251"/>
                                        </p:tgtEl>
                                      </p:cBhvr>
                                    </p:animEffect>
                                  </p:childTnLst>
                                </p:cTn>
                              </p:par>
                            </p:childTnLst>
                          </p:cTn>
                        </p:par>
                        <p:par>
                          <p:cTn id="44" fill="hold" nodeType="afterGroup">
                            <p:stCondLst>
                              <p:cond delay="450"/>
                            </p:stCondLst>
                            <p:childTnLst>
                              <p:par>
                                <p:cTn id="45" presetID="22" presetClass="entr" presetSubtype="8" fill="hold" nodeType="afterEffect">
                                  <p:stCondLst>
                                    <p:cond delay="0"/>
                                  </p:stCondLst>
                                  <p:childTnLst>
                                    <p:set>
                                      <p:cBhvr>
                                        <p:cTn id="46" dur="1" fill="hold">
                                          <p:stCondLst>
                                            <p:cond delay="0"/>
                                          </p:stCondLst>
                                        </p:cTn>
                                        <p:tgtEl>
                                          <p:spTgt spid="138252"/>
                                        </p:tgtEl>
                                        <p:attrNameLst>
                                          <p:attrName>style.visibility</p:attrName>
                                        </p:attrNameLst>
                                      </p:cBhvr>
                                      <p:to>
                                        <p:strVal val="visible"/>
                                      </p:to>
                                    </p:set>
                                    <p:animEffect transition="in" filter="wipe(left)">
                                      <p:cBhvr>
                                        <p:cTn id="47" dur="500"/>
                                        <p:tgtEl>
                                          <p:spTgt spid="138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autoUpdateAnimBg="0"/>
      <p:bldP spid="138249" grpId="0" autoUpdateAnimBg="0"/>
      <p:bldP spid="138251" grpId="0" autoUpdateAnimBg="0"/>
      <p:bldP spid="1382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13</a:t>
            </a:r>
            <a:r>
              <a:rPr lang="zh-CN" altLang="en-US" sz="36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22</a:t>
            </a:fld>
            <a:endParaRPr lang="zh-CN" altLang="en-US"/>
          </a:p>
        </p:txBody>
      </p:sp>
      <p:sp>
        <p:nvSpPr>
          <p:cNvPr id="139268" name="Text Box 4"/>
          <p:cNvSpPr txBox="1">
            <a:spLocks noChangeArrowheads="1"/>
          </p:cNvSpPr>
          <p:nvPr/>
        </p:nvSpPr>
        <p:spPr bwMode="auto">
          <a:xfrm>
            <a:off x="179512" y="692696"/>
            <a:ext cx="8518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例：图示电路中开关</a:t>
            </a:r>
            <a:r>
              <a:rPr kumimoji="1" lang="en-US" altLang="zh-CN" sz="2400" b="1">
                <a:solidFill>
                  <a:schemeClr val="tx2"/>
                </a:solidFill>
                <a:latin typeface="Times New Roman" pitchFamily="18" charset="0"/>
                <a:cs typeface="Times New Roman" pitchFamily="18" charset="0"/>
              </a:rPr>
              <a:t>S</a:t>
            </a:r>
            <a:r>
              <a:rPr kumimoji="1" lang="zh-CN" altLang="en-US" sz="2400" b="1">
                <a:solidFill>
                  <a:schemeClr val="tx2"/>
                </a:solidFill>
                <a:latin typeface="Times New Roman" pitchFamily="18" charset="0"/>
                <a:cs typeface="Times New Roman" pitchFamily="18" charset="0"/>
              </a:rPr>
              <a:t>在</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合上，求开关合上后的</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 </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2</a:t>
            </a:r>
            <a:r>
              <a:rPr kumimoji="1" lang="en-US" altLang="en-US" sz="2400" b="1">
                <a:solidFill>
                  <a:schemeClr val="tx2"/>
                </a:solidFill>
                <a:latin typeface="Times New Roman" pitchFamily="18" charset="0"/>
                <a:cs typeface="Times New Roman" pitchFamily="18" charset="0"/>
              </a:rPr>
              <a:t>, </a:t>
            </a:r>
            <a:r>
              <a:rPr kumimoji="1" lang="en-US" altLang="en-US" sz="2400" b="1" i="1">
                <a:solidFill>
                  <a:schemeClr val="tx2"/>
                </a:solidFill>
                <a:latin typeface="Times New Roman" pitchFamily="18" charset="0"/>
                <a:cs typeface="Times New Roman" pitchFamily="18" charset="0"/>
              </a:rPr>
              <a:t>i</a:t>
            </a:r>
            <a:r>
              <a:rPr kumimoji="1" lang="en-US" altLang="en-US" sz="2400" b="1" i="1" baseline="-25000">
                <a:solidFill>
                  <a:schemeClr val="tx2"/>
                </a:solidFill>
                <a:latin typeface="Times New Roman" pitchFamily="18" charset="0"/>
                <a:cs typeface="Times New Roman" pitchFamily="18" charset="0"/>
              </a:rPr>
              <a:t>C</a:t>
            </a:r>
            <a:r>
              <a:rPr kumimoji="1" lang="zh-CN" altLang="en-US" sz="2400" b="1" i="1" baseline="-25000">
                <a:solidFill>
                  <a:schemeClr val="tx2"/>
                </a:solidFill>
                <a:latin typeface="Times New Roman" pitchFamily="18" charset="0"/>
                <a:cs typeface="Times New Roman" pitchFamily="18" charset="0"/>
              </a:rPr>
              <a:t>。</a:t>
            </a:r>
            <a:r>
              <a:rPr kumimoji="1" lang="zh-CN" altLang="zh-CN" sz="2400" b="1">
                <a:solidFill>
                  <a:schemeClr val="tx2"/>
                </a:solidFill>
                <a:latin typeface="Times New Roman" pitchFamily="18" charset="0"/>
                <a:cs typeface="Times New Roman" pitchFamily="18" charset="0"/>
              </a:rPr>
              <a:t>图</a:t>
            </a:r>
            <a:r>
              <a:rPr kumimoji="1" lang="zh-CN" altLang="en-US" sz="2400" b="1">
                <a:solidFill>
                  <a:schemeClr val="tx2"/>
                </a:solidFill>
                <a:latin typeface="Times New Roman" pitchFamily="18" charset="0"/>
                <a:cs typeface="Times New Roman" pitchFamily="18" charset="0"/>
              </a:rPr>
              <a:t>中电阻单位为</a:t>
            </a:r>
            <a:r>
              <a:rPr kumimoji="1" lang="en-US" altLang="zh-CN" sz="2400" b="1">
                <a:solidFill>
                  <a:schemeClr val="tx2"/>
                </a:solidFill>
                <a:latin typeface="Times New Roman" pitchFamily="18" charset="0"/>
                <a:cs typeface="Times New Roman" pitchFamily="18" charset="0"/>
              </a:rPr>
              <a:t>k</a:t>
            </a:r>
            <a:r>
              <a:rPr kumimoji="1" lang="en-US" altLang="zh-CN" sz="2400" b="1">
                <a:solidFill>
                  <a:schemeClr val="tx2"/>
                </a:solidFill>
                <a:latin typeface="Times New Roman" pitchFamily="18" charset="0"/>
                <a:cs typeface="Times New Roman" pitchFamily="18" charset="0"/>
                <a:sym typeface="Symbol" pitchFamily="18" charset="2"/>
              </a:rPr>
              <a:t></a:t>
            </a:r>
            <a:r>
              <a:rPr kumimoji="1" lang="zh-CN" altLang="en-US" sz="2400" b="1">
                <a:solidFill>
                  <a:schemeClr val="tx2"/>
                </a:solidFill>
                <a:latin typeface="Times New Roman" pitchFamily="18" charset="0"/>
                <a:cs typeface="Times New Roman" pitchFamily="18" charset="0"/>
              </a:rPr>
              <a:t>，电容</a:t>
            </a:r>
            <a:r>
              <a:rPr kumimoji="1" lang="en-US" altLang="zh-CN" sz="2400" b="1">
                <a:solidFill>
                  <a:schemeClr val="tx2"/>
                </a:solidFill>
                <a:latin typeface="Times New Roman" pitchFamily="18" charset="0"/>
                <a:cs typeface="Times New Roman" pitchFamily="18" charset="0"/>
              </a:rPr>
              <a:t>C</a:t>
            </a:r>
            <a:r>
              <a:rPr kumimoji="1" lang="zh-CN" altLang="en-US" sz="2400" b="1">
                <a:solidFill>
                  <a:schemeClr val="tx2"/>
                </a:solidFill>
                <a:latin typeface="Times New Roman" pitchFamily="18" charset="0"/>
                <a:cs typeface="Times New Roman" pitchFamily="18" charset="0"/>
              </a:rPr>
              <a:t>为</a:t>
            </a:r>
            <a:r>
              <a:rPr kumimoji="1" lang="en-US" altLang="zh-CN" sz="2400" b="1">
                <a:solidFill>
                  <a:schemeClr val="tx2"/>
                </a:solidFill>
                <a:latin typeface="Times New Roman" pitchFamily="18" charset="0"/>
                <a:cs typeface="Times New Roman" pitchFamily="18" charset="0"/>
              </a:rPr>
              <a:t>5</a:t>
            </a:r>
            <a:r>
              <a:rPr kumimoji="1" lang="zh-CN" altLang="en-US" sz="2400" b="1">
                <a:solidFill>
                  <a:schemeClr val="tx2"/>
                </a:solidFill>
                <a:latin typeface="Times New Roman" pitchFamily="18" charset="0"/>
                <a:cs typeface="Times New Roman" pitchFamily="18" charset="0"/>
                <a:sym typeface="Symbol" pitchFamily="18" charset="2"/>
              </a:rPr>
              <a:t></a:t>
            </a:r>
            <a:r>
              <a:rPr kumimoji="1" lang="en-US" altLang="zh-CN" sz="2400" b="1">
                <a:solidFill>
                  <a:schemeClr val="tx2"/>
                </a:solidFill>
                <a:latin typeface="Times New Roman" pitchFamily="18" charset="0"/>
                <a:cs typeface="Times New Roman" pitchFamily="18" charset="0"/>
                <a:sym typeface="Symbol" pitchFamily="18" charset="2"/>
              </a:rPr>
              <a:t>F</a:t>
            </a:r>
            <a:r>
              <a:rPr kumimoji="1" lang="zh-CN" altLang="en-US" sz="2400" b="1">
                <a:solidFill>
                  <a:schemeClr val="tx2"/>
                </a:solidFill>
                <a:latin typeface="Times New Roman" pitchFamily="18" charset="0"/>
                <a:cs typeface="Times New Roman" pitchFamily="18" charset="0"/>
              </a:rPr>
              <a:t>。</a:t>
            </a:r>
            <a:endParaRPr kumimoji="1" lang="zh-CN" altLang="en-US" sz="2400" b="1" i="1">
              <a:solidFill>
                <a:schemeClr val="tx2"/>
              </a:solidFill>
              <a:latin typeface="Times New Roman" pitchFamily="18" charset="0"/>
              <a:cs typeface="Times New Roman" pitchFamily="18" charset="0"/>
            </a:endParaRPr>
          </a:p>
        </p:txBody>
      </p:sp>
      <p:sp>
        <p:nvSpPr>
          <p:cNvPr id="139269" name="Text Box 5"/>
          <p:cNvSpPr txBox="1">
            <a:spLocks noChangeArrowheads="1"/>
          </p:cNvSpPr>
          <p:nvPr/>
        </p:nvSpPr>
        <p:spPr bwMode="auto">
          <a:xfrm>
            <a:off x="228724" y="1784896"/>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设开关合上前，电路已处于稳态</a:t>
            </a:r>
            <a:endParaRPr kumimoji="1" lang="zh-CN" altLang="en-US" sz="2400" b="1" i="1">
              <a:solidFill>
                <a:schemeClr val="tx2"/>
              </a:solidFill>
              <a:latin typeface="Times New Roman" pitchFamily="18" charset="0"/>
              <a:cs typeface="Times New Roman" pitchFamily="18" charset="0"/>
            </a:endParaRPr>
          </a:p>
        </p:txBody>
      </p:sp>
      <p:sp>
        <p:nvSpPr>
          <p:cNvPr id="139270" name="Text Box 6"/>
          <p:cNvSpPr txBox="1">
            <a:spLocks noChangeArrowheads="1"/>
          </p:cNvSpPr>
          <p:nvPr/>
        </p:nvSpPr>
        <p:spPr bwMode="auto">
          <a:xfrm>
            <a:off x="301749" y="2307184"/>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所以</a:t>
            </a:r>
            <a:endParaRPr kumimoji="1" lang="zh-CN" altLang="en-US" sz="2400" b="1" i="1">
              <a:solidFill>
                <a:schemeClr val="tx2"/>
              </a:solidFill>
              <a:latin typeface="Times New Roman" pitchFamily="18" charset="0"/>
              <a:cs typeface="Times New Roman" pitchFamily="18" charset="0"/>
            </a:endParaRPr>
          </a:p>
        </p:txBody>
      </p:sp>
      <p:sp>
        <p:nvSpPr>
          <p:cNvPr id="139271" name="Text Box 7"/>
          <p:cNvSpPr txBox="1">
            <a:spLocks noChangeArrowheads="1"/>
          </p:cNvSpPr>
          <p:nvPr/>
        </p:nvSpPr>
        <p:spPr bwMode="auto">
          <a:xfrm>
            <a:off x="1185987" y="2318296"/>
            <a:ext cx="1471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)=0V</a:t>
            </a:r>
            <a:endParaRPr kumimoji="1" lang="en-US" altLang="zh-CN" sz="2400" b="1" i="1">
              <a:solidFill>
                <a:schemeClr val="tx2"/>
              </a:solidFill>
              <a:latin typeface="Times New Roman" pitchFamily="18" charset="0"/>
              <a:cs typeface="Times New Roman" pitchFamily="18" charset="0"/>
            </a:endParaRPr>
          </a:p>
        </p:txBody>
      </p:sp>
      <p:sp>
        <p:nvSpPr>
          <p:cNvPr id="139272" name="Text Box 8"/>
          <p:cNvSpPr txBox="1">
            <a:spLocks noChangeArrowheads="1"/>
          </p:cNvSpPr>
          <p:nvPr/>
        </p:nvSpPr>
        <p:spPr bwMode="auto">
          <a:xfrm>
            <a:off x="330324" y="2846934"/>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由换路定律</a:t>
            </a:r>
            <a:endParaRPr kumimoji="1" lang="zh-CN" altLang="en-US" sz="2400" b="1" i="1">
              <a:solidFill>
                <a:schemeClr val="tx2"/>
              </a:solidFill>
              <a:latin typeface="Times New Roman" pitchFamily="18" charset="0"/>
              <a:cs typeface="Times New Roman" pitchFamily="18" charset="0"/>
            </a:endParaRPr>
          </a:p>
        </p:txBody>
      </p:sp>
      <p:sp>
        <p:nvSpPr>
          <p:cNvPr id="139273" name="Text Box 9"/>
          <p:cNvSpPr txBox="1">
            <a:spLocks noChangeArrowheads="1"/>
          </p:cNvSpPr>
          <p:nvPr/>
        </p:nvSpPr>
        <p:spPr bwMode="auto">
          <a:xfrm>
            <a:off x="1216149" y="3459709"/>
            <a:ext cx="2430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a:t>
            </a:r>
            <a:r>
              <a:rPr kumimoji="1" lang="en-US" altLang="en-US" sz="2400" b="1" i="1">
                <a:solidFill>
                  <a:schemeClr val="tx2"/>
                </a:solidFill>
                <a:latin typeface="Times New Roman" pitchFamily="18" charset="0"/>
                <a:cs typeface="Times New Roman" pitchFamily="18" charset="0"/>
              </a:rPr>
              <a:t>=u</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)=0V</a:t>
            </a:r>
            <a:endParaRPr kumimoji="1" lang="en-US" altLang="zh-CN" sz="2400" b="1">
              <a:solidFill>
                <a:schemeClr val="tx2"/>
              </a:solidFill>
              <a:latin typeface="Times New Roman" pitchFamily="18" charset="0"/>
              <a:cs typeface="Times New Roman" pitchFamily="18" charset="0"/>
            </a:endParaRPr>
          </a:p>
        </p:txBody>
      </p:sp>
      <p:sp>
        <p:nvSpPr>
          <p:cNvPr id="139274" name="Text Box 10"/>
          <p:cNvSpPr txBox="1">
            <a:spLocks noChangeArrowheads="1"/>
          </p:cNvSpPr>
          <p:nvPr/>
        </p:nvSpPr>
        <p:spPr bwMode="auto">
          <a:xfrm>
            <a:off x="301749" y="3989934"/>
            <a:ext cx="3113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换路后（</a:t>
            </a:r>
            <a:r>
              <a:rPr kumimoji="1" lang="en-US" altLang="en-US" sz="2400" b="1" i="1">
                <a:solidFill>
                  <a:schemeClr val="tx2"/>
                </a:solidFill>
                <a:latin typeface="Times New Roman" pitchFamily="18" charset="0"/>
                <a:cs typeface="Times New Roman" pitchFamily="18" charset="0"/>
              </a:rPr>
              <a:t>t&gt;</a:t>
            </a:r>
            <a:r>
              <a:rPr kumimoji="1" lang="en-US" altLang="en-US"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）电路为</a:t>
            </a:r>
            <a:endParaRPr kumimoji="1" lang="zh-CN" altLang="en-US" sz="2400" b="1" i="1">
              <a:solidFill>
                <a:schemeClr val="tx2"/>
              </a:solidFill>
              <a:latin typeface="Times New Roman" pitchFamily="18" charset="0"/>
              <a:cs typeface="Times New Roman" pitchFamily="18" charset="0"/>
            </a:endParaRPr>
          </a:p>
        </p:txBody>
      </p:sp>
      <p:grpSp>
        <p:nvGrpSpPr>
          <p:cNvPr id="2" name="Group 11"/>
          <p:cNvGrpSpPr>
            <a:grpSpLocks/>
          </p:cNvGrpSpPr>
          <p:nvPr/>
        </p:nvGrpSpPr>
        <p:grpSpPr bwMode="auto">
          <a:xfrm>
            <a:off x="4553074" y="1643609"/>
            <a:ext cx="4057650" cy="1641475"/>
            <a:chOff x="3166" y="504"/>
            <a:chExt cx="2556" cy="1034"/>
          </a:xfrm>
        </p:grpSpPr>
        <p:sp>
          <p:nvSpPr>
            <p:cNvPr id="47159" name="Oval 12"/>
            <p:cNvSpPr>
              <a:spLocks noChangeArrowheads="1"/>
            </p:cNvSpPr>
            <p:nvPr/>
          </p:nvSpPr>
          <p:spPr bwMode="auto">
            <a:xfrm>
              <a:off x="3346" y="1074"/>
              <a:ext cx="144" cy="14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60" name="Rectangle 13"/>
            <p:cNvSpPr>
              <a:spLocks noChangeArrowheads="1"/>
            </p:cNvSpPr>
            <p:nvPr/>
          </p:nvSpPr>
          <p:spPr bwMode="auto">
            <a:xfrm>
              <a:off x="4474" y="816"/>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61" name="Rectangle 14"/>
            <p:cNvSpPr>
              <a:spLocks noChangeArrowheads="1"/>
            </p:cNvSpPr>
            <p:nvPr/>
          </p:nvSpPr>
          <p:spPr bwMode="auto">
            <a:xfrm>
              <a:off x="5386" y="816"/>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62" name="Rectangle 15"/>
            <p:cNvSpPr>
              <a:spLocks noChangeArrowheads="1"/>
            </p:cNvSpPr>
            <p:nvPr/>
          </p:nvSpPr>
          <p:spPr bwMode="auto">
            <a:xfrm rot="-5400000">
              <a:off x="4954" y="1106"/>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grpSp>
          <p:nvGrpSpPr>
            <p:cNvPr id="47163" name="Group 16"/>
            <p:cNvGrpSpPr>
              <a:grpSpLocks/>
            </p:cNvGrpSpPr>
            <p:nvPr/>
          </p:nvGrpSpPr>
          <p:grpSpPr bwMode="auto">
            <a:xfrm>
              <a:off x="4032" y="1104"/>
              <a:ext cx="144" cy="56"/>
              <a:chOff x="960" y="3408"/>
              <a:chExt cx="144" cy="56"/>
            </a:xfrm>
          </p:grpSpPr>
          <p:sp>
            <p:nvSpPr>
              <p:cNvPr id="47191" name="Line 17"/>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2" name="Line 18"/>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64" name="Line 19"/>
            <p:cNvSpPr>
              <a:spLocks noChangeShapeType="1"/>
            </p:cNvSpPr>
            <p:nvPr/>
          </p:nvSpPr>
          <p:spPr bwMode="auto">
            <a:xfrm>
              <a:off x="4666" y="864"/>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5" name="Line 20"/>
            <p:cNvSpPr>
              <a:spLocks noChangeShapeType="1"/>
            </p:cNvSpPr>
            <p:nvPr/>
          </p:nvSpPr>
          <p:spPr bwMode="auto">
            <a:xfrm>
              <a:off x="5050" y="125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6" name="Freeform 21"/>
            <p:cNvSpPr>
              <a:spLocks/>
            </p:cNvSpPr>
            <p:nvPr/>
          </p:nvSpPr>
          <p:spPr bwMode="auto">
            <a:xfrm>
              <a:off x="3418" y="864"/>
              <a:ext cx="2304" cy="624"/>
            </a:xfrm>
            <a:custGeom>
              <a:avLst/>
              <a:gdLst>
                <a:gd name="T0" fmla="*/ 2160 w 2304"/>
                <a:gd name="T1" fmla="*/ 0 h 624"/>
                <a:gd name="T2" fmla="*/ 2304 w 2304"/>
                <a:gd name="T3" fmla="*/ 0 h 624"/>
                <a:gd name="T4" fmla="*/ 2304 w 2304"/>
                <a:gd name="T5" fmla="*/ 624 h 624"/>
                <a:gd name="T6" fmla="*/ 0 w 2304"/>
                <a:gd name="T7" fmla="*/ 624 h 624"/>
                <a:gd name="T8" fmla="*/ 0 w 2304"/>
                <a:gd name="T9" fmla="*/ 0 h 624"/>
                <a:gd name="T10" fmla="*/ 192 w 2304"/>
                <a:gd name="T11" fmla="*/ 0 h 624"/>
                <a:gd name="T12" fmla="*/ 0 60000 65536"/>
                <a:gd name="T13" fmla="*/ 0 60000 65536"/>
                <a:gd name="T14" fmla="*/ 0 60000 65536"/>
                <a:gd name="T15" fmla="*/ 0 60000 65536"/>
                <a:gd name="T16" fmla="*/ 0 60000 65536"/>
                <a:gd name="T17" fmla="*/ 0 60000 65536"/>
                <a:gd name="T18" fmla="*/ 0 w 2304"/>
                <a:gd name="T19" fmla="*/ 0 h 624"/>
                <a:gd name="T20" fmla="*/ 2304 w 230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304" h="624">
                  <a:moveTo>
                    <a:pt x="2160" y="0"/>
                  </a:moveTo>
                  <a:lnTo>
                    <a:pt x="2304" y="0"/>
                  </a:lnTo>
                  <a:lnTo>
                    <a:pt x="2304" y="624"/>
                  </a:lnTo>
                  <a:lnTo>
                    <a:pt x="0" y="624"/>
                  </a:lnTo>
                  <a:lnTo>
                    <a:pt x="0" y="0"/>
                  </a:lnTo>
                  <a:lnTo>
                    <a:pt x="192"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67" name="Freeform 22"/>
            <p:cNvSpPr>
              <a:spLocks/>
            </p:cNvSpPr>
            <p:nvPr/>
          </p:nvSpPr>
          <p:spPr bwMode="auto">
            <a:xfrm>
              <a:off x="3562" y="768"/>
              <a:ext cx="912" cy="96"/>
            </a:xfrm>
            <a:custGeom>
              <a:avLst/>
              <a:gdLst>
                <a:gd name="T0" fmla="*/ 912 w 912"/>
                <a:gd name="T1" fmla="*/ 96 h 96"/>
                <a:gd name="T2" fmla="*/ 192 w 912"/>
                <a:gd name="T3" fmla="*/ 96 h 96"/>
                <a:gd name="T4" fmla="*/ 0 w 912"/>
                <a:gd name="T5" fmla="*/ 0 h 96"/>
                <a:gd name="T6" fmla="*/ 0 60000 65536"/>
                <a:gd name="T7" fmla="*/ 0 60000 65536"/>
                <a:gd name="T8" fmla="*/ 0 60000 65536"/>
                <a:gd name="T9" fmla="*/ 0 w 912"/>
                <a:gd name="T10" fmla="*/ 0 h 96"/>
                <a:gd name="T11" fmla="*/ 912 w 912"/>
                <a:gd name="T12" fmla="*/ 96 h 96"/>
              </a:gdLst>
              <a:ahLst/>
              <a:cxnLst>
                <a:cxn ang="T6">
                  <a:pos x="T0" y="T1"/>
                </a:cxn>
                <a:cxn ang="T7">
                  <a:pos x="T2" y="T3"/>
                </a:cxn>
                <a:cxn ang="T8">
                  <a:pos x="T4" y="T5"/>
                </a:cxn>
              </a:cxnLst>
              <a:rect l="T9" t="T10" r="T11" b="T12"/>
              <a:pathLst>
                <a:path w="912" h="96">
                  <a:moveTo>
                    <a:pt x="912" y="96"/>
                  </a:moveTo>
                  <a:lnTo>
                    <a:pt x="192" y="96"/>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68" name="Line 23"/>
            <p:cNvSpPr>
              <a:spLocks noChangeShapeType="1"/>
            </p:cNvSpPr>
            <p:nvPr/>
          </p:nvSpPr>
          <p:spPr bwMode="auto">
            <a:xfrm flipV="1">
              <a:off x="4090" y="86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9" name="Line 24"/>
            <p:cNvSpPr>
              <a:spLocks noChangeShapeType="1"/>
            </p:cNvSpPr>
            <p:nvPr/>
          </p:nvSpPr>
          <p:spPr bwMode="auto">
            <a:xfrm>
              <a:off x="4090" y="115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0" name="Line 25"/>
            <p:cNvSpPr>
              <a:spLocks noChangeShapeType="1"/>
            </p:cNvSpPr>
            <p:nvPr/>
          </p:nvSpPr>
          <p:spPr bwMode="auto">
            <a:xfrm>
              <a:off x="5050" y="864"/>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1" name="Oval 26"/>
            <p:cNvSpPr>
              <a:spLocks noChangeArrowheads="1"/>
            </p:cNvSpPr>
            <p:nvPr/>
          </p:nvSpPr>
          <p:spPr bwMode="auto">
            <a:xfrm>
              <a:off x="4060" y="844"/>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72" name="Oval 27"/>
            <p:cNvSpPr>
              <a:spLocks noChangeArrowheads="1"/>
            </p:cNvSpPr>
            <p:nvPr/>
          </p:nvSpPr>
          <p:spPr bwMode="auto">
            <a:xfrm>
              <a:off x="4066" y="1464"/>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73" name="Oval 28"/>
            <p:cNvSpPr>
              <a:spLocks noChangeArrowheads="1"/>
            </p:cNvSpPr>
            <p:nvPr/>
          </p:nvSpPr>
          <p:spPr bwMode="auto">
            <a:xfrm>
              <a:off x="5026" y="840"/>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74" name="Oval 29"/>
            <p:cNvSpPr>
              <a:spLocks noChangeArrowheads="1"/>
            </p:cNvSpPr>
            <p:nvPr/>
          </p:nvSpPr>
          <p:spPr bwMode="auto">
            <a:xfrm>
              <a:off x="5026" y="1464"/>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75" name="Text Box 30"/>
            <p:cNvSpPr txBox="1">
              <a:spLocks noChangeArrowheads="1"/>
            </p:cNvSpPr>
            <p:nvPr/>
          </p:nvSpPr>
          <p:spPr bwMode="auto">
            <a:xfrm>
              <a:off x="3178" y="888"/>
              <a:ext cx="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47176" name="Text Box 31"/>
            <p:cNvSpPr txBox="1">
              <a:spLocks noChangeArrowheads="1"/>
            </p:cNvSpPr>
            <p:nvPr/>
          </p:nvSpPr>
          <p:spPr bwMode="auto">
            <a:xfrm>
              <a:off x="3166" y="1201"/>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47177" name="Text Box 32"/>
            <p:cNvSpPr txBox="1">
              <a:spLocks noChangeArrowheads="1"/>
            </p:cNvSpPr>
            <p:nvPr/>
          </p:nvSpPr>
          <p:spPr bwMode="auto">
            <a:xfrm>
              <a:off x="3504" y="1032"/>
              <a:ext cx="3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27V</a:t>
              </a:r>
              <a:endParaRPr kumimoji="1" lang="en-US" altLang="zh-CN" sz="2000" b="1" i="1">
                <a:solidFill>
                  <a:schemeClr val="tx2"/>
                </a:solidFill>
                <a:latin typeface="Times New Roman" pitchFamily="18" charset="0"/>
                <a:cs typeface="Times New Roman" pitchFamily="18" charset="0"/>
              </a:endParaRPr>
            </a:p>
          </p:txBody>
        </p:sp>
        <p:sp>
          <p:nvSpPr>
            <p:cNvPr id="47178" name="Text Box 33"/>
            <p:cNvSpPr txBox="1">
              <a:spLocks noChangeArrowheads="1"/>
            </p:cNvSpPr>
            <p:nvPr/>
          </p:nvSpPr>
          <p:spPr bwMode="auto">
            <a:xfrm>
              <a:off x="3552" y="504"/>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S</a:t>
              </a:r>
            </a:p>
          </p:txBody>
        </p:sp>
        <p:sp>
          <p:nvSpPr>
            <p:cNvPr id="47179" name="Text Box 34"/>
            <p:cNvSpPr txBox="1">
              <a:spLocks noChangeArrowheads="1"/>
            </p:cNvSpPr>
            <p:nvPr/>
          </p:nvSpPr>
          <p:spPr bwMode="auto">
            <a:xfrm>
              <a:off x="3850" y="910"/>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47180" name="Line 35"/>
            <p:cNvSpPr>
              <a:spLocks noChangeShapeType="1"/>
            </p:cNvSpPr>
            <p:nvPr/>
          </p:nvSpPr>
          <p:spPr bwMode="auto">
            <a:xfrm>
              <a:off x="4234" y="1008"/>
              <a:ext cx="0" cy="28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1" name="Text Box 36"/>
            <p:cNvSpPr txBox="1">
              <a:spLocks noChangeArrowheads="1"/>
            </p:cNvSpPr>
            <p:nvPr/>
          </p:nvSpPr>
          <p:spPr bwMode="auto">
            <a:xfrm>
              <a:off x="4224" y="1224"/>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i="1">
                <a:solidFill>
                  <a:schemeClr val="tx2"/>
                </a:solidFill>
                <a:latin typeface="Times New Roman" pitchFamily="18" charset="0"/>
                <a:cs typeface="Times New Roman" pitchFamily="18" charset="0"/>
              </a:endParaRPr>
            </a:p>
          </p:txBody>
        </p:sp>
        <p:sp>
          <p:nvSpPr>
            <p:cNvPr id="47182" name="Line 37"/>
            <p:cNvSpPr>
              <a:spLocks noChangeShapeType="1"/>
            </p:cNvSpPr>
            <p:nvPr/>
          </p:nvSpPr>
          <p:spPr bwMode="auto">
            <a:xfrm>
              <a:off x="4954" y="1008"/>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3" name="Text Box 38"/>
            <p:cNvSpPr txBox="1">
              <a:spLocks noChangeArrowheads="1"/>
            </p:cNvSpPr>
            <p:nvPr/>
          </p:nvSpPr>
          <p:spPr bwMode="auto">
            <a:xfrm>
              <a:off x="4700" y="1198"/>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i="1">
                <a:solidFill>
                  <a:schemeClr val="tx2"/>
                </a:solidFill>
                <a:latin typeface="Times New Roman" pitchFamily="18" charset="0"/>
                <a:cs typeface="Times New Roman" pitchFamily="18" charset="0"/>
              </a:endParaRPr>
            </a:p>
          </p:txBody>
        </p:sp>
        <p:sp>
          <p:nvSpPr>
            <p:cNvPr id="47184" name="Line 39"/>
            <p:cNvSpPr>
              <a:spLocks noChangeShapeType="1"/>
            </p:cNvSpPr>
            <p:nvPr/>
          </p:nvSpPr>
          <p:spPr bwMode="auto">
            <a:xfrm>
              <a:off x="5290" y="1008"/>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5" name="Text Box 40"/>
            <p:cNvSpPr txBox="1">
              <a:spLocks noChangeArrowheads="1"/>
            </p:cNvSpPr>
            <p:nvPr/>
          </p:nvSpPr>
          <p:spPr bwMode="auto">
            <a:xfrm>
              <a:off x="5290" y="1006"/>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i="1">
                <a:solidFill>
                  <a:schemeClr val="tx2"/>
                </a:solidFill>
                <a:latin typeface="Times New Roman" pitchFamily="18" charset="0"/>
                <a:cs typeface="Times New Roman" pitchFamily="18" charset="0"/>
              </a:endParaRPr>
            </a:p>
          </p:txBody>
        </p:sp>
        <p:sp>
          <p:nvSpPr>
            <p:cNvPr id="47186" name="Text Box 41"/>
            <p:cNvSpPr txBox="1">
              <a:spLocks noChangeArrowheads="1"/>
            </p:cNvSpPr>
            <p:nvPr/>
          </p:nvSpPr>
          <p:spPr bwMode="auto">
            <a:xfrm>
              <a:off x="4464" y="552"/>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10</a:t>
              </a:r>
              <a:endParaRPr kumimoji="1" lang="zh-CN" altLang="zh-CN" sz="2000" b="1" i="1">
                <a:solidFill>
                  <a:schemeClr val="tx2"/>
                </a:solidFill>
                <a:latin typeface="Times New Roman" pitchFamily="18" charset="0"/>
                <a:cs typeface="Times New Roman" pitchFamily="18" charset="0"/>
              </a:endParaRPr>
            </a:p>
          </p:txBody>
        </p:sp>
        <p:sp>
          <p:nvSpPr>
            <p:cNvPr id="47187" name="Text Box 42"/>
            <p:cNvSpPr txBox="1">
              <a:spLocks noChangeArrowheads="1"/>
            </p:cNvSpPr>
            <p:nvPr/>
          </p:nvSpPr>
          <p:spPr bwMode="auto">
            <a:xfrm>
              <a:off x="5376" y="552"/>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30</a:t>
              </a:r>
              <a:endParaRPr kumimoji="1" lang="zh-CN" altLang="zh-CN" sz="2000" b="1" i="1">
                <a:solidFill>
                  <a:schemeClr val="tx2"/>
                </a:solidFill>
                <a:latin typeface="Times New Roman" pitchFamily="18" charset="0"/>
                <a:cs typeface="Times New Roman" pitchFamily="18" charset="0"/>
              </a:endParaRPr>
            </a:p>
          </p:txBody>
        </p:sp>
        <p:sp>
          <p:nvSpPr>
            <p:cNvPr id="47188" name="Text Box 43"/>
            <p:cNvSpPr txBox="1">
              <a:spLocks noChangeArrowheads="1"/>
            </p:cNvSpPr>
            <p:nvPr/>
          </p:nvSpPr>
          <p:spPr bwMode="auto">
            <a:xfrm>
              <a:off x="5088" y="1032"/>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60</a:t>
              </a:r>
              <a:endParaRPr kumimoji="1" lang="zh-CN" altLang="zh-CN" sz="2000" b="1" i="1">
                <a:solidFill>
                  <a:schemeClr val="tx2"/>
                </a:solidFill>
                <a:latin typeface="Times New Roman" pitchFamily="18" charset="0"/>
                <a:cs typeface="Times New Roman" pitchFamily="18" charset="0"/>
              </a:endParaRPr>
            </a:p>
          </p:txBody>
        </p:sp>
        <p:sp>
          <p:nvSpPr>
            <p:cNvPr id="47189" name="Rectangle 44"/>
            <p:cNvSpPr>
              <a:spLocks noChangeArrowheads="1"/>
            </p:cNvSpPr>
            <p:nvPr/>
          </p:nvSpPr>
          <p:spPr bwMode="auto">
            <a:xfrm>
              <a:off x="3696" y="1442"/>
              <a:ext cx="192" cy="96"/>
            </a:xfrm>
            <a:prstGeom prst="rect">
              <a:avLst/>
            </a:prstGeom>
            <a:solidFill>
              <a:srgbClr val="EAEAEA"/>
            </a:solidFill>
            <a:ln w="12700" cap="sq">
              <a:solidFill>
                <a:schemeClr val="tx1"/>
              </a:solidFill>
              <a:miter lim="800000"/>
              <a:headEnd type="none" w="sm" len="sm"/>
              <a:tailEnd type="none" w="sm" len="sm"/>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90" name="Text Box 45"/>
            <p:cNvSpPr txBox="1">
              <a:spLocks noChangeArrowheads="1"/>
            </p:cNvSpPr>
            <p:nvPr/>
          </p:nvSpPr>
          <p:spPr bwMode="auto">
            <a:xfrm>
              <a:off x="3639" y="1198"/>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60</a:t>
              </a:r>
              <a:endParaRPr kumimoji="1" lang="zh-CN" altLang="zh-CN" sz="2000" b="1" i="1">
                <a:solidFill>
                  <a:schemeClr val="tx2"/>
                </a:solidFill>
                <a:latin typeface="Times New Roman" pitchFamily="18" charset="0"/>
                <a:cs typeface="Times New Roman" pitchFamily="18" charset="0"/>
              </a:endParaRPr>
            </a:p>
          </p:txBody>
        </p:sp>
      </p:grpSp>
      <p:grpSp>
        <p:nvGrpSpPr>
          <p:cNvPr id="4" name="Group 46"/>
          <p:cNvGrpSpPr>
            <a:grpSpLocks/>
          </p:cNvGrpSpPr>
          <p:nvPr/>
        </p:nvGrpSpPr>
        <p:grpSpPr bwMode="auto">
          <a:xfrm>
            <a:off x="4187949" y="3296196"/>
            <a:ext cx="4511675" cy="1558925"/>
            <a:chOff x="2880" y="1536"/>
            <a:chExt cx="2842" cy="982"/>
          </a:xfrm>
        </p:grpSpPr>
        <p:sp>
          <p:nvSpPr>
            <p:cNvPr id="47123" name="Rectangle 47"/>
            <p:cNvSpPr>
              <a:spLocks noChangeArrowheads="1"/>
            </p:cNvSpPr>
            <p:nvPr/>
          </p:nvSpPr>
          <p:spPr bwMode="auto">
            <a:xfrm>
              <a:off x="4474" y="1800"/>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24" name="Rectangle 48"/>
            <p:cNvSpPr>
              <a:spLocks noChangeArrowheads="1"/>
            </p:cNvSpPr>
            <p:nvPr/>
          </p:nvSpPr>
          <p:spPr bwMode="auto">
            <a:xfrm>
              <a:off x="5386" y="1800"/>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25" name="Rectangle 49"/>
            <p:cNvSpPr>
              <a:spLocks noChangeArrowheads="1"/>
            </p:cNvSpPr>
            <p:nvPr/>
          </p:nvSpPr>
          <p:spPr bwMode="auto">
            <a:xfrm rot="-5400000">
              <a:off x="4954" y="2090"/>
              <a:ext cx="192"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grpSp>
          <p:nvGrpSpPr>
            <p:cNvPr id="47126" name="Group 50"/>
            <p:cNvGrpSpPr>
              <a:grpSpLocks/>
            </p:cNvGrpSpPr>
            <p:nvPr/>
          </p:nvGrpSpPr>
          <p:grpSpPr bwMode="auto">
            <a:xfrm>
              <a:off x="4032" y="2128"/>
              <a:ext cx="144" cy="56"/>
              <a:chOff x="960" y="3408"/>
              <a:chExt cx="144" cy="56"/>
            </a:xfrm>
          </p:grpSpPr>
          <p:sp>
            <p:nvSpPr>
              <p:cNvPr id="47157" name="Line 51"/>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8" name="Line 52"/>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27" name="Line 53"/>
            <p:cNvSpPr>
              <a:spLocks noChangeShapeType="1"/>
            </p:cNvSpPr>
            <p:nvPr/>
          </p:nvSpPr>
          <p:spPr bwMode="auto">
            <a:xfrm>
              <a:off x="4666" y="1848"/>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Line 54"/>
            <p:cNvSpPr>
              <a:spLocks noChangeShapeType="1"/>
            </p:cNvSpPr>
            <p:nvPr/>
          </p:nvSpPr>
          <p:spPr bwMode="auto">
            <a:xfrm>
              <a:off x="5050" y="223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55"/>
            <p:cNvSpPr>
              <a:spLocks noChangeShapeType="1"/>
            </p:cNvSpPr>
            <p:nvPr/>
          </p:nvSpPr>
          <p:spPr bwMode="auto">
            <a:xfrm>
              <a:off x="5050" y="1848"/>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Oval 56"/>
            <p:cNvSpPr>
              <a:spLocks noChangeArrowheads="1"/>
            </p:cNvSpPr>
            <p:nvPr/>
          </p:nvSpPr>
          <p:spPr bwMode="auto">
            <a:xfrm>
              <a:off x="5026" y="1824"/>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31" name="Oval 57"/>
            <p:cNvSpPr>
              <a:spLocks noChangeArrowheads="1"/>
            </p:cNvSpPr>
            <p:nvPr/>
          </p:nvSpPr>
          <p:spPr bwMode="auto">
            <a:xfrm>
              <a:off x="5026" y="2448"/>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32" name="Text Box 58"/>
            <p:cNvSpPr txBox="1">
              <a:spLocks noChangeArrowheads="1"/>
            </p:cNvSpPr>
            <p:nvPr/>
          </p:nvSpPr>
          <p:spPr bwMode="auto">
            <a:xfrm>
              <a:off x="3844" y="1872"/>
              <a:ext cx="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47133" name="Text Box 59"/>
            <p:cNvSpPr txBox="1">
              <a:spLocks noChangeArrowheads="1"/>
            </p:cNvSpPr>
            <p:nvPr/>
          </p:nvSpPr>
          <p:spPr bwMode="auto">
            <a:xfrm>
              <a:off x="3848" y="2185"/>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47134" name="Text Box 60"/>
            <p:cNvSpPr txBox="1">
              <a:spLocks noChangeArrowheads="1"/>
            </p:cNvSpPr>
            <p:nvPr/>
          </p:nvSpPr>
          <p:spPr bwMode="auto">
            <a:xfrm>
              <a:off x="4134" y="1894"/>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47135" name="Line 61"/>
            <p:cNvSpPr>
              <a:spLocks noChangeShapeType="1"/>
            </p:cNvSpPr>
            <p:nvPr/>
          </p:nvSpPr>
          <p:spPr bwMode="auto">
            <a:xfrm>
              <a:off x="4206" y="2112"/>
              <a:ext cx="0" cy="28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Text Box 62"/>
            <p:cNvSpPr txBox="1">
              <a:spLocks noChangeArrowheads="1"/>
            </p:cNvSpPr>
            <p:nvPr/>
          </p:nvSpPr>
          <p:spPr bwMode="auto">
            <a:xfrm>
              <a:off x="4224" y="2208"/>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i="1">
                <a:solidFill>
                  <a:schemeClr val="tx2"/>
                </a:solidFill>
                <a:latin typeface="Times New Roman" pitchFamily="18" charset="0"/>
                <a:cs typeface="Times New Roman" pitchFamily="18" charset="0"/>
              </a:endParaRPr>
            </a:p>
          </p:txBody>
        </p:sp>
        <p:sp>
          <p:nvSpPr>
            <p:cNvPr id="47137" name="Line 63"/>
            <p:cNvSpPr>
              <a:spLocks noChangeShapeType="1"/>
            </p:cNvSpPr>
            <p:nvPr/>
          </p:nvSpPr>
          <p:spPr bwMode="auto">
            <a:xfrm>
              <a:off x="4954" y="1992"/>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8" name="Text Box 64"/>
            <p:cNvSpPr txBox="1">
              <a:spLocks noChangeArrowheads="1"/>
            </p:cNvSpPr>
            <p:nvPr/>
          </p:nvSpPr>
          <p:spPr bwMode="auto">
            <a:xfrm>
              <a:off x="4700" y="2182"/>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i="1">
                <a:solidFill>
                  <a:schemeClr val="tx2"/>
                </a:solidFill>
                <a:latin typeface="Times New Roman" pitchFamily="18" charset="0"/>
                <a:cs typeface="Times New Roman" pitchFamily="18" charset="0"/>
              </a:endParaRPr>
            </a:p>
          </p:txBody>
        </p:sp>
        <p:sp>
          <p:nvSpPr>
            <p:cNvPr id="47139" name="Line 65"/>
            <p:cNvSpPr>
              <a:spLocks noChangeShapeType="1"/>
            </p:cNvSpPr>
            <p:nvPr/>
          </p:nvSpPr>
          <p:spPr bwMode="auto">
            <a:xfrm>
              <a:off x="5290" y="1992"/>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0" name="Text Box 66"/>
            <p:cNvSpPr txBox="1">
              <a:spLocks noChangeArrowheads="1"/>
            </p:cNvSpPr>
            <p:nvPr/>
          </p:nvSpPr>
          <p:spPr bwMode="auto">
            <a:xfrm>
              <a:off x="5290" y="1990"/>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i="1">
                <a:solidFill>
                  <a:schemeClr val="tx2"/>
                </a:solidFill>
                <a:latin typeface="Times New Roman" pitchFamily="18" charset="0"/>
                <a:cs typeface="Times New Roman" pitchFamily="18" charset="0"/>
              </a:endParaRPr>
            </a:p>
          </p:txBody>
        </p:sp>
        <p:sp>
          <p:nvSpPr>
            <p:cNvPr id="47141" name="Text Box 67"/>
            <p:cNvSpPr txBox="1">
              <a:spLocks noChangeArrowheads="1"/>
            </p:cNvSpPr>
            <p:nvPr/>
          </p:nvSpPr>
          <p:spPr bwMode="auto">
            <a:xfrm>
              <a:off x="4464" y="1536"/>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10</a:t>
              </a:r>
              <a:endParaRPr kumimoji="1" lang="zh-CN" altLang="zh-CN" sz="2000" b="1" i="1">
                <a:solidFill>
                  <a:schemeClr val="tx2"/>
                </a:solidFill>
                <a:latin typeface="Times New Roman" pitchFamily="18" charset="0"/>
                <a:cs typeface="Times New Roman" pitchFamily="18" charset="0"/>
              </a:endParaRPr>
            </a:p>
          </p:txBody>
        </p:sp>
        <p:sp>
          <p:nvSpPr>
            <p:cNvPr id="47142" name="Text Box 68"/>
            <p:cNvSpPr txBox="1">
              <a:spLocks noChangeArrowheads="1"/>
            </p:cNvSpPr>
            <p:nvPr/>
          </p:nvSpPr>
          <p:spPr bwMode="auto">
            <a:xfrm>
              <a:off x="5376" y="1536"/>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30</a:t>
              </a:r>
              <a:endParaRPr kumimoji="1" lang="zh-CN" altLang="zh-CN" sz="2000" b="1" i="1">
                <a:solidFill>
                  <a:schemeClr val="tx2"/>
                </a:solidFill>
                <a:latin typeface="Times New Roman" pitchFamily="18" charset="0"/>
                <a:cs typeface="Times New Roman" pitchFamily="18" charset="0"/>
              </a:endParaRPr>
            </a:p>
          </p:txBody>
        </p:sp>
        <p:sp>
          <p:nvSpPr>
            <p:cNvPr id="47143" name="Text Box 69"/>
            <p:cNvSpPr txBox="1">
              <a:spLocks noChangeArrowheads="1"/>
            </p:cNvSpPr>
            <p:nvPr/>
          </p:nvSpPr>
          <p:spPr bwMode="auto">
            <a:xfrm>
              <a:off x="5088" y="2016"/>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60</a:t>
              </a:r>
              <a:endParaRPr kumimoji="1" lang="zh-CN" altLang="zh-CN" sz="2000" b="1" i="1">
                <a:solidFill>
                  <a:schemeClr val="tx2"/>
                </a:solidFill>
                <a:latin typeface="Times New Roman" pitchFamily="18" charset="0"/>
                <a:cs typeface="Times New Roman" pitchFamily="18" charset="0"/>
              </a:endParaRPr>
            </a:p>
          </p:txBody>
        </p:sp>
        <p:sp>
          <p:nvSpPr>
            <p:cNvPr id="47144" name="Freeform 70"/>
            <p:cNvSpPr>
              <a:spLocks/>
            </p:cNvSpPr>
            <p:nvPr/>
          </p:nvSpPr>
          <p:spPr bwMode="auto">
            <a:xfrm>
              <a:off x="4090" y="1844"/>
              <a:ext cx="1632" cy="624"/>
            </a:xfrm>
            <a:custGeom>
              <a:avLst/>
              <a:gdLst>
                <a:gd name="T0" fmla="*/ 1488 w 1632"/>
                <a:gd name="T1" fmla="*/ 0 h 624"/>
                <a:gd name="T2" fmla="*/ 1632 w 1632"/>
                <a:gd name="T3" fmla="*/ 0 h 624"/>
                <a:gd name="T4" fmla="*/ 1632 w 1632"/>
                <a:gd name="T5" fmla="*/ 624 h 624"/>
                <a:gd name="T6" fmla="*/ 0 w 1632"/>
                <a:gd name="T7" fmla="*/ 624 h 624"/>
                <a:gd name="T8" fmla="*/ 0 w 1632"/>
                <a:gd name="T9" fmla="*/ 336 h 624"/>
                <a:gd name="T10" fmla="*/ 0 60000 65536"/>
                <a:gd name="T11" fmla="*/ 0 60000 65536"/>
                <a:gd name="T12" fmla="*/ 0 60000 65536"/>
                <a:gd name="T13" fmla="*/ 0 60000 65536"/>
                <a:gd name="T14" fmla="*/ 0 60000 65536"/>
                <a:gd name="T15" fmla="*/ 0 w 1632"/>
                <a:gd name="T16" fmla="*/ 0 h 624"/>
                <a:gd name="T17" fmla="*/ 1632 w 1632"/>
                <a:gd name="T18" fmla="*/ 624 h 624"/>
              </a:gdLst>
              <a:ahLst/>
              <a:cxnLst>
                <a:cxn ang="T10">
                  <a:pos x="T0" y="T1"/>
                </a:cxn>
                <a:cxn ang="T11">
                  <a:pos x="T2" y="T3"/>
                </a:cxn>
                <a:cxn ang="T12">
                  <a:pos x="T4" y="T5"/>
                </a:cxn>
                <a:cxn ang="T13">
                  <a:pos x="T6" y="T7"/>
                </a:cxn>
                <a:cxn ang="T14">
                  <a:pos x="T8" y="T9"/>
                </a:cxn>
              </a:cxnLst>
              <a:rect l="T15" t="T16" r="T17" b="T18"/>
              <a:pathLst>
                <a:path w="1632" h="624">
                  <a:moveTo>
                    <a:pt x="1488" y="0"/>
                  </a:moveTo>
                  <a:lnTo>
                    <a:pt x="1632" y="0"/>
                  </a:lnTo>
                  <a:lnTo>
                    <a:pt x="1632" y="624"/>
                  </a:lnTo>
                  <a:lnTo>
                    <a:pt x="0" y="624"/>
                  </a:lnTo>
                  <a:lnTo>
                    <a:pt x="0" y="336"/>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45" name="Freeform 71"/>
            <p:cNvSpPr>
              <a:spLocks/>
            </p:cNvSpPr>
            <p:nvPr/>
          </p:nvSpPr>
          <p:spPr bwMode="auto">
            <a:xfrm>
              <a:off x="4090" y="1844"/>
              <a:ext cx="384" cy="288"/>
            </a:xfrm>
            <a:custGeom>
              <a:avLst/>
              <a:gdLst>
                <a:gd name="T0" fmla="*/ 384 w 384"/>
                <a:gd name="T1" fmla="*/ 0 h 288"/>
                <a:gd name="T2" fmla="*/ 0 w 384"/>
                <a:gd name="T3" fmla="*/ 0 h 288"/>
                <a:gd name="T4" fmla="*/ 0 w 384"/>
                <a:gd name="T5" fmla="*/ 288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0"/>
                  </a:moveTo>
                  <a:lnTo>
                    <a:pt x="0" y="0"/>
                  </a:lnTo>
                  <a:lnTo>
                    <a:pt x="0" y="288"/>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46" name="Oval 72"/>
            <p:cNvSpPr>
              <a:spLocks noChangeArrowheads="1"/>
            </p:cNvSpPr>
            <p:nvPr/>
          </p:nvSpPr>
          <p:spPr bwMode="auto">
            <a:xfrm>
              <a:off x="3338" y="2080"/>
              <a:ext cx="144" cy="14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47" name="Text Box 73"/>
            <p:cNvSpPr txBox="1">
              <a:spLocks noChangeArrowheads="1"/>
            </p:cNvSpPr>
            <p:nvPr/>
          </p:nvSpPr>
          <p:spPr bwMode="auto">
            <a:xfrm>
              <a:off x="3200" y="1894"/>
              <a:ext cx="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sp>
          <p:nvSpPr>
            <p:cNvPr id="47148" name="Text Box 74"/>
            <p:cNvSpPr txBox="1">
              <a:spLocks noChangeArrowheads="1"/>
            </p:cNvSpPr>
            <p:nvPr/>
          </p:nvSpPr>
          <p:spPr bwMode="auto">
            <a:xfrm>
              <a:off x="3188" y="220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p:txBody>
        </p:sp>
        <p:grpSp>
          <p:nvGrpSpPr>
            <p:cNvPr id="47149" name="Group 75"/>
            <p:cNvGrpSpPr>
              <a:grpSpLocks/>
            </p:cNvGrpSpPr>
            <p:nvPr/>
          </p:nvGrpSpPr>
          <p:grpSpPr bwMode="auto">
            <a:xfrm>
              <a:off x="3600" y="2178"/>
              <a:ext cx="278" cy="340"/>
              <a:chOff x="3641" y="2204"/>
              <a:chExt cx="278" cy="340"/>
            </a:xfrm>
          </p:grpSpPr>
          <p:sp>
            <p:nvSpPr>
              <p:cNvPr id="47155" name="Rectangle 76"/>
              <p:cNvSpPr>
                <a:spLocks noChangeArrowheads="1"/>
              </p:cNvSpPr>
              <p:nvPr/>
            </p:nvSpPr>
            <p:spPr bwMode="auto">
              <a:xfrm>
                <a:off x="3698" y="2448"/>
                <a:ext cx="192" cy="96"/>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56" name="Text Box 77"/>
              <p:cNvSpPr txBox="1">
                <a:spLocks noChangeArrowheads="1"/>
              </p:cNvSpPr>
              <p:nvPr/>
            </p:nvSpPr>
            <p:spPr bwMode="auto">
              <a:xfrm>
                <a:off x="3641" y="2204"/>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60</a:t>
                </a:r>
                <a:endParaRPr kumimoji="1" lang="zh-CN" altLang="zh-CN" sz="2000" b="1" i="1">
                  <a:solidFill>
                    <a:schemeClr val="tx2"/>
                  </a:solidFill>
                  <a:latin typeface="Times New Roman" pitchFamily="18" charset="0"/>
                  <a:cs typeface="Times New Roman" pitchFamily="18" charset="0"/>
                </a:endParaRPr>
              </a:p>
            </p:txBody>
          </p:sp>
        </p:grpSp>
        <p:sp>
          <p:nvSpPr>
            <p:cNvPr id="47150" name="Line 78"/>
            <p:cNvSpPr>
              <a:spLocks noChangeShapeType="1"/>
            </p:cNvSpPr>
            <p:nvPr/>
          </p:nvSpPr>
          <p:spPr bwMode="auto">
            <a:xfrm>
              <a:off x="3860" y="2468"/>
              <a:ext cx="24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1" name="Freeform 79"/>
            <p:cNvSpPr>
              <a:spLocks/>
            </p:cNvSpPr>
            <p:nvPr/>
          </p:nvSpPr>
          <p:spPr bwMode="auto">
            <a:xfrm>
              <a:off x="3418" y="1844"/>
              <a:ext cx="672" cy="624"/>
            </a:xfrm>
            <a:custGeom>
              <a:avLst/>
              <a:gdLst>
                <a:gd name="T0" fmla="*/ 240 w 672"/>
                <a:gd name="T1" fmla="*/ 624 h 624"/>
                <a:gd name="T2" fmla="*/ 0 w 672"/>
                <a:gd name="T3" fmla="*/ 624 h 624"/>
                <a:gd name="T4" fmla="*/ 0 w 672"/>
                <a:gd name="T5" fmla="*/ 0 h 624"/>
                <a:gd name="T6" fmla="*/ 672 w 672"/>
                <a:gd name="T7" fmla="*/ 0 h 624"/>
                <a:gd name="T8" fmla="*/ 0 60000 65536"/>
                <a:gd name="T9" fmla="*/ 0 60000 65536"/>
                <a:gd name="T10" fmla="*/ 0 60000 65536"/>
                <a:gd name="T11" fmla="*/ 0 60000 65536"/>
                <a:gd name="T12" fmla="*/ 0 w 672"/>
                <a:gd name="T13" fmla="*/ 0 h 624"/>
                <a:gd name="T14" fmla="*/ 672 w 672"/>
                <a:gd name="T15" fmla="*/ 624 h 624"/>
              </a:gdLst>
              <a:ahLst/>
              <a:cxnLst>
                <a:cxn ang="T8">
                  <a:pos x="T0" y="T1"/>
                </a:cxn>
                <a:cxn ang="T9">
                  <a:pos x="T2" y="T3"/>
                </a:cxn>
                <a:cxn ang="T10">
                  <a:pos x="T4" y="T5"/>
                </a:cxn>
                <a:cxn ang="T11">
                  <a:pos x="T6" y="T7"/>
                </a:cxn>
              </a:cxnLst>
              <a:rect l="T12" t="T13" r="T14" b="T15"/>
              <a:pathLst>
                <a:path w="672" h="624">
                  <a:moveTo>
                    <a:pt x="240" y="624"/>
                  </a:moveTo>
                  <a:lnTo>
                    <a:pt x="0" y="624"/>
                  </a:lnTo>
                  <a:lnTo>
                    <a:pt x="0" y="0"/>
                  </a:lnTo>
                  <a:lnTo>
                    <a:pt x="672" y="0"/>
                  </a:ln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52" name="Oval 80"/>
            <p:cNvSpPr>
              <a:spLocks noChangeArrowheads="1"/>
            </p:cNvSpPr>
            <p:nvPr/>
          </p:nvSpPr>
          <p:spPr bwMode="auto">
            <a:xfrm>
              <a:off x="4052" y="1824"/>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53" name="Oval 81"/>
            <p:cNvSpPr>
              <a:spLocks noChangeArrowheads="1"/>
            </p:cNvSpPr>
            <p:nvPr/>
          </p:nvSpPr>
          <p:spPr bwMode="auto">
            <a:xfrm>
              <a:off x="4052" y="2448"/>
              <a:ext cx="48" cy="48"/>
            </a:xfrm>
            <a:prstGeom prst="ellipse">
              <a:avLst/>
            </a:prstGeom>
            <a:solidFill>
              <a:schemeClr val="tx1"/>
            </a:solidFill>
            <a:ln w="9525">
              <a:solidFill>
                <a:schemeClr val="tx1"/>
              </a:solidFill>
              <a:round/>
              <a:headEnd/>
              <a:tailEnd/>
            </a:ln>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7154" name="Text Box 82"/>
            <p:cNvSpPr txBox="1">
              <a:spLocks noChangeArrowheads="1"/>
            </p:cNvSpPr>
            <p:nvPr/>
          </p:nvSpPr>
          <p:spPr bwMode="auto">
            <a:xfrm>
              <a:off x="2880" y="2062"/>
              <a:ext cx="3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27V</a:t>
              </a:r>
              <a:endParaRPr kumimoji="1" lang="en-US" altLang="zh-CN" sz="2000" b="1" i="1">
                <a:solidFill>
                  <a:schemeClr val="tx2"/>
                </a:solidFill>
                <a:latin typeface="Times New Roman" pitchFamily="18" charset="0"/>
                <a:cs typeface="Times New Roman" pitchFamily="18" charset="0"/>
              </a:endParaRPr>
            </a:p>
          </p:txBody>
        </p:sp>
      </p:grpSp>
      <p:sp>
        <p:nvSpPr>
          <p:cNvPr id="139347" name="Text Box 83"/>
          <p:cNvSpPr txBox="1">
            <a:spLocks noChangeArrowheads="1"/>
          </p:cNvSpPr>
          <p:nvPr/>
        </p:nvSpPr>
        <p:spPr bwMode="auto">
          <a:xfrm>
            <a:off x="4638799" y="5239296"/>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solidFill>
                  <a:schemeClr val="tx2"/>
                </a:solidFill>
                <a:latin typeface="Times New Roman" pitchFamily="18" charset="0"/>
                <a:cs typeface="Times New Roman" pitchFamily="18" charset="0"/>
              </a:rPr>
              <a:t>初始条件：</a:t>
            </a:r>
            <a:endParaRPr kumimoji="1" lang="zh-CN" altLang="en-US" sz="2400" b="1" i="1">
              <a:solidFill>
                <a:schemeClr val="tx2"/>
              </a:solidFill>
              <a:latin typeface="Times New Roman" pitchFamily="18" charset="0"/>
              <a:cs typeface="Times New Roman" pitchFamily="18" charset="0"/>
            </a:endParaRPr>
          </a:p>
        </p:txBody>
      </p:sp>
      <p:sp>
        <p:nvSpPr>
          <p:cNvPr id="139348" name="Text Box 84"/>
          <p:cNvSpPr txBox="1">
            <a:spLocks noChangeArrowheads="1"/>
          </p:cNvSpPr>
          <p:nvPr/>
        </p:nvSpPr>
        <p:spPr bwMode="auto">
          <a:xfrm>
            <a:off x="6324724" y="5029746"/>
            <a:ext cx="207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i</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)=0.45mA</a:t>
            </a:r>
            <a:endParaRPr kumimoji="1" lang="en-US" altLang="zh-CN" sz="2400" b="1" i="1">
              <a:solidFill>
                <a:schemeClr val="tx2"/>
              </a:solidFill>
              <a:latin typeface="Times New Roman" pitchFamily="18" charset="0"/>
              <a:cs typeface="Times New Roman" pitchFamily="18" charset="0"/>
            </a:endParaRPr>
          </a:p>
        </p:txBody>
      </p:sp>
      <p:sp>
        <p:nvSpPr>
          <p:cNvPr id="139349" name="Text Box 85"/>
          <p:cNvSpPr txBox="1">
            <a:spLocks noChangeArrowheads="1"/>
          </p:cNvSpPr>
          <p:nvPr/>
        </p:nvSpPr>
        <p:spPr bwMode="auto">
          <a:xfrm>
            <a:off x="6324724" y="5636171"/>
            <a:ext cx="223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a:t>
            </a: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2</a:t>
            </a:r>
            <a:r>
              <a:rPr kumimoji="1" lang="en-US" altLang="en-US" sz="2400" b="1">
                <a:solidFill>
                  <a:schemeClr val="tx2"/>
                </a:solidFill>
                <a:latin typeface="Times New Roman" pitchFamily="18" charset="0"/>
                <a:cs typeface="Times New Roman" pitchFamily="18" charset="0"/>
              </a:rPr>
              <a:t>(0</a:t>
            </a:r>
            <a:r>
              <a:rPr kumimoji="1" lang="en-US" altLang="en-US" sz="2400" b="1" baseline="30000">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rPr>
              <a:t>)=0A</a:t>
            </a:r>
            <a:endParaRPr kumimoji="1" lang="en-US" altLang="zh-CN" sz="2400" b="1">
              <a:solidFill>
                <a:schemeClr val="tx2"/>
              </a:solidFill>
              <a:latin typeface="Times New Roman" pitchFamily="18" charset="0"/>
              <a:cs typeface="Times New Roman" pitchFamily="18" charset="0"/>
            </a:endParaRPr>
          </a:p>
        </p:txBody>
      </p:sp>
      <p:sp>
        <p:nvSpPr>
          <p:cNvPr id="139350" name="Text Box 86"/>
          <p:cNvSpPr txBox="1">
            <a:spLocks noChangeArrowheads="1"/>
          </p:cNvSpPr>
          <p:nvPr/>
        </p:nvSpPr>
        <p:spPr bwMode="auto">
          <a:xfrm>
            <a:off x="439862" y="4539209"/>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稳态条件：</a:t>
            </a:r>
          </a:p>
        </p:txBody>
      </p:sp>
      <p:sp>
        <p:nvSpPr>
          <p:cNvPr id="139351" name="Text Box 87"/>
          <p:cNvSpPr txBox="1">
            <a:spLocks noChangeArrowheads="1"/>
          </p:cNvSpPr>
          <p:nvPr/>
        </p:nvSpPr>
        <p:spPr bwMode="auto">
          <a:xfrm>
            <a:off x="2106737" y="4582071"/>
            <a:ext cx="168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i</a:t>
            </a:r>
            <a:r>
              <a:rPr kumimoji="1" lang="en-US" altLang="en-US" sz="2400" b="1" i="1" baseline="-25000">
                <a:solidFill>
                  <a:schemeClr val="tx2"/>
                </a:solidFill>
                <a:latin typeface="Times New Roman" pitchFamily="18" charset="0"/>
                <a:cs typeface="Times New Roman" pitchFamily="18" charset="0"/>
              </a:rPr>
              <a:t>C</a:t>
            </a:r>
            <a:r>
              <a:rPr kumimoji="1" lang="en-US" altLang="en-US" sz="2400" b="1">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sym typeface="Symbol" pitchFamily="18" charset="2"/>
              </a:rPr>
              <a:t></a:t>
            </a:r>
            <a:r>
              <a:rPr kumimoji="1" lang="en-US" altLang="en-US" sz="2400" b="1">
                <a:solidFill>
                  <a:schemeClr val="tx2"/>
                </a:solidFill>
                <a:latin typeface="Times New Roman" pitchFamily="18" charset="0"/>
                <a:cs typeface="Times New Roman" pitchFamily="18" charset="0"/>
              </a:rPr>
              <a:t>)=0mA</a:t>
            </a:r>
            <a:endParaRPr kumimoji="1" lang="en-US" altLang="zh-CN" sz="2400" b="1" i="1">
              <a:solidFill>
                <a:schemeClr val="tx2"/>
              </a:solidFill>
              <a:latin typeface="Times New Roman" pitchFamily="18" charset="0"/>
              <a:cs typeface="Times New Roman" pitchFamily="18" charset="0"/>
            </a:endParaRPr>
          </a:p>
        </p:txBody>
      </p:sp>
      <p:sp>
        <p:nvSpPr>
          <p:cNvPr id="139352" name="Text Box 88"/>
          <p:cNvSpPr txBox="1">
            <a:spLocks noChangeArrowheads="1"/>
          </p:cNvSpPr>
          <p:nvPr/>
        </p:nvSpPr>
        <p:spPr bwMode="auto">
          <a:xfrm>
            <a:off x="2106737" y="5153571"/>
            <a:ext cx="1835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1</a:t>
            </a:r>
            <a:r>
              <a:rPr kumimoji="1" lang="en-US" altLang="en-US" sz="2400" b="1">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sym typeface="Symbol" pitchFamily="18" charset="2"/>
              </a:rPr>
              <a:t></a:t>
            </a:r>
            <a:r>
              <a:rPr kumimoji="1" lang="en-US" altLang="en-US" sz="2400" b="1">
                <a:solidFill>
                  <a:schemeClr val="tx2"/>
                </a:solidFill>
                <a:latin typeface="Times New Roman" pitchFamily="18" charset="0"/>
                <a:cs typeface="Times New Roman" pitchFamily="18" charset="0"/>
              </a:rPr>
              <a:t>)=0.1mA</a:t>
            </a:r>
            <a:endParaRPr kumimoji="1" lang="en-US" altLang="zh-CN" sz="2400" b="1">
              <a:solidFill>
                <a:schemeClr val="tx2"/>
              </a:solidFill>
              <a:latin typeface="Times New Roman" pitchFamily="18" charset="0"/>
              <a:cs typeface="Times New Roman" pitchFamily="18" charset="0"/>
            </a:endParaRPr>
          </a:p>
        </p:txBody>
      </p:sp>
      <p:sp>
        <p:nvSpPr>
          <p:cNvPr id="139353" name="Rectangle 89"/>
          <p:cNvSpPr>
            <a:spLocks noChangeArrowheads="1"/>
          </p:cNvSpPr>
          <p:nvPr/>
        </p:nvSpPr>
        <p:spPr bwMode="auto">
          <a:xfrm>
            <a:off x="2106737" y="5725071"/>
            <a:ext cx="1835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r>
              <a:rPr kumimoji="1" lang="en-US" altLang="en-US" sz="2400" b="1" i="1">
                <a:solidFill>
                  <a:schemeClr val="tx2"/>
                </a:solidFill>
                <a:latin typeface="Times New Roman" pitchFamily="18" charset="0"/>
                <a:cs typeface="Times New Roman" pitchFamily="18" charset="0"/>
              </a:rPr>
              <a:t>i</a:t>
            </a:r>
            <a:r>
              <a:rPr kumimoji="1" lang="en-US" altLang="en-US" sz="2400" b="1" baseline="-25000">
                <a:solidFill>
                  <a:schemeClr val="tx2"/>
                </a:solidFill>
                <a:latin typeface="Times New Roman" pitchFamily="18" charset="0"/>
                <a:cs typeface="Times New Roman" pitchFamily="18" charset="0"/>
              </a:rPr>
              <a:t>2</a:t>
            </a:r>
            <a:r>
              <a:rPr kumimoji="1" lang="en-US" altLang="en-US" sz="2400" b="1">
                <a:solidFill>
                  <a:schemeClr val="tx2"/>
                </a:solidFill>
                <a:latin typeface="Times New Roman" pitchFamily="18" charset="0"/>
                <a:cs typeface="Times New Roman" pitchFamily="18" charset="0"/>
              </a:rPr>
              <a:t>(</a:t>
            </a:r>
            <a:r>
              <a:rPr kumimoji="1" lang="en-US" altLang="en-US" sz="2400" b="1">
                <a:solidFill>
                  <a:schemeClr val="tx2"/>
                </a:solidFill>
                <a:latin typeface="Times New Roman" pitchFamily="18" charset="0"/>
                <a:cs typeface="Times New Roman" pitchFamily="18" charset="0"/>
                <a:sym typeface="Symbol" pitchFamily="18" charset="2"/>
              </a:rPr>
              <a:t></a:t>
            </a:r>
            <a:r>
              <a:rPr kumimoji="1" lang="en-US" altLang="en-US" sz="2400" b="1">
                <a:solidFill>
                  <a:schemeClr val="tx2"/>
                </a:solidFill>
                <a:latin typeface="Times New Roman" pitchFamily="18" charset="0"/>
                <a:cs typeface="Times New Roman" pitchFamily="18" charset="0"/>
              </a:rPr>
              <a:t>)=0.2mA</a:t>
            </a:r>
            <a:endParaRPr kumimoji="1" lang="en-US" altLang="zh-CN" sz="2400" b="1">
              <a:solidFill>
                <a:schemeClr val="tx2"/>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9268"/>
                                        </p:tgtEl>
                                        <p:attrNameLst>
                                          <p:attrName>style.visibility</p:attrName>
                                        </p:attrNameLst>
                                      </p:cBhvr>
                                      <p:to>
                                        <p:strVal val="visible"/>
                                      </p:to>
                                    </p:set>
                                    <p:animEffect transition="in" filter="wipe(left)">
                                      <p:cBhvr>
                                        <p:cTn id="7" dur="75"/>
                                        <p:tgtEl>
                                          <p:spTgt spid="139268"/>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139269"/>
                                        </p:tgtEl>
                                        <p:attrNameLst>
                                          <p:attrName>style.visibility</p:attrName>
                                        </p:attrNameLst>
                                      </p:cBhvr>
                                      <p:to>
                                        <p:strVal val="visible"/>
                                      </p:to>
                                    </p:set>
                                    <p:animEffect transition="in" filter="wipe(left)">
                                      <p:cBhvr>
                                        <p:cTn id="15" dur="75"/>
                                        <p:tgtEl>
                                          <p:spTgt spid="139269"/>
                                        </p:tgtEl>
                                      </p:cBhvr>
                                    </p:animEffect>
                                  </p:childTnLst>
                                </p:cTn>
                              </p:par>
                            </p:childTnLst>
                          </p:cTn>
                        </p:par>
                        <p:par>
                          <p:cTn id="16" fill="hold" nodeType="afterGroup">
                            <p:stCondLst>
                              <p:cond delay="1050"/>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139270"/>
                                        </p:tgtEl>
                                        <p:attrNameLst>
                                          <p:attrName>style.visibility</p:attrName>
                                        </p:attrNameLst>
                                      </p:cBhvr>
                                      <p:to>
                                        <p:strVal val="visible"/>
                                      </p:to>
                                    </p:set>
                                    <p:animEffect transition="in" filter="wipe(left)">
                                      <p:cBhvr>
                                        <p:cTn id="19" dur="75"/>
                                        <p:tgtEl>
                                          <p:spTgt spid="139270"/>
                                        </p:tgtEl>
                                      </p:cBhvr>
                                    </p:animEffect>
                                  </p:childTnLst>
                                </p:cTn>
                              </p:par>
                            </p:childTnLst>
                          </p:cTn>
                        </p:par>
                        <p:par>
                          <p:cTn id="20" fill="hold" nodeType="afterGroup">
                            <p:stCondLst>
                              <p:cond delay="120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139271"/>
                                        </p:tgtEl>
                                        <p:attrNameLst>
                                          <p:attrName>style.visibility</p:attrName>
                                        </p:attrNameLst>
                                      </p:cBhvr>
                                      <p:to>
                                        <p:strVal val="visible"/>
                                      </p:to>
                                    </p:set>
                                    <p:animEffect transition="in" filter="wipe(left)">
                                      <p:cBhvr>
                                        <p:cTn id="23" dur="75"/>
                                        <p:tgtEl>
                                          <p:spTgt spid="139271"/>
                                        </p:tgtEl>
                                      </p:cBhvr>
                                    </p:animEffect>
                                  </p:childTnLst>
                                </p:cTn>
                              </p:par>
                            </p:childTnLst>
                          </p:cTn>
                        </p:par>
                        <p:par>
                          <p:cTn id="24" fill="hold" nodeType="afterGroup">
                            <p:stCondLst>
                              <p:cond delay="1875"/>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139272"/>
                                        </p:tgtEl>
                                        <p:attrNameLst>
                                          <p:attrName>style.visibility</p:attrName>
                                        </p:attrNameLst>
                                      </p:cBhvr>
                                      <p:to>
                                        <p:strVal val="visible"/>
                                      </p:to>
                                    </p:set>
                                    <p:animEffect transition="in" filter="wipe(left)">
                                      <p:cBhvr>
                                        <p:cTn id="27" dur="75"/>
                                        <p:tgtEl>
                                          <p:spTgt spid="139272"/>
                                        </p:tgtEl>
                                      </p:cBhvr>
                                    </p:animEffect>
                                  </p:childTnLst>
                                </p:cTn>
                              </p:par>
                            </p:childTnLst>
                          </p:cTn>
                        </p:par>
                        <p:par>
                          <p:cTn id="28" fill="hold" nodeType="afterGroup">
                            <p:stCondLst>
                              <p:cond delay="2250"/>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139273"/>
                                        </p:tgtEl>
                                        <p:attrNameLst>
                                          <p:attrName>style.visibility</p:attrName>
                                        </p:attrNameLst>
                                      </p:cBhvr>
                                      <p:to>
                                        <p:strVal val="visible"/>
                                      </p:to>
                                    </p:set>
                                    <p:animEffect transition="in" filter="wipe(left)">
                                      <p:cBhvr>
                                        <p:cTn id="31" dur="75"/>
                                        <p:tgtEl>
                                          <p:spTgt spid="139273"/>
                                        </p:tgtEl>
                                      </p:cBhvr>
                                    </p:animEffect>
                                  </p:childTnLst>
                                </p:cTn>
                              </p:par>
                            </p:childTnLst>
                          </p:cTn>
                        </p:par>
                        <p:par>
                          <p:cTn id="32" fill="hold" nodeType="afterGroup">
                            <p:stCondLst>
                              <p:cond delay="3450"/>
                            </p:stCondLst>
                            <p:childTnLst>
                              <p:par>
                                <p:cTn id="33" presetID="22" presetClass="entr" presetSubtype="8" fill="hold" grpId="0" nodeType="afterEffect">
                                  <p:stCondLst>
                                    <p:cond delay="0"/>
                                  </p:stCondLst>
                                  <p:iterate type="lt">
                                    <p:tmPct val="100000"/>
                                  </p:iterate>
                                  <p:childTnLst>
                                    <p:set>
                                      <p:cBhvr>
                                        <p:cTn id="34" dur="1" fill="hold">
                                          <p:stCondLst>
                                            <p:cond delay="0"/>
                                          </p:stCondLst>
                                        </p:cTn>
                                        <p:tgtEl>
                                          <p:spTgt spid="139274"/>
                                        </p:tgtEl>
                                        <p:attrNameLst>
                                          <p:attrName>style.visibility</p:attrName>
                                        </p:attrNameLst>
                                      </p:cBhvr>
                                      <p:to>
                                        <p:strVal val="visible"/>
                                      </p:to>
                                    </p:set>
                                    <p:animEffect transition="in" filter="wipe(left)">
                                      <p:cBhvr>
                                        <p:cTn id="35" dur="75"/>
                                        <p:tgtEl>
                                          <p:spTgt spid="139274"/>
                                        </p:tgtEl>
                                      </p:cBhvr>
                                    </p:animEffect>
                                  </p:childTnLst>
                                </p:cTn>
                              </p:par>
                            </p:childTnLst>
                          </p:cTn>
                        </p:par>
                        <p:par>
                          <p:cTn id="36" fill="hold" nodeType="afterGroup">
                            <p:stCondLst>
                              <p:cond delay="4275"/>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iterate type="lt">
                                    <p:tmPct val="100000"/>
                                  </p:iterate>
                                  <p:childTnLst>
                                    <p:set>
                                      <p:cBhvr>
                                        <p:cTn id="43" dur="1" fill="hold">
                                          <p:stCondLst>
                                            <p:cond delay="0"/>
                                          </p:stCondLst>
                                        </p:cTn>
                                        <p:tgtEl>
                                          <p:spTgt spid="139347"/>
                                        </p:tgtEl>
                                        <p:attrNameLst>
                                          <p:attrName>style.visibility</p:attrName>
                                        </p:attrNameLst>
                                      </p:cBhvr>
                                      <p:to>
                                        <p:strVal val="visible"/>
                                      </p:to>
                                    </p:set>
                                    <p:animEffect transition="in" filter="wipe(left)">
                                      <p:cBhvr>
                                        <p:cTn id="44" dur="75"/>
                                        <p:tgtEl>
                                          <p:spTgt spid="139347"/>
                                        </p:tgtEl>
                                      </p:cBhvr>
                                    </p:animEffect>
                                  </p:childTnLst>
                                </p:cTn>
                              </p:par>
                            </p:childTnLst>
                          </p:cTn>
                        </p:par>
                        <p:par>
                          <p:cTn id="45" fill="hold" nodeType="afterGroup">
                            <p:stCondLst>
                              <p:cond delay="375"/>
                            </p:stCondLst>
                            <p:childTnLst>
                              <p:par>
                                <p:cTn id="46" presetID="22" presetClass="entr" presetSubtype="8" fill="hold" grpId="0" nodeType="afterEffect">
                                  <p:stCondLst>
                                    <p:cond delay="0"/>
                                  </p:stCondLst>
                                  <p:iterate type="lt">
                                    <p:tmPct val="100000"/>
                                  </p:iterate>
                                  <p:childTnLst>
                                    <p:set>
                                      <p:cBhvr>
                                        <p:cTn id="47" dur="1" fill="hold">
                                          <p:stCondLst>
                                            <p:cond delay="0"/>
                                          </p:stCondLst>
                                        </p:cTn>
                                        <p:tgtEl>
                                          <p:spTgt spid="139348"/>
                                        </p:tgtEl>
                                        <p:attrNameLst>
                                          <p:attrName>style.visibility</p:attrName>
                                        </p:attrNameLst>
                                      </p:cBhvr>
                                      <p:to>
                                        <p:strVal val="visible"/>
                                      </p:to>
                                    </p:set>
                                    <p:animEffect transition="in" filter="wipe(left)">
                                      <p:cBhvr>
                                        <p:cTn id="48" dur="75"/>
                                        <p:tgtEl>
                                          <p:spTgt spid="139348"/>
                                        </p:tgtEl>
                                      </p:cBhvr>
                                    </p:animEffect>
                                  </p:childTnLst>
                                </p:cTn>
                              </p:par>
                            </p:childTnLst>
                          </p:cTn>
                        </p:par>
                        <p:par>
                          <p:cTn id="49" fill="hold" nodeType="afterGroup">
                            <p:stCondLst>
                              <p:cond delay="1350"/>
                            </p:stCondLst>
                            <p:childTnLst>
                              <p:par>
                                <p:cTn id="50" presetID="22" presetClass="entr" presetSubtype="8" fill="hold" grpId="0" nodeType="afterEffect">
                                  <p:stCondLst>
                                    <p:cond delay="0"/>
                                  </p:stCondLst>
                                  <p:iterate type="lt">
                                    <p:tmPct val="100000"/>
                                  </p:iterate>
                                  <p:childTnLst>
                                    <p:set>
                                      <p:cBhvr>
                                        <p:cTn id="51" dur="1" fill="hold">
                                          <p:stCondLst>
                                            <p:cond delay="0"/>
                                          </p:stCondLst>
                                        </p:cTn>
                                        <p:tgtEl>
                                          <p:spTgt spid="139349"/>
                                        </p:tgtEl>
                                        <p:attrNameLst>
                                          <p:attrName>style.visibility</p:attrName>
                                        </p:attrNameLst>
                                      </p:cBhvr>
                                      <p:to>
                                        <p:strVal val="visible"/>
                                      </p:to>
                                    </p:set>
                                    <p:animEffect transition="in" filter="wipe(left)">
                                      <p:cBhvr>
                                        <p:cTn id="52" dur="75"/>
                                        <p:tgtEl>
                                          <p:spTgt spid="1393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139350"/>
                                        </p:tgtEl>
                                        <p:attrNameLst>
                                          <p:attrName>style.visibility</p:attrName>
                                        </p:attrNameLst>
                                      </p:cBhvr>
                                      <p:to>
                                        <p:strVal val="visible"/>
                                      </p:to>
                                    </p:set>
                                    <p:animEffect transition="in" filter="wipe(left)">
                                      <p:cBhvr>
                                        <p:cTn id="57" dur="75"/>
                                        <p:tgtEl>
                                          <p:spTgt spid="139350"/>
                                        </p:tgtEl>
                                      </p:cBhvr>
                                    </p:animEffect>
                                  </p:childTnLst>
                                </p:cTn>
                              </p:par>
                            </p:childTnLst>
                          </p:cTn>
                        </p:par>
                        <p:par>
                          <p:cTn id="58" fill="hold" nodeType="afterGroup">
                            <p:stCondLst>
                              <p:cond delay="375"/>
                            </p:stCondLst>
                            <p:childTnLst>
                              <p:par>
                                <p:cTn id="59" presetID="22" presetClass="entr" presetSubtype="8" fill="hold" grpId="0" nodeType="afterEffect">
                                  <p:stCondLst>
                                    <p:cond delay="0"/>
                                  </p:stCondLst>
                                  <p:iterate type="lt">
                                    <p:tmPct val="100000"/>
                                  </p:iterate>
                                  <p:childTnLst>
                                    <p:set>
                                      <p:cBhvr>
                                        <p:cTn id="60" dur="1" fill="hold">
                                          <p:stCondLst>
                                            <p:cond delay="0"/>
                                          </p:stCondLst>
                                        </p:cTn>
                                        <p:tgtEl>
                                          <p:spTgt spid="139351"/>
                                        </p:tgtEl>
                                        <p:attrNameLst>
                                          <p:attrName>style.visibility</p:attrName>
                                        </p:attrNameLst>
                                      </p:cBhvr>
                                      <p:to>
                                        <p:strVal val="visible"/>
                                      </p:to>
                                    </p:set>
                                    <p:animEffect transition="in" filter="wipe(left)">
                                      <p:cBhvr>
                                        <p:cTn id="61" dur="75"/>
                                        <p:tgtEl>
                                          <p:spTgt spid="139351"/>
                                        </p:tgtEl>
                                      </p:cBhvr>
                                    </p:animEffect>
                                  </p:childTnLst>
                                </p:cTn>
                              </p:par>
                            </p:childTnLst>
                          </p:cTn>
                        </p:par>
                        <p:par>
                          <p:cTn id="62" fill="hold" nodeType="afterGroup">
                            <p:stCondLst>
                              <p:cond delay="1050"/>
                            </p:stCondLst>
                            <p:childTnLst>
                              <p:par>
                                <p:cTn id="63" presetID="22" presetClass="entr" presetSubtype="8" fill="hold" grpId="0" nodeType="afterEffect">
                                  <p:stCondLst>
                                    <p:cond delay="0"/>
                                  </p:stCondLst>
                                  <p:iterate type="lt">
                                    <p:tmPct val="100000"/>
                                  </p:iterate>
                                  <p:childTnLst>
                                    <p:set>
                                      <p:cBhvr>
                                        <p:cTn id="64" dur="1" fill="hold">
                                          <p:stCondLst>
                                            <p:cond delay="0"/>
                                          </p:stCondLst>
                                        </p:cTn>
                                        <p:tgtEl>
                                          <p:spTgt spid="139352"/>
                                        </p:tgtEl>
                                        <p:attrNameLst>
                                          <p:attrName>style.visibility</p:attrName>
                                        </p:attrNameLst>
                                      </p:cBhvr>
                                      <p:to>
                                        <p:strVal val="visible"/>
                                      </p:to>
                                    </p:set>
                                    <p:animEffect transition="in" filter="wipe(left)">
                                      <p:cBhvr>
                                        <p:cTn id="65" dur="75"/>
                                        <p:tgtEl>
                                          <p:spTgt spid="139352"/>
                                        </p:tgtEl>
                                      </p:cBhvr>
                                    </p:animEffect>
                                  </p:childTnLst>
                                </p:cTn>
                              </p:par>
                            </p:childTnLst>
                          </p:cTn>
                        </p:par>
                        <p:par>
                          <p:cTn id="66" fill="hold" nodeType="afterGroup">
                            <p:stCondLst>
                              <p:cond delay="1875"/>
                            </p:stCondLst>
                            <p:childTnLst>
                              <p:par>
                                <p:cTn id="67" presetID="22" presetClass="entr" presetSubtype="8" fill="hold" grpId="0" nodeType="afterEffect">
                                  <p:stCondLst>
                                    <p:cond delay="0"/>
                                  </p:stCondLst>
                                  <p:iterate type="lt">
                                    <p:tmPct val="100000"/>
                                  </p:iterate>
                                  <p:childTnLst>
                                    <p:set>
                                      <p:cBhvr>
                                        <p:cTn id="68" dur="1" fill="hold">
                                          <p:stCondLst>
                                            <p:cond delay="0"/>
                                          </p:stCondLst>
                                        </p:cTn>
                                        <p:tgtEl>
                                          <p:spTgt spid="139353"/>
                                        </p:tgtEl>
                                        <p:attrNameLst>
                                          <p:attrName>style.visibility</p:attrName>
                                        </p:attrNameLst>
                                      </p:cBhvr>
                                      <p:to>
                                        <p:strVal val="visible"/>
                                      </p:to>
                                    </p:set>
                                    <p:animEffect transition="in" filter="wipe(left)">
                                      <p:cBhvr>
                                        <p:cTn id="69" dur="75"/>
                                        <p:tgtEl>
                                          <p:spTgt spid="139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utoUpdateAnimBg="0"/>
      <p:bldP spid="139269" grpId="0" autoUpdateAnimBg="0"/>
      <p:bldP spid="139270" grpId="0" autoUpdateAnimBg="0"/>
      <p:bldP spid="139271" grpId="0" autoUpdateAnimBg="0"/>
      <p:bldP spid="139272" grpId="0" autoUpdateAnimBg="0"/>
      <p:bldP spid="139273" grpId="0" autoUpdateAnimBg="0"/>
      <p:bldP spid="139274" grpId="0" autoUpdateAnimBg="0"/>
      <p:bldP spid="139347" grpId="0" autoUpdateAnimBg="0"/>
      <p:bldP spid="139348" grpId="0" autoUpdateAnimBg="0"/>
      <p:bldP spid="139349" grpId="0" autoUpdateAnimBg="0"/>
      <p:bldP spid="139350" grpId="0" autoUpdateAnimBg="0"/>
      <p:bldP spid="139351" grpId="0" autoUpdateAnimBg="0"/>
      <p:bldP spid="139352" grpId="0" autoUpdateAnimBg="0"/>
      <p:bldP spid="13935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14</a:t>
            </a:r>
            <a:r>
              <a:rPr lang="zh-CN" altLang="en-US" sz="3600" smtClean="0">
                <a:ea typeface="宋体" charset="-122"/>
              </a:rPr>
              <a:t>）</a:t>
            </a:r>
            <a:endParaRPr lang="zh-CN" altLang="en-US" smtClean="0">
              <a:ea typeface="楷体_GB2312" pitchFamily="49" charset="-122"/>
            </a:endParaRPr>
          </a:p>
        </p:txBody>
      </p:sp>
      <p:sp>
        <p:nvSpPr>
          <p:cNvPr id="140292" name="Text Box 4"/>
          <p:cNvSpPr txBox="1">
            <a:spLocks noChangeArrowheads="1"/>
          </p:cNvSpPr>
          <p:nvPr/>
        </p:nvSpPr>
        <p:spPr bwMode="auto">
          <a:xfrm>
            <a:off x="395536" y="868585"/>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关于各待求电流的电路方程为：</a:t>
            </a:r>
            <a:endParaRPr kumimoji="1" lang="zh-CN" altLang="en-US" sz="2400" b="1" i="1">
              <a:solidFill>
                <a:schemeClr val="tx2"/>
              </a:solidFill>
            </a:endParaRPr>
          </a:p>
        </p:txBody>
      </p:sp>
      <p:graphicFrame>
        <p:nvGraphicFramePr>
          <p:cNvPr id="140293" name="Object 2"/>
          <p:cNvGraphicFramePr>
            <a:graphicFrameLocks noChangeAspect="1"/>
          </p:cNvGraphicFramePr>
          <p:nvPr>
            <p:extLst>
              <p:ext uri="{D42A27DB-BD31-4B8C-83A1-F6EECF244321}">
                <p14:modId xmlns:p14="http://schemas.microsoft.com/office/powerpoint/2010/main" val="4097762061"/>
              </p:ext>
            </p:extLst>
          </p:nvPr>
        </p:nvGraphicFramePr>
        <p:xfrm>
          <a:off x="1273424" y="1351185"/>
          <a:ext cx="1878012" cy="787400"/>
        </p:xfrm>
        <a:graphic>
          <a:graphicData uri="http://schemas.openxmlformats.org/presentationml/2006/ole">
            <mc:AlternateContent xmlns:mc="http://schemas.openxmlformats.org/markup-compatibility/2006">
              <mc:Choice xmlns:v="urn:schemas-microsoft-com:vml" Requires="v">
                <p:oleObj spid="_x0000_s14425" name="Equation" r:id="rId3" imgW="939600" imgH="393480" progId="Equation.DSMT4">
                  <p:embed/>
                </p:oleObj>
              </mc:Choice>
              <mc:Fallback>
                <p:oleObj name="Equation" r:id="rId3" imgW="93960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424" y="1351185"/>
                        <a:ext cx="18780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4" name="Object 3"/>
          <p:cNvGraphicFramePr>
            <a:graphicFrameLocks noChangeAspect="1"/>
          </p:cNvGraphicFramePr>
          <p:nvPr>
            <p:extLst>
              <p:ext uri="{D42A27DB-BD31-4B8C-83A1-F6EECF244321}">
                <p14:modId xmlns:p14="http://schemas.microsoft.com/office/powerpoint/2010/main" val="2271993720"/>
              </p:ext>
            </p:extLst>
          </p:nvPr>
        </p:nvGraphicFramePr>
        <p:xfrm>
          <a:off x="1298824" y="2344960"/>
          <a:ext cx="2054225" cy="787400"/>
        </p:xfrm>
        <a:graphic>
          <a:graphicData uri="http://schemas.openxmlformats.org/presentationml/2006/ole">
            <mc:AlternateContent xmlns:mc="http://schemas.openxmlformats.org/markup-compatibility/2006">
              <mc:Choice xmlns:v="urn:schemas-microsoft-com:vml" Requires="v">
                <p:oleObj spid="_x0000_s14426" name="Equation" r:id="rId5" imgW="1028520" imgH="393480" progId="Equation.DSMT4">
                  <p:embed/>
                </p:oleObj>
              </mc:Choice>
              <mc:Fallback>
                <p:oleObj name="Equation" r:id="rId5" imgW="102852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8824" y="2344960"/>
                        <a:ext cx="20542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5" name="Object 4"/>
          <p:cNvGraphicFramePr>
            <a:graphicFrameLocks noChangeAspect="1"/>
          </p:cNvGraphicFramePr>
          <p:nvPr>
            <p:extLst>
              <p:ext uri="{D42A27DB-BD31-4B8C-83A1-F6EECF244321}">
                <p14:modId xmlns:p14="http://schemas.microsoft.com/office/powerpoint/2010/main" val="3575967639"/>
              </p:ext>
            </p:extLst>
          </p:nvPr>
        </p:nvGraphicFramePr>
        <p:xfrm>
          <a:off x="1311524" y="3340323"/>
          <a:ext cx="2665412" cy="788987"/>
        </p:xfrm>
        <a:graphic>
          <a:graphicData uri="http://schemas.openxmlformats.org/presentationml/2006/ole">
            <mc:AlternateContent xmlns:mc="http://schemas.openxmlformats.org/markup-compatibility/2006">
              <mc:Choice xmlns:v="urn:schemas-microsoft-com:vml" Requires="v">
                <p:oleObj spid="_x0000_s14427" name="Equation" r:id="rId7" imgW="1333440" imgH="393480" progId="Equation.DSMT4">
                  <p:embed/>
                </p:oleObj>
              </mc:Choice>
              <mc:Fallback>
                <p:oleObj name="Equation" r:id="rId7" imgW="133344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524" y="3340323"/>
                        <a:ext cx="2665412"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6" name="Text Box 8"/>
          <p:cNvSpPr txBox="1">
            <a:spLocks noChangeArrowheads="1"/>
          </p:cNvSpPr>
          <p:nvPr/>
        </p:nvSpPr>
        <p:spPr bwMode="auto">
          <a:xfrm>
            <a:off x="251520" y="4221088"/>
            <a:ext cx="6278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dirty="0">
                <a:solidFill>
                  <a:schemeClr val="tx2"/>
                </a:solidFill>
              </a:rPr>
              <a:t>方程形式完全相同。时间常数：</a:t>
            </a:r>
          </a:p>
        </p:txBody>
      </p:sp>
      <p:graphicFrame>
        <p:nvGraphicFramePr>
          <p:cNvPr id="140297" name="Object 5"/>
          <p:cNvGraphicFramePr>
            <a:graphicFrameLocks noChangeAspect="1"/>
          </p:cNvGraphicFramePr>
          <p:nvPr>
            <p:extLst>
              <p:ext uri="{D42A27DB-BD31-4B8C-83A1-F6EECF244321}">
                <p14:modId xmlns:p14="http://schemas.microsoft.com/office/powerpoint/2010/main" val="1188483579"/>
              </p:ext>
            </p:extLst>
          </p:nvPr>
        </p:nvGraphicFramePr>
        <p:xfrm>
          <a:off x="1006724" y="4797648"/>
          <a:ext cx="3925887" cy="863600"/>
        </p:xfrm>
        <a:graphic>
          <a:graphicData uri="http://schemas.openxmlformats.org/presentationml/2006/ole">
            <mc:AlternateContent xmlns:mc="http://schemas.openxmlformats.org/markup-compatibility/2006">
              <mc:Choice xmlns:v="urn:schemas-microsoft-com:vml" Requires="v">
                <p:oleObj spid="_x0000_s14428" name="Equation" r:id="rId9" imgW="1955520" imgH="431640" progId="Equation.DSMT4">
                  <p:embed/>
                </p:oleObj>
              </mc:Choice>
              <mc:Fallback>
                <p:oleObj name="Equation" r:id="rId9" imgW="195552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6724" y="4797648"/>
                        <a:ext cx="392588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0292"/>
                                        </p:tgtEl>
                                        <p:attrNameLst>
                                          <p:attrName>style.visibility</p:attrName>
                                        </p:attrNameLst>
                                      </p:cBhvr>
                                      <p:to>
                                        <p:strVal val="visible"/>
                                      </p:to>
                                    </p:set>
                                    <p:animEffect transition="in" filter="wipe(left)">
                                      <p:cBhvr>
                                        <p:cTn id="7" dur="75"/>
                                        <p:tgtEl>
                                          <p:spTgt spid="140292"/>
                                        </p:tgtEl>
                                      </p:cBhvr>
                                    </p:animEffect>
                                  </p:childTnLst>
                                </p:cTn>
                              </p:par>
                            </p:childTnLst>
                          </p:cTn>
                        </p:par>
                        <p:par>
                          <p:cTn id="8" fill="hold" nodeType="afterGroup">
                            <p:stCondLst>
                              <p:cond delay="1050"/>
                            </p:stCondLst>
                            <p:childTnLst>
                              <p:par>
                                <p:cTn id="9" presetID="22" presetClass="entr" presetSubtype="8" fill="hold" nodeType="afterEffect">
                                  <p:stCondLst>
                                    <p:cond delay="0"/>
                                  </p:stCondLst>
                                  <p:childTnLst>
                                    <p:set>
                                      <p:cBhvr>
                                        <p:cTn id="10" dur="1" fill="hold">
                                          <p:stCondLst>
                                            <p:cond delay="0"/>
                                          </p:stCondLst>
                                        </p:cTn>
                                        <p:tgtEl>
                                          <p:spTgt spid="140293"/>
                                        </p:tgtEl>
                                        <p:attrNameLst>
                                          <p:attrName>style.visibility</p:attrName>
                                        </p:attrNameLst>
                                      </p:cBhvr>
                                      <p:to>
                                        <p:strVal val="visible"/>
                                      </p:to>
                                    </p:set>
                                    <p:animEffect transition="in" filter="wipe(left)">
                                      <p:cBhvr>
                                        <p:cTn id="11" dur="500"/>
                                        <p:tgtEl>
                                          <p:spTgt spid="140293"/>
                                        </p:tgtEl>
                                      </p:cBhvr>
                                    </p:animEffect>
                                  </p:childTnLst>
                                </p:cTn>
                              </p:par>
                            </p:childTnLst>
                          </p:cTn>
                        </p:par>
                        <p:par>
                          <p:cTn id="12" fill="hold" nodeType="afterGroup">
                            <p:stCondLst>
                              <p:cond delay="1550"/>
                            </p:stCondLst>
                            <p:childTnLst>
                              <p:par>
                                <p:cTn id="13" presetID="22" presetClass="entr" presetSubtype="8" fill="hold" nodeType="afterEffect">
                                  <p:stCondLst>
                                    <p:cond delay="0"/>
                                  </p:stCondLst>
                                  <p:childTnLst>
                                    <p:set>
                                      <p:cBhvr>
                                        <p:cTn id="14" dur="1" fill="hold">
                                          <p:stCondLst>
                                            <p:cond delay="0"/>
                                          </p:stCondLst>
                                        </p:cTn>
                                        <p:tgtEl>
                                          <p:spTgt spid="140294"/>
                                        </p:tgtEl>
                                        <p:attrNameLst>
                                          <p:attrName>style.visibility</p:attrName>
                                        </p:attrNameLst>
                                      </p:cBhvr>
                                      <p:to>
                                        <p:strVal val="visible"/>
                                      </p:to>
                                    </p:set>
                                    <p:animEffect transition="in" filter="wipe(left)">
                                      <p:cBhvr>
                                        <p:cTn id="15" dur="500"/>
                                        <p:tgtEl>
                                          <p:spTgt spid="140294"/>
                                        </p:tgtEl>
                                      </p:cBhvr>
                                    </p:animEffect>
                                  </p:childTnLst>
                                </p:cTn>
                              </p:par>
                            </p:childTnLst>
                          </p:cTn>
                        </p:par>
                        <p:par>
                          <p:cTn id="16" fill="hold" nodeType="afterGroup">
                            <p:stCondLst>
                              <p:cond delay="2050"/>
                            </p:stCondLst>
                            <p:childTnLst>
                              <p:par>
                                <p:cTn id="17" presetID="22" presetClass="entr" presetSubtype="8" fill="hold" nodeType="afterEffect">
                                  <p:stCondLst>
                                    <p:cond delay="0"/>
                                  </p:stCondLst>
                                  <p:childTnLst>
                                    <p:set>
                                      <p:cBhvr>
                                        <p:cTn id="18" dur="1" fill="hold">
                                          <p:stCondLst>
                                            <p:cond delay="0"/>
                                          </p:stCondLst>
                                        </p:cTn>
                                        <p:tgtEl>
                                          <p:spTgt spid="140295"/>
                                        </p:tgtEl>
                                        <p:attrNameLst>
                                          <p:attrName>style.visibility</p:attrName>
                                        </p:attrNameLst>
                                      </p:cBhvr>
                                      <p:to>
                                        <p:strVal val="visible"/>
                                      </p:to>
                                    </p:set>
                                    <p:animEffect transition="in" filter="wipe(left)">
                                      <p:cBhvr>
                                        <p:cTn id="19" dur="500"/>
                                        <p:tgtEl>
                                          <p:spTgt spid="140295"/>
                                        </p:tgtEl>
                                      </p:cBhvr>
                                    </p:animEffect>
                                  </p:childTnLst>
                                </p:cTn>
                              </p:par>
                            </p:childTnLst>
                          </p:cTn>
                        </p:par>
                        <p:par>
                          <p:cTn id="20" fill="hold" nodeType="afterGroup">
                            <p:stCondLst>
                              <p:cond delay="255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140296"/>
                                        </p:tgtEl>
                                        <p:attrNameLst>
                                          <p:attrName>style.visibility</p:attrName>
                                        </p:attrNameLst>
                                      </p:cBhvr>
                                      <p:to>
                                        <p:strVal val="visible"/>
                                      </p:to>
                                    </p:set>
                                    <p:animEffect transition="in" filter="wipe(left)">
                                      <p:cBhvr>
                                        <p:cTn id="23" dur="75"/>
                                        <p:tgtEl>
                                          <p:spTgt spid="140296"/>
                                        </p:tgtEl>
                                      </p:cBhvr>
                                    </p:animEffect>
                                  </p:childTnLst>
                                </p:cTn>
                              </p:par>
                            </p:childTnLst>
                          </p:cTn>
                        </p:par>
                        <p:par>
                          <p:cTn id="24" fill="hold" nodeType="afterGroup">
                            <p:stCondLst>
                              <p:cond delay="3600"/>
                            </p:stCondLst>
                            <p:childTnLst>
                              <p:par>
                                <p:cTn id="25" presetID="22" presetClass="entr" presetSubtype="8" fill="hold" nodeType="afterEffect">
                                  <p:stCondLst>
                                    <p:cond delay="0"/>
                                  </p:stCondLst>
                                  <p:childTnLst>
                                    <p:set>
                                      <p:cBhvr>
                                        <p:cTn id="26" dur="1" fill="hold">
                                          <p:stCondLst>
                                            <p:cond delay="0"/>
                                          </p:stCondLst>
                                        </p:cTn>
                                        <p:tgtEl>
                                          <p:spTgt spid="140297"/>
                                        </p:tgtEl>
                                        <p:attrNameLst>
                                          <p:attrName>style.visibility</p:attrName>
                                        </p:attrNameLst>
                                      </p:cBhvr>
                                      <p:to>
                                        <p:strVal val="visible"/>
                                      </p:to>
                                    </p:set>
                                    <p:animEffect transition="in" filter="wipe(left)">
                                      <p:cBhvr>
                                        <p:cTn id="27" dur="500"/>
                                        <p:tgtEl>
                                          <p:spTgt spid="140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RC/RL</a:t>
            </a:r>
            <a:r>
              <a:rPr lang="zh-CN" altLang="en-US" sz="3600" smtClean="0">
                <a:ea typeface="宋体" charset="-122"/>
              </a:rPr>
              <a:t>电路的暂态过程（续</a:t>
            </a:r>
            <a:r>
              <a:rPr lang="en-US" altLang="zh-CN" sz="3600" smtClean="0">
                <a:ea typeface="宋体" charset="-122"/>
              </a:rPr>
              <a:t>15</a:t>
            </a:r>
            <a:r>
              <a:rPr lang="zh-CN" altLang="en-US" sz="3600" smtClean="0">
                <a:ea typeface="宋体" charset="-122"/>
              </a:rPr>
              <a:t>）</a:t>
            </a:r>
            <a:endParaRPr lang="zh-CN" altLang="en-US" smtClean="0">
              <a:ea typeface="楷体_GB2312" pitchFamily="49" charset="-122"/>
            </a:endParaRPr>
          </a:p>
        </p:txBody>
      </p:sp>
      <p:graphicFrame>
        <p:nvGraphicFramePr>
          <p:cNvPr id="141316" name="Object 2"/>
          <p:cNvGraphicFramePr>
            <a:graphicFrameLocks noChangeAspect="1"/>
          </p:cNvGraphicFramePr>
          <p:nvPr>
            <p:extLst>
              <p:ext uri="{D42A27DB-BD31-4B8C-83A1-F6EECF244321}">
                <p14:modId xmlns:p14="http://schemas.microsoft.com/office/powerpoint/2010/main" val="2107516059"/>
              </p:ext>
            </p:extLst>
          </p:nvPr>
        </p:nvGraphicFramePr>
        <p:xfrm>
          <a:off x="900609" y="1283817"/>
          <a:ext cx="3630613" cy="482600"/>
        </p:xfrm>
        <a:graphic>
          <a:graphicData uri="http://schemas.openxmlformats.org/presentationml/2006/ole">
            <mc:AlternateContent xmlns:mc="http://schemas.openxmlformats.org/markup-compatibility/2006">
              <mc:Choice xmlns:v="urn:schemas-microsoft-com:vml" Requires="v">
                <p:oleObj spid="_x0000_s15444" name="Equation" r:id="rId3" imgW="1803240" imgH="241200" progId="Equation.DSMT4">
                  <p:embed/>
                </p:oleObj>
              </mc:Choice>
              <mc:Fallback>
                <p:oleObj name="Equation" r:id="rId3" imgW="180324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609" y="1283817"/>
                        <a:ext cx="36306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7" name="Object 3"/>
          <p:cNvGraphicFramePr>
            <a:graphicFrameLocks noChangeAspect="1"/>
          </p:cNvGraphicFramePr>
          <p:nvPr>
            <p:extLst>
              <p:ext uri="{D42A27DB-BD31-4B8C-83A1-F6EECF244321}">
                <p14:modId xmlns:p14="http://schemas.microsoft.com/office/powerpoint/2010/main" val="221244465"/>
              </p:ext>
            </p:extLst>
          </p:nvPr>
        </p:nvGraphicFramePr>
        <p:xfrm>
          <a:off x="840284" y="3111029"/>
          <a:ext cx="3889375" cy="482600"/>
        </p:xfrm>
        <a:graphic>
          <a:graphicData uri="http://schemas.openxmlformats.org/presentationml/2006/ole">
            <mc:AlternateContent xmlns:mc="http://schemas.openxmlformats.org/markup-compatibility/2006">
              <mc:Choice xmlns:v="urn:schemas-microsoft-com:vml" Requires="v">
                <p:oleObj spid="_x0000_s15445" name="Equation" r:id="rId5" imgW="1942920" imgH="241200" progId="Equation.DSMT4">
                  <p:embed/>
                </p:oleObj>
              </mc:Choice>
              <mc:Fallback>
                <p:oleObj name="Equation" r:id="rId5" imgW="194292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284" y="3111029"/>
                        <a:ext cx="38893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8" name="Object 4"/>
          <p:cNvGraphicFramePr>
            <a:graphicFrameLocks noChangeAspect="1"/>
          </p:cNvGraphicFramePr>
          <p:nvPr>
            <p:extLst>
              <p:ext uri="{D42A27DB-BD31-4B8C-83A1-F6EECF244321}">
                <p14:modId xmlns:p14="http://schemas.microsoft.com/office/powerpoint/2010/main" val="2690429073"/>
              </p:ext>
            </p:extLst>
          </p:nvPr>
        </p:nvGraphicFramePr>
        <p:xfrm>
          <a:off x="827584" y="5016029"/>
          <a:ext cx="3941763" cy="482600"/>
        </p:xfrm>
        <a:graphic>
          <a:graphicData uri="http://schemas.openxmlformats.org/presentationml/2006/ole">
            <mc:AlternateContent xmlns:mc="http://schemas.openxmlformats.org/markup-compatibility/2006">
              <mc:Choice xmlns:v="urn:schemas-microsoft-com:vml" Requires="v">
                <p:oleObj spid="_x0000_s15446" name="Equation" r:id="rId7" imgW="1968480" imgH="241200" progId="Equation.DSMT4">
                  <p:embed/>
                </p:oleObj>
              </mc:Choice>
              <mc:Fallback>
                <p:oleObj name="Equation" r:id="rId7" imgW="196848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5016029"/>
                        <a:ext cx="39417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4891584" y="4466754"/>
            <a:ext cx="3787775" cy="2022475"/>
            <a:chOff x="2892" y="2773"/>
            <a:chExt cx="2386" cy="1274"/>
          </a:xfrm>
        </p:grpSpPr>
        <p:sp>
          <p:nvSpPr>
            <p:cNvPr id="15381" name="Line 8"/>
            <p:cNvSpPr>
              <a:spLocks noChangeShapeType="1"/>
            </p:cNvSpPr>
            <p:nvPr/>
          </p:nvSpPr>
          <p:spPr bwMode="auto">
            <a:xfrm>
              <a:off x="3118" y="3801"/>
              <a:ext cx="2160"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9"/>
            <p:cNvSpPr>
              <a:spLocks noChangeShapeType="1"/>
            </p:cNvSpPr>
            <p:nvPr/>
          </p:nvSpPr>
          <p:spPr bwMode="auto">
            <a:xfrm flipV="1">
              <a:off x="3214" y="2773"/>
              <a:ext cx="0" cy="1104"/>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Text Box 10"/>
            <p:cNvSpPr txBox="1">
              <a:spLocks noChangeArrowheads="1"/>
            </p:cNvSpPr>
            <p:nvPr/>
          </p:nvSpPr>
          <p:spPr bwMode="auto">
            <a:xfrm>
              <a:off x="2964" y="37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t>0</a:t>
              </a:r>
            </a:p>
          </p:txBody>
        </p:sp>
        <p:sp>
          <p:nvSpPr>
            <p:cNvPr id="15384" name="Text Box 11"/>
            <p:cNvSpPr txBox="1">
              <a:spLocks noChangeArrowheads="1"/>
            </p:cNvSpPr>
            <p:nvPr/>
          </p:nvSpPr>
          <p:spPr bwMode="auto">
            <a:xfrm>
              <a:off x="2892" y="2943"/>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t>0.2</a:t>
              </a:r>
            </a:p>
          </p:txBody>
        </p:sp>
        <p:sp>
          <p:nvSpPr>
            <p:cNvPr id="15385" name="Line 12"/>
            <p:cNvSpPr>
              <a:spLocks noChangeShapeType="1"/>
            </p:cNvSpPr>
            <p:nvPr/>
          </p:nvSpPr>
          <p:spPr bwMode="auto">
            <a:xfrm>
              <a:off x="3225" y="3072"/>
              <a:ext cx="148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Freeform 13"/>
            <p:cNvSpPr>
              <a:spLocks/>
            </p:cNvSpPr>
            <p:nvPr/>
          </p:nvSpPr>
          <p:spPr bwMode="auto">
            <a:xfrm>
              <a:off x="3216" y="3081"/>
              <a:ext cx="1296" cy="720"/>
            </a:xfrm>
            <a:custGeom>
              <a:avLst/>
              <a:gdLst>
                <a:gd name="T0" fmla="*/ 0 w 1296"/>
                <a:gd name="T1" fmla="*/ 854 h 680"/>
                <a:gd name="T2" fmla="*/ 48 w 1296"/>
                <a:gd name="T3" fmla="*/ 613 h 680"/>
                <a:gd name="T4" fmla="*/ 144 w 1296"/>
                <a:gd name="T5" fmla="*/ 311 h 680"/>
                <a:gd name="T6" fmla="*/ 336 w 1296"/>
                <a:gd name="T7" fmla="*/ 70 h 680"/>
                <a:gd name="T8" fmla="*/ 816 w 1296"/>
                <a:gd name="T9" fmla="*/ 8 h 680"/>
                <a:gd name="T10" fmla="*/ 1296 w 1296"/>
                <a:gd name="T11" fmla="*/ 8 h 680"/>
                <a:gd name="T12" fmla="*/ 0 60000 65536"/>
                <a:gd name="T13" fmla="*/ 0 60000 65536"/>
                <a:gd name="T14" fmla="*/ 0 60000 65536"/>
                <a:gd name="T15" fmla="*/ 0 60000 65536"/>
                <a:gd name="T16" fmla="*/ 0 60000 65536"/>
                <a:gd name="T17" fmla="*/ 0 60000 65536"/>
                <a:gd name="T18" fmla="*/ 0 w 1296"/>
                <a:gd name="T19" fmla="*/ 0 h 680"/>
                <a:gd name="T20" fmla="*/ 1296 w 1296"/>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1296" h="680">
                  <a:moveTo>
                    <a:pt x="0" y="680"/>
                  </a:moveTo>
                  <a:cubicBezTo>
                    <a:pt x="12" y="620"/>
                    <a:pt x="24" y="560"/>
                    <a:pt x="48" y="488"/>
                  </a:cubicBezTo>
                  <a:cubicBezTo>
                    <a:pt x="72" y="416"/>
                    <a:pt x="96" y="320"/>
                    <a:pt x="144" y="248"/>
                  </a:cubicBezTo>
                  <a:cubicBezTo>
                    <a:pt x="192" y="176"/>
                    <a:pt x="224" y="96"/>
                    <a:pt x="336" y="56"/>
                  </a:cubicBezTo>
                  <a:cubicBezTo>
                    <a:pt x="448" y="16"/>
                    <a:pt x="656" y="16"/>
                    <a:pt x="816" y="8"/>
                  </a:cubicBezTo>
                  <a:cubicBezTo>
                    <a:pt x="976" y="0"/>
                    <a:pt x="1216" y="8"/>
                    <a:pt x="1296" y="8"/>
                  </a:cubicBezTo>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14"/>
          <p:cNvGrpSpPr>
            <a:grpSpLocks/>
          </p:cNvGrpSpPr>
          <p:nvPr/>
        </p:nvGrpSpPr>
        <p:grpSpPr bwMode="auto">
          <a:xfrm>
            <a:off x="4856659" y="2603029"/>
            <a:ext cx="3463925" cy="1298575"/>
            <a:chOff x="2870" y="1599"/>
            <a:chExt cx="2182" cy="818"/>
          </a:xfrm>
        </p:grpSpPr>
        <p:sp>
          <p:nvSpPr>
            <p:cNvPr id="15375" name="Line 15"/>
            <p:cNvSpPr>
              <a:spLocks noChangeShapeType="1"/>
            </p:cNvSpPr>
            <p:nvPr/>
          </p:nvSpPr>
          <p:spPr bwMode="auto">
            <a:xfrm>
              <a:off x="3132" y="2169"/>
              <a:ext cx="1920"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6"/>
            <p:cNvSpPr>
              <a:spLocks noChangeShapeType="1"/>
            </p:cNvSpPr>
            <p:nvPr/>
          </p:nvSpPr>
          <p:spPr bwMode="auto">
            <a:xfrm flipV="1">
              <a:off x="3220" y="1599"/>
              <a:ext cx="0" cy="72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Text Box 17"/>
            <p:cNvSpPr txBox="1">
              <a:spLocks noChangeArrowheads="1"/>
            </p:cNvSpPr>
            <p:nvPr/>
          </p:nvSpPr>
          <p:spPr bwMode="auto">
            <a:xfrm>
              <a:off x="3016" y="212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t>0</a:t>
              </a:r>
            </a:p>
          </p:txBody>
        </p:sp>
        <p:sp>
          <p:nvSpPr>
            <p:cNvPr id="15378" name="Text Box 18"/>
            <p:cNvSpPr txBox="1">
              <a:spLocks noChangeArrowheads="1"/>
            </p:cNvSpPr>
            <p:nvPr/>
          </p:nvSpPr>
          <p:spPr bwMode="auto">
            <a:xfrm>
              <a:off x="2870" y="1749"/>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t>0.1</a:t>
              </a:r>
            </a:p>
          </p:txBody>
        </p:sp>
        <p:sp>
          <p:nvSpPr>
            <p:cNvPr id="15379" name="Line 19"/>
            <p:cNvSpPr>
              <a:spLocks noChangeShapeType="1"/>
            </p:cNvSpPr>
            <p:nvPr/>
          </p:nvSpPr>
          <p:spPr bwMode="auto">
            <a:xfrm>
              <a:off x="3225" y="1776"/>
              <a:ext cx="148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Freeform 20"/>
            <p:cNvSpPr>
              <a:spLocks/>
            </p:cNvSpPr>
            <p:nvPr/>
          </p:nvSpPr>
          <p:spPr bwMode="auto">
            <a:xfrm>
              <a:off x="3225" y="1785"/>
              <a:ext cx="1248" cy="392"/>
            </a:xfrm>
            <a:custGeom>
              <a:avLst/>
              <a:gdLst>
                <a:gd name="T0" fmla="*/ 0 w 1296"/>
                <a:gd name="T1" fmla="*/ 75 h 680"/>
                <a:gd name="T2" fmla="*/ 40 w 1296"/>
                <a:gd name="T3" fmla="*/ 54 h 680"/>
                <a:gd name="T4" fmla="*/ 124 w 1296"/>
                <a:gd name="T5" fmla="*/ 27 h 680"/>
                <a:gd name="T6" fmla="*/ 289 w 1296"/>
                <a:gd name="T7" fmla="*/ 6 h 680"/>
                <a:gd name="T8" fmla="*/ 702 w 1296"/>
                <a:gd name="T9" fmla="*/ 1 h 680"/>
                <a:gd name="T10" fmla="*/ 1114 w 1296"/>
                <a:gd name="T11" fmla="*/ 1 h 680"/>
                <a:gd name="T12" fmla="*/ 0 60000 65536"/>
                <a:gd name="T13" fmla="*/ 0 60000 65536"/>
                <a:gd name="T14" fmla="*/ 0 60000 65536"/>
                <a:gd name="T15" fmla="*/ 0 60000 65536"/>
                <a:gd name="T16" fmla="*/ 0 60000 65536"/>
                <a:gd name="T17" fmla="*/ 0 60000 65536"/>
                <a:gd name="T18" fmla="*/ 0 w 1296"/>
                <a:gd name="T19" fmla="*/ 0 h 680"/>
                <a:gd name="T20" fmla="*/ 1296 w 1296"/>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1296" h="680">
                  <a:moveTo>
                    <a:pt x="0" y="680"/>
                  </a:moveTo>
                  <a:cubicBezTo>
                    <a:pt x="12" y="620"/>
                    <a:pt x="24" y="560"/>
                    <a:pt x="48" y="488"/>
                  </a:cubicBezTo>
                  <a:cubicBezTo>
                    <a:pt x="72" y="416"/>
                    <a:pt x="96" y="320"/>
                    <a:pt x="144" y="248"/>
                  </a:cubicBezTo>
                  <a:cubicBezTo>
                    <a:pt x="192" y="176"/>
                    <a:pt x="224" y="96"/>
                    <a:pt x="336" y="56"/>
                  </a:cubicBezTo>
                  <a:cubicBezTo>
                    <a:pt x="448" y="16"/>
                    <a:pt x="656" y="16"/>
                    <a:pt x="816" y="8"/>
                  </a:cubicBezTo>
                  <a:cubicBezTo>
                    <a:pt x="976" y="0"/>
                    <a:pt x="1216" y="8"/>
                    <a:pt x="1296" y="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21"/>
          <p:cNvGrpSpPr>
            <a:grpSpLocks/>
          </p:cNvGrpSpPr>
          <p:nvPr/>
        </p:nvGrpSpPr>
        <p:grpSpPr bwMode="auto">
          <a:xfrm>
            <a:off x="4685209" y="764704"/>
            <a:ext cx="3863975" cy="1752600"/>
            <a:chOff x="2762" y="441"/>
            <a:chExt cx="2434" cy="1104"/>
          </a:xfrm>
        </p:grpSpPr>
        <p:sp>
          <p:nvSpPr>
            <p:cNvPr id="15369" name="Line 22"/>
            <p:cNvSpPr>
              <a:spLocks noChangeShapeType="1"/>
            </p:cNvSpPr>
            <p:nvPr/>
          </p:nvSpPr>
          <p:spPr bwMode="auto">
            <a:xfrm flipV="1">
              <a:off x="3256" y="441"/>
              <a:ext cx="0" cy="1104"/>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70" name="Group 23"/>
            <p:cNvGrpSpPr>
              <a:grpSpLocks/>
            </p:cNvGrpSpPr>
            <p:nvPr/>
          </p:nvGrpSpPr>
          <p:grpSpPr bwMode="auto">
            <a:xfrm>
              <a:off x="2762" y="611"/>
              <a:ext cx="2434" cy="934"/>
              <a:chOff x="2762" y="611"/>
              <a:chExt cx="2434" cy="934"/>
            </a:xfrm>
          </p:grpSpPr>
          <p:sp>
            <p:nvSpPr>
              <p:cNvPr id="15371" name="Line 24"/>
              <p:cNvSpPr>
                <a:spLocks noChangeShapeType="1"/>
              </p:cNvSpPr>
              <p:nvPr/>
            </p:nvSpPr>
            <p:spPr bwMode="auto">
              <a:xfrm>
                <a:off x="2988" y="1287"/>
                <a:ext cx="2208"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Text Box 25"/>
              <p:cNvSpPr txBox="1">
                <a:spLocks noChangeArrowheads="1"/>
              </p:cNvSpPr>
              <p:nvPr/>
            </p:nvSpPr>
            <p:spPr bwMode="auto">
              <a:xfrm>
                <a:off x="3064" y="125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t>0</a:t>
                </a:r>
              </a:p>
            </p:txBody>
          </p:sp>
          <p:sp>
            <p:nvSpPr>
              <p:cNvPr id="15373" name="Text Box 26"/>
              <p:cNvSpPr txBox="1">
                <a:spLocks noChangeArrowheads="1"/>
              </p:cNvSpPr>
              <p:nvPr/>
            </p:nvSpPr>
            <p:spPr bwMode="auto">
              <a:xfrm>
                <a:off x="2762" y="611"/>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t>0.45</a:t>
                </a:r>
              </a:p>
            </p:txBody>
          </p:sp>
          <p:sp>
            <p:nvSpPr>
              <p:cNvPr id="15374" name="Freeform 27"/>
              <p:cNvSpPr>
                <a:spLocks/>
              </p:cNvSpPr>
              <p:nvPr/>
            </p:nvSpPr>
            <p:spPr bwMode="auto">
              <a:xfrm>
                <a:off x="3264" y="672"/>
                <a:ext cx="1254" cy="588"/>
              </a:xfrm>
              <a:custGeom>
                <a:avLst/>
                <a:gdLst>
                  <a:gd name="T0" fmla="*/ 0 w 1254"/>
                  <a:gd name="T1" fmla="*/ 0 h 588"/>
                  <a:gd name="T2" fmla="*/ 46 w 1254"/>
                  <a:gd name="T3" fmla="*/ 163 h 588"/>
                  <a:gd name="T4" fmla="*/ 139 w 1254"/>
                  <a:gd name="T5" fmla="*/ 366 h 588"/>
                  <a:gd name="T6" fmla="*/ 324 w 1254"/>
                  <a:gd name="T7" fmla="*/ 529 h 588"/>
                  <a:gd name="T8" fmla="*/ 786 w 1254"/>
                  <a:gd name="T9" fmla="*/ 569 h 588"/>
                  <a:gd name="T10" fmla="*/ 1254 w 1254"/>
                  <a:gd name="T11" fmla="*/ 588 h 588"/>
                  <a:gd name="T12" fmla="*/ 0 60000 65536"/>
                  <a:gd name="T13" fmla="*/ 0 60000 65536"/>
                  <a:gd name="T14" fmla="*/ 0 60000 65536"/>
                  <a:gd name="T15" fmla="*/ 0 60000 65536"/>
                  <a:gd name="T16" fmla="*/ 0 60000 65536"/>
                  <a:gd name="T17" fmla="*/ 0 60000 65536"/>
                  <a:gd name="T18" fmla="*/ 0 w 1254"/>
                  <a:gd name="T19" fmla="*/ 0 h 588"/>
                  <a:gd name="T20" fmla="*/ 1254 w 1254"/>
                  <a:gd name="T21" fmla="*/ 588 h 588"/>
                </a:gdLst>
                <a:ahLst/>
                <a:cxnLst>
                  <a:cxn ang="T12">
                    <a:pos x="T0" y="T1"/>
                  </a:cxn>
                  <a:cxn ang="T13">
                    <a:pos x="T2" y="T3"/>
                  </a:cxn>
                  <a:cxn ang="T14">
                    <a:pos x="T4" y="T5"/>
                  </a:cxn>
                  <a:cxn ang="T15">
                    <a:pos x="T6" y="T7"/>
                  </a:cxn>
                  <a:cxn ang="T16">
                    <a:pos x="T8" y="T9"/>
                  </a:cxn>
                  <a:cxn ang="T17">
                    <a:pos x="T10" y="T11"/>
                  </a:cxn>
                </a:cxnLst>
                <a:rect l="T18" t="T19" r="T20" b="T21"/>
                <a:pathLst>
                  <a:path w="1254" h="588">
                    <a:moveTo>
                      <a:pt x="0" y="0"/>
                    </a:moveTo>
                    <a:cubicBezTo>
                      <a:pt x="12" y="51"/>
                      <a:pt x="23" y="102"/>
                      <a:pt x="46" y="163"/>
                    </a:cubicBezTo>
                    <a:cubicBezTo>
                      <a:pt x="69" y="224"/>
                      <a:pt x="92" y="305"/>
                      <a:pt x="139" y="366"/>
                    </a:cubicBezTo>
                    <a:cubicBezTo>
                      <a:pt x="185" y="427"/>
                      <a:pt x="216" y="495"/>
                      <a:pt x="324" y="529"/>
                    </a:cubicBezTo>
                    <a:cubicBezTo>
                      <a:pt x="431" y="562"/>
                      <a:pt x="631" y="559"/>
                      <a:pt x="786" y="569"/>
                    </a:cubicBezTo>
                    <a:cubicBezTo>
                      <a:pt x="941" y="579"/>
                      <a:pt x="1157" y="584"/>
                      <a:pt x="1254" y="58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5" name="灯片编号占位符 4"/>
          <p:cNvSpPr>
            <a:spLocks noGrp="1"/>
          </p:cNvSpPr>
          <p:nvPr>
            <p:ph type="sldNum" sz="quarter" idx="10"/>
          </p:nvPr>
        </p:nvSpPr>
        <p:spPr/>
        <p:txBody>
          <a:bodyPr/>
          <a:lstStyle/>
          <a:p>
            <a:pPr>
              <a:defRPr/>
            </a:pPr>
            <a:fld id="{2557FD7B-9D9B-4004-9DDB-2726E4B5741A}" type="slidenum">
              <a:rPr lang="zh-CN" altLang="en-US" smtClean="0"/>
              <a:pPr>
                <a:defRPr/>
              </a:pPr>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left)">
                                      <p:cBhvr>
                                        <p:cTn id="7" dur="500"/>
                                        <p:tgtEl>
                                          <p:spTgt spid="14131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41317"/>
                                        </p:tgtEl>
                                        <p:attrNameLst>
                                          <p:attrName>style.visibility</p:attrName>
                                        </p:attrNameLst>
                                      </p:cBhvr>
                                      <p:to>
                                        <p:strVal val="visible"/>
                                      </p:to>
                                    </p:set>
                                    <p:animEffect transition="in" filter="wipe(left)">
                                      <p:cBhvr>
                                        <p:cTn id="16" dur="500"/>
                                        <p:tgtEl>
                                          <p:spTgt spid="14131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1318"/>
                                        </p:tgtEl>
                                        <p:attrNameLst>
                                          <p:attrName>style.visibility</p:attrName>
                                        </p:attrNameLst>
                                      </p:cBhvr>
                                      <p:to>
                                        <p:strVal val="visible"/>
                                      </p:to>
                                    </p:set>
                                    <p:animEffect transition="in" filter="wipe(left)">
                                      <p:cBhvr>
                                        <p:cTn id="25" dur="500"/>
                                        <p:tgtEl>
                                          <p:spTgt spid="141318"/>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4" name="Text Box 6"/>
          <p:cNvSpPr txBox="1">
            <a:spLocks noChangeArrowheads="1"/>
          </p:cNvSpPr>
          <p:nvPr/>
        </p:nvSpPr>
        <p:spPr bwMode="auto">
          <a:xfrm>
            <a:off x="228600" y="897494"/>
            <a:ext cx="7029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smtClean="0">
                <a:solidFill>
                  <a:schemeClr val="tx2"/>
                </a:solidFill>
                <a:latin typeface="Times New Roman" panose="02020603050405020304" pitchFamily="18" charset="0"/>
                <a:cs typeface="Times New Roman" panose="02020603050405020304" pitchFamily="18" charset="0"/>
              </a:rPr>
              <a:t>(</a:t>
            </a:r>
            <a:r>
              <a:rPr lang="zh-CN" altLang="zh-CN" sz="2800" dirty="0">
                <a:solidFill>
                  <a:srgbClr val="FF0000"/>
                </a:solidFill>
                <a:latin typeface="Times New Roman" panose="02020603050405020304" pitchFamily="18" charset="0"/>
                <a:cs typeface="Times New Roman" panose="02020603050405020304" pitchFamily="18" charset="0"/>
              </a:rPr>
              <a:t>以</a:t>
            </a:r>
            <a:r>
              <a:rPr lang="en-US" altLang="zh-CN" sz="2800" i="1" dirty="0">
                <a:solidFill>
                  <a:srgbClr val="FF0000"/>
                </a:solidFill>
                <a:latin typeface="Times New Roman" panose="02020603050405020304" pitchFamily="18" charset="0"/>
                <a:cs typeface="Times New Roman" panose="02020603050405020304" pitchFamily="18" charset="0"/>
              </a:rPr>
              <a:t>RL</a:t>
            </a:r>
            <a:r>
              <a:rPr lang="zh-CN" altLang="zh-CN" sz="2800" dirty="0">
                <a:solidFill>
                  <a:srgbClr val="FF0000"/>
                </a:solidFill>
                <a:latin typeface="Times New Roman" panose="02020603050405020304" pitchFamily="18" charset="0"/>
                <a:cs typeface="Times New Roman" panose="02020603050405020304" pitchFamily="18" charset="0"/>
              </a:rPr>
              <a:t>电路为例</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775175" name="Rectangle 7"/>
          <p:cNvSpPr>
            <a:spLocks noChangeArrowheads="1"/>
          </p:cNvSpPr>
          <p:nvPr/>
        </p:nvSpPr>
        <p:spPr bwMode="auto">
          <a:xfrm>
            <a:off x="1845771" y="3305250"/>
            <a:ext cx="982961"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i="1">
                <a:solidFill>
                  <a:srgbClr val="0000FF"/>
                </a:solidFill>
                <a:latin typeface="Times New Roman" panose="02020603050405020304" pitchFamily="18" charset="0"/>
                <a:cs typeface="Times New Roman" panose="02020603050405020304" pitchFamily="18" charset="0"/>
              </a:rPr>
              <a:t>i</a:t>
            </a:r>
            <a:r>
              <a:rPr lang="en-US" altLang="zh-CN" i="1" baseline="-25000">
                <a:solidFill>
                  <a:srgbClr val="0000FF"/>
                </a:solidFill>
                <a:latin typeface="Times New Roman" panose="02020603050405020304" pitchFamily="18" charset="0"/>
                <a:cs typeface="Times New Roman" panose="02020603050405020304" pitchFamily="18" charset="0"/>
              </a:rPr>
              <a:t>L</a:t>
            </a:r>
            <a:r>
              <a:rPr lang="en-US" altLang="zh-CN">
                <a:solidFill>
                  <a:srgbClr val="0000FF"/>
                </a:solidFill>
                <a:latin typeface="Times New Roman" panose="02020603050405020304" pitchFamily="18" charset="0"/>
                <a:cs typeface="Times New Roman" panose="02020603050405020304" pitchFamily="18" charset="0"/>
              </a:rPr>
              <a:t>(0</a:t>
            </a:r>
            <a:r>
              <a:rPr lang="en-US" altLang="zh-CN" baseline="3000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a:solidFill>
                  <a:srgbClr val="0000FF"/>
                </a:solidFill>
                <a:latin typeface="Times New Roman" panose="02020603050405020304" pitchFamily="18" charset="0"/>
                <a:cs typeface="Times New Roman" panose="02020603050405020304" pitchFamily="18" charset="0"/>
              </a:rPr>
              <a:t>)=0</a:t>
            </a:r>
          </a:p>
        </p:txBody>
      </p:sp>
      <p:graphicFrame>
        <p:nvGraphicFramePr>
          <p:cNvPr id="775176" name="Object 8"/>
          <p:cNvGraphicFramePr>
            <a:graphicFrameLocks noChangeAspect="1"/>
          </p:cNvGraphicFramePr>
          <p:nvPr>
            <p:extLst>
              <p:ext uri="{D42A27DB-BD31-4B8C-83A1-F6EECF244321}">
                <p14:modId xmlns:p14="http://schemas.microsoft.com/office/powerpoint/2010/main" val="1773369226"/>
              </p:ext>
            </p:extLst>
          </p:nvPr>
        </p:nvGraphicFramePr>
        <p:xfrm>
          <a:off x="4983767" y="1354694"/>
          <a:ext cx="3044825" cy="457200"/>
        </p:xfrm>
        <a:graphic>
          <a:graphicData uri="http://schemas.openxmlformats.org/presentationml/2006/ole">
            <mc:AlternateContent xmlns:mc="http://schemas.openxmlformats.org/markup-compatibility/2006">
              <mc:Choice xmlns:v="urn:schemas-microsoft-com:vml" Requires="v">
                <p:oleObj spid="_x0000_s36890" name="公式" r:id="rId3" imgW="1523880" imgH="228600" progId="Equation.3">
                  <p:embed/>
                </p:oleObj>
              </mc:Choice>
              <mc:Fallback>
                <p:oleObj name="公式" r:id="rId3" imgW="1523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767" y="1354694"/>
                        <a:ext cx="30448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5177" name="Freeform 9"/>
          <p:cNvSpPr>
            <a:spLocks/>
          </p:cNvSpPr>
          <p:nvPr/>
        </p:nvSpPr>
        <p:spPr bwMode="auto">
          <a:xfrm>
            <a:off x="5005992" y="2281794"/>
            <a:ext cx="2965450" cy="1246187"/>
          </a:xfrm>
          <a:custGeom>
            <a:avLst/>
            <a:gdLst>
              <a:gd name="T0" fmla="*/ 0 w 1868"/>
              <a:gd name="T1" fmla="*/ 403 h 785"/>
              <a:gd name="T2" fmla="*/ 63 w 1868"/>
              <a:gd name="T3" fmla="*/ 262 h 785"/>
              <a:gd name="T4" fmla="*/ 135 w 1868"/>
              <a:gd name="T5" fmla="*/ 141 h 785"/>
              <a:gd name="T6" fmla="*/ 190 w 1868"/>
              <a:gd name="T7" fmla="*/ 60 h 785"/>
              <a:gd name="T8" fmla="*/ 256 w 1868"/>
              <a:gd name="T9" fmla="*/ 7 h 785"/>
              <a:gd name="T10" fmla="*/ 332 w 1868"/>
              <a:gd name="T11" fmla="*/ 17 h 785"/>
              <a:gd name="T12" fmla="*/ 406 w 1868"/>
              <a:gd name="T13" fmla="*/ 75 h 785"/>
              <a:gd name="T14" fmla="*/ 496 w 1868"/>
              <a:gd name="T15" fmla="*/ 206 h 785"/>
              <a:gd name="T16" fmla="*/ 569 w 1868"/>
              <a:gd name="T17" fmla="*/ 353 h 785"/>
              <a:gd name="T18" fmla="*/ 695 w 1868"/>
              <a:gd name="T19" fmla="*/ 585 h 785"/>
              <a:gd name="T20" fmla="*/ 812 w 1868"/>
              <a:gd name="T21" fmla="*/ 730 h 785"/>
              <a:gd name="T22" fmla="*/ 948 w 1868"/>
              <a:gd name="T23" fmla="*/ 774 h 785"/>
              <a:gd name="T24" fmla="*/ 1083 w 1868"/>
              <a:gd name="T25" fmla="*/ 665 h 785"/>
              <a:gd name="T26" fmla="*/ 1218 w 1868"/>
              <a:gd name="T27" fmla="*/ 424 h 785"/>
              <a:gd name="T28" fmla="*/ 1354 w 1868"/>
              <a:gd name="T29" fmla="*/ 184 h 785"/>
              <a:gd name="T30" fmla="*/ 1444 w 1868"/>
              <a:gd name="T31" fmla="*/ 75 h 785"/>
              <a:gd name="T32" fmla="*/ 1516 w 1868"/>
              <a:gd name="T33" fmla="*/ 43 h 785"/>
              <a:gd name="T34" fmla="*/ 1579 w 1868"/>
              <a:gd name="T35" fmla="*/ 54 h 785"/>
              <a:gd name="T36" fmla="*/ 1670 w 1868"/>
              <a:gd name="T37" fmla="*/ 119 h 785"/>
              <a:gd name="T38" fmla="*/ 1868 w 1868"/>
              <a:gd name="T39" fmla="*/ 401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68" h="785">
                <a:moveTo>
                  <a:pt x="0" y="403"/>
                </a:moveTo>
                <a:cubicBezTo>
                  <a:pt x="10" y="379"/>
                  <a:pt x="40" y="306"/>
                  <a:pt x="63" y="262"/>
                </a:cubicBezTo>
                <a:cubicBezTo>
                  <a:pt x="86" y="218"/>
                  <a:pt x="115" y="174"/>
                  <a:pt x="135" y="141"/>
                </a:cubicBezTo>
                <a:cubicBezTo>
                  <a:pt x="156" y="107"/>
                  <a:pt x="170" y="82"/>
                  <a:pt x="190" y="60"/>
                </a:cubicBezTo>
                <a:cubicBezTo>
                  <a:pt x="210" y="38"/>
                  <a:pt x="232" y="14"/>
                  <a:pt x="256" y="7"/>
                </a:cubicBezTo>
                <a:cubicBezTo>
                  <a:pt x="280" y="0"/>
                  <a:pt x="307" y="6"/>
                  <a:pt x="332" y="17"/>
                </a:cubicBezTo>
                <a:cubicBezTo>
                  <a:pt x="357" y="28"/>
                  <a:pt x="379" y="43"/>
                  <a:pt x="406" y="75"/>
                </a:cubicBezTo>
                <a:cubicBezTo>
                  <a:pt x="433" y="107"/>
                  <a:pt x="469" y="160"/>
                  <a:pt x="496" y="206"/>
                </a:cubicBezTo>
                <a:cubicBezTo>
                  <a:pt x="524" y="252"/>
                  <a:pt x="536" y="290"/>
                  <a:pt x="569" y="353"/>
                </a:cubicBezTo>
                <a:cubicBezTo>
                  <a:pt x="602" y="416"/>
                  <a:pt x="654" y="522"/>
                  <a:pt x="695" y="585"/>
                </a:cubicBezTo>
                <a:cubicBezTo>
                  <a:pt x="735" y="648"/>
                  <a:pt x="770" y="699"/>
                  <a:pt x="812" y="730"/>
                </a:cubicBezTo>
                <a:cubicBezTo>
                  <a:pt x="855" y="762"/>
                  <a:pt x="903" y="785"/>
                  <a:pt x="948" y="774"/>
                </a:cubicBezTo>
                <a:cubicBezTo>
                  <a:pt x="993" y="763"/>
                  <a:pt x="1038" y="723"/>
                  <a:pt x="1083" y="665"/>
                </a:cubicBezTo>
                <a:cubicBezTo>
                  <a:pt x="1128" y="607"/>
                  <a:pt x="1173" y="505"/>
                  <a:pt x="1218" y="424"/>
                </a:cubicBezTo>
                <a:cubicBezTo>
                  <a:pt x="1264" y="344"/>
                  <a:pt x="1316" y="243"/>
                  <a:pt x="1354" y="184"/>
                </a:cubicBezTo>
                <a:cubicBezTo>
                  <a:pt x="1391" y="126"/>
                  <a:pt x="1417" y="99"/>
                  <a:pt x="1444" y="75"/>
                </a:cubicBezTo>
                <a:cubicBezTo>
                  <a:pt x="1471" y="52"/>
                  <a:pt x="1494" y="47"/>
                  <a:pt x="1516" y="43"/>
                </a:cubicBezTo>
                <a:cubicBezTo>
                  <a:pt x="1539" y="40"/>
                  <a:pt x="1554" y="40"/>
                  <a:pt x="1579" y="54"/>
                </a:cubicBezTo>
                <a:cubicBezTo>
                  <a:pt x="1605" y="66"/>
                  <a:pt x="1622" y="61"/>
                  <a:pt x="1670" y="119"/>
                </a:cubicBezTo>
                <a:cubicBezTo>
                  <a:pt x="1718" y="176"/>
                  <a:pt x="1827" y="342"/>
                  <a:pt x="1868" y="401"/>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775210" name="Group 42"/>
          <p:cNvGrpSpPr>
            <a:grpSpLocks/>
          </p:cNvGrpSpPr>
          <p:nvPr/>
        </p:nvGrpSpPr>
        <p:grpSpPr bwMode="auto">
          <a:xfrm>
            <a:off x="4847242" y="1821419"/>
            <a:ext cx="3584575" cy="1689100"/>
            <a:chOff x="2626" y="2725"/>
            <a:chExt cx="2258" cy="1064"/>
          </a:xfrm>
        </p:grpSpPr>
        <p:sp>
          <p:nvSpPr>
            <p:cNvPr id="775211" name="Line 43"/>
            <p:cNvSpPr>
              <a:spLocks noChangeShapeType="1"/>
            </p:cNvSpPr>
            <p:nvPr/>
          </p:nvSpPr>
          <p:spPr bwMode="auto">
            <a:xfrm flipV="1">
              <a:off x="2916" y="2829"/>
              <a:ext cx="0" cy="96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12" name="Line 44"/>
            <p:cNvSpPr>
              <a:spLocks noChangeShapeType="1"/>
            </p:cNvSpPr>
            <p:nvPr/>
          </p:nvSpPr>
          <p:spPr bwMode="auto">
            <a:xfrm>
              <a:off x="2628" y="3422"/>
              <a:ext cx="2256"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13" name="Text Box 45"/>
            <p:cNvSpPr txBox="1">
              <a:spLocks noChangeArrowheads="1"/>
            </p:cNvSpPr>
            <p:nvPr/>
          </p:nvSpPr>
          <p:spPr bwMode="auto">
            <a:xfrm>
              <a:off x="4704" y="3448"/>
              <a:ext cx="15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i="1">
                  <a:solidFill>
                    <a:schemeClr val="tx2"/>
                  </a:solidFill>
                  <a:latin typeface="Times New Roman" panose="02020603050405020304" pitchFamily="18" charset="0"/>
                  <a:cs typeface="Times New Roman" panose="02020603050405020304" pitchFamily="18" charset="0"/>
                </a:rPr>
                <a:t>t</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75214" name="Text Box 46"/>
            <p:cNvSpPr txBox="1">
              <a:spLocks noChangeArrowheads="1"/>
            </p:cNvSpPr>
            <p:nvPr/>
          </p:nvSpPr>
          <p:spPr bwMode="auto">
            <a:xfrm>
              <a:off x="2676" y="3412"/>
              <a:ext cx="221"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dirty="0">
                  <a:solidFill>
                    <a:schemeClr val="tx2"/>
                  </a:solidFill>
                  <a:latin typeface="Times New Roman" panose="02020603050405020304" pitchFamily="18" charset="0"/>
                  <a:cs typeface="Times New Roman" panose="02020603050405020304" pitchFamily="18" charset="0"/>
                </a:rPr>
                <a:t>O</a:t>
              </a:r>
            </a:p>
          </p:txBody>
        </p:sp>
        <p:sp>
          <p:nvSpPr>
            <p:cNvPr id="775215" name="Text Box 47"/>
            <p:cNvSpPr txBox="1">
              <a:spLocks noChangeArrowheads="1"/>
            </p:cNvSpPr>
            <p:nvPr/>
          </p:nvSpPr>
          <p:spPr bwMode="auto">
            <a:xfrm>
              <a:off x="2626" y="2725"/>
              <a:ext cx="243"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baseline="-25000">
                  <a:solidFill>
                    <a:schemeClr val="tx2"/>
                  </a:solidFill>
                  <a:latin typeface="Times New Roman" panose="02020603050405020304" pitchFamily="18" charset="0"/>
                  <a:cs typeface="Times New Roman" panose="02020603050405020304" pitchFamily="18" charset="0"/>
                </a:rPr>
                <a:t>S</a:t>
              </a:r>
              <a:endParaRPr lang="en-US" altLang="zh-CN">
                <a:solidFill>
                  <a:schemeClr val="tx2"/>
                </a:solidFill>
                <a:latin typeface="Times New Roman" panose="02020603050405020304" pitchFamily="18" charset="0"/>
                <a:cs typeface="Times New Roman" panose="02020603050405020304" pitchFamily="18" charset="0"/>
              </a:endParaRPr>
            </a:p>
          </p:txBody>
        </p:sp>
      </p:grpSp>
      <p:grpSp>
        <p:nvGrpSpPr>
          <p:cNvPr id="775216" name="Group 48"/>
          <p:cNvGrpSpPr>
            <a:grpSpLocks/>
          </p:cNvGrpSpPr>
          <p:nvPr/>
        </p:nvGrpSpPr>
        <p:grpSpPr bwMode="auto">
          <a:xfrm>
            <a:off x="708025" y="1324038"/>
            <a:ext cx="3389313" cy="1968500"/>
            <a:chOff x="116" y="113"/>
            <a:chExt cx="2135" cy="1240"/>
          </a:xfrm>
        </p:grpSpPr>
        <p:sp>
          <p:nvSpPr>
            <p:cNvPr id="775217" name="Text Box 49"/>
            <p:cNvSpPr txBox="1">
              <a:spLocks noChangeArrowheads="1"/>
            </p:cNvSpPr>
            <p:nvPr/>
          </p:nvSpPr>
          <p:spPr bwMode="auto">
            <a:xfrm>
              <a:off x="1682" y="821"/>
              <a:ext cx="197"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L</a:t>
              </a:r>
            </a:p>
          </p:txBody>
        </p:sp>
        <p:sp>
          <p:nvSpPr>
            <p:cNvPr id="775218" name="Text Box 50"/>
            <p:cNvSpPr txBox="1">
              <a:spLocks noChangeArrowheads="1"/>
            </p:cNvSpPr>
            <p:nvPr/>
          </p:nvSpPr>
          <p:spPr bwMode="auto">
            <a:xfrm>
              <a:off x="583" y="220"/>
              <a:ext cx="525"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S (</a:t>
              </a:r>
              <a:r>
                <a:rPr lang="en-US" altLang="zh-CN" i="1">
                  <a:solidFill>
                    <a:schemeClr val="tx2"/>
                  </a:solidFill>
                  <a:latin typeface="Times New Roman" panose="02020603050405020304" pitchFamily="18" charset="0"/>
                  <a:cs typeface="Times New Roman" panose="02020603050405020304" pitchFamily="18" charset="0"/>
                </a:rPr>
                <a:t>t</a:t>
              </a:r>
              <a:r>
                <a:rPr lang="en-US" altLang="zh-CN">
                  <a:solidFill>
                    <a:schemeClr val="tx2"/>
                  </a:solidFill>
                  <a:latin typeface="Times New Roman" panose="02020603050405020304" pitchFamily="18" charset="0"/>
                  <a:cs typeface="Times New Roman" panose="02020603050405020304" pitchFamily="18" charset="0"/>
                </a:rPr>
                <a:t>=0)</a:t>
              </a:r>
            </a:p>
          </p:txBody>
        </p:sp>
        <p:sp>
          <p:nvSpPr>
            <p:cNvPr id="775219" name="Line 51"/>
            <p:cNvSpPr>
              <a:spLocks noChangeShapeType="1"/>
            </p:cNvSpPr>
            <p:nvPr/>
          </p:nvSpPr>
          <p:spPr bwMode="auto">
            <a:xfrm>
              <a:off x="940" y="552"/>
              <a:ext cx="2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20" name="Line 52"/>
            <p:cNvSpPr>
              <a:spLocks noChangeShapeType="1"/>
            </p:cNvSpPr>
            <p:nvPr/>
          </p:nvSpPr>
          <p:spPr bwMode="auto">
            <a:xfrm>
              <a:off x="550" y="552"/>
              <a:ext cx="2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21" name="Text Box 53"/>
            <p:cNvSpPr txBox="1">
              <a:spLocks noChangeArrowheads="1"/>
            </p:cNvSpPr>
            <p:nvPr/>
          </p:nvSpPr>
          <p:spPr bwMode="auto">
            <a:xfrm>
              <a:off x="1945" y="478"/>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75222" name="Text Box 54"/>
            <p:cNvSpPr txBox="1">
              <a:spLocks noChangeArrowheads="1"/>
            </p:cNvSpPr>
            <p:nvPr/>
          </p:nvSpPr>
          <p:spPr bwMode="auto">
            <a:xfrm>
              <a:off x="1960" y="1120"/>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75223" name="Text Box 55"/>
            <p:cNvSpPr txBox="1">
              <a:spLocks noChangeArrowheads="1"/>
            </p:cNvSpPr>
            <p:nvPr/>
          </p:nvSpPr>
          <p:spPr bwMode="auto">
            <a:xfrm>
              <a:off x="1952" y="718"/>
              <a:ext cx="299"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200" i="1">
                  <a:solidFill>
                    <a:schemeClr val="tx2"/>
                  </a:solidFill>
                  <a:latin typeface="Times New Roman" panose="02020603050405020304" pitchFamily="18" charset="0"/>
                  <a:cs typeface="Times New Roman" panose="02020603050405020304" pitchFamily="18" charset="0"/>
                </a:rPr>
                <a:t>u</a:t>
              </a:r>
              <a:r>
                <a:rPr lang="en-US" altLang="zh-CN" i="1" baseline="-25000">
                  <a:solidFill>
                    <a:schemeClr val="tx2"/>
                  </a:solidFill>
                  <a:latin typeface="Times New Roman" panose="02020603050405020304" pitchFamily="18" charset="0"/>
                  <a:cs typeface="Times New Roman" panose="02020603050405020304" pitchFamily="18" charset="0"/>
                </a:rPr>
                <a:t>L</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75224" name="Line 56"/>
            <p:cNvSpPr>
              <a:spLocks noChangeShapeType="1"/>
            </p:cNvSpPr>
            <p:nvPr/>
          </p:nvSpPr>
          <p:spPr bwMode="auto">
            <a:xfrm flipV="1">
              <a:off x="1902" y="552"/>
              <a:ext cx="0" cy="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25" name="Line 57"/>
            <p:cNvSpPr>
              <a:spLocks noChangeShapeType="1"/>
            </p:cNvSpPr>
            <p:nvPr/>
          </p:nvSpPr>
          <p:spPr bwMode="auto">
            <a:xfrm flipH="1" flipV="1">
              <a:off x="796" y="450"/>
              <a:ext cx="144" cy="96"/>
            </a:xfrm>
            <a:prstGeom prst="line">
              <a:avLst/>
            </a:prstGeom>
            <a:noFill/>
            <a:ln w="254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26" name="Text Box 58"/>
            <p:cNvSpPr txBox="1">
              <a:spLocks noChangeArrowheads="1"/>
            </p:cNvSpPr>
            <p:nvPr/>
          </p:nvSpPr>
          <p:spPr bwMode="auto">
            <a:xfrm>
              <a:off x="1198" y="262"/>
              <a:ext cx="205"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R</a:t>
              </a:r>
            </a:p>
          </p:txBody>
        </p:sp>
        <p:sp>
          <p:nvSpPr>
            <p:cNvPr id="775227" name="Rectangle 59"/>
            <p:cNvSpPr>
              <a:spLocks noChangeArrowheads="1"/>
            </p:cNvSpPr>
            <p:nvPr/>
          </p:nvSpPr>
          <p:spPr bwMode="auto">
            <a:xfrm>
              <a:off x="1168" y="498"/>
              <a:ext cx="288" cy="96"/>
            </a:xfrm>
            <a:prstGeom prst="rect">
              <a:avLst/>
            </a:prstGeom>
            <a:no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28" name="Line 60"/>
            <p:cNvSpPr>
              <a:spLocks noChangeShapeType="1"/>
            </p:cNvSpPr>
            <p:nvPr/>
          </p:nvSpPr>
          <p:spPr bwMode="auto">
            <a:xfrm>
              <a:off x="550" y="1315"/>
              <a:ext cx="135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29" name="Line 61"/>
            <p:cNvSpPr>
              <a:spLocks noChangeShapeType="1"/>
            </p:cNvSpPr>
            <p:nvPr/>
          </p:nvSpPr>
          <p:spPr bwMode="auto">
            <a:xfrm>
              <a:off x="1905" y="1177"/>
              <a:ext cx="0" cy="1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grpSp>
          <p:nvGrpSpPr>
            <p:cNvPr id="775230" name="Group 62"/>
            <p:cNvGrpSpPr>
              <a:grpSpLocks/>
            </p:cNvGrpSpPr>
            <p:nvPr/>
          </p:nvGrpSpPr>
          <p:grpSpPr bwMode="auto">
            <a:xfrm rot="5400000">
              <a:off x="1691" y="905"/>
              <a:ext cx="481" cy="66"/>
              <a:chOff x="2314" y="1441"/>
              <a:chExt cx="481" cy="66"/>
            </a:xfrm>
          </p:grpSpPr>
          <p:sp>
            <p:nvSpPr>
              <p:cNvPr id="775231" name="Arc 63"/>
              <p:cNvSpPr>
                <a:spLocks/>
              </p:cNvSpPr>
              <p:nvPr/>
            </p:nvSpPr>
            <p:spPr bwMode="auto">
              <a:xfrm>
                <a:off x="2314" y="1442"/>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32" name="Arc 64"/>
              <p:cNvSpPr>
                <a:spLocks/>
              </p:cNvSpPr>
              <p:nvPr/>
            </p:nvSpPr>
            <p:spPr bwMode="auto">
              <a:xfrm>
                <a:off x="2435"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33" name="Arc 65"/>
              <p:cNvSpPr>
                <a:spLocks/>
              </p:cNvSpPr>
              <p:nvPr/>
            </p:nvSpPr>
            <p:spPr bwMode="auto">
              <a:xfrm>
                <a:off x="2556"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34" name="Arc 66"/>
              <p:cNvSpPr>
                <a:spLocks/>
              </p:cNvSpPr>
              <p:nvPr/>
            </p:nvSpPr>
            <p:spPr bwMode="auto">
              <a:xfrm>
                <a:off x="2678" y="1441"/>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grpSp>
        <p:sp>
          <p:nvSpPr>
            <p:cNvPr id="775235" name="Line 67"/>
            <p:cNvSpPr>
              <a:spLocks noChangeShapeType="1"/>
            </p:cNvSpPr>
            <p:nvPr/>
          </p:nvSpPr>
          <p:spPr bwMode="auto">
            <a:xfrm flipV="1">
              <a:off x="1469" y="546"/>
              <a:ext cx="435"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36" name="Arc 68"/>
            <p:cNvSpPr>
              <a:spLocks/>
            </p:cNvSpPr>
            <p:nvPr/>
          </p:nvSpPr>
          <p:spPr bwMode="auto">
            <a:xfrm flipH="1">
              <a:off x="844" y="432"/>
              <a:ext cx="144"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37" name="Text Box 69"/>
            <p:cNvSpPr txBox="1">
              <a:spLocks noChangeArrowheads="1"/>
            </p:cNvSpPr>
            <p:nvPr/>
          </p:nvSpPr>
          <p:spPr bwMode="auto">
            <a:xfrm>
              <a:off x="953" y="574"/>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75238" name="Text Box 70"/>
            <p:cNvSpPr txBox="1">
              <a:spLocks noChangeArrowheads="1"/>
            </p:cNvSpPr>
            <p:nvPr/>
          </p:nvSpPr>
          <p:spPr bwMode="auto">
            <a:xfrm>
              <a:off x="1482" y="550"/>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75239" name="Text Box 71"/>
            <p:cNvSpPr txBox="1">
              <a:spLocks noChangeArrowheads="1"/>
            </p:cNvSpPr>
            <p:nvPr/>
          </p:nvSpPr>
          <p:spPr bwMode="auto">
            <a:xfrm>
              <a:off x="1151" y="510"/>
              <a:ext cx="305"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200" i="1" dirty="0" err="1">
                  <a:solidFill>
                    <a:schemeClr val="tx2"/>
                  </a:solidFill>
                  <a:latin typeface="Times New Roman" panose="02020603050405020304" pitchFamily="18" charset="0"/>
                  <a:cs typeface="Times New Roman" panose="02020603050405020304" pitchFamily="18" charset="0"/>
                </a:rPr>
                <a:t>u</a:t>
              </a:r>
              <a:r>
                <a:rPr lang="en-US" altLang="zh-CN" i="1" baseline="-25000" dirty="0" err="1">
                  <a:solidFill>
                    <a:schemeClr val="tx2"/>
                  </a:solidFill>
                  <a:latin typeface="Times New Roman" panose="02020603050405020304" pitchFamily="18" charset="0"/>
                  <a:cs typeface="Times New Roman" panose="02020603050405020304" pitchFamily="18" charset="0"/>
                </a:rPr>
                <a:t>R</a:t>
              </a:r>
              <a:endParaRPr lang="en-US" altLang="zh-CN" dirty="0">
                <a:solidFill>
                  <a:schemeClr val="tx2"/>
                </a:solidFill>
                <a:latin typeface="Times New Roman" panose="02020603050405020304" pitchFamily="18" charset="0"/>
                <a:cs typeface="Times New Roman" panose="02020603050405020304" pitchFamily="18" charset="0"/>
              </a:endParaRPr>
            </a:p>
          </p:txBody>
        </p:sp>
        <p:sp>
          <p:nvSpPr>
            <p:cNvPr id="775240" name="Line 72"/>
            <p:cNvSpPr>
              <a:spLocks noChangeShapeType="1"/>
            </p:cNvSpPr>
            <p:nvPr/>
          </p:nvSpPr>
          <p:spPr bwMode="auto">
            <a:xfrm>
              <a:off x="1588" y="474"/>
              <a:ext cx="27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41" name="Text Box 73"/>
            <p:cNvSpPr txBox="1">
              <a:spLocks noChangeArrowheads="1"/>
            </p:cNvSpPr>
            <p:nvPr/>
          </p:nvSpPr>
          <p:spPr bwMode="auto">
            <a:xfrm>
              <a:off x="1620" y="113"/>
              <a:ext cx="242"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200" i="1">
                  <a:solidFill>
                    <a:schemeClr val="tx2"/>
                  </a:solidFill>
                  <a:latin typeface="Times New Roman" panose="02020603050405020304" pitchFamily="18" charset="0"/>
                  <a:cs typeface="Times New Roman" panose="02020603050405020304" pitchFamily="18" charset="0"/>
                </a:rPr>
                <a:t>i</a:t>
              </a:r>
              <a:r>
                <a:rPr lang="en-US" altLang="zh-CN" i="1" baseline="-25000">
                  <a:solidFill>
                    <a:schemeClr val="tx2"/>
                  </a:solidFill>
                  <a:latin typeface="Times New Roman" panose="02020603050405020304" pitchFamily="18" charset="0"/>
                  <a:cs typeface="Times New Roman" panose="02020603050405020304" pitchFamily="18" charset="0"/>
                </a:rPr>
                <a:t>L</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75242" name="Text Box 74"/>
            <p:cNvSpPr txBox="1">
              <a:spLocks noChangeArrowheads="1"/>
            </p:cNvSpPr>
            <p:nvPr/>
          </p:nvSpPr>
          <p:spPr bwMode="auto">
            <a:xfrm>
              <a:off x="116" y="754"/>
              <a:ext cx="326"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baseline="-25000">
                  <a:solidFill>
                    <a:schemeClr val="tx2"/>
                  </a:solidFill>
                  <a:latin typeface="Times New Roman" panose="02020603050405020304" pitchFamily="18" charset="0"/>
                  <a:cs typeface="Times New Roman" panose="02020603050405020304" pitchFamily="18" charset="0"/>
                </a:rPr>
                <a:t>S</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75243" name="Oval 75"/>
            <p:cNvSpPr>
              <a:spLocks noChangeArrowheads="1"/>
            </p:cNvSpPr>
            <p:nvPr/>
          </p:nvSpPr>
          <p:spPr bwMode="auto">
            <a:xfrm>
              <a:off x="410" y="774"/>
              <a:ext cx="272" cy="272"/>
            </a:xfrm>
            <a:prstGeom prst="ellips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44" name="Line 76"/>
            <p:cNvSpPr>
              <a:spLocks noChangeShapeType="1"/>
            </p:cNvSpPr>
            <p:nvPr/>
          </p:nvSpPr>
          <p:spPr bwMode="auto">
            <a:xfrm>
              <a:off x="550" y="545"/>
              <a:ext cx="0" cy="7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75245" name="Text Box 77"/>
            <p:cNvSpPr txBox="1">
              <a:spLocks noChangeArrowheads="1"/>
            </p:cNvSpPr>
            <p:nvPr/>
          </p:nvSpPr>
          <p:spPr bwMode="auto">
            <a:xfrm>
              <a:off x="343" y="574"/>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75246" name="Text Box 78"/>
            <p:cNvSpPr txBox="1">
              <a:spLocks noChangeArrowheads="1"/>
            </p:cNvSpPr>
            <p:nvPr/>
          </p:nvSpPr>
          <p:spPr bwMode="auto">
            <a:xfrm>
              <a:off x="358" y="1012"/>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grpSp>
      <p:sp>
        <p:nvSpPr>
          <p:cNvPr id="2" name="标题 1"/>
          <p:cNvSpPr>
            <a:spLocks noGrp="1"/>
          </p:cNvSpPr>
          <p:nvPr>
            <p:ph type="title"/>
          </p:nvPr>
        </p:nvSpPr>
        <p:spPr/>
        <p:txBody>
          <a:bodyPr/>
          <a:lstStyle/>
          <a:p>
            <a:r>
              <a:rPr lang="zh-CN" altLang="en-US" dirty="0">
                <a:cs typeface="Times New Roman" panose="02020603050405020304" pitchFamily="18" charset="0"/>
              </a:rPr>
              <a:t>正弦电源激励下的零状态响应</a:t>
            </a:r>
          </a:p>
        </p:txBody>
      </p:sp>
      <p:graphicFrame>
        <p:nvGraphicFramePr>
          <p:cNvPr id="80" name="Object 2"/>
          <p:cNvGraphicFramePr>
            <a:graphicFrameLocks noChangeAspect="1"/>
          </p:cNvGraphicFramePr>
          <p:nvPr>
            <p:extLst>
              <p:ext uri="{D42A27DB-BD31-4B8C-83A1-F6EECF244321}">
                <p14:modId xmlns:p14="http://schemas.microsoft.com/office/powerpoint/2010/main" val="2804714438"/>
              </p:ext>
            </p:extLst>
          </p:nvPr>
        </p:nvGraphicFramePr>
        <p:xfrm>
          <a:off x="3221423" y="3845792"/>
          <a:ext cx="3937000" cy="809625"/>
        </p:xfrm>
        <a:graphic>
          <a:graphicData uri="http://schemas.openxmlformats.org/presentationml/2006/ole">
            <mc:AlternateContent xmlns:mc="http://schemas.openxmlformats.org/markup-compatibility/2006">
              <mc:Choice xmlns:v="urn:schemas-microsoft-com:vml" Requires="v">
                <p:oleObj spid="_x0000_s36891" name="公式" r:id="rId5" imgW="1968480" imgH="406080" progId="Equation.3">
                  <p:embed/>
                </p:oleObj>
              </mc:Choice>
              <mc:Fallback>
                <p:oleObj name="公式" r:id="rId5" imgW="196848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423" y="3845792"/>
                        <a:ext cx="3937000" cy="8096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 name="Object 3"/>
          <p:cNvGraphicFramePr>
            <a:graphicFrameLocks noChangeAspect="1"/>
          </p:cNvGraphicFramePr>
          <p:nvPr>
            <p:extLst>
              <p:ext uri="{D42A27DB-BD31-4B8C-83A1-F6EECF244321}">
                <p14:modId xmlns:p14="http://schemas.microsoft.com/office/powerpoint/2010/main" val="3197302606"/>
              </p:ext>
            </p:extLst>
          </p:nvPr>
        </p:nvGraphicFramePr>
        <p:xfrm>
          <a:off x="3281748" y="4809405"/>
          <a:ext cx="3371850" cy="757237"/>
        </p:xfrm>
        <a:graphic>
          <a:graphicData uri="http://schemas.openxmlformats.org/presentationml/2006/ole">
            <mc:AlternateContent xmlns:mc="http://schemas.openxmlformats.org/markup-compatibility/2006">
              <mc:Choice xmlns:v="urn:schemas-microsoft-com:vml" Requires="v">
                <p:oleObj spid="_x0000_s36892" name="公式" r:id="rId7" imgW="1523880" imgH="342720" progId="Equation.3">
                  <p:embed/>
                </p:oleObj>
              </mc:Choice>
              <mc:Fallback>
                <p:oleObj name="公式" r:id="rId7" imgW="152388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1748" y="4809405"/>
                        <a:ext cx="3371850" cy="7572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 name="AutoShape 4"/>
          <p:cNvSpPr>
            <a:spLocks/>
          </p:cNvSpPr>
          <p:nvPr/>
        </p:nvSpPr>
        <p:spPr bwMode="auto">
          <a:xfrm>
            <a:off x="1754793" y="5791422"/>
            <a:ext cx="2378075" cy="461665"/>
          </a:xfrm>
          <a:prstGeom prst="callout1">
            <a:avLst>
              <a:gd name="adj1" fmla="val 24491"/>
              <a:gd name="adj2" fmla="val 103204"/>
              <a:gd name="adj3" fmla="val -50000"/>
              <a:gd name="adj4" fmla="val 105005"/>
            </a:avLst>
          </a:prstGeom>
          <a:noFill/>
          <a:ln w="9525">
            <a:solidFill>
              <a:srgbClr val="FF0000"/>
            </a:solidFill>
            <a:miter lim="800000"/>
            <a:headEnd/>
            <a:tailEnd/>
          </a:ln>
          <a:effectLst/>
          <a:extLst/>
        </p:spPr>
        <p:txBody>
          <a:bodyPr anchor="ctr">
            <a:spAutoFit/>
          </a:bodyPr>
          <a:lstStyle/>
          <a:p>
            <a:r>
              <a:rPr lang="zh-CN" altLang="en-US" sz="2400" b="1" dirty="0">
                <a:solidFill>
                  <a:schemeClr val="tx2"/>
                </a:solidFill>
                <a:latin typeface="Times New Roman" panose="02020603050405020304" pitchFamily="18" charset="0"/>
                <a:cs typeface="Times New Roman" panose="02020603050405020304" pitchFamily="18" charset="0"/>
              </a:rPr>
              <a:t>强制分量</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稳态</a:t>
            </a:r>
            <a:r>
              <a:rPr lang="en-US" altLang="zh-CN" sz="2400" b="1" dirty="0">
                <a:solidFill>
                  <a:schemeClr val="tx2"/>
                </a:solidFill>
                <a:latin typeface="Times New Roman" panose="02020603050405020304" pitchFamily="18" charset="0"/>
                <a:cs typeface="Times New Roman" panose="02020603050405020304" pitchFamily="18" charset="0"/>
              </a:rPr>
              <a:t>)</a:t>
            </a:r>
          </a:p>
        </p:txBody>
      </p:sp>
      <p:sp>
        <p:nvSpPr>
          <p:cNvPr id="83" name="AutoShape 5"/>
          <p:cNvSpPr>
            <a:spLocks/>
          </p:cNvSpPr>
          <p:nvPr/>
        </p:nvSpPr>
        <p:spPr bwMode="auto">
          <a:xfrm>
            <a:off x="5233005" y="5791422"/>
            <a:ext cx="2239963" cy="461665"/>
          </a:xfrm>
          <a:prstGeom prst="callout1">
            <a:avLst>
              <a:gd name="adj1" fmla="val 24491"/>
              <a:gd name="adj2" fmla="val -3403"/>
              <a:gd name="adj3" fmla="val -53741"/>
              <a:gd name="adj4" fmla="val -16444"/>
            </a:avLst>
          </a:prstGeom>
          <a:noFill/>
          <a:ln w="9525">
            <a:solidFill>
              <a:srgbClr val="FF0000">
                <a:alpha val="48000"/>
              </a:srgbClr>
            </a:solidFill>
            <a:miter lim="800000"/>
            <a:headEnd/>
            <a:tailEnd/>
          </a:ln>
          <a:effectLst/>
          <a:extLst/>
        </p:spPr>
        <p:txBody>
          <a:bodyPr anchor="ctr">
            <a:spAutoFit/>
          </a:bodyPr>
          <a:lstStyle/>
          <a:p>
            <a:r>
              <a:rPr lang="zh-CN" altLang="en-US" sz="2400" b="1" dirty="0">
                <a:solidFill>
                  <a:schemeClr val="tx2"/>
                </a:solidFill>
                <a:latin typeface="Times New Roman" panose="02020603050405020304" pitchFamily="18" charset="0"/>
                <a:cs typeface="Times New Roman" panose="02020603050405020304" pitchFamily="18" charset="0"/>
              </a:rPr>
              <a:t>自由分量</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暂态</a:t>
            </a:r>
            <a:r>
              <a:rPr lang="en-US" altLang="zh-CN" sz="2400" b="1" dirty="0">
                <a:solidFill>
                  <a:schemeClr val="tx2"/>
                </a:solidFill>
                <a:latin typeface="Times New Roman" panose="02020603050405020304" pitchFamily="18" charset="0"/>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latin typeface="Times New Roman" panose="02020603050405020304" pitchFamily="18" charset="0"/>
                <a:cs typeface="Times New Roman" panose="02020603050405020304" pitchFamily="18" charset="0"/>
              </a:rPr>
              <a:pPr/>
              <a:t>25</a:t>
            </a:fld>
            <a:endParaRPr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711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5174"/>
                                        </p:tgtEl>
                                        <p:attrNameLst>
                                          <p:attrName>style.visibility</p:attrName>
                                        </p:attrNameLst>
                                      </p:cBhvr>
                                      <p:to>
                                        <p:strVal val="visible"/>
                                      </p:to>
                                    </p:set>
                                    <p:animEffect transition="in" filter="wipe(left)">
                                      <p:cBhvr>
                                        <p:cTn id="7" dur="500"/>
                                        <p:tgtEl>
                                          <p:spTgt spid="775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5216"/>
                                        </p:tgtEl>
                                        <p:attrNameLst>
                                          <p:attrName>style.visibility</p:attrName>
                                        </p:attrNameLst>
                                      </p:cBhvr>
                                      <p:to>
                                        <p:strVal val="visible"/>
                                      </p:to>
                                    </p:set>
                                    <p:animEffect transition="in" filter="wipe(left)">
                                      <p:cBhvr>
                                        <p:cTn id="12" dur="500"/>
                                        <p:tgtEl>
                                          <p:spTgt spid="77521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5175"/>
                                        </p:tgtEl>
                                        <p:attrNameLst>
                                          <p:attrName>style.visibility</p:attrName>
                                        </p:attrNameLst>
                                      </p:cBhvr>
                                      <p:to>
                                        <p:strVal val="visible"/>
                                      </p:to>
                                    </p:set>
                                    <p:animEffect transition="in" filter="wipe(left)">
                                      <p:cBhvr>
                                        <p:cTn id="16" dur="500"/>
                                        <p:tgtEl>
                                          <p:spTgt spid="7751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75176"/>
                                        </p:tgtEl>
                                        <p:attrNameLst>
                                          <p:attrName>style.visibility</p:attrName>
                                        </p:attrNameLst>
                                      </p:cBhvr>
                                      <p:to>
                                        <p:strVal val="visible"/>
                                      </p:to>
                                    </p:set>
                                    <p:animEffect transition="in" filter="wipe(left)">
                                      <p:cBhvr>
                                        <p:cTn id="21" dur="500"/>
                                        <p:tgtEl>
                                          <p:spTgt spid="7751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75210"/>
                                        </p:tgtEl>
                                        <p:attrNameLst>
                                          <p:attrName>style.visibility</p:attrName>
                                        </p:attrNameLst>
                                      </p:cBhvr>
                                      <p:to>
                                        <p:strVal val="visible"/>
                                      </p:to>
                                    </p:set>
                                    <p:animEffect transition="in" filter="wipe(left)">
                                      <p:cBhvr>
                                        <p:cTn id="26" dur="500"/>
                                        <p:tgtEl>
                                          <p:spTgt spid="7752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75177"/>
                                        </p:tgtEl>
                                        <p:attrNameLst>
                                          <p:attrName>style.visibility</p:attrName>
                                        </p:attrNameLst>
                                      </p:cBhvr>
                                      <p:to>
                                        <p:strVal val="visible"/>
                                      </p:to>
                                    </p:set>
                                    <p:animEffect transition="in" filter="wipe(left)">
                                      <p:cBhvr>
                                        <p:cTn id="31" dur="500"/>
                                        <p:tgtEl>
                                          <p:spTgt spid="77517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wipe(left)">
                                      <p:cBhvr>
                                        <p:cTn id="36" dur="500"/>
                                        <p:tgtEl>
                                          <p:spTgt spid="8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wipe(left)">
                                      <p:cBhvr>
                                        <p:cTn id="46" dur="5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4" grpId="0" autoUpdateAnimBg="0"/>
      <p:bldP spid="775175" grpId="0" autoUpdateAnimBg="0"/>
      <p:bldP spid="775177" grpId="0" animBg="1"/>
      <p:bldP spid="82" grpId="0" animBg="1" autoUpdateAnimBg="0"/>
      <p:bldP spid="8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8" name="Rectangle 6"/>
          <p:cNvSpPr>
            <a:spLocks noChangeArrowheads="1"/>
          </p:cNvSpPr>
          <p:nvPr/>
        </p:nvSpPr>
        <p:spPr bwMode="auto">
          <a:xfrm>
            <a:off x="458852" y="843277"/>
            <a:ext cx="4261103" cy="52322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用相量法计算稳态解 </a:t>
            </a:r>
            <a:r>
              <a:rPr lang="en-US" altLang="zh-CN" sz="2800" b="1" i="1" dirty="0" err="1">
                <a:solidFill>
                  <a:schemeClr val="tx2"/>
                </a:solidFill>
                <a:latin typeface="Times New Roman" panose="02020603050405020304" pitchFamily="18" charset="0"/>
                <a:cs typeface="Times New Roman" panose="02020603050405020304" pitchFamily="18" charset="0"/>
              </a:rPr>
              <a:t>i</a:t>
            </a:r>
            <a:r>
              <a:rPr lang="en-US" altLang="zh-CN" sz="28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800" b="1" baseline="30000" dirty="0">
                <a:solidFill>
                  <a:schemeClr val="tx2"/>
                </a:solidFill>
                <a:latin typeface="Times New Roman" panose="02020603050405020304" pitchFamily="18" charset="0"/>
                <a:cs typeface="Times New Roman" panose="02020603050405020304" pitchFamily="18" charset="0"/>
                <a:sym typeface="Symbol" pitchFamily="18" charset="2"/>
              </a:rPr>
              <a:t> </a:t>
            </a:r>
            <a:r>
              <a:rPr lang="zh-CN" altLang="en-US" sz="2800" b="1" dirty="0" smtClean="0">
                <a:solidFill>
                  <a:schemeClr val="tx2"/>
                </a:solidFill>
                <a:latin typeface="Times New Roman" panose="02020603050405020304" pitchFamily="18" charset="0"/>
                <a:cs typeface="Times New Roman" panose="02020603050405020304" pitchFamily="18" charset="0"/>
              </a:rPr>
              <a:t>：</a:t>
            </a:r>
            <a:endParaRPr lang="en-US" altLang="zh-CN" sz="2800" b="1" baseline="30000" dirty="0">
              <a:solidFill>
                <a:srgbClr val="FF0000"/>
              </a:solidFill>
              <a:latin typeface="Times New Roman" panose="02020603050405020304" pitchFamily="18" charset="0"/>
              <a:cs typeface="Times New Roman" panose="02020603050405020304" pitchFamily="18" charset="0"/>
            </a:endParaRPr>
          </a:p>
        </p:txBody>
      </p:sp>
      <p:graphicFrame>
        <p:nvGraphicFramePr>
          <p:cNvPr id="776199" name="Object 7"/>
          <p:cNvGraphicFramePr>
            <a:graphicFrameLocks noChangeAspect="1"/>
          </p:cNvGraphicFramePr>
          <p:nvPr>
            <p:extLst/>
          </p:nvPr>
        </p:nvGraphicFramePr>
        <p:xfrm>
          <a:off x="1777344" y="3563626"/>
          <a:ext cx="4699000" cy="990600"/>
        </p:xfrm>
        <a:graphic>
          <a:graphicData uri="http://schemas.openxmlformats.org/presentationml/2006/ole">
            <mc:AlternateContent xmlns:mc="http://schemas.openxmlformats.org/markup-compatibility/2006">
              <mc:Choice xmlns:v="urn:schemas-microsoft-com:vml" Requires="v">
                <p:oleObj spid="_x0000_s37930" name="Equation" r:id="rId3" imgW="2349360" imgH="495000" progId="Equation.3">
                  <p:embed/>
                </p:oleObj>
              </mc:Choice>
              <mc:Fallback>
                <p:oleObj name="Equation" r:id="rId3" imgW="2349360" imgH="49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344" y="3563626"/>
                        <a:ext cx="4699000" cy="9906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6200" name="Object 8"/>
          <p:cNvGraphicFramePr>
            <a:graphicFrameLocks noChangeAspect="1"/>
          </p:cNvGraphicFramePr>
          <p:nvPr>
            <p:extLst/>
          </p:nvPr>
        </p:nvGraphicFramePr>
        <p:xfrm>
          <a:off x="1777344" y="4614106"/>
          <a:ext cx="4460875" cy="985837"/>
        </p:xfrm>
        <a:graphic>
          <a:graphicData uri="http://schemas.openxmlformats.org/presentationml/2006/ole">
            <mc:AlternateContent xmlns:mc="http://schemas.openxmlformats.org/markup-compatibility/2006">
              <mc:Choice xmlns:v="urn:schemas-microsoft-com:vml" Requires="v">
                <p:oleObj spid="_x0000_s37931" name="公式" r:id="rId5" imgW="2234880" imgH="495000" progId="Equation.3">
                  <p:embed/>
                </p:oleObj>
              </mc:Choice>
              <mc:Fallback>
                <p:oleObj name="公式" r:id="rId5" imgW="223488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7344" y="4614106"/>
                        <a:ext cx="4460875" cy="9858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6201" name="Object 9"/>
          <p:cNvGraphicFramePr>
            <a:graphicFrameLocks noChangeAspect="1"/>
          </p:cNvGraphicFramePr>
          <p:nvPr>
            <p:extLst/>
          </p:nvPr>
        </p:nvGraphicFramePr>
        <p:xfrm>
          <a:off x="1777344" y="5659823"/>
          <a:ext cx="3305175" cy="484188"/>
        </p:xfrm>
        <a:graphic>
          <a:graphicData uri="http://schemas.openxmlformats.org/presentationml/2006/ole">
            <mc:AlternateContent xmlns:mc="http://schemas.openxmlformats.org/markup-compatibility/2006">
              <mc:Choice xmlns:v="urn:schemas-microsoft-com:vml" Requires="v">
                <p:oleObj spid="_x0000_s37932" name="公式" r:id="rId7" imgW="1638000" imgH="241200" progId="Equation.3">
                  <p:embed/>
                </p:oleObj>
              </mc:Choice>
              <mc:Fallback>
                <p:oleObj name="公式" r:id="rId7" imgW="16380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7344" y="5659823"/>
                        <a:ext cx="3305175" cy="4841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76234" name="Group 42"/>
          <p:cNvGrpSpPr>
            <a:grpSpLocks/>
          </p:cNvGrpSpPr>
          <p:nvPr/>
        </p:nvGrpSpPr>
        <p:grpSpPr bwMode="auto">
          <a:xfrm>
            <a:off x="2971144" y="1468920"/>
            <a:ext cx="2954338" cy="1878013"/>
            <a:chOff x="0" y="2594"/>
            <a:chExt cx="1861" cy="1183"/>
          </a:xfrm>
        </p:grpSpPr>
        <p:sp>
          <p:nvSpPr>
            <p:cNvPr id="776235" name="Oval 43"/>
            <p:cNvSpPr>
              <a:spLocks noChangeArrowheads="1"/>
            </p:cNvSpPr>
            <p:nvPr/>
          </p:nvSpPr>
          <p:spPr bwMode="auto">
            <a:xfrm>
              <a:off x="306" y="3244"/>
              <a:ext cx="272" cy="272"/>
            </a:xfrm>
            <a:prstGeom prst="ellips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36" name="Text Box 44"/>
            <p:cNvSpPr txBox="1">
              <a:spLocks noChangeArrowheads="1"/>
            </p:cNvSpPr>
            <p:nvPr/>
          </p:nvSpPr>
          <p:spPr bwMode="auto">
            <a:xfrm>
              <a:off x="1471" y="3262"/>
              <a:ext cx="334" cy="25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2000" b="1" i="1">
                  <a:solidFill>
                    <a:schemeClr val="tx2"/>
                  </a:solidFill>
                  <a:latin typeface="Times New Roman" panose="02020603050405020304" pitchFamily="18" charset="0"/>
                  <a:cs typeface="Times New Roman" panose="02020603050405020304" pitchFamily="18" charset="0"/>
                </a:rPr>
                <a:t>jX</a:t>
              </a:r>
              <a:r>
                <a:rPr lang="en-US" altLang="zh-CN" sz="2000" b="1" i="1" baseline="-25000">
                  <a:solidFill>
                    <a:schemeClr val="tx2"/>
                  </a:solidFill>
                  <a:latin typeface="Times New Roman" panose="02020603050405020304" pitchFamily="18" charset="0"/>
                  <a:cs typeface="Times New Roman" panose="02020603050405020304" pitchFamily="18" charset="0"/>
                </a:rPr>
                <a:t>L</a:t>
              </a:r>
              <a:endParaRPr lang="en-US" altLang="zh-CN" sz="2000" b="1" i="1">
                <a:solidFill>
                  <a:schemeClr val="tx2"/>
                </a:solidFill>
                <a:latin typeface="Times New Roman" panose="02020603050405020304" pitchFamily="18" charset="0"/>
                <a:cs typeface="Times New Roman" panose="02020603050405020304" pitchFamily="18" charset="0"/>
              </a:endParaRPr>
            </a:p>
          </p:txBody>
        </p:sp>
        <p:sp>
          <p:nvSpPr>
            <p:cNvPr id="776237" name="Line 45"/>
            <p:cNvSpPr>
              <a:spLocks noChangeShapeType="1"/>
            </p:cNvSpPr>
            <p:nvPr/>
          </p:nvSpPr>
          <p:spPr bwMode="auto">
            <a:xfrm>
              <a:off x="446" y="3003"/>
              <a:ext cx="5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38" name="Line 46"/>
            <p:cNvSpPr>
              <a:spLocks noChangeShapeType="1"/>
            </p:cNvSpPr>
            <p:nvPr/>
          </p:nvSpPr>
          <p:spPr bwMode="auto">
            <a:xfrm>
              <a:off x="446" y="3003"/>
              <a:ext cx="0" cy="7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39" name="Line 47"/>
            <p:cNvSpPr>
              <a:spLocks noChangeShapeType="1"/>
            </p:cNvSpPr>
            <p:nvPr/>
          </p:nvSpPr>
          <p:spPr bwMode="auto">
            <a:xfrm flipV="1">
              <a:off x="1798" y="3003"/>
              <a:ext cx="0" cy="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40" name="Text Box 48"/>
            <p:cNvSpPr txBox="1">
              <a:spLocks noChangeArrowheads="1"/>
            </p:cNvSpPr>
            <p:nvPr/>
          </p:nvSpPr>
          <p:spPr bwMode="auto">
            <a:xfrm>
              <a:off x="1046" y="2703"/>
              <a:ext cx="233" cy="25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2000" b="1" i="1" dirty="0">
                  <a:solidFill>
                    <a:schemeClr val="tx2"/>
                  </a:solidFill>
                  <a:latin typeface="Times New Roman" panose="02020603050405020304" pitchFamily="18" charset="0"/>
                  <a:cs typeface="Times New Roman" panose="02020603050405020304" pitchFamily="18" charset="0"/>
                </a:rPr>
                <a:t>R</a:t>
              </a:r>
            </a:p>
          </p:txBody>
        </p:sp>
        <p:sp>
          <p:nvSpPr>
            <p:cNvPr id="776241" name="Rectangle 49"/>
            <p:cNvSpPr>
              <a:spLocks noChangeArrowheads="1"/>
            </p:cNvSpPr>
            <p:nvPr/>
          </p:nvSpPr>
          <p:spPr bwMode="auto">
            <a:xfrm>
              <a:off x="1010" y="2949"/>
              <a:ext cx="288" cy="96"/>
            </a:xfrm>
            <a:prstGeom prst="rect">
              <a:avLst/>
            </a:prstGeom>
            <a:no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42" name="Line 50"/>
            <p:cNvSpPr>
              <a:spLocks noChangeShapeType="1"/>
            </p:cNvSpPr>
            <p:nvPr/>
          </p:nvSpPr>
          <p:spPr bwMode="auto">
            <a:xfrm>
              <a:off x="446" y="3766"/>
              <a:ext cx="135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43" name="Line 51"/>
            <p:cNvSpPr>
              <a:spLocks noChangeShapeType="1"/>
            </p:cNvSpPr>
            <p:nvPr/>
          </p:nvSpPr>
          <p:spPr bwMode="auto">
            <a:xfrm>
              <a:off x="1801" y="3628"/>
              <a:ext cx="0" cy="1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grpSp>
          <p:nvGrpSpPr>
            <p:cNvPr id="776244" name="Group 52"/>
            <p:cNvGrpSpPr>
              <a:grpSpLocks/>
            </p:cNvGrpSpPr>
            <p:nvPr/>
          </p:nvGrpSpPr>
          <p:grpSpPr bwMode="auto">
            <a:xfrm rot="5400000">
              <a:off x="1587" y="3356"/>
              <a:ext cx="481" cy="66"/>
              <a:chOff x="2314" y="1441"/>
              <a:chExt cx="481" cy="66"/>
            </a:xfrm>
          </p:grpSpPr>
          <p:sp>
            <p:nvSpPr>
              <p:cNvPr id="776245" name="Arc 53"/>
              <p:cNvSpPr>
                <a:spLocks/>
              </p:cNvSpPr>
              <p:nvPr/>
            </p:nvSpPr>
            <p:spPr bwMode="auto">
              <a:xfrm>
                <a:off x="2314" y="1442"/>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46" name="Arc 54"/>
              <p:cNvSpPr>
                <a:spLocks/>
              </p:cNvSpPr>
              <p:nvPr/>
            </p:nvSpPr>
            <p:spPr bwMode="auto">
              <a:xfrm>
                <a:off x="2435"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47" name="Arc 55"/>
              <p:cNvSpPr>
                <a:spLocks/>
              </p:cNvSpPr>
              <p:nvPr/>
            </p:nvSpPr>
            <p:spPr bwMode="auto">
              <a:xfrm>
                <a:off x="2556"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48" name="Arc 56"/>
              <p:cNvSpPr>
                <a:spLocks/>
              </p:cNvSpPr>
              <p:nvPr/>
            </p:nvSpPr>
            <p:spPr bwMode="auto">
              <a:xfrm>
                <a:off x="2678" y="1441"/>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grpSp>
        <p:sp>
          <p:nvSpPr>
            <p:cNvPr id="776249" name="Line 57"/>
            <p:cNvSpPr>
              <a:spLocks noChangeShapeType="1"/>
            </p:cNvSpPr>
            <p:nvPr/>
          </p:nvSpPr>
          <p:spPr bwMode="auto">
            <a:xfrm flipV="1">
              <a:off x="1298" y="2997"/>
              <a:ext cx="502"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776250" name="Text Box 58"/>
            <p:cNvSpPr txBox="1">
              <a:spLocks noChangeArrowheads="1"/>
            </p:cNvSpPr>
            <p:nvPr/>
          </p:nvSpPr>
          <p:spPr bwMode="auto">
            <a:xfrm>
              <a:off x="233" y="3016"/>
              <a:ext cx="22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rPr>
                <a:t>+</a:t>
              </a:r>
            </a:p>
          </p:txBody>
        </p:sp>
        <p:sp>
          <p:nvSpPr>
            <p:cNvPr id="776251" name="Text Box 59"/>
            <p:cNvSpPr txBox="1">
              <a:spLocks noChangeArrowheads="1"/>
            </p:cNvSpPr>
            <p:nvPr/>
          </p:nvSpPr>
          <p:spPr bwMode="auto">
            <a:xfrm>
              <a:off x="254" y="3466"/>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rPr>
                <a:t>–</a:t>
              </a:r>
            </a:p>
          </p:txBody>
        </p:sp>
        <p:sp>
          <p:nvSpPr>
            <p:cNvPr id="776252" name="Line 60"/>
            <p:cNvSpPr>
              <a:spLocks noChangeShapeType="1"/>
            </p:cNvSpPr>
            <p:nvPr/>
          </p:nvSpPr>
          <p:spPr bwMode="auto">
            <a:xfrm>
              <a:off x="1484" y="2925"/>
              <a:ext cx="27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graphicFrame>
          <p:nvGraphicFramePr>
            <p:cNvPr id="776253" name="Object 61"/>
            <p:cNvGraphicFramePr>
              <a:graphicFrameLocks noChangeAspect="1"/>
            </p:cNvGraphicFramePr>
            <p:nvPr/>
          </p:nvGraphicFramePr>
          <p:xfrm>
            <a:off x="0" y="3188"/>
            <a:ext cx="334" cy="319"/>
          </p:xfrm>
          <a:graphic>
            <a:graphicData uri="http://schemas.openxmlformats.org/presentationml/2006/ole">
              <mc:AlternateContent xmlns:mc="http://schemas.openxmlformats.org/markup-compatibility/2006">
                <mc:Choice xmlns:v="urn:schemas-microsoft-com:vml" Requires="v">
                  <p:oleObj spid="_x0000_s37933" name="公式" r:id="rId9" imgW="241200" imgH="228600" progId="Equation.3">
                    <p:embed/>
                  </p:oleObj>
                </mc:Choice>
                <mc:Fallback>
                  <p:oleObj name="公式" r:id="rId9" imgW="241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188"/>
                          <a:ext cx="334" cy="31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6254" name="Object 62"/>
            <p:cNvGraphicFramePr>
              <a:graphicFrameLocks noChangeAspect="1"/>
            </p:cNvGraphicFramePr>
            <p:nvPr/>
          </p:nvGraphicFramePr>
          <p:xfrm>
            <a:off x="1456" y="2594"/>
            <a:ext cx="369" cy="319"/>
          </p:xfrm>
          <a:graphic>
            <a:graphicData uri="http://schemas.openxmlformats.org/presentationml/2006/ole">
              <mc:AlternateContent xmlns:mc="http://schemas.openxmlformats.org/markup-compatibility/2006">
                <mc:Choice xmlns:v="urn:schemas-microsoft-com:vml" Requires="v">
                  <p:oleObj spid="_x0000_s37934" name="公式" r:id="rId11" imgW="266400" imgH="228600" progId="Equation.3">
                    <p:embed/>
                  </p:oleObj>
                </mc:Choice>
                <mc:Fallback>
                  <p:oleObj name="公式" r:id="rId11" imgW="2664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6" y="2594"/>
                          <a:ext cx="369" cy="31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p:txBody>
          <a:bodyPr/>
          <a:lstStyle/>
          <a:p>
            <a:r>
              <a:rPr lang="zh-CN" altLang="en-US" dirty="0">
                <a:cs typeface="Times New Roman" panose="02020603050405020304" pitchFamily="18" charset="0"/>
              </a:rPr>
              <a:t>正弦电源激励下的零状态响应</a:t>
            </a:r>
            <a:endParaRPr lang="zh-CN" altLang="en-US" dirty="0"/>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26</a:t>
            </a:fld>
            <a:endParaRPr lang="en-US" altLang="zh-CN"/>
          </a:p>
        </p:txBody>
      </p:sp>
    </p:spTree>
    <p:extLst>
      <p:ext uri="{BB962C8B-B14F-4D97-AF65-F5344CB8AC3E}">
        <p14:creationId xmlns:p14="http://schemas.microsoft.com/office/powerpoint/2010/main" val="2249408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6198"/>
                                        </p:tgtEl>
                                        <p:attrNameLst>
                                          <p:attrName>style.visibility</p:attrName>
                                        </p:attrNameLst>
                                      </p:cBhvr>
                                      <p:to>
                                        <p:strVal val="visible"/>
                                      </p:to>
                                    </p:set>
                                    <p:animEffect transition="in" filter="wipe(left)">
                                      <p:cBhvr>
                                        <p:cTn id="7" dur="500"/>
                                        <p:tgtEl>
                                          <p:spTgt spid="776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6234"/>
                                        </p:tgtEl>
                                        <p:attrNameLst>
                                          <p:attrName>style.visibility</p:attrName>
                                        </p:attrNameLst>
                                      </p:cBhvr>
                                      <p:to>
                                        <p:strVal val="visible"/>
                                      </p:to>
                                    </p:set>
                                    <p:animEffect transition="in" filter="wipe(left)">
                                      <p:cBhvr>
                                        <p:cTn id="12" dur="500"/>
                                        <p:tgtEl>
                                          <p:spTgt spid="776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6199"/>
                                        </p:tgtEl>
                                        <p:attrNameLst>
                                          <p:attrName>style.visibility</p:attrName>
                                        </p:attrNameLst>
                                      </p:cBhvr>
                                      <p:to>
                                        <p:strVal val="visible"/>
                                      </p:to>
                                    </p:set>
                                    <p:animEffect transition="in" filter="wipe(left)">
                                      <p:cBhvr>
                                        <p:cTn id="17" dur="500"/>
                                        <p:tgtEl>
                                          <p:spTgt spid="776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6200"/>
                                        </p:tgtEl>
                                        <p:attrNameLst>
                                          <p:attrName>style.visibility</p:attrName>
                                        </p:attrNameLst>
                                      </p:cBhvr>
                                      <p:to>
                                        <p:strVal val="visible"/>
                                      </p:to>
                                    </p:set>
                                    <p:animEffect transition="in" filter="wipe(left)">
                                      <p:cBhvr>
                                        <p:cTn id="22" dur="500"/>
                                        <p:tgtEl>
                                          <p:spTgt spid="776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6201"/>
                                        </p:tgtEl>
                                        <p:attrNameLst>
                                          <p:attrName>style.visibility</p:attrName>
                                        </p:attrNameLst>
                                      </p:cBhvr>
                                      <p:to>
                                        <p:strVal val="visible"/>
                                      </p:to>
                                    </p:set>
                                    <p:animEffect transition="in" filter="wipe(left)">
                                      <p:cBhvr>
                                        <p:cTn id="27" dur="500"/>
                                        <p:tgtEl>
                                          <p:spTgt spid="77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1" name="Text Box 3"/>
          <p:cNvSpPr txBox="1">
            <a:spLocks noChangeArrowheads="1"/>
          </p:cNvSpPr>
          <p:nvPr/>
        </p:nvSpPr>
        <p:spPr bwMode="auto">
          <a:xfrm>
            <a:off x="590550" y="831850"/>
            <a:ext cx="84946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全响应：非零初始状态的电路受到激励时电路中产生的响应。</a:t>
            </a:r>
          </a:p>
        </p:txBody>
      </p:sp>
      <p:sp>
        <p:nvSpPr>
          <p:cNvPr id="790532" name="Text Box 4"/>
          <p:cNvSpPr txBox="1">
            <a:spLocks noChangeArrowheads="1"/>
          </p:cNvSpPr>
          <p:nvPr/>
        </p:nvSpPr>
        <p:spPr bwMode="auto">
          <a:xfrm>
            <a:off x="128190" y="1296720"/>
            <a:ext cx="5724644"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dirty="0">
                <a:solidFill>
                  <a:srgbClr val="FF0000"/>
                </a:solidFill>
                <a:latin typeface="Times New Roman" panose="02020603050405020304" pitchFamily="18" charset="0"/>
                <a:cs typeface="Times New Roman" panose="02020603050405020304" pitchFamily="18" charset="0"/>
              </a:rPr>
              <a:t>一、一阶电路的全响应及其两种分解方式</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790533" name="Text Box 5"/>
          <p:cNvSpPr txBox="1">
            <a:spLocks noChangeArrowheads="1"/>
          </p:cNvSpPr>
          <p:nvPr/>
        </p:nvSpPr>
        <p:spPr bwMode="auto">
          <a:xfrm>
            <a:off x="612775" y="1819652"/>
            <a:ext cx="6527749"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b="1" dirty="0">
                <a:solidFill>
                  <a:schemeClr val="tx2"/>
                </a:solidFill>
                <a:latin typeface="Times New Roman" panose="02020603050405020304" pitchFamily="18" charset="0"/>
                <a:cs typeface="Times New Roman" panose="02020603050405020304" pitchFamily="18" charset="0"/>
              </a:rPr>
              <a:t>1</a:t>
            </a:r>
            <a:r>
              <a:rPr lang="en-US" altLang="zh-CN" sz="2400" b="1" dirty="0" smtClean="0">
                <a:solidFill>
                  <a:schemeClr val="tx2"/>
                </a:solidFill>
                <a:latin typeface="Times New Roman" panose="02020603050405020304" pitchFamily="18" charset="0"/>
                <a:cs typeface="Times New Roman" panose="02020603050405020304" pitchFamily="18" charset="0"/>
              </a:rPr>
              <a:t>. </a:t>
            </a:r>
            <a:r>
              <a:rPr lang="zh-CN" altLang="en-US" sz="2400" b="1" dirty="0" smtClean="0">
                <a:solidFill>
                  <a:schemeClr val="tx2"/>
                </a:solidFill>
                <a:latin typeface="Times New Roman" panose="02020603050405020304" pitchFamily="18" charset="0"/>
                <a:cs typeface="Times New Roman" panose="02020603050405020304" pitchFamily="18" charset="0"/>
              </a:rPr>
              <a:t>全</a:t>
            </a:r>
            <a:r>
              <a:rPr lang="zh-CN" altLang="en-US" sz="2400" b="1" dirty="0">
                <a:solidFill>
                  <a:schemeClr val="tx2"/>
                </a:solidFill>
                <a:latin typeface="Times New Roman" panose="02020603050405020304" pitchFamily="18" charset="0"/>
                <a:cs typeface="Times New Roman" panose="02020603050405020304" pitchFamily="18" charset="0"/>
              </a:rPr>
              <a:t>响应</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smtClean="0">
                <a:solidFill>
                  <a:schemeClr val="tx2"/>
                </a:solidFill>
                <a:latin typeface="Times New Roman" panose="02020603050405020304" pitchFamily="18" charset="0"/>
                <a:cs typeface="Times New Roman" panose="02020603050405020304" pitchFamily="18" charset="0"/>
              </a:rPr>
              <a:t>强制</a:t>
            </a:r>
            <a:r>
              <a:rPr lang="zh-CN" altLang="en-US" sz="2400" b="1" dirty="0">
                <a:solidFill>
                  <a:schemeClr val="tx2"/>
                </a:solidFill>
                <a:latin typeface="Times New Roman" panose="02020603050405020304" pitchFamily="18" charset="0"/>
                <a:cs typeface="Times New Roman" panose="02020603050405020304" pitchFamily="18" charset="0"/>
              </a:rPr>
              <a:t>分量</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稳态解</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自由分量</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暂态解</a:t>
            </a:r>
            <a:r>
              <a:rPr lang="en-US" altLang="zh-CN" sz="2400" b="1" dirty="0">
                <a:solidFill>
                  <a:schemeClr val="tx2"/>
                </a:solidFill>
                <a:latin typeface="Times New Roman" panose="02020603050405020304" pitchFamily="18" charset="0"/>
                <a:cs typeface="Times New Roman" panose="02020603050405020304" pitchFamily="18" charset="0"/>
              </a:rPr>
              <a:t>)</a:t>
            </a:r>
          </a:p>
        </p:txBody>
      </p:sp>
      <p:graphicFrame>
        <p:nvGraphicFramePr>
          <p:cNvPr id="790534" name="Object 6"/>
          <p:cNvGraphicFramePr>
            <a:graphicFrameLocks noChangeAspect="1"/>
          </p:cNvGraphicFramePr>
          <p:nvPr>
            <p:extLst/>
          </p:nvPr>
        </p:nvGraphicFramePr>
        <p:xfrm>
          <a:off x="4295776" y="2527210"/>
          <a:ext cx="2641600" cy="833438"/>
        </p:xfrm>
        <a:graphic>
          <a:graphicData uri="http://schemas.openxmlformats.org/presentationml/2006/ole">
            <mc:AlternateContent xmlns:mc="http://schemas.openxmlformats.org/markup-compatibility/2006">
              <mc:Choice xmlns:v="urn:schemas-microsoft-com:vml" Requires="v">
                <p:oleObj spid="_x0000_s53259" name="公式" r:id="rId3" imgW="1231560" imgH="406080" progId="Equation.3">
                  <p:embed/>
                </p:oleObj>
              </mc:Choice>
              <mc:Fallback>
                <p:oleObj name="公式" r:id="rId3" imgW="123156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2527210"/>
                        <a:ext cx="2641600"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0535" name="Text Box 7"/>
          <p:cNvSpPr txBox="1">
            <a:spLocks noChangeArrowheads="1"/>
          </p:cNvSpPr>
          <p:nvPr/>
        </p:nvSpPr>
        <p:spPr bwMode="auto">
          <a:xfrm>
            <a:off x="7014229" y="3357439"/>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i="1" dirty="0" err="1">
                <a:solidFill>
                  <a:schemeClr val="tx2"/>
                </a:solidFill>
                <a:latin typeface="Times New Roman" panose="02020603050405020304" pitchFamily="18" charset="0"/>
                <a:cs typeface="Times New Roman" panose="02020603050405020304" pitchFamily="18" charset="0"/>
              </a:rPr>
              <a:t>u</a:t>
            </a:r>
            <a:r>
              <a:rPr lang="en-US" altLang="zh-CN" b="1" i="1" baseline="-25000" dirty="0" err="1">
                <a:solidFill>
                  <a:schemeClr val="tx2"/>
                </a:solidFill>
                <a:latin typeface="Times New Roman" panose="02020603050405020304" pitchFamily="18" charset="0"/>
                <a:cs typeface="Times New Roman" panose="02020603050405020304" pitchFamily="18" charset="0"/>
              </a:rPr>
              <a:t>C</a:t>
            </a:r>
            <a:r>
              <a:rPr lang="en-US" altLang="zh-CN" b="1" i="1" baseline="30000" dirty="0">
                <a:solidFill>
                  <a:schemeClr val="tx2"/>
                </a:solidFill>
                <a:latin typeface="Times New Roman" panose="02020603050405020304" pitchFamily="18" charset="0"/>
                <a:cs typeface="Times New Roman" panose="02020603050405020304" pitchFamily="18" charset="0"/>
              </a:rPr>
              <a:t>'</a:t>
            </a:r>
            <a:r>
              <a:rPr lang="en-US" altLang="zh-CN" b="1" i="1" dirty="0">
                <a:solidFill>
                  <a:schemeClr val="tx2"/>
                </a:solidFill>
                <a:latin typeface="Times New Roman" panose="02020603050405020304" pitchFamily="18" charset="0"/>
                <a:cs typeface="Times New Roman" panose="02020603050405020304" pitchFamily="18" charset="0"/>
              </a:rPr>
              <a:t>= U</a:t>
            </a:r>
            <a:r>
              <a:rPr lang="en-US" altLang="zh-CN" b="1" baseline="-25000" dirty="0">
                <a:solidFill>
                  <a:schemeClr val="tx2"/>
                </a:solidFill>
                <a:latin typeface="Times New Roman" panose="02020603050405020304" pitchFamily="18" charset="0"/>
                <a:cs typeface="Times New Roman" panose="02020603050405020304" pitchFamily="18" charset="0"/>
              </a:rPr>
              <a:t>S</a:t>
            </a:r>
          </a:p>
        </p:txBody>
      </p:sp>
      <p:sp>
        <p:nvSpPr>
          <p:cNvPr id="790536" name="Text Box 8"/>
          <p:cNvSpPr txBox="1">
            <a:spLocks noChangeArrowheads="1"/>
          </p:cNvSpPr>
          <p:nvPr/>
        </p:nvSpPr>
        <p:spPr bwMode="auto">
          <a:xfrm>
            <a:off x="388643" y="2333984"/>
            <a:ext cx="236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以</a:t>
            </a:r>
            <a:r>
              <a:rPr lang="en-US" altLang="zh-CN" sz="2400" b="1" i="1" dirty="0">
                <a:solidFill>
                  <a:schemeClr val="tx2"/>
                </a:solidFill>
                <a:latin typeface="Times New Roman" panose="02020603050405020304" pitchFamily="18" charset="0"/>
                <a:cs typeface="Times New Roman" panose="02020603050405020304" pitchFamily="18" charset="0"/>
              </a:rPr>
              <a:t>RC</a:t>
            </a:r>
            <a:r>
              <a:rPr lang="zh-CN" altLang="en-US" sz="2400" b="1" dirty="0">
                <a:solidFill>
                  <a:schemeClr val="tx2"/>
                </a:solidFill>
                <a:latin typeface="Times New Roman" panose="02020603050405020304" pitchFamily="18" charset="0"/>
                <a:cs typeface="Times New Roman" panose="02020603050405020304" pitchFamily="18" charset="0"/>
              </a:rPr>
              <a:t>电路为例</a:t>
            </a:r>
          </a:p>
        </p:txBody>
      </p:sp>
      <p:sp>
        <p:nvSpPr>
          <p:cNvPr id="790537" name="Text Box 9"/>
          <p:cNvSpPr txBox="1">
            <a:spLocks noChangeArrowheads="1"/>
          </p:cNvSpPr>
          <p:nvPr/>
        </p:nvSpPr>
        <p:spPr bwMode="auto">
          <a:xfrm>
            <a:off x="4295776" y="3394716"/>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i="1" dirty="0" err="1" smtClean="0">
                <a:solidFill>
                  <a:schemeClr val="tx2"/>
                </a:solidFill>
                <a:latin typeface="Times New Roman" panose="02020603050405020304" pitchFamily="18" charset="0"/>
                <a:cs typeface="Times New Roman" panose="02020603050405020304" pitchFamily="18" charset="0"/>
              </a:rPr>
              <a:t>u</a:t>
            </a:r>
            <a:r>
              <a:rPr lang="en-US" altLang="zh-CN" b="1" i="1" baseline="-25000" dirty="0" err="1" smtClean="0">
                <a:solidFill>
                  <a:schemeClr val="tx2"/>
                </a:solidFill>
                <a:latin typeface="Times New Roman" panose="02020603050405020304" pitchFamily="18" charset="0"/>
                <a:cs typeface="Times New Roman" panose="02020603050405020304" pitchFamily="18" charset="0"/>
              </a:rPr>
              <a:t>C</a:t>
            </a:r>
            <a:r>
              <a:rPr lang="en-US" altLang="zh-CN" b="1" dirty="0" smtClean="0">
                <a:solidFill>
                  <a:schemeClr val="tx2"/>
                </a:solidFill>
                <a:latin typeface="Times New Roman" panose="02020603050405020304" pitchFamily="18" charset="0"/>
                <a:cs typeface="Times New Roman" panose="02020603050405020304" pitchFamily="18" charset="0"/>
              </a:rPr>
              <a:t>(</a:t>
            </a:r>
            <a:r>
              <a:rPr lang="en-US" altLang="zh-CN" b="1" i="1" dirty="0" smtClean="0">
                <a:solidFill>
                  <a:schemeClr val="tx2"/>
                </a:solidFill>
                <a:latin typeface="Times New Roman" panose="02020603050405020304" pitchFamily="18" charset="0"/>
                <a:cs typeface="Times New Roman" panose="02020603050405020304" pitchFamily="18" charset="0"/>
              </a:rPr>
              <a:t>t</a:t>
            </a:r>
            <a:r>
              <a:rPr lang="en-US" altLang="zh-CN" b="1" dirty="0">
                <a:solidFill>
                  <a:schemeClr val="tx2"/>
                </a:solidFill>
                <a:latin typeface="Times New Roman" panose="02020603050405020304" pitchFamily="18" charset="0"/>
                <a:cs typeface="Times New Roman" panose="02020603050405020304" pitchFamily="18" charset="0"/>
              </a:rPr>
              <a:t>)=</a:t>
            </a:r>
            <a:r>
              <a:rPr lang="en-US" altLang="zh-CN" sz="3200" b="1" i="1" dirty="0" err="1">
                <a:solidFill>
                  <a:schemeClr val="tx2"/>
                </a:solidFill>
                <a:latin typeface="Times New Roman" panose="02020603050405020304" pitchFamily="18" charset="0"/>
                <a:cs typeface="Times New Roman" panose="02020603050405020304" pitchFamily="18" charset="0"/>
              </a:rPr>
              <a:t>u</a:t>
            </a:r>
            <a:r>
              <a:rPr lang="en-US" altLang="zh-CN" b="1" i="1" baseline="-25000" dirty="0" err="1">
                <a:solidFill>
                  <a:schemeClr val="tx2"/>
                </a:solidFill>
                <a:latin typeface="Times New Roman" panose="02020603050405020304" pitchFamily="18" charset="0"/>
                <a:cs typeface="Times New Roman" panose="02020603050405020304" pitchFamily="18" charset="0"/>
              </a:rPr>
              <a:t>C</a:t>
            </a:r>
            <a:r>
              <a:rPr lang="en-US" altLang="zh-CN" b="1" i="1" baseline="30000" dirty="0">
                <a:solidFill>
                  <a:schemeClr val="tx2"/>
                </a:solidFill>
                <a:latin typeface="Times New Roman" panose="02020603050405020304" pitchFamily="18" charset="0"/>
                <a:cs typeface="Times New Roman" panose="02020603050405020304" pitchFamily="18" charset="0"/>
              </a:rPr>
              <a:t>' </a:t>
            </a:r>
            <a:r>
              <a:rPr lang="en-US" altLang="zh-CN" b="1" i="1" dirty="0">
                <a:solidFill>
                  <a:schemeClr val="tx2"/>
                </a:solidFill>
                <a:latin typeface="Times New Roman" panose="02020603050405020304" pitchFamily="18" charset="0"/>
                <a:cs typeface="Times New Roman" panose="02020603050405020304" pitchFamily="18" charset="0"/>
              </a:rPr>
              <a:t>+</a:t>
            </a:r>
            <a:r>
              <a:rPr lang="en-US" altLang="zh-CN" b="1" i="1" baseline="30000" dirty="0">
                <a:solidFill>
                  <a:schemeClr val="tx2"/>
                </a:solidFill>
                <a:latin typeface="Times New Roman" panose="02020603050405020304" pitchFamily="18" charset="0"/>
                <a:cs typeface="Times New Roman" panose="02020603050405020304" pitchFamily="18" charset="0"/>
              </a:rPr>
              <a:t> </a:t>
            </a:r>
            <a:r>
              <a:rPr lang="en-US" altLang="zh-CN" sz="3200" b="1" i="1" dirty="0" err="1">
                <a:solidFill>
                  <a:schemeClr val="tx2"/>
                </a:solidFill>
                <a:latin typeface="Times New Roman" panose="02020603050405020304" pitchFamily="18" charset="0"/>
                <a:cs typeface="Times New Roman" panose="02020603050405020304" pitchFamily="18" charset="0"/>
              </a:rPr>
              <a:t>u</a:t>
            </a:r>
            <a:r>
              <a:rPr lang="en-US" altLang="zh-CN" b="1" i="1" baseline="-25000" dirty="0" err="1">
                <a:solidFill>
                  <a:schemeClr val="tx2"/>
                </a:solidFill>
                <a:latin typeface="Times New Roman" panose="02020603050405020304" pitchFamily="18" charset="0"/>
                <a:cs typeface="Times New Roman" panose="02020603050405020304" pitchFamily="18" charset="0"/>
              </a:rPr>
              <a:t>C</a:t>
            </a:r>
            <a:r>
              <a:rPr lang="en-US" altLang="zh-CN" b="1" i="1" baseline="30000" dirty="0">
                <a:solidFill>
                  <a:schemeClr val="tx2"/>
                </a:solidFill>
                <a:latin typeface="Times New Roman" panose="02020603050405020304" pitchFamily="18" charset="0"/>
                <a:cs typeface="Times New Roman" panose="02020603050405020304" pitchFamily="18" charset="0"/>
              </a:rPr>
              <a:t>"</a:t>
            </a:r>
          </a:p>
        </p:txBody>
      </p:sp>
      <p:sp>
        <p:nvSpPr>
          <p:cNvPr id="790538" name="Text Box 10"/>
          <p:cNvSpPr txBox="1">
            <a:spLocks noChangeArrowheads="1"/>
          </p:cNvSpPr>
          <p:nvPr/>
        </p:nvSpPr>
        <p:spPr bwMode="auto">
          <a:xfrm>
            <a:off x="7105508" y="272891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2"/>
                </a:solidFill>
              </a:rPr>
              <a:t>非齐次方程</a:t>
            </a:r>
          </a:p>
        </p:txBody>
      </p:sp>
      <p:sp>
        <p:nvSpPr>
          <p:cNvPr id="790539" name="Text Box 11"/>
          <p:cNvSpPr txBox="1">
            <a:spLocks noChangeArrowheads="1"/>
          </p:cNvSpPr>
          <p:nvPr/>
        </p:nvSpPr>
        <p:spPr bwMode="auto">
          <a:xfrm>
            <a:off x="7018284" y="3941757"/>
            <a:ext cx="160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i="1" dirty="0" err="1">
                <a:solidFill>
                  <a:schemeClr val="tx2"/>
                </a:solidFill>
                <a:latin typeface="Times New Roman" panose="02020603050405020304" pitchFamily="18" charset="0"/>
                <a:cs typeface="Times New Roman" panose="02020603050405020304" pitchFamily="18" charset="0"/>
              </a:rPr>
              <a:t>u</a:t>
            </a:r>
            <a:r>
              <a:rPr lang="en-US" altLang="zh-CN" b="1" i="1" baseline="-25000" dirty="0" err="1">
                <a:solidFill>
                  <a:schemeClr val="tx2"/>
                </a:solidFill>
                <a:latin typeface="Times New Roman" panose="02020603050405020304" pitchFamily="18" charset="0"/>
                <a:cs typeface="Times New Roman" panose="02020603050405020304" pitchFamily="18" charset="0"/>
              </a:rPr>
              <a:t>C</a:t>
            </a:r>
            <a:r>
              <a:rPr lang="en-US" altLang="zh-CN" b="1" i="1" baseline="30000" dirty="0">
                <a:solidFill>
                  <a:schemeClr val="tx2"/>
                </a:solidFill>
                <a:latin typeface="Times New Roman" panose="02020603050405020304" pitchFamily="18" charset="0"/>
                <a:cs typeface="Times New Roman" panose="02020603050405020304" pitchFamily="18" charset="0"/>
              </a:rPr>
              <a:t>"</a:t>
            </a:r>
            <a:r>
              <a:rPr lang="en-US" altLang="zh-CN" b="1" i="1" dirty="0">
                <a:solidFill>
                  <a:schemeClr val="tx2"/>
                </a:solidFill>
                <a:latin typeface="Times New Roman" panose="02020603050405020304" pitchFamily="18" charset="0"/>
                <a:cs typeface="Times New Roman" panose="02020603050405020304" pitchFamily="18" charset="0"/>
              </a:rPr>
              <a:t>=</a:t>
            </a:r>
            <a:r>
              <a:rPr lang="en-US" altLang="zh-CN" b="1" i="1" dirty="0" err="1">
                <a:solidFill>
                  <a:schemeClr val="tx2"/>
                </a:solidFill>
                <a:latin typeface="Times New Roman" panose="02020603050405020304" pitchFamily="18" charset="0"/>
                <a:cs typeface="Times New Roman" panose="02020603050405020304" pitchFamily="18" charset="0"/>
              </a:rPr>
              <a:t>A</a:t>
            </a:r>
            <a:r>
              <a:rPr lang="en-US" altLang="zh-CN" sz="3200" b="1" dirty="0" err="1">
                <a:solidFill>
                  <a:schemeClr val="tx2"/>
                </a:solidFill>
                <a:latin typeface="Times New Roman" panose="02020603050405020304" pitchFamily="18" charset="0"/>
                <a:cs typeface="Times New Roman" panose="02020603050405020304" pitchFamily="18" charset="0"/>
              </a:rPr>
              <a:t>e</a:t>
            </a:r>
            <a:r>
              <a:rPr lang="en-US" altLang="zh-CN" sz="3200" b="1" i="1" baseline="30000" dirty="0" err="1">
                <a:solidFill>
                  <a:schemeClr val="tx2"/>
                </a:solidFill>
                <a:latin typeface="Times New Roman" panose="02020603050405020304" pitchFamily="18" charset="0"/>
                <a:cs typeface="Times New Roman" panose="02020603050405020304" pitchFamily="18" charset="0"/>
              </a:rPr>
              <a:t>pt</a:t>
            </a:r>
            <a:endParaRPr lang="en-US" altLang="zh-CN" sz="3200" b="1" baseline="30000" dirty="0">
              <a:solidFill>
                <a:schemeClr val="tx2"/>
              </a:solidFill>
              <a:latin typeface="Times New Roman" panose="02020603050405020304" pitchFamily="18" charset="0"/>
              <a:cs typeface="Times New Roman" panose="02020603050405020304" pitchFamily="18" charset="0"/>
            </a:endParaRPr>
          </a:p>
        </p:txBody>
      </p:sp>
      <p:sp>
        <p:nvSpPr>
          <p:cNvPr id="790540" name="Text Box 12"/>
          <p:cNvSpPr txBox="1">
            <a:spLocks noChangeArrowheads="1"/>
          </p:cNvSpPr>
          <p:nvPr/>
        </p:nvSpPr>
        <p:spPr bwMode="auto">
          <a:xfrm>
            <a:off x="4752976" y="4922958"/>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RC</a:t>
            </a:r>
            <a:endParaRPr lang="en-US" altLang="zh-CN" sz="2400" b="1" dirty="0">
              <a:solidFill>
                <a:schemeClr val="tx2"/>
              </a:solidFill>
              <a:latin typeface="Times New Roman" panose="02020603050405020304" pitchFamily="18" charset="0"/>
              <a:cs typeface="Times New Roman" panose="02020603050405020304" pitchFamily="18" charset="0"/>
            </a:endParaRPr>
          </a:p>
        </p:txBody>
      </p:sp>
      <p:sp>
        <p:nvSpPr>
          <p:cNvPr id="790541" name="Text Box 13"/>
          <p:cNvSpPr txBox="1">
            <a:spLocks noChangeArrowheads="1"/>
          </p:cNvSpPr>
          <p:nvPr/>
        </p:nvSpPr>
        <p:spPr bwMode="auto">
          <a:xfrm>
            <a:off x="4752976" y="5397410"/>
            <a:ext cx="2590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600" b="1" i="1" dirty="0" err="1">
                <a:solidFill>
                  <a:schemeClr val="tx2"/>
                </a:solidFill>
                <a:latin typeface="Times New Roman" panose="02020603050405020304" pitchFamily="18" charset="0"/>
                <a:cs typeface="Times New Roman" panose="02020603050405020304" pitchFamily="18" charset="0"/>
              </a:rPr>
              <a:t>u</a:t>
            </a:r>
            <a:r>
              <a:rPr lang="en-US" altLang="zh-CN" sz="2000" b="1" i="1" baseline="-25000" dirty="0" err="1">
                <a:solidFill>
                  <a:schemeClr val="tx2"/>
                </a:solidFill>
                <a:latin typeface="Times New Roman" panose="02020603050405020304" pitchFamily="18" charset="0"/>
                <a:cs typeface="Times New Roman" panose="02020603050405020304" pitchFamily="18" charset="0"/>
              </a:rPr>
              <a:t>C</a:t>
            </a:r>
            <a:r>
              <a:rPr lang="en-US" altLang="zh-CN" sz="2000" b="1" baseline="-25000" dirty="0">
                <a:solidFill>
                  <a:schemeClr val="tx2"/>
                </a:solidFill>
                <a:latin typeface="Times New Roman" panose="02020603050405020304" pitchFamily="18" charset="0"/>
                <a:cs typeface="Times New Roman" panose="02020603050405020304" pitchFamily="18" charset="0"/>
              </a:rPr>
              <a:t> </a:t>
            </a:r>
            <a:r>
              <a:rPr lang="en-US" altLang="zh-CN" sz="2000" b="1" dirty="0">
                <a:solidFill>
                  <a:schemeClr val="tx2"/>
                </a:solidFill>
                <a:latin typeface="Times New Roman" panose="02020603050405020304" pitchFamily="18" charset="0"/>
                <a:cs typeface="Times New Roman" panose="02020603050405020304" pitchFamily="18" charset="0"/>
              </a:rPr>
              <a:t>(0</a:t>
            </a:r>
            <a:r>
              <a:rPr lang="en-US" altLang="zh-CN" sz="2000" b="1" baseline="30000" dirty="0">
                <a:solidFill>
                  <a:schemeClr val="tx2"/>
                </a:solidFill>
                <a:latin typeface="Times New Roman" panose="02020603050405020304" pitchFamily="18" charset="0"/>
                <a:cs typeface="Times New Roman" panose="02020603050405020304" pitchFamily="18" charset="0"/>
              </a:rPr>
              <a:t>+</a:t>
            </a:r>
            <a:r>
              <a:rPr lang="en-US" altLang="zh-CN" sz="2000" b="1" dirty="0">
                <a:solidFill>
                  <a:schemeClr val="tx2"/>
                </a:solidFill>
                <a:latin typeface="Times New Roman" panose="02020603050405020304" pitchFamily="18" charset="0"/>
                <a:cs typeface="Times New Roman" panose="02020603050405020304" pitchFamily="18" charset="0"/>
              </a:rPr>
              <a:t>)=</a:t>
            </a:r>
            <a:r>
              <a:rPr lang="en-US" altLang="zh-CN" sz="2000" b="1" i="1" dirty="0">
                <a:solidFill>
                  <a:schemeClr val="tx2"/>
                </a:solidFill>
                <a:latin typeface="Times New Roman" panose="02020603050405020304" pitchFamily="18" charset="0"/>
                <a:cs typeface="Times New Roman" panose="02020603050405020304" pitchFamily="18" charset="0"/>
              </a:rPr>
              <a:t>A+U</a:t>
            </a:r>
            <a:r>
              <a:rPr lang="en-US" altLang="zh-CN" sz="2000" b="1" baseline="-25000" dirty="0">
                <a:solidFill>
                  <a:schemeClr val="tx2"/>
                </a:solidFill>
                <a:latin typeface="Times New Roman" panose="02020603050405020304" pitchFamily="18" charset="0"/>
                <a:cs typeface="Times New Roman" panose="02020603050405020304" pitchFamily="18" charset="0"/>
              </a:rPr>
              <a:t>S</a:t>
            </a:r>
            <a:r>
              <a:rPr lang="en-US" altLang="zh-CN" sz="2000" b="1" i="1" dirty="0">
                <a:solidFill>
                  <a:schemeClr val="tx2"/>
                </a:solidFill>
                <a:latin typeface="Times New Roman" panose="02020603050405020304" pitchFamily="18" charset="0"/>
                <a:cs typeface="Times New Roman" panose="02020603050405020304" pitchFamily="18" charset="0"/>
              </a:rPr>
              <a:t>=U</a:t>
            </a:r>
            <a:r>
              <a:rPr lang="en-US" altLang="zh-CN" sz="2000" b="1" baseline="-25000" dirty="0">
                <a:solidFill>
                  <a:schemeClr val="tx2"/>
                </a:solidFill>
                <a:latin typeface="Times New Roman" panose="02020603050405020304" pitchFamily="18" charset="0"/>
                <a:cs typeface="Times New Roman" panose="02020603050405020304" pitchFamily="18" charset="0"/>
              </a:rPr>
              <a:t>0</a:t>
            </a:r>
          </a:p>
        </p:txBody>
      </p:sp>
      <p:sp>
        <p:nvSpPr>
          <p:cNvPr id="790542" name="Text Box 14"/>
          <p:cNvSpPr txBox="1">
            <a:spLocks noChangeArrowheads="1"/>
          </p:cNvSpPr>
          <p:nvPr/>
        </p:nvSpPr>
        <p:spPr bwMode="auto">
          <a:xfrm>
            <a:off x="7239000" y="5487251"/>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000" b="1" i="1" dirty="0">
                <a:solidFill>
                  <a:schemeClr val="tx2"/>
                </a:solidFill>
                <a:latin typeface="Times New Roman" panose="02020603050405020304" pitchFamily="18" charset="0"/>
                <a:cs typeface="Times New Roman" panose="02020603050405020304" pitchFamily="18" charset="0"/>
              </a:rPr>
              <a:t> A=U</a:t>
            </a:r>
            <a:r>
              <a:rPr lang="en-US" altLang="zh-CN" sz="2000" b="1" baseline="-25000" dirty="0">
                <a:solidFill>
                  <a:schemeClr val="tx2"/>
                </a:solidFill>
                <a:latin typeface="Times New Roman" panose="02020603050405020304" pitchFamily="18" charset="0"/>
                <a:cs typeface="Times New Roman" panose="02020603050405020304" pitchFamily="18" charset="0"/>
              </a:rPr>
              <a:t>0</a:t>
            </a:r>
            <a:r>
              <a:rPr lang="en-US" altLang="zh-CN" sz="2000" b="1" i="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000" b="1" i="1" dirty="0">
                <a:solidFill>
                  <a:schemeClr val="tx2"/>
                </a:solidFill>
                <a:latin typeface="Times New Roman" panose="02020603050405020304" pitchFamily="18" charset="0"/>
                <a:cs typeface="Times New Roman" panose="02020603050405020304" pitchFamily="18" charset="0"/>
              </a:rPr>
              <a:t> U</a:t>
            </a:r>
            <a:r>
              <a:rPr lang="en-US" altLang="zh-CN" sz="2000" b="1" baseline="-25000" dirty="0">
                <a:solidFill>
                  <a:schemeClr val="tx2"/>
                </a:solidFill>
                <a:latin typeface="Times New Roman" panose="02020603050405020304" pitchFamily="18" charset="0"/>
                <a:cs typeface="Times New Roman" panose="02020603050405020304" pitchFamily="18" charset="0"/>
              </a:rPr>
              <a:t>S</a:t>
            </a:r>
          </a:p>
        </p:txBody>
      </p:sp>
      <p:sp>
        <p:nvSpPr>
          <p:cNvPr id="790543" name="Text Box 15"/>
          <p:cNvSpPr txBox="1">
            <a:spLocks noChangeArrowheads="1"/>
          </p:cNvSpPr>
          <p:nvPr/>
        </p:nvSpPr>
        <p:spPr bwMode="auto">
          <a:xfrm>
            <a:off x="3156608" y="588842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chemeClr val="tx2"/>
                </a:solidFill>
                <a:latin typeface="Times New Roman" panose="02020603050405020304" pitchFamily="18" charset="0"/>
                <a:cs typeface="Times New Roman" panose="02020603050405020304" pitchFamily="18" charset="0"/>
              </a:rPr>
              <a:t>(</a:t>
            </a:r>
            <a:r>
              <a:rPr lang="en-US" altLang="zh-CN" sz="2000" b="1" i="1" dirty="0">
                <a:solidFill>
                  <a:schemeClr val="tx2"/>
                </a:solidFill>
                <a:latin typeface="Times New Roman" panose="02020603050405020304" pitchFamily="18" charset="0"/>
                <a:cs typeface="Times New Roman" panose="02020603050405020304" pitchFamily="18" charset="0"/>
              </a:rPr>
              <a:t>t</a:t>
            </a:r>
            <a:r>
              <a:rPr lang="en-US" altLang="zh-CN" sz="2000" b="1" dirty="0">
                <a:solidFill>
                  <a:schemeClr val="tx2"/>
                </a:solidFill>
                <a:latin typeface="Times New Roman" panose="02020603050405020304" pitchFamily="18" charset="0"/>
                <a:cs typeface="Times New Roman" panose="02020603050405020304" pitchFamily="18" charset="0"/>
              </a:rPr>
              <a:t>&gt;0)</a:t>
            </a:r>
          </a:p>
        </p:txBody>
      </p:sp>
      <p:graphicFrame>
        <p:nvGraphicFramePr>
          <p:cNvPr id="790546" name="Object 18" descr="羊皮纸"/>
          <p:cNvGraphicFramePr>
            <a:graphicFrameLocks noChangeAspect="1"/>
          </p:cNvGraphicFramePr>
          <p:nvPr>
            <p:extLst/>
          </p:nvPr>
        </p:nvGraphicFramePr>
        <p:xfrm>
          <a:off x="623180" y="5324845"/>
          <a:ext cx="2820987" cy="682625"/>
        </p:xfrm>
        <a:graphic>
          <a:graphicData uri="http://schemas.openxmlformats.org/presentationml/2006/ole">
            <mc:AlternateContent xmlns:mc="http://schemas.openxmlformats.org/markup-compatibility/2006">
              <mc:Choice xmlns:v="urn:schemas-microsoft-com:vml" Requires="v">
                <p:oleObj spid="_x0000_s53260" name="Equation" r:id="rId5" imgW="1409400" imgH="342720" progId="Equation.DSMT4">
                  <p:embed/>
                </p:oleObj>
              </mc:Choice>
              <mc:Fallback>
                <p:oleObj name="Equation" r:id="rId5" imgW="1409400" imgH="342720" progId="Equation.DSMT4">
                  <p:embed/>
                  <p:pic>
                    <p:nvPicPr>
                      <p:cNvPr id="0" name=""/>
                      <p:cNvPicPr>
                        <a:picLocks noChangeAspect="1" noChangeArrowheads="1"/>
                      </p:cNvPicPr>
                      <p:nvPr/>
                    </p:nvPicPr>
                    <p:blipFill>
                      <a:blip r:embed="rId6"/>
                      <a:srcRect/>
                      <a:stretch>
                        <a:fillRect/>
                      </a:stretch>
                    </p:blipFill>
                    <p:spPr bwMode="auto">
                      <a:xfrm>
                        <a:off x="623180" y="5324845"/>
                        <a:ext cx="2820987" cy="682625"/>
                      </a:xfrm>
                      <a:prstGeom prst="rect">
                        <a:avLst/>
                      </a:prstGeom>
                      <a:noFill/>
                      <a:ln>
                        <a:noFill/>
                      </a:ln>
                      <a:effectLst/>
                      <a:extLst/>
                    </p:spPr>
                  </p:pic>
                </p:oleObj>
              </mc:Fallback>
            </mc:AlternateContent>
          </a:graphicData>
        </a:graphic>
      </p:graphicFrame>
      <p:graphicFrame>
        <p:nvGraphicFramePr>
          <p:cNvPr id="790547" name="Object 19"/>
          <p:cNvGraphicFramePr>
            <a:graphicFrameLocks noChangeAspect="1"/>
          </p:cNvGraphicFramePr>
          <p:nvPr>
            <p:extLst/>
          </p:nvPr>
        </p:nvGraphicFramePr>
        <p:xfrm>
          <a:off x="4505323" y="4167182"/>
          <a:ext cx="2108200" cy="708025"/>
        </p:xfrm>
        <a:graphic>
          <a:graphicData uri="http://schemas.openxmlformats.org/presentationml/2006/ole">
            <mc:AlternateContent xmlns:mc="http://schemas.openxmlformats.org/markup-compatibility/2006">
              <mc:Choice xmlns:v="urn:schemas-microsoft-com:vml" Requires="v">
                <p:oleObj spid="_x0000_s53261" name="公式" r:id="rId7" imgW="1054080" imgH="355320" progId="Equation.3">
                  <p:embed/>
                </p:oleObj>
              </mc:Choice>
              <mc:Fallback>
                <p:oleObj name="公式" r:id="rId7" imgW="1054080" imgH="355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5323" y="4167182"/>
                        <a:ext cx="2108200" cy="7080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0548" name="Text Box 20"/>
          <p:cNvSpPr txBox="1">
            <a:spLocks noChangeArrowheads="1"/>
          </p:cNvSpPr>
          <p:nvPr/>
        </p:nvSpPr>
        <p:spPr bwMode="auto">
          <a:xfrm>
            <a:off x="1516942" y="4628773"/>
            <a:ext cx="1282723"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i="1" dirty="0" err="1">
                <a:solidFill>
                  <a:srgbClr val="0000FF"/>
                </a:solidFill>
                <a:latin typeface="Times New Roman" panose="02020603050405020304" pitchFamily="18" charset="0"/>
                <a:cs typeface="Times New Roman" panose="02020603050405020304" pitchFamily="18" charset="0"/>
              </a:rPr>
              <a:t>u</a:t>
            </a:r>
            <a:r>
              <a:rPr lang="en-US" altLang="zh-CN" b="1" i="1" baseline="-25000" dirty="0" err="1">
                <a:solidFill>
                  <a:srgbClr val="0000FF"/>
                </a:solidFill>
                <a:latin typeface="Times New Roman" panose="02020603050405020304" pitchFamily="18" charset="0"/>
                <a:cs typeface="Times New Roman" panose="02020603050405020304" pitchFamily="18" charset="0"/>
              </a:rPr>
              <a:t>C</a:t>
            </a:r>
            <a:r>
              <a:rPr lang="en-US" altLang="zh-CN" b="1" i="1" baseline="-25000" dirty="0">
                <a:solidFill>
                  <a:srgbClr val="0000FF"/>
                </a:solidFill>
                <a:latin typeface="Times New Roman" panose="02020603050405020304" pitchFamily="18" charset="0"/>
                <a:cs typeface="Times New Roman" panose="02020603050405020304" pitchFamily="18" charset="0"/>
              </a:rPr>
              <a:t> </a:t>
            </a:r>
            <a:r>
              <a:rPr lang="en-US" altLang="zh-CN" b="1" dirty="0">
                <a:solidFill>
                  <a:srgbClr val="0000FF"/>
                </a:solidFill>
                <a:latin typeface="Times New Roman" panose="02020603050405020304" pitchFamily="18" charset="0"/>
                <a:cs typeface="Times New Roman" panose="02020603050405020304" pitchFamily="18" charset="0"/>
              </a:rPr>
              <a:t>(0</a:t>
            </a:r>
            <a:r>
              <a:rPr lang="en-US" altLang="zh-CN" b="1" baseline="300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U</a:t>
            </a:r>
            <a:r>
              <a:rPr lang="en-US" altLang="zh-CN" b="1" baseline="-25000" dirty="0">
                <a:solidFill>
                  <a:srgbClr val="0000FF"/>
                </a:solidFill>
                <a:latin typeface="Times New Roman" panose="02020603050405020304" pitchFamily="18" charset="0"/>
                <a:cs typeface="Times New Roman" panose="02020603050405020304" pitchFamily="18" charset="0"/>
              </a:rPr>
              <a:t>0</a:t>
            </a:r>
            <a:endParaRPr lang="en-US" altLang="zh-CN" b="1" dirty="0">
              <a:solidFill>
                <a:srgbClr val="0000FF"/>
              </a:solidFill>
              <a:latin typeface="Times New Roman" panose="02020603050405020304" pitchFamily="18" charset="0"/>
              <a:cs typeface="Times New Roman" panose="02020603050405020304" pitchFamily="18" charset="0"/>
            </a:endParaRPr>
          </a:p>
        </p:txBody>
      </p:sp>
      <p:grpSp>
        <p:nvGrpSpPr>
          <p:cNvPr id="790549" name="Group 21"/>
          <p:cNvGrpSpPr>
            <a:grpSpLocks/>
          </p:cNvGrpSpPr>
          <p:nvPr/>
        </p:nvGrpSpPr>
        <p:grpSpPr bwMode="auto">
          <a:xfrm>
            <a:off x="396168" y="2962979"/>
            <a:ext cx="3562350" cy="1768475"/>
            <a:chOff x="3672" y="2976"/>
            <a:chExt cx="2244" cy="1114"/>
          </a:xfrm>
        </p:grpSpPr>
        <p:sp>
          <p:nvSpPr>
            <p:cNvPr id="790550" name="Line 22"/>
            <p:cNvSpPr>
              <a:spLocks noChangeShapeType="1"/>
            </p:cNvSpPr>
            <p:nvPr/>
          </p:nvSpPr>
          <p:spPr bwMode="auto">
            <a:xfrm>
              <a:off x="5349" y="3679"/>
              <a:ext cx="26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51" name="Line 23"/>
            <p:cNvSpPr>
              <a:spLocks noChangeShapeType="1"/>
            </p:cNvSpPr>
            <p:nvPr/>
          </p:nvSpPr>
          <p:spPr bwMode="auto">
            <a:xfrm>
              <a:off x="5349" y="3756"/>
              <a:ext cx="26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52" name="Text Box 24"/>
            <p:cNvSpPr txBox="1">
              <a:spLocks noChangeArrowheads="1"/>
            </p:cNvSpPr>
            <p:nvPr/>
          </p:nvSpPr>
          <p:spPr bwMode="auto">
            <a:xfrm>
              <a:off x="4204" y="2992"/>
              <a:ext cx="4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S(</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=0)</a:t>
              </a:r>
            </a:p>
          </p:txBody>
        </p:sp>
        <p:sp>
          <p:nvSpPr>
            <p:cNvPr id="790553" name="Text Box 25"/>
            <p:cNvSpPr txBox="1">
              <a:spLocks noChangeArrowheads="1"/>
            </p:cNvSpPr>
            <p:nvPr/>
          </p:nvSpPr>
          <p:spPr bwMode="auto">
            <a:xfrm>
              <a:off x="5520" y="3316"/>
              <a:ext cx="22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t>+</a:t>
              </a:r>
            </a:p>
          </p:txBody>
        </p:sp>
        <p:sp>
          <p:nvSpPr>
            <p:cNvPr id="790554" name="Text Box 26"/>
            <p:cNvSpPr txBox="1">
              <a:spLocks noChangeArrowheads="1"/>
            </p:cNvSpPr>
            <p:nvPr/>
          </p:nvSpPr>
          <p:spPr bwMode="auto">
            <a:xfrm>
              <a:off x="5525" y="3769"/>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t>–</a:t>
              </a:r>
            </a:p>
          </p:txBody>
        </p:sp>
        <p:sp>
          <p:nvSpPr>
            <p:cNvPr id="790555" name="Text Box 27"/>
            <p:cNvSpPr txBox="1">
              <a:spLocks noChangeArrowheads="1"/>
            </p:cNvSpPr>
            <p:nvPr/>
          </p:nvSpPr>
          <p:spPr bwMode="auto">
            <a:xfrm>
              <a:off x="5592" y="3474"/>
              <a:ext cx="324"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200" b="1" i="1">
                  <a:latin typeface="Times New Roman" panose="02020603050405020304" pitchFamily="18" charset="0"/>
                  <a:cs typeface="Times New Roman" panose="02020603050405020304" pitchFamily="18" charset="0"/>
                </a:rPr>
                <a:t>u</a:t>
              </a:r>
              <a:r>
                <a:rPr lang="en-US" altLang="zh-CN" b="1" i="1" baseline="-25000">
                  <a:latin typeface="Times New Roman" panose="02020603050405020304" pitchFamily="18" charset="0"/>
                  <a:cs typeface="Times New Roman" panose="02020603050405020304" pitchFamily="18" charset="0"/>
                </a:rPr>
                <a:t>C</a:t>
              </a:r>
              <a:endParaRPr lang="en-US" altLang="zh-CN" b="1">
                <a:latin typeface="Times New Roman" panose="02020603050405020304" pitchFamily="18" charset="0"/>
                <a:cs typeface="Times New Roman" panose="02020603050405020304" pitchFamily="18" charset="0"/>
              </a:endParaRPr>
            </a:p>
          </p:txBody>
        </p:sp>
        <p:sp>
          <p:nvSpPr>
            <p:cNvPr id="790556" name="Text Box 28"/>
            <p:cNvSpPr txBox="1">
              <a:spLocks noChangeArrowheads="1"/>
            </p:cNvSpPr>
            <p:nvPr/>
          </p:nvSpPr>
          <p:spPr bwMode="auto">
            <a:xfrm>
              <a:off x="3672" y="3587"/>
              <a:ext cx="275"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b="1" i="1">
                  <a:latin typeface="Times New Roman" panose="02020603050405020304" pitchFamily="18" charset="0"/>
                  <a:cs typeface="Times New Roman" panose="02020603050405020304" pitchFamily="18" charset="0"/>
                </a:rPr>
                <a:t>U</a:t>
              </a:r>
              <a:r>
                <a:rPr lang="en-US" altLang="zh-CN" b="1" baseline="-25000">
                  <a:latin typeface="Times New Roman" panose="02020603050405020304" pitchFamily="18" charset="0"/>
                  <a:cs typeface="Times New Roman" panose="02020603050405020304" pitchFamily="18" charset="0"/>
                </a:rPr>
                <a:t>S</a:t>
              </a:r>
              <a:endParaRPr lang="en-US" altLang="zh-CN" b="1">
                <a:latin typeface="Times New Roman" panose="02020603050405020304" pitchFamily="18" charset="0"/>
                <a:cs typeface="Times New Roman" panose="02020603050405020304" pitchFamily="18" charset="0"/>
              </a:endParaRPr>
            </a:p>
          </p:txBody>
        </p:sp>
        <p:sp>
          <p:nvSpPr>
            <p:cNvPr id="790557" name="Line 29"/>
            <p:cNvSpPr>
              <a:spLocks noChangeShapeType="1"/>
            </p:cNvSpPr>
            <p:nvPr/>
          </p:nvSpPr>
          <p:spPr bwMode="auto">
            <a:xfrm>
              <a:off x="4078" y="3316"/>
              <a:ext cx="4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58" name="Line 30"/>
            <p:cNvSpPr>
              <a:spLocks noChangeShapeType="1"/>
            </p:cNvSpPr>
            <p:nvPr/>
          </p:nvSpPr>
          <p:spPr bwMode="auto">
            <a:xfrm>
              <a:off x="4075" y="4084"/>
              <a:ext cx="1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59" name="Line 31"/>
            <p:cNvSpPr>
              <a:spLocks noChangeShapeType="1"/>
            </p:cNvSpPr>
            <p:nvPr/>
          </p:nvSpPr>
          <p:spPr bwMode="auto">
            <a:xfrm flipH="1">
              <a:off x="4652" y="3316"/>
              <a:ext cx="213"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0" name="Line 32"/>
            <p:cNvSpPr>
              <a:spLocks noChangeShapeType="1"/>
            </p:cNvSpPr>
            <p:nvPr/>
          </p:nvSpPr>
          <p:spPr bwMode="auto">
            <a:xfrm>
              <a:off x="3948" y="3703"/>
              <a:ext cx="26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1" name="Line 33"/>
            <p:cNvSpPr>
              <a:spLocks noChangeShapeType="1"/>
            </p:cNvSpPr>
            <p:nvPr/>
          </p:nvSpPr>
          <p:spPr bwMode="auto">
            <a:xfrm>
              <a:off x="3997" y="3768"/>
              <a:ext cx="161"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2" name="Line 34"/>
            <p:cNvSpPr>
              <a:spLocks noChangeShapeType="1"/>
            </p:cNvSpPr>
            <p:nvPr/>
          </p:nvSpPr>
          <p:spPr bwMode="auto">
            <a:xfrm flipV="1">
              <a:off x="4081" y="3768"/>
              <a:ext cx="0" cy="3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3" name="Line 35"/>
            <p:cNvSpPr>
              <a:spLocks noChangeShapeType="1"/>
            </p:cNvSpPr>
            <p:nvPr/>
          </p:nvSpPr>
          <p:spPr bwMode="auto">
            <a:xfrm>
              <a:off x="4081" y="3316"/>
              <a:ext cx="0" cy="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4" name="Line 36"/>
            <p:cNvSpPr>
              <a:spLocks noChangeShapeType="1"/>
            </p:cNvSpPr>
            <p:nvPr/>
          </p:nvSpPr>
          <p:spPr bwMode="auto">
            <a:xfrm>
              <a:off x="5489" y="3322"/>
              <a:ext cx="0"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5" name="Line 37"/>
            <p:cNvSpPr>
              <a:spLocks noChangeShapeType="1"/>
            </p:cNvSpPr>
            <p:nvPr/>
          </p:nvSpPr>
          <p:spPr bwMode="auto">
            <a:xfrm flipV="1">
              <a:off x="5484" y="3756"/>
              <a:ext cx="0" cy="3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6" name="Text Box 38"/>
            <p:cNvSpPr txBox="1">
              <a:spLocks noChangeArrowheads="1"/>
            </p:cNvSpPr>
            <p:nvPr/>
          </p:nvSpPr>
          <p:spPr bwMode="auto">
            <a:xfrm>
              <a:off x="4905" y="3029"/>
              <a:ext cx="213"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b="1" i="1">
                  <a:latin typeface="Times New Roman" panose="02020603050405020304" pitchFamily="18" charset="0"/>
                  <a:cs typeface="Times New Roman" panose="02020603050405020304" pitchFamily="18" charset="0"/>
                </a:rPr>
                <a:t>R</a:t>
              </a:r>
            </a:p>
          </p:txBody>
        </p:sp>
        <p:sp>
          <p:nvSpPr>
            <p:cNvPr id="790567" name="Rectangle 39"/>
            <p:cNvSpPr>
              <a:spLocks noChangeArrowheads="1"/>
            </p:cNvSpPr>
            <p:nvPr/>
          </p:nvSpPr>
          <p:spPr bwMode="auto">
            <a:xfrm>
              <a:off x="4871" y="3258"/>
              <a:ext cx="317" cy="113"/>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68" name="Text Box 40"/>
            <p:cNvSpPr txBox="1">
              <a:spLocks noChangeArrowheads="1"/>
            </p:cNvSpPr>
            <p:nvPr/>
          </p:nvSpPr>
          <p:spPr bwMode="auto">
            <a:xfrm>
              <a:off x="5131" y="3605"/>
              <a:ext cx="213"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C</a:t>
              </a:r>
            </a:p>
          </p:txBody>
        </p:sp>
        <p:sp>
          <p:nvSpPr>
            <p:cNvPr id="790569" name="Text Box 41"/>
            <p:cNvSpPr txBox="1">
              <a:spLocks noChangeArrowheads="1"/>
            </p:cNvSpPr>
            <p:nvPr/>
          </p:nvSpPr>
          <p:spPr bwMode="auto">
            <a:xfrm>
              <a:off x="5299" y="2976"/>
              <a:ext cx="17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800" b="1" i="1">
                  <a:latin typeface="Times New Roman" panose="02020603050405020304" pitchFamily="18" charset="0"/>
                  <a:cs typeface="Times New Roman" panose="02020603050405020304" pitchFamily="18" charset="0"/>
                </a:rPr>
                <a:t>i</a:t>
              </a:r>
              <a:endParaRPr lang="en-US" altLang="zh-CN" sz="2800" b="1">
                <a:latin typeface="Times New Roman" panose="02020603050405020304" pitchFamily="18" charset="0"/>
                <a:cs typeface="Times New Roman" panose="02020603050405020304" pitchFamily="18" charset="0"/>
              </a:endParaRPr>
            </a:p>
          </p:txBody>
        </p:sp>
        <p:sp>
          <p:nvSpPr>
            <p:cNvPr id="790570" name="Line 42"/>
            <p:cNvSpPr>
              <a:spLocks noChangeShapeType="1"/>
            </p:cNvSpPr>
            <p:nvPr/>
          </p:nvSpPr>
          <p:spPr bwMode="auto">
            <a:xfrm>
              <a:off x="5295" y="3258"/>
              <a:ext cx="200"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71" name="Line 43"/>
            <p:cNvSpPr>
              <a:spLocks noChangeShapeType="1"/>
            </p:cNvSpPr>
            <p:nvPr/>
          </p:nvSpPr>
          <p:spPr bwMode="auto">
            <a:xfrm flipH="1" flipV="1">
              <a:off x="4449" y="3216"/>
              <a:ext cx="203" cy="100"/>
            </a:xfrm>
            <a:prstGeom prst="line">
              <a:avLst/>
            </a:prstGeom>
            <a:noFill/>
            <a:ln w="254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72" name="Line 44"/>
            <p:cNvSpPr>
              <a:spLocks noChangeShapeType="1"/>
            </p:cNvSpPr>
            <p:nvPr/>
          </p:nvSpPr>
          <p:spPr bwMode="auto">
            <a:xfrm flipV="1">
              <a:off x="5188" y="3319"/>
              <a:ext cx="307"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73" name="Arc 45"/>
            <p:cNvSpPr>
              <a:spLocks/>
            </p:cNvSpPr>
            <p:nvPr/>
          </p:nvSpPr>
          <p:spPr bwMode="auto">
            <a:xfrm rot="11123645" flipV="1">
              <a:off x="4512" y="3211"/>
              <a:ext cx="164" cy="2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574" name="Text Box 46"/>
            <p:cNvSpPr txBox="1">
              <a:spLocks noChangeArrowheads="1"/>
            </p:cNvSpPr>
            <p:nvPr/>
          </p:nvSpPr>
          <p:spPr bwMode="auto">
            <a:xfrm>
              <a:off x="4644" y="3292"/>
              <a:ext cx="22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t>+</a:t>
              </a:r>
            </a:p>
          </p:txBody>
        </p:sp>
        <p:sp>
          <p:nvSpPr>
            <p:cNvPr id="790575" name="Text Box 47"/>
            <p:cNvSpPr txBox="1">
              <a:spLocks noChangeArrowheads="1"/>
            </p:cNvSpPr>
            <p:nvPr/>
          </p:nvSpPr>
          <p:spPr bwMode="auto">
            <a:xfrm>
              <a:off x="5176" y="3324"/>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t>–</a:t>
              </a:r>
            </a:p>
          </p:txBody>
        </p:sp>
        <p:sp>
          <p:nvSpPr>
            <p:cNvPr id="790576" name="Text Box 48"/>
            <p:cNvSpPr txBox="1">
              <a:spLocks noChangeArrowheads="1"/>
            </p:cNvSpPr>
            <p:nvPr/>
          </p:nvSpPr>
          <p:spPr bwMode="auto">
            <a:xfrm>
              <a:off x="4908" y="3285"/>
              <a:ext cx="324"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200" b="1" i="1">
                  <a:latin typeface="Times New Roman" panose="02020603050405020304" pitchFamily="18" charset="0"/>
                  <a:cs typeface="Times New Roman" panose="02020603050405020304" pitchFamily="18" charset="0"/>
                </a:rPr>
                <a:t>u</a:t>
              </a:r>
              <a:r>
                <a:rPr lang="en-US" altLang="zh-CN" b="1" i="1" baseline="-25000">
                  <a:latin typeface="Times New Roman" panose="02020603050405020304" pitchFamily="18" charset="0"/>
                  <a:cs typeface="Times New Roman" panose="02020603050405020304" pitchFamily="18" charset="0"/>
                </a:rPr>
                <a:t>R</a:t>
              </a:r>
              <a:endParaRPr lang="en-US" altLang="zh-CN" b="1">
                <a:latin typeface="Times New Roman" panose="02020603050405020304" pitchFamily="18" charset="0"/>
                <a:cs typeface="Times New Roman" panose="02020603050405020304" pitchFamily="18" charset="0"/>
              </a:endParaRPr>
            </a:p>
          </p:txBody>
        </p:sp>
      </p:grpSp>
      <p:sp>
        <p:nvSpPr>
          <p:cNvPr id="2" name="标题 1"/>
          <p:cNvSpPr>
            <a:spLocks noGrp="1"/>
          </p:cNvSpPr>
          <p:nvPr>
            <p:ph type="title"/>
          </p:nvPr>
        </p:nvSpPr>
        <p:spPr/>
        <p:txBody>
          <a:bodyPr/>
          <a:lstStyle/>
          <a:p>
            <a:r>
              <a:rPr lang="zh-CN" altLang="en-US" dirty="0"/>
              <a:t>一阶电路的全响应</a:t>
            </a:r>
          </a:p>
        </p:txBody>
      </p:sp>
    </p:spTree>
    <p:extLst>
      <p:ext uri="{BB962C8B-B14F-4D97-AF65-F5344CB8AC3E}">
        <p14:creationId xmlns:p14="http://schemas.microsoft.com/office/powerpoint/2010/main" val="2695127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0531"/>
                                        </p:tgtEl>
                                        <p:attrNameLst>
                                          <p:attrName>style.visibility</p:attrName>
                                        </p:attrNameLst>
                                      </p:cBhvr>
                                      <p:to>
                                        <p:strVal val="visible"/>
                                      </p:to>
                                    </p:set>
                                    <p:animEffect transition="in" filter="wipe(left)">
                                      <p:cBhvr>
                                        <p:cTn id="7" dur="500"/>
                                        <p:tgtEl>
                                          <p:spTgt spid="79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0532"/>
                                        </p:tgtEl>
                                        <p:attrNameLst>
                                          <p:attrName>style.visibility</p:attrName>
                                        </p:attrNameLst>
                                      </p:cBhvr>
                                      <p:to>
                                        <p:strVal val="visible"/>
                                      </p:to>
                                    </p:set>
                                    <p:animEffect transition="in" filter="wipe(left)">
                                      <p:cBhvr>
                                        <p:cTn id="12" dur="500"/>
                                        <p:tgtEl>
                                          <p:spTgt spid="790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0533"/>
                                        </p:tgtEl>
                                        <p:attrNameLst>
                                          <p:attrName>style.visibility</p:attrName>
                                        </p:attrNameLst>
                                      </p:cBhvr>
                                      <p:to>
                                        <p:strVal val="visible"/>
                                      </p:to>
                                    </p:set>
                                    <p:animEffect transition="in" filter="wipe(left)">
                                      <p:cBhvr>
                                        <p:cTn id="17" dur="500"/>
                                        <p:tgtEl>
                                          <p:spTgt spid="790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0536"/>
                                        </p:tgtEl>
                                        <p:attrNameLst>
                                          <p:attrName>style.visibility</p:attrName>
                                        </p:attrNameLst>
                                      </p:cBhvr>
                                      <p:to>
                                        <p:strVal val="visible"/>
                                      </p:to>
                                    </p:set>
                                    <p:animEffect transition="in" filter="wipe(left)">
                                      <p:cBhvr>
                                        <p:cTn id="22" dur="500"/>
                                        <p:tgtEl>
                                          <p:spTgt spid="790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90549"/>
                                        </p:tgtEl>
                                        <p:attrNameLst>
                                          <p:attrName>style.visibility</p:attrName>
                                        </p:attrNameLst>
                                      </p:cBhvr>
                                      <p:to>
                                        <p:strVal val="visible"/>
                                      </p:to>
                                    </p:set>
                                    <p:animEffect transition="in" filter="wipe(left)">
                                      <p:cBhvr>
                                        <p:cTn id="27" dur="500"/>
                                        <p:tgtEl>
                                          <p:spTgt spid="790549"/>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790548"/>
                                        </p:tgtEl>
                                        <p:attrNameLst>
                                          <p:attrName>style.visibility</p:attrName>
                                        </p:attrNameLst>
                                      </p:cBhvr>
                                      <p:to>
                                        <p:strVal val="visible"/>
                                      </p:to>
                                    </p:set>
                                    <p:animEffect transition="in" filter="wipe(left)">
                                      <p:cBhvr>
                                        <p:cTn id="31" dur="500"/>
                                        <p:tgtEl>
                                          <p:spTgt spid="7905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90534"/>
                                        </p:tgtEl>
                                        <p:attrNameLst>
                                          <p:attrName>style.visibility</p:attrName>
                                        </p:attrNameLst>
                                      </p:cBhvr>
                                      <p:to>
                                        <p:strVal val="visible"/>
                                      </p:to>
                                    </p:set>
                                    <p:animEffect transition="in" filter="wipe(left)">
                                      <p:cBhvr>
                                        <p:cTn id="36" dur="500"/>
                                        <p:tgtEl>
                                          <p:spTgt spid="79053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90538"/>
                                        </p:tgtEl>
                                        <p:attrNameLst>
                                          <p:attrName>style.visibility</p:attrName>
                                        </p:attrNameLst>
                                      </p:cBhvr>
                                      <p:to>
                                        <p:strVal val="visible"/>
                                      </p:to>
                                    </p:set>
                                    <p:animEffect transition="in" filter="wipe(left)">
                                      <p:cBhvr>
                                        <p:cTn id="41" dur="500"/>
                                        <p:tgtEl>
                                          <p:spTgt spid="7905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90537"/>
                                        </p:tgtEl>
                                        <p:attrNameLst>
                                          <p:attrName>style.visibility</p:attrName>
                                        </p:attrNameLst>
                                      </p:cBhvr>
                                      <p:to>
                                        <p:strVal val="visible"/>
                                      </p:to>
                                    </p:set>
                                    <p:animEffect transition="in" filter="wipe(left)">
                                      <p:cBhvr>
                                        <p:cTn id="46" dur="500"/>
                                        <p:tgtEl>
                                          <p:spTgt spid="79053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90535"/>
                                        </p:tgtEl>
                                        <p:attrNameLst>
                                          <p:attrName>style.visibility</p:attrName>
                                        </p:attrNameLst>
                                      </p:cBhvr>
                                      <p:to>
                                        <p:strVal val="visible"/>
                                      </p:to>
                                    </p:set>
                                    <p:animEffect transition="in" filter="wipe(left)">
                                      <p:cBhvr>
                                        <p:cTn id="51" dur="500"/>
                                        <p:tgtEl>
                                          <p:spTgt spid="7905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90539"/>
                                        </p:tgtEl>
                                        <p:attrNameLst>
                                          <p:attrName>style.visibility</p:attrName>
                                        </p:attrNameLst>
                                      </p:cBhvr>
                                      <p:to>
                                        <p:strVal val="visible"/>
                                      </p:to>
                                    </p:set>
                                    <p:animEffect transition="in" filter="wipe(left)">
                                      <p:cBhvr>
                                        <p:cTn id="56" dur="500"/>
                                        <p:tgtEl>
                                          <p:spTgt spid="79053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790547"/>
                                        </p:tgtEl>
                                        <p:attrNameLst>
                                          <p:attrName>style.visibility</p:attrName>
                                        </p:attrNameLst>
                                      </p:cBhvr>
                                      <p:to>
                                        <p:strVal val="visible"/>
                                      </p:to>
                                    </p:set>
                                    <p:animEffect transition="in" filter="wipe(left)">
                                      <p:cBhvr>
                                        <p:cTn id="61" dur="500"/>
                                        <p:tgtEl>
                                          <p:spTgt spid="7905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90540"/>
                                        </p:tgtEl>
                                        <p:attrNameLst>
                                          <p:attrName>style.visibility</p:attrName>
                                        </p:attrNameLst>
                                      </p:cBhvr>
                                      <p:to>
                                        <p:strVal val="visible"/>
                                      </p:to>
                                    </p:set>
                                    <p:animEffect transition="in" filter="wipe(left)">
                                      <p:cBhvr>
                                        <p:cTn id="66" dur="500"/>
                                        <p:tgtEl>
                                          <p:spTgt spid="79054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90541"/>
                                        </p:tgtEl>
                                        <p:attrNameLst>
                                          <p:attrName>style.visibility</p:attrName>
                                        </p:attrNameLst>
                                      </p:cBhvr>
                                      <p:to>
                                        <p:strVal val="visible"/>
                                      </p:to>
                                    </p:set>
                                    <p:animEffect transition="in" filter="wipe(left)">
                                      <p:cBhvr>
                                        <p:cTn id="71" dur="500"/>
                                        <p:tgtEl>
                                          <p:spTgt spid="79054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90542"/>
                                        </p:tgtEl>
                                        <p:attrNameLst>
                                          <p:attrName>style.visibility</p:attrName>
                                        </p:attrNameLst>
                                      </p:cBhvr>
                                      <p:to>
                                        <p:strVal val="visible"/>
                                      </p:to>
                                    </p:set>
                                    <p:animEffect transition="in" filter="wipe(left)">
                                      <p:cBhvr>
                                        <p:cTn id="76" dur="500"/>
                                        <p:tgtEl>
                                          <p:spTgt spid="79054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790546"/>
                                        </p:tgtEl>
                                        <p:attrNameLst>
                                          <p:attrName>style.visibility</p:attrName>
                                        </p:attrNameLst>
                                      </p:cBhvr>
                                      <p:to>
                                        <p:strVal val="visible"/>
                                      </p:to>
                                    </p:set>
                                    <p:animEffect transition="in" filter="wipe(left)">
                                      <p:cBhvr>
                                        <p:cTn id="81" dur="500"/>
                                        <p:tgtEl>
                                          <p:spTgt spid="79054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790543">
                                            <p:txEl>
                                              <p:pRg st="0" end="0"/>
                                            </p:txEl>
                                          </p:spTgt>
                                        </p:tgtEl>
                                        <p:attrNameLst>
                                          <p:attrName>style.visibility</p:attrName>
                                        </p:attrNameLst>
                                      </p:cBhvr>
                                      <p:to>
                                        <p:strVal val="visible"/>
                                      </p:to>
                                    </p:set>
                                    <p:animEffect transition="in" filter="wipe(left)">
                                      <p:cBhvr>
                                        <p:cTn id="86" dur="500"/>
                                        <p:tgtEl>
                                          <p:spTgt spid="7905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autoUpdateAnimBg="0"/>
      <p:bldP spid="790532" grpId="0" autoUpdateAnimBg="0"/>
      <p:bldP spid="790533" grpId="0" autoUpdateAnimBg="0"/>
      <p:bldP spid="790535" grpId="0" autoUpdateAnimBg="0"/>
      <p:bldP spid="790536" grpId="0" autoUpdateAnimBg="0"/>
      <p:bldP spid="790537" grpId="0" autoUpdateAnimBg="0"/>
      <p:bldP spid="790538" grpId="0" autoUpdateAnimBg="0"/>
      <p:bldP spid="790539" grpId="0" autoUpdateAnimBg="0"/>
      <p:bldP spid="790540" grpId="0" autoUpdateAnimBg="0"/>
      <p:bldP spid="790541" grpId="0" autoUpdateAnimBg="0"/>
      <p:bldP spid="790542" grpId="0" autoUpdateAnimBg="0"/>
      <p:bldP spid="790543" grpId="0" build="p" autoUpdateAnimBg="0"/>
      <p:bldP spid="79054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AutoShape 2"/>
          <p:cNvSpPr>
            <a:spLocks noChangeArrowheads="1"/>
          </p:cNvSpPr>
          <p:nvPr/>
        </p:nvSpPr>
        <p:spPr bwMode="auto">
          <a:xfrm>
            <a:off x="275689" y="2058267"/>
            <a:ext cx="2420938" cy="552450"/>
          </a:xfrm>
          <a:prstGeom prst="wedgeRectCallout">
            <a:avLst>
              <a:gd name="adj1" fmla="val 64321"/>
              <a:gd name="adj2" fmla="val -138915"/>
            </a:avLst>
          </a:prstGeom>
          <a:noFill/>
          <a:ln w="9525">
            <a:solidFill>
              <a:srgbClr val="FF0000"/>
            </a:solidFill>
            <a:miter lim="800000"/>
            <a:headEnd/>
            <a:tailEnd/>
          </a:ln>
          <a:effectLst/>
          <a:extLst/>
        </p:spPr>
        <p:txBody>
          <a:bodyPr wrap="none" anchor="ctr"/>
          <a:lstStyle/>
          <a:p>
            <a:r>
              <a:rPr lang="zh-CN" altLang="en-US" sz="2400" b="1" dirty="0">
                <a:solidFill>
                  <a:schemeClr val="tx2"/>
                </a:solidFill>
                <a:latin typeface="Times New Roman" panose="02020603050405020304" pitchFamily="18" charset="0"/>
                <a:cs typeface="Times New Roman" panose="02020603050405020304" pitchFamily="18" charset="0"/>
              </a:rPr>
              <a:t>强制分量</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稳态解</a:t>
            </a:r>
            <a:r>
              <a:rPr lang="en-US" altLang="zh-CN" sz="2400" b="1" dirty="0">
                <a:solidFill>
                  <a:schemeClr val="tx2"/>
                </a:solidFill>
                <a:latin typeface="Times New Roman" panose="02020603050405020304" pitchFamily="18" charset="0"/>
                <a:cs typeface="Times New Roman" panose="02020603050405020304" pitchFamily="18" charset="0"/>
              </a:rPr>
              <a:t>)</a:t>
            </a:r>
          </a:p>
        </p:txBody>
      </p:sp>
      <p:sp>
        <p:nvSpPr>
          <p:cNvPr id="791555" name="AutoShape 3"/>
          <p:cNvSpPr>
            <a:spLocks noChangeArrowheads="1"/>
          </p:cNvSpPr>
          <p:nvPr/>
        </p:nvSpPr>
        <p:spPr bwMode="auto">
          <a:xfrm>
            <a:off x="5292448" y="2021675"/>
            <a:ext cx="2565185" cy="604540"/>
          </a:xfrm>
          <a:prstGeom prst="wedgeRectCallout">
            <a:avLst>
              <a:gd name="adj1" fmla="val -64769"/>
              <a:gd name="adj2" fmla="val -120000"/>
            </a:avLst>
          </a:prstGeom>
          <a:noFill/>
          <a:ln w="9525">
            <a:solidFill>
              <a:srgbClr val="FF0000"/>
            </a:solidFill>
            <a:miter lim="800000"/>
            <a:headEnd/>
            <a:tailEnd/>
          </a:ln>
          <a:effectLst/>
          <a:extLst/>
        </p:spPr>
        <p:txBody>
          <a:bodyPr wrap="none" anchor="ctr"/>
          <a:lstStyle/>
          <a:p>
            <a:r>
              <a:rPr lang="zh-CN" altLang="en-US" sz="2400" b="1" dirty="0">
                <a:solidFill>
                  <a:schemeClr val="tx2"/>
                </a:solidFill>
                <a:latin typeface="Times New Roman" panose="02020603050405020304" pitchFamily="18" charset="0"/>
                <a:cs typeface="Times New Roman" panose="02020603050405020304" pitchFamily="18" charset="0"/>
              </a:rPr>
              <a:t>自由分量</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暂态解</a:t>
            </a:r>
            <a:r>
              <a:rPr lang="en-US" altLang="zh-CN" sz="2400" b="1" dirty="0">
                <a:solidFill>
                  <a:schemeClr val="tx2"/>
                </a:solidFill>
                <a:latin typeface="Times New Roman" panose="02020603050405020304" pitchFamily="18" charset="0"/>
                <a:cs typeface="Times New Roman" panose="02020603050405020304" pitchFamily="18" charset="0"/>
              </a:rPr>
              <a:t>)</a:t>
            </a:r>
          </a:p>
        </p:txBody>
      </p:sp>
      <p:graphicFrame>
        <p:nvGraphicFramePr>
          <p:cNvPr id="791556" name="Object 4"/>
          <p:cNvGraphicFramePr>
            <a:graphicFrameLocks noChangeAspect="1"/>
          </p:cNvGraphicFramePr>
          <p:nvPr>
            <p:extLst>
              <p:ext uri="{D42A27DB-BD31-4B8C-83A1-F6EECF244321}">
                <p14:modId xmlns:p14="http://schemas.microsoft.com/office/powerpoint/2010/main" val="1684485286"/>
              </p:ext>
            </p:extLst>
          </p:nvPr>
        </p:nvGraphicFramePr>
        <p:xfrm>
          <a:off x="2222500" y="892724"/>
          <a:ext cx="4302125" cy="709613"/>
        </p:xfrm>
        <a:graphic>
          <a:graphicData uri="http://schemas.openxmlformats.org/presentationml/2006/ole">
            <mc:AlternateContent xmlns:mc="http://schemas.openxmlformats.org/markup-compatibility/2006">
              <mc:Choice xmlns:v="urn:schemas-microsoft-com:vml" Requires="v">
                <p:oleObj spid="_x0000_s54277" name="Equation" r:id="rId3" imgW="2145960" imgH="355320" progId="Equation.3">
                  <p:embed/>
                </p:oleObj>
              </mc:Choice>
              <mc:Fallback>
                <p:oleObj name="Equation" r:id="rId3" imgW="214596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0" y="892724"/>
                        <a:ext cx="4302125" cy="7096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1557" name="Group 5"/>
          <p:cNvGrpSpPr>
            <a:grpSpLocks/>
          </p:cNvGrpSpPr>
          <p:nvPr/>
        </p:nvGrpSpPr>
        <p:grpSpPr bwMode="auto">
          <a:xfrm>
            <a:off x="1549400" y="4258226"/>
            <a:ext cx="3357563" cy="1293813"/>
            <a:chOff x="2524" y="3308"/>
            <a:chExt cx="2115" cy="815"/>
          </a:xfrm>
        </p:grpSpPr>
        <p:sp>
          <p:nvSpPr>
            <p:cNvPr id="791558" name="Freeform 6"/>
            <p:cNvSpPr>
              <a:spLocks/>
            </p:cNvSpPr>
            <p:nvPr/>
          </p:nvSpPr>
          <p:spPr bwMode="auto">
            <a:xfrm>
              <a:off x="3292" y="3374"/>
              <a:ext cx="1347" cy="632"/>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Lst>
              <a:ahLst/>
              <a:cxnLst>
                <a:cxn ang="0">
                  <a:pos x="T0" y="T1"/>
                </a:cxn>
                <a:cxn ang="0">
                  <a:pos x="T2" y="T3"/>
                </a:cxn>
                <a:cxn ang="0">
                  <a:pos x="T4" y="T5"/>
                </a:cxn>
                <a:cxn ang="0">
                  <a:pos x="T6" y="T7"/>
                </a:cxn>
                <a:cxn ang="0">
                  <a:pos x="T8" y="T9"/>
                </a:cxn>
              </a:cxnLst>
              <a:rect l="0" t="0" r="r" b="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C00000"/>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1559" name="Rectangle 7"/>
            <p:cNvSpPr>
              <a:spLocks noChangeArrowheads="1"/>
            </p:cNvSpPr>
            <p:nvPr/>
          </p:nvSpPr>
          <p:spPr bwMode="auto">
            <a:xfrm>
              <a:off x="4180" y="3308"/>
              <a:ext cx="378" cy="3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i="1" dirty="0" err="1">
                  <a:solidFill>
                    <a:srgbClr val="C00000"/>
                  </a:solidFill>
                  <a:latin typeface="Times New Roman" panose="02020603050405020304" pitchFamily="18" charset="0"/>
                  <a:cs typeface="Times New Roman" panose="02020603050405020304" pitchFamily="18" charset="0"/>
                </a:rPr>
                <a:t>u</a:t>
              </a:r>
              <a:r>
                <a:rPr lang="en-US" altLang="zh-CN" b="1" i="1" baseline="-25000" dirty="0" err="1">
                  <a:solidFill>
                    <a:srgbClr val="C00000"/>
                  </a:solidFill>
                  <a:latin typeface="Times New Roman" panose="02020603050405020304" pitchFamily="18" charset="0"/>
                  <a:cs typeface="Times New Roman" panose="02020603050405020304" pitchFamily="18" charset="0"/>
                </a:rPr>
                <a:t>C</a:t>
              </a:r>
              <a:r>
                <a:rPr lang="en-US" altLang="zh-CN" b="1" i="1" baseline="30000" dirty="0">
                  <a:solidFill>
                    <a:srgbClr val="C00000"/>
                  </a:solidFill>
                  <a:latin typeface="Times New Roman" panose="02020603050405020304" pitchFamily="18" charset="0"/>
                  <a:cs typeface="Times New Roman" panose="02020603050405020304" pitchFamily="18" charset="0"/>
                </a:rPr>
                <a:t>"</a:t>
              </a:r>
              <a:endParaRPr lang="en-US" altLang="zh-CN" b="1" i="1" dirty="0">
                <a:solidFill>
                  <a:srgbClr val="C00000"/>
                </a:solidFill>
                <a:latin typeface="Times New Roman" panose="02020603050405020304" pitchFamily="18" charset="0"/>
                <a:cs typeface="Times New Roman" panose="02020603050405020304" pitchFamily="18" charset="0"/>
              </a:endParaRPr>
            </a:p>
          </p:txBody>
        </p:sp>
        <p:sp>
          <p:nvSpPr>
            <p:cNvPr id="791560" name="Text Box 8"/>
            <p:cNvSpPr txBox="1">
              <a:spLocks noChangeArrowheads="1"/>
            </p:cNvSpPr>
            <p:nvPr/>
          </p:nvSpPr>
          <p:spPr bwMode="auto">
            <a:xfrm>
              <a:off x="2524" y="3890"/>
              <a:ext cx="799"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i="1" dirty="0">
                  <a:solidFill>
                    <a:srgbClr val="C00000"/>
                  </a:solidFill>
                  <a:latin typeface="Times New Roman" panose="02020603050405020304" pitchFamily="18" charset="0"/>
                  <a:cs typeface="Times New Roman" panose="02020603050405020304" pitchFamily="18" charset="0"/>
                </a:rPr>
                <a:t>U</a:t>
              </a:r>
              <a:r>
                <a:rPr lang="en-US" altLang="zh-CN" b="1" baseline="-25000" dirty="0">
                  <a:solidFill>
                    <a:srgbClr val="C00000"/>
                  </a:solidFill>
                  <a:latin typeface="Times New Roman" panose="02020603050405020304" pitchFamily="18" charset="0"/>
                  <a:cs typeface="Times New Roman" panose="02020603050405020304" pitchFamily="18" charset="0"/>
                </a:rPr>
                <a:t>0</a:t>
              </a:r>
              <a:r>
                <a:rPr lang="en-US" altLang="zh-CN" b="1" dirty="0">
                  <a:solidFill>
                    <a:srgbClr val="C00000"/>
                  </a:solidFill>
                  <a:latin typeface="Times New Roman" panose="02020603050405020304" pitchFamily="18" charset="0"/>
                  <a:cs typeface="Times New Roman" panose="02020603050405020304" pitchFamily="18" charset="0"/>
                  <a:sym typeface="Symbol" pitchFamily="18" charset="2"/>
                </a:rPr>
                <a:t> </a:t>
              </a:r>
              <a:r>
                <a:rPr lang="en-US" altLang="zh-CN" b="1" i="1" dirty="0">
                  <a:solidFill>
                    <a:srgbClr val="C00000"/>
                  </a:solidFill>
                  <a:latin typeface="Times New Roman" panose="02020603050405020304" pitchFamily="18" charset="0"/>
                  <a:cs typeface="Times New Roman" panose="02020603050405020304" pitchFamily="18" charset="0"/>
                </a:rPr>
                <a:t>U</a:t>
              </a:r>
              <a:r>
                <a:rPr lang="en-US" altLang="zh-CN" b="1" baseline="-25000" dirty="0">
                  <a:solidFill>
                    <a:srgbClr val="C00000"/>
                  </a:solidFill>
                  <a:latin typeface="Times New Roman" panose="02020603050405020304" pitchFamily="18" charset="0"/>
                  <a:cs typeface="Times New Roman" panose="02020603050405020304" pitchFamily="18" charset="0"/>
                </a:rPr>
                <a:t>S</a:t>
              </a:r>
            </a:p>
          </p:txBody>
        </p:sp>
      </p:grpSp>
      <p:grpSp>
        <p:nvGrpSpPr>
          <p:cNvPr id="791561" name="Group 9"/>
          <p:cNvGrpSpPr>
            <a:grpSpLocks/>
          </p:cNvGrpSpPr>
          <p:nvPr/>
        </p:nvGrpSpPr>
        <p:grpSpPr bwMode="auto">
          <a:xfrm>
            <a:off x="2254251" y="2759626"/>
            <a:ext cx="3378201" cy="584201"/>
            <a:chOff x="3976" y="1536"/>
            <a:chExt cx="2128" cy="368"/>
          </a:xfrm>
        </p:grpSpPr>
        <p:sp>
          <p:nvSpPr>
            <p:cNvPr id="791562" name="Line 10"/>
            <p:cNvSpPr>
              <a:spLocks noChangeShapeType="1"/>
            </p:cNvSpPr>
            <p:nvPr/>
          </p:nvSpPr>
          <p:spPr bwMode="auto">
            <a:xfrm>
              <a:off x="4312" y="1730"/>
              <a:ext cx="1392" cy="0"/>
            </a:xfrm>
            <a:prstGeom prst="line">
              <a:avLst/>
            </a:prstGeom>
            <a:noFill/>
            <a:ln w="25400">
              <a:solidFill>
                <a:schemeClr val="accent6">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91563" name="Rectangle 11"/>
            <p:cNvSpPr>
              <a:spLocks noChangeArrowheads="1"/>
            </p:cNvSpPr>
            <p:nvPr/>
          </p:nvSpPr>
          <p:spPr bwMode="auto">
            <a:xfrm>
              <a:off x="5752" y="1536"/>
              <a:ext cx="352" cy="3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i="1" dirty="0" err="1">
                  <a:solidFill>
                    <a:schemeClr val="accent6">
                      <a:lumMod val="50000"/>
                    </a:schemeClr>
                  </a:solidFill>
                  <a:latin typeface="Times New Roman" panose="02020603050405020304" pitchFamily="18" charset="0"/>
                  <a:cs typeface="Times New Roman" panose="02020603050405020304" pitchFamily="18" charset="0"/>
                </a:rPr>
                <a:t>u</a:t>
              </a:r>
              <a:r>
                <a:rPr lang="en-US" altLang="zh-CN" b="1" i="1" baseline="-25000" dirty="0" err="1">
                  <a:solidFill>
                    <a:schemeClr val="accent6">
                      <a:lumMod val="50000"/>
                    </a:schemeClr>
                  </a:solidFill>
                  <a:latin typeface="Times New Roman" panose="02020603050405020304" pitchFamily="18" charset="0"/>
                  <a:cs typeface="Times New Roman" panose="02020603050405020304" pitchFamily="18" charset="0"/>
                </a:rPr>
                <a:t>C</a:t>
              </a:r>
              <a:r>
                <a:rPr lang="en-US" altLang="zh-CN" b="1" i="1" baseline="30000" dirty="0">
                  <a:solidFill>
                    <a:schemeClr val="accent6">
                      <a:lumMod val="50000"/>
                    </a:schemeClr>
                  </a:solidFill>
                  <a:latin typeface="Times New Roman" panose="02020603050405020304" pitchFamily="18" charset="0"/>
                  <a:cs typeface="Times New Roman" panose="02020603050405020304" pitchFamily="18" charset="0"/>
                </a:rPr>
                <a:t>'</a:t>
              </a:r>
            </a:p>
          </p:txBody>
        </p:sp>
        <p:sp>
          <p:nvSpPr>
            <p:cNvPr id="791564" name="Text Box 12"/>
            <p:cNvSpPr txBox="1">
              <a:spLocks noChangeArrowheads="1"/>
            </p:cNvSpPr>
            <p:nvPr/>
          </p:nvSpPr>
          <p:spPr bwMode="auto">
            <a:xfrm>
              <a:off x="3976" y="1614"/>
              <a:ext cx="275"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i="1" dirty="0">
                  <a:solidFill>
                    <a:schemeClr val="accent6">
                      <a:lumMod val="50000"/>
                    </a:schemeClr>
                  </a:solidFill>
                  <a:latin typeface="Times New Roman" panose="02020603050405020304" pitchFamily="18" charset="0"/>
                  <a:cs typeface="Times New Roman" panose="02020603050405020304" pitchFamily="18" charset="0"/>
                </a:rPr>
                <a:t>U</a:t>
              </a:r>
              <a:r>
                <a:rPr lang="en-US" altLang="zh-CN" b="1" baseline="-25000" dirty="0">
                  <a:solidFill>
                    <a:schemeClr val="accent6">
                      <a:lumMod val="50000"/>
                    </a:schemeClr>
                  </a:solidFill>
                  <a:latin typeface="Times New Roman" panose="02020603050405020304" pitchFamily="18" charset="0"/>
                  <a:cs typeface="Times New Roman" panose="02020603050405020304" pitchFamily="18" charset="0"/>
                </a:rPr>
                <a:t>S</a:t>
              </a:r>
              <a:endParaRPr lang="en-US" altLang="zh-CN" b="1" i="1" baseline="-25000" dirty="0">
                <a:solidFill>
                  <a:schemeClr val="accent6">
                    <a:lumMod val="50000"/>
                  </a:schemeClr>
                </a:solidFill>
                <a:latin typeface="Times New Roman" panose="02020603050405020304" pitchFamily="18" charset="0"/>
                <a:cs typeface="Times New Roman" panose="02020603050405020304" pitchFamily="18" charset="0"/>
              </a:endParaRPr>
            </a:p>
          </p:txBody>
        </p:sp>
      </p:grpSp>
      <p:grpSp>
        <p:nvGrpSpPr>
          <p:cNvPr id="791565" name="Group 13"/>
          <p:cNvGrpSpPr>
            <a:grpSpLocks/>
          </p:cNvGrpSpPr>
          <p:nvPr/>
        </p:nvGrpSpPr>
        <p:grpSpPr bwMode="auto">
          <a:xfrm>
            <a:off x="2316163" y="3162849"/>
            <a:ext cx="2628900" cy="762000"/>
            <a:chOff x="4795" y="2270"/>
            <a:chExt cx="1656" cy="480"/>
          </a:xfrm>
        </p:grpSpPr>
        <p:grpSp>
          <p:nvGrpSpPr>
            <p:cNvPr id="791566" name="Group 14"/>
            <p:cNvGrpSpPr>
              <a:grpSpLocks/>
            </p:cNvGrpSpPr>
            <p:nvPr/>
          </p:nvGrpSpPr>
          <p:grpSpPr bwMode="auto">
            <a:xfrm>
              <a:off x="4831" y="2270"/>
              <a:ext cx="1620" cy="480"/>
              <a:chOff x="4855" y="2258"/>
              <a:chExt cx="1620" cy="480"/>
            </a:xfrm>
          </p:grpSpPr>
          <p:sp>
            <p:nvSpPr>
              <p:cNvPr id="791567" name="Freeform 15"/>
              <p:cNvSpPr>
                <a:spLocks/>
              </p:cNvSpPr>
              <p:nvPr/>
            </p:nvSpPr>
            <p:spPr bwMode="auto">
              <a:xfrm>
                <a:off x="5131" y="2258"/>
                <a:ext cx="1344" cy="480"/>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Lst>
                <a:ahLst/>
                <a:cxnLst>
                  <a:cxn ang="0">
                    <a:pos x="T0" y="T1"/>
                  </a:cxn>
                  <a:cxn ang="0">
                    <a:pos x="T2" y="T3"/>
                  </a:cxn>
                  <a:cxn ang="0">
                    <a:pos x="T4" y="T5"/>
                  </a:cxn>
                  <a:cxn ang="0">
                    <a:pos x="T6" y="T7"/>
                  </a:cxn>
                  <a:cxn ang="0">
                    <a:pos x="T8" y="T9"/>
                  </a:cxn>
                </a:cxnLst>
                <a:rect l="0" t="0" r="r" b="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1568" name="Line 16"/>
              <p:cNvSpPr>
                <a:spLocks noChangeShapeType="1"/>
              </p:cNvSpPr>
              <p:nvPr/>
            </p:nvSpPr>
            <p:spPr bwMode="auto">
              <a:xfrm>
                <a:off x="4855" y="2738"/>
                <a:ext cx="27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791569" name="Text Box 17"/>
            <p:cNvSpPr txBox="1">
              <a:spLocks noChangeArrowheads="1"/>
            </p:cNvSpPr>
            <p:nvPr/>
          </p:nvSpPr>
          <p:spPr bwMode="auto">
            <a:xfrm>
              <a:off x="4795" y="2430"/>
              <a:ext cx="270"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i="1" dirty="0">
                  <a:solidFill>
                    <a:srgbClr val="FF3300"/>
                  </a:solidFill>
                  <a:latin typeface="Times New Roman" panose="02020603050405020304" pitchFamily="18" charset="0"/>
                  <a:cs typeface="Times New Roman" panose="02020603050405020304" pitchFamily="18" charset="0"/>
                </a:rPr>
                <a:t>U</a:t>
              </a:r>
              <a:r>
                <a:rPr lang="en-US" altLang="zh-CN" b="1" baseline="-25000" dirty="0">
                  <a:solidFill>
                    <a:srgbClr val="FF3300"/>
                  </a:solidFill>
                  <a:latin typeface="Times New Roman" panose="02020603050405020304" pitchFamily="18" charset="0"/>
                  <a:cs typeface="Times New Roman" panose="02020603050405020304" pitchFamily="18" charset="0"/>
                </a:rPr>
                <a:t>0</a:t>
              </a:r>
              <a:endParaRPr lang="en-US" altLang="zh-CN" b="1" i="1" baseline="-25000" dirty="0">
                <a:latin typeface="Times New Roman" panose="02020603050405020304" pitchFamily="18" charset="0"/>
                <a:cs typeface="Times New Roman" panose="02020603050405020304" pitchFamily="18" charset="0"/>
              </a:endParaRPr>
            </a:p>
          </p:txBody>
        </p:sp>
        <p:sp>
          <p:nvSpPr>
            <p:cNvPr id="791570" name="Text Box 18"/>
            <p:cNvSpPr txBox="1">
              <a:spLocks noChangeArrowheads="1"/>
            </p:cNvSpPr>
            <p:nvPr/>
          </p:nvSpPr>
          <p:spPr bwMode="auto">
            <a:xfrm>
              <a:off x="5501" y="2353"/>
              <a:ext cx="310"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dirty="0" err="1">
                  <a:solidFill>
                    <a:srgbClr val="FF0000"/>
                  </a:solidFill>
                  <a:latin typeface="Times New Roman" panose="02020603050405020304" pitchFamily="18" charset="0"/>
                  <a:cs typeface="Times New Roman" panose="02020603050405020304" pitchFamily="18" charset="0"/>
                </a:rPr>
                <a:t>u</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C</a:t>
              </a:r>
              <a:endParaRPr lang="en-US" altLang="zh-CN" sz="2400" b="1" dirty="0">
                <a:latin typeface="Times New Roman" panose="02020603050405020304" pitchFamily="18" charset="0"/>
                <a:cs typeface="Times New Roman" panose="02020603050405020304" pitchFamily="18" charset="0"/>
              </a:endParaRPr>
            </a:p>
          </p:txBody>
        </p:sp>
      </p:grpSp>
      <p:grpSp>
        <p:nvGrpSpPr>
          <p:cNvPr id="791571" name="Group 19"/>
          <p:cNvGrpSpPr>
            <a:grpSpLocks/>
          </p:cNvGrpSpPr>
          <p:nvPr/>
        </p:nvGrpSpPr>
        <p:grpSpPr bwMode="auto">
          <a:xfrm>
            <a:off x="2392363" y="2361162"/>
            <a:ext cx="3394074" cy="3278188"/>
            <a:chOff x="1507" y="1249"/>
            <a:chExt cx="2138" cy="2065"/>
          </a:xfrm>
        </p:grpSpPr>
        <p:sp>
          <p:nvSpPr>
            <p:cNvPr id="791572" name="Line 20"/>
            <p:cNvSpPr>
              <a:spLocks noChangeShapeType="1"/>
            </p:cNvSpPr>
            <p:nvPr/>
          </p:nvSpPr>
          <p:spPr bwMode="auto">
            <a:xfrm>
              <a:off x="1507" y="2450"/>
              <a:ext cx="1968"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1573" name="Line 21"/>
            <p:cNvSpPr>
              <a:spLocks noChangeShapeType="1"/>
            </p:cNvSpPr>
            <p:nvPr/>
          </p:nvSpPr>
          <p:spPr bwMode="auto">
            <a:xfrm flipV="1">
              <a:off x="1744" y="1394"/>
              <a:ext cx="0" cy="192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1574" name="Text Box 22"/>
            <p:cNvSpPr txBox="1">
              <a:spLocks noChangeArrowheads="1"/>
            </p:cNvSpPr>
            <p:nvPr/>
          </p:nvSpPr>
          <p:spPr bwMode="auto">
            <a:xfrm>
              <a:off x="3475" y="2305"/>
              <a:ext cx="170"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a:latin typeface="Times New Roman" panose="02020603050405020304" pitchFamily="18" charset="0"/>
                  <a:cs typeface="Times New Roman" panose="02020603050405020304" pitchFamily="18" charset="0"/>
                </a:rPr>
                <a:t>t</a:t>
              </a:r>
              <a:endParaRPr lang="en-US" altLang="zh-CN" sz="2400" b="1">
                <a:latin typeface="Times New Roman" panose="02020603050405020304" pitchFamily="18" charset="0"/>
                <a:cs typeface="Times New Roman" panose="02020603050405020304" pitchFamily="18" charset="0"/>
              </a:endParaRPr>
            </a:p>
          </p:txBody>
        </p:sp>
        <p:sp>
          <p:nvSpPr>
            <p:cNvPr id="791575" name="Text Box 23"/>
            <p:cNvSpPr txBox="1">
              <a:spLocks noChangeArrowheads="1"/>
            </p:cNvSpPr>
            <p:nvPr/>
          </p:nvSpPr>
          <p:spPr bwMode="auto">
            <a:xfrm>
              <a:off x="1778" y="1249"/>
              <a:ext cx="310"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dirty="0" err="1">
                  <a:latin typeface="Times New Roman" panose="02020603050405020304" pitchFamily="18" charset="0"/>
                  <a:cs typeface="Times New Roman" panose="02020603050405020304" pitchFamily="18" charset="0"/>
                </a:rPr>
                <a:t>u</a:t>
              </a:r>
              <a:r>
                <a:rPr lang="en-US" altLang="zh-CN" sz="2400" b="1" i="1" baseline="-25000" dirty="0" err="1">
                  <a:latin typeface="Times New Roman" panose="02020603050405020304" pitchFamily="18" charset="0"/>
                  <a:cs typeface="Times New Roman" panose="02020603050405020304" pitchFamily="18" charset="0"/>
                </a:rPr>
                <a:t>C</a:t>
              </a:r>
              <a:endParaRPr lang="en-US" altLang="zh-CN" sz="2400" b="1" dirty="0">
                <a:latin typeface="Times New Roman" panose="02020603050405020304" pitchFamily="18" charset="0"/>
                <a:cs typeface="Times New Roman" panose="02020603050405020304" pitchFamily="18" charset="0"/>
              </a:endParaRPr>
            </a:p>
          </p:txBody>
        </p:sp>
        <p:sp>
          <p:nvSpPr>
            <p:cNvPr id="791576" name="Text Box 24"/>
            <p:cNvSpPr txBox="1">
              <a:spLocks noChangeArrowheads="1"/>
            </p:cNvSpPr>
            <p:nvPr/>
          </p:nvSpPr>
          <p:spPr bwMode="auto">
            <a:xfrm>
              <a:off x="1552" y="2397"/>
              <a:ext cx="213"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a:latin typeface="Times New Roman" panose="02020603050405020304" pitchFamily="18" charset="0"/>
                  <a:cs typeface="Times New Roman" panose="02020603050405020304" pitchFamily="18" charset="0"/>
                </a:rPr>
                <a:t>o</a:t>
              </a:r>
            </a:p>
          </p:txBody>
        </p:sp>
      </p:grpSp>
      <p:sp>
        <p:nvSpPr>
          <p:cNvPr id="2" name="标题 1"/>
          <p:cNvSpPr>
            <a:spLocks noGrp="1"/>
          </p:cNvSpPr>
          <p:nvPr>
            <p:ph type="title"/>
          </p:nvPr>
        </p:nvSpPr>
        <p:spPr/>
        <p:txBody>
          <a:bodyPr/>
          <a:lstStyle/>
          <a:p>
            <a:r>
              <a:rPr lang="zh-CN" altLang="en-US" dirty="0">
                <a:cs typeface="Times New Roman" panose="02020603050405020304" pitchFamily="18" charset="0"/>
              </a:rPr>
              <a:t>一阶电路的全响应</a:t>
            </a:r>
          </a:p>
        </p:txBody>
      </p:sp>
    </p:spTree>
    <p:extLst>
      <p:ext uri="{BB962C8B-B14F-4D97-AF65-F5344CB8AC3E}">
        <p14:creationId xmlns:p14="http://schemas.microsoft.com/office/powerpoint/2010/main" val="2039839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91556"/>
                                        </p:tgtEl>
                                        <p:attrNameLst>
                                          <p:attrName>style.visibility</p:attrName>
                                        </p:attrNameLst>
                                      </p:cBhvr>
                                      <p:to>
                                        <p:strVal val="visible"/>
                                      </p:to>
                                    </p:set>
                                    <p:animEffect transition="in" filter="wipe(left)">
                                      <p:cBhvr>
                                        <p:cTn id="7" dur="500"/>
                                        <p:tgtEl>
                                          <p:spTgt spid="791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1554"/>
                                        </p:tgtEl>
                                        <p:attrNameLst>
                                          <p:attrName>style.visibility</p:attrName>
                                        </p:attrNameLst>
                                      </p:cBhvr>
                                      <p:to>
                                        <p:strVal val="visible"/>
                                      </p:to>
                                    </p:set>
                                    <p:animEffect transition="in" filter="wipe(left)">
                                      <p:cBhvr>
                                        <p:cTn id="12" dur="500"/>
                                        <p:tgtEl>
                                          <p:spTgt spid="79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1555"/>
                                        </p:tgtEl>
                                        <p:attrNameLst>
                                          <p:attrName>style.visibility</p:attrName>
                                        </p:attrNameLst>
                                      </p:cBhvr>
                                      <p:to>
                                        <p:strVal val="visible"/>
                                      </p:to>
                                    </p:set>
                                    <p:animEffect transition="in" filter="wipe(left)">
                                      <p:cBhvr>
                                        <p:cTn id="17" dur="500"/>
                                        <p:tgtEl>
                                          <p:spTgt spid="791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91571"/>
                                        </p:tgtEl>
                                        <p:attrNameLst>
                                          <p:attrName>style.visibility</p:attrName>
                                        </p:attrNameLst>
                                      </p:cBhvr>
                                      <p:to>
                                        <p:strVal val="visible"/>
                                      </p:to>
                                    </p:set>
                                    <p:animEffect transition="in" filter="wipe(left)">
                                      <p:cBhvr>
                                        <p:cTn id="22" dur="500"/>
                                        <p:tgtEl>
                                          <p:spTgt spid="7915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91561"/>
                                        </p:tgtEl>
                                        <p:attrNameLst>
                                          <p:attrName>style.visibility</p:attrName>
                                        </p:attrNameLst>
                                      </p:cBhvr>
                                      <p:to>
                                        <p:strVal val="visible"/>
                                      </p:to>
                                    </p:set>
                                    <p:animEffect transition="in" filter="wipe(left)">
                                      <p:cBhvr>
                                        <p:cTn id="27" dur="500"/>
                                        <p:tgtEl>
                                          <p:spTgt spid="791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91557"/>
                                        </p:tgtEl>
                                        <p:attrNameLst>
                                          <p:attrName>style.visibility</p:attrName>
                                        </p:attrNameLst>
                                      </p:cBhvr>
                                      <p:to>
                                        <p:strVal val="visible"/>
                                      </p:to>
                                    </p:set>
                                    <p:animEffect transition="in" filter="wipe(left)">
                                      <p:cBhvr>
                                        <p:cTn id="32" dur="500"/>
                                        <p:tgtEl>
                                          <p:spTgt spid="7915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91565"/>
                                        </p:tgtEl>
                                        <p:attrNameLst>
                                          <p:attrName>style.visibility</p:attrName>
                                        </p:attrNameLst>
                                      </p:cBhvr>
                                      <p:to>
                                        <p:strVal val="visible"/>
                                      </p:to>
                                    </p:set>
                                    <p:animEffect transition="in" filter="wipe(left)">
                                      <p:cBhvr>
                                        <p:cTn id="37" dur="500"/>
                                        <p:tgtEl>
                                          <p:spTgt spid="791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4" grpId="0" animBg="1" autoUpdateAnimBg="0"/>
      <p:bldP spid="79155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Text Box 2"/>
          <p:cNvSpPr txBox="1">
            <a:spLocks noChangeArrowheads="1"/>
          </p:cNvSpPr>
          <p:nvPr/>
        </p:nvSpPr>
        <p:spPr bwMode="auto">
          <a:xfrm>
            <a:off x="348665" y="862493"/>
            <a:ext cx="5226111"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b="1" dirty="0">
                <a:solidFill>
                  <a:schemeClr val="tx2"/>
                </a:solidFill>
                <a:latin typeface="Times New Roman" panose="02020603050405020304" pitchFamily="18" charset="0"/>
                <a:cs typeface="Times New Roman" panose="02020603050405020304" pitchFamily="18" charset="0"/>
              </a:rPr>
              <a:t>2.  </a:t>
            </a:r>
            <a:r>
              <a:rPr lang="zh-CN" altLang="en-US" sz="2400" b="1" dirty="0">
                <a:solidFill>
                  <a:schemeClr val="tx2"/>
                </a:solidFill>
                <a:latin typeface="Times New Roman" panose="02020603050405020304" pitchFamily="18" charset="0"/>
                <a:cs typeface="Times New Roman" panose="02020603050405020304" pitchFamily="18" charset="0"/>
              </a:rPr>
              <a:t>全响应</a:t>
            </a: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零状态响应 </a:t>
            </a: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零输入响应</a:t>
            </a:r>
          </a:p>
        </p:txBody>
      </p:sp>
      <p:graphicFrame>
        <p:nvGraphicFramePr>
          <p:cNvPr id="792581" name="Object 5"/>
          <p:cNvGraphicFramePr>
            <a:graphicFrameLocks noChangeAspect="1"/>
          </p:cNvGraphicFramePr>
          <p:nvPr>
            <p:extLst>
              <p:ext uri="{D42A27DB-BD31-4B8C-83A1-F6EECF244321}">
                <p14:modId xmlns:p14="http://schemas.microsoft.com/office/powerpoint/2010/main" val="2081659446"/>
              </p:ext>
            </p:extLst>
          </p:nvPr>
        </p:nvGraphicFramePr>
        <p:xfrm>
          <a:off x="244684" y="3522663"/>
          <a:ext cx="4116388" cy="1514475"/>
        </p:xfrm>
        <a:graphic>
          <a:graphicData uri="http://schemas.openxmlformats.org/presentationml/2006/ole">
            <mc:AlternateContent xmlns:mc="http://schemas.openxmlformats.org/markup-compatibility/2006">
              <mc:Choice xmlns:v="urn:schemas-microsoft-com:vml" Requires="v">
                <p:oleObj spid="_x0000_s55301" name="Equation" r:id="rId4" imgW="1854000" imgH="685800" progId="Equation.DSMT4">
                  <p:embed/>
                </p:oleObj>
              </mc:Choice>
              <mc:Fallback>
                <p:oleObj name="Equation" r:id="rId4" imgW="1854000" imgH="685800" progId="Equation.DSMT4">
                  <p:embed/>
                  <p:pic>
                    <p:nvPicPr>
                      <p:cNvPr id="0" name=""/>
                      <p:cNvPicPr>
                        <a:picLocks noChangeAspect="1" noChangeArrowheads="1"/>
                      </p:cNvPicPr>
                      <p:nvPr/>
                    </p:nvPicPr>
                    <p:blipFill>
                      <a:blip r:embed="rId5"/>
                      <a:srcRect/>
                      <a:stretch>
                        <a:fillRect/>
                      </a:stretch>
                    </p:blipFill>
                    <p:spPr bwMode="auto">
                      <a:xfrm>
                        <a:off x="244684" y="3522663"/>
                        <a:ext cx="4116388" cy="1514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2582" name="Group 6"/>
          <p:cNvGrpSpPr>
            <a:grpSpLocks/>
          </p:cNvGrpSpPr>
          <p:nvPr/>
        </p:nvGrpSpPr>
        <p:grpSpPr bwMode="auto">
          <a:xfrm>
            <a:off x="4312653" y="3549650"/>
            <a:ext cx="4783146" cy="2703513"/>
            <a:chOff x="1075" y="1523"/>
            <a:chExt cx="3013" cy="1703"/>
          </a:xfrm>
        </p:grpSpPr>
        <p:sp>
          <p:nvSpPr>
            <p:cNvPr id="792583" name="Line 7"/>
            <p:cNvSpPr>
              <a:spLocks noChangeShapeType="1"/>
            </p:cNvSpPr>
            <p:nvPr/>
          </p:nvSpPr>
          <p:spPr bwMode="auto">
            <a:xfrm>
              <a:off x="1540" y="2983"/>
              <a:ext cx="19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84" name="Line 8"/>
            <p:cNvSpPr>
              <a:spLocks noChangeShapeType="1"/>
            </p:cNvSpPr>
            <p:nvPr/>
          </p:nvSpPr>
          <p:spPr bwMode="auto">
            <a:xfrm flipH="1" flipV="1">
              <a:off x="1777" y="1529"/>
              <a:ext cx="8" cy="163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85" name="Text Box 9"/>
            <p:cNvSpPr txBox="1">
              <a:spLocks noChangeArrowheads="1"/>
            </p:cNvSpPr>
            <p:nvPr/>
          </p:nvSpPr>
          <p:spPr bwMode="auto">
            <a:xfrm>
              <a:off x="3608" y="2866"/>
              <a:ext cx="157"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792586" name="Text Box 10"/>
            <p:cNvSpPr txBox="1">
              <a:spLocks noChangeArrowheads="1"/>
            </p:cNvSpPr>
            <p:nvPr/>
          </p:nvSpPr>
          <p:spPr bwMode="auto">
            <a:xfrm>
              <a:off x="1839" y="1523"/>
              <a:ext cx="254"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latin typeface="Times New Roman" panose="02020603050405020304" pitchFamily="18" charset="0"/>
                  <a:cs typeface="Times New Roman" panose="02020603050405020304" pitchFamily="18" charset="0"/>
                </a:rPr>
                <a:t>u</a:t>
              </a:r>
              <a:r>
                <a:rPr lang="en-US" altLang="zh-CN" i="1" baseline="-25000">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sp>
          <p:nvSpPr>
            <p:cNvPr id="792587" name="Text Box 11"/>
            <p:cNvSpPr txBox="1">
              <a:spLocks noChangeArrowheads="1"/>
            </p:cNvSpPr>
            <p:nvPr/>
          </p:nvSpPr>
          <p:spPr bwMode="auto">
            <a:xfrm>
              <a:off x="1539" y="2993"/>
              <a:ext cx="189"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latin typeface="Times New Roman" panose="02020603050405020304" pitchFamily="18" charset="0"/>
                  <a:cs typeface="Times New Roman" panose="02020603050405020304" pitchFamily="18" charset="0"/>
                </a:rPr>
                <a:t>0</a:t>
              </a:r>
            </a:p>
          </p:txBody>
        </p:sp>
        <p:grpSp>
          <p:nvGrpSpPr>
            <p:cNvPr id="792588" name="Group 12"/>
            <p:cNvGrpSpPr>
              <a:grpSpLocks/>
            </p:cNvGrpSpPr>
            <p:nvPr/>
          </p:nvGrpSpPr>
          <p:grpSpPr bwMode="auto">
            <a:xfrm>
              <a:off x="1453" y="1840"/>
              <a:ext cx="2618" cy="1113"/>
              <a:chOff x="1453" y="1840"/>
              <a:chExt cx="2618" cy="1113"/>
            </a:xfrm>
          </p:grpSpPr>
          <p:sp>
            <p:nvSpPr>
              <p:cNvPr id="792589" name="Line 13"/>
              <p:cNvSpPr>
                <a:spLocks noChangeShapeType="1"/>
              </p:cNvSpPr>
              <p:nvPr/>
            </p:nvSpPr>
            <p:spPr bwMode="auto">
              <a:xfrm>
                <a:off x="1789" y="1956"/>
                <a:ext cx="1392" cy="0"/>
              </a:xfrm>
              <a:prstGeom prst="line">
                <a:avLst/>
              </a:prstGeom>
              <a:noFill/>
              <a:ln w="25400" cap="rnd">
                <a:solidFill>
                  <a:srgbClr val="FF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90" name="Text Box 14"/>
              <p:cNvSpPr txBox="1">
                <a:spLocks noChangeArrowheads="1"/>
              </p:cNvSpPr>
              <p:nvPr/>
            </p:nvSpPr>
            <p:spPr bwMode="auto">
              <a:xfrm>
                <a:off x="1453" y="1840"/>
                <a:ext cx="270"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dirty="0">
                    <a:solidFill>
                      <a:srgbClr val="FF0000"/>
                    </a:solidFill>
                    <a:latin typeface="Times New Roman" panose="02020603050405020304" pitchFamily="18" charset="0"/>
                    <a:cs typeface="Times New Roman" panose="02020603050405020304" pitchFamily="18" charset="0"/>
                  </a:rPr>
                  <a:t>U</a:t>
                </a:r>
                <a:r>
                  <a:rPr lang="en-US" altLang="zh-CN" i="1" baseline="-25000" dirty="0">
                    <a:solidFill>
                      <a:srgbClr val="FF0000"/>
                    </a:solidFill>
                    <a:latin typeface="Times New Roman" panose="02020603050405020304" pitchFamily="18" charset="0"/>
                    <a:cs typeface="Times New Roman" panose="02020603050405020304" pitchFamily="18" charset="0"/>
                  </a:rPr>
                  <a:t>S</a:t>
                </a:r>
              </a:p>
            </p:txBody>
          </p:sp>
          <p:grpSp>
            <p:nvGrpSpPr>
              <p:cNvPr id="792591" name="Group 15"/>
              <p:cNvGrpSpPr>
                <a:grpSpLocks/>
              </p:cNvGrpSpPr>
              <p:nvPr/>
            </p:nvGrpSpPr>
            <p:grpSpPr bwMode="auto">
              <a:xfrm>
                <a:off x="1780" y="2012"/>
                <a:ext cx="2291" cy="941"/>
                <a:chOff x="1780" y="2012"/>
                <a:chExt cx="2291" cy="941"/>
              </a:xfrm>
            </p:grpSpPr>
            <p:sp>
              <p:nvSpPr>
                <p:cNvPr id="792592" name="Freeform 16"/>
                <p:cNvSpPr>
                  <a:spLocks/>
                </p:cNvSpPr>
                <p:nvPr/>
              </p:nvSpPr>
              <p:spPr bwMode="auto">
                <a:xfrm>
                  <a:off x="1780" y="2012"/>
                  <a:ext cx="1329" cy="941"/>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Lst>
                  <a:ahLst/>
                  <a:cxnLst>
                    <a:cxn ang="0">
                      <a:pos x="T0" y="T1"/>
                    </a:cxn>
                    <a:cxn ang="0">
                      <a:pos x="T2" y="T3"/>
                    </a:cxn>
                    <a:cxn ang="0">
                      <a:pos x="T4" y="T5"/>
                    </a:cxn>
                    <a:cxn ang="0">
                      <a:pos x="T6" y="T7"/>
                    </a:cxn>
                    <a:cxn ang="0">
                      <a:pos x="T8" y="T9"/>
                    </a:cxn>
                  </a:cxnLst>
                  <a:rect l="0" t="0" r="r" b="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FF66CC"/>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93" name="AutoShape 17"/>
                <p:cNvSpPr>
                  <a:spLocks noChangeArrowheads="1"/>
                </p:cNvSpPr>
                <p:nvPr/>
              </p:nvSpPr>
              <p:spPr bwMode="auto">
                <a:xfrm>
                  <a:off x="3255" y="2310"/>
                  <a:ext cx="816" cy="212"/>
                </a:xfrm>
                <a:prstGeom prst="wedgeRectCallout">
                  <a:avLst>
                    <a:gd name="adj1" fmla="val -100981"/>
                    <a:gd name="adj2" fmla="val -170282"/>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solidFill>
                        <a:schemeClr val="tx2"/>
                      </a:solidFill>
                      <a:latin typeface="Times New Roman" panose="02020603050405020304" pitchFamily="18" charset="0"/>
                      <a:cs typeface="Times New Roman" panose="02020603050405020304" pitchFamily="18" charset="0"/>
                    </a:rPr>
                    <a:t>零状态响应</a:t>
                  </a:r>
                </a:p>
              </p:txBody>
            </p:sp>
          </p:grpSp>
        </p:grpSp>
        <p:sp>
          <p:nvSpPr>
            <p:cNvPr id="792594" name="Freeform 18"/>
            <p:cNvSpPr>
              <a:spLocks/>
            </p:cNvSpPr>
            <p:nvPr/>
          </p:nvSpPr>
          <p:spPr bwMode="auto">
            <a:xfrm>
              <a:off x="1773" y="1962"/>
              <a:ext cx="1323" cy="498"/>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Lst>
              <a:ahLst/>
              <a:cxnLst>
                <a:cxn ang="0">
                  <a:pos x="T0" y="T1"/>
                </a:cxn>
                <a:cxn ang="0">
                  <a:pos x="T2" y="T3"/>
                </a:cxn>
                <a:cxn ang="0">
                  <a:pos x="T4" y="T5"/>
                </a:cxn>
                <a:cxn ang="0">
                  <a:pos x="T6" y="T7"/>
                </a:cxn>
                <a:cxn ang="0">
                  <a:pos x="T8" y="T9"/>
                </a:cxn>
              </a:cxnLst>
              <a:rect l="0" t="0" r="r" b="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FF0000"/>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95" name="Line 19"/>
            <p:cNvSpPr>
              <a:spLocks noChangeShapeType="1"/>
            </p:cNvSpPr>
            <p:nvPr/>
          </p:nvSpPr>
          <p:spPr bwMode="auto">
            <a:xfrm>
              <a:off x="1520" y="2480"/>
              <a:ext cx="26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96" name="AutoShape 20"/>
            <p:cNvSpPr>
              <a:spLocks noChangeArrowheads="1"/>
            </p:cNvSpPr>
            <p:nvPr/>
          </p:nvSpPr>
          <p:spPr bwMode="auto">
            <a:xfrm>
              <a:off x="3252" y="1576"/>
              <a:ext cx="816" cy="240"/>
            </a:xfrm>
            <a:prstGeom prst="wedgeRectCallout">
              <a:avLst>
                <a:gd name="adj1" fmla="val -141546"/>
                <a:gd name="adj2" fmla="val 135000"/>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solidFill>
                    <a:schemeClr val="tx2"/>
                  </a:solidFill>
                  <a:latin typeface="Times New Roman" panose="02020603050405020304" pitchFamily="18" charset="0"/>
                  <a:cs typeface="Times New Roman" panose="02020603050405020304" pitchFamily="18" charset="0"/>
                </a:rPr>
                <a:t>全响应</a:t>
              </a:r>
            </a:p>
          </p:txBody>
        </p:sp>
        <p:sp>
          <p:nvSpPr>
            <p:cNvPr id="792597" name="Freeform 21"/>
            <p:cNvSpPr>
              <a:spLocks/>
            </p:cNvSpPr>
            <p:nvPr/>
          </p:nvSpPr>
          <p:spPr bwMode="auto">
            <a:xfrm flipV="1">
              <a:off x="1790" y="2499"/>
              <a:ext cx="1420" cy="432"/>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Lst>
              <a:ahLst/>
              <a:cxnLst>
                <a:cxn ang="0">
                  <a:pos x="T0" y="T1"/>
                </a:cxn>
                <a:cxn ang="0">
                  <a:pos x="T2" y="T3"/>
                </a:cxn>
                <a:cxn ang="0">
                  <a:pos x="T4" y="T5"/>
                </a:cxn>
                <a:cxn ang="0">
                  <a:pos x="T6" y="T7"/>
                </a:cxn>
                <a:cxn ang="0">
                  <a:pos x="T8" y="T9"/>
                </a:cxn>
              </a:cxnLst>
              <a:rect l="0" t="0" r="r" b="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chemeClr val="accent6">
                  <a:lumMod val="50000"/>
                </a:schemeClr>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2598" name="AutoShape 22"/>
            <p:cNvSpPr>
              <a:spLocks noChangeArrowheads="1"/>
            </p:cNvSpPr>
            <p:nvPr/>
          </p:nvSpPr>
          <p:spPr bwMode="auto">
            <a:xfrm>
              <a:off x="3272" y="2541"/>
              <a:ext cx="816" cy="240"/>
            </a:xfrm>
            <a:prstGeom prst="wedgeRectCallout">
              <a:avLst>
                <a:gd name="adj1" fmla="val -132968"/>
                <a:gd name="adj2" fmla="val 82500"/>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solidFill>
                    <a:schemeClr val="tx2"/>
                  </a:solidFill>
                  <a:latin typeface="Times New Roman" panose="02020603050405020304" pitchFamily="18" charset="0"/>
                  <a:cs typeface="Times New Roman" panose="02020603050405020304" pitchFamily="18" charset="0"/>
                </a:rPr>
                <a:t>零输入响应</a:t>
              </a:r>
            </a:p>
          </p:txBody>
        </p:sp>
        <p:sp>
          <p:nvSpPr>
            <p:cNvPr id="792599" name="Text Box 23"/>
            <p:cNvSpPr txBox="1">
              <a:spLocks noChangeArrowheads="1"/>
            </p:cNvSpPr>
            <p:nvPr/>
          </p:nvSpPr>
          <p:spPr bwMode="auto">
            <a:xfrm>
              <a:off x="1075" y="2336"/>
              <a:ext cx="270"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dirty="0">
                  <a:solidFill>
                    <a:schemeClr val="accent6">
                      <a:lumMod val="50000"/>
                    </a:schemeClr>
                  </a:solidFill>
                  <a:latin typeface="Times New Roman" panose="02020603050405020304" pitchFamily="18" charset="0"/>
                  <a:cs typeface="Times New Roman" panose="02020603050405020304" pitchFamily="18" charset="0"/>
                </a:rPr>
                <a:t>U</a:t>
              </a:r>
              <a:r>
                <a:rPr lang="en-US" altLang="zh-CN" baseline="-25000" dirty="0">
                  <a:solidFill>
                    <a:schemeClr val="accent6">
                      <a:lumMod val="50000"/>
                    </a:schemeClr>
                  </a:solidFill>
                  <a:latin typeface="Times New Roman" panose="02020603050405020304" pitchFamily="18" charset="0"/>
                  <a:cs typeface="Times New Roman" panose="02020603050405020304" pitchFamily="18" charset="0"/>
                </a:rPr>
                <a:t>0</a:t>
              </a:r>
              <a:endParaRPr lang="en-US" altLang="zh-CN" i="1" baseline="-250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92600" name="Line 24"/>
            <p:cNvSpPr>
              <a:spLocks noChangeShapeType="1"/>
            </p:cNvSpPr>
            <p:nvPr/>
          </p:nvSpPr>
          <p:spPr bwMode="auto">
            <a:xfrm>
              <a:off x="1536" y="2480"/>
              <a:ext cx="248" cy="8"/>
            </a:xfrm>
            <a:prstGeom prst="line">
              <a:avLst/>
            </a:prstGeom>
            <a:noFill/>
            <a:ln w="28575">
              <a:solidFill>
                <a:schemeClr val="accent6">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792601" name="Text Box 25"/>
          <p:cNvSpPr txBox="1">
            <a:spLocks noChangeArrowheads="1"/>
          </p:cNvSpPr>
          <p:nvPr/>
        </p:nvSpPr>
        <p:spPr bwMode="auto">
          <a:xfrm>
            <a:off x="2943566" y="1936287"/>
            <a:ext cx="47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dirty="0">
                <a:solidFill>
                  <a:srgbClr val="FF3300"/>
                </a:solidFill>
                <a:latin typeface="Times New Roman" panose="02020603050405020304" pitchFamily="18" charset="0"/>
                <a:cs typeface="Times New Roman" panose="02020603050405020304" pitchFamily="18" charset="0"/>
              </a:rPr>
              <a:t>=</a:t>
            </a:r>
          </a:p>
        </p:txBody>
      </p:sp>
      <p:sp>
        <p:nvSpPr>
          <p:cNvPr id="792602" name="Text Box 26"/>
          <p:cNvSpPr txBox="1">
            <a:spLocks noChangeArrowheads="1"/>
          </p:cNvSpPr>
          <p:nvPr/>
        </p:nvSpPr>
        <p:spPr bwMode="auto">
          <a:xfrm>
            <a:off x="6003340" y="1914062"/>
            <a:ext cx="47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a:solidFill>
                  <a:srgbClr val="FF3300"/>
                </a:solidFill>
                <a:latin typeface="Times New Roman" panose="02020603050405020304" pitchFamily="18" charset="0"/>
                <a:cs typeface="Times New Roman" panose="02020603050405020304" pitchFamily="18" charset="0"/>
              </a:rPr>
              <a:t>+</a:t>
            </a:r>
          </a:p>
        </p:txBody>
      </p:sp>
      <p:sp>
        <p:nvSpPr>
          <p:cNvPr id="792603" name="Text Box 27"/>
          <p:cNvSpPr txBox="1">
            <a:spLocks noChangeArrowheads="1"/>
          </p:cNvSpPr>
          <p:nvPr/>
        </p:nvSpPr>
        <p:spPr bwMode="auto">
          <a:xfrm>
            <a:off x="3912602" y="2635294"/>
            <a:ext cx="1173719"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i="1">
                <a:solidFill>
                  <a:srgbClr val="0000FF"/>
                </a:solidFill>
                <a:latin typeface="Times New Roman" panose="02020603050405020304" pitchFamily="18" charset="0"/>
                <a:cs typeface="Times New Roman" panose="02020603050405020304" pitchFamily="18" charset="0"/>
              </a:rPr>
              <a:t>u</a:t>
            </a:r>
            <a:r>
              <a:rPr lang="en-US" altLang="zh-CN" i="1" baseline="-25000">
                <a:solidFill>
                  <a:srgbClr val="0000FF"/>
                </a:solidFill>
                <a:latin typeface="Times New Roman" panose="02020603050405020304" pitchFamily="18" charset="0"/>
                <a:cs typeface="Times New Roman" panose="02020603050405020304" pitchFamily="18" charset="0"/>
              </a:rPr>
              <a:t>C</a:t>
            </a:r>
            <a:r>
              <a:rPr lang="en-US" altLang="zh-CN" baseline="-25000">
                <a:solidFill>
                  <a:srgbClr val="0000FF"/>
                </a:solidFill>
                <a:latin typeface="Times New Roman" panose="02020603050405020304" pitchFamily="18" charset="0"/>
                <a:cs typeface="Times New Roman" panose="02020603050405020304" pitchFamily="18" charset="0"/>
              </a:rPr>
              <a:t> 1</a:t>
            </a:r>
            <a:r>
              <a:rPr lang="en-US" altLang="zh-CN">
                <a:solidFill>
                  <a:srgbClr val="0000FF"/>
                </a:solidFill>
                <a:latin typeface="Times New Roman" panose="02020603050405020304" pitchFamily="18" charset="0"/>
                <a:cs typeface="Times New Roman" panose="02020603050405020304" pitchFamily="18" charset="0"/>
              </a:rPr>
              <a:t>(0</a:t>
            </a:r>
            <a:r>
              <a:rPr lang="en-US" altLang="zh-CN" baseline="30000">
                <a:solidFill>
                  <a:srgbClr val="0000FF"/>
                </a:solidFill>
                <a:latin typeface="Times New Roman" panose="02020603050405020304" pitchFamily="18" charset="0"/>
                <a:cs typeface="Times New Roman" panose="02020603050405020304" pitchFamily="18" charset="0"/>
              </a:rPr>
              <a:t>-</a:t>
            </a:r>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792604" name="Text Box 28"/>
          <p:cNvSpPr txBox="1">
            <a:spLocks noChangeArrowheads="1"/>
          </p:cNvSpPr>
          <p:nvPr/>
        </p:nvSpPr>
        <p:spPr bwMode="auto">
          <a:xfrm>
            <a:off x="6712952" y="2635294"/>
            <a:ext cx="1301959"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i="1">
                <a:solidFill>
                  <a:srgbClr val="0000FF"/>
                </a:solidFill>
                <a:latin typeface="Times New Roman" panose="02020603050405020304" pitchFamily="18" charset="0"/>
                <a:cs typeface="Times New Roman" panose="02020603050405020304" pitchFamily="18" charset="0"/>
              </a:rPr>
              <a:t>u</a:t>
            </a:r>
            <a:r>
              <a:rPr lang="en-US" altLang="zh-CN" i="1" baseline="-25000">
                <a:solidFill>
                  <a:srgbClr val="0000FF"/>
                </a:solidFill>
                <a:latin typeface="Times New Roman" panose="02020603050405020304" pitchFamily="18" charset="0"/>
                <a:cs typeface="Times New Roman" panose="02020603050405020304" pitchFamily="18" charset="0"/>
              </a:rPr>
              <a:t>C2 </a:t>
            </a:r>
            <a:r>
              <a:rPr lang="en-US" altLang="zh-CN">
                <a:solidFill>
                  <a:srgbClr val="0000FF"/>
                </a:solidFill>
                <a:latin typeface="Times New Roman" panose="02020603050405020304" pitchFamily="18" charset="0"/>
                <a:cs typeface="Times New Roman" panose="02020603050405020304" pitchFamily="18" charset="0"/>
              </a:rPr>
              <a:t>(0</a:t>
            </a:r>
            <a:r>
              <a:rPr lang="en-US" altLang="zh-CN" baseline="30000">
                <a:solidFill>
                  <a:srgbClr val="0000FF"/>
                </a:solidFill>
                <a:latin typeface="Times New Roman" panose="02020603050405020304" pitchFamily="18" charset="0"/>
                <a:cs typeface="Times New Roman" panose="02020603050405020304" pitchFamily="18" charset="0"/>
              </a:rPr>
              <a:t>-</a:t>
            </a:r>
            <a:r>
              <a:rPr lang="en-US" altLang="zh-CN">
                <a:solidFill>
                  <a:srgbClr val="0000FF"/>
                </a:solidFill>
                <a:latin typeface="Times New Roman" panose="02020603050405020304" pitchFamily="18" charset="0"/>
                <a:cs typeface="Times New Roman" panose="02020603050405020304" pitchFamily="18" charset="0"/>
              </a:rPr>
              <a:t>)=</a:t>
            </a:r>
            <a:r>
              <a:rPr lang="en-US" altLang="zh-CN" i="1">
                <a:solidFill>
                  <a:srgbClr val="0000FF"/>
                </a:solidFill>
                <a:latin typeface="Times New Roman" panose="02020603050405020304" pitchFamily="18" charset="0"/>
                <a:cs typeface="Times New Roman" panose="02020603050405020304" pitchFamily="18" charset="0"/>
              </a:rPr>
              <a:t>U</a:t>
            </a:r>
            <a:r>
              <a:rPr lang="en-US" altLang="zh-CN" baseline="-25000">
                <a:solidFill>
                  <a:srgbClr val="0000FF"/>
                </a:solidFill>
                <a:latin typeface="Times New Roman" panose="02020603050405020304" pitchFamily="18" charset="0"/>
                <a:cs typeface="Times New Roman" panose="02020603050405020304" pitchFamily="18" charset="0"/>
              </a:rPr>
              <a:t>0</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792605" name="Text Box 29"/>
          <p:cNvSpPr txBox="1">
            <a:spLocks noChangeArrowheads="1"/>
          </p:cNvSpPr>
          <p:nvPr/>
        </p:nvSpPr>
        <p:spPr bwMode="auto">
          <a:xfrm>
            <a:off x="907465" y="2673394"/>
            <a:ext cx="1258678"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i="1">
                <a:solidFill>
                  <a:srgbClr val="0000FF"/>
                </a:solidFill>
                <a:latin typeface="Times New Roman" panose="02020603050405020304" pitchFamily="18" charset="0"/>
                <a:cs typeface="Times New Roman" panose="02020603050405020304" pitchFamily="18" charset="0"/>
              </a:rPr>
              <a:t>u</a:t>
            </a:r>
            <a:r>
              <a:rPr lang="en-US" altLang="zh-CN" i="1" baseline="-25000">
                <a:solidFill>
                  <a:srgbClr val="0000FF"/>
                </a:solidFill>
                <a:latin typeface="Times New Roman" panose="02020603050405020304" pitchFamily="18" charset="0"/>
                <a:cs typeface="Times New Roman" panose="02020603050405020304" pitchFamily="18" charset="0"/>
              </a:rPr>
              <a:t>C </a:t>
            </a:r>
            <a:r>
              <a:rPr lang="en-US" altLang="zh-CN">
                <a:solidFill>
                  <a:srgbClr val="0000FF"/>
                </a:solidFill>
                <a:latin typeface="Times New Roman" panose="02020603050405020304" pitchFamily="18" charset="0"/>
                <a:cs typeface="Times New Roman" panose="02020603050405020304" pitchFamily="18" charset="0"/>
              </a:rPr>
              <a:t>(0</a:t>
            </a:r>
            <a:r>
              <a:rPr lang="en-US" altLang="zh-CN" baseline="3000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a:solidFill>
                  <a:srgbClr val="0000FF"/>
                </a:solidFill>
                <a:latin typeface="Times New Roman" panose="02020603050405020304" pitchFamily="18" charset="0"/>
                <a:cs typeface="Times New Roman" panose="02020603050405020304" pitchFamily="18" charset="0"/>
              </a:rPr>
              <a:t>)=</a:t>
            </a:r>
            <a:r>
              <a:rPr lang="en-US" altLang="zh-CN" i="1">
                <a:solidFill>
                  <a:srgbClr val="0000FF"/>
                </a:solidFill>
                <a:latin typeface="Times New Roman" panose="02020603050405020304" pitchFamily="18" charset="0"/>
                <a:cs typeface="Times New Roman" panose="02020603050405020304" pitchFamily="18" charset="0"/>
              </a:rPr>
              <a:t>U</a:t>
            </a:r>
            <a:r>
              <a:rPr lang="en-US" altLang="zh-CN" baseline="-25000">
                <a:solidFill>
                  <a:srgbClr val="0000FF"/>
                </a:solidFill>
                <a:latin typeface="Times New Roman" panose="02020603050405020304" pitchFamily="18" charset="0"/>
                <a:cs typeface="Times New Roman" panose="02020603050405020304" pitchFamily="18" charset="0"/>
              </a:rPr>
              <a:t>0</a:t>
            </a:r>
            <a:endParaRPr lang="en-US" altLang="zh-CN">
              <a:solidFill>
                <a:srgbClr val="0000FF"/>
              </a:solidFill>
              <a:latin typeface="Times New Roman" panose="02020603050405020304" pitchFamily="18" charset="0"/>
              <a:cs typeface="Times New Roman" panose="02020603050405020304" pitchFamily="18" charset="0"/>
            </a:endParaRPr>
          </a:p>
        </p:txBody>
      </p:sp>
      <p:grpSp>
        <p:nvGrpSpPr>
          <p:cNvPr id="792606" name="Group 30"/>
          <p:cNvGrpSpPr>
            <a:grpSpLocks/>
          </p:cNvGrpSpPr>
          <p:nvPr/>
        </p:nvGrpSpPr>
        <p:grpSpPr bwMode="auto">
          <a:xfrm>
            <a:off x="271035" y="1381779"/>
            <a:ext cx="2666926" cy="1362036"/>
            <a:chOff x="-91" y="1331"/>
            <a:chExt cx="1865" cy="952"/>
          </a:xfrm>
        </p:grpSpPr>
        <p:sp>
          <p:nvSpPr>
            <p:cNvPr id="792607" name="Line 31"/>
            <p:cNvSpPr>
              <a:spLocks noChangeShapeType="1"/>
            </p:cNvSpPr>
            <p:nvPr/>
          </p:nvSpPr>
          <p:spPr bwMode="auto">
            <a:xfrm>
              <a:off x="1316" y="1950"/>
              <a:ext cx="21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08" name="Line 32"/>
            <p:cNvSpPr>
              <a:spLocks noChangeShapeType="1"/>
            </p:cNvSpPr>
            <p:nvPr/>
          </p:nvSpPr>
          <p:spPr bwMode="auto">
            <a:xfrm>
              <a:off x="1316" y="2013"/>
              <a:ext cx="21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09" name="Text Box 33"/>
            <p:cNvSpPr txBox="1">
              <a:spLocks noChangeArrowheads="1"/>
            </p:cNvSpPr>
            <p:nvPr/>
          </p:nvSpPr>
          <p:spPr bwMode="auto">
            <a:xfrm>
              <a:off x="299" y="1359"/>
              <a:ext cx="543"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S(</a:t>
              </a:r>
              <a:r>
                <a:rPr lang="en-US" altLang="zh-CN" i="1">
                  <a:solidFill>
                    <a:schemeClr val="tx2"/>
                  </a:solidFill>
                  <a:latin typeface="Times New Roman" panose="02020603050405020304" pitchFamily="18" charset="0"/>
                  <a:cs typeface="Times New Roman" panose="02020603050405020304" pitchFamily="18" charset="0"/>
                </a:rPr>
                <a:t>t</a:t>
              </a:r>
              <a:r>
                <a:rPr lang="en-US" altLang="zh-CN">
                  <a:solidFill>
                    <a:schemeClr val="tx2"/>
                  </a:solidFill>
                  <a:latin typeface="Times New Roman" panose="02020603050405020304" pitchFamily="18" charset="0"/>
                  <a:cs typeface="Times New Roman" panose="02020603050405020304" pitchFamily="18" charset="0"/>
                </a:rPr>
                <a:t>=0)</a:t>
              </a:r>
            </a:p>
          </p:txBody>
        </p:sp>
        <p:sp>
          <p:nvSpPr>
            <p:cNvPr id="792610" name="Text Box 34"/>
            <p:cNvSpPr txBox="1">
              <a:spLocks noChangeArrowheads="1"/>
            </p:cNvSpPr>
            <p:nvPr/>
          </p:nvSpPr>
          <p:spPr bwMode="auto">
            <a:xfrm>
              <a:off x="1422" y="1643"/>
              <a:ext cx="220"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11" name="Text Box 35"/>
            <p:cNvSpPr txBox="1">
              <a:spLocks noChangeArrowheads="1"/>
            </p:cNvSpPr>
            <p:nvPr/>
          </p:nvSpPr>
          <p:spPr bwMode="auto">
            <a:xfrm>
              <a:off x="1428" y="2011"/>
              <a:ext cx="210"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12" name="Text Box 36"/>
            <p:cNvSpPr txBox="1">
              <a:spLocks noChangeArrowheads="1"/>
            </p:cNvSpPr>
            <p:nvPr/>
          </p:nvSpPr>
          <p:spPr bwMode="auto">
            <a:xfrm>
              <a:off x="1492" y="1810"/>
              <a:ext cx="282"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i="1" baseline="-25000">
                  <a:solidFill>
                    <a:schemeClr val="tx2"/>
                  </a:solidFill>
                  <a:latin typeface="Times New Roman" panose="02020603050405020304" pitchFamily="18" charset="0"/>
                  <a:cs typeface="Times New Roman" panose="02020603050405020304" pitchFamily="18" charset="0"/>
                </a:rPr>
                <a:t>C</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13" name="Text Box 37"/>
            <p:cNvSpPr txBox="1">
              <a:spLocks noChangeArrowheads="1"/>
            </p:cNvSpPr>
            <p:nvPr/>
          </p:nvSpPr>
          <p:spPr bwMode="auto">
            <a:xfrm>
              <a:off x="-91" y="1841"/>
              <a:ext cx="305"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baseline="-25000">
                  <a:solidFill>
                    <a:schemeClr val="tx2"/>
                  </a:solidFill>
                  <a:latin typeface="Times New Roman" panose="02020603050405020304" pitchFamily="18" charset="0"/>
                  <a:cs typeface="Times New Roman" panose="02020603050405020304" pitchFamily="18" charset="0"/>
                </a:rPr>
                <a:t>S</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14" name="Line 38"/>
            <p:cNvSpPr>
              <a:spLocks noChangeShapeType="1"/>
            </p:cNvSpPr>
            <p:nvPr/>
          </p:nvSpPr>
          <p:spPr bwMode="auto">
            <a:xfrm>
              <a:off x="287" y="1656"/>
              <a:ext cx="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15" name="Line 39"/>
            <p:cNvSpPr>
              <a:spLocks noChangeShapeType="1"/>
            </p:cNvSpPr>
            <p:nvPr/>
          </p:nvSpPr>
          <p:spPr bwMode="auto">
            <a:xfrm>
              <a:off x="285" y="2278"/>
              <a:ext cx="11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16" name="Line 40"/>
            <p:cNvSpPr>
              <a:spLocks noChangeShapeType="1"/>
            </p:cNvSpPr>
            <p:nvPr/>
          </p:nvSpPr>
          <p:spPr bwMode="auto">
            <a:xfrm flipH="1">
              <a:off x="752" y="1656"/>
              <a:ext cx="173"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17" name="Line 41"/>
            <p:cNvSpPr>
              <a:spLocks noChangeShapeType="1"/>
            </p:cNvSpPr>
            <p:nvPr/>
          </p:nvSpPr>
          <p:spPr bwMode="auto">
            <a:xfrm>
              <a:off x="182" y="1970"/>
              <a:ext cx="2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18" name="Line 42"/>
            <p:cNvSpPr>
              <a:spLocks noChangeShapeType="1"/>
            </p:cNvSpPr>
            <p:nvPr/>
          </p:nvSpPr>
          <p:spPr bwMode="auto">
            <a:xfrm>
              <a:off x="222" y="2022"/>
              <a:ext cx="13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19" name="Line 43"/>
            <p:cNvSpPr>
              <a:spLocks noChangeShapeType="1"/>
            </p:cNvSpPr>
            <p:nvPr/>
          </p:nvSpPr>
          <p:spPr bwMode="auto">
            <a:xfrm flipV="1">
              <a:off x="290" y="2022"/>
              <a:ext cx="0" cy="2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0" name="Line 44"/>
            <p:cNvSpPr>
              <a:spLocks noChangeShapeType="1"/>
            </p:cNvSpPr>
            <p:nvPr/>
          </p:nvSpPr>
          <p:spPr bwMode="auto">
            <a:xfrm>
              <a:off x="290" y="1656"/>
              <a:ext cx="0" cy="31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1" name="Line 45"/>
            <p:cNvSpPr>
              <a:spLocks noChangeShapeType="1"/>
            </p:cNvSpPr>
            <p:nvPr/>
          </p:nvSpPr>
          <p:spPr bwMode="auto">
            <a:xfrm>
              <a:off x="1430" y="1661"/>
              <a:ext cx="0" cy="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2" name="Line 46"/>
            <p:cNvSpPr>
              <a:spLocks noChangeShapeType="1"/>
            </p:cNvSpPr>
            <p:nvPr/>
          </p:nvSpPr>
          <p:spPr bwMode="auto">
            <a:xfrm flipV="1">
              <a:off x="1426" y="2013"/>
              <a:ext cx="0" cy="2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3" name="Text Box 47"/>
            <p:cNvSpPr txBox="1">
              <a:spLocks noChangeArrowheads="1"/>
            </p:cNvSpPr>
            <p:nvPr/>
          </p:nvSpPr>
          <p:spPr bwMode="auto">
            <a:xfrm>
              <a:off x="920" y="1389"/>
              <a:ext cx="228"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R</a:t>
              </a:r>
            </a:p>
          </p:txBody>
        </p:sp>
        <p:sp>
          <p:nvSpPr>
            <p:cNvPr id="792624" name="Rectangle 48"/>
            <p:cNvSpPr>
              <a:spLocks noChangeArrowheads="1"/>
            </p:cNvSpPr>
            <p:nvPr/>
          </p:nvSpPr>
          <p:spPr bwMode="auto">
            <a:xfrm>
              <a:off x="929" y="1609"/>
              <a:ext cx="257" cy="92"/>
            </a:xfrm>
            <a:prstGeom prst="rect">
              <a:avLst/>
            </a:prstGeom>
            <a:no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5" name="Text Box 49"/>
            <p:cNvSpPr txBox="1">
              <a:spLocks noChangeArrowheads="1"/>
            </p:cNvSpPr>
            <p:nvPr/>
          </p:nvSpPr>
          <p:spPr bwMode="auto">
            <a:xfrm>
              <a:off x="1091" y="1856"/>
              <a:ext cx="237"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C</a:t>
              </a:r>
            </a:p>
          </p:txBody>
        </p:sp>
        <p:sp>
          <p:nvSpPr>
            <p:cNvPr id="792626" name="Text Box 50"/>
            <p:cNvSpPr txBox="1">
              <a:spLocks noChangeArrowheads="1"/>
            </p:cNvSpPr>
            <p:nvPr/>
          </p:nvSpPr>
          <p:spPr bwMode="auto">
            <a:xfrm>
              <a:off x="1276" y="1331"/>
              <a:ext cx="144" cy="36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i</a:t>
              </a:r>
              <a:endParaRPr lang="en-US" altLang="zh-CN" sz="2800">
                <a:solidFill>
                  <a:schemeClr val="tx2"/>
                </a:solidFill>
                <a:latin typeface="Times New Roman" panose="02020603050405020304" pitchFamily="18" charset="0"/>
                <a:cs typeface="Times New Roman" panose="02020603050405020304" pitchFamily="18" charset="0"/>
              </a:endParaRPr>
            </a:p>
          </p:txBody>
        </p:sp>
        <p:sp>
          <p:nvSpPr>
            <p:cNvPr id="792627" name="Line 51"/>
            <p:cNvSpPr>
              <a:spLocks noChangeShapeType="1"/>
            </p:cNvSpPr>
            <p:nvPr/>
          </p:nvSpPr>
          <p:spPr bwMode="auto">
            <a:xfrm>
              <a:off x="1273" y="1609"/>
              <a:ext cx="16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8" name="Line 52"/>
            <p:cNvSpPr>
              <a:spLocks noChangeShapeType="1"/>
            </p:cNvSpPr>
            <p:nvPr/>
          </p:nvSpPr>
          <p:spPr bwMode="auto">
            <a:xfrm flipH="1" flipV="1">
              <a:off x="588" y="1575"/>
              <a:ext cx="164" cy="81"/>
            </a:xfrm>
            <a:prstGeom prst="line">
              <a:avLst/>
            </a:prstGeom>
            <a:noFill/>
            <a:ln w="254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29" name="Line 53"/>
            <p:cNvSpPr>
              <a:spLocks noChangeShapeType="1"/>
            </p:cNvSpPr>
            <p:nvPr/>
          </p:nvSpPr>
          <p:spPr bwMode="auto">
            <a:xfrm flipV="1">
              <a:off x="1186" y="1658"/>
              <a:ext cx="249"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30" name="Arc 54"/>
            <p:cNvSpPr>
              <a:spLocks/>
            </p:cNvSpPr>
            <p:nvPr/>
          </p:nvSpPr>
          <p:spPr bwMode="auto">
            <a:xfrm rot="11123645" flipV="1">
              <a:off x="639" y="1571"/>
              <a:ext cx="133"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31" name="Text Box 55"/>
            <p:cNvSpPr txBox="1">
              <a:spLocks noChangeArrowheads="1"/>
            </p:cNvSpPr>
            <p:nvPr/>
          </p:nvSpPr>
          <p:spPr bwMode="auto">
            <a:xfrm>
              <a:off x="712" y="1660"/>
              <a:ext cx="220"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32" name="Text Box 56"/>
            <p:cNvSpPr txBox="1">
              <a:spLocks noChangeArrowheads="1"/>
            </p:cNvSpPr>
            <p:nvPr/>
          </p:nvSpPr>
          <p:spPr bwMode="auto">
            <a:xfrm>
              <a:off x="1144" y="1650"/>
              <a:ext cx="210"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33" name="Text Box 57"/>
            <p:cNvSpPr txBox="1">
              <a:spLocks noChangeArrowheads="1"/>
            </p:cNvSpPr>
            <p:nvPr/>
          </p:nvSpPr>
          <p:spPr bwMode="auto">
            <a:xfrm>
              <a:off x="926" y="1650"/>
              <a:ext cx="276" cy="25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dirty="0" err="1">
                  <a:solidFill>
                    <a:schemeClr val="tx2"/>
                  </a:solidFill>
                  <a:latin typeface="Times New Roman" panose="02020603050405020304" pitchFamily="18" charset="0"/>
                  <a:cs typeface="Times New Roman" panose="02020603050405020304" pitchFamily="18" charset="0"/>
                </a:rPr>
                <a:t>u</a:t>
              </a:r>
              <a:r>
                <a:rPr lang="en-US" altLang="zh-CN" i="1" baseline="-25000" dirty="0" err="1">
                  <a:solidFill>
                    <a:schemeClr val="tx2"/>
                  </a:solidFill>
                  <a:latin typeface="Times New Roman" panose="02020603050405020304" pitchFamily="18" charset="0"/>
                  <a:cs typeface="Times New Roman" panose="02020603050405020304" pitchFamily="18" charset="0"/>
                </a:rPr>
                <a:t>R</a:t>
              </a:r>
              <a:endParaRPr lang="en-US" altLang="zh-CN" dirty="0">
                <a:solidFill>
                  <a:schemeClr val="tx2"/>
                </a:solidFill>
                <a:latin typeface="Times New Roman" panose="02020603050405020304" pitchFamily="18" charset="0"/>
                <a:cs typeface="Times New Roman" panose="02020603050405020304" pitchFamily="18" charset="0"/>
              </a:endParaRPr>
            </a:p>
          </p:txBody>
        </p:sp>
      </p:grpSp>
      <p:grpSp>
        <p:nvGrpSpPr>
          <p:cNvPr id="792634" name="Group 58"/>
          <p:cNvGrpSpPr>
            <a:grpSpLocks/>
          </p:cNvGrpSpPr>
          <p:nvPr/>
        </p:nvGrpSpPr>
        <p:grpSpPr bwMode="auto">
          <a:xfrm>
            <a:off x="3280936" y="1344127"/>
            <a:ext cx="2722226" cy="1380846"/>
            <a:chOff x="1901" y="1316"/>
            <a:chExt cx="1905" cy="967"/>
          </a:xfrm>
        </p:grpSpPr>
        <p:sp>
          <p:nvSpPr>
            <p:cNvPr id="792635" name="Line 59"/>
            <p:cNvSpPr>
              <a:spLocks noChangeShapeType="1"/>
            </p:cNvSpPr>
            <p:nvPr/>
          </p:nvSpPr>
          <p:spPr bwMode="auto">
            <a:xfrm>
              <a:off x="3308" y="1950"/>
              <a:ext cx="21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36" name="Line 60"/>
            <p:cNvSpPr>
              <a:spLocks noChangeShapeType="1"/>
            </p:cNvSpPr>
            <p:nvPr/>
          </p:nvSpPr>
          <p:spPr bwMode="auto">
            <a:xfrm>
              <a:off x="3308" y="2013"/>
              <a:ext cx="21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37" name="Text Box 61"/>
            <p:cNvSpPr txBox="1">
              <a:spLocks noChangeArrowheads="1"/>
            </p:cNvSpPr>
            <p:nvPr/>
          </p:nvSpPr>
          <p:spPr bwMode="auto">
            <a:xfrm>
              <a:off x="2288" y="1358"/>
              <a:ext cx="543"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S(</a:t>
              </a:r>
              <a:r>
                <a:rPr lang="en-US" altLang="zh-CN" i="1">
                  <a:solidFill>
                    <a:schemeClr val="tx2"/>
                  </a:solidFill>
                  <a:latin typeface="Times New Roman" panose="02020603050405020304" pitchFamily="18" charset="0"/>
                  <a:cs typeface="Times New Roman" panose="02020603050405020304" pitchFamily="18" charset="0"/>
                </a:rPr>
                <a:t>t</a:t>
              </a:r>
              <a:r>
                <a:rPr lang="en-US" altLang="zh-CN">
                  <a:solidFill>
                    <a:schemeClr val="tx2"/>
                  </a:solidFill>
                  <a:latin typeface="Times New Roman" panose="02020603050405020304" pitchFamily="18" charset="0"/>
                  <a:cs typeface="Times New Roman" panose="02020603050405020304" pitchFamily="18" charset="0"/>
                </a:rPr>
                <a:t>=0)</a:t>
              </a:r>
            </a:p>
          </p:txBody>
        </p:sp>
        <p:sp>
          <p:nvSpPr>
            <p:cNvPr id="792638" name="Text Box 62"/>
            <p:cNvSpPr txBox="1">
              <a:spLocks noChangeArrowheads="1"/>
            </p:cNvSpPr>
            <p:nvPr/>
          </p:nvSpPr>
          <p:spPr bwMode="auto">
            <a:xfrm>
              <a:off x="3413" y="1642"/>
              <a:ext cx="220"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39" name="Text Box 63"/>
            <p:cNvSpPr txBox="1">
              <a:spLocks noChangeArrowheads="1"/>
            </p:cNvSpPr>
            <p:nvPr/>
          </p:nvSpPr>
          <p:spPr bwMode="auto">
            <a:xfrm>
              <a:off x="3419" y="2011"/>
              <a:ext cx="210"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40" name="Text Box 64"/>
            <p:cNvSpPr txBox="1">
              <a:spLocks noChangeArrowheads="1"/>
            </p:cNvSpPr>
            <p:nvPr/>
          </p:nvSpPr>
          <p:spPr bwMode="auto">
            <a:xfrm>
              <a:off x="3470" y="1822"/>
              <a:ext cx="336"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i="1" baseline="-25000">
                  <a:solidFill>
                    <a:schemeClr val="tx2"/>
                  </a:solidFill>
                  <a:latin typeface="Times New Roman" panose="02020603050405020304" pitchFamily="18" charset="0"/>
                  <a:cs typeface="Times New Roman" panose="02020603050405020304" pitchFamily="18" charset="0"/>
                </a:rPr>
                <a:t>C</a:t>
              </a:r>
              <a:r>
                <a:rPr lang="en-US" altLang="zh-CN" baseline="-25000">
                  <a:solidFill>
                    <a:schemeClr val="tx2"/>
                  </a:solidFill>
                  <a:latin typeface="Times New Roman" panose="02020603050405020304" pitchFamily="18" charset="0"/>
                  <a:cs typeface="Times New Roman" panose="02020603050405020304" pitchFamily="18" charset="0"/>
                </a:rPr>
                <a:t>1</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41" name="Text Box 65"/>
            <p:cNvSpPr txBox="1">
              <a:spLocks noChangeArrowheads="1"/>
            </p:cNvSpPr>
            <p:nvPr/>
          </p:nvSpPr>
          <p:spPr bwMode="auto">
            <a:xfrm>
              <a:off x="1901" y="1841"/>
              <a:ext cx="305"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baseline="-25000">
                  <a:solidFill>
                    <a:schemeClr val="tx2"/>
                  </a:solidFill>
                  <a:latin typeface="Times New Roman" panose="02020603050405020304" pitchFamily="18" charset="0"/>
                  <a:cs typeface="Times New Roman" panose="02020603050405020304" pitchFamily="18" charset="0"/>
                </a:rPr>
                <a:t>S</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42" name="Line 66"/>
            <p:cNvSpPr>
              <a:spLocks noChangeShapeType="1"/>
            </p:cNvSpPr>
            <p:nvPr/>
          </p:nvSpPr>
          <p:spPr bwMode="auto">
            <a:xfrm>
              <a:off x="2279" y="1656"/>
              <a:ext cx="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3" name="Line 67"/>
            <p:cNvSpPr>
              <a:spLocks noChangeShapeType="1"/>
            </p:cNvSpPr>
            <p:nvPr/>
          </p:nvSpPr>
          <p:spPr bwMode="auto">
            <a:xfrm>
              <a:off x="2277" y="2278"/>
              <a:ext cx="11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4" name="Line 68"/>
            <p:cNvSpPr>
              <a:spLocks noChangeShapeType="1"/>
            </p:cNvSpPr>
            <p:nvPr/>
          </p:nvSpPr>
          <p:spPr bwMode="auto">
            <a:xfrm flipH="1">
              <a:off x="2744" y="1656"/>
              <a:ext cx="173"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5" name="Line 69"/>
            <p:cNvSpPr>
              <a:spLocks noChangeShapeType="1"/>
            </p:cNvSpPr>
            <p:nvPr/>
          </p:nvSpPr>
          <p:spPr bwMode="auto">
            <a:xfrm>
              <a:off x="2174" y="1970"/>
              <a:ext cx="2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6" name="Line 70"/>
            <p:cNvSpPr>
              <a:spLocks noChangeShapeType="1"/>
            </p:cNvSpPr>
            <p:nvPr/>
          </p:nvSpPr>
          <p:spPr bwMode="auto">
            <a:xfrm>
              <a:off x="2214" y="2022"/>
              <a:ext cx="13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7" name="Line 71"/>
            <p:cNvSpPr>
              <a:spLocks noChangeShapeType="1"/>
            </p:cNvSpPr>
            <p:nvPr/>
          </p:nvSpPr>
          <p:spPr bwMode="auto">
            <a:xfrm flipV="1">
              <a:off x="2282" y="2022"/>
              <a:ext cx="0" cy="2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8" name="Line 72"/>
            <p:cNvSpPr>
              <a:spLocks noChangeShapeType="1"/>
            </p:cNvSpPr>
            <p:nvPr/>
          </p:nvSpPr>
          <p:spPr bwMode="auto">
            <a:xfrm>
              <a:off x="2282" y="1656"/>
              <a:ext cx="0" cy="31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49" name="Line 73"/>
            <p:cNvSpPr>
              <a:spLocks noChangeShapeType="1"/>
            </p:cNvSpPr>
            <p:nvPr/>
          </p:nvSpPr>
          <p:spPr bwMode="auto">
            <a:xfrm>
              <a:off x="3422" y="1661"/>
              <a:ext cx="0" cy="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0" name="Line 74"/>
            <p:cNvSpPr>
              <a:spLocks noChangeShapeType="1"/>
            </p:cNvSpPr>
            <p:nvPr/>
          </p:nvSpPr>
          <p:spPr bwMode="auto">
            <a:xfrm flipV="1">
              <a:off x="3418" y="2013"/>
              <a:ext cx="0" cy="2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1" name="Text Box 75"/>
            <p:cNvSpPr txBox="1">
              <a:spLocks noChangeArrowheads="1"/>
            </p:cNvSpPr>
            <p:nvPr/>
          </p:nvSpPr>
          <p:spPr bwMode="auto">
            <a:xfrm>
              <a:off x="2911" y="1382"/>
              <a:ext cx="228"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R</a:t>
              </a:r>
            </a:p>
          </p:txBody>
        </p:sp>
        <p:sp>
          <p:nvSpPr>
            <p:cNvPr id="792652" name="Rectangle 76"/>
            <p:cNvSpPr>
              <a:spLocks noChangeArrowheads="1"/>
            </p:cNvSpPr>
            <p:nvPr/>
          </p:nvSpPr>
          <p:spPr bwMode="auto">
            <a:xfrm>
              <a:off x="2921" y="1609"/>
              <a:ext cx="257" cy="92"/>
            </a:xfrm>
            <a:prstGeom prst="rect">
              <a:avLst/>
            </a:prstGeom>
            <a:no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3" name="Text Box 77"/>
            <p:cNvSpPr txBox="1">
              <a:spLocks noChangeArrowheads="1"/>
            </p:cNvSpPr>
            <p:nvPr/>
          </p:nvSpPr>
          <p:spPr bwMode="auto">
            <a:xfrm>
              <a:off x="3082" y="1855"/>
              <a:ext cx="237"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C</a:t>
              </a:r>
            </a:p>
          </p:txBody>
        </p:sp>
        <p:sp>
          <p:nvSpPr>
            <p:cNvPr id="792654" name="Text Box 78"/>
            <p:cNvSpPr txBox="1">
              <a:spLocks noChangeArrowheads="1"/>
            </p:cNvSpPr>
            <p:nvPr/>
          </p:nvSpPr>
          <p:spPr bwMode="auto">
            <a:xfrm>
              <a:off x="3144" y="1316"/>
              <a:ext cx="380"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i</a:t>
              </a:r>
              <a:r>
                <a:rPr lang="en-US" altLang="zh-CN" baseline="-25000">
                  <a:solidFill>
                    <a:schemeClr val="tx2"/>
                  </a:solidFill>
                  <a:latin typeface="Times New Roman" panose="02020603050405020304" pitchFamily="18" charset="0"/>
                  <a:cs typeface="Times New Roman" panose="02020603050405020304" pitchFamily="18" charset="0"/>
                </a:rPr>
                <a:t>1</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55" name="Line 79"/>
            <p:cNvSpPr>
              <a:spLocks noChangeShapeType="1"/>
            </p:cNvSpPr>
            <p:nvPr/>
          </p:nvSpPr>
          <p:spPr bwMode="auto">
            <a:xfrm>
              <a:off x="3265" y="1609"/>
              <a:ext cx="16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6" name="Line 80"/>
            <p:cNvSpPr>
              <a:spLocks noChangeShapeType="1"/>
            </p:cNvSpPr>
            <p:nvPr/>
          </p:nvSpPr>
          <p:spPr bwMode="auto">
            <a:xfrm flipH="1" flipV="1">
              <a:off x="2580" y="1575"/>
              <a:ext cx="164" cy="81"/>
            </a:xfrm>
            <a:prstGeom prst="line">
              <a:avLst/>
            </a:prstGeom>
            <a:noFill/>
            <a:ln w="254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7" name="Line 81"/>
            <p:cNvSpPr>
              <a:spLocks noChangeShapeType="1"/>
            </p:cNvSpPr>
            <p:nvPr/>
          </p:nvSpPr>
          <p:spPr bwMode="auto">
            <a:xfrm flipV="1">
              <a:off x="3178" y="1658"/>
              <a:ext cx="249"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8" name="Arc 82"/>
            <p:cNvSpPr>
              <a:spLocks/>
            </p:cNvSpPr>
            <p:nvPr/>
          </p:nvSpPr>
          <p:spPr bwMode="auto">
            <a:xfrm rot="11123645" flipV="1">
              <a:off x="2631" y="1571"/>
              <a:ext cx="133"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59" name="Text Box 83"/>
            <p:cNvSpPr txBox="1">
              <a:spLocks noChangeArrowheads="1"/>
            </p:cNvSpPr>
            <p:nvPr/>
          </p:nvSpPr>
          <p:spPr bwMode="auto">
            <a:xfrm>
              <a:off x="2703" y="1694"/>
              <a:ext cx="220"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60" name="Text Box 84"/>
            <p:cNvSpPr txBox="1">
              <a:spLocks noChangeArrowheads="1"/>
            </p:cNvSpPr>
            <p:nvPr/>
          </p:nvSpPr>
          <p:spPr bwMode="auto">
            <a:xfrm>
              <a:off x="3137" y="1651"/>
              <a:ext cx="210"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61" name="Text Box 85"/>
            <p:cNvSpPr txBox="1">
              <a:spLocks noChangeArrowheads="1"/>
            </p:cNvSpPr>
            <p:nvPr/>
          </p:nvSpPr>
          <p:spPr bwMode="auto">
            <a:xfrm>
              <a:off x="2849" y="1670"/>
              <a:ext cx="330" cy="25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dirty="0">
                  <a:solidFill>
                    <a:schemeClr val="tx2"/>
                  </a:solidFill>
                  <a:latin typeface="Times New Roman" panose="02020603050405020304" pitchFamily="18" charset="0"/>
                  <a:cs typeface="Times New Roman" panose="02020603050405020304" pitchFamily="18" charset="0"/>
                </a:rPr>
                <a:t>u</a:t>
              </a:r>
              <a:r>
                <a:rPr lang="en-US" altLang="zh-CN" i="1" baseline="-25000" dirty="0">
                  <a:solidFill>
                    <a:schemeClr val="tx2"/>
                  </a:solidFill>
                  <a:latin typeface="Times New Roman" panose="02020603050405020304" pitchFamily="18" charset="0"/>
                  <a:cs typeface="Times New Roman" panose="02020603050405020304" pitchFamily="18" charset="0"/>
                </a:rPr>
                <a:t>R</a:t>
              </a:r>
              <a:r>
                <a:rPr lang="en-US" altLang="zh-CN" baseline="-25000" dirty="0">
                  <a:solidFill>
                    <a:schemeClr val="tx2"/>
                  </a:solidFill>
                  <a:latin typeface="Times New Roman" panose="02020603050405020304" pitchFamily="18" charset="0"/>
                  <a:cs typeface="Times New Roman" panose="02020603050405020304" pitchFamily="18" charset="0"/>
                </a:rPr>
                <a:t>1</a:t>
              </a:r>
              <a:endParaRPr lang="en-US" altLang="zh-CN" dirty="0">
                <a:solidFill>
                  <a:schemeClr val="tx2"/>
                </a:solidFill>
                <a:latin typeface="Times New Roman" panose="02020603050405020304" pitchFamily="18" charset="0"/>
                <a:cs typeface="Times New Roman" panose="02020603050405020304" pitchFamily="18" charset="0"/>
              </a:endParaRPr>
            </a:p>
          </p:txBody>
        </p:sp>
      </p:grpSp>
      <p:grpSp>
        <p:nvGrpSpPr>
          <p:cNvPr id="792662" name="Group 86"/>
          <p:cNvGrpSpPr>
            <a:grpSpLocks/>
          </p:cNvGrpSpPr>
          <p:nvPr/>
        </p:nvGrpSpPr>
        <p:grpSpPr bwMode="auto">
          <a:xfrm>
            <a:off x="6578015" y="1363200"/>
            <a:ext cx="2195512" cy="1379537"/>
            <a:chOff x="4293" y="1370"/>
            <a:chExt cx="1383" cy="869"/>
          </a:xfrm>
        </p:grpSpPr>
        <p:sp>
          <p:nvSpPr>
            <p:cNvPr id="792663" name="Line 87"/>
            <p:cNvSpPr>
              <a:spLocks noChangeShapeType="1"/>
            </p:cNvSpPr>
            <p:nvPr/>
          </p:nvSpPr>
          <p:spPr bwMode="auto">
            <a:xfrm>
              <a:off x="5221" y="1939"/>
              <a:ext cx="1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64" name="Line 88"/>
            <p:cNvSpPr>
              <a:spLocks noChangeShapeType="1"/>
            </p:cNvSpPr>
            <p:nvPr/>
          </p:nvSpPr>
          <p:spPr bwMode="auto">
            <a:xfrm>
              <a:off x="5221" y="1996"/>
              <a:ext cx="1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65" name="Text Box 89"/>
            <p:cNvSpPr txBox="1">
              <a:spLocks noChangeArrowheads="1"/>
            </p:cNvSpPr>
            <p:nvPr/>
          </p:nvSpPr>
          <p:spPr bwMode="auto">
            <a:xfrm>
              <a:off x="4306" y="1408"/>
              <a:ext cx="4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S(</a:t>
              </a:r>
              <a:r>
                <a:rPr lang="en-US" altLang="zh-CN" i="1">
                  <a:solidFill>
                    <a:schemeClr val="tx2"/>
                  </a:solidFill>
                  <a:latin typeface="Times New Roman" panose="02020603050405020304" pitchFamily="18" charset="0"/>
                  <a:cs typeface="Times New Roman" panose="02020603050405020304" pitchFamily="18" charset="0"/>
                </a:rPr>
                <a:t>t</a:t>
              </a:r>
              <a:r>
                <a:rPr lang="en-US" altLang="zh-CN">
                  <a:solidFill>
                    <a:schemeClr val="tx2"/>
                  </a:solidFill>
                  <a:latin typeface="Times New Roman" panose="02020603050405020304" pitchFamily="18" charset="0"/>
                  <a:cs typeface="Times New Roman" panose="02020603050405020304" pitchFamily="18" charset="0"/>
                </a:rPr>
                <a:t>=0)</a:t>
              </a:r>
            </a:p>
          </p:txBody>
        </p:sp>
        <p:sp>
          <p:nvSpPr>
            <p:cNvPr id="792666" name="Text Box 90"/>
            <p:cNvSpPr txBox="1">
              <a:spLocks noChangeArrowheads="1"/>
            </p:cNvSpPr>
            <p:nvPr/>
          </p:nvSpPr>
          <p:spPr bwMode="auto">
            <a:xfrm>
              <a:off x="5316" y="1663"/>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67" name="Text Box 91"/>
            <p:cNvSpPr txBox="1">
              <a:spLocks noChangeArrowheads="1"/>
            </p:cNvSpPr>
            <p:nvPr/>
          </p:nvSpPr>
          <p:spPr bwMode="auto">
            <a:xfrm>
              <a:off x="5322" y="1995"/>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68" name="Text Box 92"/>
            <p:cNvSpPr txBox="1">
              <a:spLocks noChangeArrowheads="1"/>
            </p:cNvSpPr>
            <p:nvPr/>
          </p:nvSpPr>
          <p:spPr bwMode="auto">
            <a:xfrm>
              <a:off x="5374" y="1820"/>
              <a:ext cx="302"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u</a:t>
              </a:r>
              <a:r>
                <a:rPr lang="en-US" altLang="zh-CN" i="1" baseline="-25000">
                  <a:solidFill>
                    <a:schemeClr val="tx2"/>
                  </a:solidFill>
                  <a:latin typeface="Times New Roman" panose="02020603050405020304" pitchFamily="18" charset="0"/>
                  <a:cs typeface="Times New Roman" panose="02020603050405020304" pitchFamily="18" charset="0"/>
                </a:rPr>
                <a:t>C</a:t>
              </a:r>
              <a:r>
                <a:rPr lang="en-US" altLang="zh-CN" baseline="-25000">
                  <a:solidFill>
                    <a:schemeClr val="tx2"/>
                  </a:solidFill>
                  <a:latin typeface="Times New Roman" panose="02020603050405020304" pitchFamily="18" charset="0"/>
                  <a:cs typeface="Times New Roman" panose="02020603050405020304" pitchFamily="18" charset="0"/>
                </a:rPr>
                <a:t>2</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69" name="Line 93"/>
            <p:cNvSpPr>
              <a:spLocks noChangeShapeType="1"/>
            </p:cNvSpPr>
            <p:nvPr/>
          </p:nvSpPr>
          <p:spPr bwMode="auto">
            <a:xfrm>
              <a:off x="4295" y="1675"/>
              <a:ext cx="29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0" name="Line 94"/>
            <p:cNvSpPr>
              <a:spLocks noChangeShapeType="1"/>
            </p:cNvSpPr>
            <p:nvPr/>
          </p:nvSpPr>
          <p:spPr bwMode="auto">
            <a:xfrm>
              <a:off x="4293" y="2234"/>
              <a:ext cx="10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1" name="Line 95"/>
            <p:cNvSpPr>
              <a:spLocks noChangeShapeType="1"/>
            </p:cNvSpPr>
            <p:nvPr/>
          </p:nvSpPr>
          <p:spPr bwMode="auto">
            <a:xfrm flipH="1">
              <a:off x="4714" y="1675"/>
              <a:ext cx="155" cy="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2" name="Line 96"/>
            <p:cNvSpPr>
              <a:spLocks noChangeShapeType="1"/>
            </p:cNvSpPr>
            <p:nvPr/>
          </p:nvSpPr>
          <p:spPr bwMode="auto">
            <a:xfrm flipH="1">
              <a:off x="4295" y="1675"/>
              <a:ext cx="3" cy="5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3" name="Line 97"/>
            <p:cNvSpPr>
              <a:spLocks noChangeShapeType="1"/>
            </p:cNvSpPr>
            <p:nvPr/>
          </p:nvSpPr>
          <p:spPr bwMode="auto">
            <a:xfrm>
              <a:off x="5324" y="1679"/>
              <a:ext cx="0" cy="2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4" name="Line 98"/>
            <p:cNvSpPr>
              <a:spLocks noChangeShapeType="1"/>
            </p:cNvSpPr>
            <p:nvPr/>
          </p:nvSpPr>
          <p:spPr bwMode="auto">
            <a:xfrm flipV="1">
              <a:off x="5320" y="1996"/>
              <a:ext cx="0" cy="2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5" name="Text Box 99"/>
            <p:cNvSpPr txBox="1">
              <a:spLocks noChangeArrowheads="1"/>
            </p:cNvSpPr>
            <p:nvPr/>
          </p:nvSpPr>
          <p:spPr bwMode="auto">
            <a:xfrm>
              <a:off x="4864" y="1417"/>
              <a:ext cx="205"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R</a:t>
              </a:r>
            </a:p>
          </p:txBody>
        </p:sp>
        <p:sp>
          <p:nvSpPr>
            <p:cNvPr id="792676" name="Rectangle 100"/>
            <p:cNvSpPr>
              <a:spLocks noChangeArrowheads="1"/>
            </p:cNvSpPr>
            <p:nvPr/>
          </p:nvSpPr>
          <p:spPr bwMode="auto">
            <a:xfrm>
              <a:off x="4873" y="1633"/>
              <a:ext cx="231" cy="82"/>
            </a:xfrm>
            <a:prstGeom prst="rect">
              <a:avLst/>
            </a:prstGeom>
            <a:no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77" name="Text Box 101"/>
            <p:cNvSpPr txBox="1">
              <a:spLocks noChangeArrowheads="1"/>
            </p:cNvSpPr>
            <p:nvPr/>
          </p:nvSpPr>
          <p:spPr bwMode="auto">
            <a:xfrm>
              <a:off x="5012" y="1855"/>
              <a:ext cx="213"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C</a:t>
              </a:r>
            </a:p>
          </p:txBody>
        </p:sp>
        <p:sp>
          <p:nvSpPr>
            <p:cNvPr id="792678" name="Text Box 102"/>
            <p:cNvSpPr txBox="1">
              <a:spLocks noChangeArrowheads="1"/>
            </p:cNvSpPr>
            <p:nvPr/>
          </p:nvSpPr>
          <p:spPr bwMode="auto">
            <a:xfrm>
              <a:off x="5074" y="1370"/>
              <a:ext cx="342"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i="1">
                  <a:solidFill>
                    <a:schemeClr val="tx2"/>
                  </a:solidFill>
                  <a:latin typeface="Times New Roman" panose="02020603050405020304" pitchFamily="18" charset="0"/>
                  <a:cs typeface="Times New Roman" panose="02020603050405020304" pitchFamily="18" charset="0"/>
                </a:rPr>
                <a:t>i</a:t>
              </a:r>
              <a:r>
                <a:rPr lang="en-US" altLang="zh-CN" baseline="-25000">
                  <a:solidFill>
                    <a:schemeClr val="tx2"/>
                  </a:solidFill>
                  <a:latin typeface="Times New Roman" panose="02020603050405020304" pitchFamily="18" charset="0"/>
                  <a:cs typeface="Times New Roman" panose="02020603050405020304" pitchFamily="18" charset="0"/>
                </a:rPr>
                <a:t>2</a:t>
              </a:r>
              <a:endParaRPr lang="en-US" altLang="zh-CN">
                <a:solidFill>
                  <a:schemeClr val="tx2"/>
                </a:solidFill>
                <a:latin typeface="Times New Roman" panose="02020603050405020304" pitchFamily="18" charset="0"/>
                <a:cs typeface="Times New Roman" panose="02020603050405020304" pitchFamily="18" charset="0"/>
              </a:endParaRPr>
            </a:p>
          </p:txBody>
        </p:sp>
        <p:sp>
          <p:nvSpPr>
            <p:cNvPr id="792679" name="Line 103"/>
            <p:cNvSpPr>
              <a:spLocks noChangeShapeType="1"/>
            </p:cNvSpPr>
            <p:nvPr/>
          </p:nvSpPr>
          <p:spPr bwMode="auto">
            <a:xfrm>
              <a:off x="5183" y="1633"/>
              <a:ext cx="145"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80" name="Line 104"/>
            <p:cNvSpPr>
              <a:spLocks noChangeShapeType="1"/>
            </p:cNvSpPr>
            <p:nvPr/>
          </p:nvSpPr>
          <p:spPr bwMode="auto">
            <a:xfrm flipH="1" flipV="1">
              <a:off x="4566" y="1602"/>
              <a:ext cx="148" cy="73"/>
            </a:xfrm>
            <a:prstGeom prst="line">
              <a:avLst/>
            </a:prstGeom>
            <a:noFill/>
            <a:ln w="254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81" name="Line 105"/>
            <p:cNvSpPr>
              <a:spLocks noChangeShapeType="1"/>
            </p:cNvSpPr>
            <p:nvPr/>
          </p:nvSpPr>
          <p:spPr bwMode="auto">
            <a:xfrm flipV="1">
              <a:off x="5104" y="1677"/>
              <a:ext cx="224"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82" name="Arc 106"/>
            <p:cNvSpPr>
              <a:spLocks/>
            </p:cNvSpPr>
            <p:nvPr/>
          </p:nvSpPr>
          <p:spPr bwMode="auto">
            <a:xfrm rot="11123645" flipV="1">
              <a:off x="4612" y="1598"/>
              <a:ext cx="120" cy="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92683" name="Text Box 107"/>
            <p:cNvSpPr txBox="1">
              <a:spLocks noChangeArrowheads="1"/>
            </p:cNvSpPr>
            <p:nvPr/>
          </p:nvSpPr>
          <p:spPr bwMode="auto">
            <a:xfrm>
              <a:off x="4679" y="1710"/>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84" name="Text Box 108"/>
            <p:cNvSpPr txBox="1">
              <a:spLocks noChangeArrowheads="1"/>
            </p:cNvSpPr>
            <p:nvPr/>
          </p:nvSpPr>
          <p:spPr bwMode="auto">
            <a:xfrm>
              <a:off x="5068" y="1671"/>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a:solidFill>
                    <a:schemeClr val="tx2"/>
                  </a:solidFill>
                  <a:latin typeface="Times New Roman" panose="02020603050405020304" pitchFamily="18" charset="0"/>
                  <a:cs typeface="Times New Roman" panose="02020603050405020304" pitchFamily="18" charset="0"/>
                </a:rPr>
                <a:t>–</a:t>
              </a:r>
            </a:p>
          </p:txBody>
        </p:sp>
        <p:sp>
          <p:nvSpPr>
            <p:cNvPr id="792685" name="Text Box 109"/>
            <p:cNvSpPr txBox="1">
              <a:spLocks noChangeArrowheads="1"/>
            </p:cNvSpPr>
            <p:nvPr/>
          </p:nvSpPr>
          <p:spPr bwMode="auto">
            <a:xfrm>
              <a:off x="4804" y="1676"/>
              <a:ext cx="297"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i="1" dirty="0">
                  <a:solidFill>
                    <a:schemeClr val="tx2"/>
                  </a:solidFill>
                  <a:latin typeface="Times New Roman" panose="02020603050405020304" pitchFamily="18" charset="0"/>
                  <a:cs typeface="Times New Roman" panose="02020603050405020304" pitchFamily="18" charset="0"/>
                </a:rPr>
                <a:t>u</a:t>
              </a:r>
              <a:r>
                <a:rPr lang="en-US" altLang="zh-CN" i="1" baseline="-25000" dirty="0">
                  <a:solidFill>
                    <a:schemeClr val="tx2"/>
                  </a:solidFill>
                  <a:latin typeface="Times New Roman" panose="02020603050405020304" pitchFamily="18" charset="0"/>
                  <a:cs typeface="Times New Roman" panose="02020603050405020304" pitchFamily="18" charset="0"/>
                </a:rPr>
                <a:t>R</a:t>
              </a:r>
              <a:r>
                <a:rPr lang="en-US" altLang="zh-CN" baseline="-25000" dirty="0">
                  <a:solidFill>
                    <a:schemeClr val="tx2"/>
                  </a:solidFill>
                  <a:latin typeface="Times New Roman" panose="02020603050405020304" pitchFamily="18" charset="0"/>
                  <a:cs typeface="Times New Roman" panose="02020603050405020304" pitchFamily="18" charset="0"/>
                </a:rPr>
                <a:t>2</a:t>
              </a:r>
              <a:endParaRPr lang="en-US" altLang="zh-CN" dirty="0">
                <a:solidFill>
                  <a:schemeClr val="tx2"/>
                </a:solidFill>
                <a:latin typeface="Times New Roman" panose="02020603050405020304" pitchFamily="18" charset="0"/>
                <a:cs typeface="Times New Roman" panose="02020603050405020304" pitchFamily="18" charset="0"/>
              </a:endParaRPr>
            </a:p>
          </p:txBody>
        </p:sp>
      </p:grpSp>
      <p:sp>
        <p:nvSpPr>
          <p:cNvPr id="2" name="标题 1"/>
          <p:cNvSpPr>
            <a:spLocks noGrp="1"/>
          </p:cNvSpPr>
          <p:nvPr>
            <p:ph type="title"/>
          </p:nvPr>
        </p:nvSpPr>
        <p:spPr/>
        <p:txBody>
          <a:bodyPr/>
          <a:lstStyle/>
          <a:p>
            <a:r>
              <a:rPr lang="zh-CN" altLang="en-US" dirty="0">
                <a:cs typeface="Times New Roman" panose="02020603050405020304" pitchFamily="18" charset="0"/>
              </a:rPr>
              <a:t>一阶电路的全响应</a:t>
            </a:r>
          </a:p>
        </p:txBody>
      </p:sp>
    </p:spTree>
    <p:extLst>
      <p:ext uri="{BB962C8B-B14F-4D97-AF65-F5344CB8AC3E}">
        <p14:creationId xmlns:p14="http://schemas.microsoft.com/office/powerpoint/2010/main" val="493204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2578"/>
                                        </p:tgtEl>
                                        <p:attrNameLst>
                                          <p:attrName>style.visibility</p:attrName>
                                        </p:attrNameLst>
                                      </p:cBhvr>
                                      <p:to>
                                        <p:strVal val="visible"/>
                                      </p:to>
                                    </p:set>
                                    <p:animEffect transition="in" filter="wipe(left)">
                                      <p:cBhvr>
                                        <p:cTn id="7" dur="500"/>
                                        <p:tgtEl>
                                          <p:spTgt spid="79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2606"/>
                                        </p:tgtEl>
                                        <p:attrNameLst>
                                          <p:attrName>style.visibility</p:attrName>
                                        </p:attrNameLst>
                                      </p:cBhvr>
                                      <p:to>
                                        <p:strVal val="visible"/>
                                      </p:to>
                                    </p:set>
                                    <p:animEffect transition="in" filter="wipe(left)">
                                      <p:cBhvr>
                                        <p:cTn id="12" dur="500"/>
                                        <p:tgtEl>
                                          <p:spTgt spid="79260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2605"/>
                                        </p:tgtEl>
                                        <p:attrNameLst>
                                          <p:attrName>style.visibility</p:attrName>
                                        </p:attrNameLst>
                                      </p:cBhvr>
                                      <p:to>
                                        <p:strVal val="visible"/>
                                      </p:to>
                                    </p:set>
                                    <p:animEffect transition="in" filter="wipe(left)">
                                      <p:cBhvr>
                                        <p:cTn id="16" dur="500"/>
                                        <p:tgtEl>
                                          <p:spTgt spid="7926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2601"/>
                                        </p:tgtEl>
                                        <p:attrNameLst>
                                          <p:attrName>style.visibility</p:attrName>
                                        </p:attrNameLst>
                                      </p:cBhvr>
                                      <p:to>
                                        <p:strVal val="visible"/>
                                      </p:to>
                                    </p:set>
                                    <p:animEffect transition="in" filter="wipe(left)">
                                      <p:cBhvr>
                                        <p:cTn id="21" dur="500"/>
                                        <p:tgtEl>
                                          <p:spTgt spid="7926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92634"/>
                                        </p:tgtEl>
                                        <p:attrNameLst>
                                          <p:attrName>style.visibility</p:attrName>
                                        </p:attrNameLst>
                                      </p:cBhvr>
                                      <p:to>
                                        <p:strVal val="visible"/>
                                      </p:to>
                                    </p:set>
                                    <p:animEffect transition="in" filter="wipe(left)">
                                      <p:cBhvr>
                                        <p:cTn id="26" dur="500"/>
                                        <p:tgtEl>
                                          <p:spTgt spid="792634"/>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92603"/>
                                        </p:tgtEl>
                                        <p:attrNameLst>
                                          <p:attrName>style.visibility</p:attrName>
                                        </p:attrNameLst>
                                      </p:cBhvr>
                                      <p:to>
                                        <p:strVal val="visible"/>
                                      </p:to>
                                    </p:set>
                                    <p:animEffect transition="in" filter="wipe(left)">
                                      <p:cBhvr>
                                        <p:cTn id="30" dur="500"/>
                                        <p:tgtEl>
                                          <p:spTgt spid="7926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92602"/>
                                        </p:tgtEl>
                                        <p:attrNameLst>
                                          <p:attrName>style.visibility</p:attrName>
                                        </p:attrNameLst>
                                      </p:cBhvr>
                                      <p:to>
                                        <p:strVal val="visible"/>
                                      </p:to>
                                    </p:set>
                                    <p:animEffect transition="in" filter="wipe(left)">
                                      <p:cBhvr>
                                        <p:cTn id="35" dur="500"/>
                                        <p:tgtEl>
                                          <p:spTgt spid="7926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92662"/>
                                        </p:tgtEl>
                                        <p:attrNameLst>
                                          <p:attrName>style.visibility</p:attrName>
                                        </p:attrNameLst>
                                      </p:cBhvr>
                                      <p:to>
                                        <p:strVal val="visible"/>
                                      </p:to>
                                    </p:set>
                                    <p:animEffect transition="in" filter="wipe(left)">
                                      <p:cBhvr>
                                        <p:cTn id="40" dur="500"/>
                                        <p:tgtEl>
                                          <p:spTgt spid="792662"/>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792604"/>
                                        </p:tgtEl>
                                        <p:attrNameLst>
                                          <p:attrName>style.visibility</p:attrName>
                                        </p:attrNameLst>
                                      </p:cBhvr>
                                      <p:to>
                                        <p:strVal val="visible"/>
                                      </p:to>
                                    </p:set>
                                    <p:animEffect transition="in" filter="wipe(left)">
                                      <p:cBhvr>
                                        <p:cTn id="44" dur="500"/>
                                        <p:tgtEl>
                                          <p:spTgt spid="79260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92581"/>
                                        </p:tgtEl>
                                        <p:attrNameLst>
                                          <p:attrName>style.visibility</p:attrName>
                                        </p:attrNameLst>
                                      </p:cBhvr>
                                      <p:to>
                                        <p:strVal val="visible"/>
                                      </p:to>
                                    </p:set>
                                    <p:animEffect transition="in" filter="wipe(left)">
                                      <p:cBhvr>
                                        <p:cTn id="49" dur="500"/>
                                        <p:tgtEl>
                                          <p:spTgt spid="7925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792582"/>
                                        </p:tgtEl>
                                        <p:attrNameLst>
                                          <p:attrName>style.visibility</p:attrName>
                                        </p:attrNameLst>
                                      </p:cBhvr>
                                      <p:to>
                                        <p:strVal val="visible"/>
                                      </p:to>
                                    </p:set>
                                    <p:animEffect transition="in" filter="wipe(left)">
                                      <p:cBhvr>
                                        <p:cTn id="54" dur="500"/>
                                        <p:tgtEl>
                                          <p:spTgt spid="79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8" grpId="0" autoUpdateAnimBg="0"/>
      <p:bldP spid="792601" grpId="0" autoUpdateAnimBg="0"/>
      <p:bldP spid="792602" grpId="0" autoUpdateAnimBg="0"/>
      <p:bldP spid="792603" grpId="0" autoUpdateAnimBg="0"/>
      <p:bldP spid="792604" grpId="0" autoUpdateAnimBg="0"/>
      <p:bldP spid="79260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标题 3"/>
          <p:cNvSpPr>
            <a:spLocks noGrp="1"/>
          </p:cNvSpPr>
          <p:nvPr>
            <p:ph type="title"/>
          </p:nvPr>
        </p:nvSpPr>
        <p:spPr/>
        <p:txBody>
          <a:bodyPr/>
          <a:lstStyle/>
          <a:p>
            <a:pPr eaLnBrk="1" hangingPunct="1"/>
            <a:r>
              <a:rPr lang="zh-CN" altLang="en-US" smtClean="0">
                <a:ea typeface="宋体" charset="-122"/>
              </a:rPr>
              <a:t>本章内容概述</a:t>
            </a:r>
          </a:p>
        </p:txBody>
      </p:sp>
      <p:sp>
        <p:nvSpPr>
          <p:cNvPr id="40963" name="内容占位符 4"/>
          <p:cNvSpPr>
            <a:spLocks noGrp="1"/>
          </p:cNvSpPr>
          <p:nvPr>
            <p:ph sz="quarter" idx="11"/>
          </p:nvPr>
        </p:nvSpPr>
        <p:spPr/>
        <p:txBody>
          <a:bodyPr/>
          <a:lstStyle/>
          <a:p>
            <a:pPr eaLnBrk="1" hangingPunct="1">
              <a:lnSpc>
                <a:spcPct val="120000"/>
              </a:lnSpc>
            </a:pPr>
            <a:r>
              <a:rPr lang="zh-CN" altLang="en-US" sz="2400" smtClean="0">
                <a:ea typeface="宋体" charset="-122"/>
              </a:rPr>
              <a:t>前面讨论电路的响应时都没有考虑所讨论的电路是什么时刻开始工作的，事实上，我们默认所分析的电路（包括组成电路的各元件参数和它们之间的连接方式）已经工作了足够长时间，电路进入了稳态状态，电路响应不再随时间变化（例如直流稳态时响应为恒定值），或随时间按某一规律周期性变化（如正弦稳态时响应为与激励同频率的正弦量）。</a:t>
            </a:r>
            <a:endParaRPr lang="en-US" altLang="zh-CN" sz="2400" smtClean="0">
              <a:ea typeface="宋体" charset="-122"/>
            </a:endParaRPr>
          </a:p>
          <a:p>
            <a:pPr eaLnBrk="1" hangingPunct="1">
              <a:lnSpc>
                <a:spcPct val="120000"/>
              </a:lnSpc>
            </a:pPr>
            <a:r>
              <a:rPr lang="zh-CN" altLang="en-US" sz="2400" smtClean="0">
                <a:ea typeface="宋体" charset="-122"/>
              </a:rPr>
              <a:t>然而，在电路开始工作或电路发生变化后的一段时间内，当电路中存在储能元件时，由于它们的储能效应，在电路工作状态发生变化的时候，电路储能状态的变化是渐变的，在这个渐变的过程中，电路的响应不是稳定的。</a:t>
            </a:r>
            <a:endParaRPr lang="en-US" altLang="zh-CN" sz="2400" smtClean="0">
              <a:ea typeface="宋体" charset="-122"/>
            </a:endParaRPr>
          </a:p>
          <a:p>
            <a:pPr eaLnBrk="1" hangingPunct="1">
              <a:lnSpc>
                <a:spcPct val="120000"/>
              </a:lnSpc>
            </a:pPr>
            <a:r>
              <a:rPr lang="zh-CN" altLang="en-US" sz="2400" smtClean="0">
                <a:ea typeface="宋体" charset="-122"/>
              </a:rPr>
              <a:t>本章我们将来讨论这个问题。</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up)">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up)">
                                      <p:cBhvr>
                                        <p:cTn id="12" dur="500"/>
                                        <p:tgtEl>
                                          <p:spTgt spid="4096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0963">
                                            <p:txEl>
                                              <p:pRg st="2" end="2"/>
                                            </p:txEl>
                                          </p:spTgt>
                                        </p:tgtEl>
                                        <p:attrNameLst>
                                          <p:attrName>style.visibility</p:attrName>
                                        </p:attrNameLst>
                                      </p:cBhvr>
                                      <p:to>
                                        <p:strVal val="visible"/>
                                      </p:to>
                                    </p:set>
                                    <p:animEffect transition="in" filter="wipe(up)">
                                      <p:cBhvr>
                                        <p:cTn id="16"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ext Box 2"/>
          <p:cNvSpPr txBox="1">
            <a:spLocks noChangeArrowheads="1"/>
          </p:cNvSpPr>
          <p:nvPr/>
        </p:nvSpPr>
        <p:spPr bwMode="auto">
          <a:xfrm>
            <a:off x="370385" y="908348"/>
            <a:ext cx="1834156" cy="461665"/>
          </a:xfrm>
          <a:prstGeom prst="rect">
            <a:avLst/>
          </a:prstGeom>
          <a:noFill/>
          <a:ln>
            <a:noFill/>
          </a:ln>
          <a:effectLst/>
          <a:extLst/>
        </p:spPr>
        <p:txBody>
          <a:bodyPr wrap="none" anchor="ctr">
            <a:spAutoFit/>
          </a:bodyPr>
          <a:lstStyle/>
          <a:p>
            <a:pPr>
              <a:spcBef>
                <a:spcPct val="50000"/>
              </a:spcBef>
            </a:pPr>
            <a:r>
              <a:rPr lang="zh-CN" altLang="en-US" sz="2400" b="1" dirty="0">
                <a:solidFill>
                  <a:schemeClr val="tx2"/>
                </a:solidFill>
              </a:rPr>
              <a:t>全响应小结</a:t>
            </a:r>
            <a:r>
              <a:rPr lang="en-US" altLang="zh-CN" sz="2400" b="1" dirty="0">
                <a:solidFill>
                  <a:schemeClr val="tx2"/>
                </a:solidFill>
              </a:rPr>
              <a:t>:</a:t>
            </a:r>
          </a:p>
        </p:txBody>
      </p:sp>
      <p:sp>
        <p:nvSpPr>
          <p:cNvPr id="793603" name="Text Box 3"/>
          <p:cNvSpPr txBox="1">
            <a:spLocks noChangeArrowheads="1"/>
          </p:cNvSpPr>
          <p:nvPr/>
        </p:nvSpPr>
        <p:spPr bwMode="auto">
          <a:xfrm>
            <a:off x="1255713" y="1665427"/>
            <a:ext cx="6635750" cy="93634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20000"/>
              </a:lnSpc>
              <a:spcBef>
                <a:spcPct val="50000"/>
              </a:spcBef>
            </a:pPr>
            <a:r>
              <a:rPr lang="en-US" altLang="zh-CN" b="1" dirty="0">
                <a:solidFill>
                  <a:schemeClr val="tx2"/>
                </a:solidFill>
              </a:rPr>
              <a:t>1. </a:t>
            </a:r>
            <a:r>
              <a:rPr lang="zh-CN" altLang="en-US" b="1" dirty="0">
                <a:solidFill>
                  <a:schemeClr val="tx2"/>
                </a:solidFill>
              </a:rPr>
              <a:t>全响应的不同分解方法只是便于更好地理解过渡过程的本质</a:t>
            </a:r>
            <a:r>
              <a:rPr lang="en-US" altLang="zh-CN" b="1" dirty="0">
                <a:solidFill>
                  <a:schemeClr val="tx2"/>
                </a:solidFill>
              </a:rPr>
              <a:t>;</a:t>
            </a:r>
          </a:p>
        </p:txBody>
      </p:sp>
      <p:sp>
        <p:nvSpPr>
          <p:cNvPr id="793604" name="Text Box 4"/>
          <p:cNvSpPr txBox="1">
            <a:spLocks noChangeArrowheads="1"/>
          </p:cNvSpPr>
          <p:nvPr/>
        </p:nvSpPr>
        <p:spPr bwMode="auto">
          <a:xfrm>
            <a:off x="1287463" y="2913202"/>
            <a:ext cx="6435725" cy="93634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lgn="l">
              <a:defRPr kumimoji="1" sz="2400">
                <a:solidFill>
                  <a:schemeClr val="tx1"/>
                </a:solidFill>
                <a:latin typeface="Times New Roman" pitchFamily="18" charset="0"/>
                <a:ea typeface="宋体" charset="-122"/>
              </a:defRPr>
            </a:lvl1pPr>
            <a:lvl2pPr marL="47625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20000"/>
              </a:lnSpc>
              <a:spcBef>
                <a:spcPct val="50000"/>
              </a:spcBef>
            </a:pPr>
            <a:r>
              <a:rPr lang="en-US" altLang="zh-CN" b="1">
                <a:solidFill>
                  <a:schemeClr val="tx2"/>
                </a:solidFill>
              </a:rPr>
              <a:t>2. </a:t>
            </a:r>
            <a:r>
              <a:rPr lang="zh-CN" altLang="en-US" b="1">
                <a:solidFill>
                  <a:schemeClr val="tx2"/>
                </a:solidFill>
              </a:rPr>
              <a:t>零输入响应与零状态响应的分解方法其本质是叠加，因此只适用于线性电路；</a:t>
            </a:r>
          </a:p>
        </p:txBody>
      </p:sp>
      <p:sp>
        <p:nvSpPr>
          <p:cNvPr id="793605" name="Text Box 5"/>
          <p:cNvSpPr txBox="1">
            <a:spLocks noChangeArrowheads="1"/>
          </p:cNvSpPr>
          <p:nvPr/>
        </p:nvSpPr>
        <p:spPr bwMode="auto">
          <a:xfrm>
            <a:off x="1211263" y="4141927"/>
            <a:ext cx="6683375" cy="93634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lgn="l">
              <a:defRPr kumimoji="1" sz="2400">
                <a:solidFill>
                  <a:schemeClr val="tx1"/>
                </a:solidFill>
                <a:latin typeface="Times New Roman" pitchFamily="18" charset="0"/>
                <a:ea typeface="宋体" charset="-122"/>
              </a:defRPr>
            </a:lvl1pPr>
            <a:lvl2pPr marL="66675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20000"/>
              </a:lnSpc>
              <a:spcBef>
                <a:spcPct val="50000"/>
              </a:spcBef>
            </a:pPr>
            <a:r>
              <a:rPr lang="en-US" altLang="zh-CN" b="1">
                <a:solidFill>
                  <a:schemeClr val="tx2"/>
                </a:solidFill>
              </a:rPr>
              <a:t>3. </a:t>
            </a:r>
            <a:r>
              <a:rPr lang="zh-CN" altLang="en-US" b="1">
                <a:solidFill>
                  <a:schemeClr val="tx2"/>
                </a:solidFill>
              </a:rPr>
              <a:t>零输入响应与零状态响应均满足齐性原理，但全响应不满足。</a:t>
            </a:r>
          </a:p>
        </p:txBody>
      </p:sp>
      <p:sp>
        <p:nvSpPr>
          <p:cNvPr id="2" name="标题 1"/>
          <p:cNvSpPr>
            <a:spLocks noGrp="1"/>
          </p:cNvSpPr>
          <p:nvPr>
            <p:ph type="title"/>
          </p:nvPr>
        </p:nvSpPr>
        <p:spPr/>
        <p:txBody>
          <a:bodyPr/>
          <a:lstStyle/>
          <a:p>
            <a:r>
              <a:rPr lang="zh-CN" altLang="en-US" dirty="0"/>
              <a:t>一阶电路的全响应</a:t>
            </a:r>
          </a:p>
        </p:txBody>
      </p:sp>
    </p:spTree>
    <p:extLst>
      <p:ext uri="{BB962C8B-B14F-4D97-AF65-F5344CB8AC3E}">
        <p14:creationId xmlns:p14="http://schemas.microsoft.com/office/powerpoint/2010/main" val="2820789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3603"/>
                                        </p:tgtEl>
                                        <p:attrNameLst>
                                          <p:attrName>style.visibility</p:attrName>
                                        </p:attrNameLst>
                                      </p:cBhvr>
                                      <p:to>
                                        <p:strVal val="visible"/>
                                      </p:to>
                                    </p:set>
                                    <p:animEffect transition="in" filter="wipe(left)">
                                      <p:cBhvr>
                                        <p:cTn id="7" dur="500"/>
                                        <p:tgtEl>
                                          <p:spTgt spid="79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3604"/>
                                        </p:tgtEl>
                                        <p:attrNameLst>
                                          <p:attrName>style.visibility</p:attrName>
                                        </p:attrNameLst>
                                      </p:cBhvr>
                                      <p:to>
                                        <p:strVal val="visible"/>
                                      </p:to>
                                    </p:set>
                                    <p:animEffect transition="in" filter="wipe(left)">
                                      <p:cBhvr>
                                        <p:cTn id="12" dur="500"/>
                                        <p:tgtEl>
                                          <p:spTgt spid="793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3605"/>
                                        </p:tgtEl>
                                        <p:attrNameLst>
                                          <p:attrName>style.visibility</p:attrName>
                                        </p:attrNameLst>
                                      </p:cBhvr>
                                      <p:to>
                                        <p:strVal val="visible"/>
                                      </p:to>
                                    </p:set>
                                    <p:animEffect transition="in" filter="wipe(left)">
                                      <p:cBhvr>
                                        <p:cTn id="17" dur="500"/>
                                        <p:tgtEl>
                                          <p:spTgt spid="79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autoUpdateAnimBg="0"/>
      <p:bldP spid="793604" grpId="0" autoUpdateAnimBg="0"/>
      <p:bldP spid="79360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7218" name="Object 2"/>
          <p:cNvGraphicFramePr>
            <a:graphicFrameLocks noChangeAspect="1"/>
          </p:cNvGraphicFramePr>
          <p:nvPr>
            <p:extLst/>
          </p:nvPr>
        </p:nvGraphicFramePr>
        <p:xfrm>
          <a:off x="1785938" y="670210"/>
          <a:ext cx="5357813" cy="711200"/>
        </p:xfrm>
        <a:graphic>
          <a:graphicData uri="http://schemas.openxmlformats.org/presentationml/2006/ole">
            <mc:AlternateContent xmlns:mc="http://schemas.openxmlformats.org/markup-compatibility/2006">
              <mc:Choice xmlns:v="urn:schemas-microsoft-com:vml" Requires="v">
                <p:oleObj spid="_x0000_s38970" name="公式" r:id="rId3" imgW="2679480" imgH="355320" progId="Equation.3">
                  <p:embed/>
                </p:oleObj>
              </mc:Choice>
              <mc:Fallback>
                <p:oleObj name="公式" r:id="rId3" imgW="26794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670210"/>
                        <a:ext cx="5357813" cy="711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7219" name="Rectangle 3"/>
          <p:cNvSpPr>
            <a:spLocks noChangeArrowheads="1"/>
          </p:cNvSpPr>
          <p:nvPr/>
        </p:nvSpPr>
        <p:spPr bwMode="auto">
          <a:xfrm>
            <a:off x="251520" y="817548"/>
            <a:ext cx="1266693" cy="52322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solidFill>
                  <a:schemeClr val="tx2"/>
                </a:solidFill>
              </a:rPr>
              <a:t>定常数</a:t>
            </a:r>
          </a:p>
        </p:txBody>
      </p:sp>
      <p:graphicFrame>
        <p:nvGraphicFramePr>
          <p:cNvPr id="777220" name="Object 4"/>
          <p:cNvGraphicFramePr>
            <a:graphicFrameLocks noChangeAspect="1"/>
          </p:cNvGraphicFramePr>
          <p:nvPr>
            <p:extLst/>
          </p:nvPr>
        </p:nvGraphicFramePr>
        <p:xfrm>
          <a:off x="850106" y="1590189"/>
          <a:ext cx="4189413" cy="482600"/>
        </p:xfrm>
        <a:graphic>
          <a:graphicData uri="http://schemas.openxmlformats.org/presentationml/2006/ole">
            <mc:AlternateContent xmlns:mc="http://schemas.openxmlformats.org/markup-compatibility/2006">
              <mc:Choice xmlns:v="urn:schemas-microsoft-com:vml" Requires="v">
                <p:oleObj spid="_x0000_s38971" name="公式" r:id="rId5" imgW="2095200" imgH="241200" progId="Equation.3">
                  <p:embed/>
                </p:oleObj>
              </mc:Choice>
              <mc:Fallback>
                <p:oleObj name="公式" r:id="rId5" imgW="20952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06" y="1590189"/>
                        <a:ext cx="4189413" cy="4826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7221" name="Object 5"/>
          <p:cNvGraphicFramePr>
            <a:graphicFrameLocks noChangeAspect="1"/>
          </p:cNvGraphicFramePr>
          <p:nvPr>
            <p:extLst/>
          </p:nvPr>
        </p:nvGraphicFramePr>
        <p:xfrm>
          <a:off x="5524500" y="1610010"/>
          <a:ext cx="2792413" cy="457200"/>
        </p:xfrm>
        <a:graphic>
          <a:graphicData uri="http://schemas.openxmlformats.org/presentationml/2006/ole">
            <mc:AlternateContent xmlns:mc="http://schemas.openxmlformats.org/markup-compatibility/2006">
              <mc:Choice xmlns:v="urn:schemas-microsoft-com:vml" Requires="v">
                <p:oleObj spid="_x0000_s38972" name="公式" r:id="rId7" imgW="1396800" imgH="228600" progId="Equation.3">
                  <p:embed/>
                </p:oleObj>
              </mc:Choice>
              <mc:Fallback>
                <p:oleObj name="公式" r:id="rId7" imgW="1396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0" y="1610010"/>
                        <a:ext cx="2792413"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7222" name="Object 6" descr="蓝色砂纸"/>
          <p:cNvGraphicFramePr>
            <a:graphicFrameLocks noChangeAspect="1"/>
          </p:cNvGraphicFramePr>
          <p:nvPr>
            <p:extLst>
              <p:ext uri="{D42A27DB-BD31-4B8C-83A1-F6EECF244321}">
                <p14:modId xmlns:p14="http://schemas.microsoft.com/office/powerpoint/2010/main" val="3717787064"/>
              </p:ext>
            </p:extLst>
          </p:nvPr>
        </p:nvGraphicFramePr>
        <p:xfrm>
          <a:off x="1671638" y="2217738"/>
          <a:ext cx="5584825" cy="685800"/>
        </p:xfrm>
        <a:graphic>
          <a:graphicData uri="http://schemas.openxmlformats.org/presentationml/2006/ole">
            <mc:AlternateContent xmlns:mc="http://schemas.openxmlformats.org/markup-compatibility/2006">
              <mc:Choice xmlns:v="urn:schemas-microsoft-com:vml" Requires="v">
                <p:oleObj spid="_x0000_s38973" name="Equation" r:id="rId9" imgW="2793960" imgH="342720" progId="Equation.DSMT4">
                  <p:embed/>
                </p:oleObj>
              </mc:Choice>
              <mc:Fallback>
                <p:oleObj name="Equation" r:id="rId9" imgW="2793960" imgH="342720" progId="Equation.DSMT4">
                  <p:embed/>
                  <p:pic>
                    <p:nvPicPr>
                      <p:cNvPr id="0" name=""/>
                      <p:cNvPicPr>
                        <a:picLocks noChangeAspect="1" noChangeArrowheads="1"/>
                      </p:cNvPicPr>
                      <p:nvPr/>
                    </p:nvPicPr>
                    <p:blipFill>
                      <a:blip r:embed="rId10"/>
                      <a:srcRect/>
                      <a:stretch>
                        <a:fillRect/>
                      </a:stretch>
                    </p:blipFill>
                    <p:spPr bwMode="auto">
                      <a:xfrm>
                        <a:off x="1671638" y="2217738"/>
                        <a:ext cx="5584825" cy="685800"/>
                      </a:xfrm>
                      <a:prstGeom prst="rect">
                        <a:avLst/>
                      </a:prstGeom>
                      <a:noFill/>
                      <a:ln>
                        <a:noFill/>
                      </a:ln>
                      <a:effectLst>
                        <a:prstShdw prst="shdw17" dist="17961" dir="2700000">
                          <a:srgbClr val="CCECFF">
                            <a:gamma/>
                            <a:shade val="60000"/>
                            <a:invGamma/>
                          </a:srgbClr>
                        </a:prstShdw>
                      </a:effectLst>
                      <a:extLst/>
                    </p:spPr>
                  </p:pic>
                </p:oleObj>
              </mc:Fallback>
            </mc:AlternateContent>
          </a:graphicData>
        </a:graphic>
      </p:graphicFrame>
      <p:sp>
        <p:nvSpPr>
          <p:cNvPr id="777224" name="Text Box 8"/>
          <p:cNvSpPr txBox="1">
            <a:spLocks noChangeArrowheads="1"/>
          </p:cNvSpPr>
          <p:nvPr/>
        </p:nvSpPr>
        <p:spPr bwMode="auto">
          <a:xfrm>
            <a:off x="147644" y="2844042"/>
            <a:ext cx="1107996"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solidFill>
                  <a:srgbClr val="FF0000"/>
                </a:solidFill>
              </a:rPr>
              <a:t>讨论：</a:t>
            </a:r>
          </a:p>
        </p:txBody>
      </p:sp>
      <p:sp>
        <p:nvSpPr>
          <p:cNvPr id="777225" name="Text Box 9"/>
          <p:cNvSpPr txBox="1">
            <a:spLocks noChangeArrowheads="1"/>
          </p:cNvSpPr>
          <p:nvPr/>
        </p:nvSpPr>
        <p:spPr bwMode="auto">
          <a:xfrm>
            <a:off x="352294" y="3418038"/>
            <a:ext cx="4876800"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solidFill>
                  <a:schemeClr val="tx2"/>
                </a:solidFill>
                <a:latin typeface="Times New Roman" panose="02020603050405020304" pitchFamily="18" charset="0"/>
                <a:cs typeface="Times New Roman" panose="02020603050405020304" pitchFamily="18" charset="0"/>
              </a:rPr>
              <a:t>(1) </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i="1" baseline="-25000" dirty="0">
                <a:solidFill>
                  <a:schemeClr val="tx2"/>
                </a:solidFill>
                <a:latin typeface="Times New Roman" panose="02020603050405020304" pitchFamily="18" charset="0"/>
                <a:cs typeface="Times New Roman" panose="02020603050405020304" pitchFamily="18" charset="0"/>
                <a:sym typeface="Symbol" pitchFamily="18" charset="2"/>
              </a:rPr>
              <a:t>u</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=0</a:t>
            </a:r>
            <a:r>
              <a:rPr lang="en-US" altLang="zh-CN" sz="2400" b="1" baseline="30000" dirty="0">
                <a:solidFill>
                  <a:schemeClr val="tx2"/>
                </a:solidFill>
                <a:latin typeface="Times New Roman" panose="02020603050405020304" pitchFamily="18" charset="0"/>
                <a:cs typeface="Times New Roman" panose="02020603050405020304" pitchFamily="18" charset="0"/>
                <a:sym typeface="Symbol" pitchFamily="18" charset="2"/>
              </a:rPr>
              <a:t>o</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baseline="30000" dirty="0">
                <a:solidFill>
                  <a:schemeClr val="tx2"/>
                </a:solidFill>
                <a:latin typeface="Times New Roman" panose="02020603050405020304" pitchFamily="18" charset="0"/>
                <a:cs typeface="Times New Roman" panose="02020603050405020304" pitchFamily="18" charset="0"/>
                <a:sym typeface="Symbol" pitchFamily="18" charset="2"/>
              </a:rPr>
              <a:t>   </a:t>
            </a:r>
            <a:r>
              <a:rPr lang="zh-CN" altLang="zh-CN" sz="2400" b="1" dirty="0">
                <a:solidFill>
                  <a:schemeClr val="tx2"/>
                </a:solidFill>
                <a:latin typeface="Times New Roman" panose="02020603050405020304" pitchFamily="18" charset="0"/>
                <a:cs typeface="Times New Roman" panose="02020603050405020304" pitchFamily="18" charset="0"/>
                <a:sym typeface="Symbol" pitchFamily="18" charset="2"/>
              </a:rPr>
              <a:t>即合闸 时</a:t>
            </a:r>
            <a:r>
              <a:rPr lang="zh-CN" altLang="en-US" sz="2400" b="1" i="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i="1" baseline="-25000" dirty="0">
                <a:solidFill>
                  <a:schemeClr val="tx2"/>
                </a:solidFill>
                <a:latin typeface="Times New Roman" panose="02020603050405020304" pitchFamily="18" charset="0"/>
                <a:cs typeface="Times New Roman" panose="02020603050405020304" pitchFamily="18" charset="0"/>
                <a:sym typeface="Symbol" pitchFamily="18" charset="2"/>
              </a:rPr>
              <a:t>u</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a:t>
            </a:r>
            <a:endPar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endParaRPr>
          </a:p>
        </p:txBody>
      </p:sp>
      <p:sp>
        <p:nvSpPr>
          <p:cNvPr id="777226" name="Text Box 10"/>
          <p:cNvSpPr txBox="1">
            <a:spLocks noChangeArrowheads="1"/>
          </p:cNvSpPr>
          <p:nvPr/>
        </p:nvSpPr>
        <p:spPr bwMode="auto">
          <a:xfrm>
            <a:off x="1888275" y="4684113"/>
            <a:ext cx="6681637"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solidFill>
                  <a:schemeClr val="tx2"/>
                </a:solidFill>
                <a:latin typeface="Times New Roman" panose="02020603050405020304" pitchFamily="18" charset="0"/>
                <a:cs typeface="Times New Roman" panose="02020603050405020304" pitchFamily="18" charset="0"/>
              </a:rPr>
              <a:t>合闸后，电路直接进入稳态，不产生过渡过程。</a:t>
            </a:r>
          </a:p>
        </p:txBody>
      </p:sp>
      <p:sp>
        <p:nvSpPr>
          <p:cNvPr id="777227" name="Text Box 11"/>
          <p:cNvSpPr txBox="1">
            <a:spLocks noChangeArrowheads="1"/>
          </p:cNvSpPr>
          <p:nvPr/>
        </p:nvSpPr>
        <p:spPr bwMode="auto">
          <a:xfrm>
            <a:off x="453423" y="5222719"/>
            <a:ext cx="5211763"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solidFill>
                  <a:schemeClr val="tx2"/>
                </a:solidFill>
                <a:latin typeface="Times New Roman" panose="02020603050405020304" pitchFamily="18" charset="0"/>
                <a:cs typeface="Times New Roman" panose="02020603050405020304" pitchFamily="18" charset="0"/>
              </a:rPr>
              <a:t>(2) </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i="1" baseline="-25000" dirty="0">
                <a:solidFill>
                  <a:schemeClr val="tx2"/>
                </a:solidFill>
                <a:latin typeface="Times New Roman" panose="02020603050405020304" pitchFamily="18" charset="0"/>
                <a:cs typeface="Times New Roman" panose="02020603050405020304" pitchFamily="18" charset="0"/>
                <a:sym typeface="Symbol" pitchFamily="18" charset="2"/>
              </a:rPr>
              <a:t>u</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 ±/2</a:t>
            </a:r>
            <a:r>
              <a:rPr lang="en-US" altLang="zh-CN" sz="2400" b="1" baseline="30000" dirty="0">
                <a:solidFill>
                  <a:schemeClr val="tx2"/>
                </a:solidFill>
                <a:latin typeface="Times New Roman" panose="02020603050405020304" pitchFamily="18" charset="0"/>
                <a:cs typeface="Times New Roman" panose="02020603050405020304" pitchFamily="18" charset="0"/>
                <a:sym typeface="Symbol" pitchFamily="18" charset="2"/>
              </a:rPr>
              <a:t>   </a:t>
            </a:r>
            <a:r>
              <a:rPr lang="zh-CN" altLang="zh-CN" sz="2400" b="1" dirty="0">
                <a:solidFill>
                  <a:schemeClr val="tx2"/>
                </a:solidFill>
                <a:latin typeface="Times New Roman" panose="02020603050405020304" pitchFamily="18" charset="0"/>
                <a:cs typeface="Times New Roman" panose="02020603050405020304" pitchFamily="18" charset="0"/>
                <a:sym typeface="Symbol" pitchFamily="18" charset="2"/>
              </a:rPr>
              <a:t>即</a:t>
            </a:r>
            <a:r>
              <a:rPr lang="zh-CN" altLang="en-US" sz="2400" b="1" i="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i="1" baseline="-25000" dirty="0">
                <a:solidFill>
                  <a:schemeClr val="tx2"/>
                </a:solidFill>
                <a:latin typeface="Times New Roman" panose="02020603050405020304" pitchFamily="18" charset="0"/>
                <a:cs typeface="Times New Roman" panose="02020603050405020304" pitchFamily="18" charset="0"/>
                <a:sym typeface="Symbol" pitchFamily="18" charset="2"/>
              </a:rPr>
              <a:t>u</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400" b="1" i="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±/2</a:t>
            </a:r>
            <a:r>
              <a:rPr lang="en-US" altLang="zh-CN" sz="2400" b="1" baseline="30000" dirty="0">
                <a:solidFill>
                  <a:schemeClr val="tx2"/>
                </a:solidFill>
                <a:latin typeface="Times New Roman" panose="02020603050405020304" pitchFamily="18" charset="0"/>
                <a:cs typeface="Times New Roman" panose="02020603050405020304" pitchFamily="18" charset="0"/>
                <a:sym typeface="Symbol" pitchFamily="18" charset="2"/>
              </a:rPr>
              <a:t> </a:t>
            </a:r>
          </a:p>
        </p:txBody>
      </p:sp>
      <p:sp>
        <p:nvSpPr>
          <p:cNvPr id="777228" name="Text Box 12"/>
          <p:cNvSpPr txBox="1">
            <a:spLocks noChangeArrowheads="1"/>
          </p:cNvSpPr>
          <p:nvPr/>
        </p:nvSpPr>
        <p:spPr bwMode="auto">
          <a:xfrm>
            <a:off x="1257684" y="4074728"/>
            <a:ext cx="2419252"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b="1" i="1" dirty="0">
                <a:solidFill>
                  <a:schemeClr val="tx2"/>
                </a:solidFill>
                <a:latin typeface="Times New Roman" panose="02020603050405020304" pitchFamily="18" charset="0"/>
                <a:cs typeface="Times New Roman" panose="02020603050405020304" pitchFamily="18" charset="0"/>
              </a:rPr>
              <a:t>A</a:t>
            </a:r>
            <a:r>
              <a:rPr lang="en-US" altLang="zh-CN" sz="2400" b="1" dirty="0">
                <a:solidFill>
                  <a:schemeClr val="tx2"/>
                </a:solidFill>
                <a:latin typeface="Times New Roman" panose="02020603050405020304" pitchFamily="18" charset="0"/>
                <a:cs typeface="Times New Roman" panose="02020603050405020304" pitchFamily="18" charset="0"/>
              </a:rPr>
              <a:t>=0  </a:t>
            </a:r>
            <a:r>
              <a:rPr lang="zh-CN" altLang="en-US" sz="2400" b="1" dirty="0">
                <a:solidFill>
                  <a:schemeClr val="tx2"/>
                </a:solidFill>
                <a:latin typeface="Times New Roman" panose="02020603050405020304" pitchFamily="18" charset="0"/>
                <a:cs typeface="Times New Roman" panose="02020603050405020304" pitchFamily="18" charset="0"/>
              </a:rPr>
              <a:t>无暂态分量</a:t>
            </a:r>
          </a:p>
        </p:txBody>
      </p:sp>
      <p:graphicFrame>
        <p:nvGraphicFramePr>
          <p:cNvPr id="777229" name="Object 13"/>
          <p:cNvGraphicFramePr>
            <a:graphicFrameLocks noChangeAspect="1"/>
          </p:cNvGraphicFramePr>
          <p:nvPr>
            <p:extLst/>
          </p:nvPr>
        </p:nvGraphicFramePr>
        <p:xfrm>
          <a:off x="3771900" y="4053308"/>
          <a:ext cx="3252788" cy="457200"/>
        </p:xfrm>
        <a:graphic>
          <a:graphicData uri="http://schemas.openxmlformats.org/presentationml/2006/ole">
            <mc:AlternateContent xmlns:mc="http://schemas.openxmlformats.org/markup-compatibility/2006">
              <mc:Choice xmlns:v="urn:schemas-microsoft-com:vml" Requires="v">
                <p:oleObj spid="_x0000_s38974" name="公式" r:id="rId11" imgW="1625400" imgH="228600" progId="Equation.3">
                  <p:embed/>
                </p:oleObj>
              </mc:Choice>
              <mc:Fallback>
                <p:oleObj name="公式" r:id="rId11" imgW="16254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1900" y="4053308"/>
                        <a:ext cx="3252788"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7230" name="Object 14"/>
          <p:cNvGraphicFramePr>
            <a:graphicFrameLocks noChangeAspect="1"/>
          </p:cNvGraphicFramePr>
          <p:nvPr>
            <p:extLst/>
          </p:nvPr>
        </p:nvGraphicFramePr>
        <p:xfrm>
          <a:off x="1676400" y="5836521"/>
          <a:ext cx="1268413" cy="431800"/>
        </p:xfrm>
        <a:graphic>
          <a:graphicData uri="http://schemas.openxmlformats.org/presentationml/2006/ole">
            <mc:AlternateContent xmlns:mc="http://schemas.openxmlformats.org/markup-compatibility/2006">
              <mc:Choice xmlns:v="urn:schemas-microsoft-com:vml" Requires="v">
                <p:oleObj spid="_x0000_s38975" name="公式" r:id="rId13" imgW="634680" imgH="215640" progId="Equation.3">
                  <p:embed/>
                </p:oleObj>
              </mc:Choice>
              <mc:Fallback>
                <p:oleObj name="公式" r:id="rId13" imgW="6346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5836521"/>
                        <a:ext cx="1268413" cy="4318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7231" name="Object 15"/>
          <p:cNvGraphicFramePr>
            <a:graphicFrameLocks noChangeAspect="1"/>
          </p:cNvGraphicFramePr>
          <p:nvPr>
            <p:extLst/>
          </p:nvPr>
        </p:nvGraphicFramePr>
        <p:xfrm>
          <a:off x="3705152" y="5612430"/>
          <a:ext cx="1752600" cy="685800"/>
        </p:xfrm>
        <a:graphic>
          <a:graphicData uri="http://schemas.openxmlformats.org/presentationml/2006/ole">
            <mc:AlternateContent xmlns:mc="http://schemas.openxmlformats.org/markup-compatibility/2006">
              <mc:Choice xmlns:v="urn:schemas-microsoft-com:vml" Requires="v">
                <p:oleObj spid="_x0000_s38976" name="公式" r:id="rId15" imgW="876240" imgH="342720" progId="Equation.3">
                  <p:embed/>
                </p:oleObj>
              </mc:Choice>
              <mc:Fallback>
                <p:oleObj name="公式" r:id="rId15" imgW="876240" imgH="3427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5152" y="5612430"/>
                        <a:ext cx="1752600" cy="6858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cs typeface="Times New Roman" panose="02020603050405020304" pitchFamily="18" charset="0"/>
              </a:rPr>
              <a:t>正弦电源激励下的零状态响应</a:t>
            </a:r>
            <a:endParaRPr lang="zh-CN" altLang="en-US" dirty="0"/>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31</a:t>
            </a:fld>
            <a:endParaRPr lang="en-US" altLang="zh-CN"/>
          </a:p>
        </p:txBody>
      </p:sp>
    </p:spTree>
    <p:extLst>
      <p:ext uri="{BB962C8B-B14F-4D97-AF65-F5344CB8AC3E}">
        <p14:creationId xmlns:p14="http://schemas.microsoft.com/office/powerpoint/2010/main" val="429106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7218"/>
                                        </p:tgtEl>
                                        <p:attrNameLst>
                                          <p:attrName>style.visibility</p:attrName>
                                        </p:attrNameLst>
                                      </p:cBhvr>
                                      <p:to>
                                        <p:strVal val="visible"/>
                                      </p:to>
                                    </p:set>
                                    <p:animEffect transition="in" filter="wipe(left)">
                                      <p:cBhvr>
                                        <p:cTn id="7" dur="500"/>
                                        <p:tgtEl>
                                          <p:spTgt spid="77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7219"/>
                                        </p:tgtEl>
                                        <p:attrNameLst>
                                          <p:attrName>style.visibility</p:attrName>
                                        </p:attrNameLst>
                                      </p:cBhvr>
                                      <p:to>
                                        <p:strVal val="visible"/>
                                      </p:to>
                                    </p:set>
                                    <p:animEffect transition="in" filter="wipe(left)">
                                      <p:cBhvr>
                                        <p:cTn id="12" dur="500"/>
                                        <p:tgtEl>
                                          <p:spTgt spid="77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7220"/>
                                        </p:tgtEl>
                                        <p:attrNameLst>
                                          <p:attrName>style.visibility</p:attrName>
                                        </p:attrNameLst>
                                      </p:cBhvr>
                                      <p:to>
                                        <p:strVal val="visible"/>
                                      </p:to>
                                    </p:set>
                                    <p:animEffect transition="in" filter="wipe(left)">
                                      <p:cBhvr>
                                        <p:cTn id="17" dur="500"/>
                                        <p:tgtEl>
                                          <p:spTgt spid="777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7221"/>
                                        </p:tgtEl>
                                        <p:attrNameLst>
                                          <p:attrName>style.visibility</p:attrName>
                                        </p:attrNameLst>
                                      </p:cBhvr>
                                      <p:to>
                                        <p:strVal val="visible"/>
                                      </p:to>
                                    </p:set>
                                    <p:animEffect transition="in" filter="wipe(left)">
                                      <p:cBhvr>
                                        <p:cTn id="22" dur="500"/>
                                        <p:tgtEl>
                                          <p:spTgt spid="777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7222"/>
                                        </p:tgtEl>
                                        <p:attrNameLst>
                                          <p:attrName>style.visibility</p:attrName>
                                        </p:attrNameLst>
                                      </p:cBhvr>
                                      <p:to>
                                        <p:strVal val="visible"/>
                                      </p:to>
                                    </p:set>
                                    <p:animEffect transition="in" filter="wipe(left)">
                                      <p:cBhvr>
                                        <p:cTn id="27" dur="500"/>
                                        <p:tgtEl>
                                          <p:spTgt spid="777222"/>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777224"/>
                                        </p:tgtEl>
                                        <p:attrNameLst>
                                          <p:attrName>style.visibility</p:attrName>
                                        </p:attrNameLst>
                                      </p:cBhvr>
                                      <p:to>
                                        <p:strVal val="visible"/>
                                      </p:to>
                                    </p:set>
                                    <p:animEffect transition="in" filter="wipe(left)">
                                      <p:cBhvr>
                                        <p:cTn id="31" dur="500"/>
                                        <p:tgtEl>
                                          <p:spTgt spid="7772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77225"/>
                                        </p:tgtEl>
                                        <p:attrNameLst>
                                          <p:attrName>style.visibility</p:attrName>
                                        </p:attrNameLst>
                                      </p:cBhvr>
                                      <p:to>
                                        <p:strVal val="visible"/>
                                      </p:to>
                                    </p:set>
                                    <p:animEffect transition="in" filter="wipe(left)">
                                      <p:cBhvr>
                                        <p:cTn id="36" dur="500"/>
                                        <p:tgtEl>
                                          <p:spTgt spid="7772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77228"/>
                                        </p:tgtEl>
                                        <p:attrNameLst>
                                          <p:attrName>style.visibility</p:attrName>
                                        </p:attrNameLst>
                                      </p:cBhvr>
                                      <p:to>
                                        <p:strVal val="visible"/>
                                      </p:to>
                                    </p:set>
                                    <p:animEffect transition="in" filter="wipe(left)">
                                      <p:cBhvr>
                                        <p:cTn id="41" dur="500"/>
                                        <p:tgtEl>
                                          <p:spTgt spid="7772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77229"/>
                                        </p:tgtEl>
                                        <p:attrNameLst>
                                          <p:attrName>style.visibility</p:attrName>
                                        </p:attrNameLst>
                                      </p:cBhvr>
                                      <p:to>
                                        <p:strVal val="visible"/>
                                      </p:to>
                                    </p:set>
                                    <p:animEffect transition="in" filter="wipe(left)">
                                      <p:cBhvr>
                                        <p:cTn id="46" dur="500"/>
                                        <p:tgtEl>
                                          <p:spTgt spid="7772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77226"/>
                                        </p:tgtEl>
                                        <p:attrNameLst>
                                          <p:attrName>style.visibility</p:attrName>
                                        </p:attrNameLst>
                                      </p:cBhvr>
                                      <p:to>
                                        <p:strVal val="visible"/>
                                      </p:to>
                                    </p:set>
                                    <p:animEffect transition="in" filter="wipe(left)">
                                      <p:cBhvr>
                                        <p:cTn id="51" dur="500"/>
                                        <p:tgtEl>
                                          <p:spTgt spid="77722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77227"/>
                                        </p:tgtEl>
                                        <p:attrNameLst>
                                          <p:attrName>style.visibility</p:attrName>
                                        </p:attrNameLst>
                                      </p:cBhvr>
                                      <p:to>
                                        <p:strVal val="visible"/>
                                      </p:to>
                                    </p:set>
                                    <p:animEffect transition="in" filter="wipe(left)">
                                      <p:cBhvr>
                                        <p:cTn id="56" dur="500"/>
                                        <p:tgtEl>
                                          <p:spTgt spid="7772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777230"/>
                                        </p:tgtEl>
                                        <p:attrNameLst>
                                          <p:attrName>style.visibility</p:attrName>
                                        </p:attrNameLst>
                                      </p:cBhvr>
                                      <p:to>
                                        <p:strVal val="visible"/>
                                      </p:to>
                                    </p:set>
                                    <p:animEffect transition="in" filter="wipe(left)">
                                      <p:cBhvr>
                                        <p:cTn id="61" dur="500"/>
                                        <p:tgtEl>
                                          <p:spTgt spid="77723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777231"/>
                                        </p:tgtEl>
                                        <p:attrNameLst>
                                          <p:attrName>style.visibility</p:attrName>
                                        </p:attrNameLst>
                                      </p:cBhvr>
                                      <p:to>
                                        <p:strVal val="visible"/>
                                      </p:to>
                                    </p:set>
                                    <p:animEffect transition="in" filter="wipe(left)">
                                      <p:cBhvr>
                                        <p:cTn id="66" dur="500"/>
                                        <p:tgtEl>
                                          <p:spTgt spid="77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9" grpId="0" autoUpdateAnimBg="0"/>
      <p:bldP spid="777224" grpId="0" autoUpdateAnimBg="0"/>
      <p:bldP spid="777225" grpId="0" autoUpdateAnimBg="0"/>
      <p:bldP spid="777226" grpId="0" autoUpdateAnimBg="0"/>
      <p:bldP spid="777227" grpId="0" autoUpdateAnimBg="0"/>
      <p:bldP spid="77722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42" name="Object 2"/>
          <p:cNvGraphicFramePr>
            <a:graphicFrameLocks noChangeAspect="1"/>
          </p:cNvGraphicFramePr>
          <p:nvPr>
            <p:extLst/>
          </p:nvPr>
        </p:nvGraphicFramePr>
        <p:xfrm>
          <a:off x="2027238" y="825933"/>
          <a:ext cx="4419600" cy="708025"/>
        </p:xfrm>
        <a:graphic>
          <a:graphicData uri="http://schemas.openxmlformats.org/presentationml/2006/ole">
            <mc:AlternateContent xmlns:mc="http://schemas.openxmlformats.org/markup-compatibility/2006">
              <mc:Choice xmlns:v="urn:schemas-microsoft-com:vml" Requires="v">
                <p:oleObj spid="_x0000_s39962" name="公式" r:id="rId3" imgW="2209680" imgH="355320" progId="Equation.3">
                  <p:embed/>
                </p:oleObj>
              </mc:Choice>
              <mc:Fallback>
                <p:oleObj name="公式" r:id="rId3" imgW="22096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825933"/>
                        <a:ext cx="4419600" cy="7080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43" name="Rectangle 3"/>
          <p:cNvSpPr>
            <a:spLocks noChangeArrowheads="1"/>
          </p:cNvSpPr>
          <p:nvPr/>
        </p:nvSpPr>
        <p:spPr bwMode="auto">
          <a:xfrm>
            <a:off x="577357" y="1671242"/>
            <a:ext cx="3222357"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400" b="1" i="1" baseline="-25000" dirty="0">
                <a:solidFill>
                  <a:srgbClr val="0000FF"/>
                </a:solidFill>
                <a:latin typeface="Times New Roman" panose="02020603050405020304" pitchFamily="18" charset="0"/>
                <a:cs typeface="Times New Roman" panose="02020603050405020304" pitchFamily="18" charset="0"/>
                <a:sym typeface="Symbol" pitchFamily="18" charset="2"/>
              </a:rPr>
              <a:t>u</a:t>
            </a:r>
            <a:r>
              <a:rPr lang="en-US" altLang="zh-CN" sz="2400" b="1" i="1" dirty="0">
                <a:solidFill>
                  <a:srgbClr val="0000FF"/>
                </a:solidFill>
                <a:latin typeface="Times New Roman" panose="02020603050405020304" pitchFamily="18" charset="0"/>
                <a:cs typeface="Times New Roman" panose="02020603050405020304" pitchFamily="18" charset="0"/>
                <a:sym typeface="Symbol"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400" b="1" i="1" dirty="0">
                <a:solidFill>
                  <a:srgbClr val="0000FF"/>
                </a:solidFill>
                <a:latin typeface="Times New Roman" panose="02020603050405020304" pitchFamily="18" charset="0"/>
                <a:cs typeface="Times New Roman" panose="02020603050405020304" pitchFamily="18" charset="0"/>
                <a:sym typeface="Symbol"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sym typeface="Symbol" pitchFamily="18" charset="2"/>
              </a:rPr>
              <a:t>+/2</a:t>
            </a:r>
            <a:r>
              <a:rPr lang="zh-CN" altLang="en-US" sz="2400" b="1" dirty="0">
                <a:solidFill>
                  <a:srgbClr val="0000FF"/>
                </a:solidFill>
                <a:latin typeface="Times New Roman" panose="02020603050405020304" pitchFamily="18" charset="0"/>
                <a:cs typeface="Times New Roman" panose="02020603050405020304" pitchFamily="18" charset="0"/>
                <a:sym typeface="Symbol" pitchFamily="18" charset="2"/>
              </a:rPr>
              <a:t>时波形为：</a:t>
            </a:r>
          </a:p>
        </p:txBody>
      </p:sp>
      <p:graphicFrame>
        <p:nvGraphicFramePr>
          <p:cNvPr id="778244" name="Object 4"/>
          <p:cNvGraphicFramePr>
            <a:graphicFrameLocks noChangeAspect="1"/>
          </p:cNvGraphicFramePr>
          <p:nvPr>
            <p:extLst/>
          </p:nvPr>
        </p:nvGraphicFramePr>
        <p:xfrm>
          <a:off x="5313363" y="2387543"/>
          <a:ext cx="1647825" cy="457200"/>
        </p:xfrm>
        <a:graphic>
          <a:graphicData uri="http://schemas.openxmlformats.org/presentationml/2006/ole">
            <mc:AlternateContent xmlns:mc="http://schemas.openxmlformats.org/markup-compatibility/2006">
              <mc:Choice xmlns:v="urn:schemas-microsoft-com:vml" Requires="v">
                <p:oleObj spid="_x0000_s39963" name="公式" r:id="rId5" imgW="825480" imgH="228600" progId="Equation.3">
                  <p:embed/>
                </p:oleObj>
              </mc:Choice>
              <mc:Fallback>
                <p:oleObj name="公式" r:id="rId5" imgW="825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3363" y="2387543"/>
                        <a:ext cx="16478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245" name="Object 5"/>
          <p:cNvGraphicFramePr>
            <a:graphicFrameLocks noChangeAspect="1"/>
          </p:cNvGraphicFramePr>
          <p:nvPr>
            <p:extLst/>
          </p:nvPr>
        </p:nvGraphicFramePr>
        <p:xfrm>
          <a:off x="5475287" y="3263843"/>
          <a:ext cx="2771775" cy="457200"/>
        </p:xfrm>
        <a:graphic>
          <a:graphicData uri="http://schemas.openxmlformats.org/presentationml/2006/ole">
            <mc:AlternateContent xmlns:mc="http://schemas.openxmlformats.org/markup-compatibility/2006">
              <mc:Choice xmlns:v="urn:schemas-microsoft-com:vml" Requires="v">
                <p:oleObj spid="_x0000_s39964" name="公式" r:id="rId7" imgW="1384200" imgH="228600" progId="Equation.3">
                  <p:embed/>
                </p:oleObj>
              </mc:Choice>
              <mc:Fallback>
                <p:oleObj name="公式" r:id="rId7" imgW="1384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5287" y="3263843"/>
                        <a:ext cx="27717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46" name="Text Box 6"/>
          <p:cNvSpPr txBox="1">
            <a:spLocks noChangeArrowheads="1"/>
          </p:cNvSpPr>
          <p:nvPr/>
        </p:nvSpPr>
        <p:spPr bwMode="auto">
          <a:xfrm>
            <a:off x="990600" y="5113119"/>
            <a:ext cx="7103227" cy="52322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b="1" dirty="0">
                <a:solidFill>
                  <a:srgbClr val="FF0000"/>
                </a:solidFill>
                <a:latin typeface="Times New Roman" panose="02020603050405020304" pitchFamily="18" charset="0"/>
                <a:cs typeface="Times New Roman" panose="02020603050405020304" pitchFamily="18" charset="0"/>
              </a:rPr>
              <a:t>最大电流出现在合闸后半个周期时 </a:t>
            </a:r>
            <a:r>
              <a:rPr lang="en-US" altLang="zh-CN" sz="2800" b="1" i="1" dirty="0">
                <a:solidFill>
                  <a:srgbClr val="FF0000"/>
                </a:solidFill>
                <a:latin typeface="Times New Roman" panose="02020603050405020304" pitchFamily="18" charset="0"/>
                <a:cs typeface="Times New Roman" panose="02020603050405020304" pitchFamily="18" charset="0"/>
              </a:rPr>
              <a:t>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i="1" dirty="0">
                <a:solidFill>
                  <a:srgbClr val="FF0000"/>
                </a:solidFill>
                <a:latin typeface="Times New Roman" panose="02020603050405020304" pitchFamily="18" charset="0"/>
                <a:cs typeface="Times New Roman" panose="02020603050405020304" pitchFamily="18" charset="0"/>
              </a:rPr>
              <a:t>T</a:t>
            </a:r>
            <a:r>
              <a:rPr lang="en-US" altLang="zh-CN" sz="2800" b="1" dirty="0">
                <a:solidFill>
                  <a:srgbClr val="FF0000"/>
                </a:solidFill>
                <a:latin typeface="Times New Roman" panose="02020603050405020304" pitchFamily="18" charset="0"/>
                <a:cs typeface="Times New Roman" panose="02020603050405020304" pitchFamily="18" charset="0"/>
              </a:rPr>
              <a:t>/2</a:t>
            </a:r>
            <a:r>
              <a:rPr lang="zh-CN" altLang="en-US" sz="2800" b="1" dirty="0">
                <a:solidFill>
                  <a:srgbClr val="FF0000"/>
                </a:solidFill>
                <a:latin typeface="Times New Roman" panose="02020603050405020304" pitchFamily="18" charset="0"/>
                <a:cs typeface="Times New Roman" panose="02020603050405020304" pitchFamily="18" charset="0"/>
              </a:rPr>
              <a:t>。</a:t>
            </a:r>
          </a:p>
        </p:txBody>
      </p:sp>
      <p:grpSp>
        <p:nvGrpSpPr>
          <p:cNvPr id="778247" name="Group 7"/>
          <p:cNvGrpSpPr>
            <a:grpSpLocks/>
          </p:cNvGrpSpPr>
          <p:nvPr/>
        </p:nvGrpSpPr>
        <p:grpSpPr bwMode="auto">
          <a:xfrm>
            <a:off x="762000" y="2364829"/>
            <a:ext cx="4249738" cy="2362200"/>
            <a:chOff x="480" y="1152"/>
            <a:chExt cx="2677" cy="1488"/>
          </a:xfrm>
        </p:grpSpPr>
        <p:sp>
          <p:nvSpPr>
            <p:cNvPr id="778248" name="Text Box 8"/>
            <p:cNvSpPr txBox="1">
              <a:spLocks noChangeArrowheads="1"/>
            </p:cNvSpPr>
            <p:nvPr/>
          </p:nvSpPr>
          <p:spPr bwMode="auto">
            <a:xfrm>
              <a:off x="480" y="1492"/>
              <a:ext cx="116"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b="1">
                <a:latin typeface="Times New Roman" panose="02020603050405020304" pitchFamily="18" charset="0"/>
                <a:cs typeface="Times New Roman" panose="02020603050405020304" pitchFamily="18" charset="0"/>
              </a:endParaRPr>
            </a:p>
          </p:txBody>
        </p:sp>
        <p:sp>
          <p:nvSpPr>
            <p:cNvPr id="778249" name="Text Box 9"/>
            <p:cNvSpPr txBox="1">
              <a:spLocks noChangeArrowheads="1"/>
            </p:cNvSpPr>
            <p:nvPr/>
          </p:nvSpPr>
          <p:spPr bwMode="auto">
            <a:xfrm>
              <a:off x="528" y="2068"/>
              <a:ext cx="116"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endParaRPr lang="zh-CN" altLang="zh-CN" b="1">
                <a:solidFill>
                  <a:srgbClr val="0000FF"/>
                </a:solidFill>
                <a:latin typeface="Times New Roman" panose="02020603050405020304" pitchFamily="18" charset="0"/>
                <a:cs typeface="Times New Roman" panose="02020603050405020304" pitchFamily="18" charset="0"/>
              </a:endParaRPr>
            </a:p>
          </p:txBody>
        </p:sp>
        <p:sp>
          <p:nvSpPr>
            <p:cNvPr id="778250" name="Line 10"/>
            <p:cNvSpPr>
              <a:spLocks noChangeShapeType="1"/>
            </p:cNvSpPr>
            <p:nvPr/>
          </p:nvSpPr>
          <p:spPr bwMode="auto">
            <a:xfrm flipV="1">
              <a:off x="1152" y="1152"/>
              <a:ext cx="0" cy="1488"/>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51" name="Freeform 11"/>
            <p:cNvSpPr>
              <a:spLocks/>
            </p:cNvSpPr>
            <p:nvPr/>
          </p:nvSpPr>
          <p:spPr bwMode="auto">
            <a:xfrm>
              <a:off x="1152" y="1416"/>
              <a:ext cx="1626" cy="794"/>
            </a:xfrm>
            <a:custGeom>
              <a:avLst/>
              <a:gdLst>
                <a:gd name="T0" fmla="*/ 38 w 1626"/>
                <a:gd name="T1" fmla="*/ 7 h 794"/>
                <a:gd name="T2" fmla="*/ 48 w 1626"/>
                <a:gd name="T3" fmla="*/ 10 h 794"/>
                <a:gd name="T4" fmla="*/ 31 w 1626"/>
                <a:gd name="T5" fmla="*/ 5 h 794"/>
                <a:gd name="T6" fmla="*/ 3 w 1626"/>
                <a:gd name="T7" fmla="*/ 1 h 794"/>
                <a:gd name="T8" fmla="*/ 48 w 1626"/>
                <a:gd name="T9" fmla="*/ 13 h 794"/>
                <a:gd name="T10" fmla="*/ 52 w 1626"/>
                <a:gd name="T11" fmla="*/ 14 h 794"/>
                <a:gd name="T12" fmla="*/ 90 w 1626"/>
                <a:gd name="T13" fmla="*/ 26 h 794"/>
                <a:gd name="T14" fmla="*/ 164 w 1626"/>
                <a:gd name="T15" fmla="*/ 84 h 794"/>
                <a:gd name="T16" fmla="*/ 254 w 1626"/>
                <a:gd name="T17" fmla="*/ 215 h 794"/>
                <a:gd name="T18" fmla="*/ 327 w 1626"/>
                <a:gd name="T19" fmla="*/ 362 h 794"/>
                <a:gd name="T20" fmla="*/ 453 w 1626"/>
                <a:gd name="T21" fmla="*/ 594 h 794"/>
                <a:gd name="T22" fmla="*/ 570 w 1626"/>
                <a:gd name="T23" fmla="*/ 739 h 794"/>
                <a:gd name="T24" fmla="*/ 706 w 1626"/>
                <a:gd name="T25" fmla="*/ 783 h 794"/>
                <a:gd name="T26" fmla="*/ 841 w 1626"/>
                <a:gd name="T27" fmla="*/ 674 h 794"/>
                <a:gd name="T28" fmla="*/ 976 w 1626"/>
                <a:gd name="T29" fmla="*/ 433 h 794"/>
                <a:gd name="T30" fmla="*/ 1112 w 1626"/>
                <a:gd name="T31" fmla="*/ 193 h 794"/>
                <a:gd name="T32" fmla="*/ 1202 w 1626"/>
                <a:gd name="T33" fmla="*/ 84 h 794"/>
                <a:gd name="T34" fmla="*/ 1274 w 1626"/>
                <a:gd name="T35" fmla="*/ 52 h 794"/>
                <a:gd name="T36" fmla="*/ 1337 w 1626"/>
                <a:gd name="T37" fmla="*/ 63 h 794"/>
                <a:gd name="T38" fmla="*/ 1428 w 1626"/>
                <a:gd name="T39" fmla="*/ 128 h 794"/>
                <a:gd name="T40" fmla="*/ 1626 w 1626"/>
                <a:gd name="T41" fmla="*/ 41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6" h="794">
                  <a:moveTo>
                    <a:pt x="38" y="7"/>
                  </a:moveTo>
                  <a:cubicBezTo>
                    <a:pt x="40" y="8"/>
                    <a:pt x="49" y="10"/>
                    <a:pt x="48" y="10"/>
                  </a:cubicBezTo>
                  <a:cubicBezTo>
                    <a:pt x="47" y="10"/>
                    <a:pt x="38" y="6"/>
                    <a:pt x="31" y="5"/>
                  </a:cubicBezTo>
                  <a:cubicBezTo>
                    <a:pt x="24" y="4"/>
                    <a:pt x="0" y="0"/>
                    <a:pt x="3" y="1"/>
                  </a:cubicBezTo>
                  <a:cubicBezTo>
                    <a:pt x="6" y="2"/>
                    <a:pt x="40" y="11"/>
                    <a:pt x="48" y="13"/>
                  </a:cubicBezTo>
                  <a:cubicBezTo>
                    <a:pt x="56" y="15"/>
                    <a:pt x="45" y="12"/>
                    <a:pt x="52" y="14"/>
                  </a:cubicBezTo>
                  <a:cubicBezTo>
                    <a:pt x="59" y="16"/>
                    <a:pt x="71" y="14"/>
                    <a:pt x="90" y="26"/>
                  </a:cubicBezTo>
                  <a:cubicBezTo>
                    <a:pt x="109" y="38"/>
                    <a:pt x="137" y="52"/>
                    <a:pt x="164" y="84"/>
                  </a:cubicBezTo>
                  <a:cubicBezTo>
                    <a:pt x="191" y="116"/>
                    <a:pt x="227" y="169"/>
                    <a:pt x="254" y="215"/>
                  </a:cubicBezTo>
                  <a:cubicBezTo>
                    <a:pt x="282" y="261"/>
                    <a:pt x="294" y="299"/>
                    <a:pt x="327" y="362"/>
                  </a:cubicBezTo>
                  <a:cubicBezTo>
                    <a:pt x="360" y="425"/>
                    <a:pt x="412" y="531"/>
                    <a:pt x="453" y="594"/>
                  </a:cubicBezTo>
                  <a:cubicBezTo>
                    <a:pt x="493" y="657"/>
                    <a:pt x="528" y="708"/>
                    <a:pt x="570" y="739"/>
                  </a:cubicBezTo>
                  <a:cubicBezTo>
                    <a:pt x="613" y="771"/>
                    <a:pt x="661" y="794"/>
                    <a:pt x="706" y="783"/>
                  </a:cubicBezTo>
                  <a:cubicBezTo>
                    <a:pt x="751" y="772"/>
                    <a:pt x="796" y="732"/>
                    <a:pt x="841" y="674"/>
                  </a:cubicBezTo>
                  <a:cubicBezTo>
                    <a:pt x="886" y="616"/>
                    <a:pt x="931" y="514"/>
                    <a:pt x="976" y="433"/>
                  </a:cubicBezTo>
                  <a:cubicBezTo>
                    <a:pt x="1022" y="353"/>
                    <a:pt x="1074" y="252"/>
                    <a:pt x="1112" y="193"/>
                  </a:cubicBezTo>
                  <a:cubicBezTo>
                    <a:pt x="1149" y="135"/>
                    <a:pt x="1175" y="108"/>
                    <a:pt x="1202" y="84"/>
                  </a:cubicBezTo>
                  <a:cubicBezTo>
                    <a:pt x="1229" y="61"/>
                    <a:pt x="1252" y="56"/>
                    <a:pt x="1274" y="52"/>
                  </a:cubicBezTo>
                  <a:cubicBezTo>
                    <a:pt x="1297" y="49"/>
                    <a:pt x="1312" y="49"/>
                    <a:pt x="1337" y="63"/>
                  </a:cubicBezTo>
                  <a:cubicBezTo>
                    <a:pt x="1363" y="75"/>
                    <a:pt x="1380" y="70"/>
                    <a:pt x="1428" y="128"/>
                  </a:cubicBezTo>
                  <a:cubicBezTo>
                    <a:pt x="1476" y="185"/>
                    <a:pt x="1585" y="351"/>
                    <a:pt x="1626" y="410"/>
                  </a:cubicBezTo>
                </a:path>
              </a:pathLst>
            </a:custGeom>
            <a:noFill/>
            <a:ln w="2857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52" name="Line 12"/>
            <p:cNvSpPr>
              <a:spLocks noChangeShapeType="1"/>
            </p:cNvSpPr>
            <p:nvPr/>
          </p:nvSpPr>
          <p:spPr bwMode="auto">
            <a:xfrm>
              <a:off x="816" y="1817"/>
              <a:ext cx="2329"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53" name="Text Box 13"/>
            <p:cNvSpPr txBox="1">
              <a:spLocks noChangeArrowheads="1"/>
            </p:cNvSpPr>
            <p:nvPr/>
          </p:nvSpPr>
          <p:spPr bwMode="auto">
            <a:xfrm>
              <a:off x="3000" y="1798"/>
              <a:ext cx="15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b="1" i="1">
                  <a:latin typeface="Times New Roman" panose="02020603050405020304" pitchFamily="18" charset="0"/>
                  <a:cs typeface="Times New Roman" panose="02020603050405020304" pitchFamily="18" charset="0"/>
                </a:rPr>
                <a:t>t</a:t>
              </a:r>
              <a:endParaRPr lang="en-US" altLang="zh-CN" b="1">
                <a:latin typeface="Times New Roman" panose="02020603050405020304" pitchFamily="18" charset="0"/>
                <a:cs typeface="Times New Roman" panose="02020603050405020304" pitchFamily="18" charset="0"/>
              </a:endParaRPr>
            </a:p>
          </p:txBody>
        </p:sp>
        <p:sp>
          <p:nvSpPr>
            <p:cNvPr id="778254" name="Freeform 14"/>
            <p:cNvSpPr>
              <a:spLocks/>
            </p:cNvSpPr>
            <p:nvPr/>
          </p:nvSpPr>
          <p:spPr bwMode="auto">
            <a:xfrm>
              <a:off x="1152" y="1944"/>
              <a:ext cx="1824" cy="336"/>
            </a:xfrm>
            <a:custGeom>
              <a:avLst/>
              <a:gdLst>
                <a:gd name="T0" fmla="*/ 0 w 1824"/>
                <a:gd name="T1" fmla="*/ 336 h 336"/>
                <a:gd name="T2" fmla="*/ 288 w 1824"/>
                <a:gd name="T3" fmla="*/ 221 h 336"/>
                <a:gd name="T4" fmla="*/ 667 w 1824"/>
                <a:gd name="T5" fmla="*/ 130 h 336"/>
                <a:gd name="T6" fmla="*/ 1181 w 1824"/>
                <a:gd name="T7" fmla="*/ 62 h 336"/>
                <a:gd name="T8" fmla="*/ 1502 w 1824"/>
                <a:gd name="T9" fmla="*/ 34 h 336"/>
                <a:gd name="T10" fmla="*/ 1824 w 1824"/>
                <a:gd name="T11" fmla="*/ 0 h 336"/>
              </a:gdLst>
              <a:ahLst/>
              <a:cxnLst>
                <a:cxn ang="0">
                  <a:pos x="T0" y="T1"/>
                </a:cxn>
                <a:cxn ang="0">
                  <a:pos x="T2" y="T3"/>
                </a:cxn>
                <a:cxn ang="0">
                  <a:pos x="T4" y="T5"/>
                </a:cxn>
                <a:cxn ang="0">
                  <a:pos x="T6" y="T7"/>
                </a:cxn>
                <a:cxn ang="0">
                  <a:pos x="T8" y="T9"/>
                </a:cxn>
                <a:cxn ang="0">
                  <a:pos x="T10" y="T11"/>
                </a:cxn>
              </a:cxnLst>
              <a:rect l="0" t="0" r="r" b="b"/>
              <a:pathLst>
                <a:path w="1824" h="336">
                  <a:moveTo>
                    <a:pt x="0" y="336"/>
                  </a:moveTo>
                  <a:cubicBezTo>
                    <a:pt x="48" y="317"/>
                    <a:pt x="177" y="255"/>
                    <a:pt x="288" y="221"/>
                  </a:cubicBezTo>
                  <a:cubicBezTo>
                    <a:pt x="399" y="187"/>
                    <a:pt x="518" y="156"/>
                    <a:pt x="667" y="130"/>
                  </a:cubicBezTo>
                  <a:cubicBezTo>
                    <a:pt x="816" y="104"/>
                    <a:pt x="1042" y="78"/>
                    <a:pt x="1181" y="62"/>
                  </a:cubicBezTo>
                  <a:cubicBezTo>
                    <a:pt x="1320" y="46"/>
                    <a:pt x="1395" y="44"/>
                    <a:pt x="1502" y="34"/>
                  </a:cubicBezTo>
                  <a:cubicBezTo>
                    <a:pt x="1609" y="24"/>
                    <a:pt x="1757" y="7"/>
                    <a:pt x="1824" y="0"/>
                  </a:cubicBezTo>
                </a:path>
              </a:pathLst>
            </a:custGeom>
            <a:noFill/>
            <a:ln w="25400" cap="flat" cmpd="sng">
              <a:solidFill>
                <a:srgbClr val="0000FF"/>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55" name="Line 15"/>
            <p:cNvSpPr>
              <a:spLocks noChangeShapeType="1"/>
            </p:cNvSpPr>
            <p:nvPr/>
          </p:nvSpPr>
          <p:spPr bwMode="auto">
            <a:xfrm>
              <a:off x="2304" y="1800"/>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56" name="Freeform 16"/>
            <p:cNvSpPr>
              <a:spLocks/>
            </p:cNvSpPr>
            <p:nvPr/>
          </p:nvSpPr>
          <p:spPr bwMode="auto">
            <a:xfrm>
              <a:off x="1152" y="1644"/>
              <a:ext cx="1435" cy="811"/>
            </a:xfrm>
            <a:custGeom>
              <a:avLst/>
              <a:gdLst>
                <a:gd name="T0" fmla="*/ 0 w 1435"/>
                <a:gd name="T1" fmla="*/ 170 h 811"/>
                <a:gd name="T2" fmla="*/ 58 w 1435"/>
                <a:gd name="T3" fmla="*/ 194 h 811"/>
                <a:gd name="T4" fmla="*/ 139 w 1435"/>
                <a:gd name="T5" fmla="*/ 242 h 811"/>
                <a:gd name="T6" fmla="*/ 192 w 1435"/>
                <a:gd name="T7" fmla="*/ 300 h 811"/>
                <a:gd name="T8" fmla="*/ 288 w 1435"/>
                <a:gd name="T9" fmla="*/ 444 h 811"/>
                <a:gd name="T10" fmla="*/ 398 w 1435"/>
                <a:gd name="T11" fmla="*/ 588 h 811"/>
                <a:gd name="T12" fmla="*/ 480 w 1435"/>
                <a:gd name="T13" fmla="*/ 684 h 811"/>
                <a:gd name="T14" fmla="*/ 634 w 1435"/>
                <a:gd name="T15" fmla="*/ 799 h 811"/>
                <a:gd name="T16" fmla="*/ 762 w 1435"/>
                <a:gd name="T17" fmla="*/ 756 h 811"/>
                <a:gd name="T18" fmla="*/ 894 w 1435"/>
                <a:gd name="T19" fmla="*/ 600 h 811"/>
                <a:gd name="T20" fmla="*/ 1022 w 1435"/>
                <a:gd name="T21" fmla="*/ 362 h 811"/>
                <a:gd name="T22" fmla="*/ 1118 w 1435"/>
                <a:gd name="T23" fmla="*/ 180 h 811"/>
                <a:gd name="T24" fmla="*/ 1214 w 1435"/>
                <a:gd name="T25" fmla="*/ 41 h 811"/>
                <a:gd name="T26" fmla="*/ 1310 w 1435"/>
                <a:gd name="T27" fmla="*/ 2 h 811"/>
                <a:gd name="T28" fmla="*/ 1435 w 1435"/>
                <a:gd name="T29" fmla="*/ 3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5" h="811">
                  <a:moveTo>
                    <a:pt x="0" y="170"/>
                  </a:moveTo>
                  <a:cubicBezTo>
                    <a:pt x="10" y="175"/>
                    <a:pt x="35" y="182"/>
                    <a:pt x="58" y="194"/>
                  </a:cubicBezTo>
                  <a:cubicBezTo>
                    <a:pt x="81" y="206"/>
                    <a:pt x="117" y="224"/>
                    <a:pt x="139" y="242"/>
                  </a:cubicBezTo>
                  <a:cubicBezTo>
                    <a:pt x="161" y="260"/>
                    <a:pt x="167" y="266"/>
                    <a:pt x="192" y="300"/>
                  </a:cubicBezTo>
                  <a:cubicBezTo>
                    <a:pt x="217" y="334"/>
                    <a:pt x="254" y="396"/>
                    <a:pt x="288" y="444"/>
                  </a:cubicBezTo>
                  <a:cubicBezTo>
                    <a:pt x="322" y="492"/>
                    <a:pt x="366" y="548"/>
                    <a:pt x="398" y="588"/>
                  </a:cubicBezTo>
                  <a:cubicBezTo>
                    <a:pt x="430" y="628"/>
                    <a:pt x="441" y="649"/>
                    <a:pt x="480" y="684"/>
                  </a:cubicBezTo>
                  <a:cubicBezTo>
                    <a:pt x="519" y="719"/>
                    <a:pt x="587" y="787"/>
                    <a:pt x="634" y="799"/>
                  </a:cubicBezTo>
                  <a:cubicBezTo>
                    <a:pt x="681" y="811"/>
                    <a:pt x="719" y="789"/>
                    <a:pt x="762" y="756"/>
                  </a:cubicBezTo>
                  <a:cubicBezTo>
                    <a:pt x="805" y="723"/>
                    <a:pt x="851" y="666"/>
                    <a:pt x="894" y="600"/>
                  </a:cubicBezTo>
                  <a:cubicBezTo>
                    <a:pt x="937" y="534"/>
                    <a:pt x="985" y="432"/>
                    <a:pt x="1022" y="362"/>
                  </a:cubicBezTo>
                  <a:cubicBezTo>
                    <a:pt x="1059" y="292"/>
                    <a:pt x="1086" y="233"/>
                    <a:pt x="1118" y="180"/>
                  </a:cubicBezTo>
                  <a:cubicBezTo>
                    <a:pt x="1150" y="127"/>
                    <a:pt x="1182" y="71"/>
                    <a:pt x="1214" y="41"/>
                  </a:cubicBezTo>
                  <a:cubicBezTo>
                    <a:pt x="1246" y="11"/>
                    <a:pt x="1273" y="4"/>
                    <a:pt x="1310" y="2"/>
                  </a:cubicBezTo>
                  <a:cubicBezTo>
                    <a:pt x="1347" y="0"/>
                    <a:pt x="1409" y="25"/>
                    <a:pt x="1435" y="31"/>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57" name="Text Box 17"/>
            <p:cNvSpPr txBox="1">
              <a:spLocks noChangeArrowheads="1"/>
            </p:cNvSpPr>
            <p:nvPr/>
          </p:nvSpPr>
          <p:spPr bwMode="auto">
            <a:xfrm>
              <a:off x="717" y="2158"/>
              <a:ext cx="388"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latin typeface="Times New Roman" panose="02020603050405020304" pitchFamily="18" charset="0"/>
                  <a:cs typeface="Times New Roman" panose="02020603050405020304" pitchFamily="18" charset="0"/>
                  <a:sym typeface="Symbol" pitchFamily="18" charset="2"/>
                </a:rPr>
                <a:t></a:t>
              </a:r>
              <a:r>
                <a:rPr lang="en-US" altLang="zh-CN" b="1" i="1">
                  <a:latin typeface="Times New Roman" panose="02020603050405020304" pitchFamily="18" charset="0"/>
                  <a:cs typeface="Times New Roman" panose="02020603050405020304" pitchFamily="18" charset="0"/>
                </a:rPr>
                <a:t>I</a:t>
              </a:r>
              <a:r>
                <a:rPr lang="en-US" altLang="zh-CN" b="1" i="1" baseline="-25000">
                  <a:latin typeface="Times New Roman" panose="02020603050405020304" pitchFamily="18" charset="0"/>
                  <a:cs typeface="Times New Roman" panose="02020603050405020304" pitchFamily="18" charset="0"/>
                </a:rPr>
                <a:t>Lm</a:t>
              </a:r>
              <a:endParaRPr lang="en-US" altLang="zh-CN" b="1">
                <a:latin typeface="Times New Roman" panose="02020603050405020304" pitchFamily="18" charset="0"/>
                <a:cs typeface="Times New Roman" panose="02020603050405020304" pitchFamily="18" charset="0"/>
              </a:endParaRPr>
            </a:p>
          </p:txBody>
        </p:sp>
        <p:sp>
          <p:nvSpPr>
            <p:cNvPr id="778258" name="Text Box 18"/>
            <p:cNvSpPr txBox="1">
              <a:spLocks noChangeArrowheads="1"/>
            </p:cNvSpPr>
            <p:nvPr/>
          </p:nvSpPr>
          <p:spPr bwMode="auto">
            <a:xfrm>
              <a:off x="2298" y="2008"/>
              <a:ext cx="211"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i="1">
                  <a:solidFill>
                    <a:srgbClr val="0000FF"/>
                  </a:solidFill>
                  <a:latin typeface="Times New Roman" panose="02020603050405020304" pitchFamily="18" charset="0"/>
                  <a:cs typeface="Times New Roman" panose="02020603050405020304" pitchFamily="18" charset="0"/>
                </a:rPr>
                <a:t>i</a:t>
              </a:r>
              <a:r>
                <a:rPr lang="en-US" altLang="zh-CN" b="1" i="1" baseline="30000">
                  <a:solidFill>
                    <a:srgbClr val="0000FF"/>
                  </a:solidFill>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p:txBody>
        </p:sp>
        <p:sp>
          <p:nvSpPr>
            <p:cNvPr id="778259" name="Text Box 19"/>
            <p:cNvSpPr txBox="1">
              <a:spLocks noChangeArrowheads="1"/>
            </p:cNvSpPr>
            <p:nvPr/>
          </p:nvSpPr>
          <p:spPr bwMode="auto">
            <a:xfrm>
              <a:off x="1277" y="1278"/>
              <a:ext cx="355"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i="1" dirty="0" err="1">
                  <a:solidFill>
                    <a:srgbClr val="0000FF"/>
                  </a:solidFill>
                  <a:latin typeface="Times New Roman" panose="02020603050405020304" pitchFamily="18" charset="0"/>
                  <a:cs typeface="Times New Roman" panose="02020603050405020304" pitchFamily="18" charset="0"/>
                </a:rPr>
                <a:t>i</a:t>
              </a:r>
              <a:r>
                <a:rPr lang="en-US" altLang="zh-CN" b="1" i="1" baseline="30000" dirty="0">
                  <a:solidFill>
                    <a:srgbClr val="0000FF"/>
                  </a:solidFill>
                  <a:latin typeface="Times New Roman" panose="02020603050405020304" pitchFamily="18" charset="0"/>
                  <a:cs typeface="Times New Roman" panose="02020603050405020304" pitchFamily="18" charset="0"/>
                </a:rPr>
                <a:t>'</a:t>
              </a:r>
              <a:endParaRPr lang="en-US" altLang="zh-CN" b="1" dirty="0">
                <a:solidFill>
                  <a:srgbClr val="0000FF"/>
                </a:solidFill>
                <a:latin typeface="Times New Roman" panose="02020603050405020304" pitchFamily="18" charset="0"/>
                <a:cs typeface="Times New Roman" panose="02020603050405020304" pitchFamily="18" charset="0"/>
              </a:endParaRPr>
            </a:p>
          </p:txBody>
        </p:sp>
        <p:sp>
          <p:nvSpPr>
            <p:cNvPr id="778260" name="Text Box 20"/>
            <p:cNvSpPr txBox="1">
              <a:spLocks noChangeArrowheads="1"/>
            </p:cNvSpPr>
            <p:nvPr/>
          </p:nvSpPr>
          <p:spPr bwMode="auto">
            <a:xfrm>
              <a:off x="1878" y="2356"/>
              <a:ext cx="157"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i="1">
                  <a:solidFill>
                    <a:srgbClr val="FF0000"/>
                  </a:solidFill>
                  <a:latin typeface="Times New Roman" panose="02020603050405020304" pitchFamily="18" charset="0"/>
                  <a:cs typeface="Times New Roman" panose="02020603050405020304" pitchFamily="18" charset="0"/>
                </a:rPr>
                <a:t>i</a:t>
              </a:r>
              <a:endParaRPr lang="en-US" altLang="zh-CN" b="1">
                <a:latin typeface="Times New Roman" panose="02020603050405020304" pitchFamily="18" charset="0"/>
                <a:cs typeface="Times New Roman" panose="02020603050405020304" pitchFamily="18" charset="0"/>
              </a:endParaRPr>
            </a:p>
          </p:txBody>
        </p:sp>
        <p:sp>
          <p:nvSpPr>
            <p:cNvPr id="778261" name="Line 21"/>
            <p:cNvSpPr>
              <a:spLocks noChangeShapeType="1"/>
            </p:cNvSpPr>
            <p:nvPr/>
          </p:nvSpPr>
          <p:spPr bwMode="auto">
            <a:xfrm>
              <a:off x="1824" y="1806"/>
              <a:ext cx="0" cy="65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78262" name="Text Box 22"/>
            <p:cNvSpPr txBox="1">
              <a:spLocks noChangeArrowheads="1"/>
            </p:cNvSpPr>
            <p:nvPr/>
          </p:nvSpPr>
          <p:spPr bwMode="auto">
            <a:xfrm>
              <a:off x="827" y="1282"/>
              <a:ext cx="308"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i="1">
                  <a:latin typeface="Times New Roman" panose="02020603050405020304" pitchFamily="18" charset="0"/>
                  <a:cs typeface="Times New Roman" panose="02020603050405020304" pitchFamily="18" charset="0"/>
                </a:rPr>
                <a:t>I</a:t>
              </a:r>
              <a:r>
                <a:rPr lang="en-US" altLang="zh-CN" b="1" i="1" baseline="-25000">
                  <a:latin typeface="Times New Roman" panose="02020603050405020304" pitchFamily="18" charset="0"/>
                  <a:cs typeface="Times New Roman" panose="02020603050405020304" pitchFamily="18" charset="0"/>
                </a:rPr>
                <a:t>Lm</a:t>
              </a:r>
              <a:endParaRPr lang="en-US" altLang="zh-CN" b="1">
                <a:latin typeface="Times New Roman" panose="02020603050405020304" pitchFamily="18" charset="0"/>
                <a:cs typeface="Times New Roman" panose="02020603050405020304" pitchFamily="18" charset="0"/>
              </a:endParaRPr>
            </a:p>
          </p:txBody>
        </p:sp>
        <p:sp>
          <p:nvSpPr>
            <p:cNvPr id="778263" name="Text Box 23"/>
            <p:cNvSpPr txBox="1">
              <a:spLocks noChangeArrowheads="1"/>
            </p:cNvSpPr>
            <p:nvPr/>
          </p:nvSpPr>
          <p:spPr bwMode="auto">
            <a:xfrm>
              <a:off x="899" y="1816"/>
              <a:ext cx="229"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b="1">
                  <a:latin typeface="Times New Roman" panose="02020603050405020304" pitchFamily="18" charset="0"/>
                  <a:cs typeface="Times New Roman" panose="02020603050405020304" pitchFamily="18" charset="0"/>
                </a:rPr>
                <a:t>O</a:t>
              </a:r>
            </a:p>
          </p:txBody>
        </p:sp>
        <p:sp>
          <p:nvSpPr>
            <p:cNvPr id="778264" name="Rectangle 24"/>
            <p:cNvSpPr>
              <a:spLocks noChangeArrowheads="1"/>
            </p:cNvSpPr>
            <p:nvPr/>
          </p:nvSpPr>
          <p:spPr bwMode="auto">
            <a:xfrm>
              <a:off x="1637" y="1576"/>
              <a:ext cx="326" cy="2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i="1">
                  <a:latin typeface="Times New Roman" panose="02020603050405020304" pitchFamily="18" charset="0"/>
                  <a:cs typeface="Times New Roman" panose="02020603050405020304" pitchFamily="18" charset="0"/>
                </a:rPr>
                <a:t>T</a:t>
              </a:r>
              <a:r>
                <a:rPr lang="en-US" altLang="zh-CN" b="1">
                  <a:latin typeface="Times New Roman" panose="02020603050405020304" pitchFamily="18" charset="0"/>
                  <a:cs typeface="Times New Roman" panose="02020603050405020304" pitchFamily="18" charset="0"/>
                </a:rPr>
                <a:t>/2</a:t>
              </a:r>
            </a:p>
          </p:txBody>
        </p:sp>
      </p:grpSp>
      <p:sp>
        <p:nvSpPr>
          <p:cNvPr id="2" name="标题 1"/>
          <p:cNvSpPr>
            <a:spLocks noGrp="1"/>
          </p:cNvSpPr>
          <p:nvPr>
            <p:ph type="title"/>
          </p:nvPr>
        </p:nvSpPr>
        <p:spPr/>
        <p:txBody>
          <a:bodyPr/>
          <a:lstStyle/>
          <a:p>
            <a:r>
              <a:rPr lang="zh-CN" altLang="en-US" dirty="0">
                <a:cs typeface="Times New Roman" panose="02020603050405020304" pitchFamily="18" charset="0"/>
              </a:rPr>
              <a:t>正弦电源激励下的零状态响应</a:t>
            </a:r>
            <a:endParaRPr lang="zh-CN" altLang="en-US" dirty="0"/>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32</a:t>
            </a:fld>
            <a:endParaRPr lang="en-US" altLang="zh-CN"/>
          </a:p>
        </p:txBody>
      </p:sp>
    </p:spTree>
    <p:extLst>
      <p:ext uri="{BB962C8B-B14F-4D97-AF65-F5344CB8AC3E}">
        <p14:creationId xmlns:p14="http://schemas.microsoft.com/office/powerpoint/2010/main" val="1096401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78242"/>
                                        </p:tgtEl>
                                        <p:attrNameLst>
                                          <p:attrName>style.visibility</p:attrName>
                                        </p:attrNameLst>
                                      </p:cBhvr>
                                      <p:to>
                                        <p:strVal val="visible"/>
                                      </p:to>
                                    </p:set>
                                    <p:animEffect transition="in" filter="wipe(left)">
                                      <p:cBhvr>
                                        <p:cTn id="7" dur="500"/>
                                        <p:tgtEl>
                                          <p:spTgt spid="77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43"/>
                                        </p:tgtEl>
                                        <p:attrNameLst>
                                          <p:attrName>style.visibility</p:attrName>
                                        </p:attrNameLst>
                                      </p:cBhvr>
                                      <p:to>
                                        <p:strVal val="visible"/>
                                      </p:to>
                                    </p:set>
                                    <p:animEffect transition="in" filter="wipe(left)">
                                      <p:cBhvr>
                                        <p:cTn id="12" dur="500"/>
                                        <p:tgtEl>
                                          <p:spTgt spid="778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8247"/>
                                        </p:tgtEl>
                                        <p:attrNameLst>
                                          <p:attrName>style.visibility</p:attrName>
                                        </p:attrNameLst>
                                      </p:cBhvr>
                                      <p:to>
                                        <p:strVal val="visible"/>
                                      </p:to>
                                    </p:set>
                                    <p:animEffect transition="in" filter="wipe(left)">
                                      <p:cBhvr>
                                        <p:cTn id="17" dur="500"/>
                                        <p:tgtEl>
                                          <p:spTgt spid="778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8244"/>
                                        </p:tgtEl>
                                        <p:attrNameLst>
                                          <p:attrName>style.visibility</p:attrName>
                                        </p:attrNameLst>
                                      </p:cBhvr>
                                      <p:to>
                                        <p:strVal val="visible"/>
                                      </p:to>
                                    </p:set>
                                    <p:animEffect transition="in" filter="wipe(left)">
                                      <p:cBhvr>
                                        <p:cTn id="22" dur="500"/>
                                        <p:tgtEl>
                                          <p:spTgt spid="77824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778245"/>
                                        </p:tgtEl>
                                        <p:attrNameLst>
                                          <p:attrName>style.visibility</p:attrName>
                                        </p:attrNameLst>
                                      </p:cBhvr>
                                      <p:to>
                                        <p:strVal val="visible"/>
                                      </p:to>
                                    </p:set>
                                    <p:animEffect transition="in" filter="wipe(left)">
                                      <p:cBhvr>
                                        <p:cTn id="26" dur="500"/>
                                        <p:tgtEl>
                                          <p:spTgt spid="7782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78246"/>
                                        </p:tgtEl>
                                        <p:attrNameLst>
                                          <p:attrName>style.visibility</p:attrName>
                                        </p:attrNameLst>
                                      </p:cBhvr>
                                      <p:to>
                                        <p:strVal val="visible"/>
                                      </p:to>
                                    </p:set>
                                    <p:animEffect transition="in" filter="wipe(left)">
                                      <p:cBhvr>
                                        <p:cTn id="31" dur="500"/>
                                        <p:tgtEl>
                                          <p:spTgt spid="77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autoUpdateAnimBg="0"/>
      <p:bldP spid="77824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2"/>
          <p:cNvSpPr>
            <a:spLocks noGrp="1" noChangeArrowheads="1"/>
          </p:cNvSpPr>
          <p:nvPr>
            <p:ph type="title"/>
          </p:nvPr>
        </p:nvSpPr>
        <p:spPr/>
        <p:txBody>
          <a:bodyPr/>
          <a:lstStyle/>
          <a:p>
            <a:pPr eaLnBrk="1" hangingPunct="1"/>
            <a:r>
              <a:rPr lang="en-US" altLang="zh-CN" sz="2800" dirty="0" smtClean="0">
                <a:ea typeface="宋体" charset="-122"/>
              </a:rPr>
              <a:t>4.4</a:t>
            </a:r>
            <a:r>
              <a:rPr lang="zh-CN" altLang="en-US" sz="2800" dirty="0" smtClean="0">
                <a:ea typeface="宋体" charset="-122"/>
              </a:rPr>
              <a:t>一阶线性电路暂态过程的三要素分析法</a:t>
            </a:r>
          </a:p>
        </p:txBody>
      </p:sp>
      <p:sp>
        <p:nvSpPr>
          <p:cNvPr id="35844" name="Text Box 4"/>
          <p:cNvSpPr txBox="1">
            <a:spLocks noChangeArrowheads="1"/>
          </p:cNvSpPr>
          <p:nvPr/>
        </p:nvSpPr>
        <p:spPr bwMode="auto">
          <a:xfrm>
            <a:off x="1071241" y="739799"/>
            <a:ext cx="403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线性直流或无源一阶电路的方程：</a:t>
            </a:r>
          </a:p>
        </p:txBody>
      </p:sp>
      <p:graphicFrame>
        <p:nvGraphicFramePr>
          <p:cNvPr id="35845" name="Object 2"/>
          <p:cNvGraphicFramePr>
            <a:graphicFrameLocks noChangeAspect="1"/>
          </p:cNvGraphicFramePr>
          <p:nvPr>
            <p:extLst>
              <p:ext uri="{D42A27DB-BD31-4B8C-83A1-F6EECF244321}">
                <p14:modId xmlns:p14="http://schemas.microsoft.com/office/powerpoint/2010/main" val="3178849514"/>
              </p:ext>
            </p:extLst>
          </p:nvPr>
        </p:nvGraphicFramePr>
        <p:xfrm>
          <a:off x="991866" y="1147787"/>
          <a:ext cx="2590800" cy="787400"/>
        </p:xfrm>
        <a:graphic>
          <a:graphicData uri="http://schemas.openxmlformats.org/presentationml/2006/ole">
            <mc:AlternateContent xmlns:mc="http://schemas.openxmlformats.org/markup-compatibility/2006">
              <mc:Choice xmlns:v="urn:schemas-microsoft-com:vml" Requires="v">
                <p:oleObj spid="_x0000_s16526" name="Equation" r:id="rId3" imgW="1295280" imgH="393480" progId="Equation.DSMT4">
                  <p:embed/>
                </p:oleObj>
              </mc:Choice>
              <mc:Fallback>
                <p:oleObj name="Equation" r:id="rId3" imgW="129528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866" y="1147787"/>
                        <a:ext cx="2590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3"/>
          <p:cNvGraphicFramePr>
            <a:graphicFrameLocks noChangeAspect="1"/>
          </p:cNvGraphicFramePr>
          <p:nvPr>
            <p:extLst>
              <p:ext uri="{D42A27DB-BD31-4B8C-83A1-F6EECF244321}">
                <p14:modId xmlns:p14="http://schemas.microsoft.com/office/powerpoint/2010/main" val="807558029"/>
              </p:ext>
            </p:extLst>
          </p:nvPr>
        </p:nvGraphicFramePr>
        <p:xfrm>
          <a:off x="5444803" y="1146199"/>
          <a:ext cx="2360613" cy="787400"/>
        </p:xfrm>
        <a:graphic>
          <a:graphicData uri="http://schemas.openxmlformats.org/presentationml/2006/ole">
            <mc:AlternateContent xmlns:mc="http://schemas.openxmlformats.org/markup-compatibility/2006">
              <mc:Choice xmlns:v="urn:schemas-microsoft-com:vml" Requires="v">
                <p:oleObj spid="_x0000_s16527" name="Equation" r:id="rId5" imgW="1180800" imgH="393480" progId="Equation.DSMT4">
                  <p:embed/>
                </p:oleObj>
              </mc:Choice>
              <mc:Fallback>
                <p:oleObj name="Equation" r:id="rId5" imgW="118080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4803" y="1146199"/>
                        <a:ext cx="2360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Text Box 7"/>
          <p:cNvSpPr txBox="1">
            <a:spLocks noChangeArrowheads="1"/>
          </p:cNvSpPr>
          <p:nvPr/>
        </p:nvSpPr>
        <p:spPr bwMode="auto">
          <a:xfrm>
            <a:off x="4344666" y="1238274"/>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或</a:t>
            </a:r>
          </a:p>
        </p:txBody>
      </p:sp>
      <p:sp>
        <p:nvSpPr>
          <p:cNvPr id="35848" name="Text Box 8"/>
          <p:cNvSpPr txBox="1">
            <a:spLocks noChangeArrowheads="1"/>
          </p:cNvSpPr>
          <p:nvPr/>
        </p:nvSpPr>
        <p:spPr bwMode="auto">
          <a:xfrm>
            <a:off x="566416" y="1945853"/>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其中，时间常数</a:t>
            </a:r>
          </a:p>
        </p:txBody>
      </p:sp>
      <p:graphicFrame>
        <p:nvGraphicFramePr>
          <p:cNvPr id="35849" name="Object 4"/>
          <p:cNvGraphicFramePr>
            <a:graphicFrameLocks noChangeAspect="1"/>
          </p:cNvGraphicFramePr>
          <p:nvPr>
            <p:extLst>
              <p:ext uri="{D42A27DB-BD31-4B8C-83A1-F6EECF244321}">
                <p14:modId xmlns:p14="http://schemas.microsoft.com/office/powerpoint/2010/main" val="1194204430"/>
              </p:ext>
            </p:extLst>
          </p:nvPr>
        </p:nvGraphicFramePr>
        <p:xfrm>
          <a:off x="2873053" y="1996653"/>
          <a:ext cx="974725" cy="355600"/>
        </p:xfrm>
        <a:graphic>
          <a:graphicData uri="http://schemas.openxmlformats.org/presentationml/2006/ole">
            <mc:AlternateContent xmlns:mc="http://schemas.openxmlformats.org/markup-compatibility/2006">
              <mc:Choice xmlns:v="urn:schemas-microsoft-com:vml" Requires="v">
                <p:oleObj spid="_x0000_s16528" name="Equation" r:id="rId7" imgW="482400" imgH="177480" progId="Equation.DSMT4">
                  <p:embed/>
                </p:oleObj>
              </mc:Choice>
              <mc:Fallback>
                <p:oleObj name="Equation" r:id="rId7" imgW="482400" imgH="177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053" y="1996653"/>
                        <a:ext cx="9747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0" name="Object 5"/>
          <p:cNvGraphicFramePr>
            <a:graphicFrameLocks noChangeAspect="1"/>
          </p:cNvGraphicFramePr>
          <p:nvPr>
            <p:extLst>
              <p:ext uri="{D42A27DB-BD31-4B8C-83A1-F6EECF244321}">
                <p14:modId xmlns:p14="http://schemas.microsoft.com/office/powerpoint/2010/main" val="118477917"/>
              </p:ext>
            </p:extLst>
          </p:nvPr>
        </p:nvGraphicFramePr>
        <p:xfrm>
          <a:off x="4311328" y="1782340"/>
          <a:ext cx="787400" cy="785813"/>
        </p:xfrm>
        <a:graphic>
          <a:graphicData uri="http://schemas.openxmlformats.org/presentationml/2006/ole">
            <mc:AlternateContent xmlns:mc="http://schemas.openxmlformats.org/markup-compatibility/2006">
              <mc:Choice xmlns:v="urn:schemas-microsoft-com:vml" Requires="v">
                <p:oleObj spid="_x0000_s16529" name="Equation" r:id="rId9" imgW="393480" imgH="393480" progId="Equation.DSMT4">
                  <p:embed/>
                </p:oleObj>
              </mc:Choice>
              <mc:Fallback>
                <p:oleObj name="Equation" r:id="rId9" imgW="393480" imgH="3934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1328" y="1782340"/>
                        <a:ext cx="7874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Text Box 11"/>
          <p:cNvSpPr txBox="1">
            <a:spLocks noChangeArrowheads="1"/>
          </p:cNvSpPr>
          <p:nvPr/>
        </p:nvSpPr>
        <p:spPr bwMode="auto">
          <a:xfrm>
            <a:off x="3817616" y="1945853"/>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或</a:t>
            </a:r>
          </a:p>
        </p:txBody>
      </p:sp>
      <p:sp>
        <p:nvSpPr>
          <p:cNvPr id="35852" name="Text Box 12"/>
          <p:cNvSpPr txBox="1">
            <a:spLocks noChangeArrowheads="1"/>
          </p:cNvSpPr>
          <p:nvPr/>
        </p:nvSpPr>
        <p:spPr bwMode="auto">
          <a:xfrm>
            <a:off x="1403648" y="2461790"/>
            <a:ext cx="601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zh-CN" altLang="en-US" sz="2000" b="1">
                <a:solidFill>
                  <a:schemeClr val="tx2"/>
                </a:solidFill>
                <a:latin typeface="Times New Roman" pitchFamily="18" charset="0"/>
                <a:cs typeface="Times New Roman" pitchFamily="18" charset="0"/>
              </a:rPr>
              <a:t>为与储能元件相接的线性电路的戴维宁等效电阻。</a:t>
            </a:r>
          </a:p>
        </p:txBody>
      </p:sp>
      <p:graphicFrame>
        <p:nvGraphicFramePr>
          <p:cNvPr id="35853" name="Object 6"/>
          <p:cNvGraphicFramePr>
            <a:graphicFrameLocks noChangeAspect="1"/>
          </p:cNvGraphicFramePr>
          <p:nvPr>
            <p:extLst>
              <p:ext uri="{D42A27DB-BD31-4B8C-83A1-F6EECF244321}">
                <p14:modId xmlns:p14="http://schemas.microsoft.com/office/powerpoint/2010/main" val="2785017763"/>
              </p:ext>
            </p:extLst>
          </p:nvPr>
        </p:nvGraphicFramePr>
        <p:xfrm>
          <a:off x="1500485" y="2888828"/>
          <a:ext cx="1411288" cy="406400"/>
        </p:xfrm>
        <a:graphic>
          <a:graphicData uri="http://schemas.openxmlformats.org/presentationml/2006/ole">
            <mc:AlternateContent xmlns:mc="http://schemas.openxmlformats.org/markup-compatibility/2006">
              <mc:Choice xmlns:v="urn:schemas-microsoft-com:vml" Requires="v">
                <p:oleObj spid="_x0000_s16530" name="Equation" r:id="rId11" imgW="698400" imgH="203040" progId="Equation.DSMT4">
                  <p:embed/>
                </p:oleObj>
              </mc:Choice>
              <mc:Fallback>
                <p:oleObj name="Equation" r:id="rId11" imgW="69840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0485" y="2888828"/>
                        <a:ext cx="1411288"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4" name="Text Box 14"/>
          <p:cNvSpPr txBox="1">
            <a:spLocks noChangeArrowheads="1"/>
          </p:cNvSpPr>
          <p:nvPr/>
        </p:nvSpPr>
        <p:spPr bwMode="auto">
          <a:xfrm>
            <a:off x="3009726" y="2884934"/>
            <a:ext cx="223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dirty="0">
                <a:solidFill>
                  <a:schemeClr val="tx2"/>
                </a:solidFill>
                <a:latin typeface="Times New Roman" pitchFamily="18" charset="0"/>
                <a:cs typeface="Times New Roman" pitchFamily="18" charset="0"/>
              </a:rPr>
              <a:t>为响应的稳态解。</a:t>
            </a:r>
          </a:p>
        </p:txBody>
      </p:sp>
      <p:sp>
        <p:nvSpPr>
          <p:cNvPr id="35855" name="Text Box 15"/>
          <p:cNvSpPr txBox="1">
            <a:spLocks noChangeArrowheads="1"/>
          </p:cNvSpPr>
          <p:nvPr/>
        </p:nvSpPr>
        <p:spPr bwMode="auto">
          <a:xfrm>
            <a:off x="536253" y="3341265"/>
            <a:ext cx="6596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只要知道了时间常数和稳态解，即可立即写出电路方程。</a:t>
            </a:r>
          </a:p>
        </p:txBody>
      </p:sp>
      <p:sp>
        <p:nvSpPr>
          <p:cNvPr id="35856" name="Text Box 16"/>
          <p:cNvSpPr txBox="1">
            <a:spLocks noChangeArrowheads="1"/>
          </p:cNvSpPr>
          <p:nvPr/>
        </p:nvSpPr>
        <p:spPr bwMode="auto">
          <a:xfrm>
            <a:off x="323528" y="3680990"/>
            <a:ext cx="7924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000" b="1">
                <a:solidFill>
                  <a:schemeClr val="tx2"/>
                </a:solidFill>
                <a:latin typeface="Times New Roman" pitchFamily="18" charset="0"/>
                <a:cs typeface="Times New Roman" pitchFamily="18" charset="0"/>
              </a:rPr>
              <a:t>要求解电路的暂态，还必须给出电路响应的初始值（数学上称为初始条件）：</a:t>
            </a:r>
          </a:p>
        </p:txBody>
      </p:sp>
      <p:graphicFrame>
        <p:nvGraphicFramePr>
          <p:cNvPr id="35857" name="Object 7"/>
          <p:cNvGraphicFramePr>
            <a:graphicFrameLocks noChangeAspect="1"/>
          </p:cNvGraphicFramePr>
          <p:nvPr>
            <p:extLst>
              <p:ext uri="{D42A27DB-BD31-4B8C-83A1-F6EECF244321}">
                <p14:modId xmlns:p14="http://schemas.microsoft.com/office/powerpoint/2010/main" val="1675648275"/>
              </p:ext>
            </p:extLst>
          </p:nvPr>
        </p:nvGraphicFramePr>
        <p:xfrm>
          <a:off x="2099320" y="4090565"/>
          <a:ext cx="1371600" cy="482600"/>
        </p:xfrm>
        <a:graphic>
          <a:graphicData uri="http://schemas.openxmlformats.org/presentationml/2006/ole">
            <mc:AlternateContent xmlns:mc="http://schemas.openxmlformats.org/markup-compatibility/2006">
              <mc:Choice xmlns:v="urn:schemas-microsoft-com:vml" Requires="v">
                <p:oleObj spid="_x0000_s16531" name="Equation" r:id="rId13" imgW="685800" imgH="241200" progId="Equation.DSMT4">
                  <p:embed/>
                </p:oleObj>
              </mc:Choice>
              <mc:Fallback>
                <p:oleObj name="Equation" r:id="rId13" imgW="685800" imgH="241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9320" y="4090565"/>
                        <a:ext cx="1371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8" name="Text Box 18"/>
          <p:cNvSpPr txBox="1">
            <a:spLocks noChangeArrowheads="1"/>
          </p:cNvSpPr>
          <p:nvPr/>
        </p:nvSpPr>
        <p:spPr bwMode="auto">
          <a:xfrm>
            <a:off x="493391" y="4727153"/>
            <a:ext cx="685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因此，线性直流或无源一阶电路的暂态完全由三个要素确定</a:t>
            </a:r>
          </a:p>
        </p:txBody>
      </p:sp>
      <p:sp>
        <p:nvSpPr>
          <p:cNvPr id="35859" name="Text Box 19"/>
          <p:cNvSpPr txBox="1">
            <a:spLocks noChangeArrowheads="1"/>
          </p:cNvSpPr>
          <p:nvPr/>
        </p:nvSpPr>
        <p:spPr bwMode="auto">
          <a:xfrm>
            <a:off x="1728466" y="5212928"/>
            <a:ext cx="1649412" cy="400050"/>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wrap="none">
            <a:spAutoFit/>
          </a:bodyPr>
          <a:lstStyle/>
          <a:p>
            <a:pPr>
              <a:defRPr/>
            </a:pPr>
            <a:r>
              <a:rPr kumimoji="1" lang="en-US" altLang="zh-CN" sz="2000" b="1" dirty="0">
                <a:solidFill>
                  <a:schemeClr val="tx2"/>
                </a:solidFill>
                <a:latin typeface="Times New Roman" pitchFamily="18" charset="0"/>
                <a:ea typeface="宋体" pitchFamily="2" charset="-122"/>
                <a:cs typeface="Times New Roman" pitchFamily="18" charset="0"/>
              </a:rPr>
              <a:t>1. </a:t>
            </a:r>
            <a:r>
              <a:rPr kumimoji="1" lang="zh-CN" altLang="en-US" sz="2000" b="1" dirty="0">
                <a:solidFill>
                  <a:schemeClr val="tx2"/>
                </a:solidFill>
                <a:latin typeface="Times New Roman" pitchFamily="18" charset="0"/>
                <a:ea typeface="宋体" pitchFamily="2" charset="-122"/>
                <a:cs typeface="Times New Roman" pitchFamily="18" charset="0"/>
              </a:rPr>
              <a:t>时间常数 </a:t>
            </a:r>
            <a:r>
              <a:rPr kumimoji="1" lang="zh-CN" altLang="en-US" sz="2000" b="1" i="1" dirty="0">
                <a:solidFill>
                  <a:schemeClr val="tx2"/>
                </a:solidFill>
                <a:latin typeface="Times New Roman" pitchFamily="18" charset="0"/>
                <a:ea typeface="宋体" pitchFamily="2" charset="-122"/>
                <a:cs typeface="Times New Roman" pitchFamily="18" charset="0"/>
                <a:sym typeface="Symbol" pitchFamily="18" charset="2"/>
              </a:rPr>
              <a:t></a:t>
            </a:r>
            <a:endParaRPr kumimoji="1" lang="zh-CN" altLang="en-US" sz="2000" b="1" i="1" dirty="0">
              <a:solidFill>
                <a:schemeClr val="tx2"/>
              </a:solidFill>
              <a:latin typeface="Times New Roman" pitchFamily="18" charset="0"/>
              <a:ea typeface="宋体" pitchFamily="2" charset="-122"/>
              <a:cs typeface="Times New Roman" pitchFamily="18" charset="0"/>
            </a:endParaRPr>
          </a:p>
        </p:txBody>
      </p:sp>
      <p:sp>
        <p:nvSpPr>
          <p:cNvPr id="35860" name="Text Box 20"/>
          <p:cNvSpPr txBox="1">
            <a:spLocks noChangeArrowheads="1"/>
          </p:cNvSpPr>
          <p:nvPr/>
        </p:nvSpPr>
        <p:spPr bwMode="auto">
          <a:xfrm>
            <a:off x="1728466" y="5593928"/>
            <a:ext cx="1774825" cy="400050"/>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wrap="none">
            <a:spAutoFit/>
          </a:bodyPr>
          <a:lstStyle/>
          <a:p>
            <a:pPr>
              <a:defRPr/>
            </a:pPr>
            <a:r>
              <a:rPr kumimoji="1" lang="en-US" altLang="zh-CN" sz="2000" b="1" dirty="0">
                <a:solidFill>
                  <a:schemeClr val="tx2"/>
                </a:solidFill>
                <a:latin typeface="Times New Roman" pitchFamily="18" charset="0"/>
                <a:ea typeface="宋体" pitchFamily="2" charset="-122"/>
                <a:cs typeface="Times New Roman" pitchFamily="18" charset="0"/>
              </a:rPr>
              <a:t>2. </a:t>
            </a:r>
            <a:r>
              <a:rPr kumimoji="1" lang="zh-CN" altLang="en-US" sz="2000" b="1" dirty="0">
                <a:solidFill>
                  <a:schemeClr val="tx2"/>
                </a:solidFill>
                <a:latin typeface="Times New Roman" pitchFamily="18" charset="0"/>
                <a:ea typeface="宋体" pitchFamily="2" charset="-122"/>
                <a:cs typeface="Times New Roman" pitchFamily="18" charset="0"/>
              </a:rPr>
              <a:t>稳态解 </a:t>
            </a:r>
            <a:r>
              <a:rPr kumimoji="1" lang="en-US" altLang="zh-CN" sz="2000" b="1" i="1" dirty="0">
                <a:solidFill>
                  <a:schemeClr val="tx2"/>
                </a:solidFill>
                <a:latin typeface="Times New Roman" pitchFamily="18" charset="0"/>
                <a:ea typeface="宋体" pitchFamily="2" charset="-122"/>
                <a:cs typeface="Times New Roman" pitchFamily="18" charset="0"/>
              </a:rPr>
              <a:t>u</a:t>
            </a:r>
            <a:r>
              <a:rPr kumimoji="1" lang="en-US" altLang="zh-CN" sz="2000" b="1" dirty="0">
                <a:solidFill>
                  <a:schemeClr val="tx2"/>
                </a:solidFill>
                <a:latin typeface="Times New Roman" pitchFamily="18" charset="0"/>
                <a:ea typeface="宋体" pitchFamily="2" charset="-122"/>
                <a:cs typeface="Times New Roman" pitchFamily="18" charset="0"/>
              </a:rPr>
              <a:t>(</a:t>
            </a:r>
            <a:r>
              <a:rPr kumimoji="1" lang="en-US" altLang="zh-CN" sz="2000" b="1" dirty="0">
                <a:solidFill>
                  <a:schemeClr val="tx2"/>
                </a:solidFill>
                <a:latin typeface="Times New Roman" pitchFamily="18" charset="0"/>
                <a:ea typeface="宋体" pitchFamily="2" charset="-122"/>
                <a:cs typeface="Times New Roman" pitchFamily="18" charset="0"/>
                <a:sym typeface="Symbol" pitchFamily="18" charset="2"/>
              </a:rPr>
              <a:t></a:t>
            </a:r>
            <a:r>
              <a:rPr kumimoji="1" lang="en-US" altLang="zh-CN" sz="2000" b="1" dirty="0">
                <a:solidFill>
                  <a:schemeClr val="tx2"/>
                </a:solidFill>
                <a:latin typeface="Times New Roman" pitchFamily="18" charset="0"/>
                <a:ea typeface="宋体" pitchFamily="2" charset="-122"/>
                <a:cs typeface="Times New Roman" pitchFamily="18" charset="0"/>
              </a:rPr>
              <a:t>)</a:t>
            </a:r>
          </a:p>
        </p:txBody>
      </p:sp>
      <p:sp>
        <p:nvSpPr>
          <p:cNvPr id="35861" name="Text Box 21"/>
          <p:cNvSpPr txBox="1">
            <a:spLocks noChangeArrowheads="1"/>
          </p:cNvSpPr>
          <p:nvPr/>
        </p:nvSpPr>
        <p:spPr bwMode="auto">
          <a:xfrm>
            <a:off x="1728466" y="5981278"/>
            <a:ext cx="1844675" cy="400050"/>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wrap="none">
            <a:spAutoFit/>
          </a:bodyPr>
          <a:lstStyle/>
          <a:p>
            <a:pPr>
              <a:defRPr/>
            </a:pPr>
            <a:r>
              <a:rPr kumimoji="1" lang="en-US" altLang="zh-CN" sz="2000" b="1" dirty="0">
                <a:solidFill>
                  <a:schemeClr val="tx2"/>
                </a:solidFill>
                <a:latin typeface="Times New Roman" pitchFamily="18" charset="0"/>
                <a:ea typeface="宋体" pitchFamily="2" charset="-122"/>
                <a:cs typeface="Times New Roman" pitchFamily="18" charset="0"/>
              </a:rPr>
              <a:t>3. </a:t>
            </a:r>
            <a:r>
              <a:rPr kumimoji="1" lang="zh-CN" altLang="en-US" sz="2000" b="1" dirty="0">
                <a:solidFill>
                  <a:schemeClr val="tx2"/>
                </a:solidFill>
                <a:latin typeface="Times New Roman" pitchFamily="18" charset="0"/>
                <a:ea typeface="宋体" pitchFamily="2" charset="-122"/>
                <a:cs typeface="Times New Roman" pitchFamily="18" charset="0"/>
              </a:rPr>
              <a:t>初始值 </a:t>
            </a:r>
            <a:r>
              <a:rPr kumimoji="1" lang="en-US" altLang="zh-CN" sz="2000" b="1" i="1" dirty="0">
                <a:solidFill>
                  <a:schemeClr val="tx2"/>
                </a:solidFill>
                <a:latin typeface="Times New Roman" pitchFamily="18" charset="0"/>
                <a:ea typeface="宋体" pitchFamily="2" charset="-122"/>
                <a:cs typeface="Times New Roman" pitchFamily="18" charset="0"/>
              </a:rPr>
              <a:t>u</a:t>
            </a:r>
            <a:r>
              <a:rPr kumimoji="1" lang="en-US" altLang="zh-CN" sz="2000" b="1" dirty="0">
                <a:solidFill>
                  <a:schemeClr val="tx2"/>
                </a:solidFill>
                <a:latin typeface="Times New Roman" pitchFamily="18" charset="0"/>
                <a:ea typeface="宋体" pitchFamily="2" charset="-122"/>
                <a:cs typeface="Times New Roman" pitchFamily="18" charset="0"/>
              </a:rPr>
              <a:t>(</a:t>
            </a:r>
            <a:r>
              <a:rPr kumimoji="1" lang="en-US" altLang="zh-CN" sz="2000" b="1" i="1" dirty="0">
                <a:solidFill>
                  <a:schemeClr val="tx2"/>
                </a:solidFill>
                <a:latin typeface="Times New Roman" pitchFamily="18" charset="0"/>
                <a:ea typeface="宋体" pitchFamily="2" charset="-122"/>
                <a:cs typeface="Times New Roman" pitchFamily="18" charset="0"/>
              </a:rPr>
              <a:t>t</a:t>
            </a:r>
            <a:r>
              <a:rPr kumimoji="1" lang="en-US" altLang="zh-CN" sz="2000" b="1" baseline="-25000" dirty="0">
                <a:solidFill>
                  <a:schemeClr val="tx2"/>
                </a:solidFill>
                <a:latin typeface="Times New Roman" pitchFamily="18" charset="0"/>
                <a:ea typeface="宋体" pitchFamily="2" charset="-122"/>
                <a:cs typeface="Times New Roman" pitchFamily="18" charset="0"/>
                <a:sym typeface="Symbol" pitchFamily="18" charset="2"/>
              </a:rPr>
              <a:t>0</a:t>
            </a:r>
            <a:r>
              <a:rPr kumimoji="1" lang="en-US" altLang="zh-CN" sz="2000" b="1" baseline="30000" dirty="0">
                <a:solidFill>
                  <a:schemeClr val="tx2"/>
                </a:solidFill>
                <a:latin typeface="Times New Roman" pitchFamily="18" charset="0"/>
                <a:ea typeface="宋体" pitchFamily="2" charset="-122"/>
                <a:cs typeface="Times New Roman" pitchFamily="18" charset="0"/>
                <a:sym typeface="Symbol" pitchFamily="18" charset="2"/>
              </a:rPr>
              <a:t>+</a:t>
            </a:r>
            <a:r>
              <a:rPr kumimoji="1" lang="en-US" altLang="zh-CN" sz="2000" b="1" dirty="0">
                <a:solidFill>
                  <a:schemeClr val="tx2"/>
                </a:solidFill>
                <a:latin typeface="Times New Roman" pitchFamily="18" charset="0"/>
                <a:ea typeface="宋体" pitchFamily="2" charset="-122"/>
                <a:cs typeface="Times New Roman" pitchFamily="18" charset="0"/>
              </a:rPr>
              <a:t>)</a:t>
            </a:r>
          </a:p>
        </p:txBody>
      </p:sp>
      <p:sp>
        <p:nvSpPr>
          <p:cNvPr id="35862" name="Text Box 22"/>
          <p:cNvSpPr txBox="1">
            <a:spLocks noChangeArrowheads="1"/>
          </p:cNvSpPr>
          <p:nvPr/>
        </p:nvSpPr>
        <p:spPr bwMode="auto">
          <a:xfrm>
            <a:off x="4116066" y="5571703"/>
            <a:ext cx="3519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一阶电路暂态分析的三要素法</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5844"/>
                                        </p:tgtEl>
                                        <p:attrNameLst>
                                          <p:attrName>style.visibility</p:attrName>
                                        </p:attrNameLst>
                                      </p:cBhvr>
                                      <p:to>
                                        <p:strVal val="visible"/>
                                      </p:to>
                                    </p:set>
                                    <p:animEffect transition="in" filter="wipe(left)">
                                      <p:cBhvr>
                                        <p:cTn id="7" dur="75"/>
                                        <p:tgtEl>
                                          <p:spTgt spid="35844"/>
                                        </p:tgtEl>
                                      </p:cBhvr>
                                    </p:animEffect>
                                  </p:childTnLst>
                                </p:cTn>
                              </p:par>
                            </p:childTnLst>
                          </p:cTn>
                        </p:par>
                        <p:par>
                          <p:cTn id="8" fill="hold" nodeType="afterGroup">
                            <p:stCondLst>
                              <p:cond delay="1125"/>
                            </p:stCondLst>
                            <p:childTnLst>
                              <p:par>
                                <p:cTn id="9" presetID="22" presetClass="entr" presetSubtype="8" fill="hold" nodeType="afterEffect">
                                  <p:stCondLst>
                                    <p:cond delay="0"/>
                                  </p:stCondLst>
                                  <p:childTnLst>
                                    <p:set>
                                      <p:cBhvr>
                                        <p:cTn id="10" dur="1" fill="hold">
                                          <p:stCondLst>
                                            <p:cond delay="0"/>
                                          </p:stCondLst>
                                        </p:cTn>
                                        <p:tgtEl>
                                          <p:spTgt spid="35845"/>
                                        </p:tgtEl>
                                        <p:attrNameLst>
                                          <p:attrName>style.visibility</p:attrName>
                                        </p:attrNameLst>
                                      </p:cBhvr>
                                      <p:to>
                                        <p:strVal val="visible"/>
                                      </p:to>
                                    </p:set>
                                    <p:animEffect transition="in" filter="wipe(left)">
                                      <p:cBhvr>
                                        <p:cTn id="11" dur="500"/>
                                        <p:tgtEl>
                                          <p:spTgt spid="35845"/>
                                        </p:tgtEl>
                                      </p:cBhvr>
                                    </p:animEffect>
                                  </p:childTnLst>
                                </p:cTn>
                              </p:par>
                            </p:childTnLst>
                          </p:cTn>
                        </p:par>
                        <p:par>
                          <p:cTn id="12" fill="hold" nodeType="afterGroup">
                            <p:stCondLst>
                              <p:cond delay="1625"/>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35847"/>
                                        </p:tgtEl>
                                        <p:attrNameLst>
                                          <p:attrName>style.visibility</p:attrName>
                                        </p:attrNameLst>
                                      </p:cBhvr>
                                      <p:to>
                                        <p:strVal val="visible"/>
                                      </p:to>
                                    </p:set>
                                    <p:animEffect transition="in" filter="wipe(left)">
                                      <p:cBhvr>
                                        <p:cTn id="15" dur="75"/>
                                        <p:tgtEl>
                                          <p:spTgt spid="35847"/>
                                        </p:tgtEl>
                                      </p:cBhvr>
                                    </p:animEffect>
                                  </p:childTnLst>
                                </p:cTn>
                              </p:par>
                            </p:childTnLst>
                          </p:cTn>
                        </p:par>
                        <p:par>
                          <p:cTn id="16" fill="hold" nodeType="afterGroup">
                            <p:stCondLst>
                              <p:cond delay="1700"/>
                            </p:stCondLst>
                            <p:childTnLst>
                              <p:par>
                                <p:cTn id="17" presetID="22" presetClass="entr" presetSubtype="8" fill="hold" nodeType="afterEffect">
                                  <p:stCondLst>
                                    <p:cond delay="0"/>
                                  </p:stCondLst>
                                  <p:childTnLst>
                                    <p:set>
                                      <p:cBhvr>
                                        <p:cTn id="18" dur="1" fill="hold">
                                          <p:stCondLst>
                                            <p:cond delay="0"/>
                                          </p:stCondLst>
                                        </p:cTn>
                                        <p:tgtEl>
                                          <p:spTgt spid="35846"/>
                                        </p:tgtEl>
                                        <p:attrNameLst>
                                          <p:attrName>style.visibility</p:attrName>
                                        </p:attrNameLst>
                                      </p:cBhvr>
                                      <p:to>
                                        <p:strVal val="visible"/>
                                      </p:to>
                                    </p:set>
                                    <p:animEffect transition="in" filter="wipe(left)">
                                      <p:cBhvr>
                                        <p:cTn id="19" dur="500"/>
                                        <p:tgtEl>
                                          <p:spTgt spid="35846"/>
                                        </p:tgtEl>
                                      </p:cBhvr>
                                    </p:animEffect>
                                  </p:childTnLst>
                                </p:cTn>
                              </p:par>
                            </p:childTnLst>
                          </p:cTn>
                        </p:par>
                        <p:par>
                          <p:cTn id="20" fill="hold" nodeType="afterGroup">
                            <p:stCondLst>
                              <p:cond delay="220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35848"/>
                                        </p:tgtEl>
                                        <p:attrNameLst>
                                          <p:attrName>style.visibility</p:attrName>
                                        </p:attrNameLst>
                                      </p:cBhvr>
                                      <p:to>
                                        <p:strVal val="visible"/>
                                      </p:to>
                                    </p:set>
                                    <p:animEffect transition="in" filter="wipe(left)">
                                      <p:cBhvr>
                                        <p:cTn id="23" dur="75"/>
                                        <p:tgtEl>
                                          <p:spTgt spid="35848"/>
                                        </p:tgtEl>
                                      </p:cBhvr>
                                    </p:animEffect>
                                  </p:childTnLst>
                                </p:cTn>
                              </p:par>
                            </p:childTnLst>
                          </p:cTn>
                        </p:par>
                        <p:par>
                          <p:cTn id="24" fill="hold" nodeType="afterGroup">
                            <p:stCondLst>
                              <p:cond delay="2725"/>
                            </p:stCondLst>
                            <p:childTnLst>
                              <p:par>
                                <p:cTn id="25" presetID="22" presetClass="entr" presetSubtype="8" fill="hold" nodeType="afterEffect">
                                  <p:stCondLst>
                                    <p:cond delay="0"/>
                                  </p:stCondLst>
                                  <p:childTnLst>
                                    <p:set>
                                      <p:cBhvr>
                                        <p:cTn id="26" dur="1" fill="hold">
                                          <p:stCondLst>
                                            <p:cond delay="0"/>
                                          </p:stCondLst>
                                        </p:cTn>
                                        <p:tgtEl>
                                          <p:spTgt spid="35849"/>
                                        </p:tgtEl>
                                        <p:attrNameLst>
                                          <p:attrName>style.visibility</p:attrName>
                                        </p:attrNameLst>
                                      </p:cBhvr>
                                      <p:to>
                                        <p:strVal val="visible"/>
                                      </p:to>
                                    </p:set>
                                    <p:animEffect transition="in" filter="wipe(left)">
                                      <p:cBhvr>
                                        <p:cTn id="27" dur="500"/>
                                        <p:tgtEl>
                                          <p:spTgt spid="35849"/>
                                        </p:tgtEl>
                                      </p:cBhvr>
                                    </p:animEffect>
                                  </p:childTnLst>
                                </p:cTn>
                              </p:par>
                            </p:childTnLst>
                          </p:cTn>
                        </p:par>
                        <p:par>
                          <p:cTn id="28" fill="hold" nodeType="afterGroup">
                            <p:stCondLst>
                              <p:cond delay="3225"/>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35851"/>
                                        </p:tgtEl>
                                        <p:attrNameLst>
                                          <p:attrName>style.visibility</p:attrName>
                                        </p:attrNameLst>
                                      </p:cBhvr>
                                      <p:to>
                                        <p:strVal val="visible"/>
                                      </p:to>
                                    </p:set>
                                    <p:animEffect transition="in" filter="wipe(left)">
                                      <p:cBhvr>
                                        <p:cTn id="31" dur="75"/>
                                        <p:tgtEl>
                                          <p:spTgt spid="35851"/>
                                        </p:tgtEl>
                                      </p:cBhvr>
                                    </p:animEffect>
                                  </p:childTnLst>
                                </p:cTn>
                              </p:par>
                            </p:childTnLst>
                          </p:cTn>
                        </p:par>
                        <p:par>
                          <p:cTn id="32" fill="hold" nodeType="afterGroup">
                            <p:stCondLst>
                              <p:cond delay="3300"/>
                            </p:stCondLst>
                            <p:childTnLst>
                              <p:par>
                                <p:cTn id="33" presetID="22" presetClass="entr" presetSubtype="8" fill="hold" nodeType="afterEffect">
                                  <p:stCondLst>
                                    <p:cond delay="0"/>
                                  </p:stCondLst>
                                  <p:childTnLst>
                                    <p:set>
                                      <p:cBhvr>
                                        <p:cTn id="34" dur="1" fill="hold">
                                          <p:stCondLst>
                                            <p:cond delay="0"/>
                                          </p:stCondLst>
                                        </p:cTn>
                                        <p:tgtEl>
                                          <p:spTgt spid="35850"/>
                                        </p:tgtEl>
                                        <p:attrNameLst>
                                          <p:attrName>style.visibility</p:attrName>
                                        </p:attrNameLst>
                                      </p:cBhvr>
                                      <p:to>
                                        <p:strVal val="visible"/>
                                      </p:to>
                                    </p:set>
                                    <p:animEffect transition="in" filter="wipe(left)">
                                      <p:cBhvr>
                                        <p:cTn id="35" dur="500"/>
                                        <p:tgtEl>
                                          <p:spTgt spid="35850"/>
                                        </p:tgtEl>
                                      </p:cBhvr>
                                    </p:animEffect>
                                  </p:childTnLst>
                                </p:cTn>
                              </p:par>
                            </p:childTnLst>
                          </p:cTn>
                        </p:par>
                        <p:par>
                          <p:cTn id="36" fill="hold" nodeType="afterGroup">
                            <p:stCondLst>
                              <p:cond delay="3800"/>
                            </p:stCondLst>
                            <p:childTnLst>
                              <p:par>
                                <p:cTn id="37" presetID="22" presetClass="entr" presetSubtype="8" fill="hold" grpId="0" nodeType="afterEffect">
                                  <p:stCondLst>
                                    <p:cond delay="0"/>
                                  </p:stCondLst>
                                  <p:iterate type="lt">
                                    <p:tmPct val="100000"/>
                                  </p:iterate>
                                  <p:childTnLst>
                                    <p:set>
                                      <p:cBhvr>
                                        <p:cTn id="38" dur="1" fill="hold">
                                          <p:stCondLst>
                                            <p:cond delay="0"/>
                                          </p:stCondLst>
                                        </p:cTn>
                                        <p:tgtEl>
                                          <p:spTgt spid="35852"/>
                                        </p:tgtEl>
                                        <p:attrNameLst>
                                          <p:attrName>style.visibility</p:attrName>
                                        </p:attrNameLst>
                                      </p:cBhvr>
                                      <p:to>
                                        <p:strVal val="visible"/>
                                      </p:to>
                                    </p:set>
                                    <p:animEffect transition="in" filter="wipe(left)">
                                      <p:cBhvr>
                                        <p:cTn id="39" dur="75"/>
                                        <p:tgtEl>
                                          <p:spTgt spid="35852"/>
                                        </p:tgtEl>
                                      </p:cBhvr>
                                    </p:animEffect>
                                  </p:childTnLst>
                                </p:cTn>
                              </p:par>
                            </p:childTnLst>
                          </p:cTn>
                        </p:par>
                        <p:par>
                          <p:cTn id="40" fill="hold" nodeType="afterGroup">
                            <p:stCondLst>
                              <p:cond delay="5525"/>
                            </p:stCondLst>
                            <p:childTnLst>
                              <p:par>
                                <p:cTn id="41" presetID="22" presetClass="entr" presetSubtype="8" fill="hold" nodeType="afterEffect">
                                  <p:stCondLst>
                                    <p:cond delay="0"/>
                                  </p:stCondLst>
                                  <p:childTnLst>
                                    <p:set>
                                      <p:cBhvr>
                                        <p:cTn id="42" dur="1" fill="hold">
                                          <p:stCondLst>
                                            <p:cond delay="0"/>
                                          </p:stCondLst>
                                        </p:cTn>
                                        <p:tgtEl>
                                          <p:spTgt spid="35853"/>
                                        </p:tgtEl>
                                        <p:attrNameLst>
                                          <p:attrName>style.visibility</p:attrName>
                                        </p:attrNameLst>
                                      </p:cBhvr>
                                      <p:to>
                                        <p:strVal val="visible"/>
                                      </p:to>
                                    </p:set>
                                    <p:animEffect transition="in" filter="wipe(left)">
                                      <p:cBhvr>
                                        <p:cTn id="43" dur="500"/>
                                        <p:tgtEl>
                                          <p:spTgt spid="35853"/>
                                        </p:tgtEl>
                                      </p:cBhvr>
                                    </p:animEffect>
                                  </p:childTnLst>
                                </p:cTn>
                              </p:par>
                            </p:childTnLst>
                          </p:cTn>
                        </p:par>
                        <p:par>
                          <p:cTn id="44" fill="hold" nodeType="afterGroup">
                            <p:stCondLst>
                              <p:cond delay="6025"/>
                            </p:stCondLst>
                            <p:childTnLst>
                              <p:par>
                                <p:cTn id="45" presetID="22" presetClass="entr" presetSubtype="8" fill="hold" grpId="0" nodeType="afterEffect">
                                  <p:stCondLst>
                                    <p:cond delay="0"/>
                                  </p:stCondLst>
                                  <p:iterate type="lt">
                                    <p:tmPct val="100000"/>
                                  </p:iterate>
                                  <p:childTnLst>
                                    <p:set>
                                      <p:cBhvr>
                                        <p:cTn id="46" dur="1" fill="hold">
                                          <p:stCondLst>
                                            <p:cond delay="0"/>
                                          </p:stCondLst>
                                        </p:cTn>
                                        <p:tgtEl>
                                          <p:spTgt spid="35854"/>
                                        </p:tgtEl>
                                        <p:attrNameLst>
                                          <p:attrName>style.visibility</p:attrName>
                                        </p:attrNameLst>
                                      </p:cBhvr>
                                      <p:to>
                                        <p:strVal val="visible"/>
                                      </p:to>
                                    </p:set>
                                    <p:animEffect transition="in" filter="wipe(left)">
                                      <p:cBhvr>
                                        <p:cTn id="47" dur="75"/>
                                        <p:tgtEl>
                                          <p:spTgt spid="358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35855"/>
                                        </p:tgtEl>
                                        <p:attrNameLst>
                                          <p:attrName>style.visibility</p:attrName>
                                        </p:attrNameLst>
                                      </p:cBhvr>
                                      <p:to>
                                        <p:strVal val="visible"/>
                                      </p:to>
                                    </p:set>
                                    <p:animEffect transition="in" filter="wipe(left)">
                                      <p:cBhvr>
                                        <p:cTn id="52" dur="75"/>
                                        <p:tgtEl>
                                          <p:spTgt spid="358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35856"/>
                                        </p:tgtEl>
                                        <p:attrNameLst>
                                          <p:attrName>style.visibility</p:attrName>
                                        </p:attrNameLst>
                                      </p:cBhvr>
                                      <p:to>
                                        <p:strVal val="visible"/>
                                      </p:to>
                                    </p:set>
                                    <p:animEffect transition="in" filter="wipe(left)">
                                      <p:cBhvr>
                                        <p:cTn id="57" dur="75"/>
                                        <p:tgtEl>
                                          <p:spTgt spid="35856"/>
                                        </p:tgtEl>
                                      </p:cBhvr>
                                    </p:animEffect>
                                  </p:childTnLst>
                                </p:cTn>
                              </p:par>
                            </p:childTnLst>
                          </p:cTn>
                        </p:par>
                        <p:par>
                          <p:cTn id="58" fill="hold" nodeType="afterGroup">
                            <p:stCondLst>
                              <p:cond delay="2550"/>
                            </p:stCondLst>
                            <p:childTnLst>
                              <p:par>
                                <p:cTn id="59" presetID="22" presetClass="entr" presetSubtype="8" fill="hold" nodeType="afterEffect">
                                  <p:stCondLst>
                                    <p:cond delay="0"/>
                                  </p:stCondLst>
                                  <p:childTnLst>
                                    <p:set>
                                      <p:cBhvr>
                                        <p:cTn id="60" dur="1" fill="hold">
                                          <p:stCondLst>
                                            <p:cond delay="0"/>
                                          </p:stCondLst>
                                        </p:cTn>
                                        <p:tgtEl>
                                          <p:spTgt spid="35857"/>
                                        </p:tgtEl>
                                        <p:attrNameLst>
                                          <p:attrName>style.visibility</p:attrName>
                                        </p:attrNameLst>
                                      </p:cBhvr>
                                      <p:to>
                                        <p:strVal val="visible"/>
                                      </p:to>
                                    </p:set>
                                    <p:animEffect transition="in" filter="wipe(left)">
                                      <p:cBhvr>
                                        <p:cTn id="61" dur="500"/>
                                        <p:tgtEl>
                                          <p:spTgt spid="3585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35858"/>
                                        </p:tgtEl>
                                        <p:attrNameLst>
                                          <p:attrName>style.visibility</p:attrName>
                                        </p:attrNameLst>
                                      </p:cBhvr>
                                      <p:to>
                                        <p:strVal val="visible"/>
                                      </p:to>
                                    </p:set>
                                    <p:animEffect transition="in" filter="wipe(left)">
                                      <p:cBhvr>
                                        <p:cTn id="66" dur="75"/>
                                        <p:tgtEl>
                                          <p:spTgt spid="35858"/>
                                        </p:tgtEl>
                                      </p:cBhvr>
                                    </p:animEffect>
                                  </p:childTnLst>
                                </p:cTn>
                              </p:par>
                            </p:childTnLst>
                          </p:cTn>
                        </p:par>
                        <p:par>
                          <p:cTn id="67" fill="hold" nodeType="afterGroup">
                            <p:stCondLst>
                              <p:cond delay="1950"/>
                            </p:stCondLst>
                            <p:childTnLst>
                              <p:par>
                                <p:cTn id="68" presetID="22" presetClass="entr" presetSubtype="8" fill="hold" grpId="0" nodeType="afterEffect">
                                  <p:stCondLst>
                                    <p:cond delay="0"/>
                                  </p:stCondLst>
                                  <p:iterate type="lt">
                                    <p:tmPct val="100000"/>
                                  </p:iterate>
                                  <p:childTnLst>
                                    <p:set>
                                      <p:cBhvr>
                                        <p:cTn id="69" dur="1" fill="hold">
                                          <p:stCondLst>
                                            <p:cond delay="0"/>
                                          </p:stCondLst>
                                        </p:cTn>
                                        <p:tgtEl>
                                          <p:spTgt spid="35859"/>
                                        </p:tgtEl>
                                        <p:attrNameLst>
                                          <p:attrName>style.visibility</p:attrName>
                                        </p:attrNameLst>
                                      </p:cBhvr>
                                      <p:to>
                                        <p:strVal val="visible"/>
                                      </p:to>
                                    </p:set>
                                    <p:animEffect transition="in" filter="wipe(left)">
                                      <p:cBhvr>
                                        <p:cTn id="70" dur="75"/>
                                        <p:tgtEl>
                                          <p:spTgt spid="35859"/>
                                        </p:tgtEl>
                                      </p:cBhvr>
                                    </p:animEffect>
                                  </p:childTnLst>
                                </p:cTn>
                              </p:par>
                            </p:childTnLst>
                          </p:cTn>
                        </p:par>
                        <p:par>
                          <p:cTn id="71" fill="hold" nodeType="afterGroup">
                            <p:stCondLst>
                              <p:cond delay="2475"/>
                            </p:stCondLst>
                            <p:childTnLst>
                              <p:par>
                                <p:cTn id="72" presetID="22" presetClass="entr" presetSubtype="8" fill="hold" grpId="0" nodeType="afterEffect">
                                  <p:stCondLst>
                                    <p:cond delay="0"/>
                                  </p:stCondLst>
                                  <p:iterate type="lt">
                                    <p:tmPct val="100000"/>
                                  </p:iterate>
                                  <p:childTnLst>
                                    <p:set>
                                      <p:cBhvr>
                                        <p:cTn id="73" dur="1" fill="hold">
                                          <p:stCondLst>
                                            <p:cond delay="0"/>
                                          </p:stCondLst>
                                        </p:cTn>
                                        <p:tgtEl>
                                          <p:spTgt spid="35860"/>
                                        </p:tgtEl>
                                        <p:attrNameLst>
                                          <p:attrName>style.visibility</p:attrName>
                                        </p:attrNameLst>
                                      </p:cBhvr>
                                      <p:to>
                                        <p:strVal val="visible"/>
                                      </p:to>
                                    </p:set>
                                    <p:animEffect transition="in" filter="wipe(left)">
                                      <p:cBhvr>
                                        <p:cTn id="74" dur="75"/>
                                        <p:tgtEl>
                                          <p:spTgt spid="35860"/>
                                        </p:tgtEl>
                                      </p:cBhvr>
                                    </p:animEffect>
                                  </p:childTnLst>
                                </p:cTn>
                              </p:par>
                            </p:childTnLst>
                          </p:cTn>
                        </p:par>
                        <p:par>
                          <p:cTn id="75" fill="hold" nodeType="afterGroup">
                            <p:stCondLst>
                              <p:cond delay="3150"/>
                            </p:stCondLst>
                            <p:childTnLst>
                              <p:par>
                                <p:cTn id="76" presetID="22" presetClass="entr" presetSubtype="8" fill="hold" grpId="0" nodeType="afterEffect">
                                  <p:stCondLst>
                                    <p:cond delay="0"/>
                                  </p:stCondLst>
                                  <p:iterate type="lt">
                                    <p:tmPct val="100000"/>
                                  </p:iterate>
                                  <p:childTnLst>
                                    <p:set>
                                      <p:cBhvr>
                                        <p:cTn id="77" dur="1" fill="hold">
                                          <p:stCondLst>
                                            <p:cond delay="0"/>
                                          </p:stCondLst>
                                        </p:cTn>
                                        <p:tgtEl>
                                          <p:spTgt spid="35861"/>
                                        </p:tgtEl>
                                        <p:attrNameLst>
                                          <p:attrName>style.visibility</p:attrName>
                                        </p:attrNameLst>
                                      </p:cBhvr>
                                      <p:to>
                                        <p:strVal val="visible"/>
                                      </p:to>
                                    </p:set>
                                    <p:animEffect transition="in" filter="wipe(left)">
                                      <p:cBhvr>
                                        <p:cTn id="78" dur="75"/>
                                        <p:tgtEl>
                                          <p:spTgt spid="35861"/>
                                        </p:tgtEl>
                                      </p:cBhvr>
                                    </p:animEffect>
                                  </p:childTnLst>
                                </p:cTn>
                              </p:par>
                            </p:childTnLst>
                          </p:cTn>
                        </p:par>
                        <p:par>
                          <p:cTn id="79" fill="hold" nodeType="afterGroup">
                            <p:stCondLst>
                              <p:cond delay="3975"/>
                            </p:stCondLst>
                            <p:childTnLst>
                              <p:par>
                                <p:cTn id="80" presetID="1" presetClass="entr" presetSubtype="0" fill="hold" grpId="0" nodeType="afterEffect">
                                  <p:stCondLst>
                                    <p:cond delay="0"/>
                                  </p:stCondLst>
                                  <p:iterate type="lt">
                                    <p:tmAbs val="75"/>
                                  </p:iterate>
                                  <p:childTnLst>
                                    <p:set>
                                      <p:cBhvr>
                                        <p:cTn id="81" dur="1" fill="hold">
                                          <p:stCondLst>
                                            <p:cond delay="74"/>
                                          </p:stCondLst>
                                        </p:cTn>
                                        <p:tgtEl>
                                          <p:spTgt spid="35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7" grpId="0" autoUpdateAnimBg="0"/>
      <p:bldP spid="35848" grpId="0" autoUpdateAnimBg="0"/>
      <p:bldP spid="35851" grpId="0" autoUpdateAnimBg="0"/>
      <p:bldP spid="35852" grpId="0" autoUpdateAnimBg="0"/>
      <p:bldP spid="35854" grpId="0" autoUpdateAnimBg="0"/>
      <p:bldP spid="35855" grpId="0" autoUpdateAnimBg="0"/>
      <p:bldP spid="35856" grpId="0" autoUpdateAnimBg="0"/>
      <p:bldP spid="35858" grpId="0" autoUpdateAnimBg="0"/>
      <p:bldP spid="35859" grpId="0" autoUpdateAnimBg="0"/>
      <p:bldP spid="35860" grpId="0" autoUpdateAnimBg="0"/>
      <p:bldP spid="35861" grpId="0" autoUpdateAnimBg="0"/>
      <p:bldP spid="3586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1</a:t>
            </a:r>
            <a:r>
              <a:rPr lang="zh-CN" altLang="en-US" sz="2800"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34</a:t>
            </a:fld>
            <a:endParaRPr lang="zh-CN" altLang="en-US"/>
          </a:p>
        </p:txBody>
      </p:sp>
      <p:sp>
        <p:nvSpPr>
          <p:cNvPr id="61444" name="Text Box 4"/>
          <p:cNvSpPr txBox="1">
            <a:spLocks noChangeArrowheads="1"/>
          </p:cNvSpPr>
          <p:nvPr/>
        </p:nvSpPr>
        <p:spPr bwMode="auto">
          <a:xfrm>
            <a:off x="179512" y="764704"/>
            <a:ext cx="3722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dirty="0">
                <a:solidFill>
                  <a:srgbClr val="FF0000"/>
                </a:solidFill>
                <a:latin typeface="宋体" charset="-122"/>
              </a:rPr>
              <a:t>1</a:t>
            </a:r>
            <a:r>
              <a:rPr kumimoji="1" lang="zh-CN" altLang="en-US" sz="2800" b="1" dirty="0">
                <a:solidFill>
                  <a:srgbClr val="FF0000"/>
                </a:solidFill>
                <a:latin typeface="宋体" charset="-122"/>
              </a:rPr>
              <a:t>、时间常数的确定</a:t>
            </a:r>
          </a:p>
        </p:txBody>
      </p:sp>
      <p:grpSp>
        <p:nvGrpSpPr>
          <p:cNvPr id="2" name="Group 5"/>
          <p:cNvGrpSpPr>
            <a:grpSpLocks/>
          </p:cNvGrpSpPr>
          <p:nvPr/>
        </p:nvGrpSpPr>
        <p:grpSpPr bwMode="auto">
          <a:xfrm>
            <a:off x="1203325" y="2220243"/>
            <a:ext cx="2911475" cy="1752600"/>
            <a:chOff x="288" y="384"/>
            <a:chExt cx="1834" cy="1104"/>
          </a:xfrm>
        </p:grpSpPr>
        <p:grpSp>
          <p:nvGrpSpPr>
            <p:cNvPr id="17456" name="Group 6"/>
            <p:cNvGrpSpPr>
              <a:grpSpLocks/>
            </p:cNvGrpSpPr>
            <p:nvPr/>
          </p:nvGrpSpPr>
          <p:grpSpPr bwMode="auto">
            <a:xfrm>
              <a:off x="452" y="528"/>
              <a:ext cx="1670" cy="816"/>
              <a:chOff x="2966" y="1488"/>
              <a:chExt cx="1670" cy="816"/>
            </a:xfrm>
          </p:grpSpPr>
          <p:grpSp>
            <p:nvGrpSpPr>
              <p:cNvPr id="17458" name="Group 7"/>
              <p:cNvGrpSpPr>
                <a:grpSpLocks/>
              </p:cNvGrpSpPr>
              <p:nvPr/>
            </p:nvGrpSpPr>
            <p:grpSpPr bwMode="auto">
              <a:xfrm>
                <a:off x="2966" y="1488"/>
                <a:ext cx="1670" cy="816"/>
                <a:chOff x="2966" y="1488"/>
                <a:chExt cx="1670" cy="816"/>
              </a:xfrm>
            </p:grpSpPr>
            <p:grpSp>
              <p:nvGrpSpPr>
                <p:cNvPr id="17460" name="Group 8"/>
                <p:cNvGrpSpPr>
                  <a:grpSpLocks/>
                </p:cNvGrpSpPr>
                <p:nvPr/>
              </p:nvGrpSpPr>
              <p:grpSpPr bwMode="auto">
                <a:xfrm>
                  <a:off x="4492" y="1872"/>
                  <a:ext cx="144" cy="56"/>
                  <a:chOff x="960" y="3408"/>
                  <a:chExt cx="144" cy="56"/>
                </a:xfrm>
              </p:grpSpPr>
              <p:sp>
                <p:nvSpPr>
                  <p:cNvPr id="17464" name="Line 9"/>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5" name="Line 10"/>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61" name="Rectangle 11"/>
                <p:cNvSpPr>
                  <a:spLocks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b="1">
                      <a:solidFill>
                        <a:schemeClr val="tx2"/>
                      </a:solidFill>
                      <a:latin typeface="Times New Roman" pitchFamily="18" charset="0"/>
                      <a:cs typeface="Times New Roman" pitchFamily="18" charset="0"/>
                    </a:rPr>
                    <a:t>线性直流</a:t>
                  </a:r>
                </a:p>
                <a:p>
                  <a:pPr algn="ctr"/>
                  <a:r>
                    <a:rPr kumimoji="1" lang="zh-CN" altLang="en-US" b="1">
                      <a:solidFill>
                        <a:schemeClr val="tx2"/>
                      </a:solidFill>
                      <a:latin typeface="Times New Roman" pitchFamily="18" charset="0"/>
                      <a:cs typeface="Times New Roman" pitchFamily="18" charset="0"/>
                    </a:rPr>
                    <a:t>电阻网络</a:t>
                  </a:r>
                </a:p>
                <a:p>
                  <a:pPr algn="ctr"/>
                  <a:r>
                    <a:rPr kumimoji="1" lang="en-US" altLang="zh-CN" b="1">
                      <a:solidFill>
                        <a:schemeClr val="tx2"/>
                      </a:solidFill>
                      <a:latin typeface="Times New Roman" pitchFamily="18" charset="0"/>
                      <a:cs typeface="Times New Roman" pitchFamily="18" charset="0"/>
                    </a:rPr>
                    <a:t>N</a:t>
                  </a:r>
                </a:p>
              </p:txBody>
            </p:sp>
            <p:sp>
              <p:nvSpPr>
                <p:cNvPr id="17462" name="Freeform 12"/>
                <p:cNvSpPr>
                  <a:spLocks/>
                </p:cNvSpPr>
                <p:nvPr/>
              </p:nvSpPr>
              <p:spPr bwMode="auto">
                <a:xfrm>
                  <a:off x="3878" y="1614"/>
                  <a:ext cx="672" cy="258"/>
                </a:xfrm>
                <a:custGeom>
                  <a:avLst/>
                  <a:gdLst>
                    <a:gd name="T0" fmla="*/ 672 w 672"/>
                    <a:gd name="T1" fmla="*/ 1483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63" name="Freeform 13"/>
                <p:cNvSpPr>
                  <a:spLocks/>
                </p:cNvSpPr>
                <p:nvPr/>
              </p:nvSpPr>
              <p:spPr bwMode="auto">
                <a:xfrm flipV="1">
                  <a:off x="3888" y="1920"/>
                  <a:ext cx="672" cy="252"/>
                </a:xfrm>
                <a:custGeom>
                  <a:avLst/>
                  <a:gdLst>
                    <a:gd name="T0" fmla="*/ 672 w 672"/>
                    <a:gd name="T1" fmla="*/ 135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7459" name="Text Box 14"/>
              <p:cNvSpPr txBox="1">
                <a:spLocks noChangeArrowheads="1"/>
              </p:cNvSpPr>
              <p:nvPr/>
            </p:nvSpPr>
            <p:spPr bwMode="auto">
              <a:xfrm>
                <a:off x="4214" y="1722"/>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C</a:t>
                </a:r>
              </a:p>
            </p:txBody>
          </p:sp>
        </p:grpSp>
        <p:sp>
          <p:nvSpPr>
            <p:cNvPr id="17457" name="Rectangle 15"/>
            <p:cNvSpPr>
              <a:spLocks noChangeArrowheads="1"/>
            </p:cNvSpPr>
            <p:nvPr/>
          </p:nvSpPr>
          <p:spPr bwMode="auto">
            <a:xfrm>
              <a:off x="288" y="384"/>
              <a:ext cx="1392" cy="1104"/>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pSp>
        <p:nvGrpSpPr>
          <p:cNvPr id="6" name="Group 16"/>
          <p:cNvGrpSpPr>
            <a:grpSpLocks/>
          </p:cNvGrpSpPr>
          <p:nvPr/>
        </p:nvGrpSpPr>
        <p:grpSpPr bwMode="auto">
          <a:xfrm>
            <a:off x="1249363" y="4063331"/>
            <a:ext cx="2855912" cy="1524000"/>
            <a:chOff x="384" y="1776"/>
            <a:chExt cx="1799" cy="960"/>
          </a:xfrm>
        </p:grpSpPr>
        <p:grpSp>
          <p:nvGrpSpPr>
            <p:cNvPr id="17442" name="Group 17"/>
            <p:cNvGrpSpPr>
              <a:grpSpLocks/>
            </p:cNvGrpSpPr>
            <p:nvPr/>
          </p:nvGrpSpPr>
          <p:grpSpPr bwMode="auto">
            <a:xfrm>
              <a:off x="436" y="1900"/>
              <a:ext cx="1747" cy="701"/>
              <a:chOff x="96" y="1564"/>
              <a:chExt cx="1747" cy="701"/>
            </a:xfrm>
          </p:grpSpPr>
          <p:sp>
            <p:nvSpPr>
              <p:cNvPr id="17444" name="Oval 18"/>
              <p:cNvSpPr>
                <a:spLocks noChangeArrowheads="1"/>
              </p:cNvSpPr>
              <p:nvPr/>
            </p:nvSpPr>
            <p:spPr bwMode="auto">
              <a:xfrm>
                <a:off x="250" y="1838"/>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45" name="Text Box 19"/>
              <p:cNvSpPr txBox="1">
                <a:spLocks noChangeArrowheads="1"/>
              </p:cNvSpPr>
              <p:nvPr/>
            </p:nvSpPr>
            <p:spPr bwMode="auto">
              <a:xfrm>
                <a:off x="652" y="1600"/>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R</a:t>
                </a:r>
              </a:p>
            </p:txBody>
          </p:sp>
          <p:sp>
            <p:nvSpPr>
              <p:cNvPr id="17446" name="Text Box 20"/>
              <p:cNvSpPr txBox="1">
                <a:spLocks noChangeArrowheads="1"/>
              </p:cNvSpPr>
              <p:nvPr/>
            </p:nvSpPr>
            <p:spPr bwMode="auto">
              <a:xfrm>
                <a:off x="422" y="179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U</a:t>
                </a:r>
                <a:endParaRPr kumimoji="1" lang="en-US" altLang="zh-CN" sz="2800" b="1">
                  <a:solidFill>
                    <a:schemeClr val="tx2"/>
                  </a:solidFill>
                  <a:latin typeface="Times New Roman" pitchFamily="18" charset="0"/>
                  <a:cs typeface="Times New Roman" pitchFamily="18" charset="0"/>
                </a:endParaRPr>
              </a:p>
            </p:txBody>
          </p:sp>
          <p:sp>
            <p:nvSpPr>
              <p:cNvPr id="17447" name="Text Box 21"/>
              <p:cNvSpPr txBox="1">
                <a:spLocks noChangeArrowheads="1"/>
              </p:cNvSpPr>
              <p:nvPr/>
            </p:nvSpPr>
            <p:spPr bwMode="auto">
              <a:xfrm>
                <a:off x="1576" y="1744"/>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C</a:t>
                </a:r>
                <a:endParaRPr kumimoji="1" lang="en-US" altLang="zh-CN" sz="2800" b="1">
                  <a:solidFill>
                    <a:schemeClr val="tx2"/>
                  </a:solidFill>
                  <a:latin typeface="Times New Roman" pitchFamily="18" charset="0"/>
                  <a:cs typeface="Times New Roman" pitchFamily="18" charset="0"/>
                </a:endParaRPr>
              </a:p>
            </p:txBody>
          </p:sp>
          <p:sp>
            <p:nvSpPr>
              <p:cNvPr id="17448" name="Rectangle 22"/>
              <p:cNvSpPr>
                <a:spLocks noChangeArrowheads="1"/>
              </p:cNvSpPr>
              <p:nvPr/>
            </p:nvSpPr>
            <p:spPr bwMode="auto">
              <a:xfrm>
                <a:off x="672" y="1564"/>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17449" name="Group 23"/>
              <p:cNvGrpSpPr>
                <a:grpSpLocks/>
              </p:cNvGrpSpPr>
              <p:nvPr/>
            </p:nvGrpSpPr>
            <p:grpSpPr bwMode="auto">
              <a:xfrm>
                <a:off x="1422" y="1912"/>
                <a:ext cx="144" cy="56"/>
                <a:chOff x="960" y="3408"/>
                <a:chExt cx="144" cy="56"/>
              </a:xfrm>
            </p:grpSpPr>
            <p:sp>
              <p:nvSpPr>
                <p:cNvPr id="17454" name="Line 24"/>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25"/>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50" name="Freeform 26"/>
              <p:cNvSpPr>
                <a:spLocks/>
              </p:cNvSpPr>
              <p:nvPr/>
            </p:nvSpPr>
            <p:spPr bwMode="auto">
              <a:xfrm>
                <a:off x="912" y="1622"/>
                <a:ext cx="576" cy="288"/>
              </a:xfrm>
              <a:custGeom>
                <a:avLst/>
                <a:gdLst>
                  <a:gd name="T0" fmla="*/ 576 w 576"/>
                  <a:gd name="T1" fmla="*/ 288 h 288"/>
                  <a:gd name="T2" fmla="*/ 576 w 576"/>
                  <a:gd name="T3" fmla="*/ 0 h 288"/>
                  <a:gd name="T4" fmla="*/ 0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576" y="288"/>
                    </a:moveTo>
                    <a:lnTo>
                      <a:pt x="576"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51" name="Freeform 27"/>
              <p:cNvSpPr>
                <a:spLocks/>
              </p:cNvSpPr>
              <p:nvPr/>
            </p:nvSpPr>
            <p:spPr bwMode="auto">
              <a:xfrm>
                <a:off x="336" y="1622"/>
                <a:ext cx="1152" cy="624"/>
              </a:xfrm>
              <a:custGeom>
                <a:avLst/>
                <a:gdLst>
                  <a:gd name="T0" fmla="*/ 336 w 1152"/>
                  <a:gd name="T1" fmla="*/ 0 h 720"/>
                  <a:gd name="T2" fmla="*/ 0 w 1152"/>
                  <a:gd name="T3" fmla="*/ 0 h 720"/>
                  <a:gd name="T4" fmla="*/ 0 w 1152"/>
                  <a:gd name="T5" fmla="*/ 406 h 720"/>
                  <a:gd name="T6" fmla="*/ 1152 w 1152"/>
                  <a:gd name="T7" fmla="*/ 406 h 720"/>
                  <a:gd name="T8" fmla="*/ 1152 w 1152"/>
                  <a:gd name="T9" fmla="*/ 217 h 720"/>
                  <a:gd name="T10" fmla="*/ 0 60000 65536"/>
                  <a:gd name="T11" fmla="*/ 0 60000 65536"/>
                  <a:gd name="T12" fmla="*/ 0 60000 65536"/>
                  <a:gd name="T13" fmla="*/ 0 60000 65536"/>
                  <a:gd name="T14" fmla="*/ 0 60000 65536"/>
                  <a:gd name="T15" fmla="*/ 0 w 1152"/>
                  <a:gd name="T16" fmla="*/ 0 h 720"/>
                  <a:gd name="T17" fmla="*/ 1152 w 1152"/>
                  <a:gd name="T18" fmla="*/ 720 h 720"/>
                </a:gdLst>
                <a:ahLst/>
                <a:cxnLst>
                  <a:cxn ang="T10">
                    <a:pos x="T0" y="T1"/>
                  </a:cxn>
                  <a:cxn ang="T11">
                    <a:pos x="T2" y="T3"/>
                  </a:cxn>
                  <a:cxn ang="T12">
                    <a:pos x="T4" y="T5"/>
                  </a:cxn>
                  <a:cxn ang="T13">
                    <a:pos x="T6" y="T7"/>
                  </a:cxn>
                  <a:cxn ang="T14">
                    <a:pos x="T8" y="T9"/>
                  </a:cxn>
                </a:cxnLst>
                <a:rect l="T15" t="T16" r="T17" b="T18"/>
                <a:pathLst>
                  <a:path w="1152" h="720">
                    <a:moveTo>
                      <a:pt x="336" y="0"/>
                    </a:moveTo>
                    <a:lnTo>
                      <a:pt x="0" y="0"/>
                    </a:lnTo>
                    <a:lnTo>
                      <a:pt x="0" y="720"/>
                    </a:lnTo>
                    <a:lnTo>
                      <a:pt x="1152" y="720"/>
                    </a:lnTo>
                    <a:lnTo>
                      <a:pt x="1152" y="384"/>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52" name="Text Box 28"/>
              <p:cNvSpPr txBox="1">
                <a:spLocks noChangeArrowheads="1"/>
              </p:cNvSpPr>
              <p:nvPr/>
            </p:nvSpPr>
            <p:spPr bwMode="auto">
              <a:xfrm>
                <a:off x="106" y="1578"/>
                <a:ext cx="2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a:solidFill>
                      <a:schemeClr val="tx2"/>
                    </a:solidFill>
                    <a:latin typeface="Times New Roman" pitchFamily="18" charset="0"/>
                    <a:cs typeface="Times New Roman" pitchFamily="18" charset="0"/>
                  </a:rPr>
                  <a:t>+</a:t>
                </a:r>
              </a:p>
            </p:txBody>
          </p:sp>
          <p:sp>
            <p:nvSpPr>
              <p:cNvPr id="17453" name="Text Box 29"/>
              <p:cNvSpPr txBox="1">
                <a:spLocks noChangeArrowheads="1"/>
              </p:cNvSpPr>
              <p:nvPr/>
            </p:nvSpPr>
            <p:spPr bwMode="auto">
              <a:xfrm>
                <a:off x="96" y="1935"/>
                <a:ext cx="1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a:solidFill>
                      <a:schemeClr val="tx2"/>
                    </a:solidFill>
                    <a:latin typeface="Times New Roman" pitchFamily="18" charset="0"/>
                    <a:cs typeface="Times New Roman" pitchFamily="18" charset="0"/>
                  </a:rPr>
                  <a:t>-</a:t>
                </a:r>
              </a:p>
            </p:txBody>
          </p:sp>
        </p:grpSp>
        <p:sp>
          <p:nvSpPr>
            <p:cNvPr id="17443" name="Rectangle 30"/>
            <p:cNvSpPr>
              <a:spLocks noChangeArrowheads="1"/>
            </p:cNvSpPr>
            <p:nvPr/>
          </p:nvSpPr>
          <p:spPr bwMode="auto">
            <a:xfrm>
              <a:off x="384" y="1776"/>
              <a:ext cx="1104" cy="960"/>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pSp>
        <p:nvGrpSpPr>
          <p:cNvPr id="9" name="Group 31"/>
          <p:cNvGrpSpPr>
            <a:grpSpLocks/>
          </p:cNvGrpSpPr>
          <p:nvPr/>
        </p:nvGrpSpPr>
        <p:grpSpPr bwMode="auto">
          <a:xfrm>
            <a:off x="5302250" y="2204368"/>
            <a:ext cx="2922588" cy="1676400"/>
            <a:chOff x="3360" y="432"/>
            <a:chExt cx="1841" cy="1056"/>
          </a:xfrm>
        </p:grpSpPr>
        <p:grpSp>
          <p:nvGrpSpPr>
            <p:cNvPr id="17434" name="Group 32"/>
            <p:cNvGrpSpPr>
              <a:grpSpLocks/>
            </p:cNvGrpSpPr>
            <p:nvPr/>
          </p:nvGrpSpPr>
          <p:grpSpPr bwMode="auto">
            <a:xfrm>
              <a:off x="3524" y="528"/>
              <a:ext cx="1677" cy="816"/>
              <a:chOff x="480" y="1506"/>
              <a:chExt cx="1677" cy="816"/>
            </a:xfrm>
          </p:grpSpPr>
          <p:grpSp>
            <p:nvGrpSpPr>
              <p:cNvPr id="17436" name="Group 33"/>
              <p:cNvGrpSpPr>
                <a:grpSpLocks/>
              </p:cNvGrpSpPr>
              <p:nvPr/>
            </p:nvGrpSpPr>
            <p:grpSpPr bwMode="auto">
              <a:xfrm>
                <a:off x="480" y="1506"/>
                <a:ext cx="1677" cy="816"/>
                <a:chOff x="480" y="1506"/>
                <a:chExt cx="1677" cy="816"/>
              </a:xfrm>
            </p:grpSpPr>
            <p:sp>
              <p:nvSpPr>
                <p:cNvPr id="17438" name="Rectangle 34"/>
                <p:cNvSpPr>
                  <a:spLocks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b="1">
                      <a:solidFill>
                        <a:schemeClr val="tx2"/>
                      </a:solidFill>
                      <a:latin typeface="Times New Roman" pitchFamily="18" charset="0"/>
                      <a:cs typeface="Times New Roman" pitchFamily="18" charset="0"/>
                    </a:rPr>
                    <a:t>线性直流</a:t>
                  </a:r>
                </a:p>
                <a:p>
                  <a:pPr algn="ctr"/>
                  <a:r>
                    <a:rPr kumimoji="1" lang="zh-CN" altLang="en-US" b="1">
                      <a:solidFill>
                        <a:schemeClr val="tx2"/>
                      </a:solidFill>
                      <a:latin typeface="Times New Roman" pitchFamily="18" charset="0"/>
                      <a:cs typeface="Times New Roman" pitchFamily="18" charset="0"/>
                    </a:rPr>
                    <a:t>电阻网络</a:t>
                  </a:r>
                </a:p>
                <a:p>
                  <a:pPr algn="ctr"/>
                  <a:r>
                    <a:rPr kumimoji="1" lang="en-US" altLang="zh-CN" b="1">
                      <a:solidFill>
                        <a:schemeClr val="tx2"/>
                      </a:solidFill>
                      <a:latin typeface="Times New Roman" pitchFamily="18" charset="0"/>
                      <a:cs typeface="Times New Roman" pitchFamily="18" charset="0"/>
                    </a:rPr>
                    <a:t>N</a:t>
                  </a:r>
                </a:p>
              </p:txBody>
            </p:sp>
            <p:pic>
              <p:nvPicPr>
                <p:cNvPr id="17439" name="Picture 35"/>
                <p:cNvPicPr preferRelativeResize="0">
                  <a:picLocks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177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7440" name="Freeform 36"/>
                <p:cNvSpPr>
                  <a:spLocks/>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41" name="Freeform 37"/>
                <p:cNvSpPr>
                  <a:spLocks/>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7437" name="Text Box 38"/>
              <p:cNvSpPr txBox="1">
                <a:spLocks noChangeArrowheads="1"/>
              </p:cNvSpPr>
              <p:nvPr/>
            </p:nvSpPr>
            <p:spPr bwMode="auto">
              <a:xfrm>
                <a:off x="1766" y="1722"/>
                <a:ext cx="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L</a:t>
                </a:r>
              </a:p>
            </p:txBody>
          </p:sp>
        </p:grpSp>
        <p:sp>
          <p:nvSpPr>
            <p:cNvPr id="17435" name="Rectangle 39"/>
            <p:cNvSpPr>
              <a:spLocks noChangeArrowheads="1"/>
            </p:cNvSpPr>
            <p:nvPr/>
          </p:nvSpPr>
          <p:spPr bwMode="auto">
            <a:xfrm>
              <a:off x="3360" y="432"/>
              <a:ext cx="1296" cy="1056"/>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pSp>
        <p:nvGrpSpPr>
          <p:cNvPr id="12" name="Group 40"/>
          <p:cNvGrpSpPr>
            <a:grpSpLocks/>
          </p:cNvGrpSpPr>
          <p:nvPr/>
        </p:nvGrpSpPr>
        <p:grpSpPr bwMode="auto">
          <a:xfrm>
            <a:off x="5303838" y="4033168"/>
            <a:ext cx="2717800" cy="1600200"/>
            <a:chOff x="3360" y="1728"/>
            <a:chExt cx="1712" cy="1008"/>
          </a:xfrm>
        </p:grpSpPr>
        <p:grpSp>
          <p:nvGrpSpPr>
            <p:cNvPr id="17422" name="Group 41"/>
            <p:cNvGrpSpPr>
              <a:grpSpLocks/>
            </p:cNvGrpSpPr>
            <p:nvPr/>
          </p:nvGrpSpPr>
          <p:grpSpPr bwMode="auto">
            <a:xfrm>
              <a:off x="3415" y="1824"/>
              <a:ext cx="1657" cy="768"/>
              <a:chOff x="3415" y="1510"/>
              <a:chExt cx="1657" cy="768"/>
            </a:xfrm>
          </p:grpSpPr>
          <p:sp>
            <p:nvSpPr>
              <p:cNvPr id="17424" name="Rectangle 42"/>
              <p:cNvSpPr>
                <a:spLocks noChangeArrowheads="1"/>
              </p:cNvSpPr>
              <p:nvPr/>
            </p:nvSpPr>
            <p:spPr bwMode="auto">
              <a:xfrm>
                <a:off x="3963" y="1510"/>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25" name="Oval 43"/>
              <p:cNvSpPr>
                <a:spLocks noChangeArrowheads="1"/>
              </p:cNvSpPr>
              <p:nvPr/>
            </p:nvSpPr>
            <p:spPr bwMode="auto">
              <a:xfrm>
                <a:off x="3541" y="182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pic>
            <p:nvPicPr>
              <p:cNvPr id="17426" name="Picture 44"/>
              <p:cNvPicPr preferRelativeResize="0">
                <a:picLocks noChangeArrowheads="1"/>
              </p:cNvPicPr>
              <p:nvPr/>
            </p:nvPicPr>
            <p:blipFill>
              <a:blip r:embed="rId4">
                <a:extLst>
                  <a:ext uri="{28A0092B-C50C-407E-A947-70E740481C1C}">
                    <a14:useLocalDpi xmlns:a14="http://schemas.microsoft.com/office/drawing/2010/main" val="0"/>
                  </a:ext>
                </a:extLst>
              </a:blip>
              <a:srcRect l="46666"/>
              <a:stretch>
                <a:fillRect/>
              </a:stretch>
            </p:blipFill>
            <p:spPr bwMode="auto">
              <a:xfrm>
                <a:off x="4731" y="1760"/>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7427" name="Freeform 45"/>
              <p:cNvSpPr>
                <a:spLocks/>
              </p:cNvSpPr>
              <p:nvPr/>
            </p:nvSpPr>
            <p:spPr bwMode="auto">
              <a:xfrm>
                <a:off x="4203" y="1558"/>
                <a:ext cx="528" cy="192"/>
              </a:xfrm>
              <a:custGeom>
                <a:avLst/>
                <a:gdLst>
                  <a:gd name="T0" fmla="*/ 528 w 528"/>
                  <a:gd name="T1" fmla="*/ 192 h 192"/>
                  <a:gd name="T2" fmla="*/ 528 w 528"/>
                  <a:gd name="T3" fmla="*/ 0 h 192"/>
                  <a:gd name="T4" fmla="*/ 0 w 528"/>
                  <a:gd name="T5" fmla="*/ 0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192"/>
                    </a:moveTo>
                    <a:lnTo>
                      <a:pt x="528"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28" name="Freeform 46"/>
              <p:cNvSpPr>
                <a:spLocks/>
              </p:cNvSpPr>
              <p:nvPr/>
            </p:nvSpPr>
            <p:spPr bwMode="auto">
              <a:xfrm>
                <a:off x="3627" y="1558"/>
                <a:ext cx="1104" cy="720"/>
              </a:xfrm>
              <a:custGeom>
                <a:avLst/>
                <a:gdLst>
                  <a:gd name="T0" fmla="*/ 336 w 1104"/>
                  <a:gd name="T1" fmla="*/ 0 h 720"/>
                  <a:gd name="T2" fmla="*/ 0 w 1104"/>
                  <a:gd name="T3" fmla="*/ 0 h 720"/>
                  <a:gd name="T4" fmla="*/ 0 w 1104"/>
                  <a:gd name="T5" fmla="*/ 720 h 720"/>
                  <a:gd name="T6" fmla="*/ 1104 w 1104"/>
                  <a:gd name="T7" fmla="*/ 720 h 720"/>
                  <a:gd name="T8" fmla="*/ 1104 w 1104"/>
                  <a:gd name="T9" fmla="*/ 480 h 720"/>
                  <a:gd name="T10" fmla="*/ 0 60000 65536"/>
                  <a:gd name="T11" fmla="*/ 0 60000 65536"/>
                  <a:gd name="T12" fmla="*/ 0 60000 65536"/>
                  <a:gd name="T13" fmla="*/ 0 60000 65536"/>
                  <a:gd name="T14" fmla="*/ 0 60000 65536"/>
                  <a:gd name="T15" fmla="*/ 0 w 1104"/>
                  <a:gd name="T16" fmla="*/ 0 h 720"/>
                  <a:gd name="T17" fmla="*/ 1104 w 1104"/>
                  <a:gd name="T18" fmla="*/ 720 h 720"/>
                </a:gdLst>
                <a:ahLst/>
                <a:cxnLst>
                  <a:cxn ang="T10">
                    <a:pos x="T0" y="T1"/>
                  </a:cxn>
                  <a:cxn ang="T11">
                    <a:pos x="T2" y="T3"/>
                  </a:cxn>
                  <a:cxn ang="T12">
                    <a:pos x="T4" y="T5"/>
                  </a:cxn>
                  <a:cxn ang="T13">
                    <a:pos x="T6" y="T7"/>
                  </a:cxn>
                  <a:cxn ang="T14">
                    <a:pos x="T8" y="T9"/>
                  </a:cxn>
                </a:cxnLst>
                <a:rect l="T15" t="T16" r="T17" b="T18"/>
                <a:pathLst>
                  <a:path w="1104" h="720">
                    <a:moveTo>
                      <a:pt x="336" y="0"/>
                    </a:moveTo>
                    <a:lnTo>
                      <a:pt x="0" y="0"/>
                    </a:lnTo>
                    <a:lnTo>
                      <a:pt x="0" y="720"/>
                    </a:lnTo>
                    <a:lnTo>
                      <a:pt x="1104" y="720"/>
                    </a:lnTo>
                    <a:lnTo>
                      <a:pt x="1104" y="48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7429" name="Text Box 47"/>
              <p:cNvSpPr txBox="1">
                <a:spLocks noChangeArrowheads="1"/>
              </p:cNvSpPr>
              <p:nvPr/>
            </p:nvSpPr>
            <p:spPr bwMode="auto">
              <a:xfrm>
                <a:off x="3953" y="1552"/>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R</a:t>
                </a:r>
              </a:p>
            </p:txBody>
          </p:sp>
          <p:sp>
            <p:nvSpPr>
              <p:cNvPr id="17430" name="Text Box 48"/>
              <p:cNvSpPr txBox="1">
                <a:spLocks noChangeArrowheads="1"/>
              </p:cNvSpPr>
              <p:nvPr/>
            </p:nvSpPr>
            <p:spPr bwMode="auto">
              <a:xfrm>
                <a:off x="3723" y="174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U</a:t>
                </a:r>
                <a:endParaRPr kumimoji="1" lang="en-US" altLang="zh-CN" sz="2800" b="1">
                  <a:solidFill>
                    <a:schemeClr val="tx2"/>
                  </a:solidFill>
                  <a:latin typeface="Times New Roman" pitchFamily="18" charset="0"/>
                  <a:cs typeface="Times New Roman" pitchFamily="18" charset="0"/>
                </a:endParaRPr>
              </a:p>
            </p:txBody>
          </p:sp>
          <p:sp>
            <p:nvSpPr>
              <p:cNvPr id="17431" name="Text Box 49"/>
              <p:cNvSpPr txBox="1">
                <a:spLocks noChangeArrowheads="1"/>
              </p:cNvSpPr>
              <p:nvPr/>
            </p:nvSpPr>
            <p:spPr bwMode="auto">
              <a:xfrm>
                <a:off x="4817" y="1696"/>
                <a:ext cx="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L</a:t>
                </a:r>
                <a:endParaRPr kumimoji="1" lang="en-US" altLang="zh-CN" sz="2800" b="1">
                  <a:solidFill>
                    <a:schemeClr val="tx2"/>
                  </a:solidFill>
                  <a:latin typeface="Times New Roman" pitchFamily="18" charset="0"/>
                  <a:cs typeface="Times New Roman" pitchFamily="18" charset="0"/>
                </a:endParaRPr>
              </a:p>
            </p:txBody>
          </p:sp>
          <p:sp>
            <p:nvSpPr>
              <p:cNvPr id="17432" name="Text Box 50"/>
              <p:cNvSpPr txBox="1">
                <a:spLocks noChangeArrowheads="1"/>
              </p:cNvSpPr>
              <p:nvPr/>
            </p:nvSpPr>
            <p:spPr bwMode="auto">
              <a:xfrm>
                <a:off x="3425" y="1552"/>
                <a:ext cx="2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a:solidFill>
                      <a:schemeClr val="tx2"/>
                    </a:solidFill>
                    <a:latin typeface="Times New Roman" pitchFamily="18" charset="0"/>
                    <a:cs typeface="Times New Roman" pitchFamily="18" charset="0"/>
                  </a:rPr>
                  <a:t>+</a:t>
                </a:r>
              </a:p>
            </p:txBody>
          </p:sp>
          <p:sp>
            <p:nvSpPr>
              <p:cNvPr id="17433" name="Text Box 51"/>
              <p:cNvSpPr txBox="1">
                <a:spLocks noChangeArrowheads="1"/>
              </p:cNvSpPr>
              <p:nvPr/>
            </p:nvSpPr>
            <p:spPr bwMode="auto">
              <a:xfrm>
                <a:off x="3415" y="1909"/>
                <a:ext cx="1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a:solidFill>
                      <a:schemeClr val="tx2"/>
                    </a:solidFill>
                    <a:latin typeface="Times New Roman" pitchFamily="18" charset="0"/>
                    <a:cs typeface="Times New Roman" pitchFamily="18" charset="0"/>
                  </a:rPr>
                  <a:t>-</a:t>
                </a:r>
              </a:p>
            </p:txBody>
          </p:sp>
        </p:grpSp>
        <p:sp>
          <p:nvSpPr>
            <p:cNvPr id="17423" name="Rectangle 52"/>
            <p:cNvSpPr>
              <a:spLocks noChangeArrowheads="1"/>
            </p:cNvSpPr>
            <p:nvPr/>
          </p:nvSpPr>
          <p:spPr bwMode="auto">
            <a:xfrm>
              <a:off x="3360" y="1728"/>
              <a:ext cx="1056" cy="1008"/>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aphicFrame>
        <p:nvGraphicFramePr>
          <p:cNvPr id="61493" name="Object 2"/>
          <p:cNvGraphicFramePr>
            <a:graphicFrameLocks noChangeAspect="1"/>
          </p:cNvGraphicFramePr>
          <p:nvPr>
            <p:extLst>
              <p:ext uri="{D42A27DB-BD31-4B8C-83A1-F6EECF244321}">
                <p14:modId xmlns:p14="http://schemas.microsoft.com/office/powerpoint/2010/main" val="2457738509"/>
              </p:ext>
            </p:extLst>
          </p:nvPr>
        </p:nvGraphicFramePr>
        <p:xfrm>
          <a:off x="3625850" y="5785768"/>
          <a:ext cx="963613" cy="352425"/>
        </p:xfrm>
        <a:graphic>
          <a:graphicData uri="http://schemas.openxmlformats.org/presentationml/2006/ole">
            <mc:AlternateContent xmlns:mc="http://schemas.openxmlformats.org/markup-compatibility/2006">
              <mc:Choice xmlns:v="urn:schemas-microsoft-com:vml" Requires="v">
                <p:oleObj spid="_x0000_s17504" name="Equation" r:id="rId5" imgW="482400" imgH="177480" progId="Equation.DSMT4">
                  <p:embed/>
                </p:oleObj>
              </mc:Choice>
              <mc:Fallback>
                <p:oleObj name="Equation" r:id="rId5" imgW="482400" imgH="17748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850" y="5785768"/>
                        <a:ext cx="9636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4" name="Object 3"/>
          <p:cNvGraphicFramePr>
            <a:graphicFrameLocks noChangeAspect="1"/>
          </p:cNvGraphicFramePr>
          <p:nvPr>
            <p:extLst>
              <p:ext uri="{D42A27DB-BD31-4B8C-83A1-F6EECF244321}">
                <p14:modId xmlns:p14="http://schemas.microsoft.com/office/powerpoint/2010/main" val="2190844574"/>
              </p:ext>
            </p:extLst>
          </p:nvPr>
        </p:nvGraphicFramePr>
        <p:xfrm>
          <a:off x="8180388" y="5573043"/>
          <a:ext cx="785812" cy="784225"/>
        </p:xfrm>
        <a:graphic>
          <a:graphicData uri="http://schemas.openxmlformats.org/presentationml/2006/ole">
            <mc:AlternateContent xmlns:mc="http://schemas.openxmlformats.org/markup-compatibility/2006">
              <mc:Choice xmlns:v="urn:schemas-microsoft-com:vml" Requires="v">
                <p:oleObj spid="_x0000_s17505" name="Equation" r:id="rId7" imgW="393480" imgH="393480" progId="Equation.DSMT4">
                  <p:embed/>
                </p:oleObj>
              </mc:Choice>
              <mc:Fallback>
                <p:oleObj name="Equation" r:id="rId7" imgW="393480" imgH="39348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0388" y="5573043"/>
                        <a:ext cx="78581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5" name="Text Box 55"/>
          <p:cNvSpPr txBox="1">
            <a:spLocks noChangeArrowheads="1"/>
          </p:cNvSpPr>
          <p:nvPr/>
        </p:nvSpPr>
        <p:spPr bwMode="auto">
          <a:xfrm>
            <a:off x="806450" y="1340768"/>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从换路后的电路中分割出动态元件，</a:t>
            </a:r>
          </a:p>
        </p:txBody>
      </p:sp>
      <p:sp>
        <p:nvSpPr>
          <p:cNvPr id="61496" name="Text Box 56"/>
          <p:cNvSpPr txBox="1">
            <a:spLocks noChangeArrowheads="1"/>
          </p:cNvSpPr>
          <p:nvPr/>
        </p:nvSpPr>
        <p:spPr bwMode="auto">
          <a:xfrm>
            <a:off x="898525" y="1774156"/>
            <a:ext cx="6372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将线性直流电阻网络用戴维宁等效电路替代。</a:t>
            </a:r>
          </a:p>
        </p:txBody>
      </p:sp>
      <p:sp>
        <p:nvSpPr>
          <p:cNvPr id="61497" name="Text Box 57"/>
          <p:cNvSpPr txBox="1">
            <a:spLocks noChangeArrowheads="1"/>
          </p:cNvSpPr>
          <p:nvPr/>
        </p:nvSpPr>
        <p:spPr bwMode="auto">
          <a:xfrm>
            <a:off x="593725" y="5728618"/>
            <a:ext cx="3092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a:solidFill>
                  <a:schemeClr val="tx2"/>
                </a:solidFill>
                <a:latin typeface="Times New Roman" pitchFamily="18" charset="0"/>
                <a:cs typeface="Times New Roman" pitchFamily="18" charset="0"/>
              </a:rPr>
              <a:t>RC</a:t>
            </a:r>
            <a:r>
              <a:rPr kumimoji="1" lang="zh-CN" altLang="en-US" sz="2400" b="1">
                <a:solidFill>
                  <a:schemeClr val="tx2"/>
                </a:solidFill>
                <a:latin typeface="Times New Roman" pitchFamily="18" charset="0"/>
                <a:cs typeface="Times New Roman" pitchFamily="18" charset="0"/>
              </a:rPr>
              <a:t>一阶电路时间常数</a:t>
            </a:r>
          </a:p>
        </p:txBody>
      </p:sp>
      <p:sp>
        <p:nvSpPr>
          <p:cNvPr id="61498" name="Text Box 58"/>
          <p:cNvSpPr txBox="1">
            <a:spLocks noChangeArrowheads="1"/>
          </p:cNvSpPr>
          <p:nvPr/>
        </p:nvSpPr>
        <p:spPr bwMode="auto">
          <a:xfrm>
            <a:off x="5132388" y="5758781"/>
            <a:ext cx="3041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a:solidFill>
                  <a:schemeClr val="tx2"/>
                </a:solidFill>
                <a:latin typeface="Times New Roman" pitchFamily="18" charset="0"/>
                <a:cs typeface="Times New Roman" pitchFamily="18" charset="0"/>
              </a:rPr>
              <a:t>RL</a:t>
            </a:r>
            <a:r>
              <a:rPr kumimoji="1" lang="zh-CN" altLang="en-US" sz="2400" b="1">
                <a:solidFill>
                  <a:schemeClr val="tx2"/>
                </a:solidFill>
                <a:latin typeface="Times New Roman" pitchFamily="18" charset="0"/>
                <a:cs typeface="Times New Roman" pitchFamily="18" charset="0"/>
              </a:rPr>
              <a:t>一阶电路时间常数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1495"/>
                                        </p:tgtEl>
                                        <p:attrNameLst>
                                          <p:attrName>style.visibility</p:attrName>
                                        </p:attrNameLst>
                                      </p:cBhvr>
                                      <p:to>
                                        <p:strVal val="visible"/>
                                      </p:to>
                                    </p:set>
                                  </p:childTnLst>
                                </p:cTn>
                              </p:par>
                            </p:childTnLst>
                          </p:cTn>
                        </p:par>
                        <p:par>
                          <p:cTn id="11" fill="hold" nodeType="afterGroup">
                            <p:stCondLst>
                              <p:cond delay="12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17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61496"/>
                                        </p:tgtEl>
                                        <p:attrNameLst>
                                          <p:attrName>style.visibility</p:attrName>
                                        </p:attrNameLst>
                                      </p:cBhvr>
                                      <p:to>
                                        <p:strVal val="visible"/>
                                      </p:to>
                                    </p:set>
                                  </p:childTnLst>
                                </p:cTn>
                              </p:par>
                            </p:childTnLst>
                          </p:cTn>
                        </p:par>
                        <p:par>
                          <p:cTn id="23" fill="hold" nodeType="afterGroup">
                            <p:stCondLst>
                              <p:cond delay="15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nodeType="afterGroup">
                            <p:stCondLst>
                              <p:cond delay="20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nodeType="afterGroup">
                            <p:stCondLst>
                              <p:cond delay="25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61497"/>
                                        </p:tgtEl>
                                        <p:attrNameLst>
                                          <p:attrName>style.visibility</p:attrName>
                                        </p:attrNameLst>
                                      </p:cBhvr>
                                      <p:to>
                                        <p:strVal val="visible"/>
                                      </p:to>
                                    </p:set>
                                  </p:childTnLst>
                                </p:cTn>
                              </p:par>
                            </p:childTnLst>
                          </p:cTn>
                        </p:par>
                        <p:par>
                          <p:cTn id="34" fill="hold" nodeType="afterGroup">
                            <p:stCondLst>
                              <p:cond delay="3250"/>
                            </p:stCondLst>
                            <p:childTnLst>
                              <p:par>
                                <p:cTn id="35" presetID="22" presetClass="entr" presetSubtype="8" fill="hold" nodeType="afterEffect">
                                  <p:stCondLst>
                                    <p:cond delay="0"/>
                                  </p:stCondLst>
                                  <p:childTnLst>
                                    <p:set>
                                      <p:cBhvr>
                                        <p:cTn id="36" dur="1" fill="hold">
                                          <p:stCondLst>
                                            <p:cond delay="0"/>
                                          </p:stCondLst>
                                        </p:cTn>
                                        <p:tgtEl>
                                          <p:spTgt spid="61493"/>
                                        </p:tgtEl>
                                        <p:attrNameLst>
                                          <p:attrName>style.visibility</p:attrName>
                                        </p:attrNameLst>
                                      </p:cBhvr>
                                      <p:to>
                                        <p:strVal val="visible"/>
                                      </p:to>
                                    </p:set>
                                    <p:animEffect transition="in" filter="wipe(left)">
                                      <p:cBhvr>
                                        <p:cTn id="37" dur="500"/>
                                        <p:tgtEl>
                                          <p:spTgt spid="61493"/>
                                        </p:tgtEl>
                                      </p:cBhvr>
                                    </p:animEffect>
                                  </p:childTnLst>
                                </p:cTn>
                              </p:par>
                            </p:childTnLst>
                          </p:cTn>
                        </p:par>
                        <p:par>
                          <p:cTn id="38" fill="hold" nodeType="afterGroup">
                            <p:stCondLst>
                              <p:cond delay="3750"/>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61498"/>
                                        </p:tgtEl>
                                        <p:attrNameLst>
                                          <p:attrName>style.visibility</p:attrName>
                                        </p:attrNameLst>
                                      </p:cBhvr>
                                      <p:to>
                                        <p:strVal val="visible"/>
                                      </p:to>
                                    </p:set>
                                  </p:childTnLst>
                                </p:cTn>
                              </p:par>
                            </p:childTnLst>
                          </p:cTn>
                        </p:par>
                        <p:par>
                          <p:cTn id="41" fill="hold" nodeType="afterGroup">
                            <p:stCondLst>
                              <p:cond delay="4500"/>
                            </p:stCondLst>
                            <p:childTnLst>
                              <p:par>
                                <p:cTn id="42" presetID="22" presetClass="entr" presetSubtype="8" fill="hold" nodeType="afterEffect">
                                  <p:stCondLst>
                                    <p:cond delay="0"/>
                                  </p:stCondLst>
                                  <p:childTnLst>
                                    <p:set>
                                      <p:cBhvr>
                                        <p:cTn id="43" dur="1" fill="hold">
                                          <p:stCondLst>
                                            <p:cond delay="0"/>
                                          </p:stCondLst>
                                        </p:cTn>
                                        <p:tgtEl>
                                          <p:spTgt spid="61494"/>
                                        </p:tgtEl>
                                        <p:attrNameLst>
                                          <p:attrName>style.visibility</p:attrName>
                                        </p:attrNameLst>
                                      </p:cBhvr>
                                      <p:to>
                                        <p:strVal val="visible"/>
                                      </p:to>
                                    </p:set>
                                    <p:animEffect transition="in" filter="wipe(left)">
                                      <p:cBhvr>
                                        <p:cTn id="44" dur="500"/>
                                        <p:tgtEl>
                                          <p:spTgt spid="6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P spid="61495" grpId="0" autoUpdateAnimBg="0"/>
      <p:bldP spid="61496" grpId="0" autoUpdateAnimBg="0"/>
      <p:bldP spid="61497" grpId="0" autoUpdateAnimBg="0"/>
      <p:bldP spid="6149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2</a:t>
            </a:r>
            <a:r>
              <a:rPr lang="zh-CN" altLang="en-US" sz="28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35</a:t>
            </a:fld>
            <a:endParaRPr lang="zh-CN" altLang="en-US"/>
          </a:p>
        </p:txBody>
      </p:sp>
      <p:sp>
        <p:nvSpPr>
          <p:cNvPr id="18436" name="Text Box 4"/>
          <p:cNvSpPr txBox="1">
            <a:spLocks noChangeArrowheads="1"/>
          </p:cNvSpPr>
          <p:nvPr/>
        </p:nvSpPr>
        <p:spPr bwMode="auto">
          <a:xfrm>
            <a:off x="428625" y="928688"/>
            <a:ext cx="2705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600" b="1">
                <a:solidFill>
                  <a:srgbClr val="FF0000"/>
                </a:solidFill>
              </a:rPr>
              <a:t>2</a:t>
            </a:r>
            <a:r>
              <a:rPr kumimoji="1" lang="zh-CN" altLang="en-US" sz="2600" b="1">
                <a:solidFill>
                  <a:srgbClr val="FF0000"/>
                </a:solidFill>
              </a:rPr>
              <a:t>、稳态解的确定</a:t>
            </a:r>
          </a:p>
        </p:txBody>
      </p:sp>
      <p:sp>
        <p:nvSpPr>
          <p:cNvPr id="114693" name="Text Box 5"/>
          <p:cNvSpPr txBox="1">
            <a:spLocks noChangeArrowheads="1"/>
          </p:cNvSpPr>
          <p:nvPr/>
        </p:nvSpPr>
        <p:spPr bwMode="auto">
          <a:xfrm>
            <a:off x="674688" y="1670050"/>
            <a:ext cx="80772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直流稳态（如果存在）时，电路中所有电压、电流均为直流，因为电容和电感是动态元件，所以，当电路达到直流稳态时</a:t>
            </a:r>
          </a:p>
        </p:txBody>
      </p:sp>
      <p:graphicFrame>
        <p:nvGraphicFramePr>
          <p:cNvPr id="114694" name="Object 2"/>
          <p:cNvGraphicFramePr>
            <a:graphicFrameLocks noChangeAspect="1"/>
          </p:cNvGraphicFramePr>
          <p:nvPr/>
        </p:nvGraphicFramePr>
        <p:xfrm>
          <a:off x="1422400" y="3287713"/>
          <a:ext cx="6040438" cy="814387"/>
        </p:xfrm>
        <a:graphic>
          <a:graphicData uri="http://schemas.openxmlformats.org/presentationml/2006/ole">
            <mc:AlternateContent xmlns:mc="http://schemas.openxmlformats.org/markup-compatibility/2006">
              <mc:Choice xmlns:v="urn:schemas-microsoft-com:vml" Requires="v">
                <p:oleObj spid="_x0000_s18458" name="Equation" r:id="rId3" imgW="2908080" imgH="393480" progId="Equation.DSMT4">
                  <p:embed/>
                </p:oleObj>
              </mc:Choice>
              <mc:Fallback>
                <p:oleObj name="Equation" r:id="rId3" imgW="290808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3287713"/>
                        <a:ext cx="6040438"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Text Box 7"/>
          <p:cNvSpPr txBox="1">
            <a:spLocks noChangeArrowheads="1"/>
          </p:cNvSpPr>
          <p:nvPr/>
        </p:nvSpPr>
        <p:spPr bwMode="auto">
          <a:xfrm>
            <a:off x="1096963" y="4384675"/>
            <a:ext cx="7235825" cy="461963"/>
          </a:xfrm>
          <a:prstGeom prst="rect">
            <a:avLst/>
          </a:prstGeom>
          <a:noFill/>
          <a:ln w="285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solidFill>
                  <a:schemeClr val="tx2"/>
                </a:solidFill>
                <a:latin typeface="Times New Roman" pitchFamily="18" charset="0"/>
                <a:cs typeface="Times New Roman" pitchFamily="18" charset="0"/>
              </a:rPr>
              <a:t>直流稳态时，电容等效为开路、电感等效为短路。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4693"/>
                                        </p:tgtEl>
                                        <p:attrNameLst>
                                          <p:attrName>style.visibility</p:attrName>
                                        </p:attrNameLst>
                                      </p:cBhvr>
                                      <p:to>
                                        <p:strVal val="visible"/>
                                      </p:to>
                                    </p:set>
                                    <p:animEffect transition="in" filter="wipe(left)">
                                      <p:cBhvr>
                                        <p:cTn id="7" dur="75"/>
                                        <p:tgtEl>
                                          <p:spTgt spid="114693"/>
                                        </p:tgtEl>
                                      </p:cBhvr>
                                    </p:animEffect>
                                  </p:childTnLst>
                                </p:cTn>
                              </p:par>
                            </p:childTnLst>
                          </p:cTn>
                        </p:par>
                        <p:par>
                          <p:cTn id="8" fill="hold" nodeType="afterGroup">
                            <p:stCondLst>
                              <p:cond delay="3975"/>
                            </p:stCondLst>
                            <p:childTnLst>
                              <p:par>
                                <p:cTn id="9" presetID="22" presetClass="entr" presetSubtype="8" fill="hold" nodeType="afterEffect">
                                  <p:stCondLst>
                                    <p:cond delay="0"/>
                                  </p:stCondLst>
                                  <p:childTnLst>
                                    <p:set>
                                      <p:cBhvr>
                                        <p:cTn id="10" dur="1" fill="hold">
                                          <p:stCondLst>
                                            <p:cond delay="0"/>
                                          </p:stCondLst>
                                        </p:cTn>
                                        <p:tgtEl>
                                          <p:spTgt spid="114694"/>
                                        </p:tgtEl>
                                        <p:attrNameLst>
                                          <p:attrName>style.visibility</p:attrName>
                                        </p:attrNameLst>
                                      </p:cBhvr>
                                      <p:to>
                                        <p:strVal val="visible"/>
                                      </p:to>
                                    </p:set>
                                    <p:animEffect transition="in" filter="wipe(left)">
                                      <p:cBhvr>
                                        <p:cTn id="11" dur="500"/>
                                        <p:tgtEl>
                                          <p:spTgt spid="1146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14695"/>
                                        </p:tgtEl>
                                        <p:attrNameLst>
                                          <p:attrName>style.visibility</p:attrName>
                                        </p:attrNameLst>
                                      </p:cBhvr>
                                      <p:to>
                                        <p:strVal val="visible"/>
                                      </p:to>
                                    </p:set>
                                    <p:animEffect transition="in" filter="wipe(left)">
                                      <p:cBhvr>
                                        <p:cTn id="16" dur="75"/>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P spid="11469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3</a:t>
            </a:r>
            <a:r>
              <a:rPr lang="zh-CN" altLang="en-US" sz="2800"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36</a:t>
            </a:fld>
            <a:endParaRPr lang="zh-CN" altLang="en-US"/>
          </a:p>
        </p:txBody>
      </p:sp>
      <p:grpSp>
        <p:nvGrpSpPr>
          <p:cNvPr id="2" name="Group 4"/>
          <p:cNvGrpSpPr>
            <a:grpSpLocks noChangeAspect="1"/>
          </p:cNvGrpSpPr>
          <p:nvPr/>
        </p:nvGrpSpPr>
        <p:grpSpPr bwMode="auto">
          <a:xfrm>
            <a:off x="1343025" y="1460500"/>
            <a:ext cx="2355850" cy="1544638"/>
            <a:chOff x="174" y="1990"/>
            <a:chExt cx="1834" cy="1082"/>
          </a:xfrm>
        </p:grpSpPr>
        <p:grpSp>
          <p:nvGrpSpPr>
            <p:cNvPr id="19492" name="Group 5"/>
            <p:cNvGrpSpPr>
              <a:grpSpLocks noChangeAspect="1"/>
            </p:cNvGrpSpPr>
            <p:nvPr/>
          </p:nvGrpSpPr>
          <p:grpSpPr bwMode="auto">
            <a:xfrm>
              <a:off x="338" y="2134"/>
              <a:ext cx="1670" cy="816"/>
              <a:chOff x="2966" y="1488"/>
              <a:chExt cx="1670" cy="816"/>
            </a:xfrm>
          </p:grpSpPr>
          <p:grpSp>
            <p:nvGrpSpPr>
              <p:cNvPr id="19494" name="Group 6"/>
              <p:cNvGrpSpPr>
                <a:grpSpLocks noChangeAspect="1"/>
              </p:cNvGrpSpPr>
              <p:nvPr/>
            </p:nvGrpSpPr>
            <p:grpSpPr bwMode="auto">
              <a:xfrm>
                <a:off x="2966" y="1488"/>
                <a:ext cx="1670" cy="816"/>
                <a:chOff x="2966" y="1488"/>
                <a:chExt cx="1670" cy="816"/>
              </a:xfrm>
            </p:grpSpPr>
            <p:grpSp>
              <p:nvGrpSpPr>
                <p:cNvPr id="19496" name="Group 7"/>
                <p:cNvGrpSpPr>
                  <a:grpSpLocks noChangeAspect="1"/>
                </p:cNvGrpSpPr>
                <p:nvPr/>
              </p:nvGrpSpPr>
              <p:grpSpPr bwMode="auto">
                <a:xfrm>
                  <a:off x="4492" y="1872"/>
                  <a:ext cx="144" cy="56"/>
                  <a:chOff x="960" y="3408"/>
                  <a:chExt cx="144" cy="56"/>
                </a:xfrm>
              </p:grpSpPr>
              <p:sp>
                <p:nvSpPr>
                  <p:cNvPr id="19500" name="Line 8"/>
                  <p:cNvSpPr>
                    <a:spLocks noChangeAspect="1"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1" name="Line 9"/>
                  <p:cNvSpPr>
                    <a:spLocks noChangeAspect="1"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97" name="Rectangle 10"/>
                <p:cNvSpPr>
                  <a:spLocks noChangeAspect="1"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19498" name="Freeform 11"/>
                <p:cNvSpPr>
                  <a:spLocks noChangeAspect="1"/>
                </p:cNvSpPr>
                <p:nvPr/>
              </p:nvSpPr>
              <p:spPr bwMode="auto">
                <a:xfrm>
                  <a:off x="3878" y="1614"/>
                  <a:ext cx="672" cy="258"/>
                </a:xfrm>
                <a:custGeom>
                  <a:avLst/>
                  <a:gdLst>
                    <a:gd name="T0" fmla="*/ 672 w 672"/>
                    <a:gd name="T1" fmla="*/ 1483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99" name="Freeform 12"/>
                <p:cNvSpPr>
                  <a:spLocks noChangeAspect="1"/>
                </p:cNvSpPr>
                <p:nvPr/>
              </p:nvSpPr>
              <p:spPr bwMode="auto">
                <a:xfrm flipV="1">
                  <a:off x="3888" y="1920"/>
                  <a:ext cx="672" cy="252"/>
                </a:xfrm>
                <a:custGeom>
                  <a:avLst/>
                  <a:gdLst>
                    <a:gd name="T0" fmla="*/ 672 w 672"/>
                    <a:gd name="T1" fmla="*/ 135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9495" name="Text Box 13"/>
              <p:cNvSpPr txBox="1">
                <a:spLocks noChangeAspect="1" noChangeArrowheads="1"/>
              </p:cNvSpPr>
              <p:nvPr/>
            </p:nvSpPr>
            <p:spPr bwMode="auto">
              <a:xfrm>
                <a:off x="4215" y="1784"/>
                <a:ext cx="27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grpSp>
        <p:sp>
          <p:nvSpPr>
            <p:cNvPr id="19493" name="Rectangle 14"/>
            <p:cNvSpPr>
              <a:spLocks noChangeAspect="1" noChangeArrowheads="1"/>
            </p:cNvSpPr>
            <p:nvPr/>
          </p:nvSpPr>
          <p:spPr bwMode="auto">
            <a:xfrm>
              <a:off x="174" y="1990"/>
              <a:ext cx="1314" cy="1082"/>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pSp>
        <p:nvGrpSpPr>
          <p:cNvPr id="6" name="Group 15"/>
          <p:cNvGrpSpPr>
            <a:grpSpLocks noChangeAspect="1"/>
          </p:cNvGrpSpPr>
          <p:nvPr/>
        </p:nvGrpSpPr>
        <p:grpSpPr bwMode="auto">
          <a:xfrm>
            <a:off x="1346200" y="3152775"/>
            <a:ext cx="2627313" cy="1506538"/>
            <a:chOff x="3360" y="432"/>
            <a:chExt cx="1841" cy="1056"/>
          </a:xfrm>
        </p:grpSpPr>
        <p:grpSp>
          <p:nvGrpSpPr>
            <p:cNvPr id="19484" name="Group 16"/>
            <p:cNvGrpSpPr>
              <a:grpSpLocks noChangeAspect="1"/>
            </p:cNvGrpSpPr>
            <p:nvPr/>
          </p:nvGrpSpPr>
          <p:grpSpPr bwMode="auto">
            <a:xfrm>
              <a:off x="3524" y="528"/>
              <a:ext cx="1677" cy="816"/>
              <a:chOff x="480" y="1506"/>
              <a:chExt cx="1677" cy="816"/>
            </a:xfrm>
          </p:grpSpPr>
          <p:grpSp>
            <p:nvGrpSpPr>
              <p:cNvPr id="19486" name="Group 17"/>
              <p:cNvGrpSpPr>
                <a:grpSpLocks noChangeAspect="1"/>
              </p:cNvGrpSpPr>
              <p:nvPr/>
            </p:nvGrpSpPr>
            <p:grpSpPr bwMode="auto">
              <a:xfrm>
                <a:off x="480" y="1506"/>
                <a:ext cx="1677" cy="816"/>
                <a:chOff x="480" y="1506"/>
                <a:chExt cx="1677" cy="816"/>
              </a:xfrm>
            </p:grpSpPr>
            <p:sp>
              <p:nvSpPr>
                <p:cNvPr id="19488" name="Rectangle 18"/>
                <p:cNvSpPr>
                  <a:spLocks noChangeAspect="1"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pic>
              <p:nvPicPr>
                <p:cNvPr id="19489" name="Picture 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177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9490" name="Freeform 20"/>
                <p:cNvSpPr>
                  <a:spLocks noChangeAspect="1"/>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91" name="Freeform 21"/>
                <p:cNvSpPr>
                  <a:spLocks noChangeAspect="1"/>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9487" name="Text Box 22"/>
              <p:cNvSpPr txBox="1">
                <a:spLocks noChangeAspect="1" noChangeArrowheads="1"/>
              </p:cNvSpPr>
              <p:nvPr/>
            </p:nvSpPr>
            <p:spPr bwMode="auto">
              <a:xfrm>
                <a:off x="1766" y="1785"/>
                <a:ext cx="23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p>
            </p:txBody>
          </p:sp>
        </p:grpSp>
        <p:sp>
          <p:nvSpPr>
            <p:cNvPr id="19485" name="Rectangle 23"/>
            <p:cNvSpPr>
              <a:spLocks noChangeAspect="1" noChangeArrowheads="1"/>
            </p:cNvSpPr>
            <p:nvPr/>
          </p:nvSpPr>
          <p:spPr bwMode="auto">
            <a:xfrm>
              <a:off x="3360" y="432"/>
              <a:ext cx="1296" cy="1056"/>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15736" name="AutoShape 24"/>
          <p:cNvSpPr>
            <a:spLocks noChangeArrowheads="1"/>
          </p:cNvSpPr>
          <p:nvPr/>
        </p:nvSpPr>
        <p:spPr bwMode="auto">
          <a:xfrm>
            <a:off x="3897313" y="2085975"/>
            <a:ext cx="838200" cy="304800"/>
          </a:xfrm>
          <a:prstGeom prst="rightArrow">
            <a:avLst>
              <a:gd name="adj1" fmla="val 50000"/>
              <a:gd name="adj2" fmla="val 6875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 name="Group 25"/>
          <p:cNvGrpSpPr>
            <a:grpSpLocks noChangeAspect="1"/>
          </p:cNvGrpSpPr>
          <p:nvPr/>
        </p:nvGrpSpPr>
        <p:grpSpPr bwMode="auto">
          <a:xfrm>
            <a:off x="5049838" y="1531938"/>
            <a:ext cx="3187700" cy="1544637"/>
            <a:chOff x="2246" y="1990"/>
            <a:chExt cx="2481" cy="1082"/>
          </a:xfrm>
        </p:grpSpPr>
        <p:sp>
          <p:nvSpPr>
            <p:cNvPr id="19476" name="Oval 26"/>
            <p:cNvSpPr>
              <a:spLocks noChangeAspect="1" noChangeArrowheads="1"/>
            </p:cNvSpPr>
            <p:nvPr/>
          </p:nvSpPr>
          <p:spPr bwMode="auto">
            <a:xfrm>
              <a:off x="3974" y="2360"/>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77" name="Oval 27"/>
            <p:cNvSpPr>
              <a:spLocks noChangeAspect="1" noChangeArrowheads="1"/>
            </p:cNvSpPr>
            <p:nvPr/>
          </p:nvSpPr>
          <p:spPr bwMode="auto">
            <a:xfrm>
              <a:off x="3980" y="2688"/>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19478" name="Group 28"/>
            <p:cNvGrpSpPr>
              <a:grpSpLocks noChangeAspect="1"/>
            </p:cNvGrpSpPr>
            <p:nvPr/>
          </p:nvGrpSpPr>
          <p:grpSpPr bwMode="auto">
            <a:xfrm>
              <a:off x="2246" y="1990"/>
              <a:ext cx="2481" cy="1082"/>
              <a:chOff x="2246" y="1990"/>
              <a:chExt cx="2481" cy="1082"/>
            </a:xfrm>
          </p:grpSpPr>
          <p:sp>
            <p:nvSpPr>
              <p:cNvPr id="19479" name="Rectangle 29"/>
              <p:cNvSpPr>
                <a:spLocks noChangeAspect="1" noChangeArrowheads="1"/>
              </p:cNvSpPr>
              <p:nvPr/>
            </p:nvSpPr>
            <p:spPr bwMode="auto">
              <a:xfrm>
                <a:off x="2410" y="2134"/>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19480" name="Freeform 30"/>
              <p:cNvSpPr>
                <a:spLocks noChangeAspect="1"/>
              </p:cNvSpPr>
              <p:nvPr/>
            </p:nvSpPr>
            <p:spPr bwMode="auto">
              <a:xfrm>
                <a:off x="3322" y="2260"/>
                <a:ext cx="672" cy="92"/>
              </a:xfrm>
              <a:custGeom>
                <a:avLst/>
                <a:gdLst>
                  <a:gd name="T0" fmla="*/ 672 w 672"/>
                  <a:gd name="T1" fmla="*/ 2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81" name="Freeform 31"/>
              <p:cNvSpPr>
                <a:spLocks noChangeAspect="1"/>
              </p:cNvSpPr>
              <p:nvPr/>
            </p:nvSpPr>
            <p:spPr bwMode="auto">
              <a:xfrm flipV="1">
                <a:off x="3332" y="2736"/>
                <a:ext cx="672" cy="82"/>
              </a:xfrm>
              <a:custGeom>
                <a:avLst/>
                <a:gdLst>
                  <a:gd name="T0" fmla="*/ 672 w 672"/>
                  <a:gd name="T1" fmla="*/ 15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82" name="Text Box 32"/>
              <p:cNvSpPr txBox="1">
                <a:spLocks noChangeAspect="1" noChangeArrowheads="1"/>
              </p:cNvSpPr>
              <p:nvPr/>
            </p:nvSpPr>
            <p:spPr bwMode="auto">
              <a:xfrm>
                <a:off x="3658" y="2431"/>
                <a:ext cx="27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19483" name="Rectangle 33"/>
              <p:cNvSpPr>
                <a:spLocks noChangeAspect="1" noChangeArrowheads="1"/>
              </p:cNvSpPr>
              <p:nvPr/>
            </p:nvSpPr>
            <p:spPr bwMode="auto">
              <a:xfrm>
                <a:off x="2246" y="1990"/>
                <a:ext cx="1314" cy="1082"/>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aphicFrame>
            <p:nvGraphicFramePr>
              <p:cNvPr id="19459" name="Object 3"/>
              <p:cNvGraphicFramePr>
                <a:graphicFrameLocks noChangeAspect="1"/>
              </p:cNvGraphicFramePr>
              <p:nvPr/>
            </p:nvGraphicFramePr>
            <p:xfrm>
              <a:off x="4072" y="2272"/>
              <a:ext cx="655" cy="544"/>
            </p:xfrm>
            <a:graphic>
              <a:graphicData uri="http://schemas.openxmlformats.org/presentationml/2006/ole">
                <mc:AlternateContent xmlns:mc="http://schemas.openxmlformats.org/markup-compatibility/2006">
                  <mc:Choice xmlns:v="urn:schemas-microsoft-com:vml" Requires="v">
                    <p:oleObj spid="_x0000_s19540" name="Equation" r:id="rId4" imgW="520560" imgH="431640" progId="Equation.DSMT4">
                      <p:embed/>
                    </p:oleObj>
                  </mc:Choice>
                  <mc:Fallback>
                    <p:oleObj name="Equation" r:id="rId4" imgW="52056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2" y="2272"/>
                            <a:ext cx="655"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15748" name="Text Box 36"/>
          <p:cNvSpPr txBox="1">
            <a:spLocks noChangeArrowheads="1"/>
          </p:cNvSpPr>
          <p:nvPr/>
        </p:nvSpPr>
        <p:spPr bwMode="auto">
          <a:xfrm>
            <a:off x="1222375" y="5086350"/>
            <a:ext cx="6775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在等效电路中，按电阻电路分析方法求解电路中响应的稳态值。</a:t>
            </a:r>
          </a:p>
        </p:txBody>
      </p:sp>
      <p:grpSp>
        <p:nvGrpSpPr>
          <p:cNvPr id="11" name="Group 37"/>
          <p:cNvGrpSpPr>
            <a:grpSpLocks noChangeAspect="1"/>
          </p:cNvGrpSpPr>
          <p:nvPr/>
        </p:nvGrpSpPr>
        <p:grpSpPr bwMode="auto">
          <a:xfrm>
            <a:off x="5040313" y="3228975"/>
            <a:ext cx="3419475" cy="1546225"/>
            <a:chOff x="2256" y="3170"/>
            <a:chExt cx="2393" cy="1082"/>
          </a:xfrm>
        </p:grpSpPr>
        <p:sp>
          <p:nvSpPr>
            <p:cNvPr id="19468" name="Rectangle 38"/>
            <p:cNvSpPr>
              <a:spLocks noChangeAspect="1" noChangeArrowheads="1"/>
            </p:cNvSpPr>
            <p:nvPr/>
          </p:nvSpPr>
          <p:spPr bwMode="auto">
            <a:xfrm>
              <a:off x="2420" y="3314"/>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19469" name="Freeform 39"/>
            <p:cNvSpPr>
              <a:spLocks noChangeAspect="1"/>
            </p:cNvSpPr>
            <p:nvPr/>
          </p:nvSpPr>
          <p:spPr bwMode="auto">
            <a:xfrm>
              <a:off x="3332" y="3440"/>
              <a:ext cx="672" cy="256"/>
            </a:xfrm>
            <a:custGeom>
              <a:avLst/>
              <a:gdLst>
                <a:gd name="T0" fmla="*/ 672 w 672"/>
                <a:gd name="T1" fmla="*/ 1438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70" name="Freeform 40"/>
            <p:cNvSpPr>
              <a:spLocks noChangeAspect="1"/>
            </p:cNvSpPr>
            <p:nvPr/>
          </p:nvSpPr>
          <p:spPr bwMode="auto">
            <a:xfrm flipV="1">
              <a:off x="3332" y="3696"/>
              <a:ext cx="672" cy="302"/>
            </a:xfrm>
            <a:custGeom>
              <a:avLst/>
              <a:gdLst>
                <a:gd name="T0" fmla="*/ 672 w 672"/>
                <a:gd name="T1" fmla="*/ 2785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71" name="Text Box 41"/>
            <p:cNvSpPr txBox="1">
              <a:spLocks noChangeAspect="1" noChangeArrowheads="1"/>
            </p:cNvSpPr>
            <p:nvPr/>
          </p:nvSpPr>
          <p:spPr bwMode="auto">
            <a:xfrm>
              <a:off x="3668" y="3611"/>
              <a:ext cx="23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p>
          </p:txBody>
        </p:sp>
        <p:sp>
          <p:nvSpPr>
            <p:cNvPr id="19472" name="Rectangle 42"/>
            <p:cNvSpPr>
              <a:spLocks noChangeAspect="1" noChangeArrowheads="1"/>
            </p:cNvSpPr>
            <p:nvPr/>
          </p:nvSpPr>
          <p:spPr bwMode="auto">
            <a:xfrm>
              <a:off x="2256" y="3170"/>
              <a:ext cx="1314" cy="1082"/>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73" name="Line 43"/>
            <p:cNvSpPr>
              <a:spLocks noChangeAspect="1" noChangeShapeType="1"/>
            </p:cNvSpPr>
            <p:nvPr/>
          </p:nvSpPr>
          <p:spPr bwMode="auto">
            <a:xfrm>
              <a:off x="4090" y="3580"/>
              <a:ext cx="0" cy="28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58" name="Object 2"/>
            <p:cNvGraphicFramePr>
              <a:graphicFrameLocks noChangeAspect="1"/>
            </p:cNvGraphicFramePr>
            <p:nvPr/>
          </p:nvGraphicFramePr>
          <p:xfrm>
            <a:off x="4169" y="3589"/>
            <a:ext cx="480" cy="270"/>
          </p:xfrm>
          <a:graphic>
            <a:graphicData uri="http://schemas.openxmlformats.org/presentationml/2006/ole">
              <mc:AlternateContent xmlns:mc="http://schemas.openxmlformats.org/markup-compatibility/2006">
                <mc:Choice xmlns:v="urn:schemas-microsoft-com:vml" Requires="v">
                  <p:oleObj spid="_x0000_s19541" name="公式" r:id="rId6" imgW="380880" imgH="215640" progId="Equation.3">
                    <p:embed/>
                  </p:oleObj>
                </mc:Choice>
                <mc:Fallback>
                  <p:oleObj name="公式" r:id="rId6" imgW="380880" imgH="215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9" y="3589"/>
                          <a:ext cx="48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Oval 45"/>
            <p:cNvSpPr>
              <a:spLocks noChangeAspect="1" noChangeArrowheads="1"/>
            </p:cNvSpPr>
            <p:nvPr/>
          </p:nvSpPr>
          <p:spPr bwMode="auto">
            <a:xfrm>
              <a:off x="3978" y="3560"/>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19475" name="Oval 46"/>
            <p:cNvSpPr>
              <a:spLocks noChangeAspect="1" noChangeArrowheads="1"/>
            </p:cNvSpPr>
            <p:nvPr/>
          </p:nvSpPr>
          <p:spPr bwMode="auto">
            <a:xfrm>
              <a:off x="3984" y="3888"/>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15759" name="AutoShape 47"/>
          <p:cNvSpPr>
            <a:spLocks noChangeArrowheads="1"/>
          </p:cNvSpPr>
          <p:nvPr/>
        </p:nvSpPr>
        <p:spPr bwMode="auto">
          <a:xfrm>
            <a:off x="4049713" y="3686175"/>
            <a:ext cx="838200" cy="304800"/>
          </a:xfrm>
          <a:prstGeom prst="rightArrow">
            <a:avLst>
              <a:gd name="adj1" fmla="val 50000"/>
              <a:gd name="adj2" fmla="val 6875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5736"/>
                                        </p:tgtEl>
                                        <p:attrNameLst>
                                          <p:attrName>style.visibility</p:attrName>
                                        </p:attrNameLst>
                                      </p:cBhvr>
                                      <p:to>
                                        <p:strVal val="visible"/>
                                      </p:to>
                                    </p:set>
                                    <p:animEffect transition="in" filter="wipe(left)">
                                      <p:cBhvr>
                                        <p:cTn id="11" dur="500"/>
                                        <p:tgtEl>
                                          <p:spTgt spid="11573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5759"/>
                                        </p:tgtEl>
                                        <p:attrNameLst>
                                          <p:attrName>style.visibility</p:attrName>
                                        </p:attrNameLst>
                                      </p:cBhvr>
                                      <p:to>
                                        <p:strVal val="visible"/>
                                      </p:to>
                                    </p:set>
                                    <p:animEffect transition="in" filter="wipe(left)">
                                      <p:cBhvr>
                                        <p:cTn id="24" dur="500"/>
                                        <p:tgtEl>
                                          <p:spTgt spid="115759"/>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15748"/>
                                        </p:tgtEl>
                                        <p:attrNameLst>
                                          <p:attrName>style.visibility</p:attrName>
                                        </p:attrNameLst>
                                      </p:cBhvr>
                                      <p:to>
                                        <p:strVal val="visible"/>
                                      </p:to>
                                    </p:set>
                                    <p:animEffect transition="in" filter="wipe(left)">
                                      <p:cBhvr>
                                        <p:cTn id="33" dur="75"/>
                                        <p:tgtEl>
                                          <p:spTgt spid="1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6" grpId="0" animBg="1"/>
      <p:bldP spid="115748" grpId="0" autoUpdateAnimBg="0"/>
      <p:bldP spid="1157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4</a:t>
            </a:r>
            <a:r>
              <a:rPr lang="zh-CN" altLang="en-US" sz="28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37</a:t>
            </a:fld>
            <a:endParaRPr lang="zh-CN" altLang="en-US"/>
          </a:p>
        </p:txBody>
      </p:sp>
      <p:sp>
        <p:nvSpPr>
          <p:cNvPr id="116740" name="Text Box 4"/>
          <p:cNvSpPr txBox="1">
            <a:spLocks noChangeArrowheads="1"/>
          </p:cNvSpPr>
          <p:nvPr/>
        </p:nvSpPr>
        <p:spPr bwMode="auto">
          <a:xfrm>
            <a:off x="285750" y="928688"/>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a:solidFill>
                  <a:srgbClr val="FF0000"/>
                </a:solidFill>
                <a:latin typeface="Times New Roman" pitchFamily="18" charset="0"/>
                <a:cs typeface="Times New Roman" pitchFamily="18" charset="0"/>
              </a:rPr>
              <a:t>3</a:t>
            </a:r>
            <a:r>
              <a:rPr kumimoji="1" lang="zh-CN" altLang="en-US" sz="2800" b="1">
                <a:solidFill>
                  <a:srgbClr val="FF0000"/>
                </a:solidFill>
                <a:latin typeface="Times New Roman" pitchFamily="18" charset="0"/>
                <a:cs typeface="Times New Roman" pitchFamily="18" charset="0"/>
              </a:rPr>
              <a:t>、初始值的确定</a:t>
            </a:r>
          </a:p>
        </p:txBody>
      </p:sp>
      <p:sp>
        <p:nvSpPr>
          <p:cNvPr id="116741" name="Text Box 5"/>
          <p:cNvSpPr txBox="1">
            <a:spLocks noChangeArrowheads="1"/>
          </p:cNvSpPr>
          <p:nvPr/>
        </p:nvSpPr>
        <p:spPr bwMode="auto">
          <a:xfrm>
            <a:off x="639763" y="1371600"/>
            <a:ext cx="83185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电路初始响应值受两个因素的影响：</a:t>
            </a:r>
          </a:p>
          <a:p>
            <a:pPr eaLnBrk="1" hangingPunct="1">
              <a:lnSpc>
                <a:spcPct val="130000"/>
              </a:lnSpc>
            </a:pPr>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）电路的初始储能</a:t>
            </a:r>
          </a:p>
          <a:p>
            <a:pPr eaLnBrk="1" hangingPunct="1">
              <a:lnSpc>
                <a:spcPct val="130000"/>
              </a:lnSpc>
            </a:pPr>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2</a:t>
            </a:r>
            <a:r>
              <a:rPr kumimoji="1" lang="zh-CN" altLang="en-US" sz="2400" b="1">
                <a:solidFill>
                  <a:schemeClr val="tx2"/>
                </a:solidFill>
                <a:latin typeface="Times New Roman" pitchFamily="18" charset="0"/>
                <a:cs typeface="Times New Roman" pitchFamily="18" charset="0"/>
              </a:rPr>
              <a:t>）电路激励大小。</a:t>
            </a:r>
          </a:p>
          <a:p>
            <a:pPr eaLnBrk="1" hangingPunct="1">
              <a:lnSpc>
                <a:spcPct val="130000"/>
              </a:lnSpc>
            </a:pPr>
            <a:r>
              <a:rPr kumimoji="1" lang="zh-CN" altLang="en-US" sz="2400" b="1">
                <a:solidFill>
                  <a:schemeClr val="tx2"/>
                </a:solidFill>
                <a:latin typeface="Times New Roman" pitchFamily="18" charset="0"/>
                <a:cs typeface="Times New Roman" pitchFamily="18" charset="0"/>
              </a:rPr>
              <a:t>换路定律指出，换路瞬间电容电压和电感电流不突变：</a:t>
            </a:r>
          </a:p>
        </p:txBody>
      </p:sp>
      <p:graphicFrame>
        <p:nvGraphicFramePr>
          <p:cNvPr id="116742" name="Object 2"/>
          <p:cNvGraphicFramePr>
            <a:graphicFrameLocks noChangeAspect="1"/>
          </p:cNvGraphicFramePr>
          <p:nvPr/>
        </p:nvGraphicFramePr>
        <p:xfrm>
          <a:off x="1554163" y="3406775"/>
          <a:ext cx="1905000" cy="482600"/>
        </p:xfrm>
        <a:graphic>
          <a:graphicData uri="http://schemas.openxmlformats.org/presentationml/2006/ole">
            <mc:AlternateContent xmlns:mc="http://schemas.openxmlformats.org/markup-compatibility/2006">
              <mc:Choice xmlns:v="urn:schemas-microsoft-com:vml" Requires="v">
                <p:oleObj spid="_x0000_s20526" name="Equation" r:id="rId3" imgW="952200" imgH="241200" progId="Equation.DSMT4">
                  <p:embed/>
                </p:oleObj>
              </mc:Choice>
              <mc:Fallback>
                <p:oleObj name="Equation" r:id="rId3" imgW="95220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163" y="3406775"/>
                        <a:ext cx="1905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3"/>
          <p:cNvGraphicFramePr>
            <a:graphicFrameLocks noChangeAspect="1"/>
          </p:cNvGraphicFramePr>
          <p:nvPr/>
        </p:nvGraphicFramePr>
        <p:xfrm>
          <a:off x="4518025" y="3389313"/>
          <a:ext cx="1728788" cy="482600"/>
        </p:xfrm>
        <a:graphic>
          <a:graphicData uri="http://schemas.openxmlformats.org/presentationml/2006/ole">
            <mc:AlternateContent xmlns:mc="http://schemas.openxmlformats.org/markup-compatibility/2006">
              <mc:Choice xmlns:v="urn:schemas-microsoft-com:vml" Requires="v">
                <p:oleObj spid="_x0000_s20527" name="Equation" r:id="rId5" imgW="863280" imgH="241200" progId="Equation.DSMT4">
                  <p:embed/>
                </p:oleObj>
              </mc:Choice>
              <mc:Fallback>
                <p:oleObj name="Equation" r:id="rId5" imgW="86328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8025" y="3389313"/>
                        <a:ext cx="17287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4" name="Text Box 8"/>
          <p:cNvSpPr txBox="1">
            <a:spLocks noChangeArrowheads="1"/>
          </p:cNvSpPr>
          <p:nvPr/>
        </p:nvSpPr>
        <p:spPr bwMode="auto">
          <a:xfrm>
            <a:off x="357188" y="4038600"/>
            <a:ext cx="8432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en-US" altLang="zh-CN" sz="2400" b="1" i="1" dirty="0" err="1">
                <a:solidFill>
                  <a:schemeClr val="tx2"/>
                </a:solidFill>
                <a:latin typeface="Times New Roman" pitchFamily="18" charset="0"/>
                <a:cs typeface="Times New Roman" pitchFamily="18" charset="0"/>
              </a:rPr>
              <a:t>u</a:t>
            </a:r>
            <a:r>
              <a:rPr kumimoji="1" lang="en-US" altLang="zh-CN" sz="2400" b="1" i="1" baseline="-25000" dirty="0" err="1">
                <a:solidFill>
                  <a:schemeClr val="tx2"/>
                </a:solidFill>
                <a:latin typeface="Times New Roman" pitchFamily="18" charset="0"/>
                <a:cs typeface="Times New Roman" pitchFamily="18" charset="0"/>
              </a:rPr>
              <a:t>C</a:t>
            </a:r>
            <a:r>
              <a:rPr kumimoji="1" lang="en-US" altLang="zh-CN" sz="2400" b="1" dirty="0">
                <a:solidFill>
                  <a:schemeClr val="tx2"/>
                </a:solidFill>
                <a:latin typeface="Times New Roman" pitchFamily="18" charset="0"/>
                <a:cs typeface="Times New Roman" pitchFamily="18" charset="0"/>
              </a:rPr>
              <a:t>(</a:t>
            </a:r>
            <a:r>
              <a:rPr kumimoji="1" lang="en-US" altLang="zh-CN" sz="2400" b="1" i="1" dirty="0">
                <a:solidFill>
                  <a:schemeClr val="tx2"/>
                </a:solidFill>
                <a:latin typeface="Times New Roman" pitchFamily="18" charset="0"/>
                <a:cs typeface="Times New Roman" pitchFamily="18" charset="0"/>
              </a:rPr>
              <a:t>t</a:t>
            </a:r>
            <a:r>
              <a:rPr kumimoji="1" lang="en-US" altLang="zh-CN" sz="2400" b="1" baseline="-25000" dirty="0">
                <a:solidFill>
                  <a:schemeClr val="tx2"/>
                </a:solidFill>
                <a:latin typeface="Times New Roman" pitchFamily="18" charset="0"/>
                <a:cs typeface="Times New Roman" pitchFamily="18" charset="0"/>
              </a:rPr>
              <a:t>0</a:t>
            </a:r>
            <a:r>
              <a:rPr kumimoji="1" lang="en-US" altLang="zh-CN" sz="2400" b="1" baseline="30000" dirty="0">
                <a:solidFill>
                  <a:schemeClr val="tx2"/>
                </a:solidFill>
                <a:latin typeface="Times New Roman" pitchFamily="18" charset="0"/>
                <a:cs typeface="Times New Roman" pitchFamily="18" charset="0"/>
              </a:rPr>
              <a:t>-</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和</a:t>
            </a:r>
            <a:r>
              <a:rPr kumimoji="1" lang="en-US" altLang="zh-CN" sz="2400" b="1" i="1" dirty="0" err="1">
                <a:solidFill>
                  <a:schemeClr val="tx2"/>
                </a:solidFill>
                <a:latin typeface="Times New Roman" pitchFamily="18" charset="0"/>
                <a:cs typeface="Times New Roman" pitchFamily="18" charset="0"/>
              </a:rPr>
              <a:t>i</a:t>
            </a:r>
            <a:r>
              <a:rPr kumimoji="1" lang="en-US" altLang="zh-CN" sz="2400" b="1" i="1" baseline="-25000" dirty="0" err="1">
                <a:solidFill>
                  <a:schemeClr val="tx2"/>
                </a:solidFill>
                <a:latin typeface="Times New Roman" pitchFamily="18" charset="0"/>
                <a:cs typeface="Times New Roman" pitchFamily="18" charset="0"/>
              </a:rPr>
              <a:t>L</a:t>
            </a:r>
            <a:r>
              <a:rPr kumimoji="1" lang="en-US" altLang="zh-CN" sz="2400" b="1" dirty="0">
                <a:solidFill>
                  <a:schemeClr val="tx2"/>
                </a:solidFill>
                <a:latin typeface="Times New Roman" pitchFamily="18" charset="0"/>
                <a:cs typeface="Times New Roman" pitchFamily="18" charset="0"/>
              </a:rPr>
              <a:t>(</a:t>
            </a:r>
            <a:r>
              <a:rPr kumimoji="1" lang="en-US" altLang="zh-CN" sz="2400" b="1" i="1" dirty="0">
                <a:solidFill>
                  <a:schemeClr val="tx2"/>
                </a:solidFill>
                <a:latin typeface="Times New Roman" pitchFamily="18" charset="0"/>
                <a:cs typeface="Times New Roman" pitchFamily="18" charset="0"/>
              </a:rPr>
              <a:t>t</a:t>
            </a:r>
            <a:r>
              <a:rPr kumimoji="1" lang="en-US" altLang="zh-CN" sz="2400" b="1" baseline="-25000" dirty="0">
                <a:solidFill>
                  <a:schemeClr val="tx2"/>
                </a:solidFill>
                <a:latin typeface="Times New Roman" pitchFamily="18" charset="0"/>
                <a:cs typeface="Times New Roman" pitchFamily="18" charset="0"/>
              </a:rPr>
              <a:t>0</a:t>
            </a:r>
            <a:r>
              <a:rPr kumimoji="1" lang="en-US" altLang="zh-CN" sz="2400" b="1" baseline="30000" dirty="0">
                <a:solidFill>
                  <a:schemeClr val="tx2"/>
                </a:solidFill>
                <a:latin typeface="Times New Roman" pitchFamily="18" charset="0"/>
                <a:cs typeface="Times New Roman" pitchFamily="18" charset="0"/>
              </a:rPr>
              <a:t>-</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一般由换路前的稳态响应决定，求解方法和稳态解求解类似。由于只要确定换路瞬间的响应，所以我们只作瞬间等效电路。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16740"/>
                                        </p:tgtEl>
                                        <p:attrNameLst>
                                          <p:attrName>style.visibility</p:attrName>
                                        </p:attrNameLst>
                                      </p:cBhvr>
                                      <p:to>
                                        <p:strVal val="visible"/>
                                      </p:to>
                                    </p:set>
                                  </p:childTnLst>
                                </p:cTn>
                              </p:par>
                            </p:childTnLst>
                          </p:cTn>
                        </p:par>
                        <p:par>
                          <p:cTn id="7" fill="hold" nodeType="afterGroup">
                            <p:stCondLst>
                              <p:cond delay="6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116741"/>
                                        </p:tgtEl>
                                        <p:attrNameLst>
                                          <p:attrName>style.visibility</p:attrName>
                                        </p:attrNameLst>
                                      </p:cBhvr>
                                      <p:to>
                                        <p:strVal val="visible"/>
                                      </p:to>
                                    </p:set>
                                  </p:childTnLst>
                                </p:cTn>
                              </p:par>
                            </p:childTnLst>
                          </p:cTn>
                        </p:par>
                        <p:par>
                          <p:cTn id="10" fill="hold" nodeType="afterGroup">
                            <p:stCondLst>
                              <p:cond delay="5100"/>
                            </p:stCondLst>
                            <p:childTnLst>
                              <p:par>
                                <p:cTn id="11" presetID="22" presetClass="entr" presetSubtype="8" fill="hold" nodeType="afterEffect">
                                  <p:stCondLst>
                                    <p:cond delay="0"/>
                                  </p:stCondLst>
                                  <p:childTnLst>
                                    <p:set>
                                      <p:cBhvr>
                                        <p:cTn id="12" dur="1" fill="hold">
                                          <p:stCondLst>
                                            <p:cond delay="0"/>
                                          </p:stCondLst>
                                        </p:cTn>
                                        <p:tgtEl>
                                          <p:spTgt spid="116742"/>
                                        </p:tgtEl>
                                        <p:attrNameLst>
                                          <p:attrName>style.visibility</p:attrName>
                                        </p:attrNameLst>
                                      </p:cBhvr>
                                      <p:to>
                                        <p:strVal val="visible"/>
                                      </p:to>
                                    </p:set>
                                    <p:animEffect transition="in" filter="wipe(left)">
                                      <p:cBhvr>
                                        <p:cTn id="13" dur="500"/>
                                        <p:tgtEl>
                                          <p:spTgt spid="116742"/>
                                        </p:tgtEl>
                                      </p:cBhvr>
                                    </p:animEffect>
                                  </p:childTnLst>
                                </p:cTn>
                              </p:par>
                            </p:childTnLst>
                          </p:cTn>
                        </p:par>
                        <p:par>
                          <p:cTn id="14" fill="hold" nodeType="afterGroup">
                            <p:stCondLst>
                              <p:cond delay="5600"/>
                            </p:stCondLst>
                            <p:childTnLst>
                              <p:par>
                                <p:cTn id="15" presetID="22" presetClass="entr" presetSubtype="8" fill="hold" nodeType="afterEffect">
                                  <p:stCondLst>
                                    <p:cond delay="0"/>
                                  </p:stCondLst>
                                  <p:childTnLst>
                                    <p:set>
                                      <p:cBhvr>
                                        <p:cTn id="16" dur="1" fill="hold">
                                          <p:stCondLst>
                                            <p:cond delay="0"/>
                                          </p:stCondLst>
                                        </p:cTn>
                                        <p:tgtEl>
                                          <p:spTgt spid="116743"/>
                                        </p:tgtEl>
                                        <p:attrNameLst>
                                          <p:attrName>style.visibility</p:attrName>
                                        </p:attrNameLst>
                                      </p:cBhvr>
                                      <p:to>
                                        <p:strVal val="visible"/>
                                      </p:to>
                                    </p:set>
                                    <p:animEffect transition="in" filter="wipe(left)">
                                      <p:cBhvr>
                                        <p:cTn id="17" dur="500"/>
                                        <p:tgtEl>
                                          <p:spTgt spid="1167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116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autoUpdateAnimBg="0"/>
      <p:bldP spid="11674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5</a:t>
            </a:r>
            <a:r>
              <a:rPr lang="zh-CN" altLang="en-US" sz="2800"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38</a:t>
            </a:fld>
            <a:endParaRPr lang="zh-CN" altLang="en-US"/>
          </a:p>
        </p:txBody>
      </p:sp>
      <p:grpSp>
        <p:nvGrpSpPr>
          <p:cNvPr id="2" name="Group 4"/>
          <p:cNvGrpSpPr>
            <a:grpSpLocks noChangeAspect="1"/>
          </p:cNvGrpSpPr>
          <p:nvPr/>
        </p:nvGrpSpPr>
        <p:grpSpPr bwMode="auto">
          <a:xfrm>
            <a:off x="803275" y="1368425"/>
            <a:ext cx="2357438" cy="1390650"/>
            <a:chOff x="174" y="1990"/>
            <a:chExt cx="1834" cy="1082"/>
          </a:xfrm>
        </p:grpSpPr>
        <p:grpSp>
          <p:nvGrpSpPr>
            <p:cNvPr id="21542" name="Group 5"/>
            <p:cNvGrpSpPr>
              <a:grpSpLocks noChangeAspect="1"/>
            </p:cNvGrpSpPr>
            <p:nvPr/>
          </p:nvGrpSpPr>
          <p:grpSpPr bwMode="auto">
            <a:xfrm>
              <a:off x="338" y="2134"/>
              <a:ext cx="1670" cy="816"/>
              <a:chOff x="2966" y="1488"/>
              <a:chExt cx="1670" cy="816"/>
            </a:xfrm>
          </p:grpSpPr>
          <p:grpSp>
            <p:nvGrpSpPr>
              <p:cNvPr id="21544" name="Group 6"/>
              <p:cNvGrpSpPr>
                <a:grpSpLocks noChangeAspect="1"/>
              </p:cNvGrpSpPr>
              <p:nvPr/>
            </p:nvGrpSpPr>
            <p:grpSpPr bwMode="auto">
              <a:xfrm>
                <a:off x="2966" y="1488"/>
                <a:ext cx="1670" cy="816"/>
                <a:chOff x="2966" y="1488"/>
                <a:chExt cx="1670" cy="816"/>
              </a:xfrm>
            </p:grpSpPr>
            <p:grpSp>
              <p:nvGrpSpPr>
                <p:cNvPr id="21546" name="Group 7"/>
                <p:cNvGrpSpPr>
                  <a:grpSpLocks noChangeAspect="1"/>
                </p:cNvGrpSpPr>
                <p:nvPr/>
              </p:nvGrpSpPr>
              <p:grpSpPr bwMode="auto">
                <a:xfrm>
                  <a:off x="4492" y="1872"/>
                  <a:ext cx="144" cy="56"/>
                  <a:chOff x="960" y="3408"/>
                  <a:chExt cx="144" cy="56"/>
                </a:xfrm>
              </p:grpSpPr>
              <p:sp>
                <p:nvSpPr>
                  <p:cNvPr id="21550" name="Line 8"/>
                  <p:cNvSpPr>
                    <a:spLocks noChangeAspect="1"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9"/>
                  <p:cNvSpPr>
                    <a:spLocks noChangeAspect="1"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47" name="Rectangle 10"/>
                <p:cNvSpPr>
                  <a:spLocks noChangeAspect="1"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21548" name="Freeform 11"/>
                <p:cNvSpPr>
                  <a:spLocks noChangeAspect="1"/>
                </p:cNvSpPr>
                <p:nvPr/>
              </p:nvSpPr>
              <p:spPr bwMode="auto">
                <a:xfrm>
                  <a:off x="3878" y="1614"/>
                  <a:ext cx="672" cy="258"/>
                </a:xfrm>
                <a:custGeom>
                  <a:avLst/>
                  <a:gdLst>
                    <a:gd name="T0" fmla="*/ 672 w 672"/>
                    <a:gd name="T1" fmla="*/ 1483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49" name="Freeform 12"/>
                <p:cNvSpPr>
                  <a:spLocks noChangeAspect="1"/>
                </p:cNvSpPr>
                <p:nvPr/>
              </p:nvSpPr>
              <p:spPr bwMode="auto">
                <a:xfrm flipV="1">
                  <a:off x="3888" y="1920"/>
                  <a:ext cx="672" cy="252"/>
                </a:xfrm>
                <a:custGeom>
                  <a:avLst/>
                  <a:gdLst>
                    <a:gd name="T0" fmla="*/ 672 w 672"/>
                    <a:gd name="T1" fmla="*/ 135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21545" name="Text Box 13"/>
              <p:cNvSpPr txBox="1">
                <a:spLocks noChangeAspect="1" noChangeArrowheads="1"/>
              </p:cNvSpPr>
              <p:nvPr/>
            </p:nvSpPr>
            <p:spPr bwMode="auto">
              <a:xfrm>
                <a:off x="4214" y="1782"/>
                <a:ext cx="27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grpSp>
        <p:sp>
          <p:nvSpPr>
            <p:cNvPr id="21543" name="Rectangle 14"/>
            <p:cNvSpPr>
              <a:spLocks noChangeAspect="1" noChangeArrowheads="1"/>
            </p:cNvSpPr>
            <p:nvPr/>
          </p:nvSpPr>
          <p:spPr bwMode="auto">
            <a:xfrm>
              <a:off x="174" y="1990"/>
              <a:ext cx="1314" cy="1082"/>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pSp>
        <p:nvGrpSpPr>
          <p:cNvPr id="6" name="Group 15"/>
          <p:cNvGrpSpPr>
            <a:grpSpLocks noChangeAspect="1"/>
          </p:cNvGrpSpPr>
          <p:nvPr/>
        </p:nvGrpSpPr>
        <p:grpSpPr bwMode="auto">
          <a:xfrm>
            <a:off x="803275" y="2968625"/>
            <a:ext cx="2339975" cy="1341438"/>
            <a:chOff x="3360" y="432"/>
            <a:chExt cx="1841" cy="1056"/>
          </a:xfrm>
        </p:grpSpPr>
        <p:grpSp>
          <p:nvGrpSpPr>
            <p:cNvPr id="21534" name="Group 16"/>
            <p:cNvGrpSpPr>
              <a:grpSpLocks noChangeAspect="1"/>
            </p:cNvGrpSpPr>
            <p:nvPr/>
          </p:nvGrpSpPr>
          <p:grpSpPr bwMode="auto">
            <a:xfrm>
              <a:off x="3524" y="528"/>
              <a:ext cx="1677" cy="816"/>
              <a:chOff x="480" y="1506"/>
              <a:chExt cx="1677" cy="816"/>
            </a:xfrm>
          </p:grpSpPr>
          <p:grpSp>
            <p:nvGrpSpPr>
              <p:cNvPr id="21536" name="Group 17"/>
              <p:cNvGrpSpPr>
                <a:grpSpLocks noChangeAspect="1"/>
              </p:cNvGrpSpPr>
              <p:nvPr/>
            </p:nvGrpSpPr>
            <p:grpSpPr bwMode="auto">
              <a:xfrm>
                <a:off x="480" y="1506"/>
                <a:ext cx="1677" cy="816"/>
                <a:chOff x="480" y="1506"/>
                <a:chExt cx="1677" cy="816"/>
              </a:xfrm>
            </p:grpSpPr>
            <p:sp>
              <p:nvSpPr>
                <p:cNvPr id="21538" name="Rectangle 18"/>
                <p:cNvSpPr>
                  <a:spLocks noChangeAspect="1"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pic>
              <p:nvPicPr>
                <p:cNvPr id="21539" name="Picture 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177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1540" name="Freeform 20"/>
                <p:cNvSpPr>
                  <a:spLocks noChangeAspect="1"/>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41" name="Freeform 21"/>
                <p:cNvSpPr>
                  <a:spLocks noChangeAspect="1"/>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21537" name="Text Box 22"/>
              <p:cNvSpPr txBox="1">
                <a:spLocks noChangeAspect="1" noChangeArrowheads="1"/>
              </p:cNvSpPr>
              <p:nvPr/>
            </p:nvSpPr>
            <p:spPr bwMode="auto">
              <a:xfrm>
                <a:off x="1766" y="1781"/>
                <a:ext cx="2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grpSp>
        <p:sp>
          <p:nvSpPr>
            <p:cNvPr id="21535" name="Rectangle 23"/>
            <p:cNvSpPr>
              <a:spLocks noChangeAspect="1" noChangeArrowheads="1"/>
            </p:cNvSpPr>
            <p:nvPr/>
          </p:nvSpPr>
          <p:spPr bwMode="auto">
            <a:xfrm>
              <a:off x="3360" y="432"/>
              <a:ext cx="1296" cy="1056"/>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17784" name="Text Box 24"/>
          <p:cNvSpPr txBox="1">
            <a:spLocks noChangeArrowheads="1"/>
          </p:cNvSpPr>
          <p:nvPr/>
        </p:nvSpPr>
        <p:spPr bwMode="auto">
          <a:xfrm>
            <a:off x="381000" y="4583113"/>
            <a:ext cx="84280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en-US" altLang="zh-CN" sz="2400" b="1" dirty="0">
                <a:solidFill>
                  <a:schemeClr val="tx2"/>
                </a:solidFill>
              </a:rPr>
              <a:t>        </a:t>
            </a:r>
            <a:r>
              <a:rPr kumimoji="1" lang="zh-CN" altLang="en-US" sz="2400" b="1" dirty="0">
                <a:solidFill>
                  <a:schemeClr val="tx2"/>
                </a:solidFill>
              </a:rPr>
              <a:t>换路后瞬间等效电路中，按电阻电路分析方法求解电路中响应的响应的初始值。</a:t>
            </a:r>
          </a:p>
        </p:txBody>
      </p:sp>
      <p:grpSp>
        <p:nvGrpSpPr>
          <p:cNvPr id="9" name="Group 25"/>
          <p:cNvGrpSpPr>
            <a:grpSpLocks noChangeAspect="1"/>
          </p:cNvGrpSpPr>
          <p:nvPr/>
        </p:nvGrpSpPr>
        <p:grpSpPr bwMode="auto">
          <a:xfrm>
            <a:off x="5603875" y="1292225"/>
            <a:ext cx="3187700" cy="1390650"/>
            <a:chOff x="2208" y="1990"/>
            <a:chExt cx="2481" cy="1082"/>
          </a:xfrm>
        </p:grpSpPr>
        <p:sp>
          <p:nvSpPr>
            <p:cNvPr id="21526" name="Oval 26"/>
            <p:cNvSpPr>
              <a:spLocks noChangeAspect="1" noChangeArrowheads="1"/>
            </p:cNvSpPr>
            <p:nvPr/>
          </p:nvSpPr>
          <p:spPr bwMode="auto">
            <a:xfrm>
              <a:off x="3936" y="2360"/>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27" name="Oval 27"/>
            <p:cNvSpPr>
              <a:spLocks noChangeAspect="1" noChangeArrowheads="1"/>
            </p:cNvSpPr>
            <p:nvPr/>
          </p:nvSpPr>
          <p:spPr bwMode="auto">
            <a:xfrm>
              <a:off x="3942" y="2688"/>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28" name="Rectangle 28"/>
            <p:cNvSpPr>
              <a:spLocks noChangeAspect="1" noChangeArrowheads="1"/>
            </p:cNvSpPr>
            <p:nvPr/>
          </p:nvSpPr>
          <p:spPr bwMode="auto">
            <a:xfrm>
              <a:off x="2372" y="2134"/>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21529" name="Freeform 29"/>
            <p:cNvSpPr>
              <a:spLocks noChangeAspect="1"/>
            </p:cNvSpPr>
            <p:nvPr/>
          </p:nvSpPr>
          <p:spPr bwMode="auto">
            <a:xfrm>
              <a:off x="3294" y="2210"/>
              <a:ext cx="672" cy="476"/>
            </a:xfrm>
            <a:custGeom>
              <a:avLst/>
              <a:gdLst>
                <a:gd name="T0" fmla="*/ 672 w 672"/>
                <a:gd name="T1" fmla="*/ 17189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30" name="Freeform 30"/>
            <p:cNvSpPr>
              <a:spLocks noChangeAspect="1"/>
            </p:cNvSpPr>
            <p:nvPr/>
          </p:nvSpPr>
          <p:spPr bwMode="auto">
            <a:xfrm flipV="1">
              <a:off x="3294" y="2736"/>
              <a:ext cx="672" cy="82"/>
            </a:xfrm>
            <a:custGeom>
              <a:avLst/>
              <a:gdLst>
                <a:gd name="T0" fmla="*/ 672 w 672"/>
                <a:gd name="T1" fmla="*/ 15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31" name="Text Box 31"/>
            <p:cNvSpPr txBox="1">
              <a:spLocks noChangeAspect="1" noChangeArrowheads="1"/>
            </p:cNvSpPr>
            <p:nvPr/>
          </p:nvSpPr>
          <p:spPr bwMode="auto">
            <a:xfrm>
              <a:off x="3620" y="2427"/>
              <a:ext cx="27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21532" name="Rectangle 32"/>
            <p:cNvSpPr>
              <a:spLocks noChangeAspect="1" noChangeArrowheads="1"/>
            </p:cNvSpPr>
            <p:nvPr/>
          </p:nvSpPr>
          <p:spPr bwMode="auto">
            <a:xfrm>
              <a:off x="2208" y="1990"/>
              <a:ext cx="1314" cy="1082"/>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aphicFrame>
          <p:nvGraphicFramePr>
            <p:cNvPr id="21507" name="Object 3"/>
            <p:cNvGraphicFramePr>
              <a:graphicFrameLocks noChangeAspect="1"/>
            </p:cNvGraphicFramePr>
            <p:nvPr/>
          </p:nvGraphicFramePr>
          <p:xfrm>
            <a:off x="4018" y="2278"/>
            <a:ext cx="671" cy="541"/>
          </p:xfrm>
          <a:graphic>
            <a:graphicData uri="http://schemas.openxmlformats.org/presentationml/2006/ole">
              <mc:AlternateContent xmlns:mc="http://schemas.openxmlformats.org/markup-compatibility/2006">
                <mc:Choice xmlns:v="urn:schemas-microsoft-com:vml" Requires="v">
                  <p:oleObj spid="_x0000_s21590" name="Equation" r:id="rId4" imgW="533160" imgH="431640" progId="Equation.DSMT4">
                    <p:embed/>
                  </p:oleObj>
                </mc:Choice>
                <mc:Fallback>
                  <p:oleObj name="Equation" r:id="rId4" imgW="53316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8" y="2278"/>
                          <a:ext cx="671" cy="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3" name="Oval 35"/>
            <p:cNvSpPr>
              <a:spLocks noChangeAspect="1" noChangeArrowheads="1"/>
            </p:cNvSpPr>
            <p:nvPr/>
          </p:nvSpPr>
          <p:spPr bwMode="auto">
            <a:xfrm>
              <a:off x="3888" y="2466"/>
              <a:ext cx="144" cy="14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grpSp>
        <p:nvGrpSpPr>
          <p:cNvPr id="10" name="Group 36"/>
          <p:cNvGrpSpPr>
            <a:grpSpLocks noChangeAspect="1"/>
          </p:cNvGrpSpPr>
          <p:nvPr/>
        </p:nvGrpSpPr>
        <p:grpSpPr bwMode="auto">
          <a:xfrm>
            <a:off x="5603875" y="2968625"/>
            <a:ext cx="3040063" cy="1374775"/>
            <a:chOff x="2218" y="3170"/>
            <a:chExt cx="2392" cy="1082"/>
          </a:xfrm>
        </p:grpSpPr>
        <p:sp>
          <p:nvSpPr>
            <p:cNvPr id="21516" name="Rectangle 37"/>
            <p:cNvSpPr>
              <a:spLocks noChangeAspect="1" noChangeArrowheads="1"/>
            </p:cNvSpPr>
            <p:nvPr/>
          </p:nvSpPr>
          <p:spPr bwMode="auto">
            <a:xfrm>
              <a:off x="2382" y="3314"/>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线性直流</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21517" name="Freeform 38"/>
            <p:cNvSpPr>
              <a:spLocks noChangeAspect="1"/>
            </p:cNvSpPr>
            <p:nvPr/>
          </p:nvSpPr>
          <p:spPr bwMode="auto">
            <a:xfrm>
              <a:off x="3294" y="3440"/>
              <a:ext cx="672" cy="208"/>
            </a:xfrm>
            <a:custGeom>
              <a:avLst/>
              <a:gdLst>
                <a:gd name="T0" fmla="*/ 672 w 672"/>
                <a:gd name="T1" fmla="*/ 625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18" name="Freeform 39"/>
            <p:cNvSpPr>
              <a:spLocks noChangeAspect="1"/>
            </p:cNvSpPr>
            <p:nvPr/>
          </p:nvSpPr>
          <p:spPr bwMode="auto">
            <a:xfrm flipV="1">
              <a:off x="3294" y="3792"/>
              <a:ext cx="672" cy="206"/>
            </a:xfrm>
            <a:custGeom>
              <a:avLst/>
              <a:gdLst>
                <a:gd name="T0" fmla="*/ 672 w 672"/>
                <a:gd name="T1" fmla="*/ 60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19" name="Text Box 40"/>
            <p:cNvSpPr txBox="1">
              <a:spLocks noChangeAspect="1" noChangeArrowheads="1"/>
            </p:cNvSpPr>
            <p:nvPr/>
          </p:nvSpPr>
          <p:spPr bwMode="auto">
            <a:xfrm>
              <a:off x="3630" y="3611"/>
              <a:ext cx="26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p>
          </p:txBody>
        </p:sp>
        <p:sp>
          <p:nvSpPr>
            <p:cNvPr id="21520" name="Rectangle 41"/>
            <p:cNvSpPr>
              <a:spLocks noChangeAspect="1" noChangeArrowheads="1"/>
            </p:cNvSpPr>
            <p:nvPr/>
          </p:nvSpPr>
          <p:spPr bwMode="auto">
            <a:xfrm>
              <a:off x="2218" y="3170"/>
              <a:ext cx="1314" cy="1082"/>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21" name="Line 42"/>
            <p:cNvSpPr>
              <a:spLocks noChangeAspect="1" noChangeShapeType="1"/>
            </p:cNvSpPr>
            <p:nvPr/>
          </p:nvSpPr>
          <p:spPr bwMode="auto">
            <a:xfrm>
              <a:off x="4072" y="3580"/>
              <a:ext cx="0" cy="28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06" name="Object 2"/>
            <p:cNvGraphicFramePr>
              <a:graphicFrameLocks noChangeAspect="1"/>
            </p:cNvGraphicFramePr>
            <p:nvPr/>
          </p:nvGraphicFramePr>
          <p:xfrm>
            <a:off x="4131" y="3572"/>
            <a:ext cx="479" cy="305"/>
          </p:xfrm>
          <a:graphic>
            <a:graphicData uri="http://schemas.openxmlformats.org/presentationml/2006/ole">
              <mc:AlternateContent xmlns:mc="http://schemas.openxmlformats.org/markup-compatibility/2006">
                <mc:Choice xmlns:v="urn:schemas-microsoft-com:vml" Requires="v">
                  <p:oleObj spid="_x0000_s21591" name="Equation" r:id="rId6" imgW="380880" imgH="241200" progId="Equation.DSMT4">
                    <p:embed/>
                  </p:oleObj>
                </mc:Choice>
                <mc:Fallback>
                  <p:oleObj name="Equation" r:id="rId6" imgW="380880" imgH="241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1" y="3572"/>
                          <a:ext cx="479"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2" name="Oval 44"/>
            <p:cNvSpPr>
              <a:spLocks noChangeAspect="1" noChangeArrowheads="1"/>
            </p:cNvSpPr>
            <p:nvPr/>
          </p:nvSpPr>
          <p:spPr bwMode="auto">
            <a:xfrm>
              <a:off x="3940" y="3560"/>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23" name="Oval 45"/>
            <p:cNvSpPr>
              <a:spLocks noChangeAspect="1" noChangeArrowheads="1"/>
            </p:cNvSpPr>
            <p:nvPr/>
          </p:nvSpPr>
          <p:spPr bwMode="auto">
            <a:xfrm>
              <a:off x="3946" y="3888"/>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24" name="Oval 46"/>
            <p:cNvSpPr>
              <a:spLocks noChangeAspect="1" noChangeArrowheads="1"/>
            </p:cNvSpPr>
            <p:nvPr/>
          </p:nvSpPr>
          <p:spPr bwMode="auto">
            <a:xfrm>
              <a:off x="3888" y="3648"/>
              <a:ext cx="144" cy="14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1525" name="Line 47"/>
            <p:cNvSpPr>
              <a:spLocks noChangeAspect="1" noChangeShapeType="1"/>
            </p:cNvSpPr>
            <p:nvPr/>
          </p:nvSpPr>
          <p:spPr bwMode="auto">
            <a:xfrm>
              <a:off x="3888" y="3724"/>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7808" name="AutoShape 48"/>
          <p:cNvSpPr>
            <a:spLocks noChangeArrowheads="1"/>
          </p:cNvSpPr>
          <p:nvPr/>
        </p:nvSpPr>
        <p:spPr bwMode="auto">
          <a:xfrm>
            <a:off x="3013075" y="2740025"/>
            <a:ext cx="2667000" cy="304800"/>
          </a:xfrm>
          <a:prstGeom prst="notchedRightArrow">
            <a:avLst>
              <a:gd name="adj1" fmla="val 50000"/>
              <a:gd name="adj2" fmla="val 21875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809" name="Text Box 49"/>
          <p:cNvSpPr txBox="1">
            <a:spLocks noChangeArrowheads="1"/>
          </p:cNvSpPr>
          <p:nvPr/>
        </p:nvSpPr>
        <p:spPr bwMode="auto">
          <a:xfrm>
            <a:off x="3333750" y="2386013"/>
            <a:ext cx="1731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solidFill>
                  <a:schemeClr val="tx2"/>
                </a:solidFill>
              </a:rPr>
              <a:t>换路后瞬间</a:t>
            </a:r>
          </a:p>
          <a:p>
            <a:pPr algn="ctr" eaLnBrk="1" hangingPunct="1">
              <a:lnSpc>
                <a:spcPct val="150000"/>
              </a:lnSpc>
            </a:pPr>
            <a:r>
              <a:rPr kumimoji="1" lang="zh-CN" altLang="en-US" sz="2400" b="1">
                <a:solidFill>
                  <a:schemeClr val="tx2"/>
                </a:solidFill>
              </a:rPr>
              <a:t>等效电路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808"/>
                                        </p:tgtEl>
                                        <p:attrNameLst>
                                          <p:attrName>style.visibility</p:attrName>
                                        </p:attrNameLst>
                                      </p:cBhvr>
                                      <p:to>
                                        <p:strVal val="visible"/>
                                      </p:to>
                                    </p:set>
                                    <p:animEffect transition="in" filter="wipe(left)">
                                      <p:cBhvr>
                                        <p:cTn id="11" dur="500"/>
                                        <p:tgtEl>
                                          <p:spTgt spid="117808"/>
                                        </p:tgtEl>
                                      </p:cBhvr>
                                    </p:animEffect>
                                  </p:child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17809"/>
                                        </p:tgtEl>
                                        <p:attrNameLst>
                                          <p:attrName>style.visibility</p:attrName>
                                        </p:attrNameLst>
                                      </p:cBhvr>
                                      <p:to>
                                        <p:strVal val="visible"/>
                                      </p:to>
                                    </p:set>
                                    <p:animEffect transition="in" filter="slide(fromLeft)">
                                      <p:cBhvr>
                                        <p:cTn id="15" dur="500"/>
                                        <p:tgtEl>
                                          <p:spTgt spid="11780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117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4" grpId="0" autoUpdateAnimBg="0"/>
      <p:bldP spid="117808" grpId="0" animBg="1"/>
      <p:bldP spid="11780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4" name="Text Box 20"/>
          <p:cNvSpPr txBox="1">
            <a:spLocks noChangeArrowheads="1"/>
          </p:cNvSpPr>
          <p:nvPr/>
        </p:nvSpPr>
        <p:spPr bwMode="auto">
          <a:xfrm>
            <a:off x="518791" y="4560218"/>
            <a:ext cx="8077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733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000" b="1">
                <a:solidFill>
                  <a:schemeClr val="tx2"/>
                </a:solidFill>
              </a:rPr>
              <a:t>先确定换路前电容电压和电感电流；利用换路定律确定换路后瞬间的电容电压和电感电流；在换路后的电路中，将电容用初始电压源替代、电感用初始电流源替代（换路瞬间等效电路）；再按直流电阻电路的分析方法求解。</a:t>
            </a:r>
          </a:p>
        </p:txBody>
      </p:sp>
      <p:sp>
        <p:nvSpPr>
          <p:cNvPr id="22536" name="Rectangle 2"/>
          <p:cNvSpPr>
            <a:spLocks noGrp="1" noChangeArrowheads="1"/>
          </p:cNvSpPr>
          <p:nvPr>
            <p:ph type="title"/>
          </p:nvPr>
        </p:nvSpPr>
        <p:spPr/>
        <p:txBody>
          <a:bodyPr/>
          <a:lstStyle/>
          <a:p>
            <a:pPr eaLnBrk="1" hangingPunct="1"/>
            <a:r>
              <a:rPr lang="en-US" altLang="zh-CN" sz="2800" smtClean="0">
                <a:ea typeface="宋体" charset="-122"/>
              </a:rPr>
              <a:t>6.4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6</a:t>
            </a:r>
            <a:r>
              <a:rPr lang="zh-CN" altLang="en-US" sz="2800" smtClean="0">
                <a:ea typeface="楷体_GB2312" pitchFamily="49" charset="-122"/>
              </a:rPr>
              <a:t>）</a:t>
            </a:r>
          </a:p>
        </p:txBody>
      </p:sp>
      <p:sp>
        <p:nvSpPr>
          <p:cNvPr id="5" name="灯片编号占位符 4"/>
          <p:cNvSpPr>
            <a:spLocks noGrp="1"/>
          </p:cNvSpPr>
          <p:nvPr>
            <p:ph type="sldNum" sz="quarter" idx="12"/>
          </p:nvPr>
        </p:nvSpPr>
        <p:spPr/>
        <p:txBody>
          <a:bodyPr/>
          <a:lstStyle/>
          <a:p>
            <a:pPr>
              <a:defRPr/>
            </a:pPr>
            <a:fld id="{2557FD7B-9D9B-4004-9DDB-2726E4B5741A}" type="slidenum">
              <a:rPr lang="zh-CN" altLang="en-US" smtClean="0"/>
              <a:pPr>
                <a:defRPr/>
              </a:pPr>
              <a:t>39</a:t>
            </a:fld>
            <a:endParaRPr lang="zh-CN" altLang="en-US"/>
          </a:p>
        </p:txBody>
      </p:sp>
      <p:sp>
        <p:nvSpPr>
          <p:cNvPr id="118789" name="Text Box 5"/>
          <p:cNvSpPr txBox="1">
            <a:spLocks noChangeArrowheads="1"/>
          </p:cNvSpPr>
          <p:nvPr/>
        </p:nvSpPr>
        <p:spPr bwMode="auto">
          <a:xfrm>
            <a:off x="179512" y="764704"/>
            <a:ext cx="5411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dirty="0">
                <a:solidFill>
                  <a:srgbClr val="FF0000"/>
                </a:solidFill>
              </a:rPr>
              <a:t>4</a:t>
            </a:r>
            <a:r>
              <a:rPr kumimoji="1" lang="zh-CN" altLang="en-US" sz="2800" b="1" dirty="0">
                <a:solidFill>
                  <a:srgbClr val="FF0000"/>
                </a:solidFill>
              </a:rPr>
              <a:t>、直流线性一阶电路的暂态响应</a:t>
            </a:r>
          </a:p>
        </p:txBody>
      </p:sp>
      <p:sp>
        <p:nvSpPr>
          <p:cNvPr id="118790" name="Text Box 6"/>
          <p:cNvSpPr txBox="1">
            <a:spLocks noChangeArrowheads="1"/>
          </p:cNvSpPr>
          <p:nvPr/>
        </p:nvSpPr>
        <p:spPr bwMode="auto">
          <a:xfrm>
            <a:off x="809303" y="1340768"/>
            <a:ext cx="685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确定了一阶电路的三个要素后，可以将电路的响应直接写出</a:t>
            </a:r>
          </a:p>
        </p:txBody>
      </p:sp>
      <p:graphicFrame>
        <p:nvGraphicFramePr>
          <p:cNvPr id="118791" name="Object 2"/>
          <p:cNvGraphicFramePr>
            <a:graphicFrameLocks noChangeAspect="1"/>
          </p:cNvGraphicFramePr>
          <p:nvPr>
            <p:extLst>
              <p:ext uri="{D42A27DB-BD31-4B8C-83A1-F6EECF244321}">
                <p14:modId xmlns:p14="http://schemas.microsoft.com/office/powerpoint/2010/main" val="2222468074"/>
              </p:ext>
            </p:extLst>
          </p:nvPr>
        </p:nvGraphicFramePr>
        <p:xfrm>
          <a:off x="1887216" y="1664618"/>
          <a:ext cx="4732337" cy="1473200"/>
        </p:xfrm>
        <a:graphic>
          <a:graphicData uri="http://schemas.openxmlformats.org/presentationml/2006/ole">
            <mc:AlternateContent xmlns:mc="http://schemas.openxmlformats.org/markup-compatibility/2006">
              <mc:Choice xmlns:v="urn:schemas-microsoft-com:vml" Requires="v">
                <p:oleObj spid="_x0000_s22642" name="Equation" r:id="rId3" imgW="2361960" imgH="736560" progId="Equation.DSMT4">
                  <p:embed/>
                </p:oleObj>
              </mc:Choice>
              <mc:Fallback>
                <p:oleObj name="Equation" r:id="rId3" imgW="2361960" imgH="736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216" y="1664618"/>
                        <a:ext cx="4732337"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323528" y="3040980"/>
            <a:ext cx="4006850" cy="628650"/>
            <a:chOff x="288" y="1906"/>
            <a:chExt cx="2524" cy="396"/>
          </a:xfrm>
        </p:grpSpPr>
        <p:graphicFrame>
          <p:nvGraphicFramePr>
            <p:cNvPr id="22533" name="Object 5"/>
            <p:cNvGraphicFramePr>
              <a:graphicFrameLocks noChangeAspect="1"/>
            </p:cNvGraphicFramePr>
            <p:nvPr/>
          </p:nvGraphicFramePr>
          <p:xfrm>
            <a:off x="1457" y="2015"/>
            <a:ext cx="486" cy="179"/>
          </p:xfrm>
          <a:graphic>
            <a:graphicData uri="http://schemas.openxmlformats.org/presentationml/2006/ole">
              <mc:AlternateContent xmlns:mc="http://schemas.openxmlformats.org/markup-compatibility/2006">
                <mc:Choice xmlns:v="urn:schemas-microsoft-com:vml" Requires="v">
                  <p:oleObj spid="_x0000_s22643" name="Equation" r:id="rId5" imgW="482400" imgH="177480" progId="Equation.DSMT4">
                    <p:embed/>
                  </p:oleObj>
                </mc:Choice>
                <mc:Fallback>
                  <p:oleObj name="Equation" r:id="rId5" imgW="482400" imgH="177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 y="2015"/>
                          <a:ext cx="486"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noChangeAspect="1"/>
            </p:cNvGraphicFramePr>
            <p:nvPr/>
          </p:nvGraphicFramePr>
          <p:xfrm>
            <a:off x="2416" y="1906"/>
            <a:ext cx="396" cy="396"/>
          </p:xfrm>
          <a:graphic>
            <a:graphicData uri="http://schemas.openxmlformats.org/presentationml/2006/ole">
              <mc:AlternateContent xmlns:mc="http://schemas.openxmlformats.org/markup-compatibility/2006">
                <mc:Choice xmlns:v="urn:schemas-microsoft-com:vml" Requires="v">
                  <p:oleObj spid="_x0000_s22644" name="Equation" r:id="rId7" imgW="393480" imgH="393480" progId="Equation.DSMT4">
                    <p:embed/>
                  </p:oleObj>
                </mc:Choice>
                <mc:Fallback>
                  <p:oleObj name="Equation" r:id="rId7" imgW="393480" imgH="3934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6" y="1906"/>
                          <a:ext cx="396" cy="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5" name="Text Box 11"/>
            <p:cNvSpPr txBox="1">
              <a:spLocks noChangeArrowheads="1"/>
            </p:cNvSpPr>
            <p:nvPr/>
          </p:nvSpPr>
          <p:spPr bwMode="auto">
            <a:xfrm>
              <a:off x="288" y="1979"/>
              <a:ext cx="11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a:t>
              </a:r>
              <a:r>
                <a:rPr kumimoji="1" lang="en-US" altLang="zh-CN" sz="2000" b="1">
                  <a:solidFill>
                    <a:schemeClr val="tx2"/>
                  </a:solidFill>
                </a:rPr>
                <a:t>1</a:t>
              </a:r>
              <a:r>
                <a:rPr kumimoji="1" lang="zh-CN" altLang="en-US" sz="2000" b="1">
                  <a:solidFill>
                    <a:schemeClr val="tx2"/>
                  </a:solidFill>
                </a:rPr>
                <a:t>）时间常数</a:t>
              </a:r>
            </a:p>
          </p:txBody>
        </p:sp>
        <p:sp>
          <p:nvSpPr>
            <p:cNvPr id="22546" name="Text Box 12"/>
            <p:cNvSpPr txBox="1">
              <a:spLocks noChangeArrowheads="1"/>
            </p:cNvSpPr>
            <p:nvPr/>
          </p:nvSpPr>
          <p:spPr bwMode="auto">
            <a:xfrm>
              <a:off x="2064" y="1979"/>
              <a:ext cx="2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或</a:t>
              </a:r>
            </a:p>
          </p:txBody>
        </p:sp>
      </p:grpSp>
      <p:grpSp>
        <p:nvGrpSpPr>
          <p:cNvPr id="3" name="Group 13"/>
          <p:cNvGrpSpPr>
            <a:grpSpLocks/>
          </p:cNvGrpSpPr>
          <p:nvPr/>
        </p:nvGrpSpPr>
        <p:grpSpPr bwMode="auto">
          <a:xfrm>
            <a:off x="323528" y="3690268"/>
            <a:ext cx="3224213" cy="400050"/>
            <a:chOff x="56" y="2339"/>
            <a:chExt cx="2031" cy="252"/>
          </a:xfrm>
        </p:grpSpPr>
        <p:sp>
          <p:nvSpPr>
            <p:cNvPr id="22544" name="Text Box 14"/>
            <p:cNvSpPr txBox="1">
              <a:spLocks noChangeArrowheads="1"/>
            </p:cNvSpPr>
            <p:nvPr/>
          </p:nvSpPr>
          <p:spPr bwMode="auto">
            <a:xfrm>
              <a:off x="56" y="2339"/>
              <a:ext cx="11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a:t>
              </a:r>
              <a:r>
                <a:rPr kumimoji="1" lang="en-US" altLang="zh-CN" sz="2000" b="1">
                  <a:solidFill>
                    <a:schemeClr val="tx2"/>
                  </a:solidFill>
                </a:rPr>
                <a:t>2</a:t>
              </a:r>
              <a:r>
                <a:rPr kumimoji="1" lang="zh-CN" altLang="en-US" sz="2000" b="1">
                  <a:solidFill>
                    <a:schemeClr val="tx2"/>
                  </a:solidFill>
                </a:rPr>
                <a:t>）稳态响应</a:t>
              </a:r>
            </a:p>
          </p:txBody>
        </p:sp>
        <p:graphicFrame>
          <p:nvGraphicFramePr>
            <p:cNvPr id="22532" name="Object 4"/>
            <p:cNvGraphicFramePr>
              <a:graphicFrameLocks noChangeAspect="1"/>
            </p:cNvGraphicFramePr>
            <p:nvPr/>
          </p:nvGraphicFramePr>
          <p:xfrm>
            <a:off x="1248" y="2352"/>
            <a:ext cx="839" cy="204"/>
          </p:xfrm>
          <a:graphic>
            <a:graphicData uri="http://schemas.openxmlformats.org/presentationml/2006/ole">
              <mc:AlternateContent xmlns:mc="http://schemas.openxmlformats.org/markup-compatibility/2006">
                <mc:Choice xmlns:v="urn:schemas-microsoft-com:vml" Requires="v">
                  <p:oleObj spid="_x0000_s22645" name="Equation" r:id="rId9" imgW="825480" imgH="203040" progId="Equation.DSMT4">
                    <p:embed/>
                  </p:oleObj>
                </mc:Choice>
                <mc:Fallback>
                  <p:oleObj name="Equation" r:id="rId9" imgW="825480" imgH="20304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2352"/>
                          <a:ext cx="839"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8800" name="Text Box 16"/>
          <p:cNvSpPr txBox="1">
            <a:spLocks noChangeArrowheads="1"/>
          </p:cNvSpPr>
          <p:nvPr/>
        </p:nvSpPr>
        <p:spPr bwMode="auto">
          <a:xfrm>
            <a:off x="552128" y="3590255"/>
            <a:ext cx="8077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3141663"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zh-CN" altLang="en-US" sz="2000" b="1">
                <a:solidFill>
                  <a:schemeClr val="tx2"/>
                </a:solidFill>
              </a:rPr>
              <a:t>在换路后的电路中，将电容开路、电感短路（直流稳态等效电路），再按直流电阻电路的分析方法求解。</a:t>
            </a:r>
          </a:p>
        </p:txBody>
      </p:sp>
      <p:grpSp>
        <p:nvGrpSpPr>
          <p:cNvPr id="4" name="Group 17"/>
          <p:cNvGrpSpPr>
            <a:grpSpLocks/>
          </p:cNvGrpSpPr>
          <p:nvPr/>
        </p:nvGrpSpPr>
        <p:grpSpPr bwMode="auto">
          <a:xfrm>
            <a:off x="323528" y="4584030"/>
            <a:ext cx="2825750" cy="400050"/>
            <a:chOff x="66" y="3134"/>
            <a:chExt cx="1780" cy="252"/>
          </a:xfrm>
        </p:grpSpPr>
        <p:sp>
          <p:nvSpPr>
            <p:cNvPr id="22543" name="Text Box 18"/>
            <p:cNvSpPr txBox="1">
              <a:spLocks noChangeArrowheads="1"/>
            </p:cNvSpPr>
            <p:nvPr/>
          </p:nvSpPr>
          <p:spPr bwMode="auto">
            <a:xfrm>
              <a:off x="66" y="3134"/>
              <a:ext cx="10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a:t>
              </a:r>
              <a:r>
                <a:rPr kumimoji="1" lang="en-US" altLang="zh-CN" sz="2000" b="1">
                  <a:solidFill>
                    <a:schemeClr val="tx2"/>
                  </a:solidFill>
                </a:rPr>
                <a:t>3</a:t>
              </a:r>
              <a:r>
                <a:rPr kumimoji="1" lang="zh-CN" altLang="en-US" sz="2000" b="1">
                  <a:solidFill>
                    <a:schemeClr val="tx2"/>
                  </a:solidFill>
                </a:rPr>
                <a:t>）初始值</a:t>
              </a:r>
            </a:p>
          </p:txBody>
        </p:sp>
        <p:graphicFrame>
          <p:nvGraphicFramePr>
            <p:cNvPr id="22531" name="Object 3"/>
            <p:cNvGraphicFramePr>
              <a:graphicFrameLocks noChangeAspect="1"/>
            </p:cNvGraphicFramePr>
            <p:nvPr/>
          </p:nvGraphicFramePr>
          <p:xfrm>
            <a:off x="1113" y="3137"/>
            <a:ext cx="733" cy="244"/>
          </p:xfrm>
          <a:graphic>
            <a:graphicData uri="http://schemas.openxmlformats.org/presentationml/2006/ole">
              <mc:AlternateContent xmlns:mc="http://schemas.openxmlformats.org/markup-compatibility/2006">
                <mc:Choice xmlns:v="urn:schemas-microsoft-com:vml" Requires="v">
                  <p:oleObj spid="_x0000_s22646" name="Equation" r:id="rId11" imgW="723600" imgH="241200" progId="Equation.DSMT4">
                    <p:embed/>
                  </p:oleObj>
                </mc:Choice>
                <mc:Fallback>
                  <p:oleObj name="Equation" r:id="rId11" imgW="723600" imgH="2412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3" y="3137"/>
                          <a:ext cx="733"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18789"/>
                                        </p:tgtEl>
                                        <p:attrNameLst>
                                          <p:attrName>style.visibility</p:attrName>
                                        </p:attrNameLst>
                                      </p:cBhvr>
                                      <p:to>
                                        <p:strVal val="visible"/>
                                      </p:to>
                                    </p:set>
                                  </p:childTnLst>
                                </p:cTn>
                              </p:par>
                            </p:childTnLst>
                          </p:cTn>
                        </p:par>
                        <p:par>
                          <p:cTn id="7" fill="hold" nodeType="afterGroup">
                            <p:stCondLst>
                              <p:cond delay="11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118790"/>
                                        </p:tgtEl>
                                        <p:attrNameLst>
                                          <p:attrName>style.visibility</p:attrName>
                                        </p:attrNameLst>
                                      </p:cBhvr>
                                      <p:to>
                                        <p:strVal val="visible"/>
                                      </p:to>
                                    </p:set>
                                  </p:childTnLst>
                                </p:cTn>
                              </p:par>
                            </p:childTnLst>
                          </p:cTn>
                        </p:par>
                        <p:par>
                          <p:cTn id="10" fill="hold" nodeType="afterGroup">
                            <p:stCondLst>
                              <p:cond delay="3075"/>
                            </p:stCondLst>
                            <p:childTnLst>
                              <p:par>
                                <p:cTn id="11" presetID="22" presetClass="entr" presetSubtype="1" fill="hold" nodeType="afterEffect">
                                  <p:stCondLst>
                                    <p:cond delay="0"/>
                                  </p:stCondLst>
                                  <p:childTnLst>
                                    <p:set>
                                      <p:cBhvr>
                                        <p:cTn id="12" dur="1" fill="hold">
                                          <p:stCondLst>
                                            <p:cond delay="0"/>
                                          </p:stCondLst>
                                        </p:cTn>
                                        <p:tgtEl>
                                          <p:spTgt spid="118791"/>
                                        </p:tgtEl>
                                        <p:attrNameLst>
                                          <p:attrName>style.visibility</p:attrName>
                                        </p:attrNameLst>
                                      </p:cBhvr>
                                      <p:to>
                                        <p:strVal val="visible"/>
                                      </p:to>
                                    </p:set>
                                    <p:animEffect transition="in" filter="wipe(up)">
                                      <p:cBhvr>
                                        <p:cTn id="13" dur="500"/>
                                        <p:tgtEl>
                                          <p:spTgt spid="1187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nodeType="afterGroup">
                            <p:stCondLst>
                              <p:cond delay="1000"/>
                            </p:stCondLst>
                            <p:childTnLst>
                              <p:par>
                                <p:cTn id="24" presetID="1" presetClass="entr" presetSubtype="0" fill="hold" grpId="0" nodeType="afterEffect">
                                  <p:stCondLst>
                                    <p:cond delay="0"/>
                                  </p:stCondLst>
                                  <p:iterate type="lt">
                                    <p:tmAbs val="75"/>
                                  </p:iterate>
                                  <p:childTnLst>
                                    <p:set>
                                      <p:cBhvr>
                                        <p:cTn id="25" dur="1" fill="hold">
                                          <p:stCondLst>
                                            <p:cond delay="74"/>
                                          </p:stCondLst>
                                        </p:cTn>
                                        <p:tgtEl>
                                          <p:spTgt spid="118800"/>
                                        </p:tgtEl>
                                        <p:attrNameLst>
                                          <p:attrName>style.visibility</p:attrName>
                                        </p:attrNameLst>
                                      </p:cBhvr>
                                      <p:to>
                                        <p:strVal val="visible"/>
                                      </p:to>
                                    </p:set>
                                  </p:childTnLst>
                                </p:cTn>
                              </p:par>
                            </p:childTnLst>
                          </p:cTn>
                        </p:par>
                        <p:par>
                          <p:cTn id="26" fill="hold" nodeType="afterGroup">
                            <p:stCondLst>
                              <p:cond delay="445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nodeType="afterGroup">
                            <p:stCondLst>
                              <p:cond delay="4950"/>
                            </p:stCondLst>
                            <p:childTnLst>
                              <p:par>
                                <p:cTn id="31" presetID="1" presetClass="entr" presetSubtype="0" fill="hold" grpId="0" nodeType="afterEffect">
                                  <p:stCondLst>
                                    <p:cond delay="0"/>
                                  </p:stCondLst>
                                  <p:iterate type="lt">
                                    <p:tmAbs val="75"/>
                                  </p:iterate>
                                  <p:childTnLst>
                                    <p:set>
                                      <p:cBhvr>
                                        <p:cTn id="32" dur="1" fill="hold">
                                          <p:stCondLst>
                                            <p:cond delay="74"/>
                                          </p:stCondLst>
                                        </p:cTn>
                                        <p:tgtEl>
                                          <p:spTgt spid="118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4" grpId="0" autoUpdateAnimBg="0"/>
      <p:bldP spid="118789" grpId="0" autoUpdateAnimBg="0"/>
      <p:bldP spid="118790" grpId="0" autoUpdateAnimBg="0"/>
      <p:bldP spid="11880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lnSpc>
                <a:spcPct val="150000"/>
              </a:lnSpc>
            </a:pPr>
            <a:r>
              <a:rPr lang="en-US" altLang="zh-CN" sz="3200" smtClean="0">
                <a:ea typeface="宋体" charset="-122"/>
              </a:rPr>
              <a:t>4.1 </a:t>
            </a:r>
            <a:r>
              <a:rPr lang="zh-CN" altLang="en-US" sz="3200" smtClean="0">
                <a:ea typeface="宋体" charset="-122"/>
              </a:rPr>
              <a:t>换路定律与电压电流初始值的确定</a:t>
            </a:r>
            <a:endParaRPr lang="en-US" altLang="zh-CN" sz="3200" smtClean="0">
              <a:ea typeface="宋体" charset="-122"/>
            </a:endParaRPr>
          </a:p>
        </p:txBody>
      </p:sp>
      <p:sp>
        <p:nvSpPr>
          <p:cNvPr id="41987" name="Rectangle 3"/>
          <p:cNvSpPr>
            <a:spLocks noGrp="1" noChangeArrowheads="1"/>
          </p:cNvSpPr>
          <p:nvPr>
            <p:ph sz="quarter" idx="11"/>
          </p:nvPr>
        </p:nvSpPr>
        <p:spPr/>
        <p:txBody>
          <a:bodyPr/>
          <a:lstStyle/>
          <a:p>
            <a:pPr eaLnBrk="1" hangingPunct="1">
              <a:lnSpc>
                <a:spcPct val="150000"/>
              </a:lnSpc>
              <a:spcBef>
                <a:spcPct val="0"/>
              </a:spcBef>
            </a:pPr>
            <a:r>
              <a:rPr kumimoji="1" lang="zh-CN" altLang="en-US" sz="2400" smtClean="0">
                <a:latin typeface="宋体" charset="-122"/>
                <a:ea typeface="宋体" charset="-122"/>
              </a:rPr>
              <a:t>电路的暂态和稳态</a:t>
            </a:r>
          </a:p>
          <a:p>
            <a:pPr lvl="1" eaLnBrk="1" hangingPunct="1">
              <a:lnSpc>
                <a:spcPct val="150000"/>
              </a:lnSpc>
              <a:spcBef>
                <a:spcPct val="0"/>
              </a:spcBef>
            </a:pPr>
            <a:r>
              <a:rPr kumimoji="1" lang="zh-CN" altLang="en-US" sz="2400" smtClean="0">
                <a:latin typeface="宋体" charset="-122"/>
                <a:ea typeface="宋体" charset="-122"/>
              </a:rPr>
              <a:t>稳态：电路中电压、电流处于稳定状态</a:t>
            </a:r>
            <a:r>
              <a:rPr kumimoji="1" lang="en-US" altLang="zh-CN" sz="2400" smtClean="0">
                <a:latin typeface="宋体" charset="-122"/>
                <a:ea typeface="宋体" charset="-122"/>
              </a:rPr>
              <a:t>(</a:t>
            </a:r>
            <a:r>
              <a:rPr kumimoji="1" lang="zh-CN" altLang="en-US" sz="2400" smtClean="0">
                <a:latin typeface="宋体" charset="-122"/>
                <a:ea typeface="宋体" charset="-122"/>
              </a:rPr>
              <a:t>直流或周期变化</a:t>
            </a:r>
            <a:r>
              <a:rPr kumimoji="1" lang="en-US" altLang="zh-CN" sz="2400" smtClean="0">
                <a:latin typeface="宋体" charset="-122"/>
                <a:ea typeface="宋体" charset="-122"/>
              </a:rPr>
              <a:t>)</a:t>
            </a:r>
          </a:p>
          <a:p>
            <a:pPr lvl="1" eaLnBrk="1" hangingPunct="1">
              <a:lnSpc>
                <a:spcPct val="150000"/>
              </a:lnSpc>
              <a:spcBef>
                <a:spcPct val="0"/>
              </a:spcBef>
            </a:pPr>
            <a:r>
              <a:rPr kumimoji="1" lang="zh-CN" altLang="en-US" sz="2400" smtClean="0">
                <a:latin typeface="宋体" charset="-122"/>
                <a:ea typeface="宋体" charset="-122"/>
              </a:rPr>
              <a:t>暂态：电路从一个稳态到另一个稳态的过渡状态。</a:t>
            </a:r>
            <a:br>
              <a:rPr kumimoji="1" lang="zh-CN" altLang="en-US" sz="2400" smtClean="0">
                <a:latin typeface="宋体" charset="-122"/>
                <a:ea typeface="宋体" charset="-122"/>
              </a:rPr>
            </a:br>
            <a:r>
              <a:rPr kumimoji="1" lang="zh-CN" altLang="en-US" sz="2400" smtClean="0">
                <a:latin typeface="宋体" charset="-122"/>
                <a:ea typeface="宋体" charset="-122"/>
              </a:rPr>
              <a:t>暂态过程实际上是电路中储能状态的调整过程，因此，只有含有储能元件的电路才具有暂态过程。</a:t>
            </a:r>
          </a:p>
          <a:p>
            <a:pPr eaLnBrk="1" hangingPunct="1">
              <a:lnSpc>
                <a:spcPct val="150000"/>
              </a:lnSpc>
              <a:spcBef>
                <a:spcPct val="0"/>
              </a:spcBef>
            </a:pPr>
            <a:r>
              <a:rPr kumimoji="1" lang="zh-CN" altLang="en-US" sz="2400" smtClean="0">
                <a:latin typeface="宋体" charset="-122"/>
                <a:ea typeface="宋体" charset="-122"/>
              </a:rPr>
              <a:t>换路的概念</a:t>
            </a:r>
          </a:p>
          <a:p>
            <a:pPr lvl="1" eaLnBrk="1" hangingPunct="1">
              <a:lnSpc>
                <a:spcPct val="150000"/>
              </a:lnSpc>
              <a:spcBef>
                <a:spcPct val="0"/>
              </a:spcBef>
              <a:buFont typeface="Wingdings" pitchFamily="2" charset="2"/>
              <a:buNone/>
            </a:pPr>
            <a:r>
              <a:rPr kumimoji="1" lang="zh-CN" altLang="en-US" sz="2400" smtClean="0">
                <a:latin typeface="宋体" charset="-122"/>
                <a:ea typeface="宋体" charset="-122"/>
              </a:rPr>
              <a:t>当电路中发生</a:t>
            </a:r>
            <a:br>
              <a:rPr kumimoji="1" lang="zh-CN" altLang="en-US" sz="2400" smtClean="0">
                <a:latin typeface="宋体" charset="-122"/>
                <a:ea typeface="宋体" charset="-122"/>
              </a:rPr>
            </a:br>
            <a:r>
              <a:rPr kumimoji="1" lang="zh-CN" altLang="en-US" sz="2400" smtClean="0">
                <a:latin typeface="宋体" charset="-122"/>
                <a:ea typeface="宋体" charset="-122"/>
              </a:rPr>
              <a:t>（</a:t>
            </a:r>
            <a:r>
              <a:rPr kumimoji="1" lang="en-US" altLang="zh-CN" sz="2400" smtClean="0">
                <a:latin typeface="宋体" charset="-122"/>
                <a:ea typeface="宋体" charset="-122"/>
              </a:rPr>
              <a:t>1</a:t>
            </a:r>
            <a:r>
              <a:rPr kumimoji="1" lang="zh-CN" altLang="en-US" sz="2400" smtClean="0">
                <a:latin typeface="宋体" charset="-122"/>
                <a:ea typeface="宋体" charset="-122"/>
              </a:rPr>
              <a:t>）电路结构变动</a:t>
            </a:r>
            <a:br>
              <a:rPr kumimoji="1" lang="zh-CN" altLang="en-US" sz="2400" smtClean="0">
                <a:latin typeface="宋体" charset="-122"/>
                <a:ea typeface="宋体" charset="-122"/>
              </a:rPr>
            </a:br>
            <a:r>
              <a:rPr kumimoji="1" lang="zh-CN" altLang="en-US" sz="2400" smtClean="0">
                <a:latin typeface="宋体" charset="-122"/>
                <a:ea typeface="宋体" charset="-122"/>
              </a:rPr>
              <a:t>（</a:t>
            </a:r>
            <a:r>
              <a:rPr kumimoji="1" lang="en-US" altLang="zh-CN" sz="2400" smtClean="0">
                <a:latin typeface="宋体" charset="-122"/>
                <a:ea typeface="宋体" charset="-122"/>
              </a:rPr>
              <a:t>2</a:t>
            </a:r>
            <a:r>
              <a:rPr kumimoji="1" lang="zh-CN" altLang="en-US" sz="2400" smtClean="0">
                <a:latin typeface="宋体" charset="-122"/>
                <a:ea typeface="宋体" charset="-122"/>
              </a:rPr>
              <a:t>）元件参数变化</a:t>
            </a:r>
            <a:br>
              <a:rPr kumimoji="1" lang="zh-CN" altLang="en-US" sz="2400" smtClean="0">
                <a:latin typeface="宋体" charset="-122"/>
                <a:ea typeface="宋体" charset="-122"/>
              </a:rPr>
            </a:br>
            <a:r>
              <a:rPr kumimoji="1" lang="zh-CN" altLang="en-US" sz="2400" smtClean="0">
                <a:latin typeface="宋体" charset="-122"/>
                <a:ea typeface="宋体" charset="-122"/>
              </a:rPr>
              <a:t>（</a:t>
            </a:r>
            <a:r>
              <a:rPr kumimoji="1" lang="en-US" altLang="zh-CN" sz="2400" smtClean="0">
                <a:latin typeface="宋体" charset="-122"/>
                <a:ea typeface="宋体" charset="-122"/>
              </a:rPr>
              <a:t>3</a:t>
            </a:r>
            <a:r>
              <a:rPr kumimoji="1" lang="zh-CN" altLang="en-US" sz="2400" smtClean="0">
                <a:latin typeface="宋体" charset="-122"/>
                <a:ea typeface="宋体" charset="-122"/>
              </a:rPr>
              <a:t>）开关动作等使电路方程发生改变的动作时，称换路。</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7</a:t>
            </a:r>
            <a:r>
              <a:rPr lang="zh-CN" altLang="en-US" sz="2800"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40</a:t>
            </a:fld>
            <a:endParaRPr lang="zh-CN" altLang="en-US"/>
          </a:p>
        </p:txBody>
      </p:sp>
      <p:sp>
        <p:nvSpPr>
          <p:cNvPr id="119812" name="Rectangle 4"/>
          <p:cNvSpPr>
            <a:spLocks noChangeArrowheads="1"/>
          </p:cNvSpPr>
          <p:nvPr/>
        </p:nvSpPr>
        <p:spPr bwMode="auto">
          <a:xfrm>
            <a:off x="179512" y="620688"/>
            <a:ext cx="8599488"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marL="538163" indent="-538163">
              <a:lnSpc>
                <a:spcPct val="150000"/>
              </a:lnSpc>
            </a:pPr>
            <a:r>
              <a:rPr lang="zh-CN" altLang="en-US" sz="2400" b="1" dirty="0">
                <a:solidFill>
                  <a:schemeClr val="tx2"/>
                </a:solidFill>
                <a:latin typeface="Times New Roman" pitchFamily="18" charset="0"/>
                <a:cs typeface="Times New Roman" pitchFamily="18" charset="0"/>
              </a:rPr>
              <a:t>例</a:t>
            </a:r>
            <a:r>
              <a:rPr lang="en-US" altLang="zh-CN" sz="2400" b="1" dirty="0">
                <a:solidFill>
                  <a:schemeClr val="tx2"/>
                </a:solidFill>
                <a:latin typeface="Times New Roman" pitchFamily="18" charset="0"/>
                <a:cs typeface="Times New Roman" pitchFamily="18" charset="0"/>
              </a:rPr>
              <a:t>1 </a:t>
            </a:r>
            <a:r>
              <a:rPr lang="zh-CN" altLang="en-US" sz="2400" b="1" dirty="0">
                <a:solidFill>
                  <a:schemeClr val="tx2"/>
                </a:solidFill>
                <a:latin typeface="Times New Roman" pitchFamily="18" charset="0"/>
                <a:cs typeface="Times New Roman" pitchFamily="18" charset="0"/>
              </a:rPr>
              <a:t>已知：</a:t>
            </a:r>
            <a:r>
              <a:rPr lang="en-US" altLang="zh-CN" sz="2400" b="1" i="1" dirty="0">
                <a:solidFill>
                  <a:schemeClr val="tx2"/>
                </a:solidFill>
                <a:latin typeface="Times New Roman" pitchFamily="18" charset="0"/>
                <a:cs typeface="Times New Roman" pitchFamily="18" charset="0"/>
              </a:rPr>
              <a:t>U</a:t>
            </a:r>
            <a:r>
              <a:rPr lang="en-US" altLang="zh-CN" sz="2400" b="1" dirty="0">
                <a:solidFill>
                  <a:schemeClr val="tx2"/>
                </a:solidFill>
                <a:latin typeface="Times New Roman" pitchFamily="18" charset="0"/>
                <a:cs typeface="Times New Roman" pitchFamily="18" charset="0"/>
              </a:rPr>
              <a:t>=6V</a:t>
            </a:r>
            <a:r>
              <a:rPr lang="zh-CN" altLang="en-US"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R</a:t>
            </a:r>
            <a:r>
              <a:rPr lang="en-US" altLang="zh-CN" sz="2400" b="1" baseline="-25000" dirty="0">
                <a:solidFill>
                  <a:schemeClr val="tx2"/>
                </a:solidFill>
                <a:latin typeface="Times New Roman" pitchFamily="18" charset="0"/>
                <a:cs typeface="Times New Roman" pitchFamily="18" charset="0"/>
              </a:rPr>
              <a:t>1</a:t>
            </a:r>
            <a:r>
              <a:rPr lang="en-US" altLang="zh-CN" sz="2400" b="1" dirty="0">
                <a:solidFill>
                  <a:schemeClr val="tx2"/>
                </a:solidFill>
                <a:latin typeface="Times New Roman" pitchFamily="18" charset="0"/>
                <a:cs typeface="Times New Roman" pitchFamily="18" charset="0"/>
              </a:rPr>
              <a:t>=2</a:t>
            </a:r>
            <a:r>
              <a:rPr lang="en-US" altLang="zh-CN" sz="2400" b="1" dirty="0">
                <a:solidFill>
                  <a:schemeClr val="tx2"/>
                </a:solidFill>
                <a:latin typeface="BatangChe" pitchFamily="49" charset="-127"/>
                <a:ea typeface="BatangChe" pitchFamily="49" charset="-127"/>
                <a:sym typeface="Symbol" pitchFamily="18" charset="2"/>
              </a:rPr>
              <a:t></a:t>
            </a:r>
            <a:r>
              <a:rPr lang="zh-CN" altLang="en-US"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R</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=4</a:t>
            </a:r>
            <a:r>
              <a:rPr lang="en-US" altLang="zh-CN" sz="2400" b="1" dirty="0">
                <a:solidFill>
                  <a:schemeClr val="tx2"/>
                </a:solidFill>
                <a:latin typeface="Times New Roman" pitchFamily="18" charset="0"/>
                <a:cs typeface="Times New Roman" pitchFamily="18" charset="0"/>
                <a:sym typeface="Symbol" pitchFamily="18" charset="2"/>
              </a:rPr>
              <a:t></a:t>
            </a:r>
            <a:r>
              <a:rPr lang="zh-CN" altLang="en-US" sz="2400" b="1" dirty="0">
                <a:solidFill>
                  <a:schemeClr val="tx2"/>
                </a:solidFill>
                <a:latin typeface="Times New Roman" pitchFamily="18" charset="0"/>
                <a:cs typeface="Times New Roman" pitchFamily="18" charset="0"/>
              </a:rPr>
              <a:t>，求：</a:t>
            </a:r>
            <a:r>
              <a:rPr lang="en-US" altLang="zh-CN" sz="2400" b="1" i="1" dirty="0">
                <a:solidFill>
                  <a:schemeClr val="tx2"/>
                </a:solidFill>
                <a:latin typeface="Times New Roman" pitchFamily="18" charset="0"/>
                <a:cs typeface="Times New Roman" pitchFamily="18" charset="0"/>
              </a:rPr>
              <a:t>t</a:t>
            </a:r>
            <a:r>
              <a:rPr lang="en-US" altLang="zh-CN" sz="2400" b="1" dirty="0">
                <a:solidFill>
                  <a:schemeClr val="tx2"/>
                </a:solidFill>
                <a:latin typeface="Times New Roman" pitchFamily="18" charset="0"/>
                <a:cs typeface="Times New Roman" pitchFamily="18" charset="0"/>
              </a:rPr>
              <a:t>=0</a:t>
            </a:r>
            <a:r>
              <a:rPr lang="zh-CN" altLang="en-US" sz="2400" b="1" dirty="0">
                <a:solidFill>
                  <a:schemeClr val="tx2"/>
                </a:solidFill>
                <a:latin typeface="Times New Roman" pitchFamily="18" charset="0"/>
                <a:cs typeface="Times New Roman" pitchFamily="18" charset="0"/>
              </a:rPr>
              <a:t>时，</a:t>
            </a:r>
            <a:r>
              <a:rPr lang="en-US" altLang="zh-CN" sz="2400" b="1" dirty="0">
                <a:solidFill>
                  <a:schemeClr val="tx2"/>
                </a:solidFill>
                <a:latin typeface="Times New Roman" pitchFamily="18" charset="0"/>
                <a:cs typeface="Times New Roman" pitchFamily="18" charset="0"/>
              </a:rPr>
              <a:t>S</a:t>
            </a:r>
            <a:r>
              <a:rPr lang="zh-CN" altLang="en-US" sz="2400" b="1" dirty="0">
                <a:solidFill>
                  <a:schemeClr val="tx2"/>
                </a:solidFill>
                <a:latin typeface="Times New Roman" pitchFamily="18" charset="0"/>
                <a:cs typeface="Times New Roman" pitchFamily="18" charset="0"/>
              </a:rPr>
              <a:t>闭合瞬间各元件上电压、电流的初始值。</a:t>
            </a:r>
          </a:p>
        </p:txBody>
      </p:sp>
      <p:grpSp>
        <p:nvGrpSpPr>
          <p:cNvPr id="2" name="Group 6"/>
          <p:cNvGrpSpPr>
            <a:grpSpLocks/>
          </p:cNvGrpSpPr>
          <p:nvPr/>
        </p:nvGrpSpPr>
        <p:grpSpPr bwMode="auto">
          <a:xfrm>
            <a:off x="5484937" y="1244129"/>
            <a:ext cx="3338513" cy="1820862"/>
            <a:chOff x="296" y="303"/>
            <a:chExt cx="2103" cy="1147"/>
          </a:xfrm>
        </p:grpSpPr>
        <p:grpSp>
          <p:nvGrpSpPr>
            <p:cNvPr id="23587" name="Group 7"/>
            <p:cNvGrpSpPr>
              <a:grpSpLocks/>
            </p:cNvGrpSpPr>
            <p:nvPr/>
          </p:nvGrpSpPr>
          <p:grpSpPr bwMode="auto">
            <a:xfrm>
              <a:off x="336" y="303"/>
              <a:ext cx="2063" cy="1147"/>
              <a:chOff x="311" y="197"/>
              <a:chExt cx="2063" cy="1147"/>
            </a:xfrm>
          </p:grpSpPr>
          <p:sp>
            <p:nvSpPr>
              <p:cNvPr id="23589" name="Oval 8"/>
              <p:cNvSpPr>
                <a:spLocks noChangeArrowheads="1"/>
              </p:cNvSpPr>
              <p:nvPr/>
            </p:nvSpPr>
            <p:spPr bwMode="auto">
              <a:xfrm>
                <a:off x="480" y="91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3590" name="Text Box 9"/>
              <p:cNvSpPr txBox="1">
                <a:spLocks noChangeArrowheads="1"/>
              </p:cNvSpPr>
              <p:nvPr/>
            </p:nvSpPr>
            <p:spPr bwMode="auto">
              <a:xfrm>
                <a:off x="864" y="20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R</a:t>
                </a:r>
                <a:r>
                  <a:rPr kumimoji="1" lang="en-US" altLang="zh-CN" baseline="-25000">
                    <a:latin typeface="Times New Roman" pitchFamily="18" charset="0"/>
                    <a:cs typeface="Times New Roman" pitchFamily="18" charset="0"/>
                  </a:rPr>
                  <a:t>1</a:t>
                </a:r>
                <a:endParaRPr kumimoji="1" lang="en-US" altLang="zh-CN">
                  <a:latin typeface="Times New Roman" pitchFamily="18" charset="0"/>
                  <a:cs typeface="Times New Roman" pitchFamily="18" charset="0"/>
                </a:endParaRPr>
              </a:p>
            </p:txBody>
          </p:sp>
          <p:sp>
            <p:nvSpPr>
              <p:cNvPr id="23591" name="Text Box 10"/>
              <p:cNvSpPr txBox="1">
                <a:spLocks noChangeArrowheads="1"/>
              </p:cNvSpPr>
              <p:nvPr/>
            </p:nvSpPr>
            <p:spPr bwMode="auto">
              <a:xfrm>
                <a:off x="311" y="415"/>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cs typeface="Times New Roman" pitchFamily="18" charset="0"/>
                  </a:rPr>
                  <a:t>i</a:t>
                </a:r>
                <a:endParaRPr kumimoji="1" lang="en-US" altLang="zh-CN" sz="2000">
                  <a:latin typeface="Times New Roman" pitchFamily="18" charset="0"/>
                  <a:cs typeface="Times New Roman" pitchFamily="18" charset="0"/>
                </a:endParaRPr>
              </a:p>
            </p:txBody>
          </p:sp>
          <p:sp>
            <p:nvSpPr>
              <p:cNvPr id="23592" name="Text Box 11"/>
              <p:cNvSpPr txBox="1">
                <a:spLocks noChangeArrowheads="1"/>
              </p:cNvSpPr>
              <p:nvPr/>
            </p:nvSpPr>
            <p:spPr bwMode="auto">
              <a:xfrm>
                <a:off x="346" y="703"/>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latin typeface="Times New Roman" pitchFamily="18" charset="0"/>
                    <a:cs typeface="Times New Roman" pitchFamily="18" charset="0"/>
                  </a:rPr>
                  <a:t>+</a:t>
                </a:r>
              </a:p>
            </p:txBody>
          </p:sp>
          <p:sp>
            <p:nvSpPr>
              <p:cNvPr id="23593" name="Text Box 12"/>
              <p:cNvSpPr txBox="1">
                <a:spLocks noChangeArrowheads="1"/>
              </p:cNvSpPr>
              <p:nvPr/>
            </p:nvSpPr>
            <p:spPr bwMode="auto">
              <a:xfrm>
                <a:off x="336" y="1089"/>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latin typeface="Times New Roman" pitchFamily="18" charset="0"/>
                    <a:cs typeface="Times New Roman" pitchFamily="18" charset="0"/>
                  </a:rPr>
                  <a:t>-</a:t>
                </a:r>
              </a:p>
            </p:txBody>
          </p:sp>
          <p:sp>
            <p:nvSpPr>
              <p:cNvPr id="23594" name="Line 13"/>
              <p:cNvSpPr>
                <a:spLocks noChangeShapeType="1"/>
              </p:cNvSpPr>
              <p:nvPr/>
            </p:nvSpPr>
            <p:spPr bwMode="auto">
              <a:xfrm rot="-5400000">
                <a:off x="1224" y="888"/>
                <a:ext cx="24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5" name="Text Box 14"/>
              <p:cNvSpPr txBox="1">
                <a:spLocks noChangeArrowheads="1"/>
              </p:cNvSpPr>
              <p:nvPr/>
            </p:nvSpPr>
            <p:spPr bwMode="auto">
              <a:xfrm>
                <a:off x="1392" y="87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cs typeface="Times New Roman" pitchFamily="18" charset="0"/>
                  </a:rPr>
                  <a:t>S</a:t>
                </a:r>
              </a:p>
            </p:txBody>
          </p:sp>
          <p:sp>
            <p:nvSpPr>
              <p:cNvPr id="23596" name="Rectangle 15"/>
              <p:cNvSpPr>
                <a:spLocks noChangeArrowheads="1"/>
              </p:cNvSpPr>
              <p:nvPr/>
            </p:nvSpPr>
            <p:spPr bwMode="auto">
              <a:xfrm>
                <a:off x="576" y="480"/>
                <a:ext cx="1488" cy="864"/>
              </a:xfrm>
              <a:prstGeom prst="rect">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3597" name="Line 16"/>
              <p:cNvSpPr>
                <a:spLocks noChangeShapeType="1"/>
              </p:cNvSpPr>
              <p:nvPr/>
            </p:nvSpPr>
            <p:spPr bwMode="auto">
              <a:xfrm>
                <a:off x="1392" y="48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8" name="Rectangle 17"/>
              <p:cNvSpPr>
                <a:spLocks noChangeArrowheads="1"/>
              </p:cNvSpPr>
              <p:nvPr/>
            </p:nvSpPr>
            <p:spPr bwMode="auto">
              <a:xfrm>
                <a:off x="864" y="432"/>
                <a:ext cx="240" cy="96"/>
              </a:xfrm>
              <a:prstGeom prst="rect">
                <a:avLst/>
              </a:prstGeom>
              <a:solidFill>
                <a:srgbClr val="EAEAEA"/>
              </a:solidFill>
              <a:ln w="12700" cap="sq">
                <a:solidFill>
                  <a:schemeClr val="tx1"/>
                </a:solidFill>
                <a:miter lim="800000"/>
                <a:headEnd type="none" w="sm" len="sm"/>
                <a:tailEnd type="none" w="sm" len="sm"/>
              </a:ln>
            </p:spPr>
            <p:txBody>
              <a:bodyPr wrap="none" anchor="ctr"/>
              <a:lstStyle/>
              <a:p>
                <a:endParaRPr lang="zh-CN" altLang="en-US">
                  <a:latin typeface="Times New Roman" pitchFamily="18" charset="0"/>
                  <a:cs typeface="Times New Roman" pitchFamily="18" charset="0"/>
                </a:endParaRPr>
              </a:p>
            </p:txBody>
          </p:sp>
          <p:sp>
            <p:nvSpPr>
              <p:cNvPr id="23599" name="Rectangle 18"/>
              <p:cNvSpPr>
                <a:spLocks noChangeArrowheads="1"/>
              </p:cNvSpPr>
              <p:nvPr/>
            </p:nvSpPr>
            <p:spPr bwMode="auto">
              <a:xfrm rot="10800000">
                <a:off x="1632" y="432"/>
                <a:ext cx="240" cy="96"/>
              </a:xfrm>
              <a:prstGeom prst="rect">
                <a:avLst/>
              </a:prstGeom>
              <a:solidFill>
                <a:srgbClr val="EAEAEA"/>
              </a:solidFill>
              <a:ln w="12700" cap="sq">
                <a:solidFill>
                  <a:schemeClr val="tx1"/>
                </a:solidFill>
                <a:miter lim="800000"/>
                <a:headEnd type="none" w="sm" len="sm"/>
                <a:tailEnd type="none" w="sm" len="sm"/>
              </a:ln>
            </p:spPr>
            <p:txBody>
              <a:bodyPr wrap="none" anchor="ctr"/>
              <a:lstStyle/>
              <a:p>
                <a:endParaRPr lang="zh-CN" altLang="en-US">
                  <a:latin typeface="Times New Roman" pitchFamily="18" charset="0"/>
                  <a:cs typeface="Times New Roman" pitchFamily="18" charset="0"/>
                </a:endParaRPr>
              </a:p>
            </p:txBody>
          </p:sp>
          <p:sp>
            <p:nvSpPr>
              <p:cNvPr id="23600" name="Text Box 19"/>
              <p:cNvSpPr txBox="1">
                <a:spLocks noChangeArrowheads="1"/>
              </p:cNvSpPr>
              <p:nvPr/>
            </p:nvSpPr>
            <p:spPr bwMode="auto">
              <a:xfrm>
                <a:off x="1645" y="19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R</a:t>
                </a:r>
                <a:r>
                  <a:rPr kumimoji="1" lang="en-US" altLang="zh-CN" baseline="-25000">
                    <a:latin typeface="Times New Roman" pitchFamily="18" charset="0"/>
                    <a:cs typeface="Times New Roman" pitchFamily="18" charset="0"/>
                  </a:rPr>
                  <a:t>2</a:t>
                </a:r>
                <a:endParaRPr kumimoji="1" lang="en-US" altLang="zh-CN">
                  <a:latin typeface="Times New Roman" pitchFamily="18" charset="0"/>
                  <a:cs typeface="Times New Roman" pitchFamily="18" charset="0"/>
                </a:endParaRPr>
              </a:p>
            </p:txBody>
          </p:sp>
          <p:sp>
            <p:nvSpPr>
              <p:cNvPr id="23601" name="Text Box 20"/>
              <p:cNvSpPr txBox="1">
                <a:spLocks noChangeArrowheads="1"/>
              </p:cNvSpPr>
              <p:nvPr/>
            </p:nvSpPr>
            <p:spPr bwMode="auto">
              <a:xfrm>
                <a:off x="1488" y="559"/>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cs typeface="Times New Roman" pitchFamily="18" charset="0"/>
                  </a:rPr>
                  <a:t>i</a:t>
                </a:r>
                <a:r>
                  <a:rPr kumimoji="1" lang="en-US" altLang="zh-CN" sz="2000" i="1" baseline="-25000">
                    <a:latin typeface="Times New Roman" pitchFamily="18" charset="0"/>
                    <a:cs typeface="Times New Roman" pitchFamily="18" charset="0"/>
                  </a:rPr>
                  <a:t>S</a:t>
                </a:r>
                <a:endParaRPr kumimoji="1" lang="en-US" altLang="zh-CN" sz="2000">
                  <a:latin typeface="Times New Roman" pitchFamily="18" charset="0"/>
                  <a:cs typeface="Times New Roman" pitchFamily="18" charset="0"/>
                </a:endParaRPr>
              </a:p>
            </p:txBody>
          </p:sp>
          <p:sp>
            <p:nvSpPr>
              <p:cNvPr id="23602" name="Line 21"/>
              <p:cNvSpPr>
                <a:spLocks noChangeShapeType="1"/>
              </p:cNvSpPr>
              <p:nvPr/>
            </p:nvSpPr>
            <p:spPr bwMode="auto">
              <a:xfrm>
                <a:off x="1488" y="624"/>
                <a:ext cx="0" cy="192"/>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3603" name="Picture 22"/>
              <p:cNvPicPr preferRelativeResize="0">
                <a:picLocks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779"/>
                <a:ext cx="93" cy="277"/>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3604" name="Text Box 23"/>
              <p:cNvSpPr txBox="1">
                <a:spLocks noChangeArrowheads="1"/>
              </p:cNvSpPr>
              <p:nvPr/>
            </p:nvSpPr>
            <p:spPr bwMode="auto">
              <a:xfrm>
                <a:off x="2160" y="79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cs typeface="Times New Roman" pitchFamily="18" charset="0"/>
                  </a:rPr>
                  <a:t>L</a:t>
                </a:r>
                <a:endParaRPr kumimoji="1" lang="en-US" altLang="zh-CN" sz="2000">
                  <a:latin typeface="Times New Roman" pitchFamily="18" charset="0"/>
                  <a:cs typeface="Times New Roman" pitchFamily="18" charset="0"/>
                </a:endParaRPr>
              </a:p>
            </p:txBody>
          </p:sp>
          <p:sp>
            <p:nvSpPr>
              <p:cNvPr id="23605" name="Line 24"/>
              <p:cNvSpPr>
                <a:spLocks noChangeShapeType="1"/>
              </p:cNvSpPr>
              <p:nvPr/>
            </p:nvSpPr>
            <p:spPr bwMode="auto">
              <a:xfrm>
                <a:off x="480" y="528"/>
                <a:ext cx="0" cy="192"/>
              </a:xfrm>
              <a:prstGeom prst="line">
                <a:avLst/>
              </a:prstGeom>
              <a:noFill/>
              <a:ln w="12700" cap="sq">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25"/>
              <p:cNvSpPr>
                <a:spLocks noChangeShapeType="1"/>
              </p:cNvSpPr>
              <p:nvPr/>
            </p:nvSpPr>
            <p:spPr bwMode="auto">
              <a:xfrm rot="5400000">
                <a:off x="1872" y="912"/>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Text Box 26"/>
              <p:cNvSpPr txBox="1">
                <a:spLocks noChangeArrowheads="1"/>
              </p:cNvSpPr>
              <p:nvPr/>
            </p:nvSpPr>
            <p:spPr bwMode="auto">
              <a:xfrm>
                <a:off x="1776" y="751"/>
                <a:ext cx="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cs typeface="Times New Roman" pitchFamily="18" charset="0"/>
                  </a:rPr>
                  <a:t>i</a:t>
                </a:r>
                <a:r>
                  <a:rPr kumimoji="1" lang="en-US" altLang="zh-CN" sz="2000" i="1" baseline="-25000">
                    <a:latin typeface="Times New Roman" pitchFamily="18" charset="0"/>
                    <a:cs typeface="Times New Roman" pitchFamily="18" charset="0"/>
                  </a:rPr>
                  <a:t>L</a:t>
                </a:r>
                <a:endParaRPr kumimoji="1" lang="en-US" altLang="zh-CN" sz="2000">
                  <a:latin typeface="Times New Roman" pitchFamily="18" charset="0"/>
                  <a:cs typeface="Times New Roman" pitchFamily="18" charset="0"/>
                </a:endParaRPr>
              </a:p>
            </p:txBody>
          </p:sp>
          <p:sp>
            <p:nvSpPr>
              <p:cNvPr id="23608" name="Rectangle 27"/>
              <p:cNvSpPr>
                <a:spLocks noChangeArrowheads="1"/>
              </p:cNvSpPr>
              <p:nvPr/>
            </p:nvSpPr>
            <p:spPr bwMode="auto">
              <a:xfrm>
                <a:off x="1392" y="864"/>
                <a:ext cx="48" cy="192"/>
              </a:xfrm>
              <a:prstGeom prst="rect">
                <a:avLst/>
              </a:prstGeom>
              <a:solidFill>
                <a:srgbClr val="EAEAEA"/>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endParaRPr lang="zh-CN" altLang="en-US">
                  <a:latin typeface="Times New Roman" pitchFamily="18" charset="0"/>
                  <a:cs typeface="Times New Roman" pitchFamily="18" charset="0"/>
                </a:endParaRPr>
              </a:p>
            </p:txBody>
          </p:sp>
          <p:sp>
            <p:nvSpPr>
              <p:cNvPr id="23609" name="Oval 28"/>
              <p:cNvSpPr>
                <a:spLocks noChangeArrowheads="1"/>
              </p:cNvSpPr>
              <p:nvPr/>
            </p:nvSpPr>
            <p:spPr bwMode="auto">
              <a:xfrm>
                <a:off x="1368" y="1056"/>
                <a:ext cx="48" cy="48"/>
              </a:xfrm>
              <a:prstGeom prst="ellipse">
                <a:avLst/>
              </a:prstGeom>
              <a:solidFill>
                <a:srgbClr val="EAEAEA"/>
              </a:solidFill>
              <a:ln w="12700" cap="sq">
                <a:solidFill>
                  <a:schemeClr val="tx1"/>
                </a:solidFill>
                <a:round/>
                <a:headEnd type="none" w="sm" len="sm"/>
                <a:tailEnd type="none" w="sm" len="sm"/>
              </a:ln>
            </p:spPr>
            <p:txBody>
              <a:bodyPr wrap="none" anchor="ctr"/>
              <a:lstStyle/>
              <a:p>
                <a:endParaRPr lang="zh-CN" altLang="en-US">
                  <a:latin typeface="Times New Roman" pitchFamily="18" charset="0"/>
                  <a:cs typeface="Times New Roman" pitchFamily="18" charset="0"/>
                </a:endParaRPr>
              </a:p>
            </p:txBody>
          </p:sp>
          <p:sp>
            <p:nvSpPr>
              <p:cNvPr id="23610" name="Line 29"/>
              <p:cNvSpPr>
                <a:spLocks noChangeShapeType="1"/>
              </p:cNvSpPr>
              <p:nvPr/>
            </p:nvSpPr>
            <p:spPr bwMode="auto">
              <a:xfrm>
                <a:off x="1296" y="864"/>
                <a:ext cx="96"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88" name="Text Box 30"/>
            <p:cNvSpPr txBox="1">
              <a:spLocks noChangeArrowheads="1"/>
            </p:cNvSpPr>
            <p:nvPr/>
          </p:nvSpPr>
          <p:spPr bwMode="auto">
            <a:xfrm>
              <a:off x="296" y="102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i="1">
                  <a:latin typeface="Times New Roman" pitchFamily="18" charset="0"/>
                  <a:cs typeface="Times New Roman" pitchFamily="18" charset="0"/>
                </a:rPr>
                <a:t>U</a:t>
              </a:r>
            </a:p>
          </p:txBody>
        </p:sp>
      </p:grpSp>
      <p:sp>
        <p:nvSpPr>
          <p:cNvPr id="119839" name="Rectangle 31"/>
          <p:cNvSpPr>
            <a:spLocks noChangeArrowheads="1"/>
          </p:cNvSpPr>
          <p:nvPr/>
        </p:nvSpPr>
        <p:spPr bwMode="auto">
          <a:xfrm>
            <a:off x="77059" y="181642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r>
              <a:rPr lang="zh-CN" altLang="en-US" sz="2400" b="1" dirty="0">
                <a:solidFill>
                  <a:schemeClr val="tx2"/>
                </a:solidFill>
                <a:latin typeface="Times New Roman" pitchFamily="18" charset="0"/>
                <a:cs typeface="Times New Roman" pitchFamily="18" charset="0"/>
              </a:rPr>
              <a:t>由换路定律：</a:t>
            </a:r>
          </a:p>
        </p:txBody>
      </p:sp>
      <p:graphicFrame>
        <p:nvGraphicFramePr>
          <p:cNvPr id="119840" name="Object 2"/>
          <p:cNvGraphicFramePr>
            <a:graphicFrameLocks noChangeAspect="1"/>
          </p:cNvGraphicFramePr>
          <p:nvPr>
            <p:extLst>
              <p:ext uri="{D42A27DB-BD31-4B8C-83A1-F6EECF244321}">
                <p14:modId xmlns:p14="http://schemas.microsoft.com/office/powerpoint/2010/main" val="188055897"/>
              </p:ext>
            </p:extLst>
          </p:nvPr>
        </p:nvGraphicFramePr>
        <p:xfrm>
          <a:off x="2182937" y="1761855"/>
          <a:ext cx="2917825" cy="1093788"/>
        </p:xfrm>
        <a:graphic>
          <a:graphicData uri="http://schemas.openxmlformats.org/presentationml/2006/ole">
            <mc:AlternateContent xmlns:mc="http://schemas.openxmlformats.org/markup-compatibility/2006">
              <mc:Choice xmlns:v="urn:schemas-microsoft-com:vml" Requires="v">
                <p:oleObj spid="_x0000_s23801" name="Equation" r:id="rId4" imgW="1930320" imgH="685800" progId="Equation.DSMT4">
                  <p:embed/>
                </p:oleObj>
              </mc:Choice>
              <mc:Fallback>
                <p:oleObj name="Equation" r:id="rId4" imgW="1930320" imgH="6858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937" y="1761855"/>
                        <a:ext cx="2917825"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2" name="Rectangle 34"/>
          <p:cNvSpPr>
            <a:spLocks noChangeArrowheads="1"/>
          </p:cNvSpPr>
          <p:nvPr/>
        </p:nvSpPr>
        <p:spPr bwMode="auto">
          <a:xfrm>
            <a:off x="563687" y="2849091"/>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r>
              <a:rPr lang="zh-CN" altLang="en-US" sz="2400" b="1">
                <a:solidFill>
                  <a:schemeClr val="tx2"/>
                </a:solidFill>
                <a:latin typeface="Times New Roman" pitchFamily="18" charset="0"/>
                <a:cs typeface="Times New Roman" pitchFamily="18" charset="0"/>
              </a:rPr>
              <a:t>作出 </a:t>
            </a:r>
            <a:r>
              <a:rPr lang="en-US" altLang="en-US" sz="2400" b="1" i="1">
                <a:solidFill>
                  <a:schemeClr val="tx2"/>
                </a:solidFill>
                <a:latin typeface="Times New Roman" pitchFamily="18" charset="0"/>
                <a:cs typeface="Times New Roman" pitchFamily="18" charset="0"/>
              </a:rPr>
              <a:t>t </a:t>
            </a:r>
            <a:r>
              <a:rPr lang="en-US" altLang="en-US" sz="2400" b="1">
                <a:solidFill>
                  <a:schemeClr val="tx2"/>
                </a:solidFill>
                <a:latin typeface="Times New Roman" pitchFamily="18" charset="0"/>
                <a:cs typeface="Times New Roman" pitchFamily="18" charset="0"/>
              </a:rPr>
              <a:t>= 0</a:t>
            </a:r>
            <a:r>
              <a:rPr lang="en-US" altLang="en-US" sz="2400" b="1" baseline="30000">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时的等效电路</a:t>
            </a:r>
          </a:p>
        </p:txBody>
      </p:sp>
      <p:grpSp>
        <p:nvGrpSpPr>
          <p:cNvPr id="4" name="Group 35"/>
          <p:cNvGrpSpPr>
            <a:grpSpLocks/>
          </p:cNvGrpSpPr>
          <p:nvPr/>
        </p:nvGrpSpPr>
        <p:grpSpPr bwMode="auto">
          <a:xfrm>
            <a:off x="5486525" y="3304704"/>
            <a:ext cx="3124200" cy="1797050"/>
            <a:chOff x="240" y="1940"/>
            <a:chExt cx="1968" cy="1132"/>
          </a:xfrm>
        </p:grpSpPr>
        <p:sp>
          <p:nvSpPr>
            <p:cNvPr id="23571" name="Rectangle 36"/>
            <p:cNvSpPr>
              <a:spLocks noChangeArrowheads="1"/>
            </p:cNvSpPr>
            <p:nvPr/>
          </p:nvSpPr>
          <p:spPr bwMode="auto">
            <a:xfrm>
              <a:off x="1152" y="2822"/>
              <a:ext cx="240" cy="48"/>
            </a:xfrm>
            <a:prstGeom prst="rect">
              <a:avLst/>
            </a:prstGeom>
            <a:solidFill>
              <a:srgbClr val="EAEAEA"/>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endParaRPr lang="zh-CN" altLang="en-US"/>
            </a:p>
          </p:txBody>
        </p:sp>
        <p:sp>
          <p:nvSpPr>
            <p:cNvPr id="23572" name="Oval 37"/>
            <p:cNvSpPr>
              <a:spLocks noChangeArrowheads="1"/>
            </p:cNvSpPr>
            <p:nvPr/>
          </p:nvSpPr>
          <p:spPr bwMode="auto">
            <a:xfrm>
              <a:off x="545" y="2544"/>
              <a:ext cx="192" cy="192"/>
            </a:xfrm>
            <a:prstGeom prst="ellipse">
              <a:avLst/>
            </a:prstGeom>
            <a:solidFill>
              <a:srgbClr val="EAEAEA"/>
            </a:solidFill>
            <a:ln w="12700" cap="sq">
              <a:solidFill>
                <a:schemeClr val="tx1"/>
              </a:solidFill>
              <a:round/>
              <a:headEnd type="none" w="sm" len="sm"/>
              <a:tailEnd type="none" w="sm" len="sm"/>
            </a:ln>
          </p:spPr>
          <p:txBody>
            <a:bodyPr wrap="none" anchor="ctr"/>
            <a:lstStyle/>
            <a:p>
              <a:endParaRPr lang="zh-CN" altLang="en-US"/>
            </a:p>
          </p:txBody>
        </p:sp>
        <p:sp>
          <p:nvSpPr>
            <p:cNvPr id="23573" name="Text Box 38"/>
            <p:cNvSpPr txBox="1">
              <a:spLocks noChangeArrowheads="1"/>
            </p:cNvSpPr>
            <p:nvPr/>
          </p:nvSpPr>
          <p:spPr bwMode="auto">
            <a:xfrm>
              <a:off x="929" y="1950"/>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i="1"/>
                <a:t>R</a:t>
              </a:r>
              <a:r>
                <a:rPr kumimoji="1" lang="en-US" altLang="zh-CN" sz="1600" baseline="-25000"/>
                <a:t>1</a:t>
              </a:r>
              <a:endParaRPr kumimoji="1" lang="en-US" altLang="zh-CN" sz="1600"/>
            </a:p>
          </p:txBody>
        </p:sp>
        <p:sp>
          <p:nvSpPr>
            <p:cNvPr id="23574" name="Text Box 39"/>
            <p:cNvSpPr txBox="1">
              <a:spLocks noChangeArrowheads="1"/>
            </p:cNvSpPr>
            <p:nvPr/>
          </p:nvSpPr>
          <p:spPr bwMode="auto">
            <a:xfrm>
              <a:off x="411" y="2352"/>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t>+</a:t>
              </a:r>
            </a:p>
          </p:txBody>
        </p:sp>
        <p:sp>
          <p:nvSpPr>
            <p:cNvPr id="23575" name="Text Box 40"/>
            <p:cNvSpPr txBox="1">
              <a:spLocks noChangeArrowheads="1"/>
            </p:cNvSpPr>
            <p:nvPr/>
          </p:nvSpPr>
          <p:spPr bwMode="auto">
            <a:xfrm>
              <a:off x="401" y="273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宋体" charset="-122"/>
                </a:rPr>
                <a:t>-</a:t>
              </a:r>
              <a:endParaRPr kumimoji="1" lang="en-US" altLang="zh-CN"/>
            </a:p>
          </p:txBody>
        </p:sp>
        <p:sp>
          <p:nvSpPr>
            <p:cNvPr id="23576" name="Rectangle 41"/>
            <p:cNvSpPr>
              <a:spLocks noChangeArrowheads="1"/>
            </p:cNvSpPr>
            <p:nvPr/>
          </p:nvSpPr>
          <p:spPr bwMode="auto">
            <a:xfrm>
              <a:off x="641" y="2208"/>
              <a:ext cx="1488" cy="8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7" name="Line 42"/>
            <p:cNvSpPr>
              <a:spLocks noChangeShapeType="1"/>
            </p:cNvSpPr>
            <p:nvPr/>
          </p:nvSpPr>
          <p:spPr bwMode="auto">
            <a:xfrm>
              <a:off x="1457" y="2208"/>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Rectangle 43"/>
            <p:cNvSpPr>
              <a:spLocks noChangeArrowheads="1"/>
            </p:cNvSpPr>
            <p:nvPr/>
          </p:nvSpPr>
          <p:spPr bwMode="auto">
            <a:xfrm>
              <a:off x="929" y="2160"/>
              <a:ext cx="240" cy="96"/>
            </a:xfrm>
            <a:prstGeom prst="rect">
              <a:avLst/>
            </a:prstGeom>
            <a:solidFill>
              <a:srgbClr val="EAEAEA"/>
            </a:solidFill>
            <a:ln w="12700" cap="sq">
              <a:solidFill>
                <a:schemeClr val="tx1"/>
              </a:solidFill>
              <a:miter lim="800000"/>
              <a:headEnd type="none" w="sm" len="sm"/>
              <a:tailEnd type="none" w="sm" len="sm"/>
            </a:ln>
          </p:spPr>
          <p:txBody>
            <a:bodyPr wrap="none" anchor="ctr"/>
            <a:lstStyle/>
            <a:p>
              <a:endParaRPr lang="zh-CN" altLang="en-US"/>
            </a:p>
          </p:txBody>
        </p:sp>
        <p:sp>
          <p:nvSpPr>
            <p:cNvPr id="23579" name="Rectangle 44"/>
            <p:cNvSpPr>
              <a:spLocks noChangeArrowheads="1"/>
            </p:cNvSpPr>
            <p:nvPr/>
          </p:nvSpPr>
          <p:spPr bwMode="auto">
            <a:xfrm rot="10800000">
              <a:off x="1697" y="2160"/>
              <a:ext cx="240" cy="96"/>
            </a:xfrm>
            <a:prstGeom prst="rect">
              <a:avLst/>
            </a:prstGeom>
            <a:solidFill>
              <a:srgbClr val="EAEAEA"/>
            </a:solidFill>
            <a:ln w="12700" cap="sq">
              <a:solidFill>
                <a:schemeClr val="tx1"/>
              </a:solidFill>
              <a:miter lim="800000"/>
              <a:headEnd type="none" w="sm" len="sm"/>
              <a:tailEnd type="none" w="sm" len="sm"/>
            </a:ln>
          </p:spPr>
          <p:txBody>
            <a:bodyPr wrap="none" anchor="ctr"/>
            <a:lstStyle/>
            <a:p>
              <a:endParaRPr lang="zh-CN" altLang="en-US"/>
            </a:p>
          </p:txBody>
        </p:sp>
        <p:sp>
          <p:nvSpPr>
            <p:cNvPr id="23580" name="Text Box 45"/>
            <p:cNvSpPr txBox="1">
              <a:spLocks noChangeArrowheads="1"/>
            </p:cNvSpPr>
            <p:nvPr/>
          </p:nvSpPr>
          <p:spPr bwMode="auto">
            <a:xfrm>
              <a:off x="1710" y="1940"/>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i="1"/>
                <a:t>R</a:t>
              </a:r>
              <a:r>
                <a:rPr kumimoji="1" lang="en-US" altLang="zh-CN" sz="1600" baseline="-25000"/>
                <a:t>2</a:t>
              </a:r>
              <a:endParaRPr kumimoji="1" lang="en-US" altLang="zh-CN" sz="1600"/>
            </a:p>
          </p:txBody>
        </p:sp>
        <p:sp>
          <p:nvSpPr>
            <p:cNvPr id="23581" name="Line 46"/>
            <p:cNvSpPr>
              <a:spLocks noChangeShapeType="1"/>
            </p:cNvSpPr>
            <p:nvPr/>
          </p:nvSpPr>
          <p:spPr bwMode="auto">
            <a:xfrm>
              <a:off x="1392" y="2390"/>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47"/>
            <p:cNvSpPr>
              <a:spLocks noChangeShapeType="1"/>
            </p:cNvSpPr>
            <p:nvPr/>
          </p:nvSpPr>
          <p:spPr bwMode="auto">
            <a:xfrm rot="5400000">
              <a:off x="1824" y="2630"/>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Text Box 48"/>
            <p:cNvSpPr txBox="1">
              <a:spLocks noChangeArrowheads="1"/>
            </p:cNvSpPr>
            <p:nvPr/>
          </p:nvSpPr>
          <p:spPr bwMode="auto">
            <a:xfrm>
              <a:off x="336" y="256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i="1"/>
                <a:t>U</a:t>
              </a:r>
            </a:p>
          </p:txBody>
        </p:sp>
        <p:graphicFrame>
          <p:nvGraphicFramePr>
            <p:cNvPr id="23560" name="Object 8"/>
            <p:cNvGraphicFramePr>
              <a:graphicFrameLocks noChangeAspect="1"/>
            </p:cNvGraphicFramePr>
            <p:nvPr/>
          </p:nvGraphicFramePr>
          <p:xfrm>
            <a:off x="960" y="2544"/>
            <a:ext cx="372" cy="242"/>
          </p:xfrm>
          <a:graphic>
            <a:graphicData uri="http://schemas.openxmlformats.org/presentationml/2006/ole">
              <mc:AlternateContent xmlns:mc="http://schemas.openxmlformats.org/markup-compatibility/2006">
                <mc:Choice xmlns:v="urn:schemas-microsoft-com:vml" Requires="v">
                  <p:oleObj spid="_x0000_s23802" name="Equation" r:id="rId6" imgW="393480" imgH="241200" progId="Equation.DSMT4">
                    <p:embed/>
                  </p:oleObj>
                </mc:Choice>
                <mc:Fallback>
                  <p:oleObj name="Equation" r:id="rId6" imgW="393480" imgH="241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544"/>
                          <a:ext cx="372"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9"/>
            <p:cNvGraphicFramePr>
              <a:graphicFrameLocks noChangeAspect="1"/>
            </p:cNvGraphicFramePr>
            <p:nvPr/>
          </p:nvGraphicFramePr>
          <p:xfrm>
            <a:off x="240" y="2037"/>
            <a:ext cx="329" cy="231"/>
          </p:xfrm>
          <a:graphic>
            <a:graphicData uri="http://schemas.openxmlformats.org/presentationml/2006/ole">
              <mc:AlternateContent xmlns:mc="http://schemas.openxmlformats.org/markup-compatibility/2006">
                <mc:Choice xmlns:v="urn:schemas-microsoft-com:vml" Requires="v">
                  <p:oleObj spid="_x0000_s23803" name="Equation" r:id="rId8" imgW="342720" imgH="228600" progId="Equation.DSMT4">
                    <p:embed/>
                  </p:oleObj>
                </mc:Choice>
                <mc:Fallback>
                  <p:oleObj name="Equation" r:id="rId8" imgW="342720" imgH="2286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 y="2037"/>
                          <a:ext cx="329"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4" name="Line 51"/>
            <p:cNvSpPr>
              <a:spLocks noChangeShapeType="1"/>
            </p:cNvSpPr>
            <p:nvPr/>
          </p:nvSpPr>
          <p:spPr bwMode="auto">
            <a:xfrm>
              <a:off x="576" y="2150"/>
              <a:ext cx="240"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Oval 52"/>
            <p:cNvSpPr>
              <a:spLocks noChangeArrowheads="1"/>
            </p:cNvSpPr>
            <p:nvPr/>
          </p:nvSpPr>
          <p:spPr bwMode="auto">
            <a:xfrm>
              <a:off x="2016" y="2534"/>
              <a:ext cx="192" cy="192"/>
            </a:xfrm>
            <a:prstGeom prst="ellipse">
              <a:avLst/>
            </a:prstGeom>
            <a:solidFill>
              <a:srgbClr val="EAEAEA"/>
            </a:solidFill>
            <a:ln w="12700" cap="sq">
              <a:solidFill>
                <a:schemeClr val="tx1"/>
              </a:solidFill>
              <a:round/>
              <a:headEnd type="none" w="sm" len="sm"/>
              <a:tailEnd type="none" w="sm" len="sm"/>
            </a:ln>
          </p:spPr>
          <p:txBody>
            <a:bodyPr wrap="none" anchor="ctr"/>
            <a:lstStyle/>
            <a:p>
              <a:endParaRPr lang="zh-CN" altLang="en-US"/>
            </a:p>
          </p:txBody>
        </p:sp>
        <p:sp>
          <p:nvSpPr>
            <p:cNvPr id="23586" name="Line 53"/>
            <p:cNvSpPr>
              <a:spLocks noChangeShapeType="1"/>
            </p:cNvSpPr>
            <p:nvPr/>
          </p:nvSpPr>
          <p:spPr bwMode="auto">
            <a:xfrm>
              <a:off x="2016" y="2630"/>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62" name="Object 10"/>
            <p:cNvGraphicFramePr>
              <a:graphicFrameLocks noChangeAspect="1"/>
            </p:cNvGraphicFramePr>
            <p:nvPr/>
          </p:nvGraphicFramePr>
          <p:xfrm>
            <a:off x="1697" y="2792"/>
            <a:ext cx="409" cy="231"/>
          </p:xfrm>
          <a:graphic>
            <a:graphicData uri="http://schemas.openxmlformats.org/presentationml/2006/ole">
              <mc:AlternateContent xmlns:mc="http://schemas.openxmlformats.org/markup-compatibility/2006">
                <mc:Choice xmlns:v="urn:schemas-microsoft-com:vml" Requires="v">
                  <p:oleObj spid="_x0000_s23804" name="Equation" r:id="rId10" imgW="406080" imgH="228600" progId="Equation.DSMT4">
                    <p:embed/>
                  </p:oleObj>
                </mc:Choice>
                <mc:Fallback>
                  <p:oleObj name="Equation" r:id="rId10" imgW="406080" imgH="2286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7" y="2792"/>
                          <a:ext cx="409"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3" name="Object 11"/>
            <p:cNvGraphicFramePr>
              <a:graphicFrameLocks noChangeAspect="1"/>
            </p:cNvGraphicFramePr>
            <p:nvPr/>
          </p:nvGraphicFramePr>
          <p:xfrm>
            <a:off x="1550" y="2313"/>
            <a:ext cx="448" cy="231"/>
          </p:xfrm>
          <a:graphic>
            <a:graphicData uri="http://schemas.openxmlformats.org/presentationml/2006/ole">
              <mc:AlternateContent xmlns:mc="http://schemas.openxmlformats.org/markup-compatibility/2006">
                <mc:Choice xmlns:v="urn:schemas-microsoft-com:vml" Requires="v">
                  <p:oleObj spid="_x0000_s23805" name="Equation" r:id="rId12" imgW="444240" imgH="228600" progId="Equation.DSMT4">
                    <p:embed/>
                  </p:oleObj>
                </mc:Choice>
                <mc:Fallback>
                  <p:oleObj name="Equation" r:id="rId12" imgW="444240" imgH="2286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50" y="2313"/>
                          <a:ext cx="448"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9864" name="Text Box 56"/>
          <p:cNvSpPr txBox="1">
            <a:spLocks noChangeArrowheads="1"/>
          </p:cNvSpPr>
          <p:nvPr/>
        </p:nvSpPr>
        <p:spPr bwMode="auto">
          <a:xfrm>
            <a:off x="5999287" y="5287491"/>
            <a:ext cx="2825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其中电感</a:t>
            </a:r>
            <a:r>
              <a:rPr lang="en-US" altLang="zh-CN" sz="2400" b="1" i="1">
                <a:solidFill>
                  <a:schemeClr val="tx2"/>
                </a:solidFill>
                <a:latin typeface="Times New Roman" pitchFamily="18" charset="0"/>
                <a:cs typeface="Times New Roman" pitchFamily="18" charset="0"/>
              </a:rPr>
              <a:t>L</a:t>
            </a:r>
            <a:r>
              <a:rPr lang="zh-CN" altLang="en-US" sz="2400" b="1">
                <a:solidFill>
                  <a:schemeClr val="tx2"/>
                </a:solidFill>
                <a:latin typeface="Times New Roman" pitchFamily="18" charset="0"/>
                <a:cs typeface="Times New Roman" pitchFamily="18" charset="0"/>
              </a:rPr>
              <a:t>用</a:t>
            </a:r>
            <a:r>
              <a:rPr lang="en-US" altLang="zh-CN" sz="2400" b="1">
                <a:solidFill>
                  <a:schemeClr val="tx2"/>
                </a:solidFill>
                <a:latin typeface="Times New Roman" pitchFamily="18" charset="0"/>
                <a:cs typeface="Times New Roman" pitchFamily="18" charset="0"/>
              </a:rPr>
              <a:t>1A</a:t>
            </a:r>
            <a:r>
              <a:rPr lang="zh-CN" altLang="en-US" sz="2400" b="1">
                <a:solidFill>
                  <a:schemeClr val="tx2"/>
                </a:solidFill>
                <a:latin typeface="Times New Roman" pitchFamily="18" charset="0"/>
                <a:cs typeface="Times New Roman" pitchFamily="18" charset="0"/>
              </a:rPr>
              <a:t>理想电流源代替。</a:t>
            </a:r>
          </a:p>
        </p:txBody>
      </p:sp>
      <p:graphicFrame>
        <p:nvGraphicFramePr>
          <p:cNvPr id="119865" name="Object 3"/>
          <p:cNvGraphicFramePr>
            <a:graphicFrameLocks noChangeAspect="1"/>
          </p:cNvGraphicFramePr>
          <p:nvPr>
            <p:extLst>
              <p:ext uri="{D42A27DB-BD31-4B8C-83A1-F6EECF244321}">
                <p14:modId xmlns:p14="http://schemas.microsoft.com/office/powerpoint/2010/main" val="1774474683"/>
              </p:ext>
            </p:extLst>
          </p:nvPr>
        </p:nvGraphicFramePr>
        <p:xfrm>
          <a:off x="831975" y="3306291"/>
          <a:ext cx="2662237" cy="690563"/>
        </p:xfrm>
        <a:graphic>
          <a:graphicData uri="http://schemas.openxmlformats.org/presentationml/2006/ole">
            <mc:AlternateContent xmlns:mc="http://schemas.openxmlformats.org/markup-compatibility/2006">
              <mc:Choice xmlns:v="urn:schemas-microsoft-com:vml" Requires="v">
                <p:oleObj spid="_x0000_s23806" name="Equation" r:id="rId14" imgW="1384200" imgH="431640" progId="Equation.DSMT4">
                  <p:embed/>
                </p:oleObj>
              </mc:Choice>
              <mc:Fallback>
                <p:oleObj name="Equation" r:id="rId14" imgW="1384200" imgH="431640" progId="Equation.DSMT4">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1975" y="3306291"/>
                        <a:ext cx="2662237"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66" name="Object 4"/>
          <p:cNvGraphicFramePr>
            <a:graphicFrameLocks noChangeAspect="1"/>
          </p:cNvGraphicFramePr>
          <p:nvPr>
            <p:extLst>
              <p:ext uri="{D42A27DB-BD31-4B8C-83A1-F6EECF244321}">
                <p14:modId xmlns:p14="http://schemas.microsoft.com/office/powerpoint/2010/main" val="3225925059"/>
              </p:ext>
            </p:extLst>
          </p:nvPr>
        </p:nvGraphicFramePr>
        <p:xfrm>
          <a:off x="795462" y="4131791"/>
          <a:ext cx="3487738" cy="385763"/>
        </p:xfrm>
        <a:graphic>
          <a:graphicData uri="http://schemas.openxmlformats.org/presentationml/2006/ole">
            <mc:AlternateContent xmlns:mc="http://schemas.openxmlformats.org/markup-compatibility/2006">
              <mc:Choice xmlns:v="urn:schemas-microsoft-com:vml" Requires="v">
                <p:oleObj spid="_x0000_s23807" name="Equation" r:id="rId16" imgW="2298600" imgH="241200" progId="Equation.DSMT4">
                  <p:embed/>
                </p:oleObj>
              </mc:Choice>
              <mc:Fallback>
                <p:oleObj name="Equation" r:id="rId16" imgW="2298600" imgH="241200" progId="Equation.DSMT4">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5462" y="4131791"/>
                        <a:ext cx="3487738"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67" name="Object 5"/>
          <p:cNvGraphicFramePr>
            <a:graphicFrameLocks/>
          </p:cNvGraphicFramePr>
          <p:nvPr>
            <p:extLst>
              <p:ext uri="{D42A27DB-BD31-4B8C-83A1-F6EECF244321}">
                <p14:modId xmlns:p14="http://schemas.microsoft.com/office/powerpoint/2010/main" val="452376432"/>
              </p:ext>
            </p:extLst>
          </p:nvPr>
        </p:nvGraphicFramePr>
        <p:xfrm>
          <a:off x="822450" y="4663604"/>
          <a:ext cx="3297237" cy="407987"/>
        </p:xfrm>
        <a:graphic>
          <a:graphicData uri="http://schemas.openxmlformats.org/presentationml/2006/ole">
            <mc:AlternateContent xmlns:mc="http://schemas.openxmlformats.org/markup-compatibility/2006">
              <mc:Choice xmlns:v="urn:schemas-microsoft-com:vml" Requires="v">
                <p:oleObj spid="_x0000_s23808" name="Equation" r:id="rId18" imgW="2057400" imgH="253800" progId="Equation.DSMT4">
                  <p:embed/>
                </p:oleObj>
              </mc:Choice>
              <mc:Fallback>
                <p:oleObj name="Equation" r:id="rId18" imgW="2057400" imgH="253800" progId="Equation.DSMT4">
                  <p:embed/>
                  <p:pic>
                    <p:nvPicPr>
                      <p:cNvPr id="0" name="Object 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2450" y="4663604"/>
                        <a:ext cx="3297237"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68" name="Object 6"/>
          <p:cNvGraphicFramePr>
            <a:graphicFrameLocks/>
          </p:cNvGraphicFramePr>
          <p:nvPr>
            <p:extLst>
              <p:ext uri="{D42A27DB-BD31-4B8C-83A1-F6EECF244321}">
                <p14:modId xmlns:p14="http://schemas.microsoft.com/office/powerpoint/2010/main" val="39066065"/>
              </p:ext>
            </p:extLst>
          </p:nvPr>
        </p:nvGraphicFramePr>
        <p:xfrm>
          <a:off x="795462" y="5227166"/>
          <a:ext cx="3417888" cy="404813"/>
        </p:xfrm>
        <a:graphic>
          <a:graphicData uri="http://schemas.openxmlformats.org/presentationml/2006/ole">
            <mc:AlternateContent xmlns:mc="http://schemas.openxmlformats.org/markup-compatibility/2006">
              <mc:Choice xmlns:v="urn:schemas-microsoft-com:vml" Requires="v">
                <p:oleObj spid="_x0000_s23809" name="Equation" r:id="rId20" imgW="2133360" imgH="253800" progId="Equation.DSMT4">
                  <p:embed/>
                </p:oleObj>
              </mc:Choice>
              <mc:Fallback>
                <p:oleObj name="Equation" r:id="rId20" imgW="2133360" imgH="253800" progId="Equation.DSMT4">
                  <p:embed/>
                  <p:pic>
                    <p:nvPicPr>
                      <p:cNvPr id="0" name="Object 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5462" y="5227166"/>
                        <a:ext cx="34178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69" name="Object 7"/>
          <p:cNvGraphicFramePr>
            <a:graphicFrameLocks/>
          </p:cNvGraphicFramePr>
          <p:nvPr>
            <p:extLst>
              <p:ext uri="{D42A27DB-BD31-4B8C-83A1-F6EECF244321}">
                <p14:modId xmlns:p14="http://schemas.microsoft.com/office/powerpoint/2010/main" val="3842759792"/>
              </p:ext>
            </p:extLst>
          </p:nvPr>
        </p:nvGraphicFramePr>
        <p:xfrm>
          <a:off x="751012" y="5779616"/>
          <a:ext cx="2481263" cy="406400"/>
        </p:xfrm>
        <a:graphic>
          <a:graphicData uri="http://schemas.openxmlformats.org/presentationml/2006/ole">
            <mc:AlternateContent xmlns:mc="http://schemas.openxmlformats.org/markup-compatibility/2006">
              <mc:Choice xmlns:v="urn:schemas-microsoft-com:vml" Requires="v">
                <p:oleObj spid="_x0000_s23810" name="Equation" r:id="rId22" imgW="1549080" imgH="253800" progId="Equation.DSMT4">
                  <p:embed/>
                </p:oleObj>
              </mc:Choice>
              <mc:Fallback>
                <p:oleObj name="Equation" r:id="rId22" imgW="1549080" imgH="253800" progId="Equation.DSMT4">
                  <p:embed/>
                  <p:pic>
                    <p:nvPicPr>
                      <p:cNvPr id="0" name="Object 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1012" y="5779616"/>
                        <a:ext cx="24812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119812">
                                            <p:txEl>
                                              <p:pRg st="0" end="0"/>
                                            </p:txEl>
                                          </p:spTgt>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lide(fromBottom)">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9839"/>
                                        </p:tgtEl>
                                        <p:attrNameLst>
                                          <p:attrName>style.visibility</p:attrName>
                                        </p:attrNameLst>
                                      </p:cBhvr>
                                      <p:to>
                                        <p:strVal val="visible"/>
                                      </p:to>
                                    </p:set>
                                    <p:animEffect transition="in" filter="wipe(left)">
                                      <p:cBhvr>
                                        <p:cTn id="14" dur="500"/>
                                        <p:tgtEl>
                                          <p:spTgt spid="119839"/>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119840"/>
                                        </p:tgtEl>
                                        <p:attrNameLst>
                                          <p:attrName>style.visibility</p:attrName>
                                        </p:attrNameLst>
                                      </p:cBhvr>
                                      <p:to>
                                        <p:strVal val="visible"/>
                                      </p:to>
                                    </p:set>
                                    <p:animEffect transition="in" filter="wipe(up)">
                                      <p:cBhvr>
                                        <p:cTn id="18" dur="500"/>
                                        <p:tgtEl>
                                          <p:spTgt spid="1198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9842"/>
                                        </p:tgtEl>
                                        <p:attrNameLst>
                                          <p:attrName>style.visibility</p:attrName>
                                        </p:attrNameLst>
                                      </p:cBhvr>
                                      <p:to>
                                        <p:strVal val="visible"/>
                                      </p:to>
                                    </p:set>
                                    <p:animEffect transition="in" filter="wipe(left)">
                                      <p:cBhvr>
                                        <p:cTn id="23" dur="500"/>
                                        <p:tgtEl>
                                          <p:spTgt spid="119842"/>
                                        </p:tgtEl>
                                      </p:cBhvr>
                                    </p:animEffect>
                                  </p:childTnLst>
                                </p:cTn>
                              </p:par>
                            </p:childTnLst>
                          </p:cTn>
                        </p:par>
                        <p:par>
                          <p:cTn id="24" fill="hold" nodeType="afterGroup">
                            <p:stCondLst>
                              <p:cond delay="500"/>
                            </p:stCondLst>
                            <p:childTnLst>
                              <p:par>
                                <p:cTn id="25" presetID="1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Bottom)">
                                      <p:cBhvr>
                                        <p:cTn id="27" dur="500"/>
                                        <p:tgtEl>
                                          <p:spTgt spid="4"/>
                                        </p:tgtEl>
                                      </p:cBhvr>
                                    </p:animEffect>
                                  </p:childTnLst>
                                </p:cTn>
                              </p:par>
                            </p:childTnLst>
                          </p:cTn>
                        </p:par>
                        <p:par>
                          <p:cTn id="28" fill="hold" nodeType="afterGroup">
                            <p:stCondLst>
                              <p:cond delay="100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119864"/>
                                        </p:tgtEl>
                                        <p:attrNameLst>
                                          <p:attrName>style.visibility</p:attrName>
                                        </p:attrNameLst>
                                      </p:cBhvr>
                                      <p:to>
                                        <p:strVal val="visible"/>
                                      </p:to>
                                    </p:set>
                                  </p:childTnLst>
                                </p:cTn>
                              </p:par>
                            </p:childTnLst>
                          </p:cTn>
                        </p:par>
                        <p:par>
                          <p:cTn id="31" fill="hold" nodeType="afterGroup">
                            <p:stCondLst>
                              <p:cond delay="2501"/>
                            </p:stCondLst>
                            <p:childTnLst>
                              <p:par>
                                <p:cTn id="32" presetID="22" presetClass="entr" presetSubtype="8" fill="hold" nodeType="afterEffect">
                                  <p:stCondLst>
                                    <p:cond delay="0"/>
                                  </p:stCondLst>
                                  <p:childTnLst>
                                    <p:set>
                                      <p:cBhvr>
                                        <p:cTn id="33" dur="1" fill="hold">
                                          <p:stCondLst>
                                            <p:cond delay="0"/>
                                          </p:stCondLst>
                                        </p:cTn>
                                        <p:tgtEl>
                                          <p:spTgt spid="119865"/>
                                        </p:tgtEl>
                                        <p:attrNameLst>
                                          <p:attrName>style.visibility</p:attrName>
                                        </p:attrNameLst>
                                      </p:cBhvr>
                                      <p:to>
                                        <p:strVal val="visible"/>
                                      </p:to>
                                    </p:set>
                                    <p:animEffect transition="in" filter="wipe(left)">
                                      <p:cBhvr>
                                        <p:cTn id="34" dur="500"/>
                                        <p:tgtEl>
                                          <p:spTgt spid="119865"/>
                                        </p:tgtEl>
                                      </p:cBhvr>
                                    </p:animEffect>
                                  </p:childTnLst>
                                </p:cTn>
                              </p:par>
                            </p:childTnLst>
                          </p:cTn>
                        </p:par>
                        <p:par>
                          <p:cTn id="35" fill="hold" nodeType="afterGroup">
                            <p:stCondLst>
                              <p:cond delay="3001"/>
                            </p:stCondLst>
                            <p:childTnLst>
                              <p:par>
                                <p:cTn id="36" presetID="22" presetClass="entr" presetSubtype="8" fill="hold" nodeType="afterEffect">
                                  <p:stCondLst>
                                    <p:cond delay="0"/>
                                  </p:stCondLst>
                                  <p:childTnLst>
                                    <p:set>
                                      <p:cBhvr>
                                        <p:cTn id="37" dur="1" fill="hold">
                                          <p:stCondLst>
                                            <p:cond delay="0"/>
                                          </p:stCondLst>
                                        </p:cTn>
                                        <p:tgtEl>
                                          <p:spTgt spid="119866"/>
                                        </p:tgtEl>
                                        <p:attrNameLst>
                                          <p:attrName>style.visibility</p:attrName>
                                        </p:attrNameLst>
                                      </p:cBhvr>
                                      <p:to>
                                        <p:strVal val="visible"/>
                                      </p:to>
                                    </p:set>
                                    <p:animEffect transition="in" filter="wipe(left)">
                                      <p:cBhvr>
                                        <p:cTn id="38" dur="500"/>
                                        <p:tgtEl>
                                          <p:spTgt spid="119866"/>
                                        </p:tgtEl>
                                      </p:cBhvr>
                                    </p:animEffect>
                                  </p:childTnLst>
                                </p:cTn>
                              </p:par>
                            </p:childTnLst>
                          </p:cTn>
                        </p:par>
                        <p:par>
                          <p:cTn id="39" fill="hold" nodeType="afterGroup">
                            <p:stCondLst>
                              <p:cond delay="3501"/>
                            </p:stCondLst>
                            <p:childTnLst>
                              <p:par>
                                <p:cTn id="40" presetID="22" presetClass="entr" presetSubtype="8" fill="hold" nodeType="afterEffect">
                                  <p:stCondLst>
                                    <p:cond delay="0"/>
                                  </p:stCondLst>
                                  <p:childTnLst>
                                    <p:set>
                                      <p:cBhvr>
                                        <p:cTn id="41" dur="1" fill="hold">
                                          <p:stCondLst>
                                            <p:cond delay="0"/>
                                          </p:stCondLst>
                                        </p:cTn>
                                        <p:tgtEl>
                                          <p:spTgt spid="119867"/>
                                        </p:tgtEl>
                                        <p:attrNameLst>
                                          <p:attrName>style.visibility</p:attrName>
                                        </p:attrNameLst>
                                      </p:cBhvr>
                                      <p:to>
                                        <p:strVal val="visible"/>
                                      </p:to>
                                    </p:set>
                                    <p:animEffect transition="in" filter="wipe(left)">
                                      <p:cBhvr>
                                        <p:cTn id="42" dur="500"/>
                                        <p:tgtEl>
                                          <p:spTgt spid="119867"/>
                                        </p:tgtEl>
                                      </p:cBhvr>
                                    </p:animEffect>
                                  </p:childTnLst>
                                </p:cTn>
                              </p:par>
                            </p:childTnLst>
                          </p:cTn>
                        </p:par>
                        <p:par>
                          <p:cTn id="43" fill="hold" nodeType="afterGroup">
                            <p:stCondLst>
                              <p:cond delay="4001"/>
                            </p:stCondLst>
                            <p:childTnLst>
                              <p:par>
                                <p:cTn id="44" presetID="22" presetClass="entr" presetSubtype="8" fill="hold" nodeType="afterEffect">
                                  <p:stCondLst>
                                    <p:cond delay="0"/>
                                  </p:stCondLst>
                                  <p:childTnLst>
                                    <p:set>
                                      <p:cBhvr>
                                        <p:cTn id="45" dur="1" fill="hold">
                                          <p:stCondLst>
                                            <p:cond delay="0"/>
                                          </p:stCondLst>
                                        </p:cTn>
                                        <p:tgtEl>
                                          <p:spTgt spid="119868"/>
                                        </p:tgtEl>
                                        <p:attrNameLst>
                                          <p:attrName>style.visibility</p:attrName>
                                        </p:attrNameLst>
                                      </p:cBhvr>
                                      <p:to>
                                        <p:strVal val="visible"/>
                                      </p:to>
                                    </p:set>
                                    <p:animEffect transition="in" filter="wipe(left)">
                                      <p:cBhvr>
                                        <p:cTn id="46" dur="500"/>
                                        <p:tgtEl>
                                          <p:spTgt spid="119868"/>
                                        </p:tgtEl>
                                      </p:cBhvr>
                                    </p:animEffect>
                                  </p:childTnLst>
                                </p:cTn>
                              </p:par>
                            </p:childTnLst>
                          </p:cTn>
                        </p:par>
                        <p:par>
                          <p:cTn id="47" fill="hold" nodeType="afterGroup">
                            <p:stCondLst>
                              <p:cond delay="4501"/>
                            </p:stCondLst>
                            <p:childTnLst>
                              <p:par>
                                <p:cTn id="48" presetID="22" presetClass="entr" presetSubtype="8" fill="hold" nodeType="afterEffect">
                                  <p:stCondLst>
                                    <p:cond delay="0"/>
                                  </p:stCondLst>
                                  <p:childTnLst>
                                    <p:set>
                                      <p:cBhvr>
                                        <p:cTn id="49" dur="1" fill="hold">
                                          <p:stCondLst>
                                            <p:cond delay="0"/>
                                          </p:stCondLst>
                                        </p:cTn>
                                        <p:tgtEl>
                                          <p:spTgt spid="119869"/>
                                        </p:tgtEl>
                                        <p:attrNameLst>
                                          <p:attrName>style.visibility</p:attrName>
                                        </p:attrNameLst>
                                      </p:cBhvr>
                                      <p:to>
                                        <p:strVal val="visible"/>
                                      </p:to>
                                    </p:set>
                                    <p:animEffect transition="in" filter="wipe(left)">
                                      <p:cBhvr>
                                        <p:cTn id="50" dur="500"/>
                                        <p:tgtEl>
                                          <p:spTgt spid="11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9" grpId="0"/>
      <p:bldP spid="119842" grpId="0"/>
      <p:bldP spid="11986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8</a:t>
            </a:r>
            <a:r>
              <a:rPr lang="zh-CN" altLang="en-US" sz="28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41</a:t>
            </a:fld>
            <a:endParaRPr lang="zh-CN" altLang="en-US"/>
          </a:p>
        </p:txBody>
      </p:sp>
      <p:grpSp>
        <p:nvGrpSpPr>
          <p:cNvPr id="24584" name="Group 4"/>
          <p:cNvGrpSpPr>
            <a:grpSpLocks/>
          </p:cNvGrpSpPr>
          <p:nvPr/>
        </p:nvGrpSpPr>
        <p:grpSpPr bwMode="auto">
          <a:xfrm>
            <a:off x="644525" y="1052513"/>
            <a:ext cx="4641850" cy="1863725"/>
            <a:chOff x="1128" y="1177"/>
            <a:chExt cx="2924" cy="1174"/>
          </a:xfrm>
        </p:grpSpPr>
        <p:grpSp>
          <p:nvGrpSpPr>
            <p:cNvPr id="24662" name="Group 5"/>
            <p:cNvGrpSpPr>
              <a:grpSpLocks/>
            </p:cNvGrpSpPr>
            <p:nvPr/>
          </p:nvGrpSpPr>
          <p:grpSpPr bwMode="auto">
            <a:xfrm rot="-5400000">
              <a:off x="1774" y="1889"/>
              <a:ext cx="311" cy="96"/>
              <a:chOff x="1306" y="2153"/>
              <a:chExt cx="311" cy="96"/>
            </a:xfrm>
          </p:grpSpPr>
          <p:sp>
            <p:nvSpPr>
              <p:cNvPr id="24695" name="Oval 6"/>
              <p:cNvSpPr>
                <a:spLocks noChangeArrowheads="1"/>
              </p:cNvSpPr>
              <p:nvPr/>
            </p:nvSpPr>
            <p:spPr bwMode="auto">
              <a:xfrm rot="5400000">
                <a:off x="1570" y="2153"/>
                <a:ext cx="48" cy="47"/>
              </a:xfrm>
              <a:prstGeom prst="ellipse">
                <a:avLst/>
              </a:prstGeom>
              <a:solidFill>
                <a:schemeClr val="bg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96" name="Oval 7"/>
              <p:cNvSpPr>
                <a:spLocks noChangeArrowheads="1"/>
              </p:cNvSpPr>
              <p:nvPr/>
            </p:nvSpPr>
            <p:spPr bwMode="auto">
              <a:xfrm rot="5400000">
                <a:off x="1306" y="2153"/>
                <a:ext cx="48" cy="47"/>
              </a:xfrm>
              <a:prstGeom prst="ellipse">
                <a:avLst/>
              </a:prstGeom>
              <a:solidFill>
                <a:schemeClr val="bg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97" name="Line 8"/>
              <p:cNvSpPr>
                <a:spLocks noChangeShapeType="1"/>
              </p:cNvSpPr>
              <p:nvPr/>
            </p:nvSpPr>
            <p:spPr bwMode="auto">
              <a:xfrm rot="5400000" flipH="1">
                <a:off x="1438" y="2081"/>
                <a:ext cx="72" cy="264"/>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63" name="Oval 9"/>
            <p:cNvSpPr>
              <a:spLocks noChangeArrowheads="1"/>
            </p:cNvSpPr>
            <p:nvPr/>
          </p:nvSpPr>
          <p:spPr bwMode="auto">
            <a:xfrm>
              <a:off x="3509" y="2304"/>
              <a:ext cx="47" cy="47"/>
            </a:xfrm>
            <a:prstGeom prst="ellipse">
              <a:avLst/>
            </a:prstGeom>
            <a:solidFill>
              <a:srgbClr val="EAEAE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64" name="Rectangle 10"/>
            <p:cNvSpPr>
              <a:spLocks noChangeArrowheads="1"/>
            </p:cNvSpPr>
            <p:nvPr/>
          </p:nvSpPr>
          <p:spPr bwMode="auto">
            <a:xfrm>
              <a:off x="2300" y="1177"/>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10k</a:t>
              </a:r>
              <a:r>
                <a:rPr kumimoji="1" lang="en-US" altLang="zh-CN" sz="1600" b="1">
                  <a:solidFill>
                    <a:schemeClr val="tx2"/>
                  </a:solidFill>
                  <a:latin typeface="Times New Roman" pitchFamily="18" charset="0"/>
                  <a:cs typeface="Times New Roman" pitchFamily="18" charset="0"/>
                  <a:sym typeface="Symbol" pitchFamily="18" charset="2"/>
                </a:rPr>
                <a:t></a:t>
              </a:r>
            </a:p>
          </p:txBody>
        </p:sp>
        <p:sp>
          <p:nvSpPr>
            <p:cNvPr id="24665" name="Text Box 11"/>
            <p:cNvSpPr txBox="1">
              <a:spLocks noChangeArrowheads="1"/>
            </p:cNvSpPr>
            <p:nvPr/>
          </p:nvSpPr>
          <p:spPr bwMode="auto">
            <a:xfrm>
              <a:off x="2867" y="1825"/>
              <a:ext cx="3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b="1">
                  <a:solidFill>
                    <a:schemeClr val="tx2"/>
                  </a:solidFill>
                  <a:latin typeface="Times New Roman" pitchFamily="18" charset="0"/>
                  <a:cs typeface="Times New Roman" pitchFamily="18" charset="0"/>
                </a:rPr>
                <a:t>5k</a:t>
              </a:r>
              <a:r>
                <a:rPr kumimoji="1" lang="en-US" altLang="zh-CN" sz="1600" b="1">
                  <a:solidFill>
                    <a:schemeClr val="tx2"/>
                  </a:solidFill>
                  <a:latin typeface="Times New Roman" pitchFamily="18" charset="0"/>
                  <a:cs typeface="Times New Roman" pitchFamily="18" charset="0"/>
                  <a:sym typeface="Symbol" pitchFamily="18" charset="2"/>
                </a:rPr>
                <a:t></a:t>
              </a:r>
              <a:endParaRPr kumimoji="1" lang="zh-CN" altLang="zh-CN" sz="1600" b="1">
                <a:solidFill>
                  <a:schemeClr val="tx2"/>
                </a:solidFill>
                <a:latin typeface="Times New Roman" pitchFamily="18" charset="0"/>
                <a:cs typeface="Times New Roman" pitchFamily="18" charset="0"/>
              </a:endParaRPr>
            </a:p>
          </p:txBody>
        </p:sp>
        <p:sp>
          <p:nvSpPr>
            <p:cNvPr id="24666" name="Text Box 12"/>
            <p:cNvSpPr txBox="1">
              <a:spLocks noChangeArrowheads="1"/>
            </p:cNvSpPr>
            <p:nvPr/>
          </p:nvSpPr>
          <p:spPr bwMode="auto">
            <a:xfrm>
              <a:off x="2000" y="1813"/>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S</a:t>
              </a:r>
            </a:p>
          </p:txBody>
        </p:sp>
        <p:sp>
          <p:nvSpPr>
            <p:cNvPr id="24667" name="Line 13"/>
            <p:cNvSpPr>
              <a:spLocks noChangeShapeType="1"/>
            </p:cNvSpPr>
            <p:nvPr/>
          </p:nvSpPr>
          <p:spPr bwMode="auto">
            <a:xfrm flipV="1">
              <a:off x="1256" y="1428"/>
              <a:ext cx="2268"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68" name="Line 14"/>
            <p:cNvSpPr>
              <a:spLocks noChangeShapeType="1"/>
            </p:cNvSpPr>
            <p:nvPr/>
          </p:nvSpPr>
          <p:spPr bwMode="auto">
            <a:xfrm flipH="1">
              <a:off x="3296" y="1428"/>
              <a:ext cx="0" cy="9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69" name="Rectangle 15"/>
            <p:cNvSpPr>
              <a:spLocks noChangeArrowheads="1"/>
            </p:cNvSpPr>
            <p:nvPr/>
          </p:nvSpPr>
          <p:spPr bwMode="auto">
            <a:xfrm>
              <a:off x="3248" y="1800"/>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70" name="Line 16"/>
            <p:cNvSpPr>
              <a:spLocks noChangeShapeType="1"/>
            </p:cNvSpPr>
            <p:nvPr/>
          </p:nvSpPr>
          <p:spPr bwMode="auto">
            <a:xfrm>
              <a:off x="1244" y="2328"/>
              <a:ext cx="2256"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1" name="Rectangle 17"/>
            <p:cNvSpPr>
              <a:spLocks noChangeArrowheads="1"/>
            </p:cNvSpPr>
            <p:nvPr/>
          </p:nvSpPr>
          <p:spPr bwMode="auto">
            <a:xfrm rot="5400000">
              <a:off x="2516" y="1320"/>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72" name="Line 18"/>
            <p:cNvSpPr>
              <a:spLocks noChangeShapeType="1"/>
            </p:cNvSpPr>
            <p:nvPr/>
          </p:nvSpPr>
          <p:spPr bwMode="auto">
            <a:xfrm flipV="1">
              <a:off x="2604" y="1812"/>
              <a:ext cx="300"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3" name="Line 19"/>
            <p:cNvSpPr>
              <a:spLocks noChangeShapeType="1"/>
            </p:cNvSpPr>
            <p:nvPr/>
          </p:nvSpPr>
          <p:spPr bwMode="auto">
            <a:xfrm>
              <a:off x="2220" y="1428"/>
              <a:ext cx="0" cy="39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4" name="Line 20"/>
            <p:cNvSpPr>
              <a:spLocks noChangeShapeType="1"/>
            </p:cNvSpPr>
            <p:nvPr/>
          </p:nvSpPr>
          <p:spPr bwMode="auto">
            <a:xfrm>
              <a:off x="2892" y="1428"/>
              <a:ext cx="0" cy="384"/>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675" name="Group 21"/>
            <p:cNvGrpSpPr>
              <a:grpSpLocks/>
            </p:cNvGrpSpPr>
            <p:nvPr/>
          </p:nvGrpSpPr>
          <p:grpSpPr bwMode="auto">
            <a:xfrm>
              <a:off x="2544" y="1740"/>
              <a:ext cx="48" cy="168"/>
              <a:chOff x="1140" y="3252"/>
              <a:chExt cx="48" cy="168"/>
            </a:xfrm>
          </p:grpSpPr>
          <p:sp>
            <p:nvSpPr>
              <p:cNvPr id="24693" name="Line 22"/>
              <p:cNvSpPr>
                <a:spLocks noChangeShapeType="1"/>
              </p:cNvSpPr>
              <p:nvPr/>
            </p:nvSpPr>
            <p:spPr bwMode="auto">
              <a:xfrm>
                <a:off x="1140" y="3252"/>
                <a:ext cx="0" cy="16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94" name="Line 23"/>
              <p:cNvSpPr>
                <a:spLocks noChangeShapeType="1"/>
              </p:cNvSpPr>
              <p:nvPr/>
            </p:nvSpPr>
            <p:spPr bwMode="auto">
              <a:xfrm>
                <a:off x="1188" y="3252"/>
                <a:ext cx="0" cy="16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76" name="Oval 24"/>
            <p:cNvSpPr>
              <a:spLocks noChangeArrowheads="1"/>
            </p:cNvSpPr>
            <p:nvPr/>
          </p:nvSpPr>
          <p:spPr bwMode="auto">
            <a:xfrm>
              <a:off x="3521" y="1404"/>
              <a:ext cx="47" cy="47"/>
            </a:xfrm>
            <a:prstGeom prst="ellipse">
              <a:avLst/>
            </a:prstGeom>
            <a:solidFill>
              <a:srgbClr val="EAEAE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77" name="Line 25"/>
            <p:cNvSpPr>
              <a:spLocks noChangeShapeType="1"/>
            </p:cNvSpPr>
            <p:nvPr/>
          </p:nvSpPr>
          <p:spPr bwMode="auto">
            <a:xfrm>
              <a:off x="2220" y="1824"/>
              <a:ext cx="324"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8" name="Line 26"/>
            <p:cNvSpPr>
              <a:spLocks noChangeShapeType="1"/>
            </p:cNvSpPr>
            <p:nvPr/>
          </p:nvSpPr>
          <p:spPr bwMode="auto">
            <a:xfrm>
              <a:off x="1908" y="1428"/>
              <a:ext cx="0" cy="34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9" name="Line 27"/>
            <p:cNvSpPr>
              <a:spLocks noChangeShapeType="1"/>
            </p:cNvSpPr>
            <p:nvPr/>
          </p:nvSpPr>
          <p:spPr bwMode="auto">
            <a:xfrm>
              <a:off x="1908" y="2088"/>
              <a:ext cx="0" cy="24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80" name="Line 28"/>
            <p:cNvSpPr>
              <a:spLocks noChangeShapeType="1"/>
            </p:cNvSpPr>
            <p:nvPr/>
          </p:nvSpPr>
          <p:spPr bwMode="auto">
            <a:xfrm>
              <a:off x="1248" y="1428"/>
              <a:ext cx="0" cy="9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81" name="Oval 29"/>
            <p:cNvSpPr>
              <a:spLocks noChangeArrowheads="1"/>
            </p:cNvSpPr>
            <p:nvPr/>
          </p:nvSpPr>
          <p:spPr bwMode="auto">
            <a:xfrm>
              <a:off x="1128" y="1800"/>
              <a:ext cx="240" cy="216"/>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82" name="Text Box 30"/>
            <p:cNvSpPr txBox="1">
              <a:spLocks noChangeArrowheads="1"/>
            </p:cNvSpPr>
            <p:nvPr/>
          </p:nvSpPr>
          <p:spPr bwMode="auto">
            <a:xfrm>
              <a:off x="1265" y="157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tx2"/>
                  </a:solidFill>
                  <a:latin typeface="Times New Roman" pitchFamily="18" charset="0"/>
                  <a:cs typeface="Times New Roman" pitchFamily="18" charset="0"/>
                </a:rPr>
                <a:t>+</a:t>
              </a:r>
            </a:p>
          </p:txBody>
        </p:sp>
        <p:sp>
          <p:nvSpPr>
            <p:cNvPr id="24683" name="Text Box 31"/>
            <p:cNvSpPr txBox="1">
              <a:spLocks noChangeArrowheads="1"/>
            </p:cNvSpPr>
            <p:nvPr/>
          </p:nvSpPr>
          <p:spPr bwMode="auto">
            <a:xfrm>
              <a:off x="1306" y="1939"/>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tx2"/>
                  </a:solidFill>
                  <a:latin typeface="Times New Roman" pitchFamily="18" charset="0"/>
                  <a:cs typeface="Times New Roman" pitchFamily="18" charset="0"/>
                </a:rPr>
                <a:t>-</a:t>
              </a:r>
            </a:p>
          </p:txBody>
        </p:sp>
        <p:sp>
          <p:nvSpPr>
            <p:cNvPr id="24684" name="Text Box 32"/>
            <p:cNvSpPr txBox="1">
              <a:spLocks noChangeArrowheads="1"/>
            </p:cNvSpPr>
            <p:nvPr/>
          </p:nvSpPr>
          <p:spPr bwMode="auto">
            <a:xfrm>
              <a:off x="1356" y="1813"/>
              <a:ext cx="3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b="1">
                  <a:solidFill>
                    <a:schemeClr val="tx2"/>
                  </a:solidFill>
                  <a:latin typeface="Times New Roman" pitchFamily="18" charset="0"/>
                  <a:cs typeface="Times New Roman" pitchFamily="18" charset="0"/>
                </a:rPr>
                <a:t>12V</a:t>
              </a:r>
            </a:p>
          </p:txBody>
        </p:sp>
        <p:sp>
          <p:nvSpPr>
            <p:cNvPr id="24685" name="Rectangle 33"/>
            <p:cNvSpPr>
              <a:spLocks noChangeArrowheads="1"/>
            </p:cNvSpPr>
            <p:nvPr/>
          </p:nvSpPr>
          <p:spPr bwMode="auto">
            <a:xfrm rot="5400000">
              <a:off x="1532" y="1308"/>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86" name="Rectangle 34"/>
            <p:cNvSpPr>
              <a:spLocks noChangeArrowheads="1"/>
            </p:cNvSpPr>
            <p:nvPr/>
          </p:nvSpPr>
          <p:spPr bwMode="auto">
            <a:xfrm>
              <a:off x="1316" y="1177"/>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5k</a:t>
              </a:r>
              <a:r>
                <a:rPr kumimoji="1" lang="en-US" altLang="zh-CN" sz="1600" b="1">
                  <a:solidFill>
                    <a:schemeClr val="tx2"/>
                  </a:solidFill>
                  <a:latin typeface="Times New Roman" pitchFamily="18" charset="0"/>
                  <a:cs typeface="Times New Roman" pitchFamily="18" charset="0"/>
                  <a:sym typeface="Symbol" pitchFamily="18" charset="2"/>
                </a:rPr>
                <a:t></a:t>
              </a:r>
            </a:p>
          </p:txBody>
        </p:sp>
        <p:sp>
          <p:nvSpPr>
            <p:cNvPr id="24687" name="Rectangle 35"/>
            <p:cNvSpPr>
              <a:spLocks noChangeArrowheads="1"/>
            </p:cNvSpPr>
            <p:nvPr/>
          </p:nvSpPr>
          <p:spPr bwMode="auto">
            <a:xfrm>
              <a:off x="2312" y="1885"/>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10</a:t>
              </a:r>
              <a:r>
                <a:rPr kumimoji="1" lang="en-US" altLang="zh-CN" sz="1600" b="1">
                  <a:solidFill>
                    <a:schemeClr val="tx2"/>
                  </a:solidFill>
                  <a:latin typeface="Times New Roman" pitchFamily="18" charset="0"/>
                  <a:cs typeface="Times New Roman" pitchFamily="18" charset="0"/>
                  <a:sym typeface="Symbol" pitchFamily="18" charset="2"/>
                </a:rPr>
                <a:t></a:t>
              </a:r>
              <a:r>
                <a:rPr kumimoji="1" lang="en-US" altLang="zh-CN" sz="1600" b="1">
                  <a:solidFill>
                    <a:schemeClr val="tx2"/>
                  </a:solidFill>
                  <a:latin typeface="Times New Roman" pitchFamily="18" charset="0"/>
                  <a:cs typeface="Times New Roman" pitchFamily="18" charset="0"/>
                </a:rPr>
                <a:t>F</a:t>
              </a:r>
              <a:endParaRPr kumimoji="1" lang="en-US" altLang="zh-CN" sz="1600" b="1">
                <a:solidFill>
                  <a:schemeClr val="tx2"/>
                </a:solidFill>
                <a:latin typeface="Times New Roman" pitchFamily="18" charset="0"/>
                <a:cs typeface="Times New Roman" pitchFamily="18" charset="0"/>
                <a:sym typeface="Symbol" pitchFamily="18" charset="2"/>
              </a:endParaRPr>
            </a:p>
          </p:txBody>
        </p:sp>
        <p:sp>
          <p:nvSpPr>
            <p:cNvPr id="24688" name="Rectangle 37"/>
            <p:cNvSpPr>
              <a:spLocks noChangeArrowheads="1"/>
            </p:cNvSpPr>
            <p:nvPr/>
          </p:nvSpPr>
          <p:spPr bwMode="auto">
            <a:xfrm>
              <a:off x="3468" y="1539"/>
              <a:ext cx="58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p>
              <a:r>
                <a:rPr kumimoji="1" lang="en-US" altLang="en-US" sz="2000" b="1" i="1">
                  <a:solidFill>
                    <a:schemeClr val="tx2"/>
                  </a:solidFill>
                  <a:latin typeface="Times New Roman" pitchFamily="18" charset="0"/>
                  <a:cs typeface="Times New Roman" pitchFamily="18" charset="0"/>
                </a:rPr>
                <a:t>+</a:t>
              </a:r>
            </a:p>
            <a:p>
              <a:r>
                <a:rPr kumimoji="1" lang="en-US" altLang="en-US"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a:t>
              </a:r>
              <a:r>
                <a:rPr kumimoji="1" lang="en-US" altLang="zh-CN" sz="2000" b="1">
                  <a:solidFill>
                    <a:schemeClr val="tx2"/>
                  </a:solidFill>
                  <a:latin typeface="Times New Roman" pitchFamily="18" charset="0"/>
                  <a:cs typeface="Times New Roman" pitchFamily="18" charset="0"/>
                </a:rPr>
                <a:t>(</a:t>
              </a:r>
              <a:r>
                <a:rPr kumimoji="1" lang="en-US" altLang="zh-CN" sz="2000" b="1" i="1">
                  <a:solidFill>
                    <a:schemeClr val="tx2"/>
                  </a:solidFill>
                  <a:latin typeface="Times New Roman" pitchFamily="18" charset="0"/>
                  <a:cs typeface="Times New Roman" pitchFamily="18" charset="0"/>
                </a:rPr>
                <a:t>t</a:t>
              </a:r>
              <a:r>
                <a:rPr kumimoji="1" lang="en-US" altLang="zh-CN" sz="2000" b="1">
                  <a:solidFill>
                    <a:schemeClr val="tx2"/>
                  </a:solidFill>
                  <a:latin typeface="Times New Roman" pitchFamily="18" charset="0"/>
                  <a:cs typeface="Times New Roman" pitchFamily="18" charset="0"/>
                </a:rPr>
                <a:t>)=?</a:t>
              </a:r>
            </a:p>
            <a:p>
              <a:r>
                <a:rPr kumimoji="1" lang="en-US" altLang="zh-CN" sz="2000" b="1">
                  <a:solidFill>
                    <a:schemeClr val="tx2"/>
                  </a:solidFill>
                  <a:latin typeface="Times New Roman" pitchFamily="18" charset="0"/>
                  <a:cs typeface="Times New Roman" pitchFamily="18" charset="0"/>
                </a:rPr>
                <a:t>_</a:t>
              </a:r>
            </a:p>
          </p:txBody>
        </p:sp>
        <p:sp>
          <p:nvSpPr>
            <p:cNvPr id="24689" name="Oval 38"/>
            <p:cNvSpPr>
              <a:spLocks noChangeArrowheads="1"/>
            </p:cNvSpPr>
            <p:nvPr/>
          </p:nvSpPr>
          <p:spPr bwMode="auto">
            <a:xfrm>
              <a:off x="3281" y="23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90" name="Oval 39"/>
            <p:cNvSpPr>
              <a:spLocks noChangeArrowheads="1"/>
            </p:cNvSpPr>
            <p:nvPr/>
          </p:nvSpPr>
          <p:spPr bwMode="auto">
            <a:xfrm>
              <a:off x="3281" y="14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91" name="Oval 40"/>
            <p:cNvSpPr>
              <a:spLocks noChangeArrowheads="1"/>
            </p:cNvSpPr>
            <p:nvPr/>
          </p:nvSpPr>
          <p:spPr bwMode="auto">
            <a:xfrm>
              <a:off x="1889" y="23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92" name="Oval 41"/>
            <p:cNvSpPr>
              <a:spLocks noChangeArrowheads="1"/>
            </p:cNvSpPr>
            <p:nvPr/>
          </p:nvSpPr>
          <p:spPr bwMode="auto">
            <a:xfrm>
              <a:off x="1889" y="14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24585" name="Freeform 48"/>
          <p:cNvSpPr>
            <a:spLocks/>
          </p:cNvSpPr>
          <p:nvPr/>
        </p:nvSpPr>
        <p:spPr bwMode="auto">
          <a:xfrm>
            <a:off x="1779588" y="2212975"/>
            <a:ext cx="323850" cy="300038"/>
          </a:xfrm>
          <a:custGeom>
            <a:avLst/>
            <a:gdLst>
              <a:gd name="T0" fmla="*/ 0 w 204"/>
              <a:gd name="T1" fmla="*/ 0 h 132"/>
              <a:gd name="T2" fmla="*/ 2147483647 w 204"/>
              <a:gd name="T3" fmla="*/ 2147483647 h 132"/>
              <a:gd name="T4" fmla="*/ 2147483647 w 204"/>
              <a:gd name="T5" fmla="*/ 2147483647 h 132"/>
              <a:gd name="T6" fmla="*/ 0 60000 65536"/>
              <a:gd name="T7" fmla="*/ 0 60000 65536"/>
              <a:gd name="T8" fmla="*/ 0 60000 65536"/>
              <a:gd name="T9" fmla="*/ 0 w 204"/>
              <a:gd name="T10" fmla="*/ 0 h 132"/>
              <a:gd name="T11" fmla="*/ 204 w 204"/>
              <a:gd name="T12" fmla="*/ 132 h 132"/>
            </a:gdLst>
            <a:ahLst/>
            <a:cxnLst>
              <a:cxn ang="T6">
                <a:pos x="T0" y="T1"/>
              </a:cxn>
              <a:cxn ang="T7">
                <a:pos x="T2" y="T3"/>
              </a:cxn>
              <a:cxn ang="T8">
                <a:pos x="T4" y="T5"/>
              </a:cxn>
            </a:cxnLst>
            <a:rect l="T9" t="T10" r="T11" b="T12"/>
            <a:pathLst>
              <a:path w="204" h="132">
                <a:moveTo>
                  <a:pt x="0" y="0"/>
                </a:moveTo>
                <a:lnTo>
                  <a:pt x="153" y="18"/>
                </a:lnTo>
                <a:lnTo>
                  <a:pt x="204" y="132"/>
                </a:lnTo>
              </a:path>
            </a:pathLst>
          </a:custGeom>
          <a:noFill/>
          <a:ln w="12700" cap="sq">
            <a:solidFill>
              <a:schemeClr val="tx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586" name="Text Box 49"/>
          <p:cNvSpPr txBox="1">
            <a:spLocks noChangeArrowheads="1"/>
          </p:cNvSpPr>
          <p:nvPr/>
        </p:nvSpPr>
        <p:spPr bwMode="auto">
          <a:xfrm>
            <a:off x="2101850" y="2365375"/>
            <a:ext cx="495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t</a:t>
            </a:r>
            <a:r>
              <a:rPr kumimoji="1" lang="en-US" altLang="zh-CN" b="1">
                <a:solidFill>
                  <a:schemeClr val="tx2"/>
                </a:solidFill>
                <a:latin typeface="Times New Roman" pitchFamily="18" charset="0"/>
                <a:cs typeface="Times New Roman" pitchFamily="18" charset="0"/>
              </a:rPr>
              <a:t>=0</a:t>
            </a:r>
            <a:endParaRPr kumimoji="1" lang="en-US" altLang="zh-CN" b="1" i="1">
              <a:solidFill>
                <a:schemeClr val="tx2"/>
              </a:solidFill>
              <a:latin typeface="Times New Roman" pitchFamily="18" charset="0"/>
              <a:cs typeface="Times New Roman" pitchFamily="18" charset="0"/>
            </a:endParaRPr>
          </a:p>
        </p:txBody>
      </p:sp>
      <p:grpSp>
        <p:nvGrpSpPr>
          <p:cNvPr id="5" name="Group 50"/>
          <p:cNvGrpSpPr>
            <a:grpSpLocks noChangeAspect="1"/>
          </p:cNvGrpSpPr>
          <p:nvPr/>
        </p:nvGrpSpPr>
        <p:grpSpPr bwMode="auto">
          <a:xfrm>
            <a:off x="6119813" y="1357313"/>
            <a:ext cx="2601912" cy="1508125"/>
            <a:chOff x="3152" y="2819"/>
            <a:chExt cx="2052" cy="1189"/>
          </a:xfrm>
        </p:grpSpPr>
        <p:sp>
          <p:nvSpPr>
            <p:cNvPr id="24642" name="Rectangle 51"/>
            <p:cNvSpPr>
              <a:spLocks noChangeAspect="1" noChangeArrowheads="1"/>
            </p:cNvSpPr>
            <p:nvPr/>
          </p:nvSpPr>
          <p:spPr bwMode="auto">
            <a:xfrm>
              <a:off x="4149" y="2819"/>
              <a:ext cx="55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10k</a:t>
              </a:r>
              <a:r>
                <a:rPr kumimoji="1" lang="en-US" altLang="zh-CN" sz="1600" b="1">
                  <a:solidFill>
                    <a:schemeClr val="tx2"/>
                  </a:solidFill>
                  <a:latin typeface="Times New Roman" pitchFamily="18" charset="0"/>
                  <a:cs typeface="Times New Roman" pitchFamily="18" charset="0"/>
                  <a:sym typeface="Symbol" pitchFamily="18" charset="2"/>
                </a:rPr>
                <a:t></a:t>
              </a:r>
            </a:p>
          </p:txBody>
        </p:sp>
        <p:sp>
          <p:nvSpPr>
            <p:cNvPr id="24643" name="Text Box 52"/>
            <p:cNvSpPr txBox="1">
              <a:spLocks noChangeAspect="1" noChangeArrowheads="1"/>
            </p:cNvSpPr>
            <p:nvPr/>
          </p:nvSpPr>
          <p:spPr bwMode="auto">
            <a:xfrm>
              <a:off x="4672" y="3467"/>
              <a:ext cx="44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b="1">
                  <a:solidFill>
                    <a:schemeClr val="tx2"/>
                  </a:solidFill>
                  <a:latin typeface="Times New Roman" pitchFamily="18" charset="0"/>
                  <a:cs typeface="Times New Roman" pitchFamily="18" charset="0"/>
                </a:rPr>
                <a:t>5k</a:t>
              </a:r>
              <a:r>
                <a:rPr kumimoji="1" lang="en-US" altLang="zh-CN" sz="1600" b="1">
                  <a:solidFill>
                    <a:schemeClr val="tx2"/>
                  </a:solidFill>
                  <a:latin typeface="Times New Roman" pitchFamily="18" charset="0"/>
                  <a:cs typeface="Times New Roman" pitchFamily="18" charset="0"/>
                  <a:sym typeface="Symbol" pitchFamily="18" charset="2"/>
                </a:rPr>
                <a:t></a:t>
              </a:r>
              <a:endParaRPr kumimoji="1" lang="zh-CN" altLang="zh-CN" sz="1600" b="1">
                <a:solidFill>
                  <a:schemeClr val="tx2"/>
                </a:solidFill>
                <a:latin typeface="Times New Roman" pitchFamily="18" charset="0"/>
                <a:cs typeface="Times New Roman" pitchFamily="18" charset="0"/>
              </a:endParaRPr>
            </a:p>
          </p:txBody>
        </p:sp>
        <p:sp>
          <p:nvSpPr>
            <p:cNvPr id="24644" name="Line 53"/>
            <p:cNvSpPr>
              <a:spLocks noChangeAspect="1" noChangeShapeType="1"/>
            </p:cNvSpPr>
            <p:nvPr/>
          </p:nvSpPr>
          <p:spPr bwMode="auto">
            <a:xfrm flipV="1">
              <a:off x="3656" y="3096"/>
              <a:ext cx="1488"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5" name="Line 54"/>
            <p:cNvSpPr>
              <a:spLocks noChangeAspect="1" noChangeShapeType="1"/>
            </p:cNvSpPr>
            <p:nvPr/>
          </p:nvSpPr>
          <p:spPr bwMode="auto">
            <a:xfrm flipH="1">
              <a:off x="5144" y="3096"/>
              <a:ext cx="0" cy="9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6" name="Rectangle 55"/>
            <p:cNvSpPr>
              <a:spLocks noChangeAspect="1" noChangeArrowheads="1"/>
            </p:cNvSpPr>
            <p:nvPr/>
          </p:nvSpPr>
          <p:spPr bwMode="auto">
            <a:xfrm>
              <a:off x="5096" y="3468"/>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47" name="Line 56"/>
            <p:cNvSpPr>
              <a:spLocks noChangeAspect="1" noChangeShapeType="1"/>
            </p:cNvSpPr>
            <p:nvPr/>
          </p:nvSpPr>
          <p:spPr bwMode="auto">
            <a:xfrm>
              <a:off x="3656" y="3996"/>
              <a:ext cx="1488"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8" name="Rectangle 57"/>
            <p:cNvSpPr>
              <a:spLocks noChangeAspect="1" noChangeArrowheads="1"/>
            </p:cNvSpPr>
            <p:nvPr/>
          </p:nvSpPr>
          <p:spPr bwMode="auto">
            <a:xfrm rot="5400000">
              <a:off x="4364" y="2988"/>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49" name="Line 58"/>
            <p:cNvSpPr>
              <a:spLocks noChangeAspect="1" noChangeShapeType="1"/>
            </p:cNvSpPr>
            <p:nvPr/>
          </p:nvSpPr>
          <p:spPr bwMode="auto">
            <a:xfrm flipV="1">
              <a:off x="4452" y="3480"/>
              <a:ext cx="300"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0" name="Line 59"/>
            <p:cNvSpPr>
              <a:spLocks noChangeAspect="1" noChangeShapeType="1"/>
            </p:cNvSpPr>
            <p:nvPr/>
          </p:nvSpPr>
          <p:spPr bwMode="auto">
            <a:xfrm>
              <a:off x="4068" y="3096"/>
              <a:ext cx="0" cy="39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1" name="Line 60"/>
            <p:cNvSpPr>
              <a:spLocks noChangeAspect="1" noChangeShapeType="1"/>
            </p:cNvSpPr>
            <p:nvPr/>
          </p:nvSpPr>
          <p:spPr bwMode="auto">
            <a:xfrm>
              <a:off x="4740" y="3096"/>
              <a:ext cx="0" cy="384"/>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652" name="Group 61"/>
            <p:cNvGrpSpPr>
              <a:grpSpLocks noChangeAspect="1"/>
            </p:cNvGrpSpPr>
            <p:nvPr/>
          </p:nvGrpSpPr>
          <p:grpSpPr bwMode="auto">
            <a:xfrm>
              <a:off x="4392" y="3408"/>
              <a:ext cx="48" cy="168"/>
              <a:chOff x="1140" y="3252"/>
              <a:chExt cx="48" cy="168"/>
            </a:xfrm>
          </p:grpSpPr>
          <p:sp>
            <p:nvSpPr>
              <p:cNvPr id="24660" name="Line 62"/>
              <p:cNvSpPr>
                <a:spLocks noChangeAspect="1" noChangeShapeType="1"/>
              </p:cNvSpPr>
              <p:nvPr/>
            </p:nvSpPr>
            <p:spPr bwMode="auto">
              <a:xfrm>
                <a:off x="1140" y="3252"/>
                <a:ext cx="0" cy="16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61" name="Line 63"/>
              <p:cNvSpPr>
                <a:spLocks noChangeAspect="1" noChangeShapeType="1"/>
              </p:cNvSpPr>
              <p:nvPr/>
            </p:nvSpPr>
            <p:spPr bwMode="auto">
              <a:xfrm>
                <a:off x="1188" y="3252"/>
                <a:ext cx="0" cy="16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53" name="Line 64"/>
            <p:cNvSpPr>
              <a:spLocks noChangeAspect="1" noChangeShapeType="1"/>
            </p:cNvSpPr>
            <p:nvPr/>
          </p:nvSpPr>
          <p:spPr bwMode="auto">
            <a:xfrm>
              <a:off x="4068" y="3492"/>
              <a:ext cx="324"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4" name="Line 65"/>
            <p:cNvSpPr>
              <a:spLocks noChangeAspect="1" noChangeShapeType="1"/>
            </p:cNvSpPr>
            <p:nvPr/>
          </p:nvSpPr>
          <p:spPr bwMode="auto">
            <a:xfrm>
              <a:off x="3660" y="3108"/>
              <a:ext cx="0" cy="9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5" name="Rectangle 66"/>
            <p:cNvSpPr>
              <a:spLocks noChangeAspect="1" noChangeArrowheads="1"/>
            </p:cNvSpPr>
            <p:nvPr/>
          </p:nvSpPr>
          <p:spPr bwMode="auto">
            <a:xfrm rot="10800000">
              <a:off x="3608" y="3432"/>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56" name="Rectangle 67"/>
            <p:cNvSpPr>
              <a:spLocks noChangeAspect="1" noChangeArrowheads="1"/>
            </p:cNvSpPr>
            <p:nvPr/>
          </p:nvSpPr>
          <p:spPr bwMode="auto">
            <a:xfrm>
              <a:off x="3152" y="3431"/>
              <a:ext cx="55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5k</a:t>
              </a:r>
              <a:r>
                <a:rPr kumimoji="1" lang="en-US" altLang="zh-CN" sz="1600" b="1">
                  <a:solidFill>
                    <a:schemeClr val="tx2"/>
                  </a:solidFill>
                  <a:latin typeface="Times New Roman" pitchFamily="18" charset="0"/>
                  <a:cs typeface="Times New Roman" pitchFamily="18" charset="0"/>
                  <a:sym typeface="Symbol" pitchFamily="18" charset="2"/>
                </a:rPr>
                <a:t></a:t>
              </a:r>
            </a:p>
          </p:txBody>
        </p:sp>
        <p:sp>
          <p:nvSpPr>
            <p:cNvPr id="24657" name="Rectangle 68"/>
            <p:cNvSpPr>
              <a:spLocks noChangeAspect="1" noChangeArrowheads="1"/>
            </p:cNvSpPr>
            <p:nvPr/>
          </p:nvSpPr>
          <p:spPr bwMode="auto">
            <a:xfrm>
              <a:off x="4160" y="3527"/>
              <a:ext cx="55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400" b="1">
                  <a:solidFill>
                    <a:schemeClr val="tx2"/>
                  </a:solidFill>
                  <a:latin typeface="Times New Roman" pitchFamily="18" charset="0"/>
                  <a:cs typeface="Times New Roman" pitchFamily="18" charset="0"/>
                </a:rPr>
                <a:t>10</a:t>
              </a:r>
              <a:r>
                <a:rPr kumimoji="1" lang="en-US" altLang="zh-CN" sz="1600" b="1">
                  <a:solidFill>
                    <a:schemeClr val="tx2"/>
                  </a:solidFill>
                  <a:latin typeface="Times New Roman" pitchFamily="18" charset="0"/>
                  <a:cs typeface="Times New Roman" pitchFamily="18" charset="0"/>
                  <a:sym typeface="Symbol" pitchFamily="18" charset="2"/>
                </a:rPr>
                <a:t></a:t>
              </a:r>
              <a:r>
                <a:rPr kumimoji="1" lang="en-US" altLang="zh-CN" sz="1600" b="1">
                  <a:solidFill>
                    <a:schemeClr val="tx2"/>
                  </a:solidFill>
                  <a:latin typeface="Times New Roman" pitchFamily="18" charset="0"/>
                  <a:cs typeface="Times New Roman" pitchFamily="18" charset="0"/>
                </a:rPr>
                <a:t>F</a:t>
              </a:r>
              <a:endParaRPr kumimoji="1" lang="en-US" altLang="zh-CN" sz="1600" b="1">
                <a:solidFill>
                  <a:schemeClr val="tx2"/>
                </a:solidFill>
                <a:latin typeface="Times New Roman" pitchFamily="18" charset="0"/>
                <a:cs typeface="Times New Roman" pitchFamily="18" charset="0"/>
                <a:sym typeface="Symbol" pitchFamily="18" charset="2"/>
              </a:endParaRPr>
            </a:p>
          </p:txBody>
        </p:sp>
        <p:sp>
          <p:nvSpPr>
            <p:cNvPr id="24658" name="Oval 69"/>
            <p:cNvSpPr>
              <a:spLocks noChangeAspect="1" noChangeArrowheads="1"/>
            </p:cNvSpPr>
            <p:nvPr/>
          </p:nvSpPr>
          <p:spPr bwMode="auto">
            <a:xfrm>
              <a:off x="4721" y="3072"/>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59" name="Oval 70"/>
            <p:cNvSpPr>
              <a:spLocks noChangeAspect="1" noChangeArrowheads="1"/>
            </p:cNvSpPr>
            <p:nvPr/>
          </p:nvSpPr>
          <p:spPr bwMode="auto">
            <a:xfrm>
              <a:off x="4049" y="3072"/>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120909" name="Text Box 77"/>
          <p:cNvSpPr txBox="1">
            <a:spLocks noChangeArrowheads="1"/>
          </p:cNvSpPr>
          <p:nvPr/>
        </p:nvSpPr>
        <p:spPr bwMode="auto">
          <a:xfrm>
            <a:off x="542925" y="320675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时间常数：</a:t>
            </a:r>
          </a:p>
        </p:txBody>
      </p:sp>
      <p:graphicFrame>
        <p:nvGraphicFramePr>
          <p:cNvPr id="120877" name="Object 6"/>
          <p:cNvGraphicFramePr>
            <a:graphicFrameLocks noChangeAspect="1"/>
          </p:cNvGraphicFramePr>
          <p:nvPr/>
        </p:nvGraphicFramePr>
        <p:xfrm>
          <a:off x="2116138" y="3236913"/>
          <a:ext cx="4884737" cy="406400"/>
        </p:xfrm>
        <a:graphic>
          <a:graphicData uri="http://schemas.openxmlformats.org/presentationml/2006/ole">
            <mc:AlternateContent xmlns:mc="http://schemas.openxmlformats.org/markup-compatibility/2006">
              <mc:Choice xmlns:v="urn:schemas-microsoft-com:vml" Requires="v">
                <p:oleObj spid="_x0000_s24793" name="Equation" r:id="rId3" imgW="2438280" imgH="203040" progId="Equation.DSMT4">
                  <p:embed/>
                </p:oleObj>
              </mc:Choice>
              <mc:Fallback>
                <p:oleObj name="Equation" r:id="rId3" imgW="2438280" imgH="2030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3236913"/>
                        <a:ext cx="488473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2"/>
          <p:cNvGraphicFramePr>
            <a:graphicFrameLocks noChangeAspect="1"/>
          </p:cNvGraphicFramePr>
          <p:nvPr/>
        </p:nvGraphicFramePr>
        <p:xfrm>
          <a:off x="2144713" y="3975100"/>
          <a:ext cx="2703512" cy="482600"/>
        </p:xfrm>
        <a:graphic>
          <a:graphicData uri="http://schemas.openxmlformats.org/presentationml/2006/ole">
            <mc:AlternateContent xmlns:mc="http://schemas.openxmlformats.org/markup-compatibility/2006">
              <mc:Choice xmlns:v="urn:schemas-microsoft-com:vml" Requires="v">
                <p:oleObj spid="_x0000_s24794" name="Equation" r:id="rId5" imgW="1346040" imgH="241200" progId="Equation.DSMT4">
                  <p:embed/>
                </p:oleObj>
              </mc:Choice>
              <mc:Fallback>
                <p:oleObj name="Equation" r:id="rId5" imgW="1346040" imgH="241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713" y="3975100"/>
                        <a:ext cx="27035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 name="Object 3"/>
          <p:cNvGraphicFramePr>
            <a:graphicFrameLocks noChangeAspect="1"/>
          </p:cNvGraphicFramePr>
          <p:nvPr/>
        </p:nvGraphicFramePr>
        <p:xfrm>
          <a:off x="5170488" y="3786188"/>
          <a:ext cx="2990850" cy="784225"/>
        </p:xfrm>
        <a:graphic>
          <a:graphicData uri="http://schemas.openxmlformats.org/presentationml/2006/ole">
            <mc:AlternateContent xmlns:mc="http://schemas.openxmlformats.org/markup-compatibility/2006">
              <mc:Choice xmlns:v="urn:schemas-microsoft-com:vml" Requires="v">
                <p:oleObj spid="_x0000_s24795" name="Equation" r:id="rId7" imgW="1498320" imgH="393480" progId="Equation.DSMT4">
                  <p:embed/>
                </p:oleObj>
              </mc:Choice>
              <mc:Fallback>
                <p:oleObj name="Equation" r:id="rId7" imgW="1498320" imgH="39348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0488" y="3786188"/>
                        <a:ext cx="29908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71"/>
          <p:cNvGrpSpPr>
            <a:grpSpLocks/>
          </p:cNvGrpSpPr>
          <p:nvPr/>
        </p:nvGrpSpPr>
        <p:grpSpPr bwMode="auto">
          <a:xfrm>
            <a:off x="1539875" y="1530350"/>
            <a:ext cx="3889375" cy="1257300"/>
            <a:chOff x="1929" y="782"/>
            <a:chExt cx="2450" cy="792"/>
          </a:xfrm>
        </p:grpSpPr>
        <p:grpSp>
          <p:nvGrpSpPr>
            <p:cNvPr id="24637" name="Group 72"/>
            <p:cNvGrpSpPr>
              <a:grpSpLocks/>
            </p:cNvGrpSpPr>
            <p:nvPr/>
          </p:nvGrpSpPr>
          <p:grpSpPr bwMode="auto">
            <a:xfrm>
              <a:off x="1929" y="782"/>
              <a:ext cx="1200" cy="792"/>
              <a:chOff x="1929" y="782"/>
              <a:chExt cx="1200" cy="792"/>
            </a:xfrm>
          </p:grpSpPr>
          <p:sp>
            <p:nvSpPr>
              <p:cNvPr id="24639" name="Rectangle 73"/>
              <p:cNvSpPr>
                <a:spLocks noChangeArrowheads="1"/>
              </p:cNvSpPr>
              <p:nvPr/>
            </p:nvSpPr>
            <p:spPr bwMode="auto">
              <a:xfrm>
                <a:off x="2601" y="912"/>
                <a:ext cx="444" cy="5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40" name="Rectangle 74"/>
              <p:cNvSpPr>
                <a:spLocks noChangeArrowheads="1"/>
              </p:cNvSpPr>
              <p:nvPr/>
            </p:nvSpPr>
            <p:spPr bwMode="auto">
              <a:xfrm>
                <a:off x="1929" y="960"/>
                <a:ext cx="867" cy="614"/>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41" name="Freeform 75"/>
              <p:cNvSpPr>
                <a:spLocks/>
              </p:cNvSpPr>
              <p:nvPr/>
            </p:nvSpPr>
            <p:spPr bwMode="auto">
              <a:xfrm>
                <a:off x="2457" y="782"/>
                <a:ext cx="672" cy="336"/>
              </a:xfrm>
              <a:custGeom>
                <a:avLst/>
                <a:gdLst>
                  <a:gd name="T0" fmla="*/ 0 w 768"/>
                  <a:gd name="T1" fmla="*/ 0 h 336"/>
                  <a:gd name="T2" fmla="*/ 0 w 768"/>
                  <a:gd name="T3" fmla="*/ 336 h 336"/>
                  <a:gd name="T4" fmla="*/ 451 w 768"/>
                  <a:gd name="T5" fmla="*/ 336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0" y="336"/>
                    </a:lnTo>
                    <a:lnTo>
                      <a:pt x="768" y="33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grpSp>
        <p:sp>
          <p:nvSpPr>
            <p:cNvPr id="24638" name="Rectangle 76"/>
            <p:cNvSpPr>
              <a:spLocks noChangeArrowheads="1"/>
            </p:cNvSpPr>
            <p:nvPr/>
          </p:nvSpPr>
          <p:spPr bwMode="auto">
            <a:xfrm>
              <a:off x="3697" y="843"/>
              <a:ext cx="682" cy="64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en-US" sz="2000" b="1" i="1">
                  <a:solidFill>
                    <a:schemeClr val="tx2"/>
                  </a:solidFill>
                  <a:latin typeface="Times New Roman" pitchFamily="18" charset="0"/>
                  <a:cs typeface="Times New Roman" pitchFamily="18" charset="0"/>
                </a:rPr>
                <a:t>+</a:t>
              </a:r>
            </a:p>
            <a:p>
              <a:r>
                <a:rPr kumimoji="1" lang="en-US" altLang="en-US"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a:t>
              </a:r>
              <a:r>
                <a:rPr kumimoji="1" lang="en-US" altLang="zh-CN" sz="2000" b="1">
                  <a:solidFill>
                    <a:schemeClr val="tx2"/>
                  </a:solidFill>
                  <a:latin typeface="Times New Roman" pitchFamily="18" charset="0"/>
                  <a:cs typeface="Times New Roman" pitchFamily="18" charset="0"/>
                </a:rPr>
                <a:t>(0</a:t>
              </a:r>
              <a:r>
                <a:rPr kumimoji="1" lang="en-US" altLang="zh-CN" sz="2000" b="1" baseline="30000">
                  <a:solidFill>
                    <a:schemeClr val="tx2"/>
                  </a:solidFill>
                  <a:latin typeface="Times New Roman" pitchFamily="18" charset="0"/>
                  <a:cs typeface="Times New Roman" pitchFamily="18" charset="0"/>
                </a:rPr>
                <a:t>+</a:t>
              </a:r>
              <a:r>
                <a:rPr kumimoji="1" lang="en-US" altLang="zh-CN" sz="2000" b="1">
                  <a:solidFill>
                    <a:schemeClr val="tx2"/>
                  </a:solidFill>
                  <a:latin typeface="Times New Roman" pitchFamily="18" charset="0"/>
                  <a:cs typeface="Times New Roman" pitchFamily="18" charset="0"/>
                </a:rPr>
                <a:t>)=?</a:t>
              </a:r>
            </a:p>
            <a:p>
              <a:r>
                <a:rPr kumimoji="1" lang="en-US" altLang="zh-CN" sz="2000" b="1">
                  <a:solidFill>
                    <a:schemeClr val="tx2"/>
                  </a:solidFill>
                  <a:latin typeface="Times New Roman" pitchFamily="18" charset="0"/>
                  <a:cs typeface="Times New Roman" pitchFamily="18" charset="0"/>
                </a:rPr>
                <a:t>_</a:t>
              </a:r>
            </a:p>
          </p:txBody>
        </p:sp>
      </p:grpSp>
      <p:sp>
        <p:nvSpPr>
          <p:cNvPr id="138" name="Text Box 78"/>
          <p:cNvSpPr txBox="1">
            <a:spLocks noChangeArrowheads="1"/>
          </p:cNvSpPr>
          <p:nvPr/>
        </p:nvSpPr>
        <p:spPr bwMode="auto">
          <a:xfrm>
            <a:off x="542925" y="396875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初始响应：</a:t>
            </a:r>
          </a:p>
        </p:txBody>
      </p:sp>
      <p:sp>
        <p:nvSpPr>
          <p:cNvPr id="139" name="Text Box 79"/>
          <p:cNvSpPr txBox="1">
            <a:spLocks noChangeArrowheads="1"/>
          </p:cNvSpPr>
          <p:nvPr/>
        </p:nvSpPr>
        <p:spPr bwMode="auto">
          <a:xfrm>
            <a:off x="542925" y="473075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稳态响应：</a:t>
            </a:r>
          </a:p>
        </p:txBody>
      </p:sp>
      <p:graphicFrame>
        <p:nvGraphicFramePr>
          <p:cNvPr id="140" name="Object 5"/>
          <p:cNvGraphicFramePr>
            <a:graphicFrameLocks noChangeAspect="1"/>
          </p:cNvGraphicFramePr>
          <p:nvPr/>
        </p:nvGraphicFramePr>
        <p:xfrm>
          <a:off x="2143125" y="4586288"/>
          <a:ext cx="3676650" cy="784225"/>
        </p:xfrm>
        <a:graphic>
          <a:graphicData uri="http://schemas.openxmlformats.org/presentationml/2006/ole">
            <mc:AlternateContent xmlns:mc="http://schemas.openxmlformats.org/markup-compatibility/2006">
              <mc:Choice xmlns:v="urn:schemas-microsoft-com:vml" Requires="v">
                <p:oleObj spid="_x0000_s24796" name="Equation" r:id="rId9" imgW="1841400" imgH="393480" progId="Equation.DSMT4">
                  <p:embed/>
                </p:oleObj>
              </mc:Choice>
              <mc:Fallback>
                <p:oleObj name="Equation" r:id="rId9" imgW="1841400" imgH="3934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3125" y="4586288"/>
                        <a:ext cx="36766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81"/>
          <p:cNvGrpSpPr>
            <a:grpSpLocks/>
          </p:cNvGrpSpPr>
          <p:nvPr/>
        </p:nvGrpSpPr>
        <p:grpSpPr bwMode="auto">
          <a:xfrm>
            <a:off x="2705100" y="1627188"/>
            <a:ext cx="2620963" cy="1016000"/>
            <a:chOff x="1604" y="855"/>
            <a:chExt cx="1651" cy="640"/>
          </a:xfrm>
        </p:grpSpPr>
        <p:sp>
          <p:nvSpPr>
            <p:cNvPr id="24635" name="Rectangle 82"/>
            <p:cNvSpPr>
              <a:spLocks noChangeArrowheads="1"/>
            </p:cNvSpPr>
            <p:nvPr/>
          </p:nvSpPr>
          <p:spPr bwMode="auto">
            <a:xfrm>
              <a:off x="1604" y="989"/>
              <a:ext cx="252" cy="264"/>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36" name="Rectangle 83"/>
            <p:cNvSpPr>
              <a:spLocks noChangeArrowheads="1"/>
            </p:cNvSpPr>
            <p:nvPr/>
          </p:nvSpPr>
          <p:spPr bwMode="auto">
            <a:xfrm>
              <a:off x="2600" y="855"/>
              <a:ext cx="655" cy="64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en-US" sz="2000" b="1" i="1">
                  <a:solidFill>
                    <a:schemeClr val="tx2"/>
                  </a:solidFill>
                  <a:latin typeface="Times New Roman" pitchFamily="18" charset="0"/>
                  <a:cs typeface="Times New Roman" pitchFamily="18" charset="0"/>
                </a:rPr>
                <a:t>+</a:t>
              </a:r>
            </a:p>
            <a:p>
              <a:r>
                <a:rPr kumimoji="1" lang="en-US" altLang="en-US"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a:t>
              </a:r>
              <a:r>
                <a:rPr kumimoji="1" lang="en-US" altLang="zh-CN" sz="2000" b="1">
                  <a:solidFill>
                    <a:schemeClr val="tx2"/>
                  </a:solidFill>
                  <a:latin typeface="Times New Roman" pitchFamily="18" charset="0"/>
                  <a:cs typeface="Times New Roman" pitchFamily="18" charset="0"/>
                </a:rPr>
                <a:t>(</a:t>
              </a:r>
              <a:r>
                <a:rPr kumimoji="1" lang="en-US" altLang="zh-CN" sz="2000" b="1">
                  <a:solidFill>
                    <a:schemeClr val="tx2"/>
                  </a:solidFill>
                  <a:latin typeface="Times New Roman" pitchFamily="18" charset="0"/>
                  <a:cs typeface="Times New Roman" pitchFamily="18" charset="0"/>
                  <a:sym typeface="Symbol" pitchFamily="18" charset="2"/>
                </a:rPr>
                <a:t></a:t>
              </a:r>
              <a:r>
                <a:rPr kumimoji="1" lang="en-US" altLang="zh-CN" sz="2000" b="1">
                  <a:solidFill>
                    <a:schemeClr val="tx2"/>
                  </a:solidFill>
                  <a:latin typeface="Times New Roman" pitchFamily="18" charset="0"/>
                  <a:cs typeface="Times New Roman" pitchFamily="18" charset="0"/>
                </a:rPr>
                <a:t>)=?</a:t>
              </a:r>
            </a:p>
            <a:p>
              <a:r>
                <a:rPr kumimoji="1" lang="en-US" altLang="zh-CN" sz="2000" b="1">
                  <a:solidFill>
                    <a:schemeClr val="tx2"/>
                  </a:solidFill>
                  <a:latin typeface="Times New Roman" pitchFamily="18" charset="0"/>
                  <a:cs typeface="Times New Roman" pitchFamily="18" charset="0"/>
                </a:rPr>
                <a:t>_</a:t>
              </a:r>
            </a:p>
          </p:txBody>
        </p:sp>
      </p:grpSp>
      <p:sp>
        <p:nvSpPr>
          <p:cNvPr id="144" name="Text Box 46"/>
          <p:cNvSpPr txBox="1">
            <a:spLocks noChangeArrowheads="1"/>
          </p:cNvSpPr>
          <p:nvPr/>
        </p:nvSpPr>
        <p:spPr bwMode="auto">
          <a:xfrm>
            <a:off x="542925" y="549275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solidFill>
                  <a:schemeClr val="tx2"/>
                </a:solidFill>
              </a:rPr>
              <a:t>由三要素法：</a:t>
            </a:r>
          </a:p>
        </p:txBody>
      </p:sp>
      <p:graphicFrame>
        <p:nvGraphicFramePr>
          <p:cNvPr id="145" name="Object 4"/>
          <p:cNvGraphicFramePr>
            <a:graphicFrameLocks noChangeAspect="1"/>
          </p:cNvGraphicFramePr>
          <p:nvPr/>
        </p:nvGraphicFramePr>
        <p:xfrm>
          <a:off x="2573338" y="5492750"/>
          <a:ext cx="5314950" cy="482600"/>
        </p:xfrm>
        <a:graphic>
          <a:graphicData uri="http://schemas.openxmlformats.org/presentationml/2006/ole">
            <mc:AlternateContent xmlns:mc="http://schemas.openxmlformats.org/markup-compatibility/2006">
              <mc:Choice xmlns:v="urn:schemas-microsoft-com:vml" Requires="v">
                <p:oleObj spid="_x0000_s24797" name="Equation" r:id="rId11" imgW="2654280" imgH="241200" progId="Equation.DSMT4">
                  <p:embed/>
                </p:oleObj>
              </mc:Choice>
              <mc:Fallback>
                <p:oleObj name="Equation" r:id="rId11" imgW="2654280" imgH="2412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3338" y="5492750"/>
                        <a:ext cx="5314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85"/>
          <p:cNvGrpSpPr>
            <a:grpSpLocks/>
          </p:cNvGrpSpPr>
          <p:nvPr/>
        </p:nvGrpSpPr>
        <p:grpSpPr bwMode="auto">
          <a:xfrm>
            <a:off x="304800" y="1004888"/>
            <a:ext cx="5410200" cy="2209800"/>
            <a:chOff x="1440" y="1104"/>
            <a:chExt cx="3408" cy="1392"/>
          </a:xfrm>
        </p:grpSpPr>
        <p:sp>
          <p:nvSpPr>
            <p:cNvPr id="24595" name="Rectangle 86"/>
            <p:cNvSpPr>
              <a:spLocks noChangeArrowheads="1"/>
            </p:cNvSpPr>
            <p:nvPr/>
          </p:nvSpPr>
          <p:spPr bwMode="auto">
            <a:xfrm>
              <a:off x="1440" y="1104"/>
              <a:ext cx="3408" cy="139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24596" name="Group 87"/>
            <p:cNvGrpSpPr>
              <a:grpSpLocks/>
            </p:cNvGrpSpPr>
            <p:nvPr/>
          </p:nvGrpSpPr>
          <p:grpSpPr bwMode="auto">
            <a:xfrm>
              <a:off x="1680" y="1104"/>
              <a:ext cx="3067" cy="1174"/>
              <a:chOff x="288" y="480"/>
              <a:chExt cx="3067" cy="1174"/>
            </a:xfrm>
          </p:grpSpPr>
          <p:grpSp>
            <p:nvGrpSpPr>
              <p:cNvPr id="24597" name="Group 88"/>
              <p:cNvGrpSpPr>
                <a:grpSpLocks/>
              </p:cNvGrpSpPr>
              <p:nvPr/>
            </p:nvGrpSpPr>
            <p:grpSpPr bwMode="auto">
              <a:xfrm>
                <a:off x="288" y="480"/>
                <a:ext cx="3067" cy="1174"/>
                <a:chOff x="1128" y="1177"/>
                <a:chExt cx="3067" cy="1174"/>
              </a:xfrm>
            </p:grpSpPr>
            <p:grpSp>
              <p:nvGrpSpPr>
                <p:cNvPr id="24599" name="Group 89"/>
                <p:cNvGrpSpPr>
                  <a:grpSpLocks/>
                </p:cNvGrpSpPr>
                <p:nvPr/>
              </p:nvGrpSpPr>
              <p:grpSpPr bwMode="auto">
                <a:xfrm rot="-5400000">
                  <a:off x="1774" y="1889"/>
                  <a:ext cx="311" cy="96"/>
                  <a:chOff x="1306" y="2153"/>
                  <a:chExt cx="311" cy="96"/>
                </a:xfrm>
              </p:grpSpPr>
              <p:sp>
                <p:nvSpPr>
                  <p:cNvPr id="24632" name="Oval 90"/>
                  <p:cNvSpPr>
                    <a:spLocks noChangeArrowheads="1"/>
                  </p:cNvSpPr>
                  <p:nvPr/>
                </p:nvSpPr>
                <p:spPr bwMode="auto">
                  <a:xfrm rot="5400000">
                    <a:off x="1570" y="2153"/>
                    <a:ext cx="48" cy="47"/>
                  </a:xfrm>
                  <a:prstGeom prst="ellipse">
                    <a:avLst/>
                  </a:prstGeom>
                  <a:solidFill>
                    <a:schemeClr val="bg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33" name="Oval 91"/>
                  <p:cNvSpPr>
                    <a:spLocks noChangeArrowheads="1"/>
                  </p:cNvSpPr>
                  <p:nvPr/>
                </p:nvSpPr>
                <p:spPr bwMode="auto">
                  <a:xfrm rot="5400000">
                    <a:off x="1306" y="2153"/>
                    <a:ext cx="48" cy="47"/>
                  </a:xfrm>
                  <a:prstGeom prst="ellipse">
                    <a:avLst/>
                  </a:prstGeom>
                  <a:solidFill>
                    <a:schemeClr val="bg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34" name="Line 92"/>
                  <p:cNvSpPr>
                    <a:spLocks noChangeShapeType="1"/>
                  </p:cNvSpPr>
                  <p:nvPr/>
                </p:nvSpPr>
                <p:spPr bwMode="auto">
                  <a:xfrm rot="5400000" flipH="1">
                    <a:off x="1438" y="2081"/>
                    <a:ext cx="72" cy="264"/>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00" name="Oval 93"/>
                <p:cNvSpPr>
                  <a:spLocks noChangeArrowheads="1"/>
                </p:cNvSpPr>
                <p:nvPr/>
              </p:nvSpPr>
              <p:spPr bwMode="auto">
                <a:xfrm>
                  <a:off x="3509" y="2304"/>
                  <a:ext cx="47" cy="47"/>
                </a:xfrm>
                <a:prstGeom prst="ellipse">
                  <a:avLst/>
                </a:prstGeom>
                <a:solidFill>
                  <a:schemeClr val="bg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01" name="Rectangle 94"/>
                <p:cNvSpPr>
                  <a:spLocks noChangeArrowheads="1"/>
                </p:cNvSpPr>
                <p:nvPr/>
              </p:nvSpPr>
              <p:spPr bwMode="auto">
                <a:xfrm>
                  <a:off x="2300" y="1177"/>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10k</a:t>
                  </a:r>
                  <a:r>
                    <a:rPr kumimoji="1" lang="en-US" altLang="zh-CN" sz="1600" b="1">
                      <a:solidFill>
                        <a:schemeClr val="tx2"/>
                      </a:solidFill>
                      <a:latin typeface="Times New Roman" pitchFamily="18" charset="0"/>
                      <a:cs typeface="Times New Roman" pitchFamily="18" charset="0"/>
                      <a:sym typeface="Symbol" pitchFamily="18" charset="2"/>
                    </a:rPr>
                    <a:t></a:t>
                  </a:r>
                </a:p>
              </p:txBody>
            </p:sp>
            <p:sp>
              <p:nvSpPr>
                <p:cNvPr id="24602" name="Text Box 95"/>
                <p:cNvSpPr txBox="1">
                  <a:spLocks noChangeArrowheads="1"/>
                </p:cNvSpPr>
                <p:nvPr/>
              </p:nvSpPr>
              <p:spPr bwMode="auto">
                <a:xfrm>
                  <a:off x="2867" y="1825"/>
                  <a:ext cx="3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b="1">
                      <a:solidFill>
                        <a:schemeClr val="tx2"/>
                      </a:solidFill>
                      <a:latin typeface="Times New Roman" pitchFamily="18" charset="0"/>
                      <a:cs typeface="Times New Roman" pitchFamily="18" charset="0"/>
                    </a:rPr>
                    <a:t>5k</a:t>
                  </a:r>
                  <a:r>
                    <a:rPr kumimoji="1" lang="en-US" altLang="zh-CN" sz="1600" b="1">
                      <a:solidFill>
                        <a:schemeClr val="tx2"/>
                      </a:solidFill>
                      <a:latin typeface="Times New Roman" pitchFamily="18" charset="0"/>
                      <a:cs typeface="Times New Roman" pitchFamily="18" charset="0"/>
                      <a:sym typeface="Symbol" pitchFamily="18" charset="2"/>
                    </a:rPr>
                    <a:t></a:t>
                  </a:r>
                  <a:endParaRPr kumimoji="1" lang="zh-CN" altLang="zh-CN" sz="1600" b="1">
                    <a:solidFill>
                      <a:schemeClr val="tx2"/>
                    </a:solidFill>
                    <a:latin typeface="Times New Roman" pitchFamily="18" charset="0"/>
                    <a:cs typeface="Times New Roman" pitchFamily="18" charset="0"/>
                  </a:endParaRPr>
                </a:p>
              </p:txBody>
            </p:sp>
            <p:sp>
              <p:nvSpPr>
                <p:cNvPr id="24603" name="Text Box 96"/>
                <p:cNvSpPr txBox="1">
                  <a:spLocks noChangeArrowheads="1"/>
                </p:cNvSpPr>
                <p:nvPr/>
              </p:nvSpPr>
              <p:spPr bwMode="auto">
                <a:xfrm>
                  <a:off x="2000" y="1813"/>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S</a:t>
                  </a:r>
                </a:p>
              </p:txBody>
            </p:sp>
            <p:sp>
              <p:nvSpPr>
                <p:cNvPr id="24604" name="Line 97"/>
                <p:cNvSpPr>
                  <a:spLocks noChangeShapeType="1"/>
                </p:cNvSpPr>
                <p:nvPr/>
              </p:nvSpPr>
              <p:spPr bwMode="auto">
                <a:xfrm flipV="1">
                  <a:off x="1256" y="1428"/>
                  <a:ext cx="2268"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98"/>
                <p:cNvSpPr>
                  <a:spLocks noChangeShapeType="1"/>
                </p:cNvSpPr>
                <p:nvPr/>
              </p:nvSpPr>
              <p:spPr bwMode="auto">
                <a:xfrm flipH="1">
                  <a:off x="3296" y="1428"/>
                  <a:ext cx="0" cy="9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Rectangle 99"/>
                <p:cNvSpPr>
                  <a:spLocks noChangeArrowheads="1"/>
                </p:cNvSpPr>
                <p:nvPr/>
              </p:nvSpPr>
              <p:spPr bwMode="auto">
                <a:xfrm>
                  <a:off x="3248" y="1800"/>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07" name="Line 100"/>
                <p:cNvSpPr>
                  <a:spLocks noChangeShapeType="1"/>
                </p:cNvSpPr>
                <p:nvPr/>
              </p:nvSpPr>
              <p:spPr bwMode="auto">
                <a:xfrm>
                  <a:off x="1244" y="2328"/>
                  <a:ext cx="2256"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8" name="Rectangle 101"/>
                <p:cNvSpPr>
                  <a:spLocks noChangeArrowheads="1"/>
                </p:cNvSpPr>
                <p:nvPr/>
              </p:nvSpPr>
              <p:spPr bwMode="auto">
                <a:xfrm rot="5400000">
                  <a:off x="2516" y="1320"/>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09" name="Line 102"/>
                <p:cNvSpPr>
                  <a:spLocks noChangeShapeType="1"/>
                </p:cNvSpPr>
                <p:nvPr/>
              </p:nvSpPr>
              <p:spPr bwMode="auto">
                <a:xfrm flipV="1">
                  <a:off x="2604" y="1812"/>
                  <a:ext cx="300"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0" name="Line 103"/>
                <p:cNvSpPr>
                  <a:spLocks noChangeShapeType="1"/>
                </p:cNvSpPr>
                <p:nvPr/>
              </p:nvSpPr>
              <p:spPr bwMode="auto">
                <a:xfrm>
                  <a:off x="2220" y="1428"/>
                  <a:ext cx="0" cy="39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1" name="Line 104"/>
                <p:cNvSpPr>
                  <a:spLocks noChangeShapeType="1"/>
                </p:cNvSpPr>
                <p:nvPr/>
              </p:nvSpPr>
              <p:spPr bwMode="auto">
                <a:xfrm>
                  <a:off x="2892" y="1428"/>
                  <a:ext cx="0" cy="384"/>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612" name="Group 105"/>
                <p:cNvGrpSpPr>
                  <a:grpSpLocks/>
                </p:cNvGrpSpPr>
                <p:nvPr/>
              </p:nvGrpSpPr>
              <p:grpSpPr bwMode="auto">
                <a:xfrm>
                  <a:off x="2544" y="1740"/>
                  <a:ext cx="48" cy="168"/>
                  <a:chOff x="1140" y="3252"/>
                  <a:chExt cx="48" cy="168"/>
                </a:xfrm>
              </p:grpSpPr>
              <p:sp>
                <p:nvSpPr>
                  <p:cNvPr id="24630" name="Line 106"/>
                  <p:cNvSpPr>
                    <a:spLocks noChangeShapeType="1"/>
                  </p:cNvSpPr>
                  <p:nvPr/>
                </p:nvSpPr>
                <p:spPr bwMode="auto">
                  <a:xfrm>
                    <a:off x="1140" y="3252"/>
                    <a:ext cx="0" cy="16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1" name="Line 107"/>
                  <p:cNvSpPr>
                    <a:spLocks noChangeShapeType="1"/>
                  </p:cNvSpPr>
                  <p:nvPr/>
                </p:nvSpPr>
                <p:spPr bwMode="auto">
                  <a:xfrm>
                    <a:off x="1188" y="3252"/>
                    <a:ext cx="0" cy="16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13" name="Oval 108"/>
                <p:cNvSpPr>
                  <a:spLocks noChangeArrowheads="1"/>
                </p:cNvSpPr>
                <p:nvPr/>
              </p:nvSpPr>
              <p:spPr bwMode="auto">
                <a:xfrm>
                  <a:off x="3521" y="1404"/>
                  <a:ext cx="47" cy="47"/>
                </a:xfrm>
                <a:prstGeom prst="ellipse">
                  <a:avLst/>
                </a:prstGeom>
                <a:solidFill>
                  <a:schemeClr val="bg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14" name="Line 109"/>
                <p:cNvSpPr>
                  <a:spLocks noChangeShapeType="1"/>
                </p:cNvSpPr>
                <p:nvPr/>
              </p:nvSpPr>
              <p:spPr bwMode="auto">
                <a:xfrm>
                  <a:off x="2220" y="1824"/>
                  <a:ext cx="324"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5" name="Line 110"/>
                <p:cNvSpPr>
                  <a:spLocks noChangeShapeType="1"/>
                </p:cNvSpPr>
                <p:nvPr/>
              </p:nvSpPr>
              <p:spPr bwMode="auto">
                <a:xfrm>
                  <a:off x="1908" y="1428"/>
                  <a:ext cx="0" cy="34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6" name="Line 111"/>
                <p:cNvSpPr>
                  <a:spLocks noChangeShapeType="1"/>
                </p:cNvSpPr>
                <p:nvPr/>
              </p:nvSpPr>
              <p:spPr bwMode="auto">
                <a:xfrm>
                  <a:off x="1908" y="2088"/>
                  <a:ext cx="0" cy="24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7" name="Line 112"/>
                <p:cNvSpPr>
                  <a:spLocks noChangeShapeType="1"/>
                </p:cNvSpPr>
                <p:nvPr/>
              </p:nvSpPr>
              <p:spPr bwMode="auto">
                <a:xfrm>
                  <a:off x="1248" y="1428"/>
                  <a:ext cx="0" cy="9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Oval 113"/>
                <p:cNvSpPr>
                  <a:spLocks noChangeArrowheads="1"/>
                </p:cNvSpPr>
                <p:nvPr/>
              </p:nvSpPr>
              <p:spPr bwMode="auto">
                <a:xfrm>
                  <a:off x="1128" y="1800"/>
                  <a:ext cx="240" cy="216"/>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19" name="Text Box 114"/>
                <p:cNvSpPr txBox="1">
                  <a:spLocks noChangeArrowheads="1"/>
                </p:cNvSpPr>
                <p:nvPr/>
              </p:nvSpPr>
              <p:spPr bwMode="auto">
                <a:xfrm>
                  <a:off x="1265" y="157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tx2"/>
                      </a:solidFill>
                      <a:latin typeface="Times New Roman" pitchFamily="18" charset="0"/>
                      <a:cs typeface="Times New Roman" pitchFamily="18" charset="0"/>
                    </a:rPr>
                    <a:t>+</a:t>
                  </a:r>
                </a:p>
              </p:txBody>
            </p:sp>
            <p:sp>
              <p:nvSpPr>
                <p:cNvPr id="24620" name="Text Box 115"/>
                <p:cNvSpPr txBox="1">
                  <a:spLocks noChangeArrowheads="1"/>
                </p:cNvSpPr>
                <p:nvPr/>
              </p:nvSpPr>
              <p:spPr bwMode="auto">
                <a:xfrm>
                  <a:off x="1306" y="1939"/>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tx2"/>
                      </a:solidFill>
                      <a:latin typeface="Times New Roman" pitchFamily="18" charset="0"/>
                      <a:cs typeface="Times New Roman" pitchFamily="18" charset="0"/>
                    </a:rPr>
                    <a:t>-</a:t>
                  </a:r>
                </a:p>
              </p:txBody>
            </p:sp>
            <p:sp>
              <p:nvSpPr>
                <p:cNvPr id="24621" name="Text Box 116"/>
                <p:cNvSpPr txBox="1">
                  <a:spLocks noChangeArrowheads="1"/>
                </p:cNvSpPr>
                <p:nvPr/>
              </p:nvSpPr>
              <p:spPr bwMode="auto">
                <a:xfrm>
                  <a:off x="1356" y="1813"/>
                  <a:ext cx="3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b="1">
                      <a:solidFill>
                        <a:schemeClr val="tx2"/>
                      </a:solidFill>
                      <a:latin typeface="Times New Roman" pitchFamily="18" charset="0"/>
                      <a:cs typeface="Times New Roman" pitchFamily="18" charset="0"/>
                    </a:rPr>
                    <a:t>12V</a:t>
                  </a:r>
                </a:p>
              </p:txBody>
            </p:sp>
            <p:sp>
              <p:nvSpPr>
                <p:cNvPr id="24622" name="Rectangle 117"/>
                <p:cNvSpPr>
                  <a:spLocks noChangeArrowheads="1"/>
                </p:cNvSpPr>
                <p:nvPr/>
              </p:nvSpPr>
              <p:spPr bwMode="auto">
                <a:xfrm rot="5400000">
                  <a:off x="1532" y="1308"/>
                  <a:ext cx="108" cy="252"/>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23" name="Rectangle 118"/>
                <p:cNvSpPr>
                  <a:spLocks noChangeArrowheads="1"/>
                </p:cNvSpPr>
                <p:nvPr/>
              </p:nvSpPr>
              <p:spPr bwMode="auto">
                <a:xfrm>
                  <a:off x="1316" y="1177"/>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5k</a:t>
                  </a:r>
                  <a:r>
                    <a:rPr kumimoji="1" lang="en-US" altLang="zh-CN" sz="1600" b="1">
                      <a:solidFill>
                        <a:schemeClr val="tx2"/>
                      </a:solidFill>
                      <a:latin typeface="Times New Roman" pitchFamily="18" charset="0"/>
                      <a:cs typeface="Times New Roman" pitchFamily="18" charset="0"/>
                      <a:sym typeface="Symbol" pitchFamily="18" charset="2"/>
                    </a:rPr>
                    <a:t></a:t>
                  </a:r>
                </a:p>
              </p:txBody>
            </p:sp>
            <p:sp>
              <p:nvSpPr>
                <p:cNvPr id="24624" name="Rectangle 119"/>
                <p:cNvSpPr>
                  <a:spLocks noChangeArrowheads="1"/>
                </p:cNvSpPr>
                <p:nvPr/>
              </p:nvSpPr>
              <p:spPr bwMode="auto">
                <a:xfrm>
                  <a:off x="2312" y="1885"/>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p>
                  <a:pPr algn="ctr"/>
                  <a:r>
                    <a:rPr kumimoji="1" lang="en-US" altLang="zh-CN" sz="1600" b="1">
                      <a:solidFill>
                        <a:schemeClr val="tx2"/>
                      </a:solidFill>
                      <a:latin typeface="Times New Roman" pitchFamily="18" charset="0"/>
                      <a:cs typeface="Times New Roman" pitchFamily="18" charset="0"/>
                    </a:rPr>
                    <a:t>10</a:t>
                  </a:r>
                  <a:r>
                    <a:rPr kumimoji="1" lang="en-US" altLang="zh-CN" sz="1600" b="1">
                      <a:solidFill>
                        <a:schemeClr val="tx2"/>
                      </a:solidFill>
                      <a:latin typeface="Times New Roman" pitchFamily="18" charset="0"/>
                      <a:cs typeface="Times New Roman" pitchFamily="18" charset="0"/>
                      <a:sym typeface="Symbol" pitchFamily="18" charset="2"/>
                    </a:rPr>
                    <a:t></a:t>
                  </a:r>
                  <a:r>
                    <a:rPr kumimoji="1" lang="en-US" altLang="zh-CN" sz="1600" b="1">
                      <a:solidFill>
                        <a:schemeClr val="tx2"/>
                      </a:solidFill>
                      <a:latin typeface="Times New Roman" pitchFamily="18" charset="0"/>
                      <a:cs typeface="Times New Roman" pitchFamily="18" charset="0"/>
                    </a:rPr>
                    <a:t>F</a:t>
                  </a:r>
                  <a:endParaRPr kumimoji="1" lang="en-US" altLang="zh-CN" sz="1600" b="1">
                    <a:solidFill>
                      <a:schemeClr val="tx2"/>
                    </a:solidFill>
                    <a:latin typeface="Times New Roman" pitchFamily="18" charset="0"/>
                    <a:cs typeface="Times New Roman" pitchFamily="18" charset="0"/>
                    <a:sym typeface="Symbol" pitchFamily="18" charset="2"/>
                  </a:endParaRPr>
                </a:p>
              </p:txBody>
            </p:sp>
            <p:sp>
              <p:nvSpPr>
                <p:cNvPr id="24625" name="Rectangle 121"/>
                <p:cNvSpPr>
                  <a:spLocks noChangeArrowheads="1"/>
                </p:cNvSpPr>
                <p:nvPr/>
              </p:nvSpPr>
              <p:spPr bwMode="auto">
                <a:xfrm>
                  <a:off x="3611" y="1807"/>
                  <a:ext cx="5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p>
                  <a:pPr algn="ctr"/>
                  <a:r>
                    <a:rPr kumimoji="1" lang="en-US" altLang="en-US"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a:t>
                  </a:r>
                  <a:r>
                    <a:rPr kumimoji="1" lang="en-US" altLang="zh-CN" sz="2000" b="1">
                      <a:solidFill>
                        <a:schemeClr val="tx2"/>
                      </a:solidFill>
                      <a:latin typeface="Times New Roman" pitchFamily="18" charset="0"/>
                      <a:cs typeface="Times New Roman" pitchFamily="18" charset="0"/>
                    </a:rPr>
                    <a:t>(</a:t>
                  </a:r>
                  <a:r>
                    <a:rPr kumimoji="1" lang="en-US" altLang="zh-CN" sz="2000" b="1" i="1">
                      <a:solidFill>
                        <a:schemeClr val="tx2"/>
                      </a:solidFill>
                      <a:latin typeface="Times New Roman" pitchFamily="18" charset="0"/>
                      <a:cs typeface="Times New Roman" pitchFamily="18" charset="0"/>
                    </a:rPr>
                    <a:t>t</a:t>
                  </a:r>
                  <a:r>
                    <a:rPr kumimoji="1" lang="en-US" altLang="zh-CN" sz="2000" b="1">
                      <a:solidFill>
                        <a:schemeClr val="tx2"/>
                      </a:solidFill>
                      <a:latin typeface="Times New Roman" pitchFamily="18" charset="0"/>
                      <a:cs typeface="Times New Roman" pitchFamily="18" charset="0"/>
                    </a:rPr>
                    <a:t>)=?</a:t>
                  </a:r>
                </a:p>
              </p:txBody>
            </p:sp>
            <p:sp>
              <p:nvSpPr>
                <p:cNvPr id="24626" name="Oval 122"/>
                <p:cNvSpPr>
                  <a:spLocks noChangeArrowheads="1"/>
                </p:cNvSpPr>
                <p:nvPr/>
              </p:nvSpPr>
              <p:spPr bwMode="auto">
                <a:xfrm>
                  <a:off x="3281" y="23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27" name="Oval 123"/>
                <p:cNvSpPr>
                  <a:spLocks noChangeArrowheads="1"/>
                </p:cNvSpPr>
                <p:nvPr/>
              </p:nvSpPr>
              <p:spPr bwMode="auto">
                <a:xfrm>
                  <a:off x="3281" y="14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28" name="Oval 124"/>
                <p:cNvSpPr>
                  <a:spLocks noChangeArrowheads="1"/>
                </p:cNvSpPr>
                <p:nvPr/>
              </p:nvSpPr>
              <p:spPr bwMode="auto">
                <a:xfrm>
                  <a:off x="1889" y="23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4629" name="Oval 125"/>
                <p:cNvSpPr>
                  <a:spLocks noChangeArrowheads="1"/>
                </p:cNvSpPr>
                <p:nvPr/>
              </p:nvSpPr>
              <p:spPr bwMode="auto">
                <a:xfrm>
                  <a:off x="1889" y="1404"/>
                  <a:ext cx="47" cy="47"/>
                </a:xfrm>
                <a:prstGeom prst="ellipse">
                  <a:avLst/>
                </a:prstGeom>
                <a:solidFill>
                  <a:schemeClr val="tx1"/>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24598" name="Rectangle 126"/>
              <p:cNvSpPr>
                <a:spLocks noChangeArrowheads="1"/>
              </p:cNvSpPr>
              <p:nvPr/>
            </p:nvSpPr>
            <p:spPr bwMode="auto">
              <a:xfrm>
                <a:off x="2711" y="887"/>
                <a:ext cx="614" cy="64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en-US" sz="2000" b="1" i="1">
                    <a:solidFill>
                      <a:schemeClr val="tx2"/>
                    </a:solidFill>
                    <a:latin typeface="Times New Roman" pitchFamily="18" charset="0"/>
                    <a:cs typeface="Times New Roman" pitchFamily="18" charset="0"/>
                  </a:rPr>
                  <a:t>+</a:t>
                </a:r>
              </a:p>
              <a:p>
                <a:r>
                  <a:rPr kumimoji="1" lang="en-US" altLang="en-US"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a:t>
                </a:r>
                <a:r>
                  <a:rPr kumimoji="1" lang="en-US" altLang="zh-CN" sz="2000" b="1">
                    <a:solidFill>
                      <a:schemeClr val="tx2"/>
                    </a:solidFill>
                    <a:latin typeface="Times New Roman" pitchFamily="18" charset="0"/>
                    <a:cs typeface="Times New Roman" pitchFamily="18" charset="0"/>
                  </a:rPr>
                  <a:t>(</a:t>
                </a:r>
                <a:r>
                  <a:rPr kumimoji="1" lang="en-US" altLang="zh-CN" sz="2000" b="1" i="1">
                    <a:solidFill>
                      <a:schemeClr val="tx2"/>
                    </a:solidFill>
                    <a:latin typeface="Times New Roman" pitchFamily="18" charset="0"/>
                    <a:cs typeface="Times New Roman" pitchFamily="18" charset="0"/>
                  </a:rPr>
                  <a:t>t</a:t>
                </a:r>
                <a:r>
                  <a:rPr kumimoji="1" lang="en-US" altLang="zh-CN" sz="2000" b="1">
                    <a:solidFill>
                      <a:schemeClr val="tx2"/>
                    </a:solidFill>
                    <a:latin typeface="Times New Roman" pitchFamily="18" charset="0"/>
                    <a:cs typeface="Times New Roman" pitchFamily="18" charset="0"/>
                  </a:rPr>
                  <a:t>)=?</a:t>
                </a:r>
              </a:p>
              <a:p>
                <a:r>
                  <a:rPr kumimoji="1" lang="en-US" altLang="zh-CN" sz="2000" b="1">
                    <a:solidFill>
                      <a:schemeClr val="tx2"/>
                    </a:solidFill>
                    <a:latin typeface="Times New Roman" pitchFamily="18" charset="0"/>
                    <a:cs typeface="Times New Roman" pitchFamily="18" charset="0"/>
                  </a:rPr>
                  <a:t>_</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20909"/>
                                        </p:tgtEl>
                                        <p:attrNameLst>
                                          <p:attrName>style.visibility</p:attrName>
                                        </p:attrNameLst>
                                      </p:cBhvr>
                                      <p:to>
                                        <p:strVal val="visible"/>
                                      </p:to>
                                    </p:set>
                                  </p:childTnLst>
                                </p:cTn>
                              </p:par>
                            </p:childTnLst>
                          </p:cTn>
                        </p:par>
                        <p:par>
                          <p:cTn id="7" fill="hold" nodeType="afterGroup">
                            <p:stCondLst>
                              <p:cond delay="375"/>
                            </p:stCondLst>
                            <p:childTnLst>
                              <p:par>
                                <p:cTn id="8" presetID="12" presetClass="entr" presetSubtype="2"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lide(fromRight)">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0877"/>
                                        </p:tgtEl>
                                        <p:attrNameLst>
                                          <p:attrName>style.visibility</p:attrName>
                                        </p:attrNameLst>
                                      </p:cBhvr>
                                      <p:to>
                                        <p:strVal val="visible"/>
                                      </p:to>
                                    </p:set>
                                    <p:animEffect transition="in" filter="wipe(left)">
                                      <p:cBhvr>
                                        <p:cTn id="15" dur="500"/>
                                        <p:tgtEl>
                                          <p:spTgt spid="1208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38"/>
                                        </p:tgtEl>
                                        <p:attrNameLst>
                                          <p:attrName>style.visibility</p:attrName>
                                        </p:attrNameLst>
                                      </p:cBhvr>
                                      <p:to>
                                        <p:strVal val="visible"/>
                                      </p:to>
                                    </p:set>
                                  </p:childTnLst>
                                </p:cTn>
                              </p:par>
                            </p:childTnLst>
                          </p:cTn>
                        </p:par>
                        <p:par>
                          <p:cTn id="20" fill="hold" nodeType="afterGroup">
                            <p:stCondLst>
                              <p:cond delay="375"/>
                            </p:stCondLst>
                            <p:childTnLst>
                              <p:par>
                                <p:cTn id="21" presetID="22" presetClass="entr" presetSubtype="8" fill="hold" nodeType="after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left)">
                                      <p:cBhvr>
                                        <p:cTn id="23" dur="500"/>
                                        <p:tgtEl>
                                          <p:spTgt spid="130"/>
                                        </p:tgtEl>
                                      </p:cBhvr>
                                    </p:animEffect>
                                  </p:childTnLst>
                                </p:cTn>
                              </p:par>
                            </p:childTnLst>
                          </p:cTn>
                        </p:par>
                        <p:par>
                          <p:cTn id="24" fill="hold" nodeType="afterGroup">
                            <p:stCondLst>
                              <p:cond delay="875"/>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39"/>
                                        </p:tgtEl>
                                        <p:attrNameLst>
                                          <p:attrName>style.visibility</p:attrName>
                                        </p:attrNameLst>
                                      </p:cBhvr>
                                      <p:to>
                                        <p:strVal val="visible"/>
                                      </p:to>
                                    </p:set>
                                  </p:childTnLst>
                                </p:cTn>
                              </p:par>
                            </p:childTnLst>
                          </p:cTn>
                        </p:par>
                        <p:par>
                          <p:cTn id="37" fill="hold" nodeType="afterGroup">
                            <p:stCondLst>
                              <p:cond delay="375"/>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40"/>
                                        </p:tgtEl>
                                        <p:attrNameLst>
                                          <p:attrName>style.visibility</p:attrName>
                                        </p:attrNameLst>
                                      </p:cBhvr>
                                      <p:to>
                                        <p:strVal val="visible"/>
                                      </p:to>
                                    </p:set>
                                    <p:animEffect transition="in" filter="wipe(left)">
                                      <p:cBhvr>
                                        <p:cTn id="45" dur="500"/>
                                        <p:tgtEl>
                                          <p:spTgt spid="14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iterate type="lt">
                                    <p:tmAbs val="75"/>
                                  </p:iterate>
                                  <p:childTnLst>
                                    <p:set>
                                      <p:cBhvr>
                                        <p:cTn id="49" dur="1" fill="hold">
                                          <p:stCondLst>
                                            <p:cond delay="74"/>
                                          </p:stCondLst>
                                        </p:cTn>
                                        <p:tgtEl>
                                          <p:spTgt spid="14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0"/>
                                        </p:tgtEl>
                                        <p:attrNameLst>
                                          <p:attrName>style.visibility</p:attrName>
                                        </p:attrNameLst>
                                      </p:cBhvr>
                                      <p:to>
                                        <p:strVal val="visible"/>
                                      </p:to>
                                    </p:se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45"/>
                                        </p:tgtEl>
                                        <p:attrNameLst>
                                          <p:attrName>style.visibility</p:attrName>
                                        </p:attrNameLst>
                                      </p:cBhvr>
                                      <p:to>
                                        <p:strVal val="visible"/>
                                      </p:to>
                                    </p:set>
                                    <p:animEffect transition="in" filter="wipe(left)">
                                      <p:cBhvr>
                                        <p:cTn id="5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09" grpId="0" autoUpdateAnimBg="0"/>
      <p:bldP spid="138" grpId="0" autoUpdateAnimBg="0"/>
      <p:bldP spid="139" grpId="0" autoUpdateAnimBg="0"/>
      <p:bldP spid="14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2"/>
          <p:cNvSpPr>
            <a:spLocks noGrp="1" noChangeArrowheads="1"/>
          </p:cNvSpPr>
          <p:nvPr>
            <p:ph type="title"/>
          </p:nvPr>
        </p:nvSpPr>
        <p:spPr/>
        <p:txBody>
          <a:bodyPr/>
          <a:lstStyle/>
          <a:p>
            <a:pPr eaLnBrk="1" hangingPunct="1"/>
            <a:r>
              <a:rPr lang="en-US" altLang="zh-CN" sz="2800" smtClean="0">
                <a:ea typeface="宋体" charset="-122"/>
              </a:rPr>
              <a:t>4.4</a:t>
            </a:r>
            <a:r>
              <a:rPr lang="zh-CN" altLang="en-US" sz="2800" smtClean="0">
                <a:ea typeface="宋体" charset="-122"/>
              </a:rPr>
              <a:t>一阶线性电路暂态过程的三要素分析法</a:t>
            </a:r>
            <a:r>
              <a:rPr lang="zh-CN" altLang="en-US" sz="2800" smtClean="0">
                <a:ea typeface="楷体_GB2312" pitchFamily="49" charset="-122"/>
              </a:rPr>
              <a:t>（续</a:t>
            </a:r>
            <a:r>
              <a:rPr lang="en-US" altLang="zh-CN" sz="2800" smtClean="0">
                <a:ea typeface="楷体_GB2312" pitchFamily="49" charset="-122"/>
              </a:rPr>
              <a:t>9</a:t>
            </a:r>
            <a:r>
              <a:rPr lang="zh-CN" altLang="en-US" sz="2800"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42</a:t>
            </a:fld>
            <a:endParaRPr lang="zh-CN" altLang="en-US"/>
          </a:p>
        </p:txBody>
      </p:sp>
      <p:sp>
        <p:nvSpPr>
          <p:cNvPr id="36868" name="Text Box 4"/>
          <p:cNvSpPr txBox="1">
            <a:spLocks noChangeArrowheads="1"/>
          </p:cNvSpPr>
          <p:nvPr/>
        </p:nvSpPr>
        <p:spPr bwMode="auto">
          <a:xfrm>
            <a:off x="179512" y="767358"/>
            <a:ext cx="8691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000" b="1">
                <a:solidFill>
                  <a:schemeClr val="tx2"/>
                </a:solidFill>
                <a:latin typeface="Times New Roman" pitchFamily="18" charset="0"/>
                <a:cs typeface="Times New Roman" pitchFamily="18" charset="0"/>
              </a:rPr>
              <a:t>例</a:t>
            </a:r>
            <a:r>
              <a:rPr kumimoji="1" lang="en-US" altLang="zh-CN" sz="2000" b="1">
                <a:solidFill>
                  <a:schemeClr val="tx2"/>
                </a:solidFill>
                <a:latin typeface="Times New Roman" pitchFamily="18" charset="0"/>
                <a:cs typeface="Times New Roman" pitchFamily="18" charset="0"/>
              </a:rPr>
              <a:t>3 </a:t>
            </a:r>
            <a:r>
              <a:rPr kumimoji="1" lang="zh-CN" altLang="zh-CN" sz="2000" b="1">
                <a:solidFill>
                  <a:schemeClr val="tx2"/>
                </a:solidFill>
                <a:latin typeface="Times New Roman" pitchFamily="18" charset="0"/>
                <a:cs typeface="Times New Roman" pitchFamily="18" charset="0"/>
              </a:rPr>
              <a:t>无源线性电阻网络N</a:t>
            </a:r>
            <a:r>
              <a:rPr kumimoji="1" lang="zh-CN" altLang="en-US" sz="2000" b="1">
                <a:solidFill>
                  <a:schemeClr val="tx2"/>
                </a:solidFill>
                <a:latin typeface="Times New Roman" pitchFamily="18" charset="0"/>
                <a:cs typeface="Times New Roman" pitchFamily="18" charset="0"/>
              </a:rPr>
              <a:t>与</a:t>
            </a:r>
            <a:r>
              <a:rPr kumimoji="1" lang="en-US" altLang="zh-CN" sz="2000" b="1">
                <a:solidFill>
                  <a:schemeClr val="tx2"/>
                </a:solidFill>
                <a:latin typeface="Times New Roman" pitchFamily="18" charset="0"/>
                <a:cs typeface="Times New Roman" pitchFamily="18" charset="0"/>
              </a:rPr>
              <a:t>2F</a:t>
            </a:r>
            <a:r>
              <a:rPr kumimoji="1" lang="zh-CN" altLang="en-US" sz="2000" b="1">
                <a:solidFill>
                  <a:schemeClr val="tx2"/>
                </a:solidFill>
                <a:latin typeface="Times New Roman" pitchFamily="18" charset="0"/>
                <a:cs typeface="Times New Roman" pitchFamily="18" charset="0"/>
              </a:rPr>
              <a:t>无初始储能电容构成一阶电路</a:t>
            </a:r>
            <a:r>
              <a:rPr kumimoji="1" lang="zh-CN" altLang="zh-CN" sz="2000" b="1">
                <a:solidFill>
                  <a:schemeClr val="tx2"/>
                </a:solidFill>
                <a:latin typeface="Times New Roman" pitchFamily="18" charset="0"/>
                <a:cs typeface="Times New Roman" pitchFamily="18" charset="0"/>
              </a:rPr>
              <a:t>，当</a:t>
            </a:r>
            <a:r>
              <a:rPr kumimoji="1" lang="zh-CN" altLang="en-US" sz="2000" b="1">
                <a:solidFill>
                  <a:schemeClr val="tx2"/>
                </a:solidFill>
                <a:latin typeface="Times New Roman" pitchFamily="18" charset="0"/>
                <a:cs typeface="Times New Roman" pitchFamily="18" charset="0"/>
              </a:rPr>
              <a:t>开关</a:t>
            </a:r>
            <a:r>
              <a:rPr kumimoji="1" lang="zh-CN" altLang="zh-CN" sz="2000" b="1">
                <a:solidFill>
                  <a:schemeClr val="tx2"/>
                </a:solidFill>
                <a:latin typeface="Times New Roman" pitchFamily="18" charset="0"/>
                <a:cs typeface="Times New Roman" pitchFamily="18" charset="0"/>
              </a:rPr>
              <a:t>合上后</a:t>
            </a:r>
          </a:p>
        </p:txBody>
      </p:sp>
      <p:graphicFrame>
        <p:nvGraphicFramePr>
          <p:cNvPr id="36869" name="Object 2"/>
          <p:cNvGraphicFramePr>
            <a:graphicFrameLocks/>
          </p:cNvGraphicFramePr>
          <p:nvPr>
            <p:extLst>
              <p:ext uri="{D42A27DB-BD31-4B8C-83A1-F6EECF244321}">
                <p14:modId xmlns:p14="http://schemas.microsoft.com/office/powerpoint/2010/main" val="23605650"/>
              </p:ext>
            </p:extLst>
          </p:nvPr>
        </p:nvGraphicFramePr>
        <p:xfrm>
          <a:off x="1608262" y="1053108"/>
          <a:ext cx="4391025" cy="838200"/>
        </p:xfrm>
        <a:graphic>
          <a:graphicData uri="http://schemas.openxmlformats.org/presentationml/2006/ole">
            <mc:AlternateContent xmlns:mc="http://schemas.openxmlformats.org/markup-compatibility/2006">
              <mc:Choice xmlns:v="urn:schemas-microsoft-com:vml" Requires="v">
                <p:oleObj spid="_x0000_s25825" name="Equation" r:id="rId3" imgW="2197080" imgH="419040" progId="Equation.DSMT4">
                  <p:embed/>
                </p:oleObj>
              </mc:Choice>
              <mc:Fallback>
                <p:oleObj name="Equation" r:id="rId3" imgW="2197080" imgH="419040" progId="Equation.DSMT4">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262" y="1053108"/>
                        <a:ext cx="43910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Text Box 6"/>
          <p:cNvSpPr txBox="1">
            <a:spLocks noChangeArrowheads="1"/>
          </p:cNvSpPr>
          <p:nvPr/>
        </p:nvSpPr>
        <p:spPr bwMode="auto">
          <a:xfrm>
            <a:off x="427162" y="1999258"/>
            <a:ext cx="41481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000" b="1">
                <a:solidFill>
                  <a:schemeClr val="tx2"/>
                </a:solidFill>
                <a:latin typeface="Times New Roman" pitchFamily="18" charset="0"/>
                <a:cs typeface="Times New Roman" pitchFamily="18" charset="0"/>
              </a:rPr>
              <a:t>若将</a:t>
            </a:r>
            <a:r>
              <a:rPr kumimoji="1" lang="zh-CN" altLang="zh-CN" sz="2000" b="1">
                <a:solidFill>
                  <a:schemeClr val="tx2"/>
                </a:solidFill>
                <a:latin typeface="Times New Roman" pitchFamily="18" charset="0"/>
                <a:cs typeface="Times New Roman" pitchFamily="18" charset="0"/>
              </a:rPr>
              <a:t>电容换成2H</a:t>
            </a:r>
            <a:r>
              <a:rPr kumimoji="1" lang="zh-CN" altLang="en-US" sz="2000" b="1">
                <a:solidFill>
                  <a:schemeClr val="tx2"/>
                </a:solidFill>
                <a:latin typeface="Times New Roman" pitchFamily="18" charset="0"/>
                <a:cs typeface="Times New Roman" pitchFamily="18" charset="0"/>
              </a:rPr>
              <a:t>无初始储能</a:t>
            </a:r>
            <a:r>
              <a:rPr kumimoji="1" lang="zh-CN" altLang="zh-CN" sz="2000" b="1">
                <a:solidFill>
                  <a:schemeClr val="tx2"/>
                </a:solidFill>
                <a:latin typeface="Times New Roman" pitchFamily="18" charset="0"/>
                <a:cs typeface="Times New Roman" pitchFamily="18" charset="0"/>
              </a:rPr>
              <a:t>电感，求：</a:t>
            </a:r>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a:t>
            </a:r>
            <a:r>
              <a:rPr kumimoji="1" lang="en-US" altLang="zh-CN" sz="2000" b="1">
                <a:solidFill>
                  <a:schemeClr val="tx2"/>
                </a:solidFill>
                <a:latin typeface="Times New Roman" pitchFamily="18" charset="0"/>
                <a:cs typeface="Times New Roman" pitchFamily="18" charset="0"/>
              </a:rPr>
              <a:t>(</a:t>
            </a:r>
            <a:r>
              <a:rPr kumimoji="1" lang="en-US" altLang="zh-CN" sz="2000" b="1" i="1">
                <a:solidFill>
                  <a:schemeClr val="tx2"/>
                </a:solidFill>
                <a:latin typeface="Times New Roman" pitchFamily="18" charset="0"/>
                <a:cs typeface="Times New Roman" pitchFamily="18" charset="0"/>
              </a:rPr>
              <a:t>t</a:t>
            </a:r>
            <a:r>
              <a:rPr kumimoji="1" lang="en-US" altLang="zh-CN" sz="2000" b="1">
                <a:solidFill>
                  <a:schemeClr val="tx2"/>
                </a:solidFill>
                <a:latin typeface="Times New Roman" pitchFamily="18" charset="0"/>
                <a:cs typeface="Times New Roman" pitchFamily="18" charset="0"/>
              </a:rPr>
              <a:t>)=? </a:t>
            </a:r>
            <a:endParaRPr kumimoji="1" lang="zh-CN" altLang="zh-CN" sz="2000" b="1">
              <a:solidFill>
                <a:schemeClr val="tx2"/>
              </a:solidFill>
              <a:latin typeface="Times New Roman" pitchFamily="18" charset="0"/>
              <a:cs typeface="Times New Roman" pitchFamily="18" charset="0"/>
            </a:endParaRPr>
          </a:p>
        </p:txBody>
      </p:sp>
      <p:grpSp>
        <p:nvGrpSpPr>
          <p:cNvPr id="2" name="Group 7"/>
          <p:cNvGrpSpPr>
            <a:grpSpLocks/>
          </p:cNvGrpSpPr>
          <p:nvPr/>
        </p:nvGrpSpPr>
        <p:grpSpPr bwMode="auto">
          <a:xfrm>
            <a:off x="4678487" y="1519833"/>
            <a:ext cx="4179888" cy="1771650"/>
            <a:chOff x="368" y="756"/>
            <a:chExt cx="2633" cy="1116"/>
          </a:xfrm>
        </p:grpSpPr>
        <p:sp>
          <p:nvSpPr>
            <p:cNvPr id="25630" name="Rectangle 8"/>
            <p:cNvSpPr>
              <a:spLocks noChangeArrowheads="1"/>
            </p:cNvSpPr>
            <p:nvPr/>
          </p:nvSpPr>
          <p:spPr bwMode="auto">
            <a:xfrm>
              <a:off x="1552" y="1128"/>
              <a:ext cx="816" cy="744"/>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a:latin typeface="Times New Roman" pitchFamily="18" charset="0"/>
                  <a:cs typeface="Times New Roman" pitchFamily="18" charset="0"/>
                </a:rPr>
                <a:t>N</a:t>
              </a:r>
            </a:p>
          </p:txBody>
        </p:sp>
        <p:sp>
          <p:nvSpPr>
            <p:cNvPr id="25631" name="Rectangle 9"/>
            <p:cNvSpPr>
              <a:spLocks noChangeArrowheads="1"/>
            </p:cNvSpPr>
            <p:nvPr/>
          </p:nvSpPr>
          <p:spPr bwMode="auto">
            <a:xfrm>
              <a:off x="724" y="1200"/>
              <a:ext cx="828" cy="588"/>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5632" name="Rectangle 10"/>
            <p:cNvSpPr>
              <a:spLocks noChangeArrowheads="1"/>
            </p:cNvSpPr>
            <p:nvPr/>
          </p:nvSpPr>
          <p:spPr bwMode="auto">
            <a:xfrm>
              <a:off x="1744" y="828"/>
              <a:ext cx="444" cy="300"/>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5633" name="Line 11"/>
            <p:cNvSpPr>
              <a:spLocks noChangeShapeType="1"/>
            </p:cNvSpPr>
            <p:nvPr/>
          </p:nvSpPr>
          <p:spPr bwMode="auto">
            <a:xfrm>
              <a:off x="2368" y="1224"/>
              <a:ext cx="312"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4" name="Line 12"/>
            <p:cNvSpPr>
              <a:spLocks noChangeShapeType="1"/>
            </p:cNvSpPr>
            <p:nvPr/>
          </p:nvSpPr>
          <p:spPr bwMode="auto">
            <a:xfrm>
              <a:off x="2368" y="1776"/>
              <a:ext cx="312"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5" name="Oval 13"/>
            <p:cNvSpPr>
              <a:spLocks noChangeArrowheads="1"/>
            </p:cNvSpPr>
            <p:nvPr/>
          </p:nvSpPr>
          <p:spPr bwMode="auto">
            <a:xfrm>
              <a:off x="2680" y="1752"/>
              <a:ext cx="47" cy="48"/>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5636" name="Oval 14"/>
            <p:cNvSpPr>
              <a:spLocks noChangeArrowheads="1"/>
            </p:cNvSpPr>
            <p:nvPr/>
          </p:nvSpPr>
          <p:spPr bwMode="auto">
            <a:xfrm>
              <a:off x="2680" y="1200"/>
              <a:ext cx="47" cy="48"/>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5637" name="Oval 15"/>
            <p:cNvSpPr>
              <a:spLocks noChangeArrowheads="1"/>
            </p:cNvSpPr>
            <p:nvPr/>
          </p:nvSpPr>
          <p:spPr bwMode="auto">
            <a:xfrm>
              <a:off x="592" y="1392"/>
              <a:ext cx="276" cy="264"/>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grpSp>
          <p:nvGrpSpPr>
            <p:cNvPr id="25638" name="Group 16"/>
            <p:cNvGrpSpPr>
              <a:grpSpLocks/>
            </p:cNvGrpSpPr>
            <p:nvPr/>
          </p:nvGrpSpPr>
          <p:grpSpPr bwMode="auto">
            <a:xfrm>
              <a:off x="1936" y="756"/>
              <a:ext cx="60" cy="204"/>
              <a:chOff x="1116" y="3528"/>
              <a:chExt cx="60" cy="204"/>
            </a:xfrm>
          </p:grpSpPr>
          <p:sp>
            <p:nvSpPr>
              <p:cNvPr id="25651" name="Line 17"/>
              <p:cNvSpPr>
                <a:spLocks noChangeShapeType="1"/>
              </p:cNvSpPr>
              <p:nvPr/>
            </p:nvSpPr>
            <p:spPr bwMode="auto">
              <a:xfrm>
                <a:off x="1116" y="3528"/>
                <a:ext cx="0" cy="15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Line 18"/>
              <p:cNvSpPr>
                <a:spLocks noChangeShapeType="1"/>
              </p:cNvSpPr>
              <p:nvPr/>
            </p:nvSpPr>
            <p:spPr bwMode="auto">
              <a:xfrm>
                <a:off x="1176" y="3528"/>
                <a:ext cx="0" cy="15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Rectangle 19"/>
              <p:cNvSpPr>
                <a:spLocks noChangeArrowheads="1"/>
              </p:cNvSpPr>
              <p:nvPr/>
            </p:nvSpPr>
            <p:spPr bwMode="auto">
              <a:xfrm>
                <a:off x="1128" y="3540"/>
                <a:ext cx="47" cy="192"/>
              </a:xfrm>
              <a:prstGeom prst="rect">
                <a:avLst/>
              </a:prstGeom>
              <a:solidFill>
                <a:srgbClr val="EAEAEA"/>
              </a:solidFill>
              <a:ln>
                <a:noFill/>
              </a:ln>
              <a:extLs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lstStyle/>
              <a:p>
                <a:endParaRPr lang="zh-CN" altLang="en-US">
                  <a:latin typeface="Times New Roman" pitchFamily="18" charset="0"/>
                  <a:cs typeface="Times New Roman" pitchFamily="18" charset="0"/>
                </a:endParaRPr>
              </a:p>
            </p:txBody>
          </p:sp>
        </p:grpSp>
        <p:sp>
          <p:nvSpPr>
            <p:cNvPr id="25639" name="Rectangle 20"/>
            <p:cNvSpPr>
              <a:spLocks noChangeArrowheads="1"/>
            </p:cNvSpPr>
            <p:nvPr/>
          </p:nvSpPr>
          <p:spPr bwMode="auto">
            <a:xfrm>
              <a:off x="1048" y="1164"/>
              <a:ext cx="180" cy="72"/>
            </a:xfrm>
            <a:prstGeom prst="rect">
              <a:avLst/>
            </a:prstGeom>
            <a:solidFill>
              <a:srgbClr val="EAEAEA"/>
            </a:solidFill>
            <a:ln>
              <a:noFill/>
            </a:ln>
            <a:extLs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lstStyle/>
            <a:p>
              <a:endParaRPr lang="zh-CN" altLang="en-US">
                <a:latin typeface="Times New Roman" pitchFamily="18" charset="0"/>
                <a:cs typeface="Times New Roman" pitchFamily="18" charset="0"/>
              </a:endParaRPr>
            </a:p>
          </p:txBody>
        </p:sp>
        <p:sp>
          <p:nvSpPr>
            <p:cNvPr id="25640" name="Oval 21"/>
            <p:cNvSpPr>
              <a:spLocks noChangeArrowheads="1"/>
            </p:cNvSpPr>
            <p:nvPr/>
          </p:nvSpPr>
          <p:spPr bwMode="auto">
            <a:xfrm>
              <a:off x="1000" y="1176"/>
              <a:ext cx="47" cy="48"/>
            </a:xfrm>
            <a:prstGeom prst="ellipse">
              <a:avLst/>
            </a:prstGeom>
            <a:solidFill>
              <a:schemeClr val="bg1"/>
            </a:solidFill>
            <a:ln w="12700" cap="sq">
              <a:solidFill>
                <a:schemeClr val="tx1"/>
              </a:solidFill>
              <a:round/>
              <a:headEnd type="none" w="sm" len="sm"/>
              <a:tailEnd/>
            </a:ln>
          </p:spPr>
          <p:txBody>
            <a:bodyPr wrap="none" anchor="ctr"/>
            <a:lstStyle/>
            <a:p>
              <a:endParaRPr lang="zh-CN" altLang="en-US">
                <a:latin typeface="Times New Roman" pitchFamily="18" charset="0"/>
                <a:cs typeface="Times New Roman" pitchFamily="18" charset="0"/>
              </a:endParaRPr>
            </a:p>
          </p:txBody>
        </p:sp>
        <p:sp>
          <p:nvSpPr>
            <p:cNvPr id="25641" name="Oval 22"/>
            <p:cNvSpPr>
              <a:spLocks noChangeArrowheads="1"/>
            </p:cNvSpPr>
            <p:nvPr/>
          </p:nvSpPr>
          <p:spPr bwMode="auto">
            <a:xfrm>
              <a:off x="1216" y="1176"/>
              <a:ext cx="47" cy="48"/>
            </a:xfrm>
            <a:prstGeom prst="ellipse">
              <a:avLst/>
            </a:prstGeom>
            <a:solidFill>
              <a:schemeClr val="bg1"/>
            </a:solidFill>
            <a:ln w="12700" cap="sq">
              <a:solidFill>
                <a:schemeClr val="tx1"/>
              </a:solidFill>
              <a:round/>
              <a:headEnd type="none" w="sm" len="sm"/>
              <a:tailEnd/>
            </a:ln>
          </p:spPr>
          <p:txBody>
            <a:bodyPr wrap="none" anchor="ctr"/>
            <a:lstStyle/>
            <a:p>
              <a:endParaRPr lang="zh-CN" altLang="en-US">
                <a:latin typeface="Times New Roman" pitchFamily="18" charset="0"/>
                <a:cs typeface="Times New Roman" pitchFamily="18" charset="0"/>
              </a:endParaRPr>
            </a:p>
          </p:txBody>
        </p:sp>
        <p:sp>
          <p:nvSpPr>
            <p:cNvPr id="25642" name="Line 23"/>
            <p:cNvSpPr>
              <a:spLocks noChangeShapeType="1"/>
            </p:cNvSpPr>
            <p:nvPr/>
          </p:nvSpPr>
          <p:spPr bwMode="auto">
            <a:xfrm>
              <a:off x="1000" y="1104"/>
              <a:ext cx="228" cy="72"/>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3" name="Freeform 24"/>
            <p:cNvSpPr>
              <a:spLocks/>
            </p:cNvSpPr>
            <p:nvPr/>
          </p:nvSpPr>
          <p:spPr bwMode="auto">
            <a:xfrm>
              <a:off x="1104" y="1032"/>
              <a:ext cx="124" cy="252"/>
            </a:xfrm>
            <a:custGeom>
              <a:avLst/>
              <a:gdLst>
                <a:gd name="T0" fmla="*/ 124 w 124"/>
                <a:gd name="T1" fmla="*/ 0 h 252"/>
                <a:gd name="T2" fmla="*/ 28 w 124"/>
                <a:gd name="T3" fmla="*/ 48 h 252"/>
                <a:gd name="T4" fmla="*/ 4 w 124"/>
                <a:gd name="T5" fmla="*/ 120 h 252"/>
                <a:gd name="T6" fmla="*/ 52 w 124"/>
                <a:gd name="T7" fmla="*/ 252 h 252"/>
                <a:gd name="T8" fmla="*/ 0 60000 65536"/>
                <a:gd name="T9" fmla="*/ 0 60000 65536"/>
                <a:gd name="T10" fmla="*/ 0 60000 65536"/>
                <a:gd name="T11" fmla="*/ 0 60000 65536"/>
                <a:gd name="T12" fmla="*/ 0 w 124"/>
                <a:gd name="T13" fmla="*/ 0 h 252"/>
                <a:gd name="T14" fmla="*/ 124 w 124"/>
                <a:gd name="T15" fmla="*/ 252 h 252"/>
              </a:gdLst>
              <a:ahLst/>
              <a:cxnLst>
                <a:cxn ang="T8">
                  <a:pos x="T0" y="T1"/>
                </a:cxn>
                <a:cxn ang="T9">
                  <a:pos x="T2" y="T3"/>
                </a:cxn>
                <a:cxn ang="T10">
                  <a:pos x="T4" y="T5"/>
                </a:cxn>
                <a:cxn ang="T11">
                  <a:pos x="T6" y="T7"/>
                </a:cxn>
              </a:cxnLst>
              <a:rect l="T12" t="T13" r="T14" b="T15"/>
              <a:pathLst>
                <a:path w="124" h="252">
                  <a:moveTo>
                    <a:pt x="124" y="0"/>
                  </a:moveTo>
                  <a:cubicBezTo>
                    <a:pt x="86" y="14"/>
                    <a:pt x="48" y="28"/>
                    <a:pt x="28" y="48"/>
                  </a:cubicBezTo>
                  <a:cubicBezTo>
                    <a:pt x="8" y="68"/>
                    <a:pt x="0" y="86"/>
                    <a:pt x="4" y="120"/>
                  </a:cubicBezTo>
                  <a:cubicBezTo>
                    <a:pt x="8" y="154"/>
                    <a:pt x="30" y="203"/>
                    <a:pt x="52" y="252"/>
                  </a:cubicBezTo>
                </a:path>
              </a:pathLst>
            </a:custGeom>
            <a:noFill/>
            <a:ln w="12700" cap="sq">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25644" name="Text Box 25"/>
            <p:cNvSpPr txBox="1">
              <a:spLocks noChangeArrowheads="1"/>
            </p:cNvSpPr>
            <p:nvPr/>
          </p:nvSpPr>
          <p:spPr bwMode="auto">
            <a:xfrm>
              <a:off x="369" y="1207"/>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latin typeface="Times New Roman" pitchFamily="18" charset="0"/>
                  <a:cs typeface="Times New Roman" pitchFamily="18" charset="0"/>
                </a:rPr>
                <a:t>+</a:t>
              </a:r>
            </a:p>
          </p:txBody>
        </p:sp>
        <p:sp>
          <p:nvSpPr>
            <p:cNvPr id="25645" name="Text Box 26"/>
            <p:cNvSpPr txBox="1">
              <a:spLocks noChangeArrowheads="1"/>
            </p:cNvSpPr>
            <p:nvPr/>
          </p:nvSpPr>
          <p:spPr bwMode="auto">
            <a:xfrm>
              <a:off x="374" y="1591"/>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latin typeface="Times New Roman" pitchFamily="18" charset="0"/>
                  <a:cs typeface="Times New Roman" pitchFamily="18" charset="0"/>
                </a:rPr>
                <a:t>-</a:t>
              </a:r>
            </a:p>
          </p:txBody>
        </p:sp>
        <p:sp>
          <p:nvSpPr>
            <p:cNvPr id="25646" name="Text Box 27"/>
            <p:cNvSpPr txBox="1">
              <a:spLocks noChangeArrowheads="1"/>
            </p:cNvSpPr>
            <p:nvPr/>
          </p:nvSpPr>
          <p:spPr bwMode="auto">
            <a:xfrm>
              <a:off x="368" y="145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i="1">
                  <a:latin typeface="Times New Roman" pitchFamily="18" charset="0"/>
                  <a:cs typeface="Times New Roman" pitchFamily="18" charset="0"/>
                </a:rPr>
                <a:t>U</a:t>
              </a:r>
            </a:p>
          </p:txBody>
        </p:sp>
        <p:sp>
          <p:nvSpPr>
            <p:cNvPr id="25647" name="Text Box 28"/>
            <p:cNvSpPr txBox="1">
              <a:spLocks noChangeArrowheads="1"/>
            </p:cNvSpPr>
            <p:nvPr/>
          </p:nvSpPr>
          <p:spPr bwMode="auto">
            <a:xfrm>
              <a:off x="953" y="832"/>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en-US" i="1">
                  <a:latin typeface="Times New Roman" pitchFamily="18" charset="0"/>
                  <a:cs typeface="Times New Roman" pitchFamily="18" charset="0"/>
                </a:rPr>
                <a:t>t</a:t>
              </a:r>
              <a:r>
                <a:rPr kumimoji="1" lang="en-US" altLang="en-US" sz="1600">
                  <a:latin typeface="Times New Roman" pitchFamily="18" charset="0"/>
                  <a:cs typeface="Times New Roman" pitchFamily="18" charset="0"/>
                </a:rPr>
                <a:t> = 0</a:t>
              </a:r>
              <a:endParaRPr kumimoji="1" lang="en-US" altLang="zh-CN" sz="1600">
                <a:latin typeface="Times New Roman" pitchFamily="18" charset="0"/>
                <a:cs typeface="Times New Roman" pitchFamily="18" charset="0"/>
              </a:endParaRPr>
            </a:p>
          </p:txBody>
        </p:sp>
        <p:sp>
          <p:nvSpPr>
            <p:cNvPr id="25648" name="Text Box 29"/>
            <p:cNvSpPr txBox="1">
              <a:spLocks noChangeArrowheads="1"/>
            </p:cNvSpPr>
            <p:nvPr/>
          </p:nvSpPr>
          <p:spPr bwMode="auto">
            <a:xfrm>
              <a:off x="1843" y="91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1600">
                  <a:latin typeface="Times New Roman" pitchFamily="18" charset="0"/>
                  <a:cs typeface="Times New Roman" pitchFamily="18" charset="0"/>
                </a:rPr>
                <a:t>2F</a:t>
              </a:r>
            </a:p>
          </p:txBody>
        </p:sp>
        <p:sp>
          <p:nvSpPr>
            <p:cNvPr id="25649" name="Line 30"/>
            <p:cNvSpPr>
              <a:spLocks noChangeShapeType="1"/>
            </p:cNvSpPr>
            <p:nvPr/>
          </p:nvSpPr>
          <p:spPr bwMode="auto">
            <a:xfrm>
              <a:off x="2692" y="1356"/>
              <a:ext cx="0" cy="312"/>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0" name="Text Box 31"/>
            <p:cNvSpPr txBox="1">
              <a:spLocks noChangeArrowheads="1"/>
            </p:cNvSpPr>
            <p:nvPr/>
          </p:nvSpPr>
          <p:spPr bwMode="auto">
            <a:xfrm>
              <a:off x="2744" y="1339"/>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i="1">
                  <a:latin typeface="Times New Roman" pitchFamily="18" charset="0"/>
                  <a:cs typeface="Times New Roman" pitchFamily="18" charset="0"/>
                </a:rPr>
                <a:t>u</a:t>
              </a:r>
              <a:r>
                <a:rPr kumimoji="1" lang="en-US" altLang="zh-CN" sz="2000" baseline="-25000">
                  <a:latin typeface="Times New Roman" pitchFamily="18" charset="0"/>
                  <a:cs typeface="Times New Roman" pitchFamily="18" charset="0"/>
                </a:rPr>
                <a:t>o</a:t>
              </a:r>
              <a:endParaRPr kumimoji="1" lang="en-US" altLang="zh-CN" sz="2000">
                <a:latin typeface="Times New Roman" pitchFamily="18" charset="0"/>
                <a:cs typeface="Times New Roman" pitchFamily="18" charset="0"/>
              </a:endParaRPr>
            </a:p>
          </p:txBody>
        </p:sp>
      </p:grpSp>
      <p:sp>
        <p:nvSpPr>
          <p:cNvPr id="36897" name="Text Box 33"/>
          <p:cNvSpPr txBox="1">
            <a:spLocks noChangeArrowheads="1"/>
          </p:cNvSpPr>
          <p:nvPr/>
        </p:nvSpPr>
        <p:spPr bwMode="auto">
          <a:xfrm>
            <a:off x="228725" y="3131145"/>
            <a:ext cx="1522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接电容时</a:t>
            </a:r>
          </a:p>
        </p:txBody>
      </p:sp>
      <p:graphicFrame>
        <p:nvGraphicFramePr>
          <p:cNvPr id="36898" name="Object 3"/>
          <p:cNvGraphicFramePr>
            <a:graphicFrameLocks/>
          </p:cNvGraphicFramePr>
          <p:nvPr>
            <p:extLst>
              <p:ext uri="{D42A27DB-BD31-4B8C-83A1-F6EECF244321}">
                <p14:modId xmlns:p14="http://schemas.microsoft.com/office/powerpoint/2010/main" val="1761160395"/>
              </p:ext>
            </p:extLst>
          </p:nvPr>
        </p:nvGraphicFramePr>
        <p:xfrm>
          <a:off x="1724150" y="2908895"/>
          <a:ext cx="3098800" cy="889000"/>
        </p:xfrm>
        <a:graphic>
          <a:graphicData uri="http://schemas.openxmlformats.org/presentationml/2006/ole">
            <mc:AlternateContent xmlns:mc="http://schemas.openxmlformats.org/markup-compatibility/2006">
              <mc:Choice xmlns:v="urn:schemas-microsoft-com:vml" Requires="v">
                <p:oleObj spid="_x0000_s25826" name="Equation" r:id="rId5" imgW="1549080" imgH="444240" progId="Equation.DSMT4">
                  <p:embed/>
                </p:oleObj>
              </mc:Choice>
              <mc:Fallback>
                <p:oleObj name="Equation" r:id="rId5" imgW="1549080" imgH="444240" progId="Equation.DSMT4">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150" y="2908895"/>
                        <a:ext cx="3098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9" name="Text Box 35"/>
          <p:cNvSpPr txBox="1">
            <a:spLocks noChangeArrowheads="1"/>
          </p:cNvSpPr>
          <p:nvPr/>
        </p:nvSpPr>
        <p:spPr bwMode="auto">
          <a:xfrm>
            <a:off x="292225" y="3729633"/>
            <a:ext cx="205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时间常数：</a:t>
            </a:r>
          </a:p>
        </p:txBody>
      </p:sp>
      <p:graphicFrame>
        <p:nvGraphicFramePr>
          <p:cNvPr id="36900" name="Object 4"/>
          <p:cNvGraphicFramePr>
            <a:graphicFrameLocks/>
          </p:cNvGraphicFramePr>
          <p:nvPr>
            <p:extLst>
              <p:ext uri="{D42A27DB-BD31-4B8C-83A1-F6EECF244321}">
                <p14:modId xmlns:p14="http://schemas.microsoft.com/office/powerpoint/2010/main" val="2228475427"/>
              </p:ext>
            </p:extLst>
          </p:nvPr>
        </p:nvGraphicFramePr>
        <p:xfrm>
          <a:off x="1836862" y="3756620"/>
          <a:ext cx="2055813" cy="411163"/>
        </p:xfrm>
        <a:graphic>
          <a:graphicData uri="http://schemas.openxmlformats.org/presentationml/2006/ole">
            <mc:AlternateContent xmlns:mc="http://schemas.openxmlformats.org/markup-compatibility/2006">
              <mc:Choice xmlns:v="urn:schemas-microsoft-com:vml" Requires="v">
                <p:oleObj spid="_x0000_s25827" name="Equation" r:id="rId7" imgW="1143000" imgH="228600" progId="Equation.DSMT4">
                  <p:embed/>
                </p:oleObj>
              </mc:Choice>
              <mc:Fallback>
                <p:oleObj name="Equation" r:id="rId7" imgW="1143000" imgH="228600"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862" y="3756620"/>
                        <a:ext cx="20558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1" name="Text Box 37"/>
          <p:cNvSpPr txBox="1">
            <a:spLocks noChangeArrowheads="1"/>
          </p:cNvSpPr>
          <p:nvPr/>
        </p:nvSpPr>
        <p:spPr bwMode="auto">
          <a:xfrm>
            <a:off x="4059362" y="3766145"/>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latin typeface="Times New Roman" pitchFamily="18" charset="0"/>
                <a:cs typeface="Times New Roman" pitchFamily="18" charset="0"/>
              </a:rPr>
              <a:t>R</a:t>
            </a:r>
            <a:r>
              <a:rPr kumimoji="1" lang="en-US" altLang="zh-CN" b="1">
                <a:latin typeface="Times New Roman" pitchFamily="18" charset="0"/>
                <a:cs typeface="Times New Roman" pitchFamily="18" charset="0"/>
              </a:rPr>
              <a:t>=2</a:t>
            </a:r>
            <a:r>
              <a:rPr kumimoji="1" lang="en-US" altLang="zh-CN" b="1">
                <a:latin typeface="Times New Roman" pitchFamily="18" charset="0"/>
                <a:cs typeface="Times New Roman" pitchFamily="18" charset="0"/>
                <a:sym typeface="Symbol" pitchFamily="18" charset="2"/>
              </a:rPr>
              <a:t></a:t>
            </a:r>
            <a:endParaRPr kumimoji="1" lang="en-US" altLang="zh-CN" b="1">
              <a:latin typeface="Times New Roman" pitchFamily="18" charset="0"/>
              <a:cs typeface="Times New Roman" pitchFamily="18" charset="0"/>
            </a:endParaRPr>
          </a:p>
        </p:txBody>
      </p:sp>
      <p:sp>
        <p:nvSpPr>
          <p:cNvPr id="36902" name="Text Box 38"/>
          <p:cNvSpPr txBox="1">
            <a:spLocks noChangeArrowheads="1"/>
          </p:cNvSpPr>
          <p:nvPr/>
        </p:nvSpPr>
        <p:spPr bwMode="auto">
          <a:xfrm>
            <a:off x="292225" y="4358283"/>
            <a:ext cx="1958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初始响应：</a:t>
            </a:r>
          </a:p>
        </p:txBody>
      </p:sp>
      <p:graphicFrame>
        <p:nvGraphicFramePr>
          <p:cNvPr id="36903" name="Object 5"/>
          <p:cNvGraphicFramePr>
            <a:graphicFrameLocks/>
          </p:cNvGraphicFramePr>
          <p:nvPr>
            <p:extLst>
              <p:ext uri="{D42A27DB-BD31-4B8C-83A1-F6EECF244321}">
                <p14:modId xmlns:p14="http://schemas.microsoft.com/office/powerpoint/2010/main" val="3425080535"/>
              </p:ext>
            </p:extLst>
          </p:nvPr>
        </p:nvGraphicFramePr>
        <p:xfrm>
          <a:off x="1679700" y="4204295"/>
          <a:ext cx="1712912" cy="709613"/>
        </p:xfrm>
        <a:graphic>
          <a:graphicData uri="http://schemas.openxmlformats.org/presentationml/2006/ole">
            <mc:AlternateContent xmlns:mc="http://schemas.openxmlformats.org/markup-compatibility/2006">
              <mc:Choice xmlns:v="urn:schemas-microsoft-com:vml" Requires="v">
                <p:oleObj spid="_x0000_s25828" name="Equation" r:id="rId9" imgW="952200" imgH="393480" progId="Equation.DSMT4">
                  <p:embed/>
                </p:oleObj>
              </mc:Choice>
              <mc:Fallback>
                <p:oleObj name="Equation" r:id="rId9" imgW="952200" imgH="393480" progId="Equation.DSMT4">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700" y="4204295"/>
                        <a:ext cx="1712912"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4" name="Text Box 40"/>
          <p:cNvSpPr txBox="1">
            <a:spLocks noChangeArrowheads="1"/>
          </p:cNvSpPr>
          <p:nvPr/>
        </p:nvSpPr>
        <p:spPr bwMode="auto">
          <a:xfrm>
            <a:off x="3438650" y="4396383"/>
            <a:ext cx="1724025" cy="40005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动态元件短路</a:t>
            </a:r>
          </a:p>
        </p:txBody>
      </p:sp>
      <p:sp>
        <p:nvSpPr>
          <p:cNvPr id="36905" name="Text Box 41"/>
          <p:cNvSpPr txBox="1">
            <a:spLocks noChangeArrowheads="1"/>
          </p:cNvSpPr>
          <p:nvPr/>
        </p:nvSpPr>
        <p:spPr bwMode="auto">
          <a:xfrm>
            <a:off x="292225" y="5085358"/>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稳态响应：</a:t>
            </a:r>
          </a:p>
        </p:txBody>
      </p:sp>
      <p:graphicFrame>
        <p:nvGraphicFramePr>
          <p:cNvPr id="36906" name="Object 6"/>
          <p:cNvGraphicFramePr>
            <a:graphicFrameLocks/>
          </p:cNvGraphicFramePr>
          <p:nvPr>
            <p:extLst>
              <p:ext uri="{D42A27DB-BD31-4B8C-83A1-F6EECF244321}">
                <p14:modId xmlns:p14="http://schemas.microsoft.com/office/powerpoint/2010/main" val="391034202"/>
              </p:ext>
            </p:extLst>
          </p:nvPr>
        </p:nvGraphicFramePr>
        <p:xfrm>
          <a:off x="1606675" y="4950420"/>
          <a:ext cx="1644650" cy="709613"/>
        </p:xfrm>
        <a:graphic>
          <a:graphicData uri="http://schemas.openxmlformats.org/presentationml/2006/ole">
            <mc:AlternateContent xmlns:mc="http://schemas.openxmlformats.org/markup-compatibility/2006">
              <mc:Choice xmlns:v="urn:schemas-microsoft-com:vml" Requires="v">
                <p:oleObj spid="_x0000_s25829" name="Equation" r:id="rId11" imgW="914400" imgH="393480" progId="Equation.DSMT4">
                  <p:embed/>
                </p:oleObj>
              </mc:Choice>
              <mc:Fallback>
                <p:oleObj name="Equation" r:id="rId11" imgW="914400" imgH="393480" progId="Equation.DSMT4">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6675" y="4950420"/>
                        <a:ext cx="164465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7" name="Text Box 43"/>
          <p:cNvSpPr txBox="1">
            <a:spLocks noChangeArrowheads="1"/>
          </p:cNvSpPr>
          <p:nvPr/>
        </p:nvSpPr>
        <p:spPr bwMode="auto">
          <a:xfrm>
            <a:off x="3438650" y="5096470"/>
            <a:ext cx="1724025" cy="40005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动态元件开路</a:t>
            </a:r>
          </a:p>
        </p:txBody>
      </p:sp>
      <p:sp>
        <p:nvSpPr>
          <p:cNvPr id="36908" name="Text Box 44"/>
          <p:cNvSpPr txBox="1">
            <a:spLocks noChangeArrowheads="1"/>
          </p:cNvSpPr>
          <p:nvPr/>
        </p:nvSpPr>
        <p:spPr bwMode="auto">
          <a:xfrm>
            <a:off x="282700" y="5680670"/>
            <a:ext cx="2535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接电感时响应：</a:t>
            </a:r>
          </a:p>
        </p:txBody>
      </p:sp>
      <p:sp>
        <p:nvSpPr>
          <p:cNvPr id="36909" name="Text Box 45"/>
          <p:cNvSpPr txBox="1">
            <a:spLocks noChangeArrowheads="1"/>
          </p:cNvSpPr>
          <p:nvPr/>
        </p:nvSpPr>
        <p:spPr bwMode="auto">
          <a:xfrm>
            <a:off x="6181850" y="3308945"/>
            <a:ext cx="1830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接电感时</a:t>
            </a:r>
          </a:p>
        </p:txBody>
      </p:sp>
      <p:sp>
        <p:nvSpPr>
          <p:cNvPr id="36910" name="AutoShape 46"/>
          <p:cNvSpPr>
            <a:spLocks noChangeArrowheads="1"/>
          </p:cNvSpPr>
          <p:nvPr/>
        </p:nvSpPr>
        <p:spPr bwMode="auto">
          <a:xfrm>
            <a:off x="5300787" y="3839170"/>
            <a:ext cx="312738" cy="3444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6911" name="Object 7"/>
          <p:cNvGraphicFramePr>
            <a:graphicFrameLocks/>
          </p:cNvGraphicFramePr>
          <p:nvPr>
            <p:extLst>
              <p:ext uri="{D42A27DB-BD31-4B8C-83A1-F6EECF244321}">
                <p14:modId xmlns:p14="http://schemas.microsoft.com/office/powerpoint/2010/main" val="2399914246"/>
              </p:ext>
            </p:extLst>
          </p:nvPr>
        </p:nvGraphicFramePr>
        <p:xfrm>
          <a:off x="7183562" y="3586758"/>
          <a:ext cx="1255713" cy="709612"/>
        </p:xfrm>
        <a:graphic>
          <a:graphicData uri="http://schemas.openxmlformats.org/presentationml/2006/ole">
            <mc:AlternateContent xmlns:mc="http://schemas.openxmlformats.org/markup-compatibility/2006">
              <mc:Choice xmlns:v="urn:schemas-microsoft-com:vml" Requires="v">
                <p:oleObj spid="_x0000_s25830" name="Equation" r:id="rId13" imgW="698400" imgH="393480" progId="Equation.DSMT4">
                  <p:embed/>
                </p:oleObj>
              </mc:Choice>
              <mc:Fallback>
                <p:oleObj name="Equation" r:id="rId13" imgW="698400" imgH="393480" progId="Equation.DSMT4">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83562" y="3586758"/>
                        <a:ext cx="1255713"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12" name="AutoShape 48"/>
          <p:cNvSpPr>
            <a:spLocks noChangeArrowheads="1"/>
          </p:cNvSpPr>
          <p:nvPr/>
        </p:nvSpPr>
        <p:spPr bwMode="auto">
          <a:xfrm>
            <a:off x="5302375" y="4415433"/>
            <a:ext cx="311150" cy="344487"/>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6913" name="Object 8"/>
          <p:cNvGraphicFramePr>
            <a:graphicFrameLocks/>
          </p:cNvGraphicFramePr>
          <p:nvPr>
            <p:extLst>
              <p:ext uri="{D42A27DB-BD31-4B8C-83A1-F6EECF244321}">
                <p14:modId xmlns:p14="http://schemas.microsoft.com/office/powerpoint/2010/main" val="3041883395"/>
              </p:ext>
            </p:extLst>
          </p:nvPr>
        </p:nvGraphicFramePr>
        <p:xfrm>
          <a:off x="7108950" y="4196358"/>
          <a:ext cx="1644650" cy="709612"/>
        </p:xfrm>
        <a:graphic>
          <a:graphicData uri="http://schemas.openxmlformats.org/presentationml/2006/ole">
            <mc:AlternateContent xmlns:mc="http://schemas.openxmlformats.org/markup-compatibility/2006">
              <mc:Choice xmlns:v="urn:schemas-microsoft-com:vml" Requires="v">
                <p:oleObj spid="_x0000_s25831" name="Equation" r:id="rId15" imgW="914400" imgH="393480" progId="Equation.DSMT4">
                  <p:embed/>
                </p:oleObj>
              </mc:Choice>
              <mc:Fallback>
                <p:oleObj name="Equation" r:id="rId15" imgW="914400" imgH="393480" progId="Equation.DSMT4">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08950" y="4196358"/>
                        <a:ext cx="1644650"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14" name="Text Box 50"/>
          <p:cNvSpPr txBox="1">
            <a:spLocks noChangeArrowheads="1"/>
          </p:cNvSpPr>
          <p:nvPr/>
        </p:nvSpPr>
        <p:spPr bwMode="auto">
          <a:xfrm>
            <a:off x="5632575" y="5085358"/>
            <a:ext cx="1982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初始响应：</a:t>
            </a:r>
          </a:p>
        </p:txBody>
      </p:sp>
      <p:graphicFrame>
        <p:nvGraphicFramePr>
          <p:cNvPr id="36915" name="Object 9"/>
          <p:cNvGraphicFramePr>
            <a:graphicFrameLocks/>
          </p:cNvGraphicFramePr>
          <p:nvPr>
            <p:extLst>
              <p:ext uri="{D42A27DB-BD31-4B8C-83A1-F6EECF244321}">
                <p14:modId xmlns:p14="http://schemas.microsoft.com/office/powerpoint/2010/main" val="2907667541"/>
              </p:ext>
            </p:extLst>
          </p:nvPr>
        </p:nvGraphicFramePr>
        <p:xfrm>
          <a:off x="7180387" y="4917083"/>
          <a:ext cx="1712913" cy="709612"/>
        </p:xfrm>
        <a:graphic>
          <a:graphicData uri="http://schemas.openxmlformats.org/presentationml/2006/ole">
            <mc:AlternateContent xmlns:mc="http://schemas.openxmlformats.org/markup-compatibility/2006">
              <mc:Choice xmlns:v="urn:schemas-microsoft-com:vml" Requires="v">
                <p:oleObj spid="_x0000_s25832" name="Equation" r:id="rId17" imgW="952200" imgH="393480" progId="Equation.DSMT4">
                  <p:embed/>
                </p:oleObj>
              </mc:Choice>
              <mc:Fallback>
                <p:oleObj name="Equation" r:id="rId17" imgW="952200" imgH="393480" progId="Equation.DSMT4">
                  <p:embed/>
                  <p:pic>
                    <p:nvPicPr>
                      <p:cNvPr id="0" name="Object 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80387" y="4917083"/>
                        <a:ext cx="1712913"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16" name="Text Box 52"/>
          <p:cNvSpPr txBox="1">
            <a:spLocks noChangeArrowheads="1"/>
          </p:cNvSpPr>
          <p:nvPr/>
        </p:nvSpPr>
        <p:spPr bwMode="auto">
          <a:xfrm>
            <a:off x="5632575" y="4358283"/>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稳态响应：</a:t>
            </a:r>
          </a:p>
        </p:txBody>
      </p:sp>
      <p:sp>
        <p:nvSpPr>
          <p:cNvPr id="36917" name="AutoShape 53"/>
          <p:cNvSpPr>
            <a:spLocks noChangeArrowheads="1"/>
          </p:cNvSpPr>
          <p:nvPr/>
        </p:nvSpPr>
        <p:spPr bwMode="auto">
          <a:xfrm>
            <a:off x="5308725" y="5140920"/>
            <a:ext cx="298450" cy="3444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6918" name="Object 10"/>
          <p:cNvGraphicFramePr>
            <a:graphicFrameLocks/>
          </p:cNvGraphicFramePr>
          <p:nvPr>
            <p:extLst>
              <p:ext uri="{D42A27DB-BD31-4B8C-83A1-F6EECF244321}">
                <p14:modId xmlns:p14="http://schemas.microsoft.com/office/powerpoint/2010/main" val="1297468457"/>
              </p:ext>
            </p:extLst>
          </p:nvPr>
        </p:nvGraphicFramePr>
        <p:xfrm>
          <a:off x="2508375" y="5531445"/>
          <a:ext cx="5805487" cy="777875"/>
        </p:xfrm>
        <a:graphic>
          <a:graphicData uri="http://schemas.openxmlformats.org/presentationml/2006/ole">
            <mc:AlternateContent xmlns:mc="http://schemas.openxmlformats.org/markup-compatibility/2006">
              <mc:Choice xmlns:v="urn:schemas-microsoft-com:vml" Requires="v">
                <p:oleObj spid="_x0000_s25833" name="Equation" r:id="rId19" imgW="3225600" imgH="431640" progId="Equation.DSMT4">
                  <p:embed/>
                </p:oleObj>
              </mc:Choice>
              <mc:Fallback>
                <p:oleObj name="Equation" r:id="rId19" imgW="3225600" imgH="431640" progId="Equation.DSMT4">
                  <p:embed/>
                  <p:pic>
                    <p:nvPicPr>
                      <p:cNvPr id="0" name="Object 1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08375" y="5531445"/>
                        <a:ext cx="5805487"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19" name="Text Box 55"/>
          <p:cNvSpPr txBox="1">
            <a:spLocks noChangeArrowheads="1"/>
          </p:cNvSpPr>
          <p:nvPr/>
        </p:nvSpPr>
        <p:spPr bwMode="auto">
          <a:xfrm>
            <a:off x="5632575" y="3769320"/>
            <a:ext cx="205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时间常数：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6868"/>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lide(fromBottom)">
                                      <p:cBhvr>
                                        <p:cTn id="9" dur="500"/>
                                        <p:tgtEl>
                                          <p:spTgt spid="2"/>
                                        </p:tgtEl>
                                      </p:cBhvr>
                                    </p:animEffect>
                                  </p:childTnLst>
                                </p:cTn>
                              </p:par>
                            </p:childTnLst>
                          </p:cTn>
                        </p:par>
                        <p:par>
                          <p:cTn id="10" fill="hold" nodeType="afterGroup">
                            <p:stCondLst>
                              <p:cond delay="3301"/>
                            </p:stCondLst>
                            <p:childTnLst>
                              <p:par>
                                <p:cTn id="11" presetID="22" presetClass="entr" presetSubtype="8" fill="hold" nodeType="afterEffect">
                                  <p:stCondLst>
                                    <p:cond delay="0"/>
                                  </p:stCondLst>
                                  <p:childTnLst>
                                    <p:set>
                                      <p:cBhvr>
                                        <p:cTn id="12" dur="1" fill="hold">
                                          <p:stCondLst>
                                            <p:cond delay="0"/>
                                          </p:stCondLst>
                                        </p:cTn>
                                        <p:tgtEl>
                                          <p:spTgt spid="36869"/>
                                        </p:tgtEl>
                                        <p:attrNameLst>
                                          <p:attrName>style.visibility</p:attrName>
                                        </p:attrNameLst>
                                      </p:cBhvr>
                                      <p:to>
                                        <p:strVal val="visible"/>
                                      </p:to>
                                    </p:set>
                                    <p:animEffect transition="in" filter="wipe(left)">
                                      <p:cBhvr>
                                        <p:cTn id="13" dur="1000"/>
                                        <p:tgtEl>
                                          <p:spTgt spid="36869"/>
                                        </p:tgtEl>
                                      </p:cBhvr>
                                    </p:animEffect>
                                  </p:childTnLst>
                                </p:cTn>
                              </p:par>
                            </p:childTnLst>
                          </p:cTn>
                        </p:par>
                        <p:par>
                          <p:cTn id="14" fill="hold" nodeType="afterGroup">
                            <p:stCondLst>
                              <p:cond delay="4301"/>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3687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897"/>
                                        </p:tgtEl>
                                        <p:attrNameLst>
                                          <p:attrName>style.visibility</p:attrName>
                                        </p:attrNameLst>
                                      </p:cBhvr>
                                      <p:to>
                                        <p:strVal val="visible"/>
                                      </p:to>
                                    </p:set>
                                    <p:animEffect transition="in" filter="wipe(left)">
                                      <p:cBhvr>
                                        <p:cTn id="21" dur="500"/>
                                        <p:tgtEl>
                                          <p:spTgt spid="3689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6898"/>
                                        </p:tgtEl>
                                        <p:attrNameLst>
                                          <p:attrName>style.visibility</p:attrName>
                                        </p:attrNameLst>
                                      </p:cBhvr>
                                      <p:to>
                                        <p:strVal val="visible"/>
                                      </p:to>
                                    </p:set>
                                    <p:animEffect transition="in" filter="wipe(left)">
                                      <p:cBhvr>
                                        <p:cTn id="25" dur="500"/>
                                        <p:tgtEl>
                                          <p:spTgt spid="368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99"/>
                                        </p:tgtEl>
                                        <p:attrNameLst>
                                          <p:attrName>style.visibility</p:attrName>
                                        </p:attrNameLst>
                                      </p:cBhvr>
                                      <p:to>
                                        <p:strVal val="visible"/>
                                      </p:to>
                                    </p:set>
                                    <p:animEffect transition="in" filter="wipe(left)">
                                      <p:cBhvr>
                                        <p:cTn id="30" dur="500"/>
                                        <p:tgtEl>
                                          <p:spTgt spid="3689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6900"/>
                                        </p:tgtEl>
                                        <p:attrNameLst>
                                          <p:attrName>style.visibility</p:attrName>
                                        </p:attrNameLst>
                                      </p:cBhvr>
                                      <p:to>
                                        <p:strVal val="visible"/>
                                      </p:to>
                                    </p:set>
                                    <p:animEffect transition="in" filter="wipe(left)">
                                      <p:cBhvr>
                                        <p:cTn id="34" dur="500"/>
                                        <p:tgtEl>
                                          <p:spTgt spid="36900"/>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6901"/>
                                        </p:tgtEl>
                                        <p:attrNameLst>
                                          <p:attrName>style.visibility</p:attrName>
                                        </p:attrNameLst>
                                      </p:cBhvr>
                                      <p:to>
                                        <p:strVal val="visible"/>
                                      </p:to>
                                    </p:set>
                                    <p:animEffect transition="in" filter="wipe(left)">
                                      <p:cBhvr>
                                        <p:cTn id="38" dur="500"/>
                                        <p:tgtEl>
                                          <p:spTgt spid="369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6902"/>
                                        </p:tgtEl>
                                        <p:attrNameLst>
                                          <p:attrName>style.visibility</p:attrName>
                                        </p:attrNameLst>
                                      </p:cBhvr>
                                      <p:to>
                                        <p:strVal val="visible"/>
                                      </p:to>
                                    </p:set>
                                    <p:animEffect transition="in" filter="wipe(left)">
                                      <p:cBhvr>
                                        <p:cTn id="43" dur="500"/>
                                        <p:tgtEl>
                                          <p:spTgt spid="36902"/>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36903"/>
                                        </p:tgtEl>
                                        <p:attrNameLst>
                                          <p:attrName>style.visibility</p:attrName>
                                        </p:attrNameLst>
                                      </p:cBhvr>
                                      <p:to>
                                        <p:strVal val="visible"/>
                                      </p:to>
                                    </p:set>
                                    <p:animEffect transition="in" filter="wipe(left)">
                                      <p:cBhvr>
                                        <p:cTn id="47" dur="500"/>
                                        <p:tgtEl>
                                          <p:spTgt spid="36903"/>
                                        </p:tgtEl>
                                      </p:cBhvr>
                                    </p:animEffect>
                                  </p:childTnLst>
                                </p:cTn>
                              </p:par>
                            </p:childTnLst>
                          </p:cTn>
                        </p:par>
                        <p:par>
                          <p:cTn id="48" fill="hold" nodeType="afterGroup">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36904"/>
                                        </p:tgtEl>
                                        <p:attrNameLst>
                                          <p:attrName>style.visibility</p:attrName>
                                        </p:attrNameLst>
                                      </p:cBhvr>
                                      <p:to>
                                        <p:strVal val="visible"/>
                                      </p:to>
                                    </p:set>
                                    <p:animEffect transition="in" filter="wipe(left)">
                                      <p:cBhvr>
                                        <p:cTn id="51" dur="500"/>
                                        <p:tgtEl>
                                          <p:spTgt spid="369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6905"/>
                                        </p:tgtEl>
                                        <p:attrNameLst>
                                          <p:attrName>style.visibility</p:attrName>
                                        </p:attrNameLst>
                                      </p:cBhvr>
                                      <p:to>
                                        <p:strVal val="visible"/>
                                      </p:to>
                                    </p:set>
                                    <p:animEffect transition="in" filter="wipe(left)">
                                      <p:cBhvr>
                                        <p:cTn id="56" dur="500"/>
                                        <p:tgtEl>
                                          <p:spTgt spid="36905"/>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36906"/>
                                        </p:tgtEl>
                                        <p:attrNameLst>
                                          <p:attrName>style.visibility</p:attrName>
                                        </p:attrNameLst>
                                      </p:cBhvr>
                                      <p:to>
                                        <p:strVal val="visible"/>
                                      </p:to>
                                    </p:set>
                                    <p:animEffect transition="in" filter="wipe(left)">
                                      <p:cBhvr>
                                        <p:cTn id="60" dur="500"/>
                                        <p:tgtEl>
                                          <p:spTgt spid="36906"/>
                                        </p:tgtEl>
                                      </p:cBhvr>
                                    </p:animEffect>
                                  </p:childTnLst>
                                </p:cTn>
                              </p:par>
                            </p:childTnLst>
                          </p:cTn>
                        </p:par>
                        <p:par>
                          <p:cTn id="61" fill="hold" nodeType="afterGroup">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36907"/>
                                        </p:tgtEl>
                                        <p:attrNameLst>
                                          <p:attrName>style.visibility</p:attrName>
                                        </p:attrNameLst>
                                      </p:cBhvr>
                                      <p:to>
                                        <p:strVal val="visible"/>
                                      </p:to>
                                    </p:set>
                                    <p:animEffect transition="in" filter="wipe(left)">
                                      <p:cBhvr>
                                        <p:cTn id="64" dur="500"/>
                                        <p:tgtEl>
                                          <p:spTgt spid="36907"/>
                                        </p:tgtEl>
                                      </p:cBhvr>
                                    </p:animEffect>
                                  </p:childTnLst>
                                </p:cTn>
                              </p:par>
                            </p:childTnLst>
                          </p:cTn>
                        </p:par>
                        <p:par>
                          <p:cTn id="65" fill="hold" nodeType="afterGroup">
                            <p:stCondLst>
                              <p:cond delay="1500"/>
                            </p:stCondLst>
                            <p:childTnLst>
                              <p:par>
                                <p:cTn id="66" presetID="22" presetClass="entr" presetSubtype="8" fill="hold" grpId="0" nodeType="afterEffect">
                                  <p:stCondLst>
                                    <p:cond delay="0"/>
                                  </p:stCondLst>
                                  <p:childTnLst>
                                    <p:set>
                                      <p:cBhvr>
                                        <p:cTn id="67" dur="1" fill="hold">
                                          <p:stCondLst>
                                            <p:cond delay="0"/>
                                          </p:stCondLst>
                                        </p:cTn>
                                        <p:tgtEl>
                                          <p:spTgt spid="36909"/>
                                        </p:tgtEl>
                                        <p:attrNameLst>
                                          <p:attrName>style.visibility</p:attrName>
                                        </p:attrNameLst>
                                      </p:cBhvr>
                                      <p:to>
                                        <p:strVal val="visible"/>
                                      </p:to>
                                    </p:set>
                                    <p:animEffect transition="in" filter="wipe(left)">
                                      <p:cBhvr>
                                        <p:cTn id="68" dur="500"/>
                                        <p:tgtEl>
                                          <p:spTgt spid="36909"/>
                                        </p:tgtEl>
                                      </p:cBhvr>
                                    </p:animEffect>
                                  </p:childTnLst>
                                </p:cTn>
                              </p:par>
                            </p:childTnLst>
                          </p:cTn>
                        </p:par>
                        <p:par>
                          <p:cTn id="69" fill="hold" nodeType="afterGroup">
                            <p:stCondLst>
                              <p:cond delay="2000"/>
                            </p:stCondLst>
                            <p:childTnLst>
                              <p:par>
                                <p:cTn id="70" presetID="22" presetClass="entr" presetSubtype="8" fill="hold" grpId="0" nodeType="afterEffect">
                                  <p:stCondLst>
                                    <p:cond delay="0"/>
                                  </p:stCondLst>
                                  <p:childTnLst>
                                    <p:set>
                                      <p:cBhvr>
                                        <p:cTn id="71" dur="1" fill="hold">
                                          <p:stCondLst>
                                            <p:cond delay="0"/>
                                          </p:stCondLst>
                                        </p:cTn>
                                        <p:tgtEl>
                                          <p:spTgt spid="36910"/>
                                        </p:tgtEl>
                                        <p:attrNameLst>
                                          <p:attrName>style.visibility</p:attrName>
                                        </p:attrNameLst>
                                      </p:cBhvr>
                                      <p:to>
                                        <p:strVal val="visible"/>
                                      </p:to>
                                    </p:set>
                                    <p:animEffect transition="in" filter="wipe(left)">
                                      <p:cBhvr>
                                        <p:cTn id="72" dur="500"/>
                                        <p:tgtEl>
                                          <p:spTgt spid="36910"/>
                                        </p:tgtEl>
                                      </p:cBhvr>
                                    </p:animEffect>
                                  </p:childTnLst>
                                </p:cTn>
                              </p:par>
                            </p:childTnLst>
                          </p:cTn>
                        </p:par>
                        <p:par>
                          <p:cTn id="73" fill="hold" nodeType="afterGroup">
                            <p:stCondLst>
                              <p:cond delay="2500"/>
                            </p:stCondLst>
                            <p:childTnLst>
                              <p:par>
                                <p:cTn id="74" presetID="22" presetClass="entr" presetSubtype="8" fill="hold" grpId="0" nodeType="afterEffect">
                                  <p:stCondLst>
                                    <p:cond delay="0"/>
                                  </p:stCondLst>
                                  <p:childTnLst>
                                    <p:set>
                                      <p:cBhvr>
                                        <p:cTn id="75" dur="1" fill="hold">
                                          <p:stCondLst>
                                            <p:cond delay="0"/>
                                          </p:stCondLst>
                                        </p:cTn>
                                        <p:tgtEl>
                                          <p:spTgt spid="36919"/>
                                        </p:tgtEl>
                                        <p:attrNameLst>
                                          <p:attrName>style.visibility</p:attrName>
                                        </p:attrNameLst>
                                      </p:cBhvr>
                                      <p:to>
                                        <p:strVal val="visible"/>
                                      </p:to>
                                    </p:set>
                                    <p:animEffect transition="in" filter="wipe(left)">
                                      <p:cBhvr>
                                        <p:cTn id="76" dur="500"/>
                                        <p:tgtEl>
                                          <p:spTgt spid="36919"/>
                                        </p:tgtEl>
                                      </p:cBhvr>
                                    </p:animEffect>
                                  </p:childTnLst>
                                </p:cTn>
                              </p:par>
                            </p:childTnLst>
                          </p:cTn>
                        </p:par>
                        <p:par>
                          <p:cTn id="77" fill="hold" nodeType="afterGroup">
                            <p:stCondLst>
                              <p:cond delay="3000"/>
                            </p:stCondLst>
                            <p:childTnLst>
                              <p:par>
                                <p:cTn id="78" presetID="22" presetClass="entr" presetSubtype="8" fill="hold" nodeType="afterEffect">
                                  <p:stCondLst>
                                    <p:cond delay="0"/>
                                  </p:stCondLst>
                                  <p:childTnLst>
                                    <p:set>
                                      <p:cBhvr>
                                        <p:cTn id="79" dur="1" fill="hold">
                                          <p:stCondLst>
                                            <p:cond delay="0"/>
                                          </p:stCondLst>
                                        </p:cTn>
                                        <p:tgtEl>
                                          <p:spTgt spid="36911"/>
                                        </p:tgtEl>
                                        <p:attrNameLst>
                                          <p:attrName>style.visibility</p:attrName>
                                        </p:attrNameLst>
                                      </p:cBhvr>
                                      <p:to>
                                        <p:strVal val="visible"/>
                                      </p:to>
                                    </p:set>
                                    <p:animEffect transition="in" filter="wipe(left)">
                                      <p:cBhvr>
                                        <p:cTn id="80" dur="500"/>
                                        <p:tgtEl>
                                          <p:spTgt spid="3691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6912"/>
                                        </p:tgtEl>
                                        <p:attrNameLst>
                                          <p:attrName>style.visibility</p:attrName>
                                        </p:attrNameLst>
                                      </p:cBhvr>
                                      <p:to>
                                        <p:strVal val="visible"/>
                                      </p:to>
                                    </p:set>
                                    <p:animEffect transition="in" filter="wipe(left)">
                                      <p:cBhvr>
                                        <p:cTn id="85" dur="500"/>
                                        <p:tgtEl>
                                          <p:spTgt spid="36912"/>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36916"/>
                                        </p:tgtEl>
                                        <p:attrNameLst>
                                          <p:attrName>style.visibility</p:attrName>
                                        </p:attrNameLst>
                                      </p:cBhvr>
                                      <p:to>
                                        <p:strVal val="visible"/>
                                      </p:to>
                                    </p:set>
                                    <p:animEffect transition="in" filter="wipe(left)">
                                      <p:cBhvr>
                                        <p:cTn id="89" dur="500"/>
                                        <p:tgtEl>
                                          <p:spTgt spid="36916"/>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36913"/>
                                        </p:tgtEl>
                                        <p:attrNameLst>
                                          <p:attrName>style.visibility</p:attrName>
                                        </p:attrNameLst>
                                      </p:cBhvr>
                                      <p:to>
                                        <p:strVal val="visible"/>
                                      </p:to>
                                    </p:set>
                                    <p:animEffect transition="in" filter="wipe(left)">
                                      <p:cBhvr>
                                        <p:cTn id="93" dur="500"/>
                                        <p:tgtEl>
                                          <p:spTgt spid="3691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6917"/>
                                        </p:tgtEl>
                                        <p:attrNameLst>
                                          <p:attrName>style.visibility</p:attrName>
                                        </p:attrNameLst>
                                      </p:cBhvr>
                                      <p:to>
                                        <p:strVal val="visible"/>
                                      </p:to>
                                    </p:set>
                                    <p:animEffect transition="in" filter="wipe(left)">
                                      <p:cBhvr>
                                        <p:cTn id="98" dur="500"/>
                                        <p:tgtEl>
                                          <p:spTgt spid="36917"/>
                                        </p:tgtEl>
                                      </p:cBhvr>
                                    </p:animEffect>
                                  </p:childTnLst>
                                </p:cTn>
                              </p:par>
                            </p:childTnLst>
                          </p:cTn>
                        </p:par>
                        <p:par>
                          <p:cTn id="99" fill="hold" nodeType="afterGroup">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36914"/>
                                        </p:tgtEl>
                                        <p:attrNameLst>
                                          <p:attrName>style.visibility</p:attrName>
                                        </p:attrNameLst>
                                      </p:cBhvr>
                                      <p:to>
                                        <p:strVal val="visible"/>
                                      </p:to>
                                    </p:set>
                                    <p:animEffect transition="in" filter="wipe(left)">
                                      <p:cBhvr>
                                        <p:cTn id="102" dur="500"/>
                                        <p:tgtEl>
                                          <p:spTgt spid="36914"/>
                                        </p:tgtEl>
                                      </p:cBhvr>
                                    </p:animEffect>
                                  </p:childTnLst>
                                </p:cTn>
                              </p:par>
                            </p:childTnLst>
                          </p:cTn>
                        </p:par>
                        <p:par>
                          <p:cTn id="103" fill="hold" nodeType="afterGroup">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36915"/>
                                        </p:tgtEl>
                                        <p:attrNameLst>
                                          <p:attrName>style.visibility</p:attrName>
                                        </p:attrNameLst>
                                      </p:cBhvr>
                                      <p:to>
                                        <p:strVal val="visible"/>
                                      </p:to>
                                    </p:set>
                                    <p:animEffect transition="in" filter="wipe(left)">
                                      <p:cBhvr>
                                        <p:cTn id="106" dur="500"/>
                                        <p:tgtEl>
                                          <p:spTgt spid="3691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6908"/>
                                        </p:tgtEl>
                                        <p:attrNameLst>
                                          <p:attrName>style.visibility</p:attrName>
                                        </p:attrNameLst>
                                      </p:cBhvr>
                                      <p:to>
                                        <p:strVal val="visible"/>
                                      </p:to>
                                    </p:set>
                                    <p:animEffect transition="in" filter="wipe(left)">
                                      <p:cBhvr>
                                        <p:cTn id="111" dur="500"/>
                                        <p:tgtEl>
                                          <p:spTgt spid="36908"/>
                                        </p:tgtEl>
                                      </p:cBhvr>
                                    </p:animEffect>
                                  </p:childTnLst>
                                </p:cTn>
                              </p:par>
                            </p:childTnLst>
                          </p:cTn>
                        </p:par>
                        <p:par>
                          <p:cTn id="112" fill="hold" nodeType="afterGroup">
                            <p:stCondLst>
                              <p:cond delay="500"/>
                            </p:stCondLst>
                            <p:childTnLst>
                              <p:par>
                                <p:cTn id="113" presetID="22" presetClass="entr" presetSubtype="8" fill="hold" nodeType="afterEffect">
                                  <p:stCondLst>
                                    <p:cond delay="0"/>
                                  </p:stCondLst>
                                  <p:childTnLst>
                                    <p:set>
                                      <p:cBhvr>
                                        <p:cTn id="114" dur="1" fill="hold">
                                          <p:stCondLst>
                                            <p:cond delay="0"/>
                                          </p:stCondLst>
                                        </p:cTn>
                                        <p:tgtEl>
                                          <p:spTgt spid="36918"/>
                                        </p:tgtEl>
                                        <p:attrNameLst>
                                          <p:attrName>style.visibility</p:attrName>
                                        </p:attrNameLst>
                                      </p:cBhvr>
                                      <p:to>
                                        <p:strVal val="visible"/>
                                      </p:to>
                                    </p:set>
                                    <p:animEffect transition="in" filter="wipe(left)">
                                      <p:cBhvr>
                                        <p:cTn id="115" dur="500"/>
                                        <p:tgtEl>
                                          <p:spTgt spid="3691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1" nodeType="clickEffect">
                                  <p:stCondLst>
                                    <p:cond delay="0"/>
                                  </p:stCondLst>
                                  <p:iterate type="lt">
                                    <p:tmAbs val="0"/>
                                  </p:iterate>
                                  <p:childTnLst>
                                    <p:set>
                                      <p:cBhvr>
                                        <p:cTn id="119" dur="1" fill="hold">
                                          <p:stCondLst>
                                            <p:cond delay="0"/>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0" grpId="0" autoUpdateAnimBg="0"/>
      <p:bldP spid="36870" grpId="1"/>
      <p:bldP spid="36897" grpId="0" autoUpdateAnimBg="0"/>
      <p:bldP spid="36899" grpId="0" autoUpdateAnimBg="0"/>
      <p:bldP spid="36901" grpId="0" autoUpdateAnimBg="0"/>
      <p:bldP spid="36902" grpId="0" autoUpdateAnimBg="0"/>
      <p:bldP spid="36904" grpId="0" animBg="1" autoUpdateAnimBg="0"/>
      <p:bldP spid="36905" grpId="0" autoUpdateAnimBg="0"/>
      <p:bldP spid="36907" grpId="0" animBg="1" autoUpdateAnimBg="0"/>
      <p:bldP spid="36908" grpId="0" autoUpdateAnimBg="0"/>
      <p:bldP spid="36909" grpId="0" autoUpdateAnimBg="0"/>
      <p:bldP spid="36910" grpId="0" animBg="1"/>
      <p:bldP spid="36912" grpId="0" animBg="1"/>
      <p:bldP spid="36914" grpId="0" autoUpdateAnimBg="0"/>
      <p:bldP spid="36916" grpId="0" autoUpdateAnimBg="0"/>
      <p:bldP spid="36917" grpId="0" animBg="1"/>
      <p:bldP spid="3691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endParaRPr lang="zh-CN" altLang="en-US" smtClean="0">
              <a:ea typeface="楷体_GB2312" pitchFamily="49" charset="-122"/>
            </a:endParaRPr>
          </a:p>
        </p:txBody>
      </p:sp>
      <p:sp>
        <p:nvSpPr>
          <p:cNvPr id="5" name="灯片编号占位符 4"/>
          <p:cNvSpPr>
            <a:spLocks noGrp="1"/>
          </p:cNvSpPr>
          <p:nvPr>
            <p:ph type="sldNum" sz="quarter" idx="12"/>
          </p:nvPr>
        </p:nvSpPr>
        <p:spPr/>
        <p:txBody>
          <a:bodyPr/>
          <a:lstStyle/>
          <a:p>
            <a:pPr>
              <a:defRPr/>
            </a:pPr>
            <a:fld id="{2557FD7B-9D9B-4004-9DDB-2726E4B5741A}" type="slidenum">
              <a:rPr lang="zh-CN" altLang="en-US" smtClean="0"/>
              <a:pPr>
                <a:defRPr/>
              </a:pPr>
              <a:t>43</a:t>
            </a:fld>
            <a:endParaRPr lang="zh-CN" altLang="en-US"/>
          </a:p>
        </p:txBody>
      </p:sp>
      <p:sp>
        <p:nvSpPr>
          <p:cNvPr id="48131"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矩形脉冲作用于一阶电路可等效为电路的二次换路</a:t>
            </a:r>
          </a:p>
        </p:txBody>
      </p:sp>
      <p:sp>
        <p:nvSpPr>
          <p:cNvPr id="68612" name="AutoShape 4"/>
          <p:cNvSpPr>
            <a:spLocks noChangeArrowheads="1"/>
          </p:cNvSpPr>
          <p:nvPr/>
        </p:nvSpPr>
        <p:spPr bwMode="auto">
          <a:xfrm>
            <a:off x="4953000" y="3230563"/>
            <a:ext cx="609600" cy="762000"/>
          </a:xfrm>
          <a:prstGeom prst="downArrow">
            <a:avLst>
              <a:gd name="adj1" fmla="val 50000"/>
              <a:gd name="adj2"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a:p>
        </p:txBody>
      </p:sp>
      <p:grpSp>
        <p:nvGrpSpPr>
          <p:cNvPr id="2" name="Group 5"/>
          <p:cNvGrpSpPr>
            <a:grpSpLocks/>
          </p:cNvGrpSpPr>
          <p:nvPr/>
        </p:nvGrpSpPr>
        <p:grpSpPr bwMode="auto">
          <a:xfrm>
            <a:off x="1306513" y="1677988"/>
            <a:ext cx="1692275" cy="1620837"/>
            <a:chOff x="583" y="607"/>
            <a:chExt cx="1066" cy="1021"/>
          </a:xfrm>
        </p:grpSpPr>
        <p:sp>
          <p:nvSpPr>
            <p:cNvPr id="48157" name="Freeform 6"/>
            <p:cNvSpPr>
              <a:spLocks/>
            </p:cNvSpPr>
            <p:nvPr/>
          </p:nvSpPr>
          <p:spPr bwMode="auto">
            <a:xfrm>
              <a:off x="689" y="912"/>
              <a:ext cx="960" cy="432"/>
            </a:xfrm>
            <a:custGeom>
              <a:avLst/>
              <a:gdLst>
                <a:gd name="T0" fmla="*/ 0 w 960"/>
                <a:gd name="T1" fmla="*/ 432 h 432"/>
                <a:gd name="T2" fmla="*/ 240 w 960"/>
                <a:gd name="T3" fmla="*/ 432 h 432"/>
                <a:gd name="T4" fmla="*/ 240 w 960"/>
                <a:gd name="T5" fmla="*/ 0 h 432"/>
                <a:gd name="T6" fmla="*/ 624 w 960"/>
                <a:gd name="T7" fmla="*/ 0 h 432"/>
                <a:gd name="T8" fmla="*/ 624 w 960"/>
                <a:gd name="T9" fmla="*/ 432 h 432"/>
                <a:gd name="T10" fmla="*/ 960 w 960"/>
                <a:gd name="T11" fmla="*/ 432 h 432"/>
                <a:gd name="T12" fmla="*/ 0 60000 65536"/>
                <a:gd name="T13" fmla="*/ 0 60000 65536"/>
                <a:gd name="T14" fmla="*/ 0 60000 65536"/>
                <a:gd name="T15" fmla="*/ 0 60000 65536"/>
                <a:gd name="T16" fmla="*/ 0 60000 65536"/>
                <a:gd name="T17" fmla="*/ 0 60000 65536"/>
                <a:gd name="T18" fmla="*/ 0 w 960"/>
                <a:gd name="T19" fmla="*/ 0 h 432"/>
                <a:gd name="T20" fmla="*/ 960 w 96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960" h="432">
                  <a:moveTo>
                    <a:pt x="0" y="432"/>
                  </a:moveTo>
                  <a:lnTo>
                    <a:pt x="240" y="432"/>
                  </a:lnTo>
                  <a:lnTo>
                    <a:pt x="240" y="0"/>
                  </a:lnTo>
                  <a:lnTo>
                    <a:pt x="624" y="0"/>
                  </a:lnTo>
                  <a:lnTo>
                    <a:pt x="624" y="432"/>
                  </a:lnTo>
                  <a:lnTo>
                    <a:pt x="960"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Times New Roman" pitchFamily="18" charset="0"/>
                <a:cs typeface="Times New Roman" pitchFamily="18" charset="0"/>
              </a:endParaRPr>
            </a:p>
          </p:txBody>
        </p:sp>
        <p:sp>
          <p:nvSpPr>
            <p:cNvPr id="48158" name="Text Box 7"/>
            <p:cNvSpPr txBox="1">
              <a:spLocks noChangeArrowheads="1"/>
            </p:cNvSpPr>
            <p:nvPr/>
          </p:nvSpPr>
          <p:spPr bwMode="auto">
            <a:xfrm>
              <a:off x="583" y="1080"/>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a:solidFill>
                  <a:schemeClr val="tx2"/>
                </a:solidFill>
                <a:latin typeface="Times New Roman" pitchFamily="18" charset="0"/>
                <a:cs typeface="Times New Roman" pitchFamily="18" charset="0"/>
              </a:endParaRPr>
            </a:p>
          </p:txBody>
        </p:sp>
        <p:sp>
          <p:nvSpPr>
            <p:cNvPr id="48159" name="Text Box 8"/>
            <p:cNvSpPr txBox="1">
              <a:spLocks noChangeArrowheads="1"/>
            </p:cNvSpPr>
            <p:nvPr/>
          </p:nvSpPr>
          <p:spPr bwMode="auto">
            <a:xfrm>
              <a:off x="977" y="607"/>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a:solidFill>
                  <a:schemeClr val="tx2"/>
                </a:solidFill>
                <a:latin typeface="Times New Roman" pitchFamily="18" charset="0"/>
                <a:cs typeface="Times New Roman" pitchFamily="18" charset="0"/>
              </a:endParaRPr>
            </a:p>
          </p:txBody>
        </p:sp>
        <p:sp>
          <p:nvSpPr>
            <p:cNvPr id="48160" name="Text Box 9"/>
            <p:cNvSpPr txBox="1">
              <a:spLocks noChangeArrowheads="1"/>
            </p:cNvSpPr>
            <p:nvPr/>
          </p:nvSpPr>
          <p:spPr bwMode="auto">
            <a:xfrm>
              <a:off x="836" y="1376"/>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t</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a:solidFill>
                  <a:schemeClr val="tx2"/>
                </a:solidFill>
                <a:latin typeface="Times New Roman" pitchFamily="18" charset="0"/>
                <a:cs typeface="Times New Roman" pitchFamily="18" charset="0"/>
              </a:endParaRPr>
            </a:p>
          </p:txBody>
        </p:sp>
        <p:sp>
          <p:nvSpPr>
            <p:cNvPr id="48161" name="Text Box 10"/>
            <p:cNvSpPr txBox="1">
              <a:spLocks noChangeArrowheads="1"/>
            </p:cNvSpPr>
            <p:nvPr/>
          </p:nvSpPr>
          <p:spPr bwMode="auto">
            <a:xfrm>
              <a:off x="1217" y="1375"/>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t</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a:solidFill>
                  <a:schemeClr val="tx2"/>
                </a:solidFill>
                <a:latin typeface="Times New Roman" pitchFamily="18" charset="0"/>
                <a:cs typeface="Times New Roman" pitchFamily="18" charset="0"/>
              </a:endParaRPr>
            </a:p>
          </p:txBody>
        </p:sp>
      </p:grpSp>
      <p:grpSp>
        <p:nvGrpSpPr>
          <p:cNvPr id="3" name="Group 11"/>
          <p:cNvGrpSpPr>
            <a:grpSpLocks/>
          </p:cNvGrpSpPr>
          <p:nvPr/>
        </p:nvGrpSpPr>
        <p:grpSpPr bwMode="auto">
          <a:xfrm>
            <a:off x="3170238" y="1660525"/>
            <a:ext cx="4648200" cy="1828800"/>
            <a:chOff x="912" y="624"/>
            <a:chExt cx="2928" cy="1152"/>
          </a:xfrm>
        </p:grpSpPr>
        <p:sp>
          <p:nvSpPr>
            <p:cNvPr id="48153" name="Rectangle 12"/>
            <p:cNvSpPr>
              <a:spLocks noChangeArrowheads="1"/>
            </p:cNvSpPr>
            <p:nvPr/>
          </p:nvSpPr>
          <p:spPr bwMode="auto">
            <a:xfrm>
              <a:off x="2880" y="624"/>
              <a:ext cx="960" cy="11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一阶电路</a:t>
              </a:r>
            </a:p>
          </p:txBody>
        </p:sp>
        <p:sp>
          <p:nvSpPr>
            <p:cNvPr id="48154" name="Rectangle 13"/>
            <p:cNvSpPr>
              <a:spLocks noChangeArrowheads="1"/>
            </p:cNvSpPr>
            <p:nvPr/>
          </p:nvSpPr>
          <p:spPr bwMode="auto">
            <a:xfrm>
              <a:off x="912" y="720"/>
              <a:ext cx="912" cy="9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矩形脉冲</a:t>
              </a:r>
            </a:p>
            <a:p>
              <a:pPr algn="ctr"/>
              <a:r>
                <a:rPr kumimoji="1" lang="zh-CN" altLang="en-US" sz="2000" b="1">
                  <a:solidFill>
                    <a:schemeClr val="tx2"/>
                  </a:solidFill>
                  <a:latin typeface="Times New Roman" pitchFamily="18" charset="0"/>
                  <a:cs typeface="Times New Roman" pitchFamily="18" charset="0"/>
                </a:rPr>
                <a:t>电压源</a:t>
              </a:r>
            </a:p>
          </p:txBody>
        </p:sp>
        <p:sp>
          <p:nvSpPr>
            <p:cNvPr id="48155" name="Line 14"/>
            <p:cNvSpPr>
              <a:spLocks noChangeShapeType="1"/>
            </p:cNvSpPr>
            <p:nvPr/>
          </p:nvSpPr>
          <p:spPr bwMode="auto">
            <a:xfrm>
              <a:off x="1824" y="894"/>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15"/>
            <p:cNvSpPr>
              <a:spLocks noChangeShapeType="1"/>
            </p:cNvSpPr>
            <p:nvPr/>
          </p:nvSpPr>
          <p:spPr bwMode="auto">
            <a:xfrm>
              <a:off x="1824" y="1488"/>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p:cNvGrpSpPr>
            <a:grpSpLocks/>
          </p:cNvGrpSpPr>
          <p:nvPr/>
        </p:nvGrpSpPr>
        <p:grpSpPr bwMode="auto">
          <a:xfrm>
            <a:off x="1539875" y="3348038"/>
            <a:ext cx="6297613" cy="2228850"/>
            <a:chOff x="1265" y="2304"/>
            <a:chExt cx="3967" cy="1404"/>
          </a:xfrm>
        </p:grpSpPr>
        <p:sp>
          <p:nvSpPr>
            <p:cNvPr id="48137" name="Rectangle 17"/>
            <p:cNvSpPr>
              <a:spLocks noChangeArrowheads="1"/>
            </p:cNvSpPr>
            <p:nvPr/>
          </p:nvSpPr>
          <p:spPr bwMode="auto">
            <a:xfrm>
              <a:off x="4272" y="2556"/>
              <a:ext cx="960" cy="11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一阶电路</a:t>
              </a:r>
            </a:p>
          </p:txBody>
        </p:sp>
        <p:sp>
          <p:nvSpPr>
            <p:cNvPr id="48138" name="Line 18"/>
            <p:cNvSpPr>
              <a:spLocks noChangeShapeType="1"/>
            </p:cNvSpPr>
            <p:nvPr/>
          </p:nvSpPr>
          <p:spPr bwMode="auto">
            <a:xfrm>
              <a:off x="3216" y="2815"/>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9" name="Line 19"/>
            <p:cNvSpPr>
              <a:spLocks noChangeShapeType="1"/>
            </p:cNvSpPr>
            <p:nvPr/>
          </p:nvSpPr>
          <p:spPr bwMode="auto">
            <a:xfrm>
              <a:off x="3216" y="3552"/>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0" name="Oval 20"/>
            <p:cNvSpPr>
              <a:spLocks noChangeArrowheads="1"/>
            </p:cNvSpPr>
            <p:nvPr/>
          </p:nvSpPr>
          <p:spPr bwMode="auto">
            <a:xfrm>
              <a:off x="1580" y="2996"/>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8141" name="Oval 21"/>
            <p:cNvSpPr>
              <a:spLocks noChangeArrowheads="1"/>
            </p:cNvSpPr>
            <p:nvPr/>
          </p:nvSpPr>
          <p:spPr bwMode="auto">
            <a:xfrm>
              <a:off x="2223" y="3172"/>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Times New Roman" pitchFamily="18" charset="0"/>
                <a:cs typeface="Times New Roman" pitchFamily="18" charset="0"/>
              </a:endParaRPr>
            </a:p>
          </p:txBody>
        </p:sp>
        <p:sp>
          <p:nvSpPr>
            <p:cNvPr id="48142" name="Freeform 22"/>
            <p:cNvSpPr>
              <a:spLocks/>
            </p:cNvSpPr>
            <p:nvPr/>
          </p:nvSpPr>
          <p:spPr bwMode="auto">
            <a:xfrm>
              <a:off x="1680" y="2688"/>
              <a:ext cx="1536" cy="864"/>
            </a:xfrm>
            <a:custGeom>
              <a:avLst/>
              <a:gdLst>
                <a:gd name="T0" fmla="*/ 1536 w 1536"/>
                <a:gd name="T1" fmla="*/ 864 h 864"/>
                <a:gd name="T2" fmla="*/ 0 w 1536"/>
                <a:gd name="T3" fmla="*/ 864 h 864"/>
                <a:gd name="T4" fmla="*/ 0 w 1536"/>
                <a:gd name="T5" fmla="*/ 0 h 864"/>
                <a:gd name="T6" fmla="*/ 1104 w 1536"/>
                <a:gd name="T7" fmla="*/ 0 h 864"/>
                <a:gd name="T8" fmla="*/ 0 60000 65536"/>
                <a:gd name="T9" fmla="*/ 0 60000 65536"/>
                <a:gd name="T10" fmla="*/ 0 60000 65536"/>
                <a:gd name="T11" fmla="*/ 0 60000 65536"/>
                <a:gd name="T12" fmla="*/ 0 w 1536"/>
                <a:gd name="T13" fmla="*/ 0 h 864"/>
                <a:gd name="T14" fmla="*/ 1536 w 1536"/>
                <a:gd name="T15" fmla="*/ 864 h 864"/>
              </a:gdLst>
              <a:ahLst/>
              <a:cxnLst>
                <a:cxn ang="T8">
                  <a:pos x="T0" y="T1"/>
                </a:cxn>
                <a:cxn ang="T9">
                  <a:pos x="T2" y="T3"/>
                </a:cxn>
                <a:cxn ang="T10">
                  <a:pos x="T4" y="T5"/>
                </a:cxn>
                <a:cxn ang="T11">
                  <a:pos x="T6" y="T7"/>
                </a:cxn>
              </a:cxnLst>
              <a:rect l="T12" t="T13" r="T14" b="T15"/>
              <a:pathLst>
                <a:path w="1536" h="864">
                  <a:moveTo>
                    <a:pt x="1536" y="864"/>
                  </a:moveTo>
                  <a:lnTo>
                    <a:pt x="0" y="864"/>
                  </a:lnTo>
                  <a:lnTo>
                    <a:pt x="0" y="0"/>
                  </a:lnTo>
                  <a:lnTo>
                    <a:pt x="1104" y="0"/>
                  </a:lnTo>
                </a:path>
              </a:pathLst>
            </a:custGeom>
            <a:noFill/>
            <a:ln w="2857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Times New Roman" pitchFamily="18" charset="0"/>
                <a:cs typeface="Times New Roman" pitchFamily="18" charset="0"/>
              </a:endParaRPr>
            </a:p>
          </p:txBody>
        </p:sp>
        <p:sp>
          <p:nvSpPr>
            <p:cNvPr id="48143" name="Freeform 23"/>
            <p:cNvSpPr>
              <a:spLocks/>
            </p:cNvSpPr>
            <p:nvPr/>
          </p:nvSpPr>
          <p:spPr bwMode="auto">
            <a:xfrm>
              <a:off x="2319" y="2976"/>
              <a:ext cx="480" cy="576"/>
            </a:xfrm>
            <a:custGeom>
              <a:avLst/>
              <a:gdLst>
                <a:gd name="T0" fmla="*/ 0 w 480"/>
                <a:gd name="T1" fmla="*/ 576 h 576"/>
                <a:gd name="T2" fmla="*/ 0 w 480"/>
                <a:gd name="T3" fmla="*/ 0 h 576"/>
                <a:gd name="T4" fmla="*/ 480 w 480"/>
                <a:gd name="T5" fmla="*/ 0 h 576"/>
                <a:gd name="T6" fmla="*/ 0 60000 65536"/>
                <a:gd name="T7" fmla="*/ 0 60000 65536"/>
                <a:gd name="T8" fmla="*/ 0 60000 65536"/>
                <a:gd name="T9" fmla="*/ 0 w 480"/>
                <a:gd name="T10" fmla="*/ 0 h 576"/>
                <a:gd name="T11" fmla="*/ 480 w 480"/>
                <a:gd name="T12" fmla="*/ 576 h 576"/>
              </a:gdLst>
              <a:ahLst/>
              <a:cxnLst>
                <a:cxn ang="T6">
                  <a:pos x="T0" y="T1"/>
                </a:cxn>
                <a:cxn ang="T7">
                  <a:pos x="T2" y="T3"/>
                </a:cxn>
                <a:cxn ang="T8">
                  <a:pos x="T4" y="T5"/>
                </a:cxn>
              </a:cxnLst>
              <a:rect l="T9" t="T10" r="T11" b="T12"/>
              <a:pathLst>
                <a:path w="480" h="576">
                  <a:moveTo>
                    <a:pt x="0" y="576"/>
                  </a:moveTo>
                  <a:lnTo>
                    <a:pt x="0" y="0"/>
                  </a:lnTo>
                  <a:lnTo>
                    <a:pt x="480" y="0"/>
                  </a:lnTo>
                </a:path>
              </a:pathLst>
            </a:custGeom>
            <a:noFill/>
            <a:ln w="2857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Times New Roman" pitchFamily="18" charset="0"/>
                <a:cs typeface="Times New Roman" pitchFamily="18" charset="0"/>
              </a:endParaRPr>
            </a:p>
          </p:txBody>
        </p:sp>
        <p:sp>
          <p:nvSpPr>
            <p:cNvPr id="48144" name="Freeform 24"/>
            <p:cNvSpPr>
              <a:spLocks/>
            </p:cNvSpPr>
            <p:nvPr/>
          </p:nvSpPr>
          <p:spPr bwMode="auto">
            <a:xfrm>
              <a:off x="2728" y="2810"/>
              <a:ext cx="500" cy="39"/>
            </a:xfrm>
            <a:custGeom>
              <a:avLst/>
              <a:gdLst>
                <a:gd name="T0" fmla="*/ 500 w 500"/>
                <a:gd name="T1" fmla="*/ 0 h 39"/>
                <a:gd name="T2" fmla="*/ 0 w 500"/>
                <a:gd name="T3" fmla="*/ 39 h 39"/>
                <a:gd name="T4" fmla="*/ 0 60000 65536"/>
                <a:gd name="T5" fmla="*/ 0 60000 65536"/>
                <a:gd name="T6" fmla="*/ 0 w 500"/>
                <a:gd name="T7" fmla="*/ 0 h 39"/>
                <a:gd name="T8" fmla="*/ 500 w 500"/>
                <a:gd name="T9" fmla="*/ 39 h 39"/>
              </a:gdLst>
              <a:ahLst/>
              <a:cxnLst>
                <a:cxn ang="T4">
                  <a:pos x="T0" y="T1"/>
                </a:cxn>
                <a:cxn ang="T5">
                  <a:pos x="T2" y="T3"/>
                </a:cxn>
              </a:cxnLst>
              <a:rect l="T6" t="T7" r="T8" b="T9"/>
              <a:pathLst>
                <a:path w="500" h="39">
                  <a:moveTo>
                    <a:pt x="500" y="0"/>
                  </a:moveTo>
                  <a:lnTo>
                    <a:pt x="0" y="39"/>
                  </a:lnTo>
                </a:path>
              </a:pathLst>
            </a:custGeom>
            <a:noFill/>
            <a:ln w="28575">
              <a:solidFill>
                <a:schemeClr val="tx1"/>
              </a:solidFill>
              <a:round/>
              <a:headEnd type="oval" w="med" len="med"/>
              <a:tailEn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Times New Roman" pitchFamily="18" charset="0"/>
                <a:cs typeface="Times New Roman" pitchFamily="18" charset="0"/>
              </a:endParaRPr>
            </a:p>
          </p:txBody>
        </p:sp>
        <p:sp>
          <p:nvSpPr>
            <p:cNvPr id="48145" name="Freeform 25"/>
            <p:cNvSpPr>
              <a:spLocks/>
            </p:cNvSpPr>
            <p:nvPr/>
          </p:nvSpPr>
          <p:spPr bwMode="auto">
            <a:xfrm>
              <a:off x="2911" y="2601"/>
              <a:ext cx="99" cy="441"/>
            </a:xfrm>
            <a:custGeom>
              <a:avLst/>
              <a:gdLst>
                <a:gd name="T0" fmla="*/ 99 w 99"/>
                <a:gd name="T1" fmla="*/ 441 h 441"/>
                <a:gd name="T2" fmla="*/ 6 w 99"/>
                <a:gd name="T3" fmla="*/ 321 h 441"/>
                <a:gd name="T4" fmla="*/ 65 w 99"/>
                <a:gd name="T5" fmla="*/ 0 h 441"/>
                <a:gd name="T6" fmla="*/ 0 60000 65536"/>
                <a:gd name="T7" fmla="*/ 0 60000 65536"/>
                <a:gd name="T8" fmla="*/ 0 60000 65536"/>
                <a:gd name="T9" fmla="*/ 0 w 99"/>
                <a:gd name="T10" fmla="*/ 0 h 441"/>
                <a:gd name="T11" fmla="*/ 99 w 99"/>
                <a:gd name="T12" fmla="*/ 441 h 441"/>
              </a:gdLst>
              <a:ahLst/>
              <a:cxnLst>
                <a:cxn ang="T6">
                  <a:pos x="T0" y="T1"/>
                </a:cxn>
                <a:cxn ang="T7">
                  <a:pos x="T2" y="T3"/>
                </a:cxn>
                <a:cxn ang="T8">
                  <a:pos x="T4" y="T5"/>
                </a:cxn>
              </a:cxnLst>
              <a:rect l="T9" t="T10" r="T11" b="T12"/>
              <a:pathLst>
                <a:path w="99" h="441">
                  <a:moveTo>
                    <a:pt x="99" y="441"/>
                  </a:moveTo>
                  <a:cubicBezTo>
                    <a:pt x="82" y="421"/>
                    <a:pt x="12" y="394"/>
                    <a:pt x="6" y="321"/>
                  </a:cubicBezTo>
                  <a:cubicBezTo>
                    <a:pt x="0" y="248"/>
                    <a:pt x="53" y="67"/>
                    <a:pt x="65" y="0"/>
                  </a:cubicBezTo>
                </a:path>
              </a:pathLst>
            </a:custGeom>
            <a:noFill/>
            <a:ln w="28575">
              <a:solidFill>
                <a:schemeClr val="tx1"/>
              </a:solidFill>
              <a:round/>
              <a:headEnd/>
              <a:tailEnd type="arrow" w="med" len="lg"/>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Times New Roman" pitchFamily="18" charset="0"/>
                <a:cs typeface="Times New Roman" pitchFamily="18" charset="0"/>
              </a:endParaRPr>
            </a:p>
          </p:txBody>
        </p:sp>
        <p:sp>
          <p:nvSpPr>
            <p:cNvPr id="48146" name="Text Box 26"/>
            <p:cNvSpPr txBox="1">
              <a:spLocks noChangeArrowheads="1"/>
            </p:cNvSpPr>
            <p:nvPr/>
          </p:nvSpPr>
          <p:spPr bwMode="auto">
            <a:xfrm>
              <a:off x="2678" y="2304"/>
              <a:ext cx="3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t=t</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a:solidFill>
                  <a:schemeClr val="tx2"/>
                </a:solidFill>
                <a:latin typeface="Times New Roman" pitchFamily="18" charset="0"/>
                <a:cs typeface="Times New Roman" pitchFamily="18" charset="0"/>
              </a:endParaRPr>
            </a:p>
          </p:txBody>
        </p:sp>
        <p:sp>
          <p:nvSpPr>
            <p:cNvPr id="48147" name="Freeform 27"/>
            <p:cNvSpPr>
              <a:spLocks/>
            </p:cNvSpPr>
            <p:nvPr/>
          </p:nvSpPr>
          <p:spPr bwMode="auto">
            <a:xfrm>
              <a:off x="3056" y="2640"/>
              <a:ext cx="112" cy="399"/>
            </a:xfrm>
            <a:custGeom>
              <a:avLst/>
              <a:gdLst>
                <a:gd name="T0" fmla="*/ 50 w 112"/>
                <a:gd name="T1" fmla="*/ 0 h 399"/>
                <a:gd name="T2" fmla="*/ 10 w 112"/>
                <a:gd name="T3" fmla="*/ 175 h 399"/>
                <a:gd name="T4" fmla="*/ 112 w 112"/>
                <a:gd name="T5" fmla="*/ 399 h 399"/>
                <a:gd name="T6" fmla="*/ 0 60000 65536"/>
                <a:gd name="T7" fmla="*/ 0 60000 65536"/>
                <a:gd name="T8" fmla="*/ 0 60000 65536"/>
                <a:gd name="T9" fmla="*/ 0 w 112"/>
                <a:gd name="T10" fmla="*/ 0 h 399"/>
                <a:gd name="T11" fmla="*/ 112 w 112"/>
                <a:gd name="T12" fmla="*/ 399 h 399"/>
              </a:gdLst>
              <a:ahLst/>
              <a:cxnLst>
                <a:cxn ang="T6">
                  <a:pos x="T0" y="T1"/>
                </a:cxn>
                <a:cxn ang="T7">
                  <a:pos x="T2" y="T3"/>
                </a:cxn>
                <a:cxn ang="T8">
                  <a:pos x="T4" y="T5"/>
                </a:cxn>
              </a:cxnLst>
              <a:rect l="T9" t="T10" r="T11" b="T12"/>
              <a:pathLst>
                <a:path w="112" h="399">
                  <a:moveTo>
                    <a:pt x="50" y="0"/>
                  </a:moveTo>
                  <a:cubicBezTo>
                    <a:pt x="43" y="29"/>
                    <a:pt x="0" y="108"/>
                    <a:pt x="10" y="175"/>
                  </a:cubicBezTo>
                  <a:cubicBezTo>
                    <a:pt x="20" y="242"/>
                    <a:pt x="91" y="352"/>
                    <a:pt x="112" y="399"/>
                  </a:cubicBezTo>
                </a:path>
              </a:pathLst>
            </a:custGeom>
            <a:noFill/>
            <a:ln w="28575">
              <a:solidFill>
                <a:schemeClr val="tx1"/>
              </a:solidFill>
              <a:round/>
              <a:headEnd/>
              <a:tailEnd type="arrow" w="med" len="lg"/>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Times New Roman" pitchFamily="18" charset="0"/>
                <a:cs typeface="Times New Roman" pitchFamily="18" charset="0"/>
              </a:endParaRPr>
            </a:p>
          </p:txBody>
        </p:sp>
        <p:sp>
          <p:nvSpPr>
            <p:cNvPr id="48148" name="Text Box 28"/>
            <p:cNvSpPr txBox="1">
              <a:spLocks noChangeArrowheads="1"/>
            </p:cNvSpPr>
            <p:nvPr/>
          </p:nvSpPr>
          <p:spPr bwMode="auto">
            <a:xfrm>
              <a:off x="3216" y="2928"/>
              <a:ext cx="3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t=t</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a:solidFill>
                  <a:schemeClr val="tx2"/>
                </a:solidFill>
                <a:latin typeface="Times New Roman" pitchFamily="18" charset="0"/>
                <a:cs typeface="Times New Roman" pitchFamily="18" charset="0"/>
              </a:endParaRPr>
            </a:p>
          </p:txBody>
        </p:sp>
        <p:sp>
          <p:nvSpPr>
            <p:cNvPr id="48149" name="Text Box 29"/>
            <p:cNvSpPr txBox="1">
              <a:spLocks noChangeArrowheads="1"/>
            </p:cNvSpPr>
            <p:nvPr/>
          </p:nvSpPr>
          <p:spPr bwMode="auto">
            <a:xfrm>
              <a:off x="1265" y="2928"/>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a:solidFill>
                  <a:schemeClr val="tx2"/>
                </a:solidFill>
                <a:latin typeface="Times New Roman" pitchFamily="18" charset="0"/>
                <a:cs typeface="Times New Roman" pitchFamily="18" charset="0"/>
              </a:endParaRPr>
            </a:p>
          </p:txBody>
        </p:sp>
        <p:sp>
          <p:nvSpPr>
            <p:cNvPr id="48150" name="Text Box 30"/>
            <p:cNvSpPr txBox="1">
              <a:spLocks noChangeArrowheads="1"/>
            </p:cNvSpPr>
            <p:nvPr/>
          </p:nvSpPr>
          <p:spPr bwMode="auto">
            <a:xfrm>
              <a:off x="1872" y="3120"/>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a:solidFill>
                  <a:schemeClr val="tx2"/>
                </a:solidFill>
                <a:latin typeface="Times New Roman" pitchFamily="18" charset="0"/>
                <a:cs typeface="Times New Roman" pitchFamily="18" charset="0"/>
              </a:endParaRPr>
            </a:p>
          </p:txBody>
        </p:sp>
        <p:sp>
          <p:nvSpPr>
            <p:cNvPr id="48151" name="Line 31"/>
            <p:cNvSpPr>
              <a:spLocks noChangeShapeType="1"/>
            </p:cNvSpPr>
            <p:nvPr/>
          </p:nvSpPr>
          <p:spPr bwMode="auto">
            <a:xfrm>
              <a:off x="2448" y="3120"/>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2" name="Line 32"/>
            <p:cNvSpPr>
              <a:spLocks noChangeShapeType="1"/>
            </p:cNvSpPr>
            <p:nvPr/>
          </p:nvSpPr>
          <p:spPr bwMode="auto">
            <a:xfrm>
              <a:off x="1824" y="2976"/>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41" name="Text Box 33"/>
          <p:cNvSpPr txBox="1">
            <a:spLocks noChangeArrowheads="1"/>
          </p:cNvSpPr>
          <p:nvPr/>
        </p:nvSpPr>
        <p:spPr bwMode="auto">
          <a:xfrm>
            <a:off x="806450" y="5840413"/>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cs typeface="Times New Roman" pitchFamily="18" charset="0"/>
              </a:rPr>
              <a:t>可利用三要素法作两次暂态分析确定响应。</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4" presetClass="entr" presetSubtype="16"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2"/>
                                        </p:tgtEl>
                                        <p:attrNameLst>
                                          <p:attrName>style.visibility</p:attrName>
                                        </p:attrNameLst>
                                      </p:cBhvr>
                                      <p:to>
                                        <p:strVal val="visible"/>
                                      </p:to>
                                    </p:set>
                                  </p:childTnLst>
                                </p:cTn>
                              </p:par>
                            </p:childTnLst>
                          </p:cTn>
                        </p:par>
                        <p:par>
                          <p:cTn id="15" fill="hold" nodeType="afterGroup">
                            <p:stCondLst>
                              <p:cond delay="500"/>
                            </p:stCondLst>
                            <p:childTnLst>
                              <p:par>
                                <p:cTn id="16" presetID="5" presetClass="entr" presetSubtype="1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68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86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1</a:t>
            </a:r>
            <a:r>
              <a:rPr lang="zh-CN" altLang="en-US" sz="3600" smtClean="0">
                <a:ea typeface="楷体_GB2312" pitchFamily="49" charset="-122"/>
              </a:rPr>
              <a:t>）</a:t>
            </a:r>
          </a:p>
        </p:txBody>
      </p:sp>
      <p:sp>
        <p:nvSpPr>
          <p:cNvPr id="4" name="灯片编号占位符 3"/>
          <p:cNvSpPr>
            <a:spLocks noGrp="1"/>
          </p:cNvSpPr>
          <p:nvPr>
            <p:ph type="sldNum" sz="quarter" idx="12"/>
          </p:nvPr>
        </p:nvSpPr>
        <p:spPr/>
        <p:txBody>
          <a:bodyPr/>
          <a:lstStyle/>
          <a:p>
            <a:pPr>
              <a:defRPr/>
            </a:pPr>
            <a:fld id="{2557FD7B-9D9B-4004-9DDB-2726E4B5741A}" type="slidenum">
              <a:rPr lang="zh-CN" altLang="en-US" smtClean="0"/>
              <a:pPr>
                <a:defRPr/>
              </a:pPr>
              <a:t>44</a:t>
            </a:fld>
            <a:endParaRPr lang="zh-CN" altLang="en-US"/>
          </a:p>
        </p:txBody>
      </p:sp>
      <p:sp>
        <p:nvSpPr>
          <p:cNvPr id="121860" name="Text Box 4"/>
          <p:cNvSpPr txBox="1">
            <a:spLocks noChangeArrowheads="1"/>
          </p:cNvSpPr>
          <p:nvPr/>
        </p:nvSpPr>
        <p:spPr bwMode="auto">
          <a:xfrm>
            <a:off x="250824" y="764704"/>
            <a:ext cx="87136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683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dirty="0">
                <a:solidFill>
                  <a:schemeClr val="tx2"/>
                </a:solidFill>
                <a:latin typeface="Times New Roman" pitchFamily="18" charset="0"/>
                <a:cs typeface="Times New Roman" pitchFamily="18" charset="0"/>
              </a:rPr>
              <a:t>在图示电路中，电流源产生单脉冲电流信号，脉冲宽度</a:t>
            </a:r>
            <a:r>
              <a:rPr kumimoji="1" lang="en-US" altLang="zh-CN" sz="2400" b="1" dirty="0">
                <a:solidFill>
                  <a:schemeClr val="tx2"/>
                </a:solidFill>
                <a:latin typeface="Times New Roman" pitchFamily="18" charset="0"/>
                <a:cs typeface="Times New Roman" pitchFamily="18" charset="0"/>
              </a:rPr>
              <a:t>10ms</a:t>
            </a:r>
            <a:r>
              <a:rPr kumimoji="1" lang="zh-CN" altLang="en-US" sz="2400" b="1" dirty="0">
                <a:solidFill>
                  <a:schemeClr val="tx2"/>
                </a:solidFill>
                <a:latin typeface="Times New Roman" pitchFamily="18" charset="0"/>
                <a:cs typeface="Times New Roman" pitchFamily="18" charset="0"/>
              </a:rPr>
              <a:t>，脉冲幅度</a:t>
            </a:r>
            <a:r>
              <a:rPr kumimoji="1" lang="en-US" altLang="zh-CN" sz="2400" b="1" dirty="0">
                <a:solidFill>
                  <a:schemeClr val="tx2"/>
                </a:solidFill>
                <a:latin typeface="Times New Roman" pitchFamily="18" charset="0"/>
                <a:cs typeface="Times New Roman" pitchFamily="18" charset="0"/>
              </a:rPr>
              <a:t>20mA</a:t>
            </a:r>
            <a:r>
              <a:rPr kumimoji="1" lang="zh-CN" altLang="en-US" sz="2400" b="1" dirty="0">
                <a:solidFill>
                  <a:schemeClr val="tx2"/>
                </a:solidFill>
                <a:latin typeface="Times New Roman" pitchFamily="18" charset="0"/>
                <a:cs typeface="Times New Roman" pitchFamily="18" charset="0"/>
              </a:rPr>
              <a:t>；电路中</a:t>
            </a:r>
            <a:r>
              <a:rPr kumimoji="1" lang="en-US" altLang="zh-CN" sz="2400" b="1" i="1" dirty="0">
                <a:solidFill>
                  <a:schemeClr val="tx2"/>
                </a:solidFill>
                <a:latin typeface="Times New Roman" pitchFamily="18" charset="0"/>
                <a:cs typeface="Times New Roman" pitchFamily="18" charset="0"/>
              </a:rPr>
              <a:t>R</a:t>
            </a:r>
            <a:r>
              <a:rPr kumimoji="1" lang="en-US" altLang="zh-CN" sz="2400" b="1" baseline="-25000" dirty="0">
                <a:solidFill>
                  <a:schemeClr val="tx2"/>
                </a:solidFill>
                <a:latin typeface="Times New Roman" pitchFamily="18" charset="0"/>
                <a:cs typeface="Times New Roman" pitchFamily="18" charset="0"/>
              </a:rPr>
              <a:t>1</a:t>
            </a:r>
            <a:r>
              <a:rPr kumimoji="1" lang="en-US" altLang="zh-CN" sz="2400" b="1" dirty="0">
                <a:solidFill>
                  <a:schemeClr val="tx2"/>
                </a:solidFill>
                <a:latin typeface="Times New Roman" pitchFamily="18" charset="0"/>
                <a:cs typeface="Times New Roman" pitchFamily="18" charset="0"/>
              </a:rPr>
              <a:t>=</a:t>
            </a:r>
            <a:r>
              <a:rPr kumimoji="1" lang="en-US" altLang="zh-CN" sz="2400" b="1" i="1" dirty="0">
                <a:solidFill>
                  <a:schemeClr val="tx2"/>
                </a:solidFill>
                <a:latin typeface="Times New Roman" pitchFamily="18" charset="0"/>
                <a:cs typeface="Times New Roman" pitchFamily="18" charset="0"/>
              </a:rPr>
              <a:t>R</a:t>
            </a:r>
            <a:r>
              <a:rPr kumimoji="1" lang="en-US" altLang="zh-CN" sz="2400" b="1" baseline="-25000" dirty="0">
                <a:solidFill>
                  <a:schemeClr val="tx2"/>
                </a:solidFill>
                <a:latin typeface="Times New Roman" pitchFamily="18" charset="0"/>
                <a:cs typeface="Times New Roman" pitchFamily="18" charset="0"/>
              </a:rPr>
              <a:t>2</a:t>
            </a:r>
            <a:r>
              <a:rPr kumimoji="1" lang="en-US" altLang="zh-CN" sz="2400" b="1" dirty="0">
                <a:solidFill>
                  <a:schemeClr val="tx2"/>
                </a:solidFill>
                <a:latin typeface="Times New Roman" pitchFamily="18" charset="0"/>
                <a:cs typeface="Times New Roman" pitchFamily="18" charset="0"/>
              </a:rPr>
              <a:t>=1k</a:t>
            </a:r>
            <a:r>
              <a:rPr kumimoji="1" lang="en-US" altLang="zh-CN" sz="2400" b="1" dirty="0">
                <a:solidFill>
                  <a:schemeClr val="tx2"/>
                </a:solidFill>
                <a:latin typeface="Times New Roman" pitchFamily="18" charset="0"/>
                <a:cs typeface="Times New Roman" pitchFamily="18" charset="0"/>
                <a:sym typeface="Symbol" pitchFamily="18" charset="2"/>
              </a:rPr>
              <a:t></a:t>
            </a:r>
            <a:r>
              <a:rPr kumimoji="1" lang="zh-CN" altLang="en-US" sz="2400" b="1" dirty="0">
                <a:solidFill>
                  <a:schemeClr val="tx2"/>
                </a:solidFill>
                <a:latin typeface="Times New Roman" pitchFamily="18" charset="0"/>
                <a:cs typeface="Times New Roman" pitchFamily="18" charset="0"/>
                <a:sym typeface="Symbol" pitchFamily="18" charset="2"/>
              </a:rPr>
              <a:t>，</a:t>
            </a:r>
            <a:r>
              <a:rPr kumimoji="1" lang="en-US" altLang="zh-CN" sz="2400" b="1" i="1" dirty="0">
                <a:solidFill>
                  <a:schemeClr val="tx2"/>
                </a:solidFill>
                <a:latin typeface="Times New Roman" pitchFamily="18" charset="0"/>
                <a:cs typeface="Times New Roman" pitchFamily="18" charset="0"/>
                <a:sym typeface="Symbol" pitchFamily="18" charset="2"/>
              </a:rPr>
              <a:t>C</a:t>
            </a:r>
            <a:r>
              <a:rPr kumimoji="1" lang="en-US" altLang="zh-CN" sz="2400" b="1" dirty="0">
                <a:solidFill>
                  <a:schemeClr val="tx2"/>
                </a:solidFill>
                <a:latin typeface="Times New Roman" pitchFamily="18" charset="0"/>
                <a:cs typeface="Times New Roman" pitchFamily="18" charset="0"/>
                <a:sym typeface="Symbol" pitchFamily="18" charset="2"/>
              </a:rPr>
              <a:t>=10F</a:t>
            </a:r>
            <a:r>
              <a:rPr kumimoji="1" lang="zh-CN" altLang="en-US" sz="2400" b="1" dirty="0">
                <a:solidFill>
                  <a:schemeClr val="tx2"/>
                </a:solidFill>
                <a:latin typeface="Times New Roman" pitchFamily="18" charset="0"/>
                <a:cs typeface="Times New Roman" pitchFamily="18" charset="0"/>
                <a:sym typeface="Symbol" pitchFamily="18" charset="2"/>
              </a:rPr>
              <a:t>；电容器无初始储能。求电阻</a:t>
            </a:r>
            <a:r>
              <a:rPr kumimoji="1" lang="en-US" altLang="zh-CN" sz="2400" b="1" i="1" dirty="0">
                <a:solidFill>
                  <a:schemeClr val="tx2"/>
                </a:solidFill>
                <a:latin typeface="Times New Roman" pitchFamily="18" charset="0"/>
                <a:cs typeface="Times New Roman" pitchFamily="18" charset="0"/>
                <a:sym typeface="Symbol" pitchFamily="18" charset="2"/>
              </a:rPr>
              <a:t>R</a:t>
            </a:r>
            <a:r>
              <a:rPr kumimoji="1" lang="en-US" altLang="zh-CN" sz="2400" b="1" baseline="-25000" dirty="0">
                <a:solidFill>
                  <a:schemeClr val="tx2"/>
                </a:solidFill>
                <a:latin typeface="Times New Roman" pitchFamily="18" charset="0"/>
                <a:cs typeface="Times New Roman" pitchFamily="18" charset="0"/>
                <a:sym typeface="Symbol" pitchFamily="18" charset="2"/>
              </a:rPr>
              <a:t>2</a:t>
            </a:r>
            <a:r>
              <a:rPr kumimoji="1" lang="zh-CN" altLang="en-US" sz="2400" b="1" dirty="0">
                <a:solidFill>
                  <a:schemeClr val="tx2"/>
                </a:solidFill>
                <a:latin typeface="Times New Roman" pitchFamily="18" charset="0"/>
                <a:cs typeface="Times New Roman" pitchFamily="18" charset="0"/>
                <a:sym typeface="Symbol" pitchFamily="18" charset="2"/>
              </a:rPr>
              <a:t>上的电压（函数式和波形）</a:t>
            </a:r>
            <a:endParaRPr kumimoji="1" lang="zh-CN" altLang="en-US" sz="2400" b="1" dirty="0">
              <a:solidFill>
                <a:schemeClr val="tx2"/>
              </a:solidFill>
              <a:latin typeface="Times New Roman" pitchFamily="18" charset="0"/>
              <a:cs typeface="Times New Roman" pitchFamily="18" charset="0"/>
            </a:endParaRPr>
          </a:p>
        </p:txBody>
      </p:sp>
      <p:grpSp>
        <p:nvGrpSpPr>
          <p:cNvPr id="2" name="Group 5"/>
          <p:cNvGrpSpPr>
            <a:grpSpLocks/>
          </p:cNvGrpSpPr>
          <p:nvPr/>
        </p:nvGrpSpPr>
        <p:grpSpPr bwMode="auto">
          <a:xfrm>
            <a:off x="4421188" y="2532063"/>
            <a:ext cx="1250950" cy="1847850"/>
            <a:chOff x="2716" y="1279"/>
            <a:chExt cx="788" cy="1164"/>
          </a:xfrm>
        </p:grpSpPr>
        <p:sp>
          <p:nvSpPr>
            <p:cNvPr id="49209" name="Freeform 6"/>
            <p:cNvSpPr>
              <a:spLocks/>
            </p:cNvSpPr>
            <p:nvPr/>
          </p:nvSpPr>
          <p:spPr bwMode="auto">
            <a:xfrm>
              <a:off x="2784" y="1536"/>
              <a:ext cx="720" cy="384"/>
            </a:xfrm>
            <a:custGeom>
              <a:avLst/>
              <a:gdLst>
                <a:gd name="T0" fmla="*/ 0 w 720"/>
                <a:gd name="T1" fmla="*/ 384 h 384"/>
                <a:gd name="T2" fmla="*/ 192 w 720"/>
                <a:gd name="T3" fmla="*/ 384 h 384"/>
                <a:gd name="T4" fmla="*/ 192 w 720"/>
                <a:gd name="T5" fmla="*/ 0 h 384"/>
                <a:gd name="T6" fmla="*/ 384 w 720"/>
                <a:gd name="T7" fmla="*/ 0 h 384"/>
                <a:gd name="T8" fmla="*/ 384 w 720"/>
                <a:gd name="T9" fmla="*/ 384 h 384"/>
                <a:gd name="T10" fmla="*/ 720 w 720"/>
                <a:gd name="T11" fmla="*/ 384 h 384"/>
                <a:gd name="T12" fmla="*/ 0 60000 65536"/>
                <a:gd name="T13" fmla="*/ 0 60000 65536"/>
                <a:gd name="T14" fmla="*/ 0 60000 65536"/>
                <a:gd name="T15" fmla="*/ 0 60000 65536"/>
                <a:gd name="T16" fmla="*/ 0 60000 65536"/>
                <a:gd name="T17" fmla="*/ 0 60000 65536"/>
                <a:gd name="T18" fmla="*/ 0 w 720"/>
                <a:gd name="T19" fmla="*/ 0 h 384"/>
                <a:gd name="T20" fmla="*/ 720 w 72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20" h="384">
                  <a:moveTo>
                    <a:pt x="0" y="384"/>
                  </a:moveTo>
                  <a:lnTo>
                    <a:pt x="192" y="384"/>
                  </a:lnTo>
                  <a:lnTo>
                    <a:pt x="192" y="0"/>
                  </a:lnTo>
                  <a:lnTo>
                    <a:pt x="384" y="0"/>
                  </a:lnTo>
                  <a:lnTo>
                    <a:pt x="384" y="384"/>
                  </a:lnTo>
                  <a:lnTo>
                    <a:pt x="720" y="38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49210" name="Text Box 7"/>
            <p:cNvSpPr txBox="1">
              <a:spLocks noChangeArrowheads="1"/>
            </p:cNvSpPr>
            <p:nvPr/>
          </p:nvSpPr>
          <p:spPr bwMode="auto">
            <a:xfrm>
              <a:off x="2716" y="1711"/>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0</a:t>
              </a:r>
            </a:p>
          </p:txBody>
        </p:sp>
        <p:sp>
          <p:nvSpPr>
            <p:cNvPr id="49211" name="Text Box 8"/>
            <p:cNvSpPr txBox="1">
              <a:spLocks noChangeArrowheads="1"/>
            </p:cNvSpPr>
            <p:nvPr/>
          </p:nvSpPr>
          <p:spPr bwMode="auto">
            <a:xfrm>
              <a:off x="2784" y="1279"/>
              <a:ext cx="5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20mA</a:t>
              </a:r>
            </a:p>
          </p:txBody>
        </p:sp>
        <p:sp>
          <p:nvSpPr>
            <p:cNvPr id="49212" name="Line 9"/>
            <p:cNvSpPr>
              <a:spLocks noChangeShapeType="1"/>
            </p:cNvSpPr>
            <p:nvPr/>
          </p:nvSpPr>
          <p:spPr bwMode="auto">
            <a:xfrm>
              <a:off x="2976" y="1956"/>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3" name="Line 10"/>
            <p:cNvSpPr>
              <a:spLocks noChangeShapeType="1"/>
            </p:cNvSpPr>
            <p:nvPr/>
          </p:nvSpPr>
          <p:spPr bwMode="auto">
            <a:xfrm>
              <a:off x="3168" y="1956"/>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11"/>
            <p:cNvSpPr>
              <a:spLocks noChangeShapeType="1"/>
            </p:cNvSpPr>
            <p:nvPr/>
          </p:nvSpPr>
          <p:spPr bwMode="auto">
            <a:xfrm>
              <a:off x="2736" y="211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5" name="Line 12"/>
            <p:cNvSpPr>
              <a:spLocks noChangeShapeType="1"/>
            </p:cNvSpPr>
            <p:nvPr/>
          </p:nvSpPr>
          <p:spPr bwMode="auto">
            <a:xfrm flipH="1">
              <a:off x="3180" y="211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6" name="Text Box 13"/>
            <p:cNvSpPr txBox="1">
              <a:spLocks noChangeArrowheads="1"/>
            </p:cNvSpPr>
            <p:nvPr/>
          </p:nvSpPr>
          <p:spPr bwMode="auto">
            <a:xfrm>
              <a:off x="2880" y="2191"/>
              <a:ext cx="4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10ms</a:t>
              </a:r>
            </a:p>
          </p:txBody>
        </p:sp>
      </p:grpSp>
      <p:grpSp>
        <p:nvGrpSpPr>
          <p:cNvPr id="3" name="Group 14"/>
          <p:cNvGrpSpPr>
            <a:grpSpLocks/>
          </p:cNvGrpSpPr>
          <p:nvPr/>
        </p:nvGrpSpPr>
        <p:grpSpPr bwMode="auto">
          <a:xfrm>
            <a:off x="5294313" y="2132013"/>
            <a:ext cx="3794125" cy="1931987"/>
            <a:chOff x="3340" y="1027"/>
            <a:chExt cx="2390" cy="1217"/>
          </a:xfrm>
        </p:grpSpPr>
        <p:grpSp>
          <p:nvGrpSpPr>
            <p:cNvPr id="49189" name="Group 15"/>
            <p:cNvGrpSpPr>
              <a:grpSpLocks/>
            </p:cNvGrpSpPr>
            <p:nvPr/>
          </p:nvGrpSpPr>
          <p:grpSpPr bwMode="auto">
            <a:xfrm>
              <a:off x="3340" y="1027"/>
              <a:ext cx="2390" cy="1217"/>
              <a:chOff x="3340" y="1027"/>
              <a:chExt cx="2390" cy="1217"/>
            </a:xfrm>
          </p:grpSpPr>
          <p:sp>
            <p:nvSpPr>
              <p:cNvPr id="49191" name="Rectangle 16"/>
              <p:cNvSpPr>
                <a:spLocks noChangeArrowheads="1"/>
              </p:cNvSpPr>
              <p:nvPr/>
            </p:nvSpPr>
            <p:spPr bwMode="auto">
              <a:xfrm>
                <a:off x="4348" y="1620"/>
                <a:ext cx="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9192" name="Rectangle 17"/>
              <p:cNvSpPr>
                <a:spLocks noChangeArrowheads="1"/>
              </p:cNvSpPr>
              <p:nvPr/>
            </p:nvSpPr>
            <p:spPr bwMode="auto">
              <a:xfrm>
                <a:off x="5356" y="1620"/>
                <a:ext cx="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49193" name="Group 18"/>
              <p:cNvGrpSpPr>
                <a:grpSpLocks/>
              </p:cNvGrpSpPr>
              <p:nvPr/>
            </p:nvGrpSpPr>
            <p:grpSpPr bwMode="auto">
              <a:xfrm>
                <a:off x="4960" y="1248"/>
                <a:ext cx="48" cy="192"/>
                <a:chOff x="4320" y="1536"/>
                <a:chExt cx="48" cy="192"/>
              </a:xfrm>
            </p:grpSpPr>
            <p:sp>
              <p:nvSpPr>
                <p:cNvPr id="49207" name="Line 19"/>
                <p:cNvSpPr>
                  <a:spLocks noChangeShapeType="1"/>
                </p:cNvSpPr>
                <p:nvPr/>
              </p:nvSpPr>
              <p:spPr bwMode="auto">
                <a:xfrm>
                  <a:off x="4320" y="1536"/>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8" name="Line 20"/>
                <p:cNvSpPr>
                  <a:spLocks noChangeShapeType="1"/>
                </p:cNvSpPr>
                <p:nvPr/>
              </p:nvSpPr>
              <p:spPr bwMode="auto">
                <a:xfrm>
                  <a:off x="4368" y="1536"/>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94" name="Freeform 21"/>
              <p:cNvSpPr>
                <a:spLocks/>
              </p:cNvSpPr>
              <p:nvPr/>
            </p:nvSpPr>
            <p:spPr bwMode="auto">
              <a:xfrm>
                <a:off x="5020" y="1332"/>
                <a:ext cx="384" cy="288"/>
              </a:xfrm>
              <a:custGeom>
                <a:avLst/>
                <a:gdLst>
                  <a:gd name="T0" fmla="*/ 384 w 384"/>
                  <a:gd name="T1" fmla="*/ 288 h 288"/>
                  <a:gd name="T2" fmla="*/ 384 w 384"/>
                  <a:gd name="T3" fmla="*/ 0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lnTo>
                      <a:pt x="384"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grpSp>
            <p:nvGrpSpPr>
              <p:cNvPr id="49195" name="Group 22"/>
              <p:cNvGrpSpPr>
                <a:grpSpLocks/>
              </p:cNvGrpSpPr>
              <p:nvPr/>
            </p:nvGrpSpPr>
            <p:grpSpPr bwMode="auto">
              <a:xfrm>
                <a:off x="3568" y="1668"/>
                <a:ext cx="192" cy="192"/>
                <a:chOff x="3168" y="1968"/>
                <a:chExt cx="192" cy="192"/>
              </a:xfrm>
            </p:grpSpPr>
            <p:sp>
              <p:nvSpPr>
                <p:cNvPr id="49205" name="Oval 23"/>
                <p:cNvSpPr>
                  <a:spLocks noChangeArrowheads="1"/>
                </p:cNvSpPr>
                <p:nvPr/>
              </p:nvSpPr>
              <p:spPr bwMode="auto">
                <a:xfrm>
                  <a:off x="3168" y="196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9206" name="Line 24"/>
                <p:cNvSpPr>
                  <a:spLocks noChangeShapeType="1"/>
                </p:cNvSpPr>
                <p:nvPr/>
              </p:nvSpPr>
              <p:spPr bwMode="auto">
                <a:xfrm>
                  <a:off x="3168"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96" name="Freeform 25"/>
              <p:cNvSpPr>
                <a:spLocks/>
              </p:cNvSpPr>
              <p:nvPr/>
            </p:nvSpPr>
            <p:spPr bwMode="auto">
              <a:xfrm>
                <a:off x="3652" y="1332"/>
                <a:ext cx="1296" cy="336"/>
              </a:xfrm>
              <a:custGeom>
                <a:avLst/>
                <a:gdLst>
                  <a:gd name="T0" fmla="*/ 1296 w 1296"/>
                  <a:gd name="T1" fmla="*/ 0 h 336"/>
                  <a:gd name="T2" fmla="*/ 0 w 1296"/>
                  <a:gd name="T3" fmla="*/ 0 h 336"/>
                  <a:gd name="T4" fmla="*/ 0 w 1296"/>
                  <a:gd name="T5" fmla="*/ 336 h 336"/>
                  <a:gd name="T6" fmla="*/ 0 60000 65536"/>
                  <a:gd name="T7" fmla="*/ 0 60000 65536"/>
                  <a:gd name="T8" fmla="*/ 0 60000 65536"/>
                  <a:gd name="T9" fmla="*/ 0 w 1296"/>
                  <a:gd name="T10" fmla="*/ 0 h 336"/>
                  <a:gd name="T11" fmla="*/ 1296 w 1296"/>
                  <a:gd name="T12" fmla="*/ 336 h 336"/>
                </a:gdLst>
                <a:ahLst/>
                <a:cxnLst>
                  <a:cxn ang="T6">
                    <a:pos x="T0" y="T1"/>
                  </a:cxn>
                  <a:cxn ang="T7">
                    <a:pos x="T2" y="T3"/>
                  </a:cxn>
                  <a:cxn ang="T8">
                    <a:pos x="T4" y="T5"/>
                  </a:cxn>
                </a:cxnLst>
                <a:rect l="T9" t="T10" r="T11" b="T12"/>
                <a:pathLst>
                  <a:path w="1296" h="336">
                    <a:moveTo>
                      <a:pt x="1296" y="0"/>
                    </a:moveTo>
                    <a:lnTo>
                      <a:pt x="0" y="0"/>
                    </a:lnTo>
                    <a:lnTo>
                      <a:pt x="0" y="33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49197" name="Freeform 26"/>
              <p:cNvSpPr>
                <a:spLocks/>
              </p:cNvSpPr>
              <p:nvPr/>
            </p:nvSpPr>
            <p:spPr bwMode="auto">
              <a:xfrm>
                <a:off x="3676" y="1860"/>
                <a:ext cx="1728" cy="384"/>
              </a:xfrm>
              <a:custGeom>
                <a:avLst/>
                <a:gdLst>
                  <a:gd name="T0" fmla="*/ 1728 w 1728"/>
                  <a:gd name="T1" fmla="*/ 48 h 384"/>
                  <a:gd name="T2" fmla="*/ 1728 w 1728"/>
                  <a:gd name="T3" fmla="*/ 384 h 384"/>
                  <a:gd name="T4" fmla="*/ 0 w 1728"/>
                  <a:gd name="T5" fmla="*/ 384 h 384"/>
                  <a:gd name="T6" fmla="*/ 0 w 1728"/>
                  <a:gd name="T7" fmla="*/ 0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48"/>
                    </a:moveTo>
                    <a:lnTo>
                      <a:pt x="1728" y="384"/>
                    </a:lnTo>
                    <a:lnTo>
                      <a:pt x="0" y="384"/>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49198" name="Line 27"/>
              <p:cNvSpPr>
                <a:spLocks noChangeShapeType="1"/>
              </p:cNvSpPr>
              <p:nvPr/>
            </p:nvSpPr>
            <p:spPr bwMode="auto">
              <a:xfrm>
                <a:off x="4396" y="133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Line 28"/>
              <p:cNvSpPr>
                <a:spLocks noChangeShapeType="1"/>
              </p:cNvSpPr>
              <p:nvPr/>
            </p:nvSpPr>
            <p:spPr bwMode="auto">
              <a:xfrm>
                <a:off x="4396" y="19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0" name="Line 29"/>
              <p:cNvSpPr>
                <a:spLocks noChangeShapeType="1"/>
              </p:cNvSpPr>
              <p:nvPr/>
            </p:nvSpPr>
            <p:spPr bwMode="auto">
              <a:xfrm>
                <a:off x="3820" y="1620"/>
                <a:ext cx="0" cy="2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Text Box 31"/>
              <p:cNvSpPr txBox="1">
                <a:spLocks noChangeArrowheads="1"/>
              </p:cNvSpPr>
              <p:nvPr/>
            </p:nvSpPr>
            <p:spPr bwMode="auto">
              <a:xfrm>
                <a:off x="4482" y="1629"/>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a:solidFill>
                    <a:schemeClr val="tx2"/>
                  </a:solidFill>
                  <a:latin typeface="Times New Roman" pitchFamily="18" charset="0"/>
                  <a:cs typeface="Times New Roman" pitchFamily="18" charset="0"/>
                </a:endParaRPr>
              </a:p>
            </p:txBody>
          </p:sp>
          <p:sp>
            <p:nvSpPr>
              <p:cNvPr id="49202" name="Text Box 32"/>
              <p:cNvSpPr txBox="1">
                <a:spLocks noChangeArrowheads="1"/>
              </p:cNvSpPr>
              <p:nvPr/>
            </p:nvSpPr>
            <p:spPr bwMode="auto">
              <a:xfrm>
                <a:off x="5452" y="1651"/>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a:solidFill>
                    <a:schemeClr val="tx2"/>
                  </a:solidFill>
                  <a:latin typeface="Times New Roman" pitchFamily="18" charset="0"/>
                  <a:cs typeface="Times New Roman" pitchFamily="18" charset="0"/>
                </a:endParaRPr>
              </a:p>
            </p:txBody>
          </p:sp>
          <p:sp>
            <p:nvSpPr>
              <p:cNvPr id="49203" name="Text Box 33"/>
              <p:cNvSpPr txBox="1">
                <a:spLocks noChangeArrowheads="1"/>
              </p:cNvSpPr>
              <p:nvPr/>
            </p:nvSpPr>
            <p:spPr bwMode="auto">
              <a:xfrm>
                <a:off x="4828" y="1027"/>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49204" name="Text Box 34"/>
              <p:cNvSpPr txBox="1">
                <a:spLocks noChangeArrowheads="1"/>
              </p:cNvSpPr>
              <p:nvPr/>
            </p:nvSpPr>
            <p:spPr bwMode="auto">
              <a:xfrm>
                <a:off x="3340" y="1603"/>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S</a:t>
                </a:r>
                <a:endParaRPr kumimoji="1" lang="en-US" altLang="zh-CN" sz="2000" b="1">
                  <a:solidFill>
                    <a:schemeClr val="tx2"/>
                  </a:solidFill>
                  <a:latin typeface="Times New Roman" pitchFamily="18" charset="0"/>
                  <a:cs typeface="Times New Roman" pitchFamily="18" charset="0"/>
                </a:endParaRPr>
              </a:p>
            </p:txBody>
          </p:sp>
        </p:grpSp>
        <p:sp>
          <p:nvSpPr>
            <p:cNvPr id="49190" name="Text Box 35"/>
            <p:cNvSpPr txBox="1">
              <a:spLocks noChangeArrowheads="1"/>
            </p:cNvSpPr>
            <p:nvPr/>
          </p:nvSpPr>
          <p:spPr bwMode="auto">
            <a:xfrm>
              <a:off x="5109" y="1439"/>
              <a:ext cx="25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kumimoji="1" lang="en-US" altLang="zh-CN" b="1" i="1">
                  <a:solidFill>
                    <a:schemeClr val="tx2"/>
                  </a:solidFill>
                  <a:latin typeface="Times New Roman" pitchFamily="18" charset="0"/>
                  <a:cs typeface="Times New Roman" pitchFamily="18" charset="0"/>
                </a:rPr>
                <a:t>+</a:t>
              </a:r>
            </a:p>
            <a:p>
              <a:pPr algn="r" eaLnBrk="1" hangingPunct="1"/>
              <a:r>
                <a:rPr kumimoji="1" lang="en-US" altLang="zh-CN"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2</a:t>
              </a:r>
            </a:p>
            <a:p>
              <a:pPr algn="r" eaLnBrk="1" hangingPunct="1"/>
              <a:r>
                <a:rPr kumimoji="1" lang="en-US" altLang="zh-CN" sz="2000" b="1">
                  <a:solidFill>
                    <a:schemeClr val="tx2"/>
                  </a:solidFill>
                  <a:latin typeface="Times New Roman" pitchFamily="18" charset="0"/>
                  <a:cs typeface="Times New Roman" pitchFamily="18" charset="0"/>
                </a:rPr>
                <a:t>_</a:t>
              </a:r>
            </a:p>
          </p:txBody>
        </p:sp>
      </p:grpSp>
      <p:sp>
        <p:nvSpPr>
          <p:cNvPr id="121892" name="AutoShape 36"/>
          <p:cNvSpPr>
            <a:spLocks noChangeArrowheads="1"/>
          </p:cNvSpPr>
          <p:nvPr/>
        </p:nvSpPr>
        <p:spPr bwMode="auto">
          <a:xfrm>
            <a:off x="6815138" y="4235450"/>
            <a:ext cx="304800" cy="457200"/>
          </a:xfrm>
          <a:prstGeom prst="downArrow">
            <a:avLst>
              <a:gd name="adj1" fmla="val 50000"/>
              <a:gd name="adj2" fmla="val 37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1893" name="Text Box 37"/>
          <p:cNvSpPr txBox="1">
            <a:spLocks noChangeArrowheads="1"/>
          </p:cNvSpPr>
          <p:nvPr/>
        </p:nvSpPr>
        <p:spPr bwMode="auto">
          <a:xfrm>
            <a:off x="142875" y="3424238"/>
            <a:ext cx="391953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pPr>
            <a:r>
              <a:rPr kumimoji="1" lang="zh-CN" altLang="en-US" sz="2400" b="1">
                <a:solidFill>
                  <a:schemeClr val="tx2"/>
                </a:solidFill>
                <a:latin typeface="Times New Roman" pitchFamily="18" charset="0"/>
                <a:cs typeface="Times New Roman" pitchFamily="18" charset="0"/>
              </a:rPr>
              <a:t>等效电路形式如图，开关</a:t>
            </a:r>
            <a:r>
              <a:rPr kumimoji="1" lang="en-US" altLang="zh-CN" sz="2400" b="1">
                <a:solidFill>
                  <a:schemeClr val="tx2"/>
                </a:solidFill>
                <a:latin typeface="Times New Roman" pitchFamily="18" charset="0"/>
                <a:cs typeface="Times New Roman" pitchFamily="18" charset="0"/>
              </a:rPr>
              <a:t>S</a:t>
            </a:r>
            <a:r>
              <a:rPr kumimoji="1" lang="zh-CN" altLang="en-US" sz="2400" b="1">
                <a:solidFill>
                  <a:schemeClr val="tx2"/>
                </a:solidFill>
                <a:latin typeface="Times New Roman" pitchFamily="18" charset="0"/>
                <a:cs typeface="Times New Roman" pitchFamily="18" charset="0"/>
              </a:rPr>
              <a:t>在 </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=0 </a:t>
            </a:r>
            <a:r>
              <a:rPr kumimoji="1" lang="zh-CN" altLang="en-US" sz="2400" b="1">
                <a:solidFill>
                  <a:schemeClr val="tx2"/>
                </a:solidFill>
                <a:latin typeface="Times New Roman" pitchFamily="18" charset="0"/>
                <a:cs typeface="Times New Roman" pitchFamily="18" charset="0"/>
              </a:rPr>
              <a:t>时闭合，又在 </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=10ms</a:t>
            </a:r>
            <a:r>
              <a:rPr kumimoji="1" lang="zh-CN" altLang="en-US" sz="2400" b="1">
                <a:solidFill>
                  <a:schemeClr val="tx2"/>
                </a:solidFill>
                <a:latin typeface="Times New Roman" pitchFamily="18" charset="0"/>
                <a:cs typeface="Times New Roman" pitchFamily="18" charset="0"/>
              </a:rPr>
              <a:t>时断开。</a:t>
            </a:r>
          </a:p>
        </p:txBody>
      </p:sp>
      <p:sp>
        <p:nvSpPr>
          <p:cNvPr id="121894" name="Text Box 38"/>
          <p:cNvSpPr txBox="1">
            <a:spLocks noChangeArrowheads="1"/>
          </p:cNvSpPr>
          <p:nvPr/>
        </p:nvSpPr>
        <p:spPr bwMode="auto">
          <a:xfrm>
            <a:off x="280988" y="2466975"/>
            <a:ext cx="3560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设脉冲上升沿时刻为 </a:t>
            </a:r>
            <a:r>
              <a:rPr kumimoji="1" lang="en-US" altLang="zh-CN" sz="2400" b="1" i="1">
                <a:solidFill>
                  <a:schemeClr val="tx2"/>
                </a:solidFill>
                <a:latin typeface="Times New Roman" pitchFamily="18" charset="0"/>
                <a:cs typeface="Times New Roman" pitchFamily="18" charset="0"/>
              </a:rPr>
              <a:t>t </a:t>
            </a:r>
            <a:r>
              <a:rPr kumimoji="1" lang="en-US" altLang="zh-CN" sz="2400" b="1">
                <a:solidFill>
                  <a:schemeClr val="tx2"/>
                </a:solidFill>
                <a:latin typeface="Times New Roman" pitchFamily="18" charset="0"/>
                <a:cs typeface="Times New Roman" pitchFamily="18" charset="0"/>
              </a:rPr>
              <a:t>=0</a:t>
            </a:r>
          </a:p>
        </p:txBody>
      </p:sp>
      <p:sp>
        <p:nvSpPr>
          <p:cNvPr id="121895" name="Text Box 39"/>
          <p:cNvSpPr txBox="1">
            <a:spLocks noChangeArrowheads="1"/>
          </p:cNvSpPr>
          <p:nvPr/>
        </p:nvSpPr>
        <p:spPr bwMode="auto">
          <a:xfrm>
            <a:off x="312738" y="2955925"/>
            <a:ext cx="383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脉冲下降沿时刻为 </a:t>
            </a:r>
            <a:r>
              <a:rPr kumimoji="1" lang="en-US" altLang="zh-CN" sz="2400" b="1" i="1">
                <a:solidFill>
                  <a:schemeClr val="tx2"/>
                </a:solidFill>
                <a:latin typeface="Times New Roman" pitchFamily="18" charset="0"/>
                <a:cs typeface="Times New Roman" pitchFamily="18" charset="0"/>
              </a:rPr>
              <a:t>t </a:t>
            </a:r>
            <a:r>
              <a:rPr kumimoji="1" lang="en-US" altLang="zh-CN" sz="2400" b="1">
                <a:solidFill>
                  <a:schemeClr val="tx2"/>
                </a:solidFill>
                <a:latin typeface="Times New Roman" pitchFamily="18" charset="0"/>
                <a:cs typeface="Times New Roman" pitchFamily="18" charset="0"/>
              </a:rPr>
              <a:t>=10ms</a:t>
            </a:r>
          </a:p>
        </p:txBody>
      </p:sp>
      <p:sp>
        <p:nvSpPr>
          <p:cNvPr id="121896" name="Text Box 40"/>
          <p:cNvSpPr txBox="1">
            <a:spLocks noChangeArrowheads="1"/>
          </p:cNvSpPr>
          <p:nvPr/>
        </p:nvSpPr>
        <p:spPr bwMode="auto">
          <a:xfrm>
            <a:off x="219075" y="4879975"/>
            <a:ext cx="46783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电路中电流源的两次跃变，分别对应一次换路，因此，有两个暂态过程。</a:t>
            </a:r>
          </a:p>
        </p:txBody>
      </p:sp>
      <p:grpSp>
        <p:nvGrpSpPr>
          <p:cNvPr id="7" name="Group 42"/>
          <p:cNvGrpSpPr>
            <a:grpSpLocks/>
          </p:cNvGrpSpPr>
          <p:nvPr/>
        </p:nvGrpSpPr>
        <p:grpSpPr bwMode="auto">
          <a:xfrm>
            <a:off x="5367338" y="4279900"/>
            <a:ext cx="3781425" cy="1931988"/>
            <a:chOff x="3312" y="2496"/>
            <a:chExt cx="2382" cy="1217"/>
          </a:xfrm>
        </p:grpSpPr>
        <p:grpSp>
          <p:nvGrpSpPr>
            <p:cNvPr id="49164" name="Group 43"/>
            <p:cNvGrpSpPr>
              <a:grpSpLocks/>
            </p:cNvGrpSpPr>
            <p:nvPr/>
          </p:nvGrpSpPr>
          <p:grpSpPr bwMode="auto">
            <a:xfrm>
              <a:off x="3312" y="2496"/>
              <a:ext cx="2382" cy="1217"/>
              <a:chOff x="3312" y="2496"/>
              <a:chExt cx="2382" cy="1217"/>
            </a:xfrm>
          </p:grpSpPr>
          <p:sp>
            <p:nvSpPr>
              <p:cNvPr id="49166" name="Rectangle 44"/>
              <p:cNvSpPr>
                <a:spLocks noChangeArrowheads="1"/>
              </p:cNvSpPr>
              <p:nvPr/>
            </p:nvSpPr>
            <p:spPr bwMode="auto">
              <a:xfrm>
                <a:off x="4312" y="3089"/>
                <a:ext cx="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9167" name="Rectangle 45"/>
              <p:cNvSpPr>
                <a:spLocks noChangeArrowheads="1"/>
              </p:cNvSpPr>
              <p:nvPr/>
            </p:nvSpPr>
            <p:spPr bwMode="auto">
              <a:xfrm>
                <a:off x="5320" y="3089"/>
                <a:ext cx="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49168" name="Group 46"/>
              <p:cNvGrpSpPr>
                <a:grpSpLocks/>
              </p:cNvGrpSpPr>
              <p:nvPr/>
            </p:nvGrpSpPr>
            <p:grpSpPr bwMode="auto">
              <a:xfrm>
                <a:off x="4924" y="2717"/>
                <a:ext cx="48" cy="192"/>
                <a:chOff x="4924" y="2717"/>
                <a:chExt cx="48" cy="192"/>
              </a:xfrm>
            </p:grpSpPr>
            <p:sp>
              <p:nvSpPr>
                <p:cNvPr id="49187" name="Line 47"/>
                <p:cNvSpPr>
                  <a:spLocks noChangeShapeType="1"/>
                </p:cNvSpPr>
                <p:nvPr/>
              </p:nvSpPr>
              <p:spPr bwMode="auto">
                <a:xfrm>
                  <a:off x="4924" y="2717"/>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48"/>
                <p:cNvSpPr>
                  <a:spLocks noChangeShapeType="1"/>
                </p:cNvSpPr>
                <p:nvPr/>
              </p:nvSpPr>
              <p:spPr bwMode="auto">
                <a:xfrm>
                  <a:off x="4972" y="2717"/>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9" name="Freeform 49"/>
              <p:cNvSpPr>
                <a:spLocks/>
              </p:cNvSpPr>
              <p:nvPr/>
            </p:nvSpPr>
            <p:spPr bwMode="auto">
              <a:xfrm>
                <a:off x="4984" y="2801"/>
                <a:ext cx="384" cy="288"/>
              </a:xfrm>
              <a:custGeom>
                <a:avLst/>
                <a:gdLst>
                  <a:gd name="T0" fmla="*/ 384 w 384"/>
                  <a:gd name="T1" fmla="*/ 288 h 288"/>
                  <a:gd name="T2" fmla="*/ 384 w 384"/>
                  <a:gd name="T3" fmla="*/ 0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lnTo>
                      <a:pt x="384"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49170" name="Freeform 50"/>
              <p:cNvSpPr>
                <a:spLocks/>
              </p:cNvSpPr>
              <p:nvPr/>
            </p:nvSpPr>
            <p:spPr bwMode="auto">
              <a:xfrm>
                <a:off x="3640" y="3329"/>
                <a:ext cx="1728" cy="384"/>
              </a:xfrm>
              <a:custGeom>
                <a:avLst/>
                <a:gdLst>
                  <a:gd name="T0" fmla="*/ 1728 w 1728"/>
                  <a:gd name="T1" fmla="*/ 48 h 384"/>
                  <a:gd name="T2" fmla="*/ 1728 w 1728"/>
                  <a:gd name="T3" fmla="*/ 384 h 384"/>
                  <a:gd name="T4" fmla="*/ 0 w 1728"/>
                  <a:gd name="T5" fmla="*/ 384 h 384"/>
                  <a:gd name="T6" fmla="*/ 0 w 1728"/>
                  <a:gd name="T7" fmla="*/ 0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48"/>
                    </a:moveTo>
                    <a:lnTo>
                      <a:pt x="1728" y="384"/>
                    </a:lnTo>
                    <a:lnTo>
                      <a:pt x="0" y="384"/>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49171" name="Line 51"/>
              <p:cNvSpPr>
                <a:spLocks noChangeShapeType="1"/>
              </p:cNvSpPr>
              <p:nvPr/>
            </p:nvSpPr>
            <p:spPr bwMode="auto">
              <a:xfrm>
                <a:off x="4360" y="2801"/>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52"/>
              <p:cNvSpPr>
                <a:spLocks noChangeShapeType="1"/>
              </p:cNvSpPr>
              <p:nvPr/>
            </p:nvSpPr>
            <p:spPr bwMode="auto">
              <a:xfrm>
                <a:off x="4360" y="3377"/>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Text Box 54"/>
              <p:cNvSpPr txBox="1">
                <a:spLocks noChangeArrowheads="1"/>
              </p:cNvSpPr>
              <p:nvPr/>
            </p:nvSpPr>
            <p:spPr bwMode="auto">
              <a:xfrm>
                <a:off x="4446" y="3098"/>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1</a:t>
                </a:r>
                <a:endParaRPr kumimoji="1" lang="en-US" altLang="zh-CN" sz="2000" b="1">
                  <a:solidFill>
                    <a:schemeClr val="tx2"/>
                  </a:solidFill>
                  <a:latin typeface="Times New Roman" pitchFamily="18" charset="0"/>
                  <a:cs typeface="Times New Roman" pitchFamily="18" charset="0"/>
                </a:endParaRPr>
              </a:p>
            </p:txBody>
          </p:sp>
          <p:sp>
            <p:nvSpPr>
              <p:cNvPr id="49174" name="Text Box 55"/>
              <p:cNvSpPr txBox="1">
                <a:spLocks noChangeArrowheads="1"/>
              </p:cNvSpPr>
              <p:nvPr/>
            </p:nvSpPr>
            <p:spPr bwMode="auto">
              <a:xfrm>
                <a:off x="5416" y="3120"/>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r>
                  <a:rPr kumimoji="1" lang="en-US" altLang="zh-CN" sz="2000" b="1" baseline="-25000">
                    <a:solidFill>
                      <a:schemeClr val="tx2"/>
                    </a:solidFill>
                    <a:latin typeface="Times New Roman" pitchFamily="18" charset="0"/>
                    <a:cs typeface="Times New Roman" pitchFamily="18" charset="0"/>
                  </a:rPr>
                  <a:t>2</a:t>
                </a:r>
                <a:endParaRPr kumimoji="1" lang="en-US" altLang="zh-CN" sz="2000" b="1">
                  <a:solidFill>
                    <a:schemeClr val="tx2"/>
                  </a:solidFill>
                  <a:latin typeface="Times New Roman" pitchFamily="18" charset="0"/>
                  <a:cs typeface="Times New Roman" pitchFamily="18" charset="0"/>
                </a:endParaRPr>
              </a:p>
            </p:txBody>
          </p:sp>
          <p:sp>
            <p:nvSpPr>
              <p:cNvPr id="49175" name="Text Box 56"/>
              <p:cNvSpPr txBox="1">
                <a:spLocks noChangeArrowheads="1"/>
              </p:cNvSpPr>
              <p:nvPr/>
            </p:nvSpPr>
            <p:spPr bwMode="auto">
              <a:xfrm>
                <a:off x="4792" y="249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grpSp>
            <p:nvGrpSpPr>
              <p:cNvPr id="49176" name="Group 57"/>
              <p:cNvGrpSpPr>
                <a:grpSpLocks/>
              </p:cNvGrpSpPr>
              <p:nvPr/>
            </p:nvGrpSpPr>
            <p:grpSpPr bwMode="auto">
              <a:xfrm>
                <a:off x="3312" y="3072"/>
                <a:ext cx="480" cy="305"/>
                <a:chOff x="3312" y="3072"/>
                <a:chExt cx="480" cy="305"/>
              </a:xfrm>
            </p:grpSpPr>
            <p:grpSp>
              <p:nvGrpSpPr>
                <p:cNvPr id="49182" name="Group 58"/>
                <p:cNvGrpSpPr>
                  <a:grpSpLocks/>
                </p:cNvGrpSpPr>
                <p:nvPr/>
              </p:nvGrpSpPr>
              <p:grpSpPr bwMode="auto">
                <a:xfrm>
                  <a:off x="3540" y="3137"/>
                  <a:ext cx="192" cy="192"/>
                  <a:chOff x="3540" y="3137"/>
                  <a:chExt cx="192" cy="192"/>
                </a:xfrm>
              </p:grpSpPr>
              <p:sp>
                <p:nvSpPr>
                  <p:cNvPr id="49185" name="Oval 59"/>
                  <p:cNvSpPr>
                    <a:spLocks noChangeArrowheads="1"/>
                  </p:cNvSpPr>
                  <p:nvPr/>
                </p:nvSpPr>
                <p:spPr bwMode="auto">
                  <a:xfrm>
                    <a:off x="3540" y="313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9186" name="Line 60"/>
                  <p:cNvSpPr>
                    <a:spLocks noChangeShapeType="1"/>
                  </p:cNvSpPr>
                  <p:nvPr/>
                </p:nvSpPr>
                <p:spPr bwMode="auto">
                  <a:xfrm>
                    <a:off x="3540" y="3233"/>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83" name="Line 61"/>
                <p:cNvSpPr>
                  <a:spLocks noChangeShapeType="1"/>
                </p:cNvSpPr>
                <p:nvPr/>
              </p:nvSpPr>
              <p:spPr bwMode="auto">
                <a:xfrm>
                  <a:off x="3792" y="3089"/>
                  <a:ext cx="0" cy="2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Text Box 62"/>
                <p:cNvSpPr txBox="1">
                  <a:spLocks noChangeArrowheads="1"/>
                </p:cNvSpPr>
                <p:nvPr/>
              </p:nvSpPr>
              <p:spPr bwMode="auto">
                <a:xfrm>
                  <a:off x="3312" y="3072"/>
                  <a:ext cx="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baseline="-25000">
                      <a:solidFill>
                        <a:schemeClr val="tx2"/>
                      </a:solidFill>
                      <a:latin typeface="Times New Roman" pitchFamily="18" charset="0"/>
                      <a:cs typeface="Times New Roman" pitchFamily="18" charset="0"/>
                    </a:rPr>
                    <a:t>S</a:t>
                  </a:r>
                  <a:endParaRPr kumimoji="1" lang="en-US" altLang="zh-CN" sz="2000" b="1">
                    <a:solidFill>
                      <a:schemeClr val="tx2"/>
                    </a:solidFill>
                    <a:latin typeface="Times New Roman" pitchFamily="18" charset="0"/>
                    <a:cs typeface="Times New Roman" pitchFamily="18" charset="0"/>
                  </a:endParaRPr>
                </a:p>
              </p:txBody>
            </p:sp>
          </p:grpSp>
          <p:sp>
            <p:nvSpPr>
              <p:cNvPr id="49177" name="Text Box 63"/>
              <p:cNvSpPr txBox="1">
                <a:spLocks noChangeArrowheads="1"/>
              </p:cNvSpPr>
              <p:nvPr/>
            </p:nvSpPr>
            <p:spPr bwMode="auto">
              <a:xfrm>
                <a:off x="5061" y="2905"/>
                <a:ext cx="25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kumimoji="1" lang="en-US" altLang="zh-CN" b="1" i="1">
                    <a:solidFill>
                      <a:schemeClr val="tx2"/>
                    </a:solidFill>
                    <a:latin typeface="Times New Roman" pitchFamily="18" charset="0"/>
                    <a:cs typeface="Times New Roman" pitchFamily="18" charset="0"/>
                  </a:rPr>
                  <a:t>+</a:t>
                </a:r>
              </a:p>
              <a:p>
                <a:pPr algn="r" eaLnBrk="1" hangingPunct="1"/>
                <a:r>
                  <a:rPr kumimoji="1" lang="en-US" altLang="zh-CN"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2</a:t>
                </a:r>
              </a:p>
              <a:p>
                <a:pPr algn="r" eaLnBrk="1" hangingPunct="1"/>
                <a:r>
                  <a:rPr kumimoji="1" lang="en-US" altLang="zh-CN" sz="2000" b="1">
                    <a:solidFill>
                      <a:schemeClr val="tx2"/>
                    </a:solidFill>
                    <a:latin typeface="Times New Roman" pitchFamily="18" charset="0"/>
                    <a:cs typeface="Times New Roman" pitchFamily="18" charset="0"/>
                  </a:rPr>
                  <a:t>_</a:t>
                </a:r>
              </a:p>
            </p:txBody>
          </p:sp>
          <p:sp>
            <p:nvSpPr>
              <p:cNvPr id="49178" name="Line 64"/>
              <p:cNvSpPr>
                <a:spLocks noChangeShapeType="1"/>
              </p:cNvSpPr>
              <p:nvPr/>
            </p:nvSpPr>
            <p:spPr bwMode="auto">
              <a:xfrm>
                <a:off x="4092" y="2801"/>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65"/>
              <p:cNvSpPr>
                <a:spLocks noChangeShapeType="1"/>
              </p:cNvSpPr>
              <p:nvPr/>
            </p:nvSpPr>
            <p:spPr bwMode="auto">
              <a:xfrm flipH="1" flipV="1">
                <a:off x="3908" y="279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Freeform 66"/>
              <p:cNvSpPr>
                <a:spLocks/>
              </p:cNvSpPr>
              <p:nvPr/>
            </p:nvSpPr>
            <p:spPr bwMode="auto">
              <a:xfrm>
                <a:off x="3636" y="2801"/>
                <a:ext cx="288" cy="336"/>
              </a:xfrm>
              <a:custGeom>
                <a:avLst/>
                <a:gdLst>
                  <a:gd name="T0" fmla="*/ 0 w 288"/>
                  <a:gd name="T1" fmla="*/ 336 h 336"/>
                  <a:gd name="T2" fmla="*/ 0 w 288"/>
                  <a:gd name="T3" fmla="*/ 0 h 336"/>
                  <a:gd name="T4" fmla="*/ 288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336"/>
                    </a:moveTo>
                    <a:lnTo>
                      <a:pt x="0" y="0"/>
                    </a:lnTo>
                    <a:lnTo>
                      <a:pt x="28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49181" name="Text Box 67"/>
              <p:cNvSpPr txBox="1">
                <a:spLocks noChangeArrowheads="1"/>
              </p:cNvSpPr>
              <p:nvPr/>
            </p:nvSpPr>
            <p:spPr bwMode="auto">
              <a:xfrm>
                <a:off x="3792" y="2544"/>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S</a:t>
                </a:r>
              </a:p>
            </p:txBody>
          </p:sp>
        </p:grpSp>
        <p:sp>
          <p:nvSpPr>
            <p:cNvPr id="49165" name="Line 68"/>
            <p:cNvSpPr>
              <a:spLocks noChangeShapeType="1"/>
            </p:cNvSpPr>
            <p:nvPr/>
          </p:nvSpPr>
          <p:spPr bwMode="auto">
            <a:xfrm>
              <a:off x="4015" y="2938"/>
              <a:ext cx="0" cy="775"/>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21860"/>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slide(fromBottom)">
                                      <p:cBhvr>
                                        <p:cTn id="9" dur="500"/>
                                        <p:tgtEl>
                                          <p:spTgt spid="3"/>
                                        </p:tgtEl>
                                      </p:cBhvr>
                                    </p:animEffect>
                                  </p:childTnLst>
                                </p:cTn>
                              </p:par>
                            </p:childTnLst>
                          </p:cTn>
                        </p:par>
                        <p:par>
                          <p:cTn id="10" fill="hold" nodeType="afterGroup">
                            <p:stCondLst>
                              <p:cond delay="6300"/>
                            </p:stCondLst>
                            <p:childTnLst>
                              <p:par>
                                <p:cTn id="11" presetID="1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lide(from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12189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12189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21893"/>
                                        </p:tgtEl>
                                        <p:attrNameLst>
                                          <p:attrName>style.visibility</p:attrName>
                                        </p:attrNameLst>
                                      </p:cBhvr>
                                      <p:to>
                                        <p:strVal val="visible"/>
                                      </p:to>
                                    </p:set>
                                  </p:childTnLst>
                                </p:cTn>
                              </p:par>
                            </p:childTnLst>
                          </p:cTn>
                        </p:par>
                        <p:par>
                          <p:cTn id="26" fill="hold" nodeType="afterGroup">
                            <p:stCondLst>
                              <p:cond delay="2400"/>
                            </p:stCondLst>
                            <p:childTnLst>
                              <p:par>
                                <p:cTn id="27" presetID="1" presetClass="entr" presetSubtype="0" fill="hold" grpId="0" nodeType="afterEffect">
                                  <p:stCondLst>
                                    <p:cond delay="0"/>
                                  </p:stCondLst>
                                  <p:childTnLst>
                                    <p:set>
                                      <p:cBhvr>
                                        <p:cTn id="28" dur="1" fill="hold">
                                          <p:stCondLst>
                                            <p:cond delay="499"/>
                                          </p:stCondLst>
                                        </p:cTn>
                                        <p:tgtEl>
                                          <p:spTgt spid="121892"/>
                                        </p:tgtEl>
                                        <p:attrNameLst>
                                          <p:attrName>style.visibility</p:attrName>
                                        </p:attrNameLst>
                                      </p:cBhvr>
                                      <p:to>
                                        <p:strVal val="visible"/>
                                      </p:to>
                                    </p:set>
                                  </p:childTnLst>
                                </p:cTn>
                              </p:par>
                            </p:childTnLst>
                          </p:cTn>
                        </p:par>
                        <p:par>
                          <p:cTn id="29" fill="hold" nodeType="afterGroup">
                            <p:stCondLst>
                              <p:cond delay="2900"/>
                            </p:stCondLst>
                            <p:childTnLst>
                              <p:par>
                                <p:cTn id="30" presetID="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121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92" grpId="0" animBg="1"/>
      <p:bldP spid="121893" grpId="0" autoUpdateAnimBg="0"/>
      <p:bldP spid="121894" grpId="0" autoUpdateAnimBg="0"/>
      <p:bldP spid="121895" grpId="0" autoUpdateAnimBg="0"/>
      <p:bldP spid="1218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2</a:t>
            </a:r>
            <a:r>
              <a:rPr lang="zh-CN" altLang="en-US" sz="3600" smtClean="0">
                <a:ea typeface="楷体_GB2312" pitchFamily="49"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45</a:t>
            </a:fld>
            <a:endParaRPr lang="zh-CN" altLang="en-US"/>
          </a:p>
        </p:txBody>
      </p:sp>
      <p:sp>
        <p:nvSpPr>
          <p:cNvPr id="142340" name="Text Box 4"/>
          <p:cNvSpPr txBox="1">
            <a:spLocks noChangeArrowheads="1"/>
          </p:cNvSpPr>
          <p:nvPr/>
        </p:nvSpPr>
        <p:spPr bwMode="auto">
          <a:xfrm>
            <a:off x="384175" y="836712"/>
            <a:ext cx="84550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电路的求解也要分两步进行，一般情况下，每出现一次换路（电源状态转变）都要重新分析一次。</a:t>
            </a:r>
          </a:p>
        </p:txBody>
      </p:sp>
      <p:sp>
        <p:nvSpPr>
          <p:cNvPr id="142341" name="Text Box 5"/>
          <p:cNvSpPr txBox="1">
            <a:spLocks noChangeArrowheads="1"/>
          </p:cNvSpPr>
          <p:nvPr/>
        </p:nvSpPr>
        <p:spPr bwMode="auto">
          <a:xfrm>
            <a:off x="461963" y="1908275"/>
            <a:ext cx="4713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第一次换路：</a:t>
            </a:r>
            <a:r>
              <a:rPr kumimoji="1" lang="en-US" altLang="zh-CN" sz="2400" b="1">
                <a:solidFill>
                  <a:schemeClr val="tx2"/>
                </a:solidFill>
                <a:latin typeface="Times New Roman" pitchFamily="18" charset="0"/>
                <a:cs typeface="Times New Roman" pitchFamily="18" charset="0"/>
              </a:rPr>
              <a:t>S</a:t>
            </a:r>
            <a:r>
              <a:rPr kumimoji="1" lang="zh-CN" altLang="en-US" sz="2400" b="1">
                <a:solidFill>
                  <a:schemeClr val="tx2"/>
                </a:solidFill>
                <a:latin typeface="Times New Roman" pitchFamily="18" charset="0"/>
                <a:cs typeface="Times New Roman" pitchFamily="18" charset="0"/>
              </a:rPr>
              <a:t>在 </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 = 0</a:t>
            </a:r>
            <a:r>
              <a:rPr kumimoji="1" lang="zh-CN" altLang="en-US" sz="2400" b="1">
                <a:solidFill>
                  <a:schemeClr val="tx2"/>
                </a:solidFill>
                <a:latin typeface="Times New Roman" pitchFamily="18" charset="0"/>
                <a:cs typeface="Times New Roman" pitchFamily="18" charset="0"/>
              </a:rPr>
              <a:t>时拨向上端</a:t>
            </a:r>
          </a:p>
        </p:txBody>
      </p:sp>
      <p:sp>
        <p:nvSpPr>
          <p:cNvPr id="142342" name="Text Box 6"/>
          <p:cNvSpPr txBox="1">
            <a:spLocks noChangeArrowheads="1"/>
          </p:cNvSpPr>
          <p:nvPr/>
        </p:nvSpPr>
        <p:spPr bwMode="auto">
          <a:xfrm>
            <a:off x="436563" y="2413100"/>
            <a:ext cx="2509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、计算时间常数</a:t>
            </a:r>
          </a:p>
        </p:txBody>
      </p:sp>
      <p:sp>
        <p:nvSpPr>
          <p:cNvPr id="142343" name="Text Box 7"/>
          <p:cNvSpPr txBox="1">
            <a:spLocks noChangeArrowheads="1"/>
          </p:cNvSpPr>
          <p:nvPr/>
        </p:nvSpPr>
        <p:spPr bwMode="auto">
          <a:xfrm>
            <a:off x="436563" y="3295750"/>
            <a:ext cx="2509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2</a:t>
            </a:r>
            <a:r>
              <a:rPr kumimoji="1" lang="zh-CN" altLang="en-US" sz="2400" b="1">
                <a:solidFill>
                  <a:schemeClr val="tx2"/>
                </a:solidFill>
                <a:latin typeface="Times New Roman" pitchFamily="18" charset="0"/>
                <a:cs typeface="Times New Roman" pitchFamily="18" charset="0"/>
              </a:rPr>
              <a:t>、计算稳态响应</a:t>
            </a:r>
          </a:p>
        </p:txBody>
      </p:sp>
      <p:sp>
        <p:nvSpPr>
          <p:cNvPr id="142344" name="Text Box 8"/>
          <p:cNvSpPr txBox="1">
            <a:spLocks noChangeArrowheads="1"/>
          </p:cNvSpPr>
          <p:nvPr/>
        </p:nvSpPr>
        <p:spPr bwMode="auto">
          <a:xfrm>
            <a:off x="436563" y="4186337"/>
            <a:ext cx="2509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3</a:t>
            </a:r>
            <a:r>
              <a:rPr kumimoji="1" lang="zh-CN" altLang="en-US" sz="2400" b="1">
                <a:solidFill>
                  <a:schemeClr val="tx2"/>
                </a:solidFill>
                <a:latin typeface="Times New Roman" pitchFamily="18" charset="0"/>
                <a:cs typeface="Times New Roman" pitchFamily="18" charset="0"/>
              </a:rPr>
              <a:t>、计算初始响应</a:t>
            </a:r>
          </a:p>
        </p:txBody>
      </p:sp>
      <p:sp>
        <p:nvSpPr>
          <p:cNvPr id="142345" name="Text Box 9"/>
          <p:cNvSpPr txBox="1">
            <a:spLocks noChangeArrowheads="1"/>
          </p:cNvSpPr>
          <p:nvPr/>
        </p:nvSpPr>
        <p:spPr bwMode="auto">
          <a:xfrm>
            <a:off x="420688" y="5308700"/>
            <a:ext cx="399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4</a:t>
            </a:r>
            <a:r>
              <a:rPr kumimoji="1" lang="zh-CN" altLang="en-US"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t </a:t>
            </a:r>
            <a:r>
              <a:rPr kumimoji="1" lang="en-US" altLang="zh-CN" sz="2400" b="1">
                <a:solidFill>
                  <a:schemeClr val="tx2"/>
                </a:solidFill>
                <a:latin typeface="Times New Roman" pitchFamily="18" charset="0"/>
                <a:cs typeface="Times New Roman" pitchFamily="18" charset="0"/>
              </a:rPr>
              <a:t>=0 ~10ms </a:t>
            </a:r>
            <a:r>
              <a:rPr kumimoji="1" lang="zh-CN" altLang="en-US" sz="2400" b="1">
                <a:solidFill>
                  <a:schemeClr val="tx2"/>
                </a:solidFill>
                <a:latin typeface="Times New Roman" pitchFamily="18" charset="0"/>
                <a:cs typeface="Times New Roman" pitchFamily="18" charset="0"/>
              </a:rPr>
              <a:t>期间电路响应</a:t>
            </a:r>
          </a:p>
        </p:txBody>
      </p:sp>
      <p:sp>
        <p:nvSpPr>
          <p:cNvPr id="26637" name="Rectangle 10"/>
          <p:cNvSpPr>
            <a:spLocks noChangeArrowheads="1"/>
          </p:cNvSpPr>
          <p:nvPr/>
        </p:nvSpPr>
        <p:spPr bwMode="auto">
          <a:xfrm>
            <a:off x="6430963" y="2027337"/>
            <a:ext cx="5540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42347" name="Object 2"/>
          <p:cNvGraphicFramePr>
            <a:graphicFrameLocks noChangeAspect="1"/>
          </p:cNvGraphicFramePr>
          <p:nvPr>
            <p:extLst>
              <p:ext uri="{D42A27DB-BD31-4B8C-83A1-F6EECF244321}">
                <p14:modId xmlns:p14="http://schemas.microsoft.com/office/powerpoint/2010/main" val="969099400"/>
              </p:ext>
            </p:extLst>
          </p:nvPr>
        </p:nvGraphicFramePr>
        <p:xfrm>
          <a:off x="822325" y="2871887"/>
          <a:ext cx="3922713" cy="457200"/>
        </p:xfrm>
        <a:graphic>
          <a:graphicData uri="http://schemas.openxmlformats.org/presentationml/2006/ole">
            <mc:AlternateContent xmlns:mc="http://schemas.openxmlformats.org/markup-compatibility/2006">
              <mc:Choice xmlns:v="urn:schemas-microsoft-com:vml" Requires="v">
                <p:oleObj spid="_x0000_s26816" name="Equation" r:id="rId3" imgW="1968480" imgH="228600" progId="Equation.DSMT4">
                  <p:embed/>
                </p:oleObj>
              </mc:Choice>
              <mc:Fallback>
                <p:oleObj name="Equation" r:id="rId3" imgW="196848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2871887"/>
                        <a:ext cx="39227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8" name="Object 3"/>
          <p:cNvGraphicFramePr>
            <a:graphicFrameLocks noChangeAspect="1"/>
          </p:cNvGraphicFramePr>
          <p:nvPr>
            <p:extLst>
              <p:ext uri="{D42A27DB-BD31-4B8C-83A1-F6EECF244321}">
                <p14:modId xmlns:p14="http://schemas.microsoft.com/office/powerpoint/2010/main" val="1025523367"/>
              </p:ext>
            </p:extLst>
          </p:nvPr>
        </p:nvGraphicFramePr>
        <p:xfrm>
          <a:off x="884238" y="3719612"/>
          <a:ext cx="2767012" cy="457200"/>
        </p:xfrm>
        <a:graphic>
          <a:graphicData uri="http://schemas.openxmlformats.org/presentationml/2006/ole">
            <mc:AlternateContent xmlns:mc="http://schemas.openxmlformats.org/markup-compatibility/2006">
              <mc:Choice xmlns:v="urn:schemas-microsoft-com:vml" Requires="v">
                <p:oleObj spid="_x0000_s26817" name="Equation" r:id="rId5" imgW="1384200" imgH="228600" progId="Equation.DSMT4">
                  <p:embed/>
                </p:oleObj>
              </mc:Choice>
              <mc:Fallback>
                <p:oleObj name="Equation" r:id="rId5" imgW="13842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38" y="3719612"/>
                        <a:ext cx="27670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9" name="Object 4"/>
          <p:cNvGraphicFramePr>
            <a:graphicFrameLocks noChangeAspect="1"/>
          </p:cNvGraphicFramePr>
          <p:nvPr>
            <p:extLst>
              <p:ext uri="{D42A27DB-BD31-4B8C-83A1-F6EECF244321}">
                <p14:modId xmlns:p14="http://schemas.microsoft.com/office/powerpoint/2010/main" val="834826083"/>
              </p:ext>
            </p:extLst>
          </p:nvPr>
        </p:nvGraphicFramePr>
        <p:xfrm>
          <a:off x="884238" y="4487962"/>
          <a:ext cx="3900487" cy="863600"/>
        </p:xfrm>
        <a:graphic>
          <a:graphicData uri="http://schemas.openxmlformats.org/presentationml/2006/ole">
            <mc:AlternateContent xmlns:mc="http://schemas.openxmlformats.org/markup-compatibility/2006">
              <mc:Choice xmlns:v="urn:schemas-microsoft-com:vml" Requires="v">
                <p:oleObj spid="_x0000_s26818" name="Equation" r:id="rId7" imgW="1955520" imgH="431640" progId="Equation.DSMT4">
                  <p:embed/>
                </p:oleObj>
              </mc:Choice>
              <mc:Fallback>
                <p:oleObj name="Equation" r:id="rId7" imgW="195552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238" y="4487962"/>
                        <a:ext cx="390048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50" name="Object 5"/>
          <p:cNvGraphicFramePr>
            <a:graphicFrameLocks noChangeAspect="1"/>
          </p:cNvGraphicFramePr>
          <p:nvPr>
            <p:extLst>
              <p:ext uri="{D42A27DB-BD31-4B8C-83A1-F6EECF244321}">
                <p14:modId xmlns:p14="http://schemas.microsoft.com/office/powerpoint/2010/main" val="3907831864"/>
              </p:ext>
            </p:extLst>
          </p:nvPr>
        </p:nvGraphicFramePr>
        <p:xfrm>
          <a:off x="896938" y="5740500"/>
          <a:ext cx="4252912" cy="482600"/>
        </p:xfrm>
        <a:graphic>
          <a:graphicData uri="http://schemas.openxmlformats.org/presentationml/2006/ole">
            <mc:AlternateContent xmlns:mc="http://schemas.openxmlformats.org/markup-compatibility/2006">
              <mc:Choice xmlns:v="urn:schemas-microsoft-com:vml" Requires="v">
                <p:oleObj spid="_x0000_s26819" name="Equation" r:id="rId9" imgW="2133360" imgH="241200" progId="Equation.DSMT4">
                  <p:embed/>
                </p:oleObj>
              </mc:Choice>
              <mc:Fallback>
                <p:oleObj name="Equation" r:id="rId9" imgW="2133360" imgH="241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6938" y="5740500"/>
                        <a:ext cx="42529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a:grpSpLocks/>
          </p:cNvGrpSpPr>
          <p:nvPr/>
        </p:nvGrpSpPr>
        <p:grpSpPr bwMode="auto">
          <a:xfrm>
            <a:off x="5999163" y="3810100"/>
            <a:ext cx="2914650" cy="2160587"/>
            <a:chOff x="3600" y="2280"/>
            <a:chExt cx="1836" cy="1361"/>
          </a:xfrm>
        </p:grpSpPr>
        <p:sp>
          <p:nvSpPr>
            <p:cNvPr id="26730" name="Line 16"/>
            <p:cNvSpPr>
              <a:spLocks noChangeShapeType="1"/>
            </p:cNvSpPr>
            <p:nvPr/>
          </p:nvSpPr>
          <p:spPr bwMode="auto">
            <a:xfrm>
              <a:off x="3696" y="3408"/>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731" name="Line 17"/>
            <p:cNvSpPr>
              <a:spLocks noChangeShapeType="1"/>
            </p:cNvSpPr>
            <p:nvPr/>
          </p:nvSpPr>
          <p:spPr bwMode="auto">
            <a:xfrm flipV="1">
              <a:off x="3888" y="2304"/>
              <a:ext cx="0"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732" name="Text Box 18"/>
            <p:cNvSpPr txBox="1">
              <a:spLocks noChangeArrowheads="1"/>
            </p:cNvSpPr>
            <p:nvPr/>
          </p:nvSpPr>
          <p:spPr bwMode="auto">
            <a:xfrm>
              <a:off x="5280" y="3264"/>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t</a:t>
              </a:r>
            </a:p>
          </p:txBody>
        </p:sp>
        <p:sp>
          <p:nvSpPr>
            <p:cNvPr id="26733" name="Text Box 19"/>
            <p:cNvSpPr txBox="1">
              <a:spLocks noChangeArrowheads="1"/>
            </p:cNvSpPr>
            <p:nvPr/>
          </p:nvSpPr>
          <p:spPr bwMode="auto">
            <a:xfrm>
              <a:off x="3940" y="2280"/>
              <a:ext cx="2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2</a:t>
              </a:r>
              <a:endParaRPr kumimoji="1" lang="en-US" altLang="zh-CN" b="1" i="1">
                <a:solidFill>
                  <a:schemeClr val="tx2"/>
                </a:solidFill>
                <a:latin typeface="Times New Roman" pitchFamily="18" charset="0"/>
                <a:cs typeface="Times New Roman" pitchFamily="18" charset="0"/>
              </a:endParaRPr>
            </a:p>
          </p:txBody>
        </p:sp>
        <p:sp>
          <p:nvSpPr>
            <p:cNvPr id="26734" name="Text Box 20"/>
            <p:cNvSpPr txBox="1">
              <a:spLocks noChangeArrowheads="1"/>
            </p:cNvSpPr>
            <p:nvPr/>
          </p:nvSpPr>
          <p:spPr bwMode="auto">
            <a:xfrm>
              <a:off x="3696" y="340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0</a:t>
              </a:r>
            </a:p>
          </p:txBody>
        </p:sp>
        <p:sp>
          <p:nvSpPr>
            <p:cNvPr id="26735" name="Text Box 21"/>
            <p:cNvSpPr txBox="1">
              <a:spLocks noChangeArrowheads="1"/>
            </p:cNvSpPr>
            <p:nvPr/>
          </p:nvSpPr>
          <p:spPr bwMode="auto">
            <a:xfrm>
              <a:off x="4044" y="3388"/>
              <a:ext cx="4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b="1">
                  <a:solidFill>
                    <a:schemeClr val="tx2"/>
                  </a:solidFill>
                  <a:latin typeface="Times New Roman" pitchFamily="18" charset="0"/>
                  <a:cs typeface="Times New Roman" pitchFamily="18" charset="0"/>
                </a:rPr>
                <a:t>10ms</a:t>
              </a:r>
            </a:p>
          </p:txBody>
        </p:sp>
        <p:sp>
          <p:nvSpPr>
            <p:cNvPr id="26736" name="Line 22"/>
            <p:cNvSpPr>
              <a:spLocks noChangeShapeType="1"/>
            </p:cNvSpPr>
            <p:nvPr/>
          </p:nvSpPr>
          <p:spPr bwMode="auto">
            <a:xfrm>
              <a:off x="3888" y="3024"/>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7" name="Freeform 23"/>
            <p:cNvSpPr>
              <a:spLocks/>
            </p:cNvSpPr>
            <p:nvPr/>
          </p:nvSpPr>
          <p:spPr bwMode="auto">
            <a:xfrm>
              <a:off x="3888" y="2716"/>
              <a:ext cx="328" cy="308"/>
            </a:xfrm>
            <a:custGeom>
              <a:avLst/>
              <a:gdLst>
                <a:gd name="T0" fmla="*/ 0 w 328"/>
                <a:gd name="T1" fmla="*/ 0 h 356"/>
                <a:gd name="T2" fmla="*/ 40 w 328"/>
                <a:gd name="T3" fmla="*/ 49 h 356"/>
                <a:gd name="T4" fmla="*/ 88 w 328"/>
                <a:gd name="T5" fmla="*/ 89 h 356"/>
                <a:gd name="T6" fmla="*/ 152 w 328"/>
                <a:gd name="T7" fmla="*/ 135 h 356"/>
                <a:gd name="T8" fmla="*/ 236 w 328"/>
                <a:gd name="T9" fmla="*/ 175 h 356"/>
                <a:gd name="T10" fmla="*/ 328 w 328"/>
                <a:gd name="T11" fmla="*/ 199 h 356"/>
                <a:gd name="T12" fmla="*/ 0 60000 65536"/>
                <a:gd name="T13" fmla="*/ 0 60000 65536"/>
                <a:gd name="T14" fmla="*/ 0 60000 65536"/>
                <a:gd name="T15" fmla="*/ 0 60000 65536"/>
                <a:gd name="T16" fmla="*/ 0 60000 65536"/>
                <a:gd name="T17" fmla="*/ 0 60000 65536"/>
                <a:gd name="T18" fmla="*/ 0 w 328"/>
                <a:gd name="T19" fmla="*/ 0 h 356"/>
                <a:gd name="T20" fmla="*/ 328 w 32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328" h="356">
                  <a:moveTo>
                    <a:pt x="0" y="0"/>
                  </a:moveTo>
                  <a:cubicBezTo>
                    <a:pt x="7" y="15"/>
                    <a:pt x="25" y="61"/>
                    <a:pt x="40" y="88"/>
                  </a:cubicBezTo>
                  <a:cubicBezTo>
                    <a:pt x="55" y="115"/>
                    <a:pt x="69" y="135"/>
                    <a:pt x="88" y="160"/>
                  </a:cubicBezTo>
                  <a:cubicBezTo>
                    <a:pt x="107" y="185"/>
                    <a:pt x="127" y="215"/>
                    <a:pt x="152" y="240"/>
                  </a:cubicBezTo>
                  <a:cubicBezTo>
                    <a:pt x="177" y="265"/>
                    <a:pt x="207" y="293"/>
                    <a:pt x="236" y="312"/>
                  </a:cubicBezTo>
                  <a:cubicBezTo>
                    <a:pt x="265" y="331"/>
                    <a:pt x="309" y="347"/>
                    <a:pt x="328" y="35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38" name="Line 24"/>
            <p:cNvSpPr>
              <a:spLocks noChangeShapeType="1"/>
            </p:cNvSpPr>
            <p:nvPr/>
          </p:nvSpPr>
          <p:spPr bwMode="auto">
            <a:xfrm>
              <a:off x="4224" y="2736"/>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9" name="Text Box 25"/>
            <p:cNvSpPr txBox="1">
              <a:spLocks noChangeArrowheads="1"/>
            </p:cNvSpPr>
            <p:nvPr/>
          </p:nvSpPr>
          <p:spPr bwMode="auto">
            <a:xfrm>
              <a:off x="3600" y="2592"/>
              <a:ext cx="3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b="1">
                  <a:solidFill>
                    <a:schemeClr val="tx2"/>
                  </a:solidFill>
                  <a:latin typeface="Times New Roman" pitchFamily="18" charset="0"/>
                  <a:cs typeface="Times New Roman" pitchFamily="18" charset="0"/>
                </a:rPr>
                <a:t>10V</a:t>
              </a:r>
            </a:p>
          </p:txBody>
        </p:sp>
      </p:grpSp>
      <p:grpSp>
        <p:nvGrpSpPr>
          <p:cNvPr id="26639" name="Group 26"/>
          <p:cNvGrpSpPr>
            <a:grpSpLocks/>
          </p:cNvGrpSpPr>
          <p:nvPr/>
        </p:nvGrpSpPr>
        <p:grpSpPr bwMode="auto">
          <a:xfrm>
            <a:off x="5380038" y="1497112"/>
            <a:ext cx="3763962" cy="1978025"/>
            <a:chOff x="3142" y="517"/>
            <a:chExt cx="2371" cy="1246"/>
          </a:xfrm>
        </p:grpSpPr>
        <p:sp>
          <p:nvSpPr>
            <p:cNvPr id="26640" name="Rectangle 27"/>
            <p:cNvSpPr>
              <a:spLocks noChangeArrowheads="1"/>
            </p:cNvSpPr>
            <p:nvPr/>
          </p:nvSpPr>
          <p:spPr bwMode="auto">
            <a:xfrm>
              <a:off x="4142" y="1139"/>
              <a:ext cx="97" cy="28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41" name="Rectangle 28"/>
            <p:cNvSpPr>
              <a:spLocks noChangeArrowheads="1"/>
            </p:cNvSpPr>
            <p:nvPr/>
          </p:nvSpPr>
          <p:spPr bwMode="auto">
            <a:xfrm>
              <a:off x="5150" y="1139"/>
              <a:ext cx="97" cy="28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grpSp>
          <p:nvGrpSpPr>
            <p:cNvPr id="26642" name="Group 29"/>
            <p:cNvGrpSpPr>
              <a:grpSpLocks/>
            </p:cNvGrpSpPr>
            <p:nvPr/>
          </p:nvGrpSpPr>
          <p:grpSpPr bwMode="auto">
            <a:xfrm>
              <a:off x="4748" y="767"/>
              <a:ext cx="60" cy="192"/>
              <a:chOff x="4748" y="767"/>
              <a:chExt cx="60" cy="192"/>
            </a:xfrm>
          </p:grpSpPr>
          <p:sp>
            <p:nvSpPr>
              <p:cNvPr id="26728" name="Rectangle 30"/>
              <p:cNvSpPr>
                <a:spLocks noChangeArrowheads="1"/>
              </p:cNvSpPr>
              <p:nvPr/>
            </p:nvSpPr>
            <p:spPr bwMode="auto">
              <a:xfrm>
                <a:off x="4748" y="767"/>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29" name="Rectangle 31"/>
              <p:cNvSpPr>
                <a:spLocks noChangeArrowheads="1"/>
              </p:cNvSpPr>
              <p:nvPr/>
            </p:nvSpPr>
            <p:spPr bwMode="auto">
              <a:xfrm>
                <a:off x="4796" y="767"/>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grpSp>
        <p:sp>
          <p:nvSpPr>
            <p:cNvPr id="26643" name="Freeform 32"/>
            <p:cNvSpPr>
              <a:spLocks/>
            </p:cNvSpPr>
            <p:nvPr/>
          </p:nvSpPr>
          <p:spPr bwMode="auto">
            <a:xfrm>
              <a:off x="4814" y="851"/>
              <a:ext cx="384" cy="288"/>
            </a:xfrm>
            <a:custGeom>
              <a:avLst/>
              <a:gdLst>
                <a:gd name="T0" fmla="*/ 384 w 384"/>
                <a:gd name="T1" fmla="*/ 288 h 288"/>
                <a:gd name="T2" fmla="*/ 384 w 384"/>
                <a:gd name="T3" fmla="*/ 0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lnTo>
                    <a:pt x="384" y="0"/>
                  </a:lnTo>
                  <a:lnTo>
                    <a:pt x="0" y="0"/>
                  </a:ln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44" name="Freeform 33"/>
            <p:cNvSpPr>
              <a:spLocks/>
            </p:cNvSpPr>
            <p:nvPr/>
          </p:nvSpPr>
          <p:spPr bwMode="auto">
            <a:xfrm>
              <a:off x="3470" y="1379"/>
              <a:ext cx="1728" cy="384"/>
            </a:xfrm>
            <a:custGeom>
              <a:avLst/>
              <a:gdLst>
                <a:gd name="T0" fmla="*/ 1728 w 1728"/>
                <a:gd name="T1" fmla="*/ 48 h 384"/>
                <a:gd name="T2" fmla="*/ 1728 w 1728"/>
                <a:gd name="T3" fmla="*/ 384 h 384"/>
                <a:gd name="T4" fmla="*/ 0 w 1728"/>
                <a:gd name="T5" fmla="*/ 384 h 384"/>
                <a:gd name="T6" fmla="*/ 0 w 1728"/>
                <a:gd name="T7" fmla="*/ 0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48"/>
                  </a:moveTo>
                  <a:lnTo>
                    <a:pt x="1728" y="384"/>
                  </a:lnTo>
                  <a:lnTo>
                    <a:pt x="0" y="384"/>
                  </a:lnTo>
                  <a:lnTo>
                    <a:pt x="0" y="0"/>
                  </a:ln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45" name="Line 34"/>
            <p:cNvSpPr>
              <a:spLocks noChangeShapeType="1"/>
            </p:cNvSpPr>
            <p:nvPr/>
          </p:nvSpPr>
          <p:spPr bwMode="auto">
            <a:xfrm>
              <a:off x="4190" y="851"/>
              <a:ext cx="1" cy="2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35"/>
            <p:cNvSpPr>
              <a:spLocks noChangeShapeType="1"/>
            </p:cNvSpPr>
            <p:nvPr/>
          </p:nvSpPr>
          <p:spPr bwMode="auto">
            <a:xfrm>
              <a:off x="4190" y="1427"/>
              <a:ext cx="1" cy="33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47" name="Group 36"/>
            <p:cNvGrpSpPr>
              <a:grpSpLocks/>
            </p:cNvGrpSpPr>
            <p:nvPr/>
          </p:nvGrpSpPr>
          <p:grpSpPr bwMode="auto">
            <a:xfrm>
              <a:off x="5071" y="1091"/>
              <a:ext cx="63" cy="384"/>
              <a:chOff x="5071" y="1091"/>
              <a:chExt cx="63" cy="384"/>
            </a:xfrm>
          </p:grpSpPr>
          <p:sp>
            <p:nvSpPr>
              <p:cNvPr id="26726" name="Line 37"/>
              <p:cNvSpPr>
                <a:spLocks noChangeShapeType="1"/>
              </p:cNvSpPr>
              <p:nvPr/>
            </p:nvSpPr>
            <p:spPr bwMode="auto">
              <a:xfrm>
                <a:off x="5102" y="1091"/>
                <a:ext cx="1" cy="32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7" name="Freeform 38"/>
              <p:cNvSpPr>
                <a:spLocks/>
              </p:cNvSpPr>
              <p:nvPr/>
            </p:nvSpPr>
            <p:spPr bwMode="auto">
              <a:xfrm>
                <a:off x="5071" y="1413"/>
                <a:ext cx="63" cy="62"/>
              </a:xfrm>
              <a:custGeom>
                <a:avLst/>
                <a:gdLst>
                  <a:gd name="T0" fmla="*/ 0 w 63"/>
                  <a:gd name="T1" fmla="*/ 0 h 62"/>
                  <a:gd name="T2" fmla="*/ 31 w 63"/>
                  <a:gd name="T3" fmla="*/ 62 h 62"/>
                  <a:gd name="T4" fmla="*/ 63 w 63"/>
                  <a:gd name="T5" fmla="*/ 0 h 62"/>
                  <a:gd name="T6" fmla="*/ 0 w 63"/>
                  <a:gd name="T7" fmla="*/ 0 h 62"/>
                  <a:gd name="T8" fmla="*/ 0 60000 65536"/>
                  <a:gd name="T9" fmla="*/ 0 60000 65536"/>
                  <a:gd name="T10" fmla="*/ 0 60000 65536"/>
                  <a:gd name="T11" fmla="*/ 0 60000 65536"/>
                  <a:gd name="T12" fmla="*/ 0 w 63"/>
                  <a:gd name="T13" fmla="*/ 0 h 62"/>
                  <a:gd name="T14" fmla="*/ 63 w 63"/>
                  <a:gd name="T15" fmla="*/ 62 h 62"/>
                </a:gdLst>
                <a:ahLst/>
                <a:cxnLst>
                  <a:cxn ang="T8">
                    <a:pos x="T0" y="T1"/>
                  </a:cxn>
                  <a:cxn ang="T9">
                    <a:pos x="T2" y="T3"/>
                  </a:cxn>
                  <a:cxn ang="T10">
                    <a:pos x="T4" y="T5"/>
                  </a:cxn>
                  <a:cxn ang="T11">
                    <a:pos x="T6" y="T7"/>
                  </a:cxn>
                </a:cxnLst>
                <a:rect l="T12" t="T13" r="T14" b="T15"/>
                <a:pathLst>
                  <a:path w="63" h="62">
                    <a:moveTo>
                      <a:pt x="0" y="0"/>
                    </a:moveTo>
                    <a:lnTo>
                      <a:pt x="31" y="62"/>
                    </a:lnTo>
                    <a:lnTo>
                      <a:pt x="6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grpSp>
        <p:sp>
          <p:nvSpPr>
            <p:cNvPr id="26648" name="Rectangle 39"/>
            <p:cNvSpPr>
              <a:spLocks noChangeArrowheads="1"/>
            </p:cNvSpPr>
            <p:nvPr/>
          </p:nvSpPr>
          <p:spPr bwMode="auto">
            <a:xfrm>
              <a:off x="4276" y="1148"/>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49" name="Rectangle 40"/>
            <p:cNvSpPr>
              <a:spLocks noChangeArrowheads="1"/>
            </p:cNvSpPr>
            <p:nvPr/>
          </p:nvSpPr>
          <p:spPr bwMode="auto">
            <a:xfrm>
              <a:off x="4334" y="1189"/>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R</a:t>
              </a:r>
              <a:endParaRPr kumimoji="1" lang="en-US" altLang="zh-CN" b="1">
                <a:solidFill>
                  <a:schemeClr val="tx2"/>
                </a:solidFill>
                <a:latin typeface="Times New Roman" pitchFamily="18" charset="0"/>
                <a:cs typeface="Times New Roman" pitchFamily="18" charset="0"/>
              </a:endParaRPr>
            </a:p>
          </p:txBody>
        </p:sp>
        <p:sp>
          <p:nvSpPr>
            <p:cNvPr id="26650" name="Rectangle 41"/>
            <p:cNvSpPr>
              <a:spLocks noChangeArrowheads="1"/>
            </p:cNvSpPr>
            <p:nvPr/>
          </p:nvSpPr>
          <p:spPr bwMode="auto">
            <a:xfrm>
              <a:off x="4432" y="1278"/>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1</a:t>
              </a:r>
              <a:endParaRPr kumimoji="1" lang="en-US" altLang="zh-CN" b="1">
                <a:solidFill>
                  <a:schemeClr val="tx2"/>
                </a:solidFill>
                <a:latin typeface="Times New Roman" pitchFamily="18" charset="0"/>
                <a:cs typeface="Times New Roman" pitchFamily="18" charset="0"/>
              </a:endParaRPr>
            </a:p>
          </p:txBody>
        </p:sp>
        <p:sp>
          <p:nvSpPr>
            <p:cNvPr id="26651" name="Rectangle 42"/>
            <p:cNvSpPr>
              <a:spLocks noChangeArrowheads="1"/>
            </p:cNvSpPr>
            <p:nvPr/>
          </p:nvSpPr>
          <p:spPr bwMode="auto">
            <a:xfrm>
              <a:off x="5246" y="1170"/>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52" name="Rectangle 43"/>
            <p:cNvSpPr>
              <a:spLocks noChangeArrowheads="1"/>
            </p:cNvSpPr>
            <p:nvPr/>
          </p:nvSpPr>
          <p:spPr bwMode="auto">
            <a:xfrm>
              <a:off x="5304" y="1211"/>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R</a:t>
              </a:r>
              <a:endParaRPr kumimoji="1" lang="en-US" altLang="zh-CN" b="1">
                <a:solidFill>
                  <a:schemeClr val="tx2"/>
                </a:solidFill>
                <a:latin typeface="Times New Roman" pitchFamily="18" charset="0"/>
                <a:cs typeface="Times New Roman" pitchFamily="18" charset="0"/>
              </a:endParaRPr>
            </a:p>
          </p:txBody>
        </p:sp>
        <p:sp>
          <p:nvSpPr>
            <p:cNvPr id="26653" name="Rectangle 44"/>
            <p:cNvSpPr>
              <a:spLocks noChangeArrowheads="1"/>
            </p:cNvSpPr>
            <p:nvPr/>
          </p:nvSpPr>
          <p:spPr bwMode="auto">
            <a:xfrm>
              <a:off x="5402" y="1300"/>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2</a:t>
              </a:r>
              <a:endParaRPr kumimoji="1" lang="en-US" altLang="zh-CN" b="1">
                <a:solidFill>
                  <a:schemeClr val="tx2"/>
                </a:solidFill>
                <a:latin typeface="Times New Roman" pitchFamily="18" charset="0"/>
                <a:cs typeface="Times New Roman" pitchFamily="18" charset="0"/>
              </a:endParaRPr>
            </a:p>
          </p:txBody>
        </p:sp>
        <p:sp>
          <p:nvSpPr>
            <p:cNvPr id="26654" name="Rectangle 45"/>
            <p:cNvSpPr>
              <a:spLocks noChangeArrowheads="1"/>
            </p:cNvSpPr>
            <p:nvPr/>
          </p:nvSpPr>
          <p:spPr bwMode="auto">
            <a:xfrm>
              <a:off x="4622" y="546"/>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55" name="Rectangle 46"/>
            <p:cNvSpPr>
              <a:spLocks noChangeArrowheads="1"/>
            </p:cNvSpPr>
            <p:nvPr/>
          </p:nvSpPr>
          <p:spPr bwMode="auto">
            <a:xfrm>
              <a:off x="4680" y="587"/>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C</a:t>
              </a:r>
              <a:endParaRPr kumimoji="1" lang="en-US" altLang="zh-CN" b="1">
                <a:solidFill>
                  <a:schemeClr val="tx2"/>
                </a:solidFill>
                <a:latin typeface="Times New Roman" pitchFamily="18" charset="0"/>
                <a:cs typeface="Times New Roman" pitchFamily="18" charset="0"/>
              </a:endParaRPr>
            </a:p>
          </p:txBody>
        </p:sp>
        <p:grpSp>
          <p:nvGrpSpPr>
            <p:cNvPr id="26656" name="Group 47"/>
            <p:cNvGrpSpPr>
              <a:grpSpLocks/>
            </p:cNvGrpSpPr>
            <p:nvPr/>
          </p:nvGrpSpPr>
          <p:grpSpPr bwMode="auto">
            <a:xfrm>
              <a:off x="3142" y="1122"/>
              <a:ext cx="512" cy="305"/>
              <a:chOff x="3142" y="1122"/>
              <a:chExt cx="512" cy="305"/>
            </a:xfrm>
          </p:grpSpPr>
          <p:grpSp>
            <p:nvGrpSpPr>
              <p:cNvPr id="26717" name="Group 48"/>
              <p:cNvGrpSpPr>
                <a:grpSpLocks/>
              </p:cNvGrpSpPr>
              <p:nvPr/>
            </p:nvGrpSpPr>
            <p:grpSpPr bwMode="auto">
              <a:xfrm>
                <a:off x="3370" y="1187"/>
                <a:ext cx="193" cy="193"/>
                <a:chOff x="3370" y="1187"/>
                <a:chExt cx="193" cy="193"/>
              </a:xfrm>
            </p:grpSpPr>
            <p:sp>
              <p:nvSpPr>
                <p:cNvPr id="26724" name="Oval 49"/>
                <p:cNvSpPr>
                  <a:spLocks noChangeArrowheads="1"/>
                </p:cNvSpPr>
                <p:nvPr/>
              </p:nvSpPr>
              <p:spPr bwMode="auto">
                <a:xfrm>
                  <a:off x="3370" y="1187"/>
                  <a:ext cx="193" cy="193"/>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25" name="Line 50"/>
                <p:cNvSpPr>
                  <a:spLocks noChangeShapeType="1"/>
                </p:cNvSpPr>
                <p:nvPr/>
              </p:nvSpPr>
              <p:spPr bwMode="auto">
                <a:xfrm>
                  <a:off x="3370" y="1283"/>
                  <a:ext cx="19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718" name="Group 51"/>
              <p:cNvGrpSpPr>
                <a:grpSpLocks/>
              </p:cNvGrpSpPr>
              <p:nvPr/>
            </p:nvGrpSpPr>
            <p:grpSpPr bwMode="auto">
              <a:xfrm>
                <a:off x="3591" y="1139"/>
                <a:ext cx="63" cy="288"/>
                <a:chOff x="3591" y="1139"/>
                <a:chExt cx="63" cy="288"/>
              </a:xfrm>
            </p:grpSpPr>
            <p:sp>
              <p:nvSpPr>
                <p:cNvPr id="26722" name="Line 52"/>
                <p:cNvSpPr>
                  <a:spLocks noChangeShapeType="1"/>
                </p:cNvSpPr>
                <p:nvPr/>
              </p:nvSpPr>
              <p:spPr bwMode="auto">
                <a:xfrm>
                  <a:off x="3622" y="1199"/>
                  <a:ext cx="1" cy="22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3" name="Freeform 53"/>
                <p:cNvSpPr>
                  <a:spLocks/>
                </p:cNvSpPr>
                <p:nvPr/>
              </p:nvSpPr>
              <p:spPr bwMode="auto">
                <a:xfrm>
                  <a:off x="3591" y="1139"/>
                  <a:ext cx="63" cy="63"/>
                </a:xfrm>
                <a:custGeom>
                  <a:avLst/>
                  <a:gdLst>
                    <a:gd name="T0" fmla="*/ 63 w 63"/>
                    <a:gd name="T1" fmla="*/ 63 h 63"/>
                    <a:gd name="T2" fmla="*/ 31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1" y="0"/>
                      </a:lnTo>
                      <a:lnTo>
                        <a:pt x="0" y="63"/>
                      </a:lnTo>
                      <a:lnTo>
                        <a:pt x="63"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grpSp>
          <p:sp>
            <p:nvSpPr>
              <p:cNvPr id="26719" name="Rectangle 54"/>
              <p:cNvSpPr>
                <a:spLocks noChangeArrowheads="1"/>
              </p:cNvSpPr>
              <p:nvPr/>
            </p:nvSpPr>
            <p:spPr bwMode="auto">
              <a:xfrm>
                <a:off x="3142" y="1122"/>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20" name="Rectangle 55"/>
              <p:cNvSpPr>
                <a:spLocks noChangeArrowheads="1"/>
              </p:cNvSpPr>
              <p:nvPr/>
            </p:nvSpPr>
            <p:spPr bwMode="auto">
              <a:xfrm>
                <a:off x="3200" y="1163"/>
                <a:ext cx="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I</a:t>
                </a:r>
                <a:endParaRPr kumimoji="1" lang="en-US" altLang="zh-CN" b="1">
                  <a:solidFill>
                    <a:schemeClr val="tx2"/>
                  </a:solidFill>
                  <a:latin typeface="Times New Roman" pitchFamily="18" charset="0"/>
                  <a:cs typeface="Times New Roman" pitchFamily="18" charset="0"/>
                </a:endParaRPr>
              </a:p>
            </p:txBody>
          </p:sp>
          <p:sp>
            <p:nvSpPr>
              <p:cNvPr id="26721" name="Rectangle 56"/>
              <p:cNvSpPr>
                <a:spLocks noChangeArrowheads="1"/>
              </p:cNvSpPr>
              <p:nvPr/>
            </p:nvSpPr>
            <p:spPr bwMode="auto">
              <a:xfrm>
                <a:off x="3253" y="125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S</a:t>
                </a:r>
                <a:endParaRPr kumimoji="1" lang="en-US" altLang="zh-CN" b="1">
                  <a:solidFill>
                    <a:schemeClr val="tx2"/>
                  </a:solidFill>
                  <a:latin typeface="Times New Roman" pitchFamily="18" charset="0"/>
                  <a:cs typeface="Times New Roman" pitchFamily="18" charset="0"/>
                </a:endParaRPr>
              </a:p>
            </p:txBody>
          </p:sp>
        </p:grpSp>
        <p:sp>
          <p:nvSpPr>
            <p:cNvPr id="26657" name="Rectangle 57"/>
            <p:cNvSpPr>
              <a:spLocks noChangeArrowheads="1"/>
            </p:cNvSpPr>
            <p:nvPr/>
          </p:nvSpPr>
          <p:spPr bwMode="auto">
            <a:xfrm>
              <a:off x="4814" y="1075"/>
              <a:ext cx="26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58" name="Rectangle 58"/>
            <p:cNvSpPr>
              <a:spLocks noChangeArrowheads="1"/>
            </p:cNvSpPr>
            <p:nvPr/>
          </p:nvSpPr>
          <p:spPr bwMode="auto">
            <a:xfrm>
              <a:off x="4872" y="111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i="1">
                  <a:solidFill>
                    <a:schemeClr val="tx2"/>
                  </a:solidFill>
                  <a:latin typeface="Times New Roman" pitchFamily="18" charset="0"/>
                  <a:cs typeface="Times New Roman" pitchFamily="18" charset="0"/>
                </a:rPr>
                <a:t>u</a:t>
              </a:r>
              <a:endParaRPr kumimoji="1" lang="en-US" altLang="zh-CN" b="1">
                <a:solidFill>
                  <a:schemeClr val="tx2"/>
                </a:solidFill>
                <a:latin typeface="Times New Roman" pitchFamily="18" charset="0"/>
                <a:cs typeface="Times New Roman" pitchFamily="18" charset="0"/>
              </a:endParaRPr>
            </a:p>
          </p:txBody>
        </p:sp>
        <p:sp>
          <p:nvSpPr>
            <p:cNvPr id="26659" name="Rectangle 59"/>
            <p:cNvSpPr>
              <a:spLocks noChangeArrowheads="1"/>
            </p:cNvSpPr>
            <p:nvPr/>
          </p:nvSpPr>
          <p:spPr bwMode="auto">
            <a:xfrm>
              <a:off x="4968" y="123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2</a:t>
              </a:r>
              <a:endParaRPr kumimoji="1" lang="en-US" altLang="zh-CN" b="1">
                <a:solidFill>
                  <a:schemeClr val="tx2"/>
                </a:solidFill>
                <a:latin typeface="Times New Roman" pitchFamily="18" charset="0"/>
                <a:cs typeface="Times New Roman" pitchFamily="18" charset="0"/>
              </a:endParaRPr>
            </a:p>
          </p:txBody>
        </p:sp>
        <p:sp>
          <p:nvSpPr>
            <p:cNvPr id="26660" name="Line 60"/>
            <p:cNvSpPr>
              <a:spLocks noChangeShapeType="1"/>
            </p:cNvSpPr>
            <p:nvPr/>
          </p:nvSpPr>
          <p:spPr bwMode="auto">
            <a:xfrm>
              <a:off x="3922" y="851"/>
              <a:ext cx="816"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1" name="Freeform 61"/>
            <p:cNvSpPr>
              <a:spLocks/>
            </p:cNvSpPr>
            <p:nvPr/>
          </p:nvSpPr>
          <p:spPr bwMode="auto">
            <a:xfrm>
              <a:off x="3466" y="851"/>
              <a:ext cx="288" cy="336"/>
            </a:xfrm>
            <a:custGeom>
              <a:avLst/>
              <a:gdLst>
                <a:gd name="T0" fmla="*/ 0 w 288"/>
                <a:gd name="T1" fmla="*/ 336 h 336"/>
                <a:gd name="T2" fmla="*/ 0 w 288"/>
                <a:gd name="T3" fmla="*/ 0 h 336"/>
                <a:gd name="T4" fmla="*/ 288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336"/>
                  </a:moveTo>
                  <a:lnTo>
                    <a:pt x="0" y="0"/>
                  </a:lnTo>
                  <a:lnTo>
                    <a:pt x="288" y="0"/>
                  </a:ln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62" name="Rectangle 62"/>
            <p:cNvSpPr>
              <a:spLocks noChangeArrowheads="1"/>
            </p:cNvSpPr>
            <p:nvPr/>
          </p:nvSpPr>
          <p:spPr bwMode="auto">
            <a:xfrm>
              <a:off x="3730" y="884"/>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63" name="Rectangle 63"/>
            <p:cNvSpPr>
              <a:spLocks noChangeArrowheads="1"/>
            </p:cNvSpPr>
            <p:nvPr/>
          </p:nvSpPr>
          <p:spPr bwMode="auto">
            <a:xfrm>
              <a:off x="3984" y="91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a:solidFill>
                    <a:schemeClr val="tx2"/>
                  </a:solidFill>
                  <a:latin typeface="Times New Roman" pitchFamily="18" charset="0"/>
                  <a:cs typeface="Times New Roman" pitchFamily="18" charset="0"/>
                </a:rPr>
                <a:t>S</a:t>
              </a:r>
              <a:endParaRPr kumimoji="1" lang="en-US" altLang="zh-CN" b="1">
                <a:solidFill>
                  <a:schemeClr val="tx2"/>
                </a:solidFill>
                <a:latin typeface="Times New Roman" pitchFamily="18" charset="0"/>
                <a:cs typeface="Times New Roman" pitchFamily="18" charset="0"/>
              </a:endParaRPr>
            </a:p>
          </p:txBody>
        </p:sp>
        <p:sp>
          <p:nvSpPr>
            <p:cNvPr id="26664" name="Rectangle 64"/>
            <p:cNvSpPr>
              <a:spLocks noChangeArrowheads="1"/>
            </p:cNvSpPr>
            <p:nvPr/>
          </p:nvSpPr>
          <p:spPr bwMode="auto">
            <a:xfrm>
              <a:off x="4142" y="1139"/>
              <a:ext cx="97" cy="28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65" name="Rectangle 65"/>
            <p:cNvSpPr>
              <a:spLocks noChangeArrowheads="1"/>
            </p:cNvSpPr>
            <p:nvPr/>
          </p:nvSpPr>
          <p:spPr bwMode="auto">
            <a:xfrm>
              <a:off x="5150" y="1139"/>
              <a:ext cx="97" cy="28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66" name="Rectangle 66"/>
            <p:cNvSpPr>
              <a:spLocks noChangeArrowheads="1"/>
            </p:cNvSpPr>
            <p:nvPr/>
          </p:nvSpPr>
          <p:spPr bwMode="auto">
            <a:xfrm>
              <a:off x="4748" y="767"/>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67" name="Rectangle 67"/>
            <p:cNvSpPr>
              <a:spLocks noChangeArrowheads="1"/>
            </p:cNvSpPr>
            <p:nvPr/>
          </p:nvSpPr>
          <p:spPr bwMode="auto">
            <a:xfrm>
              <a:off x="4796" y="767"/>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68" name="Rectangle 68"/>
            <p:cNvSpPr>
              <a:spLocks noChangeArrowheads="1"/>
            </p:cNvSpPr>
            <p:nvPr/>
          </p:nvSpPr>
          <p:spPr bwMode="auto">
            <a:xfrm>
              <a:off x="4748" y="767"/>
              <a:ext cx="12" cy="192"/>
            </a:xfrm>
            <a:prstGeom prst="rect">
              <a:avLst/>
            </a:prstGeom>
            <a:solidFill>
              <a:srgbClr val="FFFFFF"/>
            </a:solidFill>
            <a:ln w="28575">
              <a:solidFill>
                <a:srgbClr val="000000"/>
              </a:solidFill>
              <a:miter lim="800000"/>
              <a:headEnd/>
              <a:tailEnd/>
            </a:ln>
          </p:spPr>
          <p:txBody>
            <a:bodyPr/>
            <a:lstStyle/>
            <a:p>
              <a:endParaRPr lang="zh-CN" altLang="en-US" b="1">
                <a:solidFill>
                  <a:schemeClr val="tx2"/>
                </a:solidFill>
                <a:latin typeface="Times New Roman" pitchFamily="18" charset="0"/>
                <a:cs typeface="Times New Roman" pitchFamily="18" charset="0"/>
              </a:endParaRPr>
            </a:p>
          </p:txBody>
        </p:sp>
        <p:sp>
          <p:nvSpPr>
            <p:cNvPr id="26669" name="Rectangle 69"/>
            <p:cNvSpPr>
              <a:spLocks noChangeArrowheads="1"/>
            </p:cNvSpPr>
            <p:nvPr/>
          </p:nvSpPr>
          <p:spPr bwMode="auto">
            <a:xfrm>
              <a:off x="4796" y="767"/>
              <a:ext cx="12" cy="192"/>
            </a:xfrm>
            <a:prstGeom prst="rect">
              <a:avLst/>
            </a:prstGeom>
            <a:solidFill>
              <a:srgbClr val="FFFFFF"/>
            </a:solidFill>
            <a:ln w="28575">
              <a:solidFill>
                <a:srgbClr val="000000"/>
              </a:solidFill>
              <a:miter lim="800000"/>
              <a:headEnd/>
              <a:tailEnd/>
            </a:ln>
          </p:spPr>
          <p:txBody>
            <a:bodyPr/>
            <a:lstStyle/>
            <a:p>
              <a:endParaRPr lang="zh-CN" altLang="en-US" b="1">
                <a:solidFill>
                  <a:schemeClr val="tx2"/>
                </a:solidFill>
                <a:latin typeface="Times New Roman" pitchFamily="18" charset="0"/>
                <a:cs typeface="Times New Roman" pitchFamily="18" charset="0"/>
              </a:endParaRPr>
            </a:p>
          </p:txBody>
        </p:sp>
        <p:sp>
          <p:nvSpPr>
            <p:cNvPr id="26670" name="Freeform 70"/>
            <p:cNvSpPr>
              <a:spLocks/>
            </p:cNvSpPr>
            <p:nvPr/>
          </p:nvSpPr>
          <p:spPr bwMode="auto">
            <a:xfrm>
              <a:off x="4814" y="851"/>
              <a:ext cx="384" cy="288"/>
            </a:xfrm>
            <a:custGeom>
              <a:avLst/>
              <a:gdLst>
                <a:gd name="T0" fmla="*/ 384 w 384"/>
                <a:gd name="T1" fmla="*/ 288 h 288"/>
                <a:gd name="T2" fmla="*/ 384 w 384"/>
                <a:gd name="T3" fmla="*/ 0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lnTo>
                    <a:pt x="384"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71" name="Freeform 71"/>
            <p:cNvSpPr>
              <a:spLocks/>
            </p:cNvSpPr>
            <p:nvPr/>
          </p:nvSpPr>
          <p:spPr bwMode="auto">
            <a:xfrm>
              <a:off x="3470" y="1379"/>
              <a:ext cx="1728" cy="384"/>
            </a:xfrm>
            <a:custGeom>
              <a:avLst/>
              <a:gdLst>
                <a:gd name="T0" fmla="*/ 1728 w 1728"/>
                <a:gd name="T1" fmla="*/ 48 h 384"/>
                <a:gd name="T2" fmla="*/ 1728 w 1728"/>
                <a:gd name="T3" fmla="*/ 384 h 384"/>
                <a:gd name="T4" fmla="*/ 0 w 1728"/>
                <a:gd name="T5" fmla="*/ 384 h 384"/>
                <a:gd name="T6" fmla="*/ 0 w 1728"/>
                <a:gd name="T7" fmla="*/ 0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48"/>
                  </a:moveTo>
                  <a:lnTo>
                    <a:pt x="1728" y="384"/>
                  </a:lnTo>
                  <a:lnTo>
                    <a:pt x="0" y="384"/>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72" name="Line 72"/>
            <p:cNvSpPr>
              <a:spLocks noChangeShapeType="1"/>
            </p:cNvSpPr>
            <p:nvPr/>
          </p:nvSpPr>
          <p:spPr bwMode="auto">
            <a:xfrm>
              <a:off x="4190" y="852"/>
              <a:ext cx="1" cy="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3" name="Line 73"/>
            <p:cNvSpPr>
              <a:spLocks noChangeShapeType="1"/>
            </p:cNvSpPr>
            <p:nvPr/>
          </p:nvSpPr>
          <p:spPr bwMode="auto">
            <a:xfrm>
              <a:off x="4190" y="1427"/>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74" name="Group 74"/>
            <p:cNvGrpSpPr>
              <a:grpSpLocks/>
            </p:cNvGrpSpPr>
            <p:nvPr/>
          </p:nvGrpSpPr>
          <p:grpSpPr bwMode="auto">
            <a:xfrm>
              <a:off x="5071" y="1091"/>
              <a:ext cx="63" cy="384"/>
              <a:chOff x="5071" y="1091"/>
              <a:chExt cx="63" cy="384"/>
            </a:xfrm>
          </p:grpSpPr>
          <p:sp>
            <p:nvSpPr>
              <p:cNvPr id="26715" name="Line 75"/>
              <p:cNvSpPr>
                <a:spLocks noChangeShapeType="1"/>
              </p:cNvSpPr>
              <p:nvPr/>
            </p:nvSpPr>
            <p:spPr bwMode="auto">
              <a:xfrm>
                <a:off x="5102" y="1091"/>
                <a:ext cx="1"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6" name="Freeform 76"/>
              <p:cNvSpPr>
                <a:spLocks/>
              </p:cNvSpPr>
              <p:nvPr/>
            </p:nvSpPr>
            <p:spPr bwMode="auto">
              <a:xfrm>
                <a:off x="5071" y="1413"/>
                <a:ext cx="63" cy="62"/>
              </a:xfrm>
              <a:custGeom>
                <a:avLst/>
                <a:gdLst>
                  <a:gd name="T0" fmla="*/ 0 w 63"/>
                  <a:gd name="T1" fmla="*/ 0 h 62"/>
                  <a:gd name="T2" fmla="*/ 31 w 63"/>
                  <a:gd name="T3" fmla="*/ 62 h 62"/>
                  <a:gd name="T4" fmla="*/ 63 w 63"/>
                  <a:gd name="T5" fmla="*/ 0 h 62"/>
                  <a:gd name="T6" fmla="*/ 0 w 63"/>
                  <a:gd name="T7" fmla="*/ 0 h 62"/>
                  <a:gd name="T8" fmla="*/ 0 60000 65536"/>
                  <a:gd name="T9" fmla="*/ 0 60000 65536"/>
                  <a:gd name="T10" fmla="*/ 0 60000 65536"/>
                  <a:gd name="T11" fmla="*/ 0 60000 65536"/>
                  <a:gd name="T12" fmla="*/ 0 w 63"/>
                  <a:gd name="T13" fmla="*/ 0 h 62"/>
                  <a:gd name="T14" fmla="*/ 63 w 63"/>
                  <a:gd name="T15" fmla="*/ 62 h 62"/>
                </a:gdLst>
                <a:ahLst/>
                <a:cxnLst>
                  <a:cxn ang="T8">
                    <a:pos x="T0" y="T1"/>
                  </a:cxn>
                  <a:cxn ang="T9">
                    <a:pos x="T2" y="T3"/>
                  </a:cxn>
                  <a:cxn ang="T10">
                    <a:pos x="T4" y="T5"/>
                  </a:cxn>
                  <a:cxn ang="T11">
                    <a:pos x="T6" y="T7"/>
                  </a:cxn>
                </a:cxnLst>
                <a:rect l="T12" t="T13" r="T14" b="T15"/>
                <a:pathLst>
                  <a:path w="63" h="62">
                    <a:moveTo>
                      <a:pt x="0" y="0"/>
                    </a:moveTo>
                    <a:lnTo>
                      <a:pt x="31" y="62"/>
                    </a:lnTo>
                    <a:lnTo>
                      <a:pt x="63" y="0"/>
                    </a:lnTo>
                    <a:lnTo>
                      <a:pt x="0" y="0"/>
                    </a:lnTo>
                    <a:close/>
                  </a:path>
                </a:pathLst>
              </a:custGeom>
              <a:solidFill>
                <a:schemeClr val="tx1"/>
              </a:solidFill>
              <a:ln w="28575">
                <a:solidFill>
                  <a:schemeClr val="tx1"/>
                </a:solidFill>
                <a:round/>
                <a:headEnd/>
                <a:tailEnd/>
              </a:ln>
            </p:spPr>
            <p:txBody>
              <a:bodyPr/>
              <a:lstStyle/>
              <a:p>
                <a:endParaRPr lang="zh-CN" altLang="en-US" b="1">
                  <a:solidFill>
                    <a:schemeClr val="tx2"/>
                  </a:solidFill>
                  <a:latin typeface="Times New Roman" pitchFamily="18" charset="0"/>
                  <a:cs typeface="Times New Roman" pitchFamily="18" charset="0"/>
                </a:endParaRPr>
              </a:p>
            </p:txBody>
          </p:sp>
        </p:grpSp>
        <p:sp>
          <p:nvSpPr>
            <p:cNvPr id="26675" name="Rectangle 77"/>
            <p:cNvSpPr>
              <a:spLocks noChangeArrowheads="1"/>
            </p:cNvSpPr>
            <p:nvPr/>
          </p:nvSpPr>
          <p:spPr bwMode="auto">
            <a:xfrm>
              <a:off x="4276" y="1148"/>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76" name="Rectangle 78"/>
            <p:cNvSpPr>
              <a:spLocks noChangeArrowheads="1"/>
            </p:cNvSpPr>
            <p:nvPr/>
          </p:nvSpPr>
          <p:spPr bwMode="auto">
            <a:xfrm>
              <a:off x="4334" y="1189"/>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R</a:t>
              </a:r>
              <a:endParaRPr kumimoji="1" lang="en-US" altLang="zh-CN" b="1">
                <a:solidFill>
                  <a:schemeClr val="tx2"/>
                </a:solidFill>
                <a:latin typeface="Times New Roman" pitchFamily="18" charset="0"/>
                <a:cs typeface="Times New Roman" pitchFamily="18" charset="0"/>
              </a:endParaRPr>
            </a:p>
          </p:txBody>
        </p:sp>
        <p:sp>
          <p:nvSpPr>
            <p:cNvPr id="26677" name="Rectangle 79"/>
            <p:cNvSpPr>
              <a:spLocks noChangeArrowheads="1"/>
            </p:cNvSpPr>
            <p:nvPr/>
          </p:nvSpPr>
          <p:spPr bwMode="auto">
            <a:xfrm>
              <a:off x="4432" y="1278"/>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1</a:t>
              </a:r>
              <a:endParaRPr kumimoji="1" lang="en-US" altLang="zh-CN" b="1">
                <a:solidFill>
                  <a:schemeClr val="tx2"/>
                </a:solidFill>
                <a:latin typeface="Times New Roman" pitchFamily="18" charset="0"/>
                <a:cs typeface="Times New Roman" pitchFamily="18" charset="0"/>
              </a:endParaRPr>
            </a:p>
          </p:txBody>
        </p:sp>
        <p:sp>
          <p:nvSpPr>
            <p:cNvPr id="26678" name="Rectangle 80"/>
            <p:cNvSpPr>
              <a:spLocks noChangeArrowheads="1"/>
            </p:cNvSpPr>
            <p:nvPr/>
          </p:nvSpPr>
          <p:spPr bwMode="auto">
            <a:xfrm>
              <a:off x="5246" y="1170"/>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79" name="Rectangle 81"/>
            <p:cNvSpPr>
              <a:spLocks noChangeArrowheads="1"/>
            </p:cNvSpPr>
            <p:nvPr/>
          </p:nvSpPr>
          <p:spPr bwMode="auto">
            <a:xfrm>
              <a:off x="5304" y="1211"/>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R</a:t>
              </a:r>
              <a:endParaRPr kumimoji="1" lang="en-US" altLang="zh-CN" b="1">
                <a:solidFill>
                  <a:schemeClr val="tx2"/>
                </a:solidFill>
                <a:latin typeface="Times New Roman" pitchFamily="18" charset="0"/>
                <a:cs typeface="Times New Roman" pitchFamily="18" charset="0"/>
              </a:endParaRPr>
            </a:p>
          </p:txBody>
        </p:sp>
        <p:sp>
          <p:nvSpPr>
            <p:cNvPr id="26680" name="Rectangle 82"/>
            <p:cNvSpPr>
              <a:spLocks noChangeArrowheads="1"/>
            </p:cNvSpPr>
            <p:nvPr/>
          </p:nvSpPr>
          <p:spPr bwMode="auto">
            <a:xfrm>
              <a:off x="5402" y="1300"/>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2</a:t>
              </a:r>
              <a:endParaRPr kumimoji="1" lang="en-US" altLang="zh-CN" b="1">
                <a:solidFill>
                  <a:schemeClr val="tx2"/>
                </a:solidFill>
                <a:latin typeface="Times New Roman" pitchFamily="18" charset="0"/>
                <a:cs typeface="Times New Roman" pitchFamily="18" charset="0"/>
              </a:endParaRPr>
            </a:p>
          </p:txBody>
        </p:sp>
        <p:sp>
          <p:nvSpPr>
            <p:cNvPr id="26681" name="Rectangle 83"/>
            <p:cNvSpPr>
              <a:spLocks noChangeArrowheads="1"/>
            </p:cNvSpPr>
            <p:nvPr/>
          </p:nvSpPr>
          <p:spPr bwMode="auto">
            <a:xfrm>
              <a:off x="4622" y="546"/>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82" name="Rectangle 84"/>
            <p:cNvSpPr>
              <a:spLocks noChangeArrowheads="1"/>
            </p:cNvSpPr>
            <p:nvPr/>
          </p:nvSpPr>
          <p:spPr bwMode="auto">
            <a:xfrm>
              <a:off x="4680" y="587"/>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C</a:t>
              </a:r>
              <a:endParaRPr kumimoji="1" lang="en-US" altLang="zh-CN" b="1">
                <a:solidFill>
                  <a:schemeClr val="tx2"/>
                </a:solidFill>
                <a:latin typeface="Times New Roman" pitchFamily="18" charset="0"/>
                <a:cs typeface="Times New Roman" pitchFamily="18" charset="0"/>
              </a:endParaRPr>
            </a:p>
          </p:txBody>
        </p:sp>
        <p:grpSp>
          <p:nvGrpSpPr>
            <p:cNvPr id="26683" name="Group 85"/>
            <p:cNvGrpSpPr>
              <a:grpSpLocks/>
            </p:cNvGrpSpPr>
            <p:nvPr/>
          </p:nvGrpSpPr>
          <p:grpSpPr bwMode="auto">
            <a:xfrm>
              <a:off x="3370" y="1187"/>
              <a:ext cx="193" cy="193"/>
              <a:chOff x="3370" y="1187"/>
              <a:chExt cx="193" cy="193"/>
            </a:xfrm>
          </p:grpSpPr>
          <p:sp>
            <p:nvSpPr>
              <p:cNvPr id="26713" name="Oval 86"/>
              <p:cNvSpPr>
                <a:spLocks noChangeArrowheads="1"/>
              </p:cNvSpPr>
              <p:nvPr/>
            </p:nvSpPr>
            <p:spPr bwMode="auto">
              <a:xfrm>
                <a:off x="3370" y="1187"/>
                <a:ext cx="193" cy="193"/>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14" name="Line 87"/>
              <p:cNvSpPr>
                <a:spLocks noChangeShapeType="1"/>
              </p:cNvSpPr>
              <p:nvPr/>
            </p:nvSpPr>
            <p:spPr bwMode="auto">
              <a:xfrm>
                <a:off x="3370" y="1283"/>
                <a:ext cx="19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84" name="Group 88"/>
            <p:cNvGrpSpPr>
              <a:grpSpLocks/>
            </p:cNvGrpSpPr>
            <p:nvPr/>
          </p:nvGrpSpPr>
          <p:grpSpPr bwMode="auto">
            <a:xfrm>
              <a:off x="3591" y="1139"/>
              <a:ext cx="63" cy="288"/>
              <a:chOff x="3591" y="1139"/>
              <a:chExt cx="63" cy="288"/>
            </a:xfrm>
          </p:grpSpPr>
          <p:sp>
            <p:nvSpPr>
              <p:cNvPr id="26711" name="Line 89"/>
              <p:cNvSpPr>
                <a:spLocks noChangeShapeType="1"/>
              </p:cNvSpPr>
              <p:nvPr/>
            </p:nvSpPr>
            <p:spPr bwMode="auto">
              <a:xfrm>
                <a:off x="3622" y="1199"/>
                <a:ext cx="1" cy="22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2" name="Freeform 90"/>
              <p:cNvSpPr>
                <a:spLocks/>
              </p:cNvSpPr>
              <p:nvPr/>
            </p:nvSpPr>
            <p:spPr bwMode="auto">
              <a:xfrm>
                <a:off x="3591" y="1139"/>
                <a:ext cx="63" cy="63"/>
              </a:xfrm>
              <a:custGeom>
                <a:avLst/>
                <a:gdLst>
                  <a:gd name="T0" fmla="*/ 63 w 63"/>
                  <a:gd name="T1" fmla="*/ 63 h 63"/>
                  <a:gd name="T2" fmla="*/ 31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1" y="0"/>
                    </a:lnTo>
                    <a:lnTo>
                      <a:pt x="0" y="63"/>
                    </a:lnTo>
                    <a:lnTo>
                      <a:pt x="63"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grpSp>
        <p:sp>
          <p:nvSpPr>
            <p:cNvPr id="26685" name="Rectangle 91"/>
            <p:cNvSpPr>
              <a:spLocks noChangeArrowheads="1"/>
            </p:cNvSpPr>
            <p:nvPr/>
          </p:nvSpPr>
          <p:spPr bwMode="auto">
            <a:xfrm>
              <a:off x="3142" y="1122"/>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86" name="Rectangle 92"/>
            <p:cNvSpPr>
              <a:spLocks noChangeArrowheads="1"/>
            </p:cNvSpPr>
            <p:nvPr/>
          </p:nvSpPr>
          <p:spPr bwMode="auto">
            <a:xfrm>
              <a:off x="3200" y="1163"/>
              <a:ext cx="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I</a:t>
              </a:r>
              <a:endParaRPr kumimoji="1" lang="en-US" altLang="zh-CN" b="1">
                <a:solidFill>
                  <a:schemeClr val="tx2"/>
                </a:solidFill>
                <a:latin typeface="Times New Roman" pitchFamily="18" charset="0"/>
                <a:cs typeface="Times New Roman" pitchFamily="18" charset="0"/>
              </a:endParaRPr>
            </a:p>
          </p:txBody>
        </p:sp>
        <p:sp>
          <p:nvSpPr>
            <p:cNvPr id="26687" name="Rectangle 93"/>
            <p:cNvSpPr>
              <a:spLocks noChangeArrowheads="1"/>
            </p:cNvSpPr>
            <p:nvPr/>
          </p:nvSpPr>
          <p:spPr bwMode="auto">
            <a:xfrm>
              <a:off x="3253" y="125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S</a:t>
              </a:r>
              <a:endParaRPr kumimoji="1" lang="en-US" altLang="zh-CN" b="1">
                <a:solidFill>
                  <a:schemeClr val="tx2"/>
                </a:solidFill>
                <a:latin typeface="Times New Roman" pitchFamily="18" charset="0"/>
                <a:cs typeface="Times New Roman" pitchFamily="18" charset="0"/>
              </a:endParaRPr>
            </a:p>
          </p:txBody>
        </p:sp>
        <p:sp>
          <p:nvSpPr>
            <p:cNvPr id="26688" name="Oval 94"/>
            <p:cNvSpPr>
              <a:spLocks noChangeArrowheads="1"/>
            </p:cNvSpPr>
            <p:nvPr/>
          </p:nvSpPr>
          <p:spPr bwMode="auto">
            <a:xfrm>
              <a:off x="3370" y="1187"/>
              <a:ext cx="193" cy="193"/>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89" name="Line 95"/>
            <p:cNvSpPr>
              <a:spLocks noChangeShapeType="1"/>
            </p:cNvSpPr>
            <p:nvPr/>
          </p:nvSpPr>
          <p:spPr bwMode="auto">
            <a:xfrm>
              <a:off x="3370" y="1283"/>
              <a:ext cx="19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0" name="Oval 96"/>
            <p:cNvSpPr>
              <a:spLocks noChangeArrowheads="1"/>
            </p:cNvSpPr>
            <p:nvPr/>
          </p:nvSpPr>
          <p:spPr bwMode="auto">
            <a:xfrm>
              <a:off x="3370" y="1187"/>
              <a:ext cx="193" cy="1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91" name="Line 97"/>
            <p:cNvSpPr>
              <a:spLocks noChangeShapeType="1"/>
            </p:cNvSpPr>
            <p:nvPr/>
          </p:nvSpPr>
          <p:spPr bwMode="auto">
            <a:xfrm>
              <a:off x="3370" y="1283"/>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92" name="Group 98"/>
            <p:cNvGrpSpPr>
              <a:grpSpLocks/>
            </p:cNvGrpSpPr>
            <p:nvPr/>
          </p:nvGrpSpPr>
          <p:grpSpPr bwMode="auto">
            <a:xfrm>
              <a:off x="3591" y="1139"/>
              <a:ext cx="63" cy="288"/>
              <a:chOff x="3591" y="1139"/>
              <a:chExt cx="63" cy="288"/>
            </a:xfrm>
          </p:grpSpPr>
          <p:sp>
            <p:nvSpPr>
              <p:cNvPr id="26709" name="Line 99"/>
              <p:cNvSpPr>
                <a:spLocks noChangeShapeType="1"/>
              </p:cNvSpPr>
              <p:nvPr/>
            </p:nvSpPr>
            <p:spPr bwMode="auto">
              <a:xfrm>
                <a:off x="3622" y="1199"/>
                <a:ext cx="1" cy="2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0" name="Freeform 100"/>
              <p:cNvSpPr>
                <a:spLocks/>
              </p:cNvSpPr>
              <p:nvPr/>
            </p:nvSpPr>
            <p:spPr bwMode="auto">
              <a:xfrm>
                <a:off x="3591" y="1139"/>
                <a:ext cx="63" cy="63"/>
              </a:xfrm>
              <a:custGeom>
                <a:avLst/>
                <a:gdLst>
                  <a:gd name="T0" fmla="*/ 63 w 63"/>
                  <a:gd name="T1" fmla="*/ 63 h 63"/>
                  <a:gd name="T2" fmla="*/ 31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1" y="0"/>
                    </a:lnTo>
                    <a:lnTo>
                      <a:pt x="0" y="63"/>
                    </a:lnTo>
                    <a:lnTo>
                      <a:pt x="63" y="63"/>
                    </a:lnTo>
                    <a:close/>
                  </a:path>
                </a:pathLst>
              </a:custGeom>
              <a:solidFill>
                <a:schemeClr val="tx1"/>
              </a:solidFill>
              <a:ln w="28575">
                <a:solidFill>
                  <a:schemeClr val="tx1"/>
                </a:solidFill>
                <a:round/>
                <a:headEnd/>
                <a:tailEnd/>
              </a:ln>
            </p:spPr>
            <p:txBody>
              <a:bodyPr/>
              <a:lstStyle/>
              <a:p>
                <a:endParaRPr lang="zh-CN" altLang="en-US" b="1">
                  <a:solidFill>
                    <a:schemeClr val="tx2"/>
                  </a:solidFill>
                  <a:latin typeface="Times New Roman" pitchFamily="18" charset="0"/>
                  <a:cs typeface="Times New Roman" pitchFamily="18" charset="0"/>
                </a:endParaRPr>
              </a:p>
            </p:txBody>
          </p:sp>
        </p:grpSp>
        <p:sp>
          <p:nvSpPr>
            <p:cNvPr id="26693" name="Rectangle 101"/>
            <p:cNvSpPr>
              <a:spLocks noChangeArrowheads="1"/>
            </p:cNvSpPr>
            <p:nvPr/>
          </p:nvSpPr>
          <p:spPr bwMode="auto">
            <a:xfrm>
              <a:off x="3142" y="1122"/>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94" name="Rectangle 102"/>
            <p:cNvSpPr>
              <a:spLocks noChangeArrowheads="1"/>
            </p:cNvSpPr>
            <p:nvPr/>
          </p:nvSpPr>
          <p:spPr bwMode="auto">
            <a:xfrm>
              <a:off x="3200" y="1163"/>
              <a:ext cx="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I</a:t>
              </a:r>
              <a:endParaRPr kumimoji="1" lang="en-US" altLang="zh-CN" b="1">
                <a:solidFill>
                  <a:schemeClr val="tx2"/>
                </a:solidFill>
                <a:latin typeface="Times New Roman" pitchFamily="18" charset="0"/>
                <a:cs typeface="Times New Roman" pitchFamily="18" charset="0"/>
              </a:endParaRPr>
            </a:p>
          </p:txBody>
        </p:sp>
        <p:sp>
          <p:nvSpPr>
            <p:cNvPr id="26695" name="Rectangle 103"/>
            <p:cNvSpPr>
              <a:spLocks noChangeArrowheads="1"/>
            </p:cNvSpPr>
            <p:nvPr/>
          </p:nvSpPr>
          <p:spPr bwMode="auto">
            <a:xfrm>
              <a:off x="3253" y="125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S</a:t>
              </a:r>
              <a:endParaRPr kumimoji="1" lang="en-US" altLang="zh-CN" b="1">
                <a:solidFill>
                  <a:schemeClr val="tx2"/>
                </a:solidFill>
                <a:latin typeface="Times New Roman" pitchFamily="18" charset="0"/>
                <a:cs typeface="Times New Roman" pitchFamily="18" charset="0"/>
              </a:endParaRPr>
            </a:p>
          </p:txBody>
        </p:sp>
        <p:sp>
          <p:nvSpPr>
            <p:cNvPr id="26696" name="Rectangle 104"/>
            <p:cNvSpPr>
              <a:spLocks noChangeArrowheads="1"/>
            </p:cNvSpPr>
            <p:nvPr/>
          </p:nvSpPr>
          <p:spPr bwMode="auto">
            <a:xfrm>
              <a:off x="4814" y="1075"/>
              <a:ext cx="26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697" name="Rectangle 105"/>
            <p:cNvSpPr>
              <a:spLocks noChangeArrowheads="1"/>
            </p:cNvSpPr>
            <p:nvPr/>
          </p:nvSpPr>
          <p:spPr bwMode="auto">
            <a:xfrm>
              <a:off x="4872" y="111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i="1">
                  <a:solidFill>
                    <a:schemeClr val="tx2"/>
                  </a:solidFill>
                  <a:latin typeface="Times New Roman" pitchFamily="18" charset="0"/>
                  <a:cs typeface="Times New Roman" pitchFamily="18" charset="0"/>
                </a:rPr>
                <a:t>u</a:t>
              </a:r>
              <a:endParaRPr kumimoji="1" lang="en-US" altLang="zh-CN" b="1">
                <a:solidFill>
                  <a:schemeClr val="tx2"/>
                </a:solidFill>
                <a:latin typeface="Times New Roman" pitchFamily="18" charset="0"/>
                <a:cs typeface="Times New Roman" pitchFamily="18" charset="0"/>
              </a:endParaRPr>
            </a:p>
          </p:txBody>
        </p:sp>
        <p:sp>
          <p:nvSpPr>
            <p:cNvPr id="26698" name="Rectangle 106"/>
            <p:cNvSpPr>
              <a:spLocks noChangeArrowheads="1"/>
            </p:cNvSpPr>
            <p:nvPr/>
          </p:nvSpPr>
          <p:spPr bwMode="auto">
            <a:xfrm>
              <a:off x="4968" y="123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b="1">
                  <a:solidFill>
                    <a:schemeClr val="tx2"/>
                  </a:solidFill>
                  <a:latin typeface="Times New Roman" pitchFamily="18" charset="0"/>
                  <a:cs typeface="Times New Roman" pitchFamily="18" charset="0"/>
                </a:rPr>
                <a:t>2</a:t>
              </a:r>
              <a:endParaRPr kumimoji="1" lang="en-US" altLang="zh-CN" b="1">
                <a:solidFill>
                  <a:schemeClr val="tx2"/>
                </a:solidFill>
                <a:latin typeface="Times New Roman" pitchFamily="18" charset="0"/>
                <a:cs typeface="Times New Roman" pitchFamily="18" charset="0"/>
              </a:endParaRPr>
            </a:p>
          </p:txBody>
        </p:sp>
        <p:sp>
          <p:nvSpPr>
            <p:cNvPr id="26699" name="Line 107"/>
            <p:cNvSpPr>
              <a:spLocks noChangeShapeType="1"/>
            </p:cNvSpPr>
            <p:nvPr/>
          </p:nvSpPr>
          <p:spPr bwMode="auto">
            <a:xfrm>
              <a:off x="3922" y="851"/>
              <a:ext cx="81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0" name="Line 108"/>
            <p:cNvSpPr>
              <a:spLocks noChangeShapeType="1"/>
            </p:cNvSpPr>
            <p:nvPr/>
          </p:nvSpPr>
          <p:spPr bwMode="auto">
            <a:xfrm flipH="1" flipV="1">
              <a:off x="3758" y="84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1" name="Freeform 109"/>
            <p:cNvSpPr>
              <a:spLocks/>
            </p:cNvSpPr>
            <p:nvPr/>
          </p:nvSpPr>
          <p:spPr bwMode="auto">
            <a:xfrm>
              <a:off x="3466" y="851"/>
              <a:ext cx="288" cy="336"/>
            </a:xfrm>
            <a:custGeom>
              <a:avLst/>
              <a:gdLst>
                <a:gd name="T0" fmla="*/ 0 w 288"/>
                <a:gd name="T1" fmla="*/ 336 h 336"/>
                <a:gd name="T2" fmla="*/ 0 w 288"/>
                <a:gd name="T3" fmla="*/ 0 h 336"/>
                <a:gd name="T4" fmla="*/ 288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336"/>
                  </a:moveTo>
                  <a:lnTo>
                    <a:pt x="0" y="0"/>
                  </a:lnTo>
                  <a:lnTo>
                    <a:pt x="288"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02" name="Rectangle 110"/>
            <p:cNvSpPr>
              <a:spLocks noChangeArrowheads="1"/>
            </p:cNvSpPr>
            <p:nvPr/>
          </p:nvSpPr>
          <p:spPr bwMode="auto">
            <a:xfrm>
              <a:off x="3730" y="884"/>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chemeClr val="tx2"/>
                </a:solidFill>
                <a:latin typeface="Times New Roman" pitchFamily="18" charset="0"/>
                <a:cs typeface="Times New Roman" pitchFamily="18" charset="0"/>
              </a:endParaRPr>
            </a:p>
          </p:txBody>
        </p:sp>
        <p:grpSp>
          <p:nvGrpSpPr>
            <p:cNvPr id="26703" name="Group 111"/>
            <p:cNvGrpSpPr>
              <a:grpSpLocks/>
            </p:cNvGrpSpPr>
            <p:nvPr/>
          </p:nvGrpSpPr>
          <p:grpSpPr bwMode="auto">
            <a:xfrm flipH="1" flipV="1">
              <a:off x="3682" y="716"/>
              <a:ext cx="206" cy="204"/>
              <a:chOff x="3787" y="721"/>
              <a:chExt cx="206" cy="204"/>
            </a:xfrm>
          </p:grpSpPr>
          <p:sp>
            <p:nvSpPr>
              <p:cNvPr id="26707" name="Freeform 112"/>
              <p:cNvSpPr>
                <a:spLocks/>
              </p:cNvSpPr>
              <p:nvPr/>
            </p:nvSpPr>
            <p:spPr bwMode="auto">
              <a:xfrm>
                <a:off x="3803" y="721"/>
                <a:ext cx="190" cy="143"/>
              </a:xfrm>
              <a:custGeom>
                <a:avLst/>
                <a:gdLst>
                  <a:gd name="T0" fmla="*/ 190 w 190"/>
                  <a:gd name="T1" fmla="*/ 35 h 143"/>
                  <a:gd name="T2" fmla="*/ 182 w 190"/>
                  <a:gd name="T3" fmla="*/ 32 h 143"/>
                  <a:gd name="T4" fmla="*/ 172 w 190"/>
                  <a:gd name="T5" fmla="*/ 26 h 143"/>
                  <a:gd name="T6" fmla="*/ 159 w 190"/>
                  <a:gd name="T7" fmla="*/ 20 h 143"/>
                  <a:gd name="T8" fmla="*/ 145 w 190"/>
                  <a:gd name="T9" fmla="*/ 13 h 143"/>
                  <a:gd name="T10" fmla="*/ 131 w 190"/>
                  <a:gd name="T11" fmla="*/ 7 h 143"/>
                  <a:gd name="T12" fmla="*/ 116 w 190"/>
                  <a:gd name="T13" fmla="*/ 2 h 143"/>
                  <a:gd name="T14" fmla="*/ 103 w 190"/>
                  <a:gd name="T15" fmla="*/ 0 h 143"/>
                  <a:gd name="T16" fmla="*/ 97 w 190"/>
                  <a:gd name="T17" fmla="*/ 0 h 143"/>
                  <a:gd name="T18" fmla="*/ 91 w 190"/>
                  <a:gd name="T19" fmla="*/ 1 h 143"/>
                  <a:gd name="T20" fmla="*/ 80 w 190"/>
                  <a:gd name="T21" fmla="*/ 6 h 143"/>
                  <a:gd name="T22" fmla="*/ 69 w 190"/>
                  <a:gd name="T23" fmla="*/ 14 h 143"/>
                  <a:gd name="T24" fmla="*/ 58 w 190"/>
                  <a:gd name="T25" fmla="*/ 24 h 143"/>
                  <a:gd name="T26" fmla="*/ 48 w 190"/>
                  <a:gd name="T27" fmla="*/ 35 h 143"/>
                  <a:gd name="T28" fmla="*/ 38 w 190"/>
                  <a:gd name="T29" fmla="*/ 48 h 143"/>
                  <a:gd name="T30" fmla="*/ 29 w 190"/>
                  <a:gd name="T31" fmla="*/ 61 h 143"/>
                  <a:gd name="T32" fmla="*/ 21 w 190"/>
                  <a:gd name="T33" fmla="*/ 75 h 143"/>
                  <a:gd name="T34" fmla="*/ 14 w 190"/>
                  <a:gd name="T35" fmla="*/ 88 h 143"/>
                  <a:gd name="T36" fmla="*/ 9 w 190"/>
                  <a:gd name="T37" fmla="*/ 100 h 143"/>
                  <a:gd name="T38" fmla="*/ 5 w 190"/>
                  <a:gd name="T39" fmla="*/ 113 h 143"/>
                  <a:gd name="T40" fmla="*/ 2 w 190"/>
                  <a:gd name="T41" fmla="*/ 128 h 143"/>
                  <a:gd name="T42" fmla="*/ 0 w 190"/>
                  <a:gd name="T43" fmla="*/ 143 h 1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0"/>
                  <a:gd name="T67" fmla="*/ 0 h 143"/>
                  <a:gd name="T68" fmla="*/ 190 w 190"/>
                  <a:gd name="T69" fmla="*/ 143 h 1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0" h="143">
                    <a:moveTo>
                      <a:pt x="190" y="35"/>
                    </a:moveTo>
                    <a:lnTo>
                      <a:pt x="182" y="32"/>
                    </a:lnTo>
                    <a:lnTo>
                      <a:pt x="172" y="26"/>
                    </a:lnTo>
                    <a:lnTo>
                      <a:pt x="159" y="20"/>
                    </a:lnTo>
                    <a:lnTo>
                      <a:pt x="145" y="13"/>
                    </a:lnTo>
                    <a:lnTo>
                      <a:pt x="131" y="7"/>
                    </a:lnTo>
                    <a:lnTo>
                      <a:pt x="116" y="2"/>
                    </a:lnTo>
                    <a:lnTo>
                      <a:pt x="103" y="0"/>
                    </a:lnTo>
                    <a:lnTo>
                      <a:pt x="97" y="0"/>
                    </a:lnTo>
                    <a:lnTo>
                      <a:pt x="91" y="1"/>
                    </a:lnTo>
                    <a:lnTo>
                      <a:pt x="80" y="6"/>
                    </a:lnTo>
                    <a:lnTo>
                      <a:pt x="69" y="14"/>
                    </a:lnTo>
                    <a:lnTo>
                      <a:pt x="58" y="24"/>
                    </a:lnTo>
                    <a:lnTo>
                      <a:pt x="48" y="35"/>
                    </a:lnTo>
                    <a:lnTo>
                      <a:pt x="38" y="48"/>
                    </a:lnTo>
                    <a:lnTo>
                      <a:pt x="29" y="61"/>
                    </a:lnTo>
                    <a:lnTo>
                      <a:pt x="21" y="75"/>
                    </a:lnTo>
                    <a:lnTo>
                      <a:pt x="14" y="88"/>
                    </a:lnTo>
                    <a:lnTo>
                      <a:pt x="9" y="100"/>
                    </a:lnTo>
                    <a:lnTo>
                      <a:pt x="5" y="113"/>
                    </a:lnTo>
                    <a:lnTo>
                      <a:pt x="2" y="128"/>
                    </a:lnTo>
                    <a:lnTo>
                      <a:pt x="0" y="14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26708" name="Freeform 113"/>
              <p:cNvSpPr>
                <a:spLocks/>
              </p:cNvSpPr>
              <p:nvPr/>
            </p:nvSpPr>
            <p:spPr bwMode="auto">
              <a:xfrm>
                <a:off x="3787" y="833"/>
                <a:ext cx="41" cy="92"/>
              </a:xfrm>
              <a:custGeom>
                <a:avLst/>
                <a:gdLst>
                  <a:gd name="T0" fmla="*/ 0 w 41"/>
                  <a:gd name="T1" fmla="*/ 0 h 92"/>
                  <a:gd name="T2" fmla="*/ 11 w 41"/>
                  <a:gd name="T3" fmla="*/ 92 h 92"/>
                  <a:gd name="T4" fmla="*/ 41 w 41"/>
                  <a:gd name="T5" fmla="*/ 4 h 92"/>
                  <a:gd name="T6" fmla="*/ 18 w 41"/>
                  <a:gd name="T7" fmla="*/ 30 h 92"/>
                  <a:gd name="T8" fmla="*/ 0 w 41"/>
                  <a:gd name="T9" fmla="*/ 0 h 92"/>
                  <a:gd name="T10" fmla="*/ 0 60000 65536"/>
                  <a:gd name="T11" fmla="*/ 0 60000 65536"/>
                  <a:gd name="T12" fmla="*/ 0 60000 65536"/>
                  <a:gd name="T13" fmla="*/ 0 60000 65536"/>
                  <a:gd name="T14" fmla="*/ 0 60000 65536"/>
                  <a:gd name="T15" fmla="*/ 0 w 41"/>
                  <a:gd name="T16" fmla="*/ 0 h 92"/>
                  <a:gd name="T17" fmla="*/ 41 w 41"/>
                  <a:gd name="T18" fmla="*/ 92 h 92"/>
                </a:gdLst>
                <a:ahLst/>
                <a:cxnLst>
                  <a:cxn ang="T10">
                    <a:pos x="T0" y="T1"/>
                  </a:cxn>
                  <a:cxn ang="T11">
                    <a:pos x="T2" y="T3"/>
                  </a:cxn>
                  <a:cxn ang="T12">
                    <a:pos x="T4" y="T5"/>
                  </a:cxn>
                  <a:cxn ang="T13">
                    <a:pos x="T6" y="T7"/>
                  </a:cxn>
                  <a:cxn ang="T14">
                    <a:pos x="T8" y="T9"/>
                  </a:cxn>
                </a:cxnLst>
                <a:rect l="T15" t="T16" r="T17" b="T18"/>
                <a:pathLst>
                  <a:path w="41" h="92">
                    <a:moveTo>
                      <a:pt x="0" y="0"/>
                    </a:moveTo>
                    <a:lnTo>
                      <a:pt x="11" y="92"/>
                    </a:lnTo>
                    <a:lnTo>
                      <a:pt x="41" y="4"/>
                    </a:lnTo>
                    <a:lnTo>
                      <a:pt x="18" y="30"/>
                    </a:lnTo>
                    <a:lnTo>
                      <a:pt x="0" y="0"/>
                    </a:lnTo>
                    <a:close/>
                  </a:path>
                </a:pathLst>
              </a:custGeom>
              <a:solidFill>
                <a:srgbClr val="FFFFFF"/>
              </a:solidFill>
              <a:ln w="28575">
                <a:solidFill>
                  <a:schemeClr val="tx1"/>
                </a:solidFill>
                <a:round/>
                <a:headEnd/>
                <a:tailEnd/>
              </a:ln>
            </p:spPr>
            <p:txBody>
              <a:bodyPr/>
              <a:lstStyle/>
              <a:p>
                <a:endParaRPr lang="zh-CN" altLang="en-US" b="1">
                  <a:solidFill>
                    <a:schemeClr val="tx2"/>
                  </a:solidFill>
                  <a:latin typeface="Times New Roman" pitchFamily="18" charset="0"/>
                  <a:cs typeface="Times New Roman" pitchFamily="18" charset="0"/>
                </a:endParaRPr>
              </a:p>
            </p:txBody>
          </p:sp>
        </p:grpSp>
        <p:sp>
          <p:nvSpPr>
            <p:cNvPr id="26704" name="Rectangle 114"/>
            <p:cNvSpPr>
              <a:spLocks noChangeArrowheads="1"/>
            </p:cNvSpPr>
            <p:nvPr/>
          </p:nvSpPr>
          <p:spPr bwMode="auto">
            <a:xfrm>
              <a:off x="3862" y="517"/>
              <a:ext cx="1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chemeClr val="tx2"/>
                  </a:solidFill>
                  <a:latin typeface="Times New Roman" pitchFamily="18" charset="0"/>
                  <a:cs typeface="Times New Roman" pitchFamily="18" charset="0"/>
                </a:rPr>
                <a:t>t=</a:t>
              </a:r>
              <a:endParaRPr kumimoji="1" lang="en-US" altLang="zh-CN" b="1">
                <a:solidFill>
                  <a:schemeClr val="tx2"/>
                </a:solidFill>
                <a:latin typeface="Times New Roman" pitchFamily="18" charset="0"/>
                <a:cs typeface="Times New Roman" pitchFamily="18" charset="0"/>
              </a:endParaRPr>
            </a:p>
          </p:txBody>
        </p:sp>
        <p:sp>
          <p:nvSpPr>
            <p:cNvPr id="26705" name="Rectangle 115"/>
            <p:cNvSpPr>
              <a:spLocks noChangeArrowheads="1"/>
            </p:cNvSpPr>
            <p:nvPr/>
          </p:nvSpPr>
          <p:spPr bwMode="auto">
            <a:xfrm>
              <a:off x="4014" y="517"/>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a:solidFill>
                    <a:schemeClr val="tx2"/>
                  </a:solidFill>
                  <a:latin typeface="Times New Roman" pitchFamily="18" charset="0"/>
                  <a:cs typeface="Times New Roman" pitchFamily="18" charset="0"/>
                </a:rPr>
                <a:t>0</a:t>
              </a:r>
              <a:endParaRPr kumimoji="1" lang="en-US" altLang="zh-CN" b="1">
                <a:solidFill>
                  <a:schemeClr val="tx2"/>
                </a:solidFill>
                <a:latin typeface="Times New Roman" pitchFamily="18" charset="0"/>
                <a:cs typeface="Times New Roman" pitchFamily="18" charset="0"/>
              </a:endParaRPr>
            </a:p>
          </p:txBody>
        </p:sp>
        <p:sp>
          <p:nvSpPr>
            <p:cNvPr id="26706" name="Line 116"/>
            <p:cNvSpPr>
              <a:spLocks noChangeShapeType="1"/>
            </p:cNvSpPr>
            <p:nvPr/>
          </p:nvSpPr>
          <p:spPr bwMode="auto">
            <a:xfrm>
              <a:off x="3884" y="991"/>
              <a:ext cx="0" cy="772"/>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2340"/>
                                        </p:tgtEl>
                                        <p:attrNameLst>
                                          <p:attrName>style.visibility</p:attrName>
                                        </p:attrNameLst>
                                      </p:cBhvr>
                                      <p:to>
                                        <p:strVal val="visible"/>
                                      </p:to>
                                    </p:set>
                                  </p:childTnLst>
                                </p:cTn>
                              </p:par>
                            </p:childTnLst>
                          </p:cTn>
                        </p:par>
                        <p:par>
                          <p:cTn id="7" fill="hold" nodeType="afterGroup">
                            <p:stCondLst>
                              <p:cond delay="3225"/>
                            </p:stCondLst>
                            <p:childTnLst>
                              <p:par>
                                <p:cTn id="8" presetID="1" presetClass="entr" presetSubtype="0" fill="hold" grpId="0" nodeType="afterEffect">
                                  <p:stCondLst>
                                    <p:cond delay="0"/>
                                  </p:stCondLst>
                                  <p:childTnLst>
                                    <p:set>
                                      <p:cBhvr>
                                        <p:cTn id="9" dur="1" fill="hold">
                                          <p:stCondLst>
                                            <p:cond delay="499"/>
                                          </p:stCondLst>
                                        </p:cTn>
                                        <p:tgtEl>
                                          <p:spTgt spid="14234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142342"/>
                                        </p:tgtEl>
                                        <p:attrNameLst>
                                          <p:attrName>style.visibility</p:attrName>
                                        </p:attrNameLst>
                                      </p:cBhvr>
                                      <p:to>
                                        <p:strVal val="visible"/>
                                      </p:to>
                                    </p:set>
                                  </p:childTnLst>
                                </p:cTn>
                              </p:par>
                            </p:childTnLst>
                          </p:cTn>
                        </p:par>
                        <p:par>
                          <p:cTn id="14" fill="hold" nodeType="afterGroup">
                            <p:stCondLst>
                              <p:cond delay="600"/>
                            </p:stCondLst>
                            <p:childTnLst>
                              <p:par>
                                <p:cTn id="15" presetID="2" presetClass="entr" presetSubtype="4" fill="hold" nodeType="afterEffect">
                                  <p:stCondLst>
                                    <p:cond delay="0"/>
                                  </p:stCondLst>
                                  <p:childTnLst>
                                    <p:set>
                                      <p:cBhvr>
                                        <p:cTn id="16" dur="1" fill="hold">
                                          <p:stCondLst>
                                            <p:cond delay="0"/>
                                          </p:stCondLst>
                                        </p:cTn>
                                        <p:tgtEl>
                                          <p:spTgt spid="142347"/>
                                        </p:tgtEl>
                                        <p:attrNameLst>
                                          <p:attrName>style.visibility</p:attrName>
                                        </p:attrNameLst>
                                      </p:cBhvr>
                                      <p:to>
                                        <p:strVal val="visible"/>
                                      </p:to>
                                    </p:set>
                                    <p:anim calcmode="lin" valueType="num">
                                      <p:cBhvr additive="base">
                                        <p:cTn id="17" dur="500" fill="hold"/>
                                        <p:tgtEl>
                                          <p:spTgt spid="142347"/>
                                        </p:tgtEl>
                                        <p:attrNameLst>
                                          <p:attrName>ppt_x</p:attrName>
                                        </p:attrNameLst>
                                      </p:cBhvr>
                                      <p:tavLst>
                                        <p:tav tm="0">
                                          <p:val>
                                            <p:strVal val="#ppt_x"/>
                                          </p:val>
                                        </p:tav>
                                        <p:tav tm="100000">
                                          <p:val>
                                            <p:strVal val="#ppt_x"/>
                                          </p:val>
                                        </p:tav>
                                      </p:tavLst>
                                    </p:anim>
                                    <p:anim calcmode="lin" valueType="num">
                                      <p:cBhvr additive="base">
                                        <p:cTn id="18" dur="500" fill="hold"/>
                                        <p:tgtEl>
                                          <p:spTgt spid="14234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42343"/>
                                        </p:tgtEl>
                                        <p:attrNameLst>
                                          <p:attrName>style.visibility</p:attrName>
                                        </p:attrNameLst>
                                      </p:cBhvr>
                                      <p:to>
                                        <p:strVal val="visible"/>
                                      </p:to>
                                    </p:set>
                                  </p:childTnLst>
                                </p:cTn>
                              </p:par>
                            </p:childTnLst>
                          </p:cTn>
                        </p:par>
                        <p:par>
                          <p:cTn id="23" fill="hold" nodeType="afterGroup">
                            <p:stCondLst>
                              <p:cond delay="600"/>
                            </p:stCondLst>
                            <p:childTnLst>
                              <p:par>
                                <p:cTn id="24" presetID="2" presetClass="entr" presetSubtype="4" fill="hold" nodeType="afterEffect">
                                  <p:stCondLst>
                                    <p:cond delay="0"/>
                                  </p:stCondLst>
                                  <p:childTnLst>
                                    <p:set>
                                      <p:cBhvr>
                                        <p:cTn id="25" dur="1" fill="hold">
                                          <p:stCondLst>
                                            <p:cond delay="0"/>
                                          </p:stCondLst>
                                        </p:cTn>
                                        <p:tgtEl>
                                          <p:spTgt spid="142348"/>
                                        </p:tgtEl>
                                        <p:attrNameLst>
                                          <p:attrName>style.visibility</p:attrName>
                                        </p:attrNameLst>
                                      </p:cBhvr>
                                      <p:to>
                                        <p:strVal val="visible"/>
                                      </p:to>
                                    </p:set>
                                    <p:anim calcmode="lin" valueType="num">
                                      <p:cBhvr additive="base">
                                        <p:cTn id="26" dur="500" fill="hold"/>
                                        <p:tgtEl>
                                          <p:spTgt spid="142348"/>
                                        </p:tgtEl>
                                        <p:attrNameLst>
                                          <p:attrName>ppt_x</p:attrName>
                                        </p:attrNameLst>
                                      </p:cBhvr>
                                      <p:tavLst>
                                        <p:tav tm="0">
                                          <p:val>
                                            <p:strVal val="#ppt_x"/>
                                          </p:val>
                                        </p:tav>
                                        <p:tav tm="100000">
                                          <p:val>
                                            <p:strVal val="#ppt_x"/>
                                          </p:val>
                                        </p:tav>
                                      </p:tavLst>
                                    </p:anim>
                                    <p:anim calcmode="lin" valueType="num">
                                      <p:cBhvr additive="base">
                                        <p:cTn id="27" dur="500" fill="hold"/>
                                        <p:tgtEl>
                                          <p:spTgt spid="14234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42344"/>
                                        </p:tgtEl>
                                        <p:attrNameLst>
                                          <p:attrName>style.visibility</p:attrName>
                                        </p:attrNameLst>
                                      </p:cBhvr>
                                      <p:to>
                                        <p:strVal val="visible"/>
                                      </p:to>
                                    </p:set>
                                  </p:childTnLst>
                                </p:cTn>
                              </p:par>
                            </p:childTnLst>
                          </p:cTn>
                        </p:par>
                        <p:par>
                          <p:cTn id="32" fill="hold" nodeType="afterGroup">
                            <p:stCondLst>
                              <p:cond delay="600"/>
                            </p:stCondLst>
                            <p:childTnLst>
                              <p:par>
                                <p:cTn id="33" presetID="2" presetClass="entr" presetSubtype="4" fill="hold" nodeType="afterEffect">
                                  <p:stCondLst>
                                    <p:cond delay="0"/>
                                  </p:stCondLst>
                                  <p:childTnLst>
                                    <p:set>
                                      <p:cBhvr>
                                        <p:cTn id="34" dur="1" fill="hold">
                                          <p:stCondLst>
                                            <p:cond delay="0"/>
                                          </p:stCondLst>
                                        </p:cTn>
                                        <p:tgtEl>
                                          <p:spTgt spid="142349"/>
                                        </p:tgtEl>
                                        <p:attrNameLst>
                                          <p:attrName>style.visibility</p:attrName>
                                        </p:attrNameLst>
                                      </p:cBhvr>
                                      <p:to>
                                        <p:strVal val="visible"/>
                                      </p:to>
                                    </p:set>
                                    <p:anim calcmode="lin" valueType="num">
                                      <p:cBhvr additive="base">
                                        <p:cTn id="35" dur="500" fill="hold"/>
                                        <p:tgtEl>
                                          <p:spTgt spid="142349"/>
                                        </p:tgtEl>
                                        <p:attrNameLst>
                                          <p:attrName>ppt_x</p:attrName>
                                        </p:attrNameLst>
                                      </p:cBhvr>
                                      <p:tavLst>
                                        <p:tav tm="0">
                                          <p:val>
                                            <p:strVal val="#ppt_x"/>
                                          </p:val>
                                        </p:tav>
                                        <p:tav tm="100000">
                                          <p:val>
                                            <p:strVal val="#ppt_x"/>
                                          </p:val>
                                        </p:tav>
                                      </p:tavLst>
                                    </p:anim>
                                    <p:anim calcmode="lin" valueType="num">
                                      <p:cBhvr additive="base">
                                        <p:cTn id="36" dur="500" fill="hold"/>
                                        <p:tgtEl>
                                          <p:spTgt spid="14234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142345"/>
                                        </p:tgtEl>
                                        <p:attrNameLst>
                                          <p:attrName>style.visibility</p:attrName>
                                        </p:attrNameLst>
                                      </p:cBhvr>
                                      <p:to>
                                        <p:strVal val="visible"/>
                                      </p:to>
                                    </p:set>
                                  </p:childTnLst>
                                </p:cTn>
                              </p:par>
                            </p:childTnLst>
                          </p:cTn>
                        </p:par>
                        <p:par>
                          <p:cTn id="41" fill="hold" nodeType="afterGroup">
                            <p:stCondLst>
                              <p:cond delay="1200"/>
                            </p:stCondLst>
                            <p:childTnLst>
                              <p:par>
                                <p:cTn id="42" presetID="2" presetClass="entr" presetSubtype="4" fill="hold" nodeType="afterEffect">
                                  <p:stCondLst>
                                    <p:cond delay="0"/>
                                  </p:stCondLst>
                                  <p:childTnLst>
                                    <p:set>
                                      <p:cBhvr>
                                        <p:cTn id="43" dur="1" fill="hold">
                                          <p:stCondLst>
                                            <p:cond delay="0"/>
                                          </p:stCondLst>
                                        </p:cTn>
                                        <p:tgtEl>
                                          <p:spTgt spid="142350"/>
                                        </p:tgtEl>
                                        <p:attrNameLst>
                                          <p:attrName>style.visibility</p:attrName>
                                        </p:attrNameLst>
                                      </p:cBhvr>
                                      <p:to>
                                        <p:strVal val="visible"/>
                                      </p:to>
                                    </p:set>
                                    <p:anim calcmode="lin" valueType="num">
                                      <p:cBhvr additive="base">
                                        <p:cTn id="44" dur="500" fill="hold"/>
                                        <p:tgtEl>
                                          <p:spTgt spid="142350"/>
                                        </p:tgtEl>
                                        <p:attrNameLst>
                                          <p:attrName>ppt_x</p:attrName>
                                        </p:attrNameLst>
                                      </p:cBhvr>
                                      <p:tavLst>
                                        <p:tav tm="0">
                                          <p:val>
                                            <p:strVal val="#ppt_x"/>
                                          </p:val>
                                        </p:tav>
                                        <p:tav tm="100000">
                                          <p:val>
                                            <p:strVal val="#ppt_x"/>
                                          </p:val>
                                        </p:tav>
                                      </p:tavLst>
                                    </p:anim>
                                    <p:anim calcmode="lin" valueType="num">
                                      <p:cBhvr additive="base">
                                        <p:cTn id="45" dur="500" fill="hold"/>
                                        <p:tgtEl>
                                          <p:spTgt spid="142350"/>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1700"/>
                            </p:stCondLst>
                            <p:childTnLst>
                              <p:par>
                                <p:cTn id="47" presetID="2" presetClass="entr" presetSubtype="2"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1+#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41" grpId="0" autoUpdateAnimBg="0"/>
      <p:bldP spid="142342" grpId="0" autoUpdateAnimBg="0"/>
      <p:bldP spid="142343" grpId="0" autoUpdateAnimBg="0"/>
      <p:bldP spid="142344" grpId="0" autoUpdateAnimBg="0"/>
      <p:bldP spid="14234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3</a:t>
            </a:r>
            <a:r>
              <a:rPr lang="zh-CN" altLang="en-US" sz="3600" smtClean="0">
                <a:ea typeface="楷体_GB2312" pitchFamily="49" charset="-122"/>
              </a:rPr>
              <a:t>）</a:t>
            </a:r>
            <a:endParaRPr lang="zh-CN" altLang="en-US" smtClean="0">
              <a:ea typeface="楷体_GB2312" pitchFamily="49" charset="-122"/>
            </a:endParaRPr>
          </a:p>
        </p:txBody>
      </p:sp>
      <p:sp>
        <p:nvSpPr>
          <p:cNvPr id="122884" name="Text Box 4"/>
          <p:cNvSpPr txBox="1">
            <a:spLocks noChangeArrowheads="1"/>
          </p:cNvSpPr>
          <p:nvPr/>
        </p:nvSpPr>
        <p:spPr bwMode="auto">
          <a:xfrm>
            <a:off x="285750" y="826046"/>
            <a:ext cx="462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第二次换路：</a:t>
            </a:r>
            <a:r>
              <a:rPr kumimoji="1" lang="en-US" altLang="zh-CN" sz="2400" b="1">
                <a:solidFill>
                  <a:schemeClr val="tx2"/>
                </a:solidFill>
                <a:latin typeface="Times New Roman" pitchFamily="18" charset="0"/>
                <a:cs typeface="Times New Roman" pitchFamily="18" charset="0"/>
              </a:rPr>
              <a:t>S</a:t>
            </a:r>
            <a:r>
              <a:rPr kumimoji="1" lang="zh-CN" altLang="en-US" sz="2400" b="1">
                <a:solidFill>
                  <a:schemeClr val="tx2"/>
                </a:solidFill>
                <a:latin typeface="Times New Roman" pitchFamily="18" charset="0"/>
                <a:cs typeface="Times New Roman" pitchFamily="18" charset="0"/>
              </a:rPr>
              <a:t>在 </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 = 10ms</a:t>
            </a:r>
            <a:r>
              <a:rPr kumimoji="1" lang="zh-CN" altLang="en-US" sz="2400" b="1">
                <a:solidFill>
                  <a:schemeClr val="tx2"/>
                </a:solidFill>
                <a:latin typeface="Times New Roman" pitchFamily="18" charset="0"/>
                <a:cs typeface="Times New Roman" pitchFamily="18" charset="0"/>
              </a:rPr>
              <a:t>时断开</a:t>
            </a:r>
          </a:p>
        </p:txBody>
      </p:sp>
      <p:sp>
        <p:nvSpPr>
          <p:cNvPr id="122885" name="Text Box 5"/>
          <p:cNvSpPr txBox="1">
            <a:spLocks noChangeArrowheads="1"/>
          </p:cNvSpPr>
          <p:nvPr/>
        </p:nvSpPr>
        <p:spPr bwMode="auto">
          <a:xfrm>
            <a:off x="517525" y="1359446"/>
            <a:ext cx="2509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、计算时间常数</a:t>
            </a:r>
          </a:p>
        </p:txBody>
      </p:sp>
      <p:sp>
        <p:nvSpPr>
          <p:cNvPr id="122886" name="Text Box 6"/>
          <p:cNvSpPr txBox="1">
            <a:spLocks noChangeArrowheads="1"/>
          </p:cNvSpPr>
          <p:nvPr/>
        </p:nvSpPr>
        <p:spPr bwMode="auto">
          <a:xfrm>
            <a:off x="517525" y="2254796"/>
            <a:ext cx="2509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2</a:t>
            </a:r>
            <a:r>
              <a:rPr kumimoji="1" lang="zh-CN" altLang="en-US" sz="2400" b="1">
                <a:solidFill>
                  <a:schemeClr val="tx2"/>
                </a:solidFill>
                <a:latin typeface="Times New Roman" pitchFamily="18" charset="0"/>
                <a:cs typeface="Times New Roman" pitchFamily="18" charset="0"/>
              </a:rPr>
              <a:t>、计算稳态响应</a:t>
            </a:r>
          </a:p>
        </p:txBody>
      </p:sp>
      <p:sp>
        <p:nvSpPr>
          <p:cNvPr id="122887" name="Text Box 7"/>
          <p:cNvSpPr txBox="1">
            <a:spLocks noChangeArrowheads="1"/>
          </p:cNvSpPr>
          <p:nvPr/>
        </p:nvSpPr>
        <p:spPr bwMode="auto">
          <a:xfrm>
            <a:off x="517525" y="3123159"/>
            <a:ext cx="2509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3</a:t>
            </a:r>
            <a:r>
              <a:rPr kumimoji="1" lang="zh-CN" altLang="en-US" sz="2400" b="1">
                <a:solidFill>
                  <a:schemeClr val="tx2"/>
                </a:solidFill>
                <a:latin typeface="Times New Roman" pitchFamily="18" charset="0"/>
                <a:cs typeface="Times New Roman" pitchFamily="18" charset="0"/>
              </a:rPr>
              <a:t>、计算初始响应</a:t>
            </a:r>
          </a:p>
        </p:txBody>
      </p:sp>
      <p:sp>
        <p:nvSpPr>
          <p:cNvPr id="122888" name="Text Box 8"/>
          <p:cNvSpPr txBox="1">
            <a:spLocks noChangeArrowheads="1"/>
          </p:cNvSpPr>
          <p:nvPr/>
        </p:nvSpPr>
        <p:spPr bwMode="auto">
          <a:xfrm>
            <a:off x="427038" y="5699671"/>
            <a:ext cx="2982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4</a:t>
            </a:r>
            <a:r>
              <a:rPr kumimoji="1" lang="zh-CN" altLang="en-US"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t</a:t>
            </a:r>
            <a:r>
              <a:rPr kumimoji="1" lang="en-US" altLang="zh-CN" sz="2400" b="1">
                <a:solidFill>
                  <a:schemeClr val="tx2"/>
                </a:solidFill>
                <a:latin typeface="Times New Roman" pitchFamily="18" charset="0"/>
                <a:cs typeface="Times New Roman" pitchFamily="18" charset="0"/>
              </a:rPr>
              <a:t> &gt;10ms </a:t>
            </a:r>
            <a:r>
              <a:rPr kumimoji="1" lang="zh-CN" altLang="en-US" sz="2400" b="1">
                <a:solidFill>
                  <a:schemeClr val="tx2"/>
                </a:solidFill>
                <a:latin typeface="Times New Roman" pitchFamily="18" charset="0"/>
                <a:cs typeface="Times New Roman" pitchFamily="18" charset="0"/>
              </a:rPr>
              <a:t>电路响应</a:t>
            </a:r>
          </a:p>
        </p:txBody>
      </p:sp>
      <p:graphicFrame>
        <p:nvGraphicFramePr>
          <p:cNvPr id="122889" name="Object 2"/>
          <p:cNvGraphicFramePr>
            <a:graphicFrameLocks noChangeAspect="1"/>
          </p:cNvGraphicFramePr>
          <p:nvPr>
            <p:extLst>
              <p:ext uri="{D42A27DB-BD31-4B8C-83A1-F6EECF244321}">
                <p14:modId xmlns:p14="http://schemas.microsoft.com/office/powerpoint/2010/main" val="3050106360"/>
              </p:ext>
            </p:extLst>
          </p:nvPr>
        </p:nvGraphicFramePr>
        <p:xfrm>
          <a:off x="1128713" y="1800771"/>
          <a:ext cx="3924300" cy="457200"/>
        </p:xfrm>
        <a:graphic>
          <a:graphicData uri="http://schemas.openxmlformats.org/presentationml/2006/ole">
            <mc:AlternateContent xmlns:mc="http://schemas.openxmlformats.org/markup-compatibility/2006">
              <mc:Choice xmlns:v="urn:schemas-microsoft-com:vml" Requires="v">
                <p:oleObj spid="_x0000_s27866" name="Equation" r:id="rId3" imgW="1968480" imgH="228600" progId="Equation.DSMT4">
                  <p:embed/>
                </p:oleObj>
              </mc:Choice>
              <mc:Fallback>
                <p:oleObj name="Equation" r:id="rId3" imgW="196848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3" y="1800771"/>
                        <a:ext cx="392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0" name="Object 3"/>
          <p:cNvGraphicFramePr>
            <a:graphicFrameLocks noChangeAspect="1"/>
          </p:cNvGraphicFramePr>
          <p:nvPr>
            <p:extLst>
              <p:ext uri="{D42A27DB-BD31-4B8C-83A1-F6EECF244321}">
                <p14:modId xmlns:p14="http://schemas.microsoft.com/office/powerpoint/2010/main" val="4158452687"/>
              </p:ext>
            </p:extLst>
          </p:nvPr>
        </p:nvGraphicFramePr>
        <p:xfrm>
          <a:off x="1147763" y="2672309"/>
          <a:ext cx="2767012" cy="457200"/>
        </p:xfrm>
        <a:graphic>
          <a:graphicData uri="http://schemas.openxmlformats.org/presentationml/2006/ole">
            <mc:AlternateContent xmlns:mc="http://schemas.openxmlformats.org/markup-compatibility/2006">
              <mc:Choice xmlns:v="urn:schemas-microsoft-com:vml" Requires="v">
                <p:oleObj spid="_x0000_s27867" name="Equation" r:id="rId5" imgW="1384200" imgH="228600" progId="Equation.DSMT4">
                  <p:embed/>
                </p:oleObj>
              </mc:Choice>
              <mc:Fallback>
                <p:oleObj name="Equation" r:id="rId5" imgW="13842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7763" y="2672309"/>
                        <a:ext cx="27670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1" name="Object 4"/>
          <p:cNvGraphicFramePr>
            <a:graphicFrameLocks noChangeAspect="1"/>
          </p:cNvGraphicFramePr>
          <p:nvPr>
            <p:extLst>
              <p:ext uri="{D42A27DB-BD31-4B8C-83A1-F6EECF244321}">
                <p14:modId xmlns:p14="http://schemas.microsoft.com/office/powerpoint/2010/main" val="663422631"/>
              </p:ext>
            </p:extLst>
          </p:nvPr>
        </p:nvGraphicFramePr>
        <p:xfrm>
          <a:off x="595313" y="4832896"/>
          <a:ext cx="5272087" cy="863600"/>
        </p:xfrm>
        <a:graphic>
          <a:graphicData uri="http://schemas.openxmlformats.org/presentationml/2006/ole">
            <mc:AlternateContent xmlns:mc="http://schemas.openxmlformats.org/markup-compatibility/2006">
              <mc:Choice xmlns:v="urn:schemas-microsoft-com:vml" Requires="v">
                <p:oleObj spid="_x0000_s27868" name="Equation" r:id="rId7" imgW="2641320" imgH="431640" progId="Equation.DSMT4">
                  <p:embed/>
                </p:oleObj>
              </mc:Choice>
              <mc:Fallback>
                <p:oleObj name="Equation" r:id="rId7" imgW="264132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13" y="4832896"/>
                        <a:ext cx="527208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2" name="Object 5"/>
          <p:cNvGraphicFramePr>
            <a:graphicFrameLocks noChangeAspect="1"/>
          </p:cNvGraphicFramePr>
          <p:nvPr>
            <p:extLst>
              <p:ext uri="{D42A27DB-BD31-4B8C-83A1-F6EECF244321}">
                <p14:modId xmlns:p14="http://schemas.microsoft.com/office/powerpoint/2010/main" val="2798447064"/>
              </p:ext>
            </p:extLst>
          </p:nvPr>
        </p:nvGraphicFramePr>
        <p:xfrm>
          <a:off x="3521075" y="5674271"/>
          <a:ext cx="4606925" cy="482600"/>
        </p:xfrm>
        <a:graphic>
          <a:graphicData uri="http://schemas.openxmlformats.org/presentationml/2006/ole">
            <mc:AlternateContent xmlns:mc="http://schemas.openxmlformats.org/markup-compatibility/2006">
              <mc:Choice xmlns:v="urn:schemas-microsoft-com:vml" Requires="v">
                <p:oleObj spid="_x0000_s27869" name="Equation" r:id="rId9" imgW="2311200" imgH="241200" progId="Equation.DSMT4">
                  <p:embed/>
                </p:oleObj>
              </mc:Choice>
              <mc:Fallback>
                <p:oleObj name="Equation" r:id="rId9" imgW="2311200" imgH="241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1075" y="5674271"/>
                        <a:ext cx="46069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3" name="Object 6"/>
          <p:cNvGraphicFramePr>
            <a:graphicFrameLocks noChangeAspect="1"/>
          </p:cNvGraphicFramePr>
          <p:nvPr>
            <p:extLst>
              <p:ext uri="{D42A27DB-BD31-4B8C-83A1-F6EECF244321}">
                <p14:modId xmlns:p14="http://schemas.microsoft.com/office/powerpoint/2010/main" val="513892920"/>
              </p:ext>
            </p:extLst>
          </p:nvPr>
        </p:nvGraphicFramePr>
        <p:xfrm>
          <a:off x="692150" y="3493046"/>
          <a:ext cx="4687888" cy="1371600"/>
        </p:xfrm>
        <a:graphic>
          <a:graphicData uri="http://schemas.openxmlformats.org/presentationml/2006/ole">
            <mc:AlternateContent xmlns:mc="http://schemas.openxmlformats.org/markup-compatibility/2006">
              <mc:Choice xmlns:v="urn:schemas-microsoft-com:vml" Requires="v">
                <p:oleObj spid="_x0000_s27870" name="Equation" r:id="rId11" imgW="2349360" imgH="685800" progId="Equation.DSMT4">
                  <p:embed/>
                </p:oleObj>
              </mc:Choice>
              <mc:Fallback>
                <p:oleObj name="Equation" r:id="rId11" imgW="2349360" imgH="685800" progId="Equation.DSMT4">
                  <p:embed/>
                  <p:pic>
                    <p:nvPicPr>
                      <p:cNvPr id="0" name="Object 6"/>
                      <p:cNvPicPr>
                        <a:picLocks noChangeAspect="1" noChangeArrowheads="1"/>
                      </p:cNvPicPr>
                      <p:nvPr/>
                    </p:nvPicPr>
                    <p:blipFill>
                      <a:blip r:embed="rId12"/>
                      <a:srcRect/>
                      <a:stretch>
                        <a:fillRect/>
                      </a:stretch>
                    </p:blipFill>
                    <p:spPr bwMode="auto">
                      <a:xfrm>
                        <a:off x="692150" y="3493046"/>
                        <a:ext cx="4687888"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4"/>
          <p:cNvGrpSpPr>
            <a:grpSpLocks/>
          </p:cNvGrpSpPr>
          <p:nvPr/>
        </p:nvGrpSpPr>
        <p:grpSpPr bwMode="auto">
          <a:xfrm>
            <a:off x="5984875" y="2650084"/>
            <a:ext cx="2914650" cy="2919412"/>
            <a:chOff x="3780" y="2337"/>
            <a:chExt cx="1836" cy="1839"/>
          </a:xfrm>
        </p:grpSpPr>
        <p:sp>
          <p:nvSpPr>
            <p:cNvPr id="27761" name="Line 15"/>
            <p:cNvSpPr>
              <a:spLocks noChangeShapeType="1"/>
            </p:cNvSpPr>
            <p:nvPr/>
          </p:nvSpPr>
          <p:spPr bwMode="auto">
            <a:xfrm>
              <a:off x="3876" y="3465"/>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62" name="Line 16"/>
            <p:cNvSpPr>
              <a:spLocks noChangeShapeType="1"/>
            </p:cNvSpPr>
            <p:nvPr/>
          </p:nvSpPr>
          <p:spPr bwMode="auto">
            <a:xfrm flipV="1">
              <a:off x="4064" y="2496"/>
              <a:ext cx="4" cy="1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63" name="Text Box 17"/>
            <p:cNvSpPr txBox="1">
              <a:spLocks noChangeArrowheads="1"/>
            </p:cNvSpPr>
            <p:nvPr/>
          </p:nvSpPr>
          <p:spPr bwMode="auto">
            <a:xfrm>
              <a:off x="5460" y="332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t</a:t>
              </a:r>
            </a:p>
          </p:txBody>
        </p:sp>
        <p:sp>
          <p:nvSpPr>
            <p:cNvPr id="27764" name="Text Box 18"/>
            <p:cNvSpPr txBox="1">
              <a:spLocks noChangeArrowheads="1"/>
            </p:cNvSpPr>
            <p:nvPr/>
          </p:nvSpPr>
          <p:spPr bwMode="auto">
            <a:xfrm>
              <a:off x="4120" y="2337"/>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2</a:t>
              </a:r>
              <a:endParaRPr kumimoji="1" lang="en-US" altLang="zh-CN" i="1">
                <a:solidFill>
                  <a:schemeClr val="tx2"/>
                </a:solidFill>
                <a:latin typeface="Times New Roman" pitchFamily="18" charset="0"/>
                <a:cs typeface="Times New Roman" pitchFamily="18" charset="0"/>
              </a:endParaRPr>
            </a:p>
          </p:txBody>
        </p:sp>
        <p:sp>
          <p:nvSpPr>
            <p:cNvPr id="27765" name="Text Box 19"/>
            <p:cNvSpPr txBox="1">
              <a:spLocks noChangeArrowheads="1"/>
            </p:cNvSpPr>
            <p:nvPr/>
          </p:nvSpPr>
          <p:spPr bwMode="auto">
            <a:xfrm>
              <a:off x="3876" y="3465"/>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0</a:t>
              </a:r>
            </a:p>
          </p:txBody>
        </p:sp>
        <p:sp>
          <p:nvSpPr>
            <p:cNvPr id="27766" name="Text Box 20"/>
            <p:cNvSpPr txBox="1">
              <a:spLocks noChangeArrowheads="1"/>
            </p:cNvSpPr>
            <p:nvPr/>
          </p:nvSpPr>
          <p:spPr bwMode="auto">
            <a:xfrm>
              <a:off x="4224" y="3445"/>
              <a:ext cx="3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chemeClr val="tx2"/>
                  </a:solidFill>
                  <a:latin typeface="Times New Roman" pitchFamily="18" charset="0"/>
                  <a:cs typeface="Times New Roman" pitchFamily="18" charset="0"/>
                </a:rPr>
                <a:t>10ms</a:t>
              </a:r>
            </a:p>
          </p:txBody>
        </p:sp>
        <p:sp>
          <p:nvSpPr>
            <p:cNvPr id="27767" name="Line 21"/>
            <p:cNvSpPr>
              <a:spLocks noChangeShapeType="1"/>
            </p:cNvSpPr>
            <p:nvPr/>
          </p:nvSpPr>
          <p:spPr bwMode="auto">
            <a:xfrm>
              <a:off x="4068" y="3081"/>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8" name="Freeform 22"/>
            <p:cNvSpPr>
              <a:spLocks/>
            </p:cNvSpPr>
            <p:nvPr/>
          </p:nvSpPr>
          <p:spPr bwMode="auto">
            <a:xfrm>
              <a:off x="4068" y="2773"/>
              <a:ext cx="328" cy="308"/>
            </a:xfrm>
            <a:custGeom>
              <a:avLst/>
              <a:gdLst>
                <a:gd name="T0" fmla="*/ 0 w 328"/>
                <a:gd name="T1" fmla="*/ 0 h 356"/>
                <a:gd name="T2" fmla="*/ 40 w 328"/>
                <a:gd name="T3" fmla="*/ 49 h 356"/>
                <a:gd name="T4" fmla="*/ 88 w 328"/>
                <a:gd name="T5" fmla="*/ 89 h 356"/>
                <a:gd name="T6" fmla="*/ 152 w 328"/>
                <a:gd name="T7" fmla="*/ 135 h 356"/>
                <a:gd name="T8" fmla="*/ 236 w 328"/>
                <a:gd name="T9" fmla="*/ 175 h 356"/>
                <a:gd name="T10" fmla="*/ 328 w 328"/>
                <a:gd name="T11" fmla="*/ 199 h 356"/>
                <a:gd name="T12" fmla="*/ 0 60000 65536"/>
                <a:gd name="T13" fmla="*/ 0 60000 65536"/>
                <a:gd name="T14" fmla="*/ 0 60000 65536"/>
                <a:gd name="T15" fmla="*/ 0 60000 65536"/>
                <a:gd name="T16" fmla="*/ 0 60000 65536"/>
                <a:gd name="T17" fmla="*/ 0 60000 65536"/>
                <a:gd name="T18" fmla="*/ 0 w 328"/>
                <a:gd name="T19" fmla="*/ 0 h 356"/>
                <a:gd name="T20" fmla="*/ 328 w 32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328" h="356">
                  <a:moveTo>
                    <a:pt x="0" y="0"/>
                  </a:moveTo>
                  <a:cubicBezTo>
                    <a:pt x="7" y="15"/>
                    <a:pt x="25" y="61"/>
                    <a:pt x="40" y="88"/>
                  </a:cubicBezTo>
                  <a:cubicBezTo>
                    <a:pt x="55" y="115"/>
                    <a:pt x="69" y="135"/>
                    <a:pt x="88" y="160"/>
                  </a:cubicBezTo>
                  <a:cubicBezTo>
                    <a:pt x="107" y="185"/>
                    <a:pt x="127" y="215"/>
                    <a:pt x="152" y="240"/>
                  </a:cubicBezTo>
                  <a:cubicBezTo>
                    <a:pt x="177" y="265"/>
                    <a:pt x="207" y="293"/>
                    <a:pt x="236" y="312"/>
                  </a:cubicBezTo>
                  <a:cubicBezTo>
                    <a:pt x="265" y="331"/>
                    <a:pt x="309" y="347"/>
                    <a:pt x="328" y="35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69" name="Line 23"/>
            <p:cNvSpPr>
              <a:spLocks noChangeShapeType="1"/>
            </p:cNvSpPr>
            <p:nvPr/>
          </p:nvSpPr>
          <p:spPr bwMode="auto">
            <a:xfrm>
              <a:off x="4404" y="2793"/>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0" name="Text Box 24"/>
            <p:cNvSpPr txBox="1">
              <a:spLocks noChangeArrowheads="1"/>
            </p:cNvSpPr>
            <p:nvPr/>
          </p:nvSpPr>
          <p:spPr bwMode="auto">
            <a:xfrm>
              <a:off x="3780" y="2649"/>
              <a:ext cx="3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chemeClr val="tx2"/>
                  </a:solidFill>
                  <a:latin typeface="Times New Roman" pitchFamily="18" charset="0"/>
                  <a:cs typeface="Times New Roman" pitchFamily="18" charset="0"/>
                </a:rPr>
                <a:t>10V</a:t>
              </a:r>
            </a:p>
          </p:txBody>
        </p:sp>
      </p:grpSp>
      <p:grpSp>
        <p:nvGrpSpPr>
          <p:cNvPr id="3" name="Group 25"/>
          <p:cNvGrpSpPr>
            <a:grpSpLocks/>
          </p:cNvGrpSpPr>
          <p:nvPr/>
        </p:nvGrpSpPr>
        <p:grpSpPr bwMode="auto">
          <a:xfrm>
            <a:off x="5559425" y="3664496"/>
            <a:ext cx="2374900" cy="1509713"/>
            <a:chOff x="3512" y="2736"/>
            <a:chExt cx="1496" cy="951"/>
          </a:xfrm>
        </p:grpSpPr>
        <p:sp>
          <p:nvSpPr>
            <p:cNvPr id="27755" name="Text Box 26"/>
            <p:cNvSpPr txBox="1">
              <a:spLocks noChangeArrowheads="1"/>
            </p:cNvSpPr>
            <p:nvPr/>
          </p:nvSpPr>
          <p:spPr bwMode="auto">
            <a:xfrm>
              <a:off x="3648" y="2736"/>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t>6.06V</a:t>
              </a:r>
            </a:p>
          </p:txBody>
        </p:sp>
        <p:grpSp>
          <p:nvGrpSpPr>
            <p:cNvPr id="27756" name="Group 27"/>
            <p:cNvGrpSpPr>
              <a:grpSpLocks/>
            </p:cNvGrpSpPr>
            <p:nvPr/>
          </p:nvGrpSpPr>
          <p:grpSpPr bwMode="auto">
            <a:xfrm>
              <a:off x="4400" y="2846"/>
              <a:ext cx="608" cy="730"/>
              <a:chOff x="4400" y="2846"/>
              <a:chExt cx="608" cy="730"/>
            </a:xfrm>
          </p:grpSpPr>
          <p:sp>
            <p:nvSpPr>
              <p:cNvPr id="27759" name="Line 28"/>
              <p:cNvSpPr>
                <a:spLocks noChangeShapeType="1"/>
              </p:cNvSpPr>
              <p:nvPr/>
            </p:nvSpPr>
            <p:spPr bwMode="auto">
              <a:xfrm>
                <a:off x="4404" y="2846"/>
                <a:ext cx="0" cy="73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0" name="Freeform 29"/>
              <p:cNvSpPr>
                <a:spLocks/>
              </p:cNvSpPr>
              <p:nvPr/>
            </p:nvSpPr>
            <p:spPr bwMode="auto">
              <a:xfrm>
                <a:off x="4400" y="3236"/>
                <a:ext cx="608" cy="336"/>
              </a:xfrm>
              <a:custGeom>
                <a:avLst/>
                <a:gdLst>
                  <a:gd name="T0" fmla="*/ 0 w 608"/>
                  <a:gd name="T1" fmla="*/ 336 h 336"/>
                  <a:gd name="T2" fmla="*/ 96 w 608"/>
                  <a:gd name="T3" fmla="*/ 172 h 336"/>
                  <a:gd name="T4" fmla="*/ 240 w 608"/>
                  <a:gd name="T5" fmla="*/ 76 h 336"/>
                  <a:gd name="T6" fmla="*/ 384 w 608"/>
                  <a:gd name="T7" fmla="*/ 28 h 336"/>
                  <a:gd name="T8" fmla="*/ 608 w 608"/>
                  <a:gd name="T9" fmla="*/ 0 h 336"/>
                  <a:gd name="T10" fmla="*/ 0 60000 65536"/>
                  <a:gd name="T11" fmla="*/ 0 60000 65536"/>
                  <a:gd name="T12" fmla="*/ 0 60000 65536"/>
                  <a:gd name="T13" fmla="*/ 0 60000 65536"/>
                  <a:gd name="T14" fmla="*/ 0 60000 65536"/>
                  <a:gd name="T15" fmla="*/ 0 w 608"/>
                  <a:gd name="T16" fmla="*/ 0 h 336"/>
                  <a:gd name="T17" fmla="*/ 608 w 608"/>
                  <a:gd name="T18" fmla="*/ 336 h 336"/>
                </a:gdLst>
                <a:ahLst/>
                <a:cxnLst>
                  <a:cxn ang="T10">
                    <a:pos x="T0" y="T1"/>
                  </a:cxn>
                  <a:cxn ang="T11">
                    <a:pos x="T2" y="T3"/>
                  </a:cxn>
                  <a:cxn ang="T12">
                    <a:pos x="T4" y="T5"/>
                  </a:cxn>
                  <a:cxn ang="T13">
                    <a:pos x="T6" y="T7"/>
                  </a:cxn>
                  <a:cxn ang="T14">
                    <a:pos x="T8" y="T9"/>
                  </a:cxn>
                </a:cxnLst>
                <a:rect l="T15" t="T16" r="T17" b="T18"/>
                <a:pathLst>
                  <a:path w="608" h="336">
                    <a:moveTo>
                      <a:pt x="0" y="336"/>
                    </a:moveTo>
                    <a:cubicBezTo>
                      <a:pt x="16" y="308"/>
                      <a:pt x="56" y="215"/>
                      <a:pt x="96" y="172"/>
                    </a:cubicBezTo>
                    <a:cubicBezTo>
                      <a:pt x="136" y="129"/>
                      <a:pt x="192" y="100"/>
                      <a:pt x="240" y="76"/>
                    </a:cubicBezTo>
                    <a:cubicBezTo>
                      <a:pt x="288" y="52"/>
                      <a:pt x="323" y="41"/>
                      <a:pt x="384" y="28"/>
                    </a:cubicBezTo>
                    <a:cubicBezTo>
                      <a:pt x="445" y="15"/>
                      <a:pt x="561" y="6"/>
                      <a:pt x="608" y="0"/>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757" name="Line 30"/>
            <p:cNvSpPr>
              <a:spLocks noChangeShapeType="1"/>
            </p:cNvSpPr>
            <p:nvPr/>
          </p:nvSpPr>
          <p:spPr bwMode="auto">
            <a:xfrm>
              <a:off x="4068" y="3572"/>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8" name="Text Box 31"/>
            <p:cNvSpPr txBox="1">
              <a:spLocks noChangeArrowheads="1"/>
            </p:cNvSpPr>
            <p:nvPr/>
          </p:nvSpPr>
          <p:spPr bwMode="auto">
            <a:xfrm>
              <a:off x="3512" y="3456"/>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宋体" charset="-122"/>
                </a:rPr>
                <a:t>-</a:t>
              </a:r>
              <a:r>
                <a:rPr kumimoji="1" lang="en-US" altLang="zh-CN"/>
                <a:t>3.94V</a:t>
              </a:r>
            </a:p>
          </p:txBody>
        </p:sp>
      </p:grpSp>
      <p:grpSp>
        <p:nvGrpSpPr>
          <p:cNvPr id="27663" name="Group 33"/>
          <p:cNvGrpSpPr>
            <a:grpSpLocks/>
          </p:cNvGrpSpPr>
          <p:nvPr/>
        </p:nvGrpSpPr>
        <p:grpSpPr bwMode="auto">
          <a:xfrm>
            <a:off x="5380038" y="692696"/>
            <a:ext cx="3763962" cy="2051050"/>
            <a:chOff x="3216" y="576"/>
            <a:chExt cx="2371" cy="1292"/>
          </a:xfrm>
        </p:grpSpPr>
        <p:sp>
          <p:nvSpPr>
            <p:cNvPr id="27664" name="Rectangle 34"/>
            <p:cNvSpPr>
              <a:spLocks noChangeArrowheads="1"/>
            </p:cNvSpPr>
            <p:nvPr/>
          </p:nvSpPr>
          <p:spPr bwMode="auto">
            <a:xfrm>
              <a:off x="4216" y="1244"/>
              <a:ext cx="97" cy="28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65" name="Rectangle 35"/>
            <p:cNvSpPr>
              <a:spLocks noChangeArrowheads="1"/>
            </p:cNvSpPr>
            <p:nvPr/>
          </p:nvSpPr>
          <p:spPr bwMode="auto">
            <a:xfrm>
              <a:off x="5224" y="1244"/>
              <a:ext cx="97" cy="28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grpSp>
          <p:nvGrpSpPr>
            <p:cNvPr id="27666" name="Group 36"/>
            <p:cNvGrpSpPr>
              <a:grpSpLocks/>
            </p:cNvGrpSpPr>
            <p:nvPr/>
          </p:nvGrpSpPr>
          <p:grpSpPr bwMode="auto">
            <a:xfrm>
              <a:off x="4822" y="872"/>
              <a:ext cx="60" cy="192"/>
              <a:chOff x="4822" y="872"/>
              <a:chExt cx="60" cy="192"/>
            </a:xfrm>
          </p:grpSpPr>
          <p:sp>
            <p:nvSpPr>
              <p:cNvPr id="27753" name="Rectangle 37"/>
              <p:cNvSpPr>
                <a:spLocks noChangeArrowheads="1"/>
              </p:cNvSpPr>
              <p:nvPr/>
            </p:nvSpPr>
            <p:spPr bwMode="auto">
              <a:xfrm>
                <a:off x="4822" y="872"/>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54" name="Rectangle 38"/>
              <p:cNvSpPr>
                <a:spLocks noChangeArrowheads="1"/>
              </p:cNvSpPr>
              <p:nvPr/>
            </p:nvSpPr>
            <p:spPr bwMode="auto">
              <a:xfrm>
                <a:off x="4870" y="872"/>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grpSp>
        <p:sp>
          <p:nvSpPr>
            <p:cNvPr id="27667" name="Freeform 39"/>
            <p:cNvSpPr>
              <a:spLocks/>
            </p:cNvSpPr>
            <p:nvPr/>
          </p:nvSpPr>
          <p:spPr bwMode="auto">
            <a:xfrm>
              <a:off x="4888" y="956"/>
              <a:ext cx="384" cy="288"/>
            </a:xfrm>
            <a:custGeom>
              <a:avLst/>
              <a:gdLst>
                <a:gd name="T0" fmla="*/ 384 w 384"/>
                <a:gd name="T1" fmla="*/ 288 h 288"/>
                <a:gd name="T2" fmla="*/ 384 w 384"/>
                <a:gd name="T3" fmla="*/ 0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lnTo>
                    <a:pt x="384" y="0"/>
                  </a:lnTo>
                  <a:lnTo>
                    <a:pt x="0" y="0"/>
                  </a:ln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68" name="Freeform 40"/>
            <p:cNvSpPr>
              <a:spLocks/>
            </p:cNvSpPr>
            <p:nvPr/>
          </p:nvSpPr>
          <p:spPr bwMode="auto">
            <a:xfrm>
              <a:off x="3544" y="1484"/>
              <a:ext cx="1728" cy="384"/>
            </a:xfrm>
            <a:custGeom>
              <a:avLst/>
              <a:gdLst>
                <a:gd name="T0" fmla="*/ 1728 w 1728"/>
                <a:gd name="T1" fmla="*/ 48 h 384"/>
                <a:gd name="T2" fmla="*/ 1728 w 1728"/>
                <a:gd name="T3" fmla="*/ 384 h 384"/>
                <a:gd name="T4" fmla="*/ 0 w 1728"/>
                <a:gd name="T5" fmla="*/ 384 h 384"/>
                <a:gd name="T6" fmla="*/ 0 w 1728"/>
                <a:gd name="T7" fmla="*/ 0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48"/>
                  </a:moveTo>
                  <a:lnTo>
                    <a:pt x="1728" y="384"/>
                  </a:lnTo>
                  <a:lnTo>
                    <a:pt x="0" y="384"/>
                  </a:lnTo>
                  <a:lnTo>
                    <a:pt x="0" y="0"/>
                  </a:ln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69" name="Line 41"/>
            <p:cNvSpPr>
              <a:spLocks noChangeShapeType="1"/>
            </p:cNvSpPr>
            <p:nvPr/>
          </p:nvSpPr>
          <p:spPr bwMode="auto">
            <a:xfrm>
              <a:off x="4264" y="956"/>
              <a:ext cx="1" cy="2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42"/>
            <p:cNvSpPr>
              <a:spLocks noChangeShapeType="1"/>
            </p:cNvSpPr>
            <p:nvPr/>
          </p:nvSpPr>
          <p:spPr bwMode="auto">
            <a:xfrm>
              <a:off x="4264" y="1532"/>
              <a:ext cx="1" cy="33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1" name="Group 43"/>
            <p:cNvGrpSpPr>
              <a:grpSpLocks/>
            </p:cNvGrpSpPr>
            <p:nvPr/>
          </p:nvGrpSpPr>
          <p:grpSpPr bwMode="auto">
            <a:xfrm>
              <a:off x="5145" y="1196"/>
              <a:ext cx="63" cy="384"/>
              <a:chOff x="5145" y="1196"/>
              <a:chExt cx="63" cy="384"/>
            </a:xfrm>
          </p:grpSpPr>
          <p:sp>
            <p:nvSpPr>
              <p:cNvPr id="27751" name="Line 44"/>
              <p:cNvSpPr>
                <a:spLocks noChangeShapeType="1"/>
              </p:cNvSpPr>
              <p:nvPr/>
            </p:nvSpPr>
            <p:spPr bwMode="auto">
              <a:xfrm>
                <a:off x="5176" y="1196"/>
                <a:ext cx="1" cy="32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 name="Freeform 45"/>
              <p:cNvSpPr>
                <a:spLocks/>
              </p:cNvSpPr>
              <p:nvPr/>
            </p:nvSpPr>
            <p:spPr bwMode="auto">
              <a:xfrm>
                <a:off x="5145" y="1518"/>
                <a:ext cx="63" cy="62"/>
              </a:xfrm>
              <a:custGeom>
                <a:avLst/>
                <a:gdLst>
                  <a:gd name="T0" fmla="*/ 0 w 63"/>
                  <a:gd name="T1" fmla="*/ 0 h 62"/>
                  <a:gd name="T2" fmla="*/ 31 w 63"/>
                  <a:gd name="T3" fmla="*/ 62 h 62"/>
                  <a:gd name="T4" fmla="*/ 63 w 63"/>
                  <a:gd name="T5" fmla="*/ 0 h 62"/>
                  <a:gd name="T6" fmla="*/ 0 w 63"/>
                  <a:gd name="T7" fmla="*/ 0 h 62"/>
                  <a:gd name="T8" fmla="*/ 0 60000 65536"/>
                  <a:gd name="T9" fmla="*/ 0 60000 65536"/>
                  <a:gd name="T10" fmla="*/ 0 60000 65536"/>
                  <a:gd name="T11" fmla="*/ 0 60000 65536"/>
                  <a:gd name="T12" fmla="*/ 0 w 63"/>
                  <a:gd name="T13" fmla="*/ 0 h 62"/>
                  <a:gd name="T14" fmla="*/ 63 w 63"/>
                  <a:gd name="T15" fmla="*/ 62 h 62"/>
                </a:gdLst>
                <a:ahLst/>
                <a:cxnLst>
                  <a:cxn ang="T8">
                    <a:pos x="T0" y="T1"/>
                  </a:cxn>
                  <a:cxn ang="T9">
                    <a:pos x="T2" y="T3"/>
                  </a:cxn>
                  <a:cxn ang="T10">
                    <a:pos x="T4" y="T5"/>
                  </a:cxn>
                  <a:cxn ang="T11">
                    <a:pos x="T6" y="T7"/>
                  </a:cxn>
                </a:cxnLst>
                <a:rect l="T12" t="T13" r="T14" b="T15"/>
                <a:pathLst>
                  <a:path w="63" h="62">
                    <a:moveTo>
                      <a:pt x="0" y="0"/>
                    </a:moveTo>
                    <a:lnTo>
                      <a:pt x="31" y="62"/>
                    </a:lnTo>
                    <a:lnTo>
                      <a:pt x="6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grpSp>
        <p:sp>
          <p:nvSpPr>
            <p:cNvPr id="27672" name="Rectangle 46"/>
            <p:cNvSpPr>
              <a:spLocks noChangeArrowheads="1"/>
            </p:cNvSpPr>
            <p:nvPr/>
          </p:nvSpPr>
          <p:spPr bwMode="auto">
            <a:xfrm>
              <a:off x="4350" y="1253"/>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73" name="Rectangle 47"/>
            <p:cNvSpPr>
              <a:spLocks noChangeArrowheads="1"/>
            </p:cNvSpPr>
            <p:nvPr/>
          </p:nvSpPr>
          <p:spPr bwMode="auto">
            <a:xfrm>
              <a:off x="4408" y="1294"/>
              <a:ext cx="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R</a:t>
              </a:r>
              <a:endParaRPr kumimoji="1" lang="en-US" altLang="zh-CN">
                <a:solidFill>
                  <a:schemeClr val="tx2"/>
                </a:solidFill>
                <a:latin typeface="Times New Roman" pitchFamily="18" charset="0"/>
                <a:cs typeface="Times New Roman" pitchFamily="18" charset="0"/>
              </a:endParaRPr>
            </a:p>
          </p:txBody>
        </p:sp>
        <p:sp>
          <p:nvSpPr>
            <p:cNvPr id="27674" name="Rectangle 48"/>
            <p:cNvSpPr>
              <a:spLocks noChangeArrowheads="1"/>
            </p:cNvSpPr>
            <p:nvPr/>
          </p:nvSpPr>
          <p:spPr bwMode="auto">
            <a:xfrm>
              <a:off x="4506" y="1383"/>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1</a:t>
              </a:r>
              <a:endParaRPr kumimoji="1" lang="en-US" altLang="zh-CN">
                <a:solidFill>
                  <a:schemeClr val="tx2"/>
                </a:solidFill>
                <a:latin typeface="Times New Roman" pitchFamily="18" charset="0"/>
                <a:cs typeface="Times New Roman" pitchFamily="18" charset="0"/>
              </a:endParaRPr>
            </a:p>
          </p:txBody>
        </p:sp>
        <p:sp>
          <p:nvSpPr>
            <p:cNvPr id="27675" name="Rectangle 49"/>
            <p:cNvSpPr>
              <a:spLocks noChangeArrowheads="1"/>
            </p:cNvSpPr>
            <p:nvPr/>
          </p:nvSpPr>
          <p:spPr bwMode="auto">
            <a:xfrm>
              <a:off x="5320" y="1275"/>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76" name="Rectangle 50"/>
            <p:cNvSpPr>
              <a:spLocks noChangeArrowheads="1"/>
            </p:cNvSpPr>
            <p:nvPr/>
          </p:nvSpPr>
          <p:spPr bwMode="auto">
            <a:xfrm>
              <a:off x="5378" y="1316"/>
              <a:ext cx="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R</a:t>
              </a:r>
              <a:endParaRPr kumimoji="1" lang="en-US" altLang="zh-CN">
                <a:solidFill>
                  <a:schemeClr val="tx2"/>
                </a:solidFill>
                <a:latin typeface="Times New Roman" pitchFamily="18" charset="0"/>
                <a:cs typeface="Times New Roman" pitchFamily="18" charset="0"/>
              </a:endParaRPr>
            </a:p>
          </p:txBody>
        </p:sp>
        <p:sp>
          <p:nvSpPr>
            <p:cNvPr id="27677" name="Rectangle 51"/>
            <p:cNvSpPr>
              <a:spLocks noChangeArrowheads="1"/>
            </p:cNvSpPr>
            <p:nvPr/>
          </p:nvSpPr>
          <p:spPr bwMode="auto">
            <a:xfrm>
              <a:off x="5476" y="1405"/>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2</a:t>
              </a:r>
              <a:endParaRPr kumimoji="1" lang="en-US" altLang="zh-CN">
                <a:solidFill>
                  <a:schemeClr val="tx2"/>
                </a:solidFill>
                <a:latin typeface="Times New Roman" pitchFamily="18" charset="0"/>
                <a:cs typeface="Times New Roman" pitchFamily="18" charset="0"/>
              </a:endParaRPr>
            </a:p>
          </p:txBody>
        </p:sp>
        <p:sp>
          <p:nvSpPr>
            <p:cNvPr id="27678" name="Rectangle 52"/>
            <p:cNvSpPr>
              <a:spLocks noChangeArrowheads="1"/>
            </p:cNvSpPr>
            <p:nvPr/>
          </p:nvSpPr>
          <p:spPr bwMode="auto">
            <a:xfrm>
              <a:off x="4696" y="651"/>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79" name="Rectangle 53"/>
            <p:cNvSpPr>
              <a:spLocks noChangeArrowheads="1"/>
            </p:cNvSpPr>
            <p:nvPr/>
          </p:nvSpPr>
          <p:spPr bwMode="auto">
            <a:xfrm>
              <a:off x="4754" y="692"/>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C</a:t>
              </a:r>
              <a:endParaRPr kumimoji="1" lang="en-US" altLang="zh-CN">
                <a:solidFill>
                  <a:schemeClr val="tx2"/>
                </a:solidFill>
                <a:latin typeface="Times New Roman" pitchFamily="18" charset="0"/>
                <a:cs typeface="Times New Roman" pitchFamily="18" charset="0"/>
              </a:endParaRPr>
            </a:p>
          </p:txBody>
        </p:sp>
        <p:grpSp>
          <p:nvGrpSpPr>
            <p:cNvPr id="27680" name="Group 54"/>
            <p:cNvGrpSpPr>
              <a:grpSpLocks/>
            </p:cNvGrpSpPr>
            <p:nvPr/>
          </p:nvGrpSpPr>
          <p:grpSpPr bwMode="auto">
            <a:xfrm>
              <a:off x="3216" y="1227"/>
              <a:ext cx="512" cy="305"/>
              <a:chOff x="3216" y="1227"/>
              <a:chExt cx="512" cy="305"/>
            </a:xfrm>
          </p:grpSpPr>
          <p:grpSp>
            <p:nvGrpSpPr>
              <p:cNvPr id="27742" name="Group 55"/>
              <p:cNvGrpSpPr>
                <a:grpSpLocks/>
              </p:cNvGrpSpPr>
              <p:nvPr/>
            </p:nvGrpSpPr>
            <p:grpSpPr bwMode="auto">
              <a:xfrm>
                <a:off x="3444" y="1292"/>
                <a:ext cx="193" cy="193"/>
                <a:chOff x="3444" y="1292"/>
                <a:chExt cx="193" cy="193"/>
              </a:xfrm>
            </p:grpSpPr>
            <p:sp>
              <p:nvSpPr>
                <p:cNvPr id="27749" name="Oval 56"/>
                <p:cNvSpPr>
                  <a:spLocks noChangeArrowheads="1"/>
                </p:cNvSpPr>
                <p:nvPr/>
              </p:nvSpPr>
              <p:spPr bwMode="auto">
                <a:xfrm>
                  <a:off x="3444" y="1292"/>
                  <a:ext cx="193" cy="193"/>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50" name="Line 57"/>
                <p:cNvSpPr>
                  <a:spLocks noChangeShapeType="1"/>
                </p:cNvSpPr>
                <p:nvPr/>
              </p:nvSpPr>
              <p:spPr bwMode="auto">
                <a:xfrm>
                  <a:off x="3444" y="1388"/>
                  <a:ext cx="19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43" name="Group 58"/>
              <p:cNvGrpSpPr>
                <a:grpSpLocks/>
              </p:cNvGrpSpPr>
              <p:nvPr/>
            </p:nvGrpSpPr>
            <p:grpSpPr bwMode="auto">
              <a:xfrm>
                <a:off x="3665" y="1244"/>
                <a:ext cx="63" cy="288"/>
                <a:chOff x="3665" y="1244"/>
                <a:chExt cx="63" cy="288"/>
              </a:xfrm>
            </p:grpSpPr>
            <p:sp>
              <p:nvSpPr>
                <p:cNvPr id="27747" name="Line 59"/>
                <p:cNvSpPr>
                  <a:spLocks noChangeShapeType="1"/>
                </p:cNvSpPr>
                <p:nvPr/>
              </p:nvSpPr>
              <p:spPr bwMode="auto">
                <a:xfrm>
                  <a:off x="3696" y="1304"/>
                  <a:ext cx="1" cy="22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8" name="Freeform 60"/>
                <p:cNvSpPr>
                  <a:spLocks/>
                </p:cNvSpPr>
                <p:nvPr/>
              </p:nvSpPr>
              <p:spPr bwMode="auto">
                <a:xfrm>
                  <a:off x="3665" y="1244"/>
                  <a:ext cx="63" cy="63"/>
                </a:xfrm>
                <a:custGeom>
                  <a:avLst/>
                  <a:gdLst>
                    <a:gd name="T0" fmla="*/ 63 w 63"/>
                    <a:gd name="T1" fmla="*/ 63 h 63"/>
                    <a:gd name="T2" fmla="*/ 31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1" y="0"/>
                      </a:lnTo>
                      <a:lnTo>
                        <a:pt x="0" y="63"/>
                      </a:lnTo>
                      <a:lnTo>
                        <a:pt x="63"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grpSp>
          <p:sp>
            <p:nvSpPr>
              <p:cNvPr id="27744" name="Rectangle 61"/>
              <p:cNvSpPr>
                <a:spLocks noChangeArrowheads="1"/>
              </p:cNvSpPr>
              <p:nvPr/>
            </p:nvSpPr>
            <p:spPr bwMode="auto">
              <a:xfrm>
                <a:off x="3216" y="1227"/>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45" name="Rectangle 62"/>
              <p:cNvSpPr>
                <a:spLocks noChangeArrowheads="1"/>
              </p:cNvSpPr>
              <p:nvPr/>
            </p:nvSpPr>
            <p:spPr bwMode="auto">
              <a:xfrm>
                <a:off x="3274" y="1268"/>
                <a:ext cx="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I</a:t>
                </a:r>
                <a:endParaRPr kumimoji="1" lang="en-US" altLang="zh-CN">
                  <a:solidFill>
                    <a:schemeClr val="tx2"/>
                  </a:solidFill>
                  <a:latin typeface="Times New Roman" pitchFamily="18" charset="0"/>
                  <a:cs typeface="Times New Roman" pitchFamily="18" charset="0"/>
                </a:endParaRPr>
              </a:p>
            </p:txBody>
          </p:sp>
          <p:sp>
            <p:nvSpPr>
              <p:cNvPr id="27746" name="Rectangle 63"/>
              <p:cNvSpPr>
                <a:spLocks noChangeArrowheads="1"/>
              </p:cNvSpPr>
              <p:nvPr/>
            </p:nvSpPr>
            <p:spPr bwMode="auto">
              <a:xfrm>
                <a:off x="3327" y="1357"/>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grpSp>
        <p:sp>
          <p:nvSpPr>
            <p:cNvPr id="27681" name="Rectangle 64"/>
            <p:cNvSpPr>
              <a:spLocks noChangeArrowheads="1"/>
            </p:cNvSpPr>
            <p:nvPr/>
          </p:nvSpPr>
          <p:spPr bwMode="auto">
            <a:xfrm>
              <a:off x="4888" y="1180"/>
              <a:ext cx="26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82" name="Rectangle 65"/>
            <p:cNvSpPr>
              <a:spLocks noChangeArrowheads="1"/>
            </p:cNvSpPr>
            <p:nvPr/>
          </p:nvSpPr>
          <p:spPr bwMode="auto">
            <a:xfrm>
              <a:off x="4946" y="1222"/>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i="1">
                  <a:solidFill>
                    <a:schemeClr val="tx2"/>
                  </a:solidFill>
                  <a:latin typeface="Times New Roman" pitchFamily="18" charset="0"/>
                  <a:cs typeface="Times New Roman" pitchFamily="18" charset="0"/>
                </a:rPr>
                <a:t>u</a:t>
              </a:r>
              <a:endParaRPr kumimoji="1" lang="en-US" altLang="zh-CN">
                <a:solidFill>
                  <a:schemeClr val="tx2"/>
                </a:solidFill>
                <a:latin typeface="Times New Roman" pitchFamily="18" charset="0"/>
                <a:cs typeface="Times New Roman" pitchFamily="18" charset="0"/>
              </a:endParaRPr>
            </a:p>
          </p:txBody>
        </p:sp>
        <p:sp>
          <p:nvSpPr>
            <p:cNvPr id="27683" name="Rectangle 66"/>
            <p:cNvSpPr>
              <a:spLocks noChangeArrowheads="1"/>
            </p:cNvSpPr>
            <p:nvPr/>
          </p:nvSpPr>
          <p:spPr bwMode="auto">
            <a:xfrm>
              <a:off x="5042" y="134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2</a:t>
              </a:r>
              <a:endParaRPr kumimoji="1" lang="en-US" altLang="zh-CN">
                <a:solidFill>
                  <a:schemeClr val="tx2"/>
                </a:solidFill>
                <a:latin typeface="Times New Roman" pitchFamily="18" charset="0"/>
                <a:cs typeface="Times New Roman" pitchFamily="18" charset="0"/>
              </a:endParaRPr>
            </a:p>
          </p:txBody>
        </p:sp>
        <p:sp>
          <p:nvSpPr>
            <p:cNvPr id="27684" name="Line 67"/>
            <p:cNvSpPr>
              <a:spLocks noChangeShapeType="1"/>
            </p:cNvSpPr>
            <p:nvPr/>
          </p:nvSpPr>
          <p:spPr bwMode="auto">
            <a:xfrm>
              <a:off x="3996" y="956"/>
              <a:ext cx="816"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Line 68"/>
            <p:cNvSpPr>
              <a:spLocks noChangeShapeType="1"/>
            </p:cNvSpPr>
            <p:nvPr/>
          </p:nvSpPr>
          <p:spPr bwMode="auto">
            <a:xfrm flipH="1" flipV="1">
              <a:off x="3804" y="954"/>
              <a:ext cx="192" cy="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Freeform 69"/>
            <p:cNvSpPr>
              <a:spLocks/>
            </p:cNvSpPr>
            <p:nvPr/>
          </p:nvSpPr>
          <p:spPr bwMode="auto">
            <a:xfrm>
              <a:off x="3540" y="956"/>
              <a:ext cx="288" cy="336"/>
            </a:xfrm>
            <a:custGeom>
              <a:avLst/>
              <a:gdLst>
                <a:gd name="T0" fmla="*/ 0 w 288"/>
                <a:gd name="T1" fmla="*/ 336 h 336"/>
                <a:gd name="T2" fmla="*/ 0 w 288"/>
                <a:gd name="T3" fmla="*/ 0 h 336"/>
                <a:gd name="T4" fmla="*/ 288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336"/>
                  </a:moveTo>
                  <a:lnTo>
                    <a:pt x="0" y="0"/>
                  </a:lnTo>
                  <a:lnTo>
                    <a:pt x="288" y="0"/>
                  </a:ln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87" name="Rectangle 70"/>
            <p:cNvSpPr>
              <a:spLocks noChangeArrowheads="1"/>
            </p:cNvSpPr>
            <p:nvPr/>
          </p:nvSpPr>
          <p:spPr bwMode="auto">
            <a:xfrm>
              <a:off x="3804" y="989"/>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88" name="Rectangle 71"/>
            <p:cNvSpPr>
              <a:spLocks noChangeArrowheads="1"/>
            </p:cNvSpPr>
            <p:nvPr/>
          </p:nvSpPr>
          <p:spPr bwMode="auto">
            <a:xfrm>
              <a:off x="4216" y="1244"/>
              <a:ext cx="97" cy="28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89" name="Rectangle 72"/>
            <p:cNvSpPr>
              <a:spLocks noChangeArrowheads="1"/>
            </p:cNvSpPr>
            <p:nvPr/>
          </p:nvSpPr>
          <p:spPr bwMode="auto">
            <a:xfrm>
              <a:off x="5224" y="1244"/>
              <a:ext cx="97" cy="28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90" name="Rectangle 73"/>
            <p:cNvSpPr>
              <a:spLocks noChangeArrowheads="1"/>
            </p:cNvSpPr>
            <p:nvPr/>
          </p:nvSpPr>
          <p:spPr bwMode="auto">
            <a:xfrm>
              <a:off x="4822" y="872"/>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91" name="Rectangle 74"/>
            <p:cNvSpPr>
              <a:spLocks noChangeArrowheads="1"/>
            </p:cNvSpPr>
            <p:nvPr/>
          </p:nvSpPr>
          <p:spPr bwMode="auto">
            <a:xfrm>
              <a:off x="4870" y="872"/>
              <a:ext cx="1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692" name="Rectangle 75"/>
            <p:cNvSpPr>
              <a:spLocks noChangeArrowheads="1"/>
            </p:cNvSpPr>
            <p:nvPr/>
          </p:nvSpPr>
          <p:spPr bwMode="auto">
            <a:xfrm>
              <a:off x="4822" y="872"/>
              <a:ext cx="12" cy="192"/>
            </a:xfrm>
            <a:prstGeom prst="rect">
              <a:avLst/>
            </a:prstGeom>
            <a:solidFill>
              <a:srgbClr val="FFFFFF"/>
            </a:solidFill>
            <a:ln w="28575">
              <a:solidFill>
                <a:schemeClr val="tx1"/>
              </a:solidFill>
              <a:miter lim="800000"/>
              <a:headEnd/>
              <a:tailEnd/>
            </a:ln>
          </p:spPr>
          <p:txBody>
            <a:bodyPr/>
            <a:lstStyle/>
            <a:p>
              <a:endParaRPr lang="zh-CN" altLang="en-US">
                <a:solidFill>
                  <a:schemeClr val="tx2"/>
                </a:solidFill>
                <a:latin typeface="Times New Roman" pitchFamily="18" charset="0"/>
                <a:cs typeface="Times New Roman" pitchFamily="18" charset="0"/>
              </a:endParaRPr>
            </a:p>
          </p:txBody>
        </p:sp>
        <p:sp>
          <p:nvSpPr>
            <p:cNvPr id="27693" name="Rectangle 76"/>
            <p:cNvSpPr>
              <a:spLocks noChangeArrowheads="1"/>
            </p:cNvSpPr>
            <p:nvPr/>
          </p:nvSpPr>
          <p:spPr bwMode="auto">
            <a:xfrm>
              <a:off x="4870" y="872"/>
              <a:ext cx="12" cy="192"/>
            </a:xfrm>
            <a:prstGeom prst="rect">
              <a:avLst/>
            </a:prstGeom>
            <a:solidFill>
              <a:srgbClr val="FFFFFF"/>
            </a:solidFill>
            <a:ln w="28575">
              <a:solidFill>
                <a:schemeClr val="tx1"/>
              </a:solidFill>
              <a:miter lim="800000"/>
              <a:headEnd/>
              <a:tailEnd/>
            </a:ln>
          </p:spPr>
          <p:txBody>
            <a:bodyPr/>
            <a:lstStyle/>
            <a:p>
              <a:endParaRPr lang="zh-CN" altLang="en-US">
                <a:solidFill>
                  <a:schemeClr val="tx2"/>
                </a:solidFill>
                <a:latin typeface="Times New Roman" pitchFamily="18" charset="0"/>
                <a:cs typeface="Times New Roman" pitchFamily="18" charset="0"/>
              </a:endParaRPr>
            </a:p>
          </p:txBody>
        </p:sp>
        <p:sp>
          <p:nvSpPr>
            <p:cNvPr id="27694" name="Freeform 77"/>
            <p:cNvSpPr>
              <a:spLocks/>
            </p:cNvSpPr>
            <p:nvPr/>
          </p:nvSpPr>
          <p:spPr bwMode="auto">
            <a:xfrm>
              <a:off x="4888" y="956"/>
              <a:ext cx="384" cy="288"/>
            </a:xfrm>
            <a:custGeom>
              <a:avLst/>
              <a:gdLst>
                <a:gd name="T0" fmla="*/ 384 w 384"/>
                <a:gd name="T1" fmla="*/ 288 h 288"/>
                <a:gd name="T2" fmla="*/ 384 w 384"/>
                <a:gd name="T3" fmla="*/ 0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lnTo>
                    <a:pt x="384"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95" name="Freeform 78"/>
            <p:cNvSpPr>
              <a:spLocks/>
            </p:cNvSpPr>
            <p:nvPr/>
          </p:nvSpPr>
          <p:spPr bwMode="auto">
            <a:xfrm>
              <a:off x="3544" y="1484"/>
              <a:ext cx="1728" cy="384"/>
            </a:xfrm>
            <a:custGeom>
              <a:avLst/>
              <a:gdLst>
                <a:gd name="T0" fmla="*/ 1728 w 1728"/>
                <a:gd name="T1" fmla="*/ 48 h 384"/>
                <a:gd name="T2" fmla="*/ 1728 w 1728"/>
                <a:gd name="T3" fmla="*/ 384 h 384"/>
                <a:gd name="T4" fmla="*/ 0 w 1728"/>
                <a:gd name="T5" fmla="*/ 384 h 384"/>
                <a:gd name="T6" fmla="*/ 0 w 1728"/>
                <a:gd name="T7" fmla="*/ 0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48"/>
                  </a:moveTo>
                  <a:lnTo>
                    <a:pt x="1728" y="384"/>
                  </a:lnTo>
                  <a:lnTo>
                    <a:pt x="0" y="384"/>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696" name="Line 79"/>
            <p:cNvSpPr>
              <a:spLocks noChangeShapeType="1"/>
            </p:cNvSpPr>
            <p:nvPr/>
          </p:nvSpPr>
          <p:spPr bwMode="auto">
            <a:xfrm>
              <a:off x="4264" y="956"/>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Line 80"/>
            <p:cNvSpPr>
              <a:spLocks noChangeShapeType="1"/>
            </p:cNvSpPr>
            <p:nvPr/>
          </p:nvSpPr>
          <p:spPr bwMode="auto">
            <a:xfrm>
              <a:off x="4264" y="1532"/>
              <a:ext cx="1"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98" name="Group 81"/>
            <p:cNvGrpSpPr>
              <a:grpSpLocks/>
            </p:cNvGrpSpPr>
            <p:nvPr/>
          </p:nvGrpSpPr>
          <p:grpSpPr bwMode="auto">
            <a:xfrm>
              <a:off x="5145" y="1196"/>
              <a:ext cx="63" cy="384"/>
              <a:chOff x="5145" y="1196"/>
              <a:chExt cx="63" cy="384"/>
            </a:xfrm>
          </p:grpSpPr>
          <p:sp>
            <p:nvSpPr>
              <p:cNvPr id="27740" name="Line 82"/>
              <p:cNvSpPr>
                <a:spLocks noChangeShapeType="1"/>
              </p:cNvSpPr>
              <p:nvPr/>
            </p:nvSpPr>
            <p:spPr bwMode="auto">
              <a:xfrm>
                <a:off x="5176" y="1196"/>
                <a:ext cx="1"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1" name="Freeform 83"/>
              <p:cNvSpPr>
                <a:spLocks/>
              </p:cNvSpPr>
              <p:nvPr/>
            </p:nvSpPr>
            <p:spPr bwMode="auto">
              <a:xfrm>
                <a:off x="5145" y="1518"/>
                <a:ext cx="63" cy="62"/>
              </a:xfrm>
              <a:custGeom>
                <a:avLst/>
                <a:gdLst>
                  <a:gd name="T0" fmla="*/ 0 w 63"/>
                  <a:gd name="T1" fmla="*/ 0 h 62"/>
                  <a:gd name="T2" fmla="*/ 31 w 63"/>
                  <a:gd name="T3" fmla="*/ 62 h 62"/>
                  <a:gd name="T4" fmla="*/ 63 w 63"/>
                  <a:gd name="T5" fmla="*/ 0 h 62"/>
                  <a:gd name="T6" fmla="*/ 0 w 63"/>
                  <a:gd name="T7" fmla="*/ 0 h 62"/>
                  <a:gd name="T8" fmla="*/ 0 60000 65536"/>
                  <a:gd name="T9" fmla="*/ 0 60000 65536"/>
                  <a:gd name="T10" fmla="*/ 0 60000 65536"/>
                  <a:gd name="T11" fmla="*/ 0 60000 65536"/>
                  <a:gd name="T12" fmla="*/ 0 w 63"/>
                  <a:gd name="T13" fmla="*/ 0 h 62"/>
                  <a:gd name="T14" fmla="*/ 63 w 63"/>
                  <a:gd name="T15" fmla="*/ 62 h 62"/>
                </a:gdLst>
                <a:ahLst/>
                <a:cxnLst>
                  <a:cxn ang="T8">
                    <a:pos x="T0" y="T1"/>
                  </a:cxn>
                  <a:cxn ang="T9">
                    <a:pos x="T2" y="T3"/>
                  </a:cxn>
                  <a:cxn ang="T10">
                    <a:pos x="T4" y="T5"/>
                  </a:cxn>
                  <a:cxn ang="T11">
                    <a:pos x="T6" y="T7"/>
                  </a:cxn>
                </a:cxnLst>
                <a:rect l="T12" t="T13" r="T14" b="T15"/>
                <a:pathLst>
                  <a:path w="63" h="62">
                    <a:moveTo>
                      <a:pt x="0" y="0"/>
                    </a:moveTo>
                    <a:lnTo>
                      <a:pt x="31" y="62"/>
                    </a:lnTo>
                    <a:lnTo>
                      <a:pt x="63" y="0"/>
                    </a:lnTo>
                    <a:lnTo>
                      <a:pt x="0" y="0"/>
                    </a:lnTo>
                    <a:close/>
                  </a:path>
                </a:pathLst>
              </a:custGeom>
              <a:solidFill>
                <a:schemeClr val="tx1"/>
              </a:solidFill>
              <a:ln w="28575">
                <a:solidFill>
                  <a:schemeClr val="tx1"/>
                </a:solidFill>
                <a:round/>
                <a:headEnd/>
                <a:tailEnd/>
              </a:ln>
            </p:spPr>
            <p:txBody>
              <a:bodyPr/>
              <a:lstStyle/>
              <a:p>
                <a:endParaRPr lang="zh-CN" altLang="en-US">
                  <a:solidFill>
                    <a:schemeClr val="tx2"/>
                  </a:solidFill>
                  <a:latin typeface="Times New Roman" pitchFamily="18" charset="0"/>
                  <a:cs typeface="Times New Roman" pitchFamily="18" charset="0"/>
                </a:endParaRPr>
              </a:p>
            </p:txBody>
          </p:sp>
        </p:grpSp>
        <p:sp>
          <p:nvSpPr>
            <p:cNvPr id="27699" name="Rectangle 84"/>
            <p:cNvSpPr>
              <a:spLocks noChangeArrowheads="1"/>
            </p:cNvSpPr>
            <p:nvPr/>
          </p:nvSpPr>
          <p:spPr bwMode="auto">
            <a:xfrm>
              <a:off x="4350" y="1253"/>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00" name="Rectangle 85"/>
            <p:cNvSpPr>
              <a:spLocks noChangeArrowheads="1"/>
            </p:cNvSpPr>
            <p:nvPr/>
          </p:nvSpPr>
          <p:spPr bwMode="auto">
            <a:xfrm>
              <a:off x="4408" y="1294"/>
              <a:ext cx="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R</a:t>
              </a:r>
              <a:endParaRPr kumimoji="1" lang="en-US" altLang="zh-CN">
                <a:solidFill>
                  <a:schemeClr val="tx2"/>
                </a:solidFill>
                <a:latin typeface="Times New Roman" pitchFamily="18" charset="0"/>
                <a:cs typeface="Times New Roman" pitchFamily="18" charset="0"/>
              </a:endParaRPr>
            </a:p>
          </p:txBody>
        </p:sp>
        <p:sp>
          <p:nvSpPr>
            <p:cNvPr id="27701" name="Rectangle 86"/>
            <p:cNvSpPr>
              <a:spLocks noChangeArrowheads="1"/>
            </p:cNvSpPr>
            <p:nvPr/>
          </p:nvSpPr>
          <p:spPr bwMode="auto">
            <a:xfrm>
              <a:off x="4506" y="1383"/>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1</a:t>
              </a:r>
              <a:endParaRPr kumimoji="1" lang="en-US" altLang="zh-CN">
                <a:solidFill>
                  <a:schemeClr val="tx2"/>
                </a:solidFill>
                <a:latin typeface="Times New Roman" pitchFamily="18" charset="0"/>
                <a:cs typeface="Times New Roman" pitchFamily="18" charset="0"/>
              </a:endParaRPr>
            </a:p>
          </p:txBody>
        </p:sp>
        <p:sp>
          <p:nvSpPr>
            <p:cNvPr id="27702" name="Rectangle 87"/>
            <p:cNvSpPr>
              <a:spLocks noChangeArrowheads="1"/>
            </p:cNvSpPr>
            <p:nvPr/>
          </p:nvSpPr>
          <p:spPr bwMode="auto">
            <a:xfrm>
              <a:off x="5320" y="1275"/>
              <a:ext cx="26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03" name="Rectangle 88"/>
            <p:cNvSpPr>
              <a:spLocks noChangeArrowheads="1"/>
            </p:cNvSpPr>
            <p:nvPr/>
          </p:nvSpPr>
          <p:spPr bwMode="auto">
            <a:xfrm>
              <a:off x="5378" y="1316"/>
              <a:ext cx="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R</a:t>
              </a:r>
              <a:endParaRPr kumimoji="1" lang="en-US" altLang="zh-CN">
                <a:solidFill>
                  <a:schemeClr val="tx2"/>
                </a:solidFill>
                <a:latin typeface="Times New Roman" pitchFamily="18" charset="0"/>
                <a:cs typeface="Times New Roman" pitchFamily="18" charset="0"/>
              </a:endParaRPr>
            </a:p>
          </p:txBody>
        </p:sp>
        <p:sp>
          <p:nvSpPr>
            <p:cNvPr id="27704" name="Rectangle 89"/>
            <p:cNvSpPr>
              <a:spLocks noChangeArrowheads="1"/>
            </p:cNvSpPr>
            <p:nvPr/>
          </p:nvSpPr>
          <p:spPr bwMode="auto">
            <a:xfrm>
              <a:off x="5476" y="1405"/>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2</a:t>
              </a:r>
              <a:endParaRPr kumimoji="1" lang="en-US" altLang="zh-CN">
                <a:solidFill>
                  <a:schemeClr val="tx2"/>
                </a:solidFill>
                <a:latin typeface="Times New Roman" pitchFamily="18" charset="0"/>
                <a:cs typeface="Times New Roman" pitchFamily="18" charset="0"/>
              </a:endParaRPr>
            </a:p>
          </p:txBody>
        </p:sp>
        <p:sp>
          <p:nvSpPr>
            <p:cNvPr id="27705" name="Rectangle 90"/>
            <p:cNvSpPr>
              <a:spLocks noChangeArrowheads="1"/>
            </p:cNvSpPr>
            <p:nvPr/>
          </p:nvSpPr>
          <p:spPr bwMode="auto">
            <a:xfrm>
              <a:off x="4696" y="651"/>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06" name="Rectangle 91"/>
            <p:cNvSpPr>
              <a:spLocks noChangeArrowheads="1"/>
            </p:cNvSpPr>
            <p:nvPr/>
          </p:nvSpPr>
          <p:spPr bwMode="auto">
            <a:xfrm>
              <a:off x="4754" y="692"/>
              <a:ext cx="1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C</a:t>
              </a:r>
              <a:endParaRPr kumimoji="1" lang="en-US" altLang="zh-CN">
                <a:solidFill>
                  <a:schemeClr val="tx2"/>
                </a:solidFill>
                <a:latin typeface="Times New Roman" pitchFamily="18" charset="0"/>
                <a:cs typeface="Times New Roman" pitchFamily="18" charset="0"/>
              </a:endParaRPr>
            </a:p>
          </p:txBody>
        </p:sp>
        <p:grpSp>
          <p:nvGrpSpPr>
            <p:cNvPr id="27707" name="Group 92"/>
            <p:cNvGrpSpPr>
              <a:grpSpLocks/>
            </p:cNvGrpSpPr>
            <p:nvPr/>
          </p:nvGrpSpPr>
          <p:grpSpPr bwMode="auto">
            <a:xfrm>
              <a:off x="3444" y="1292"/>
              <a:ext cx="193" cy="193"/>
              <a:chOff x="3444" y="1292"/>
              <a:chExt cx="193" cy="193"/>
            </a:xfrm>
          </p:grpSpPr>
          <p:sp>
            <p:nvSpPr>
              <p:cNvPr id="27738" name="Oval 93"/>
              <p:cNvSpPr>
                <a:spLocks noChangeArrowheads="1"/>
              </p:cNvSpPr>
              <p:nvPr/>
            </p:nvSpPr>
            <p:spPr bwMode="auto">
              <a:xfrm>
                <a:off x="3444" y="1292"/>
                <a:ext cx="193" cy="193"/>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39" name="Line 94"/>
              <p:cNvSpPr>
                <a:spLocks noChangeShapeType="1"/>
              </p:cNvSpPr>
              <p:nvPr/>
            </p:nvSpPr>
            <p:spPr bwMode="auto">
              <a:xfrm>
                <a:off x="3444" y="1388"/>
                <a:ext cx="19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08" name="Group 95"/>
            <p:cNvGrpSpPr>
              <a:grpSpLocks/>
            </p:cNvGrpSpPr>
            <p:nvPr/>
          </p:nvGrpSpPr>
          <p:grpSpPr bwMode="auto">
            <a:xfrm>
              <a:off x="3665" y="1244"/>
              <a:ext cx="63" cy="288"/>
              <a:chOff x="3665" y="1244"/>
              <a:chExt cx="63" cy="288"/>
            </a:xfrm>
          </p:grpSpPr>
          <p:sp>
            <p:nvSpPr>
              <p:cNvPr id="27736" name="Line 96"/>
              <p:cNvSpPr>
                <a:spLocks noChangeShapeType="1"/>
              </p:cNvSpPr>
              <p:nvPr/>
            </p:nvSpPr>
            <p:spPr bwMode="auto">
              <a:xfrm>
                <a:off x="3696" y="1304"/>
                <a:ext cx="1" cy="22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7" name="Freeform 97"/>
              <p:cNvSpPr>
                <a:spLocks/>
              </p:cNvSpPr>
              <p:nvPr/>
            </p:nvSpPr>
            <p:spPr bwMode="auto">
              <a:xfrm>
                <a:off x="3665" y="1244"/>
                <a:ext cx="63" cy="63"/>
              </a:xfrm>
              <a:custGeom>
                <a:avLst/>
                <a:gdLst>
                  <a:gd name="T0" fmla="*/ 63 w 63"/>
                  <a:gd name="T1" fmla="*/ 63 h 63"/>
                  <a:gd name="T2" fmla="*/ 31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1" y="0"/>
                    </a:lnTo>
                    <a:lnTo>
                      <a:pt x="0" y="63"/>
                    </a:lnTo>
                    <a:lnTo>
                      <a:pt x="63"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grpSp>
        <p:sp>
          <p:nvSpPr>
            <p:cNvPr id="27709" name="Rectangle 98"/>
            <p:cNvSpPr>
              <a:spLocks noChangeArrowheads="1"/>
            </p:cNvSpPr>
            <p:nvPr/>
          </p:nvSpPr>
          <p:spPr bwMode="auto">
            <a:xfrm>
              <a:off x="3216" y="1227"/>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10" name="Rectangle 99"/>
            <p:cNvSpPr>
              <a:spLocks noChangeArrowheads="1"/>
            </p:cNvSpPr>
            <p:nvPr/>
          </p:nvSpPr>
          <p:spPr bwMode="auto">
            <a:xfrm>
              <a:off x="3274" y="1268"/>
              <a:ext cx="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I</a:t>
              </a:r>
              <a:endParaRPr kumimoji="1" lang="en-US" altLang="zh-CN">
                <a:solidFill>
                  <a:schemeClr val="tx2"/>
                </a:solidFill>
                <a:latin typeface="Times New Roman" pitchFamily="18" charset="0"/>
                <a:cs typeface="Times New Roman" pitchFamily="18" charset="0"/>
              </a:endParaRPr>
            </a:p>
          </p:txBody>
        </p:sp>
        <p:sp>
          <p:nvSpPr>
            <p:cNvPr id="27711" name="Rectangle 100"/>
            <p:cNvSpPr>
              <a:spLocks noChangeArrowheads="1"/>
            </p:cNvSpPr>
            <p:nvPr/>
          </p:nvSpPr>
          <p:spPr bwMode="auto">
            <a:xfrm>
              <a:off x="3327" y="1357"/>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sp>
          <p:nvSpPr>
            <p:cNvPr id="27712" name="Oval 101"/>
            <p:cNvSpPr>
              <a:spLocks noChangeArrowheads="1"/>
            </p:cNvSpPr>
            <p:nvPr/>
          </p:nvSpPr>
          <p:spPr bwMode="auto">
            <a:xfrm>
              <a:off x="3444" y="1292"/>
              <a:ext cx="193" cy="193"/>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13" name="Line 102"/>
            <p:cNvSpPr>
              <a:spLocks noChangeShapeType="1"/>
            </p:cNvSpPr>
            <p:nvPr/>
          </p:nvSpPr>
          <p:spPr bwMode="auto">
            <a:xfrm>
              <a:off x="3444" y="1388"/>
              <a:ext cx="19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4" name="Oval 103"/>
            <p:cNvSpPr>
              <a:spLocks noChangeArrowheads="1"/>
            </p:cNvSpPr>
            <p:nvPr/>
          </p:nvSpPr>
          <p:spPr bwMode="auto">
            <a:xfrm>
              <a:off x="3444" y="1292"/>
              <a:ext cx="193" cy="1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15" name="Line 104"/>
            <p:cNvSpPr>
              <a:spLocks noChangeShapeType="1"/>
            </p:cNvSpPr>
            <p:nvPr/>
          </p:nvSpPr>
          <p:spPr bwMode="auto">
            <a:xfrm>
              <a:off x="3444" y="1388"/>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716" name="Group 105"/>
            <p:cNvGrpSpPr>
              <a:grpSpLocks/>
            </p:cNvGrpSpPr>
            <p:nvPr/>
          </p:nvGrpSpPr>
          <p:grpSpPr bwMode="auto">
            <a:xfrm>
              <a:off x="3665" y="1244"/>
              <a:ext cx="63" cy="288"/>
              <a:chOff x="3665" y="1244"/>
              <a:chExt cx="63" cy="288"/>
            </a:xfrm>
          </p:grpSpPr>
          <p:sp>
            <p:nvSpPr>
              <p:cNvPr id="27734" name="Line 106"/>
              <p:cNvSpPr>
                <a:spLocks noChangeShapeType="1"/>
              </p:cNvSpPr>
              <p:nvPr/>
            </p:nvSpPr>
            <p:spPr bwMode="auto">
              <a:xfrm>
                <a:off x="3696" y="1304"/>
                <a:ext cx="1" cy="2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5" name="Freeform 107"/>
              <p:cNvSpPr>
                <a:spLocks/>
              </p:cNvSpPr>
              <p:nvPr/>
            </p:nvSpPr>
            <p:spPr bwMode="auto">
              <a:xfrm>
                <a:off x="3665" y="1244"/>
                <a:ext cx="63" cy="63"/>
              </a:xfrm>
              <a:custGeom>
                <a:avLst/>
                <a:gdLst>
                  <a:gd name="T0" fmla="*/ 63 w 63"/>
                  <a:gd name="T1" fmla="*/ 63 h 63"/>
                  <a:gd name="T2" fmla="*/ 31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1" y="0"/>
                    </a:lnTo>
                    <a:lnTo>
                      <a:pt x="0" y="63"/>
                    </a:lnTo>
                    <a:lnTo>
                      <a:pt x="63" y="63"/>
                    </a:lnTo>
                    <a:close/>
                  </a:path>
                </a:pathLst>
              </a:custGeom>
              <a:solidFill>
                <a:schemeClr val="tx1"/>
              </a:solidFill>
              <a:ln w="28575">
                <a:solidFill>
                  <a:schemeClr val="tx1"/>
                </a:solidFill>
                <a:round/>
                <a:headEnd/>
                <a:tailEnd/>
              </a:ln>
            </p:spPr>
            <p:txBody>
              <a:bodyPr/>
              <a:lstStyle/>
              <a:p>
                <a:endParaRPr lang="zh-CN" altLang="en-US">
                  <a:solidFill>
                    <a:schemeClr val="tx2"/>
                  </a:solidFill>
                  <a:latin typeface="Times New Roman" pitchFamily="18" charset="0"/>
                  <a:cs typeface="Times New Roman" pitchFamily="18" charset="0"/>
                </a:endParaRPr>
              </a:p>
            </p:txBody>
          </p:sp>
        </p:grpSp>
        <p:sp>
          <p:nvSpPr>
            <p:cNvPr id="27717" name="Rectangle 108"/>
            <p:cNvSpPr>
              <a:spLocks noChangeArrowheads="1"/>
            </p:cNvSpPr>
            <p:nvPr/>
          </p:nvSpPr>
          <p:spPr bwMode="auto">
            <a:xfrm>
              <a:off x="3216" y="1227"/>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18" name="Rectangle 109"/>
            <p:cNvSpPr>
              <a:spLocks noChangeArrowheads="1"/>
            </p:cNvSpPr>
            <p:nvPr/>
          </p:nvSpPr>
          <p:spPr bwMode="auto">
            <a:xfrm>
              <a:off x="3274" y="1268"/>
              <a:ext cx="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I</a:t>
              </a:r>
              <a:endParaRPr kumimoji="1" lang="en-US" altLang="zh-CN">
                <a:solidFill>
                  <a:schemeClr val="tx2"/>
                </a:solidFill>
                <a:latin typeface="Times New Roman" pitchFamily="18" charset="0"/>
                <a:cs typeface="Times New Roman" pitchFamily="18" charset="0"/>
              </a:endParaRPr>
            </a:p>
          </p:txBody>
        </p:sp>
        <p:sp>
          <p:nvSpPr>
            <p:cNvPr id="27719" name="Rectangle 110"/>
            <p:cNvSpPr>
              <a:spLocks noChangeArrowheads="1"/>
            </p:cNvSpPr>
            <p:nvPr/>
          </p:nvSpPr>
          <p:spPr bwMode="auto">
            <a:xfrm>
              <a:off x="3327" y="1357"/>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sp>
          <p:nvSpPr>
            <p:cNvPr id="27720" name="Rectangle 111"/>
            <p:cNvSpPr>
              <a:spLocks noChangeArrowheads="1"/>
            </p:cNvSpPr>
            <p:nvPr/>
          </p:nvSpPr>
          <p:spPr bwMode="auto">
            <a:xfrm>
              <a:off x="4888" y="1180"/>
              <a:ext cx="26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21" name="Rectangle 112"/>
            <p:cNvSpPr>
              <a:spLocks noChangeArrowheads="1"/>
            </p:cNvSpPr>
            <p:nvPr/>
          </p:nvSpPr>
          <p:spPr bwMode="auto">
            <a:xfrm>
              <a:off x="4946" y="1222"/>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i="1">
                  <a:solidFill>
                    <a:schemeClr val="tx2"/>
                  </a:solidFill>
                  <a:latin typeface="Times New Roman" pitchFamily="18" charset="0"/>
                  <a:cs typeface="Times New Roman" pitchFamily="18" charset="0"/>
                </a:rPr>
                <a:t>u</a:t>
              </a:r>
              <a:endParaRPr kumimoji="1" lang="en-US" altLang="zh-CN">
                <a:solidFill>
                  <a:schemeClr val="tx2"/>
                </a:solidFill>
                <a:latin typeface="Times New Roman" pitchFamily="18" charset="0"/>
                <a:cs typeface="Times New Roman" pitchFamily="18" charset="0"/>
              </a:endParaRPr>
            </a:p>
          </p:txBody>
        </p:sp>
        <p:sp>
          <p:nvSpPr>
            <p:cNvPr id="27722" name="Rectangle 113"/>
            <p:cNvSpPr>
              <a:spLocks noChangeArrowheads="1"/>
            </p:cNvSpPr>
            <p:nvPr/>
          </p:nvSpPr>
          <p:spPr bwMode="auto">
            <a:xfrm>
              <a:off x="5042" y="134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chemeClr val="tx2"/>
                  </a:solidFill>
                  <a:latin typeface="Times New Roman" pitchFamily="18" charset="0"/>
                  <a:cs typeface="Times New Roman" pitchFamily="18" charset="0"/>
                </a:rPr>
                <a:t>2</a:t>
              </a:r>
              <a:endParaRPr kumimoji="1" lang="en-US" altLang="zh-CN">
                <a:solidFill>
                  <a:schemeClr val="tx2"/>
                </a:solidFill>
                <a:latin typeface="Times New Roman" pitchFamily="18" charset="0"/>
                <a:cs typeface="Times New Roman" pitchFamily="18" charset="0"/>
              </a:endParaRPr>
            </a:p>
          </p:txBody>
        </p:sp>
        <p:sp>
          <p:nvSpPr>
            <p:cNvPr id="27723" name="Line 114"/>
            <p:cNvSpPr>
              <a:spLocks noChangeShapeType="1"/>
            </p:cNvSpPr>
            <p:nvPr/>
          </p:nvSpPr>
          <p:spPr bwMode="auto">
            <a:xfrm>
              <a:off x="3996" y="956"/>
              <a:ext cx="81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4" name="Freeform 115"/>
            <p:cNvSpPr>
              <a:spLocks/>
            </p:cNvSpPr>
            <p:nvPr/>
          </p:nvSpPr>
          <p:spPr bwMode="auto">
            <a:xfrm>
              <a:off x="3540" y="956"/>
              <a:ext cx="288" cy="336"/>
            </a:xfrm>
            <a:custGeom>
              <a:avLst/>
              <a:gdLst>
                <a:gd name="T0" fmla="*/ 0 w 288"/>
                <a:gd name="T1" fmla="*/ 336 h 336"/>
                <a:gd name="T2" fmla="*/ 0 w 288"/>
                <a:gd name="T3" fmla="*/ 0 h 336"/>
                <a:gd name="T4" fmla="*/ 288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336"/>
                  </a:moveTo>
                  <a:lnTo>
                    <a:pt x="0" y="0"/>
                  </a:lnTo>
                  <a:lnTo>
                    <a:pt x="288"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25" name="Rectangle 116"/>
            <p:cNvSpPr>
              <a:spLocks noChangeArrowheads="1"/>
            </p:cNvSpPr>
            <p:nvPr/>
          </p:nvSpPr>
          <p:spPr bwMode="auto">
            <a:xfrm>
              <a:off x="3804" y="989"/>
              <a:ext cx="2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26" name="Rectangle 117"/>
            <p:cNvSpPr>
              <a:spLocks noChangeArrowheads="1"/>
            </p:cNvSpPr>
            <p:nvPr/>
          </p:nvSpPr>
          <p:spPr bwMode="auto">
            <a:xfrm>
              <a:off x="4062" y="99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grpSp>
          <p:nvGrpSpPr>
            <p:cNvPr id="27727" name="Group 118"/>
            <p:cNvGrpSpPr>
              <a:grpSpLocks/>
            </p:cNvGrpSpPr>
            <p:nvPr/>
          </p:nvGrpSpPr>
          <p:grpSpPr bwMode="auto">
            <a:xfrm rot="-1634335" flipH="1" flipV="1">
              <a:off x="3791" y="888"/>
              <a:ext cx="129" cy="201"/>
              <a:chOff x="3917" y="800"/>
              <a:chExt cx="129" cy="201"/>
            </a:xfrm>
          </p:grpSpPr>
          <p:sp>
            <p:nvSpPr>
              <p:cNvPr id="27732" name="Freeform 119"/>
              <p:cNvSpPr>
                <a:spLocks/>
              </p:cNvSpPr>
              <p:nvPr/>
            </p:nvSpPr>
            <p:spPr bwMode="auto">
              <a:xfrm>
                <a:off x="3917" y="828"/>
                <a:ext cx="74" cy="173"/>
              </a:xfrm>
              <a:custGeom>
                <a:avLst/>
                <a:gdLst>
                  <a:gd name="T0" fmla="*/ 10 w 74"/>
                  <a:gd name="T1" fmla="*/ 173 h 173"/>
                  <a:gd name="T2" fmla="*/ 9 w 74"/>
                  <a:gd name="T3" fmla="*/ 168 h 173"/>
                  <a:gd name="T4" fmla="*/ 8 w 74"/>
                  <a:gd name="T5" fmla="*/ 161 h 173"/>
                  <a:gd name="T6" fmla="*/ 6 w 74"/>
                  <a:gd name="T7" fmla="*/ 153 h 173"/>
                  <a:gd name="T8" fmla="*/ 4 w 74"/>
                  <a:gd name="T9" fmla="*/ 143 h 173"/>
                  <a:gd name="T10" fmla="*/ 1 w 74"/>
                  <a:gd name="T11" fmla="*/ 123 h 173"/>
                  <a:gd name="T12" fmla="*/ 0 w 74"/>
                  <a:gd name="T13" fmla="*/ 113 h 173"/>
                  <a:gd name="T14" fmla="*/ 1 w 74"/>
                  <a:gd name="T15" fmla="*/ 104 h 173"/>
                  <a:gd name="T16" fmla="*/ 5 w 74"/>
                  <a:gd name="T17" fmla="*/ 85 h 173"/>
                  <a:gd name="T18" fmla="*/ 12 w 74"/>
                  <a:gd name="T19" fmla="*/ 65 h 173"/>
                  <a:gd name="T20" fmla="*/ 22 w 74"/>
                  <a:gd name="T21" fmla="*/ 46 h 173"/>
                  <a:gd name="T22" fmla="*/ 29 w 74"/>
                  <a:gd name="T23" fmla="*/ 37 h 173"/>
                  <a:gd name="T24" fmla="*/ 36 w 74"/>
                  <a:gd name="T25" fmla="*/ 28 h 173"/>
                  <a:gd name="T26" fmla="*/ 43 w 74"/>
                  <a:gd name="T27" fmla="*/ 21 h 173"/>
                  <a:gd name="T28" fmla="*/ 52 w 74"/>
                  <a:gd name="T29" fmla="*/ 14 h 173"/>
                  <a:gd name="T30" fmla="*/ 63 w 74"/>
                  <a:gd name="T31" fmla="*/ 7 h 173"/>
                  <a:gd name="T32" fmla="*/ 74 w 74"/>
                  <a:gd name="T33" fmla="*/ 0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4"/>
                  <a:gd name="T52" fmla="*/ 0 h 173"/>
                  <a:gd name="T53" fmla="*/ 74 w 74"/>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4" h="173">
                    <a:moveTo>
                      <a:pt x="10" y="173"/>
                    </a:moveTo>
                    <a:lnTo>
                      <a:pt x="9" y="168"/>
                    </a:lnTo>
                    <a:lnTo>
                      <a:pt x="8" y="161"/>
                    </a:lnTo>
                    <a:lnTo>
                      <a:pt x="6" y="153"/>
                    </a:lnTo>
                    <a:lnTo>
                      <a:pt x="4" y="143"/>
                    </a:lnTo>
                    <a:lnTo>
                      <a:pt x="1" y="123"/>
                    </a:lnTo>
                    <a:lnTo>
                      <a:pt x="0" y="113"/>
                    </a:lnTo>
                    <a:lnTo>
                      <a:pt x="1" y="104"/>
                    </a:lnTo>
                    <a:lnTo>
                      <a:pt x="5" y="85"/>
                    </a:lnTo>
                    <a:lnTo>
                      <a:pt x="12" y="65"/>
                    </a:lnTo>
                    <a:lnTo>
                      <a:pt x="22" y="46"/>
                    </a:lnTo>
                    <a:lnTo>
                      <a:pt x="29" y="37"/>
                    </a:lnTo>
                    <a:lnTo>
                      <a:pt x="36" y="28"/>
                    </a:lnTo>
                    <a:lnTo>
                      <a:pt x="43" y="21"/>
                    </a:lnTo>
                    <a:lnTo>
                      <a:pt x="52" y="14"/>
                    </a:lnTo>
                    <a:lnTo>
                      <a:pt x="63" y="7"/>
                    </a:lnTo>
                    <a:lnTo>
                      <a:pt x="74"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7733" name="Freeform 120"/>
              <p:cNvSpPr>
                <a:spLocks/>
              </p:cNvSpPr>
              <p:nvPr/>
            </p:nvSpPr>
            <p:spPr bwMode="auto">
              <a:xfrm>
                <a:off x="3956" y="800"/>
                <a:ext cx="90" cy="62"/>
              </a:xfrm>
              <a:custGeom>
                <a:avLst/>
                <a:gdLst>
                  <a:gd name="T0" fmla="*/ 19 w 90"/>
                  <a:gd name="T1" fmla="*/ 62 h 62"/>
                  <a:gd name="T2" fmla="*/ 90 w 90"/>
                  <a:gd name="T3" fmla="*/ 0 h 62"/>
                  <a:gd name="T4" fmla="*/ 0 w 90"/>
                  <a:gd name="T5" fmla="*/ 25 h 62"/>
                  <a:gd name="T6" fmla="*/ 35 w 90"/>
                  <a:gd name="T7" fmla="*/ 30 h 62"/>
                  <a:gd name="T8" fmla="*/ 19 w 90"/>
                  <a:gd name="T9" fmla="*/ 62 h 62"/>
                  <a:gd name="T10" fmla="*/ 0 60000 65536"/>
                  <a:gd name="T11" fmla="*/ 0 60000 65536"/>
                  <a:gd name="T12" fmla="*/ 0 60000 65536"/>
                  <a:gd name="T13" fmla="*/ 0 60000 65536"/>
                  <a:gd name="T14" fmla="*/ 0 60000 65536"/>
                  <a:gd name="T15" fmla="*/ 0 w 90"/>
                  <a:gd name="T16" fmla="*/ 0 h 62"/>
                  <a:gd name="T17" fmla="*/ 90 w 90"/>
                  <a:gd name="T18" fmla="*/ 62 h 62"/>
                </a:gdLst>
                <a:ahLst/>
                <a:cxnLst>
                  <a:cxn ang="T10">
                    <a:pos x="T0" y="T1"/>
                  </a:cxn>
                  <a:cxn ang="T11">
                    <a:pos x="T2" y="T3"/>
                  </a:cxn>
                  <a:cxn ang="T12">
                    <a:pos x="T4" y="T5"/>
                  </a:cxn>
                  <a:cxn ang="T13">
                    <a:pos x="T6" y="T7"/>
                  </a:cxn>
                  <a:cxn ang="T14">
                    <a:pos x="T8" y="T9"/>
                  </a:cxn>
                </a:cxnLst>
                <a:rect l="T15" t="T16" r="T17" b="T18"/>
                <a:pathLst>
                  <a:path w="90" h="62">
                    <a:moveTo>
                      <a:pt x="19" y="62"/>
                    </a:moveTo>
                    <a:lnTo>
                      <a:pt x="90" y="0"/>
                    </a:lnTo>
                    <a:lnTo>
                      <a:pt x="0" y="25"/>
                    </a:lnTo>
                    <a:lnTo>
                      <a:pt x="35" y="30"/>
                    </a:lnTo>
                    <a:lnTo>
                      <a:pt x="19" y="62"/>
                    </a:lnTo>
                    <a:close/>
                  </a:path>
                </a:pathLst>
              </a:custGeom>
              <a:solidFill>
                <a:srgbClr val="FFFFFF"/>
              </a:solidFill>
              <a:ln w="28575">
                <a:solidFill>
                  <a:schemeClr val="tx1"/>
                </a:solidFill>
                <a:round/>
                <a:headEnd/>
                <a:tailEnd/>
              </a:ln>
            </p:spPr>
            <p:txBody>
              <a:bodyPr/>
              <a:lstStyle/>
              <a:p>
                <a:endParaRPr lang="zh-CN" altLang="en-US">
                  <a:solidFill>
                    <a:schemeClr val="tx2"/>
                  </a:solidFill>
                  <a:latin typeface="Times New Roman" pitchFamily="18" charset="0"/>
                  <a:cs typeface="Times New Roman" pitchFamily="18" charset="0"/>
                </a:endParaRPr>
              </a:p>
            </p:txBody>
          </p:sp>
        </p:grpSp>
        <p:sp>
          <p:nvSpPr>
            <p:cNvPr id="27728" name="Rectangle 121"/>
            <p:cNvSpPr>
              <a:spLocks noChangeArrowheads="1"/>
            </p:cNvSpPr>
            <p:nvPr/>
          </p:nvSpPr>
          <p:spPr bwMode="auto">
            <a:xfrm>
              <a:off x="3876" y="576"/>
              <a:ext cx="61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latin typeface="Times New Roman" pitchFamily="18" charset="0"/>
                <a:cs typeface="Times New Roman" pitchFamily="18" charset="0"/>
              </a:endParaRPr>
            </a:p>
          </p:txBody>
        </p:sp>
        <p:sp>
          <p:nvSpPr>
            <p:cNvPr id="27729" name="Rectangle 122"/>
            <p:cNvSpPr>
              <a:spLocks noChangeArrowheads="1"/>
            </p:cNvSpPr>
            <p:nvPr/>
          </p:nvSpPr>
          <p:spPr bwMode="auto">
            <a:xfrm>
              <a:off x="3934" y="617"/>
              <a:ext cx="1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solidFill>
                    <a:schemeClr val="tx2"/>
                  </a:solidFill>
                  <a:latin typeface="Times New Roman" pitchFamily="18" charset="0"/>
                  <a:cs typeface="Times New Roman" pitchFamily="18" charset="0"/>
                </a:rPr>
                <a:t>t=</a:t>
              </a:r>
              <a:endParaRPr kumimoji="1" lang="en-US" altLang="zh-CN">
                <a:solidFill>
                  <a:schemeClr val="tx2"/>
                </a:solidFill>
                <a:latin typeface="Times New Roman" pitchFamily="18" charset="0"/>
                <a:cs typeface="Times New Roman" pitchFamily="18" charset="0"/>
              </a:endParaRPr>
            </a:p>
          </p:txBody>
        </p:sp>
        <p:sp>
          <p:nvSpPr>
            <p:cNvPr id="27730" name="Rectangle 123"/>
            <p:cNvSpPr>
              <a:spLocks noChangeArrowheads="1"/>
            </p:cNvSpPr>
            <p:nvPr/>
          </p:nvSpPr>
          <p:spPr bwMode="auto">
            <a:xfrm>
              <a:off x="4086" y="617"/>
              <a:ext cx="34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a:solidFill>
                    <a:schemeClr val="tx2"/>
                  </a:solidFill>
                  <a:latin typeface="Times New Roman" pitchFamily="18" charset="0"/>
                  <a:cs typeface="Times New Roman" pitchFamily="18" charset="0"/>
                </a:rPr>
                <a:t>10ms</a:t>
              </a:r>
              <a:endParaRPr kumimoji="1" lang="en-US" altLang="zh-CN">
                <a:solidFill>
                  <a:schemeClr val="tx2"/>
                </a:solidFill>
                <a:latin typeface="Times New Roman" pitchFamily="18" charset="0"/>
                <a:cs typeface="Times New Roman" pitchFamily="18" charset="0"/>
              </a:endParaRPr>
            </a:p>
          </p:txBody>
        </p:sp>
        <p:sp>
          <p:nvSpPr>
            <p:cNvPr id="27731" name="Line 124"/>
            <p:cNvSpPr>
              <a:spLocks noChangeShapeType="1"/>
            </p:cNvSpPr>
            <p:nvPr/>
          </p:nvSpPr>
          <p:spPr bwMode="auto">
            <a:xfrm>
              <a:off x="3956" y="1098"/>
              <a:ext cx="0" cy="77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sp>
        <p:nvSpPr>
          <p:cNvPr id="4" name="灯片编号占位符 3"/>
          <p:cNvSpPr>
            <a:spLocks noGrp="1"/>
          </p:cNvSpPr>
          <p:nvPr>
            <p:ph type="sldNum" sz="quarter" idx="10"/>
          </p:nvPr>
        </p:nvSpPr>
        <p:spPr/>
        <p:txBody>
          <a:bodyPr/>
          <a:lstStyle/>
          <a:p>
            <a:pPr>
              <a:defRPr/>
            </a:pPr>
            <a:fld id="{2557FD7B-9D9B-4004-9DDB-2726E4B5741A}" type="slidenum">
              <a:rPr lang="zh-CN" altLang="en-US" smtClean="0"/>
              <a:pPr>
                <a:defRPr/>
              </a:pPr>
              <a:t>46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22884"/>
                                        </p:tgtEl>
                                        <p:attrNameLst>
                                          <p:attrName>style.visibility</p:attrName>
                                        </p:attrNameLst>
                                      </p:cBhvr>
                                      <p:to>
                                        <p:strVal val="visible"/>
                                      </p:to>
                                    </p:set>
                                  </p:childTnLst>
                                </p:cTn>
                              </p:par>
                            </p:childTnLst>
                          </p:cTn>
                        </p:par>
                        <p:par>
                          <p:cTn id="7" fill="hold" nodeType="afterGroup">
                            <p:stCondLst>
                              <p:cond delay="1275"/>
                            </p:stCondLst>
                            <p:childTnLst>
                              <p:par>
                                <p:cTn id="8" presetID="2" presetClass="entr" presetSubtype="2"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1+#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22885"/>
                                        </p:tgtEl>
                                        <p:attrNameLst>
                                          <p:attrName>style.visibility</p:attrName>
                                        </p:attrNameLst>
                                      </p:cBhvr>
                                      <p:to>
                                        <p:strVal val="visible"/>
                                      </p:to>
                                    </p:set>
                                  </p:childTnLst>
                                </p:cTn>
                              </p:par>
                            </p:childTnLst>
                          </p:cTn>
                        </p:par>
                        <p:par>
                          <p:cTn id="16" fill="hold" nodeType="afterGroup">
                            <p:stCondLst>
                              <p:cond delay="600"/>
                            </p:stCondLst>
                            <p:childTnLst>
                              <p:par>
                                <p:cTn id="17" presetID="2" presetClass="entr" presetSubtype="4" fill="hold" nodeType="afterEffect">
                                  <p:stCondLst>
                                    <p:cond delay="0"/>
                                  </p:stCondLst>
                                  <p:childTnLst>
                                    <p:set>
                                      <p:cBhvr>
                                        <p:cTn id="18" dur="1" fill="hold">
                                          <p:stCondLst>
                                            <p:cond delay="0"/>
                                          </p:stCondLst>
                                        </p:cTn>
                                        <p:tgtEl>
                                          <p:spTgt spid="122889"/>
                                        </p:tgtEl>
                                        <p:attrNameLst>
                                          <p:attrName>style.visibility</p:attrName>
                                        </p:attrNameLst>
                                      </p:cBhvr>
                                      <p:to>
                                        <p:strVal val="visible"/>
                                      </p:to>
                                    </p:set>
                                    <p:anim calcmode="lin" valueType="num">
                                      <p:cBhvr additive="base">
                                        <p:cTn id="19" dur="500" fill="hold"/>
                                        <p:tgtEl>
                                          <p:spTgt spid="122889"/>
                                        </p:tgtEl>
                                        <p:attrNameLst>
                                          <p:attrName>ppt_x</p:attrName>
                                        </p:attrNameLst>
                                      </p:cBhvr>
                                      <p:tavLst>
                                        <p:tav tm="0">
                                          <p:val>
                                            <p:strVal val="#ppt_x"/>
                                          </p:val>
                                        </p:tav>
                                        <p:tav tm="100000">
                                          <p:val>
                                            <p:strVal val="#ppt_x"/>
                                          </p:val>
                                        </p:tav>
                                      </p:tavLst>
                                    </p:anim>
                                    <p:anim calcmode="lin" valueType="num">
                                      <p:cBhvr additive="base">
                                        <p:cTn id="20" dur="500" fill="hold"/>
                                        <p:tgtEl>
                                          <p:spTgt spid="12288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22886"/>
                                        </p:tgtEl>
                                        <p:attrNameLst>
                                          <p:attrName>style.visibility</p:attrName>
                                        </p:attrNameLst>
                                      </p:cBhvr>
                                      <p:to>
                                        <p:strVal val="visible"/>
                                      </p:to>
                                    </p:set>
                                  </p:childTnLst>
                                </p:cTn>
                              </p:par>
                            </p:childTnLst>
                          </p:cTn>
                        </p:par>
                        <p:par>
                          <p:cTn id="25" fill="hold" nodeType="afterGroup">
                            <p:stCondLst>
                              <p:cond delay="600"/>
                            </p:stCondLst>
                            <p:childTnLst>
                              <p:par>
                                <p:cTn id="26" presetID="2" presetClass="entr" presetSubtype="4" fill="hold" nodeType="afterEffect">
                                  <p:stCondLst>
                                    <p:cond delay="0"/>
                                  </p:stCondLst>
                                  <p:childTnLst>
                                    <p:set>
                                      <p:cBhvr>
                                        <p:cTn id="27" dur="1" fill="hold">
                                          <p:stCondLst>
                                            <p:cond delay="0"/>
                                          </p:stCondLst>
                                        </p:cTn>
                                        <p:tgtEl>
                                          <p:spTgt spid="122890"/>
                                        </p:tgtEl>
                                        <p:attrNameLst>
                                          <p:attrName>style.visibility</p:attrName>
                                        </p:attrNameLst>
                                      </p:cBhvr>
                                      <p:to>
                                        <p:strVal val="visible"/>
                                      </p:to>
                                    </p:set>
                                    <p:anim calcmode="lin" valueType="num">
                                      <p:cBhvr additive="base">
                                        <p:cTn id="28" dur="500" fill="hold"/>
                                        <p:tgtEl>
                                          <p:spTgt spid="122890"/>
                                        </p:tgtEl>
                                        <p:attrNameLst>
                                          <p:attrName>ppt_x</p:attrName>
                                        </p:attrNameLst>
                                      </p:cBhvr>
                                      <p:tavLst>
                                        <p:tav tm="0">
                                          <p:val>
                                            <p:strVal val="#ppt_x"/>
                                          </p:val>
                                        </p:tav>
                                        <p:tav tm="100000">
                                          <p:val>
                                            <p:strVal val="#ppt_x"/>
                                          </p:val>
                                        </p:tav>
                                      </p:tavLst>
                                    </p:anim>
                                    <p:anim calcmode="lin" valueType="num">
                                      <p:cBhvr additive="base">
                                        <p:cTn id="29" dur="500" fill="hold"/>
                                        <p:tgtEl>
                                          <p:spTgt spid="12289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lt">
                                    <p:tmAbs val="75"/>
                                  </p:iterate>
                                  <p:childTnLst>
                                    <p:set>
                                      <p:cBhvr>
                                        <p:cTn id="33" dur="1" fill="hold">
                                          <p:stCondLst>
                                            <p:cond delay="74"/>
                                          </p:stCondLst>
                                        </p:cTn>
                                        <p:tgtEl>
                                          <p:spTgt spid="122887"/>
                                        </p:tgtEl>
                                        <p:attrNameLst>
                                          <p:attrName>style.visibility</p:attrName>
                                        </p:attrNameLst>
                                      </p:cBhvr>
                                      <p:to>
                                        <p:strVal val="visible"/>
                                      </p:to>
                                    </p:set>
                                  </p:childTnLst>
                                </p:cTn>
                              </p:par>
                            </p:childTnLst>
                          </p:cTn>
                        </p:par>
                        <p:par>
                          <p:cTn id="34" fill="hold" nodeType="afterGroup">
                            <p:stCondLst>
                              <p:cond delay="600"/>
                            </p:stCondLst>
                            <p:childTnLst>
                              <p:par>
                                <p:cTn id="35" presetID="2" presetClass="entr" presetSubtype="4" fill="hold" nodeType="afterEffect">
                                  <p:stCondLst>
                                    <p:cond delay="0"/>
                                  </p:stCondLst>
                                  <p:childTnLst>
                                    <p:set>
                                      <p:cBhvr>
                                        <p:cTn id="36" dur="1" fill="hold">
                                          <p:stCondLst>
                                            <p:cond delay="0"/>
                                          </p:stCondLst>
                                        </p:cTn>
                                        <p:tgtEl>
                                          <p:spTgt spid="122893"/>
                                        </p:tgtEl>
                                        <p:attrNameLst>
                                          <p:attrName>style.visibility</p:attrName>
                                        </p:attrNameLst>
                                      </p:cBhvr>
                                      <p:to>
                                        <p:strVal val="visible"/>
                                      </p:to>
                                    </p:set>
                                    <p:anim calcmode="lin" valueType="num">
                                      <p:cBhvr additive="base">
                                        <p:cTn id="37" dur="500" fill="hold"/>
                                        <p:tgtEl>
                                          <p:spTgt spid="122893"/>
                                        </p:tgtEl>
                                        <p:attrNameLst>
                                          <p:attrName>ppt_x</p:attrName>
                                        </p:attrNameLst>
                                      </p:cBhvr>
                                      <p:tavLst>
                                        <p:tav tm="0">
                                          <p:val>
                                            <p:strVal val="#ppt_x"/>
                                          </p:val>
                                        </p:tav>
                                        <p:tav tm="100000">
                                          <p:val>
                                            <p:strVal val="#ppt_x"/>
                                          </p:val>
                                        </p:tav>
                                      </p:tavLst>
                                    </p:anim>
                                    <p:anim calcmode="lin" valueType="num">
                                      <p:cBhvr additive="base">
                                        <p:cTn id="38" dur="500" fill="hold"/>
                                        <p:tgtEl>
                                          <p:spTgt spid="12289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100"/>
                            </p:stCondLst>
                            <p:childTnLst>
                              <p:par>
                                <p:cTn id="40" presetID="2" presetClass="entr" presetSubtype="4" fill="hold" nodeType="afterEffect">
                                  <p:stCondLst>
                                    <p:cond delay="0"/>
                                  </p:stCondLst>
                                  <p:childTnLst>
                                    <p:set>
                                      <p:cBhvr>
                                        <p:cTn id="41" dur="1" fill="hold">
                                          <p:stCondLst>
                                            <p:cond delay="0"/>
                                          </p:stCondLst>
                                        </p:cTn>
                                        <p:tgtEl>
                                          <p:spTgt spid="122891"/>
                                        </p:tgtEl>
                                        <p:attrNameLst>
                                          <p:attrName>style.visibility</p:attrName>
                                        </p:attrNameLst>
                                      </p:cBhvr>
                                      <p:to>
                                        <p:strVal val="visible"/>
                                      </p:to>
                                    </p:set>
                                    <p:anim calcmode="lin" valueType="num">
                                      <p:cBhvr additive="base">
                                        <p:cTn id="42" dur="500" fill="hold"/>
                                        <p:tgtEl>
                                          <p:spTgt spid="122891"/>
                                        </p:tgtEl>
                                        <p:attrNameLst>
                                          <p:attrName>ppt_x</p:attrName>
                                        </p:attrNameLst>
                                      </p:cBhvr>
                                      <p:tavLst>
                                        <p:tav tm="0">
                                          <p:val>
                                            <p:strVal val="#ppt_x"/>
                                          </p:val>
                                        </p:tav>
                                        <p:tav tm="100000">
                                          <p:val>
                                            <p:strVal val="#ppt_x"/>
                                          </p:val>
                                        </p:tav>
                                      </p:tavLst>
                                    </p:anim>
                                    <p:anim calcmode="lin" valueType="num">
                                      <p:cBhvr additive="base">
                                        <p:cTn id="43" dur="500" fill="hold"/>
                                        <p:tgtEl>
                                          <p:spTgt spid="122891"/>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lt">
                                    <p:tmAbs val="75"/>
                                  </p:iterate>
                                  <p:childTnLst>
                                    <p:set>
                                      <p:cBhvr>
                                        <p:cTn id="47" dur="1" fill="hold">
                                          <p:stCondLst>
                                            <p:cond delay="74"/>
                                          </p:stCondLst>
                                        </p:cTn>
                                        <p:tgtEl>
                                          <p:spTgt spid="122888"/>
                                        </p:tgtEl>
                                        <p:attrNameLst>
                                          <p:attrName>style.visibility</p:attrName>
                                        </p:attrNameLst>
                                      </p:cBhvr>
                                      <p:to>
                                        <p:strVal val="visible"/>
                                      </p:to>
                                    </p:set>
                                  </p:childTnLst>
                                </p:cTn>
                              </p:par>
                            </p:childTnLst>
                          </p:cTn>
                        </p:par>
                        <p:par>
                          <p:cTn id="48" fill="hold" nodeType="afterGroup">
                            <p:stCondLst>
                              <p:cond delay="900"/>
                            </p:stCondLst>
                            <p:childTnLst>
                              <p:par>
                                <p:cTn id="49" presetID="2" presetClass="entr" presetSubtype="4" fill="hold" nodeType="afterEffect">
                                  <p:stCondLst>
                                    <p:cond delay="0"/>
                                  </p:stCondLst>
                                  <p:childTnLst>
                                    <p:set>
                                      <p:cBhvr>
                                        <p:cTn id="50" dur="1" fill="hold">
                                          <p:stCondLst>
                                            <p:cond delay="0"/>
                                          </p:stCondLst>
                                        </p:cTn>
                                        <p:tgtEl>
                                          <p:spTgt spid="122892"/>
                                        </p:tgtEl>
                                        <p:attrNameLst>
                                          <p:attrName>style.visibility</p:attrName>
                                        </p:attrNameLst>
                                      </p:cBhvr>
                                      <p:to>
                                        <p:strVal val="visible"/>
                                      </p:to>
                                    </p:set>
                                    <p:anim calcmode="lin" valueType="num">
                                      <p:cBhvr additive="base">
                                        <p:cTn id="51" dur="500" fill="hold"/>
                                        <p:tgtEl>
                                          <p:spTgt spid="122892"/>
                                        </p:tgtEl>
                                        <p:attrNameLst>
                                          <p:attrName>ppt_x</p:attrName>
                                        </p:attrNameLst>
                                      </p:cBhvr>
                                      <p:tavLst>
                                        <p:tav tm="0">
                                          <p:val>
                                            <p:strVal val="#ppt_x"/>
                                          </p:val>
                                        </p:tav>
                                        <p:tav tm="100000">
                                          <p:val>
                                            <p:strVal val="#ppt_x"/>
                                          </p:val>
                                        </p:tav>
                                      </p:tavLst>
                                    </p:anim>
                                    <p:anim calcmode="lin" valueType="num">
                                      <p:cBhvr additive="base">
                                        <p:cTn id="52" dur="500" fill="hold"/>
                                        <p:tgtEl>
                                          <p:spTgt spid="122892"/>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1400"/>
                            </p:stCondLst>
                            <p:childTnLst>
                              <p:par>
                                <p:cTn id="54" presetID="2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5" grpId="0" autoUpdateAnimBg="0"/>
      <p:bldP spid="122886" grpId="0" autoUpdateAnimBg="0"/>
      <p:bldP spid="122887" grpId="0" autoUpdateAnimBg="0"/>
      <p:bldP spid="12288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4</a:t>
            </a:r>
            <a:r>
              <a:rPr lang="zh-CN" altLang="en-US" sz="3600" smtClean="0">
                <a:ea typeface="楷体_GB2312" pitchFamily="49" charset="-122"/>
              </a:rPr>
              <a:t>）</a:t>
            </a:r>
            <a:endParaRPr lang="zh-CN" altLang="en-US" smtClean="0">
              <a:ea typeface="楷体_GB2312" pitchFamily="49" charset="-122"/>
            </a:endParaRPr>
          </a:p>
        </p:txBody>
      </p:sp>
      <p:sp>
        <p:nvSpPr>
          <p:cNvPr id="28681" name="Rectangle 3"/>
          <p:cNvSpPr>
            <a:spLocks noGrp="1" noChangeArrowheads="1"/>
          </p:cNvSpPr>
          <p:nvPr>
            <p:ph sz="quarter" idx="11"/>
          </p:nvPr>
        </p:nvSpPr>
        <p:spPr/>
        <p:txBody>
          <a:bodyPr/>
          <a:lstStyle/>
          <a:p>
            <a:pPr eaLnBrk="1" hangingPunct="1"/>
            <a:r>
              <a:rPr lang="zh-CN" altLang="en-US" smtClean="0">
                <a:ea typeface="宋体" charset="-122"/>
              </a:rPr>
              <a:t>微分电路和积分电路</a:t>
            </a:r>
          </a:p>
          <a:p>
            <a:pPr lvl="1" eaLnBrk="1" hangingPunct="1"/>
            <a:r>
              <a:rPr lang="zh-CN" altLang="en-US" smtClean="0"/>
              <a:t>微分电路</a:t>
            </a:r>
          </a:p>
        </p:txBody>
      </p:sp>
      <p:grpSp>
        <p:nvGrpSpPr>
          <p:cNvPr id="2" name="Group 4"/>
          <p:cNvGrpSpPr>
            <a:grpSpLocks/>
          </p:cNvGrpSpPr>
          <p:nvPr/>
        </p:nvGrpSpPr>
        <p:grpSpPr bwMode="auto">
          <a:xfrm>
            <a:off x="5895975" y="1201738"/>
            <a:ext cx="2352675" cy="1527175"/>
            <a:chOff x="318" y="958"/>
            <a:chExt cx="1482" cy="962"/>
          </a:xfrm>
        </p:grpSpPr>
        <p:grpSp>
          <p:nvGrpSpPr>
            <p:cNvPr id="28719" name="Group 5"/>
            <p:cNvGrpSpPr>
              <a:grpSpLocks/>
            </p:cNvGrpSpPr>
            <p:nvPr/>
          </p:nvGrpSpPr>
          <p:grpSpPr bwMode="auto">
            <a:xfrm rot="-5400000">
              <a:off x="840" y="1246"/>
              <a:ext cx="144" cy="56"/>
              <a:chOff x="960" y="3408"/>
              <a:chExt cx="144" cy="56"/>
            </a:xfrm>
          </p:grpSpPr>
          <p:sp>
            <p:nvSpPr>
              <p:cNvPr id="28733" name="Line 6"/>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Line 7"/>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20" name="Rectangle 8"/>
            <p:cNvSpPr>
              <a:spLocks noChangeArrowheads="1"/>
            </p:cNvSpPr>
            <p:nvPr/>
          </p:nvSpPr>
          <p:spPr bwMode="auto">
            <a:xfrm rot="-5400000">
              <a:off x="1080" y="1534"/>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21" name="Line 9"/>
            <p:cNvSpPr>
              <a:spLocks noChangeShapeType="1"/>
            </p:cNvSpPr>
            <p:nvPr/>
          </p:nvSpPr>
          <p:spPr bwMode="auto">
            <a:xfrm>
              <a:off x="432" y="127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2" name="Line 10"/>
            <p:cNvSpPr>
              <a:spLocks noChangeShapeType="1"/>
            </p:cNvSpPr>
            <p:nvPr/>
          </p:nvSpPr>
          <p:spPr bwMode="auto">
            <a:xfrm>
              <a:off x="960" y="1270"/>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Line 11"/>
            <p:cNvSpPr>
              <a:spLocks noChangeShapeType="1"/>
            </p:cNvSpPr>
            <p:nvPr/>
          </p:nvSpPr>
          <p:spPr bwMode="auto">
            <a:xfrm flipV="1">
              <a:off x="1200" y="1270"/>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4" name="Line 12"/>
            <p:cNvSpPr>
              <a:spLocks noChangeShapeType="1"/>
            </p:cNvSpPr>
            <p:nvPr/>
          </p:nvSpPr>
          <p:spPr bwMode="auto">
            <a:xfrm flipV="1">
              <a:off x="1196" y="1702"/>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5" name="Line 13"/>
            <p:cNvSpPr>
              <a:spLocks noChangeShapeType="1"/>
            </p:cNvSpPr>
            <p:nvPr/>
          </p:nvSpPr>
          <p:spPr bwMode="auto">
            <a:xfrm>
              <a:off x="432" y="1894"/>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6" name="Oval 14"/>
            <p:cNvSpPr>
              <a:spLocks noChangeArrowheads="1"/>
            </p:cNvSpPr>
            <p:nvPr/>
          </p:nvSpPr>
          <p:spPr bwMode="auto">
            <a:xfrm>
              <a:off x="1170" y="1250"/>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27" name="Oval 15"/>
            <p:cNvSpPr>
              <a:spLocks noChangeArrowheads="1"/>
            </p:cNvSpPr>
            <p:nvPr/>
          </p:nvSpPr>
          <p:spPr bwMode="auto">
            <a:xfrm>
              <a:off x="1168" y="1872"/>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28" name="Text Box 16"/>
            <p:cNvSpPr txBox="1">
              <a:spLocks noChangeArrowheads="1"/>
            </p:cNvSpPr>
            <p:nvPr/>
          </p:nvSpPr>
          <p:spPr bwMode="auto">
            <a:xfrm>
              <a:off x="1286" y="1486"/>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p>
          </p:txBody>
        </p:sp>
        <p:sp>
          <p:nvSpPr>
            <p:cNvPr id="28729" name="Text Box 17"/>
            <p:cNvSpPr txBox="1">
              <a:spLocks noChangeArrowheads="1"/>
            </p:cNvSpPr>
            <p:nvPr/>
          </p:nvSpPr>
          <p:spPr bwMode="auto">
            <a:xfrm>
              <a:off x="806" y="1342"/>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C</a:t>
              </a:r>
            </a:p>
          </p:txBody>
        </p:sp>
        <p:sp>
          <p:nvSpPr>
            <p:cNvPr id="28730" name="Text Box 19"/>
            <p:cNvSpPr txBox="1">
              <a:spLocks noChangeArrowheads="1"/>
            </p:cNvSpPr>
            <p:nvPr/>
          </p:nvSpPr>
          <p:spPr bwMode="auto">
            <a:xfrm>
              <a:off x="318" y="1284"/>
              <a:ext cx="24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1</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28731" name="Text Box 21"/>
            <p:cNvSpPr txBox="1">
              <a:spLocks noChangeArrowheads="1"/>
            </p:cNvSpPr>
            <p:nvPr/>
          </p:nvSpPr>
          <p:spPr bwMode="auto">
            <a:xfrm>
              <a:off x="1554" y="1281"/>
              <a:ext cx="24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2</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28732" name="Text Box 23"/>
            <p:cNvSpPr txBox="1">
              <a:spLocks noChangeArrowheads="1"/>
            </p:cNvSpPr>
            <p:nvPr/>
          </p:nvSpPr>
          <p:spPr bwMode="auto">
            <a:xfrm>
              <a:off x="654" y="958"/>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 u</a:t>
              </a:r>
              <a:r>
                <a:rPr kumimoji="1" lang="en-US" altLang="zh-CN" b="1" baseline="-25000">
                  <a:solidFill>
                    <a:schemeClr val="tx2"/>
                  </a:solidFill>
                  <a:latin typeface="Times New Roman" pitchFamily="18" charset="0"/>
                  <a:cs typeface="Times New Roman" pitchFamily="18" charset="0"/>
                </a:rPr>
                <a:t>C</a:t>
              </a:r>
              <a:r>
                <a:rPr kumimoji="1" lang="en-US" altLang="zh-CN" b="1">
                  <a:solidFill>
                    <a:schemeClr val="tx2"/>
                  </a:solidFill>
                  <a:latin typeface="Times New Roman" pitchFamily="18" charset="0"/>
                  <a:cs typeface="Times New Roman" pitchFamily="18" charset="0"/>
                </a:rPr>
                <a:t> </a:t>
              </a:r>
              <a:r>
                <a:rPr kumimoji="1" lang="en-US" altLang="zh-CN" b="1">
                  <a:solidFill>
                    <a:schemeClr val="tx2"/>
                  </a:solidFill>
                  <a:latin typeface="宋体" charset="-122"/>
                  <a:cs typeface="Times New Roman" pitchFamily="18" charset="0"/>
                </a:rPr>
                <a:t>-</a:t>
              </a:r>
              <a:endParaRPr kumimoji="1" lang="en-US" altLang="zh-CN" b="1" i="1">
                <a:solidFill>
                  <a:schemeClr val="tx2"/>
                </a:solidFill>
                <a:latin typeface="宋体" charset="-122"/>
                <a:cs typeface="Times New Roman" pitchFamily="18" charset="0"/>
              </a:endParaRPr>
            </a:p>
          </p:txBody>
        </p:sp>
      </p:grpSp>
      <p:sp>
        <p:nvSpPr>
          <p:cNvPr id="123928" name="Text Box 24"/>
          <p:cNvSpPr txBox="1">
            <a:spLocks noChangeArrowheads="1"/>
          </p:cNvSpPr>
          <p:nvPr/>
        </p:nvSpPr>
        <p:spPr bwMode="auto">
          <a:xfrm>
            <a:off x="760413" y="2085975"/>
            <a:ext cx="492283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如果电路的时间常数很小，那么，电路的过渡过程将很短，所以</a:t>
            </a:r>
          </a:p>
        </p:txBody>
      </p:sp>
      <p:graphicFrame>
        <p:nvGraphicFramePr>
          <p:cNvPr id="123929" name="Object 2"/>
          <p:cNvGraphicFramePr>
            <a:graphicFrameLocks noChangeAspect="1"/>
          </p:cNvGraphicFramePr>
          <p:nvPr>
            <p:extLst>
              <p:ext uri="{D42A27DB-BD31-4B8C-83A1-F6EECF244321}">
                <p14:modId xmlns:p14="http://schemas.microsoft.com/office/powerpoint/2010/main" val="3092709421"/>
              </p:ext>
            </p:extLst>
          </p:nvPr>
        </p:nvGraphicFramePr>
        <p:xfrm>
          <a:off x="5108575" y="2636838"/>
          <a:ext cx="1041400" cy="457200"/>
        </p:xfrm>
        <a:graphic>
          <a:graphicData uri="http://schemas.openxmlformats.org/presentationml/2006/ole">
            <mc:AlternateContent xmlns:mc="http://schemas.openxmlformats.org/markup-compatibility/2006">
              <mc:Choice xmlns:v="urn:schemas-microsoft-com:vml" Requires="v">
                <p:oleObj spid="_x0000_s28861" name="Equation" r:id="rId3" imgW="520560" imgH="228600" progId="Equation.DSMT4">
                  <p:embed/>
                </p:oleObj>
              </mc:Choice>
              <mc:Fallback>
                <p:oleObj name="Equation" r:id="rId3" imgW="520560" imgH="228600" progId="Equation.DSMT4">
                  <p:embed/>
                  <p:pic>
                    <p:nvPicPr>
                      <p:cNvPr id="0" name="Object 2"/>
                      <p:cNvPicPr>
                        <a:picLocks noChangeAspect="1" noChangeArrowheads="1"/>
                      </p:cNvPicPr>
                      <p:nvPr/>
                    </p:nvPicPr>
                    <p:blipFill>
                      <a:blip r:embed="rId4"/>
                      <a:srcRect/>
                      <a:stretch>
                        <a:fillRect/>
                      </a:stretch>
                    </p:blipFill>
                    <p:spPr bwMode="auto">
                      <a:xfrm>
                        <a:off x="5108575" y="2636838"/>
                        <a:ext cx="1041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30" name="Object 3"/>
          <p:cNvGraphicFramePr>
            <a:graphicFrameLocks noChangeAspect="1"/>
          </p:cNvGraphicFramePr>
          <p:nvPr/>
        </p:nvGraphicFramePr>
        <p:xfrm>
          <a:off x="1139825" y="3333750"/>
          <a:ext cx="2216150" cy="457200"/>
        </p:xfrm>
        <a:graphic>
          <a:graphicData uri="http://schemas.openxmlformats.org/presentationml/2006/ole">
            <mc:AlternateContent xmlns:mc="http://schemas.openxmlformats.org/markup-compatibility/2006">
              <mc:Choice xmlns:v="urn:schemas-microsoft-com:vml" Requires="v">
                <p:oleObj spid="_x0000_s28862" name="公式" r:id="rId5" imgW="1104840" imgH="228600" progId="Equation.3">
                  <p:embed/>
                </p:oleObj>
              </mc:Choice>
              <mc:Fallback>
                <p:oleObj name="公式" r:id="rId5" imgW="110484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9825" y="3333750"/>
                        <a:ext cx="2216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31" name="Object 4"/>
          <p:cNvGraphicFramePr>
            <a:graphicFrameLocks noChangeAspect="1"/>
          </p:cNvGraphicFramePr>
          <p:nvPr/>
        </p:nvGraphicFramePr>
        <p:xfrm>
          <a:off x="3719513" y="3135313"/>
          <a:ext cx="3744912" cy="784225"/>
        </p:xfrm>
        <a:graphic>
          <a:graphicData uri="http://schemas.openxmlformats.org/presentationml/2006/ole">
            <mc:AlternateContent xmlns:mc="http://schemas.openxmlformats.org/markup-compatibility/2006">
              <mc:Choice xmlns:v="urn:schemas-microsoft-com:vml" Requires="v">
                <p:oleObj spid="_x0000_s28863" name="Equation" r:id="rId7" imgW="1866600" imgH="393480" progId="Equation.DSMT4">
                  <p:embed/>
                </p:oleObj>
              </mc:Choice>
              <mc:Fallback>
                <p:oleObj name="Equation" r:id="rId7" imgW="186660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513" y="3135313"/>
                        <a:ext cx="374491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32" name="Text Box 28"/>
          <p:cNvSpPr txBox="1">
            <a:spLocks noChangeArrowheads="1"/>
          </p:cNvSpPr>
          <p:nvPr/>
        </p:nvSpPr>
        <p:spPr bwMode="auto">
          <a:xfrm>
            <a:off x="7254875" y="3873500"/>
            <a:ext cx="1585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微分电路</a:t>
            </a:r>
          </a:p>
        </p:txBody>
      </p:sp>
      <p:sp>
        <p:nvSpPr>
          <p:cNvPr id="123933" name="Text Box 29"/>
          <p:cNvSpPr txBox="1">
            <a:spLocks noChangeArrowheads="1"/>
          </p:cNvSpPr>
          <p:nvPr/>
        </p:nvSpPr>
        <p:spPr bwMode="auto">
          <a:xfrm>
            <a:off x="631825" y="3989388"/>
            <a:ext cx="2832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对于</a:t>
            </a:r>
            <a:r>
              <a:rPr kumimoji="1" lang="en-US" altLang="zh-CN" sz="2400" b="1" i="1">
                <a:solidFill>
                  <a:schemeClr val="tx2"/>
                </a:solidFill>
                <a:latin typeface="Times New Roman" pitchFamily="18" charset="0"/>
                <a:cs typeface="Times New Roman" pitchFamily="18" charset="0"/>
              </a:rPr>
              <a:t>RL</a:t>
            </a:r>
            <a:r>
              <a:rPr kumimoji="1" lang="zh-CN" altLang="en-US" sz="2400" b="1">
                <a:solidFill>
                  <a:schemeClr val="tx2"/>
                </a:solidFill>
                <a:latin typeface="Times New Roman" pitchFamily="18" charset="0"/>
                <a:cs typeface="Times New Roman" pitchFamily="18" charset="0"/>
              </a:rPr>
              <a:t>电路</a:t>
            </a:r>
          </a:p>
        </p:txBody>
      </p:sp>
      <p:grpSp>
        <p:nvGrpSpPr>
          <p:cNvPr id="4" name="Group 30"/>
          <p:cNvGrpSpPr>
            <a:grpSpLocks/>
          </p:cNvGrpSpPr>
          <p:nvPr/>
        </p:nvGrpSpPr>
        <p:grpSpPr bwMode="auto">
          <a:xfrm>
            <a:off x="682625" y="4630738"/>
            <a:ext cx="2422525" cy="1679575"/>
            <a:chOff x="316" y="2346"/>
            <a:chExt cx="1392" cy="822"/>
          </a:xfrm>
        </p:grpSpPr>
        <p:pic>
          <p:nvPicPr>
            <p:cNvPr id="28705" name="Picture 31"/>
            <p:cNvPicPr preferRelativeResize="0">
              <a:picLocks noChangeArrowheads="1"/>
            </p:cNvPicPr>
            <p:nvPr/>
          </p:nvPicPr>
          <p:blipFill>
            <a:blip r:embed="rId9">
              <a:extLst>
                <a:ext uri="{28A0092B-C50C-407E-A947-70E740481C1C}">
                  <a14:useLocalDpi xmlns:a14="http://schemas.microsoft.com/office/drawing/2010/main" val="0"/>
                </a:ext>
              </a:extLst>
            </a:blip>
            <a:srcRect l="46666"/>
            <a:stretch>
              <a:fillRect/>
            </a:stretch>
          </p:blipFill>
          <p:spPr bwMode="auto">
            <a:xfrm>
              <a:off x="1248" y="274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8706" name="Rectangle 32"/>
            <p:cNvSpPr>
              <a:spLocks noChangeArrowheads="1"/>
            </p:cNvSpPr>
            <p:nvPr/>
          </p:nvSpPr>
          <p:spPr bwMode="auto">
            <a:xfrm>
              <a:off x="720" y="2554"/>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07" name="Line 33"/>
            <p:cNvSpPr>
              <a:spLocks noChangeShapeType="1"/>
            </p:cNvSpPr>
            <p:nvPr/>
          </p:nvSpPr>
          <p:spPr bwMode="auto">
            <a:xfrm flipH="1">
              <a:off x="384" y="2602"/>
              <a:ext cx="3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Line 34"/>
            <p:cNvSpPr>
              <a:spLocks noChangeShapeType="1"/>
            </p:cNvSpPr>
            <p:nvPr/>
          </p:nvSpPr>
          <p:spPr bwMode="auto">
            <a:xfrm>
              <a:off x="960" y="2602"/>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35"/>
            <p:cNvSpPr>
              <a:spLocks noChangeShapeType="1"/>
            </p:cNvSpPr>
            <p:nvPr/>
          </p:nvSpPr>
          <p:spPr bwMode="auto">
            <a:xfrm flipV="1">
              <a:off x="1248" y="260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36"/>
            <p:cNvSpPr>
              <a:spLocks noChangeShapeType="1"/>
            </p:cNvSpPr>
            <p:nvPr/>
          </p:nvSpPr>
          <p:spPr bwMode="auto">
            <a:xfrm flipV="1">
              <a:off x="1254" y="2996"/>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Line 37"/>
            <p:cNvSpPr>
              <a:spLocks noChangeShapeType="1"/>
            </p:cNvSpPr>
            <p:nvPr/>
          </p:nvSpPr>
          <p:spPr bwMode="auto">
            <a:xfrm>
              <a:off x="384" y="3144"/>
              <a:ext cx="11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Oval 38"/>
            <p:cNvSpPr>
              <a:spLocks noChangeArrowheads="1"/>
            </p:cNvSpPr>
            <p:nvPr/>
          </p:nvSpPr>
          <p:spPr bwMode="auto">
            <a:xfrm>
              <a:off x="1220" y="2588"/>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3" name="Oval 39"/>
            <p:cNvSpPr>
              <a:spLocks noChangeArrowheads="1"/>
            </p:cNvSpPr>
            <p:nvPr/>
          </p:nvSpPr>
          <p:spPr bwMode="auto">
            <a:xfrm>
              <a:off x="1218" y="3120"/>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4" name="Text Box 41"/>
            <p:cNvSpPr txBox="1">
              <a:spLocks noChangeArrowheads="1"/>
            </p:cNvSpPr>
            <p:nvPr/>
          </p:nvSpPr>
          <p:spPr bwMode="auto">
            <a:xfrm>
              <a:off x="316" y="2632"/>
              <a:ext cx="224"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1</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28715" name="Text Box 43"/>
            <p:cNvSpPr txBox="1">
              <a:spLocks noChangeArrowheads="1"/>
            </p:cNvSpPr>
            <p:nvPr/>
          </p:nvSpPr>
          <p:spPr bwMode="auto">
            <a:xfrm>
              <a:off x="1484" y="2632"/>
              <a:ext cx="224"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2</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28716" name="Text Box 44"/>
            <p:cNvSpPr txBox="1">
              <a:spLocks noChangeArrowheads="1"/>
            </p:cNvSpPr>
            <p:nvPr/>
          </p:nvSpPr>
          <p:spPr bwMode="auto">
            <a:xfrm>
              <a:off x="758" y="2664"/>
              <a:ext cx="1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p>
          </p:txBody>
        </p:sp>
        <p:sp>
          <p:nvSpPr>
            <p:cNvPr id="28717" name="Text Box 45"/>
            <p:cNvSpPr txBox="1">
              <a:spLocks noChangeArrowheads="1"/>
            </p:cNvSpPr>
            <p:nvPr/>
          </p:nvSpPr>
          <p:spPr bwMode="auto">
            <a:xfrm>
              <a:off x="998" y="2808"/>
              <a:ext cx="1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L</a:t>
              </a:r>
            </a:p>
          </p:txBody>
        </p:sp>
        <p:sp>
          <p:nvSpPr>
            <p:cNvPr id="28718" name="Text Box 47"/>
            <p:cNvSpPr txBox="1">
              <a:spLocks noChangeArrowheads="1"/>
            </p:cNvSpPr>
            <p:nvPr/>
          </p:nvSpPr>
          <p:spPr bwMode="auto">
            <a:xfrm>
              <a:off x="581" y="2346"/>
              <a:ext cx="51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  u</a:t>
              </a:r>
              <a:r>
                <a:rPr kumimoji="1" lang="en-US" altLang="zh-CN" b="1" i="1" baseline="-25000">
                  <a:solidFill>
                    <a:schemeClr val="tx2"/>
                  </a:solidFill>
                  <a:latin typeface="Times New Roman" pitchFamily="18" charset="0"/>
                  <a:cs typeface="Times New Roman" pitchFamily="18" charset="0"/>
                </a:rPr>
                <a:t>R</a:t>
              </a:r>
              <a:r>
                <a:rPr kumimoji="1" lang="en-US" altLang="zh-CN" b="1" i="1">
                  <a:solidFill>
                    <a:schemeClr val="tx2"/>
                  </a:solidFill>
                  <a:latin typeface="Times New Roman" pitchFamily="18" charset="0"/>
                  <a:cs typeface="Times New Roman" pitchFamily="18" charset="0"/>
                </a:rPr>
                <a:t>  </a:t>
              </a:r>
              <a:r>
                <a:rPr kumimoji="1" lang="en-US" altLang="zh-CN" b="1" i="1">
                  <a:solidFill>
                    <a:schemeClr val="tx2"/>
                  </a:solidFill>
                  <a:latin typeface="宋体" charset="-122"/>
                  <a:cs typeface="Times New Roman" pitchFamily="18" charset="0"/>
                </a:rPr>
                <a:t>-</a:t>
              </a:r>
            </a:p>
          </p:txBody>
        </p:sp>
      </p:grpSp>
      <p:graphicFrame>
        <p:nvGraphicFramePr>
          <p:cNvPr id="123952" name="Object 5"/>
          <p:cNvGraphicFramePr>
            <a:graphicFrameLocks noChangeAspect="1"/>
          </p:cNvGraphicFramePr>
          <p:nvPr/>
        </p:nvGraphicFramePr>
        <p:xfrm>
          <a:off x="3981450" y="4332288"/>
          <a:ext cx="1041400" cy="454025"/>
        </p:xfrm>
        <a:graphic>
          <a:graphicData uri="http://schemas.openxmlformats.org/presentationml/2006/ole">
            <mc:AlternateContent xmlns:mc="http://schemas.openxmlformats.org/markup-compatibility/2006">
              <mc:Choice xmlns:v="urn:schemas-microsoft-com:vml" Requires="v">
                <p:oleObj spid="_x0000_s28864" name="Equation" r:id="rId10" imgW="520560" imgH="228600" progId="Equation.DSMT4">
                  <p:embed/>
                </p:oleObj>
              </mc:Choice>
              <mc:Fallback>
                <p:oleObj name="Equation" r:id="rId10" imgW="52056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1450" y="4332288"/>
                        <a:ext cx="1041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53" name="Object 6"/>
          <p:cNvGraphicFramePr>
            <a:graphicFrameLocks noChangeAspect="1"/>
          </p:cNvGraphicFramePr>
          <p:nvPr/>
        </p:nvGraphicFramePr>
        <p:xfrm>
          <a:off x="3917950" y="4938713"/>
          <a:ext cx="2189163" cy="428625"/>
        </p:xfrm>
        <a:graphic>
          <a:graphicData uri="http://schemas.openxmlformats.org/presentationml/2006/ole">
            <mc:AlternateContent xmlns:mc="http://schemas.openxmlformats.org/markup-compatibility/2006">
              <mc:Choice xmlns:v="urn:schemas-microsoft-com:vml" Requires="v">
                <p:oleObj spid="_x0000_s28865" name="Equation" r:id="rId12" imgW="1091880" imgH="215640" progId="Equation.DSMT4">
                  <p:embed/>
                </p:oleObj>
              </mc:Choice>
              <mc:Fallback>
                <p:oleObj name="Equation" r:id="rId12" imgW="1091880" imgH="21564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7950" y="4938713"/>
                        <a:ext cx="21891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54" name="Object 7"/>
          <p:cNvGraphicFramePr>
            <a:graphicFrameLocks noChangeAspect="1"/>
          </p:cNvGraphicFramePr>
          <p:nvPr/>
        </p:nvGraphicFramePr>
        <p:xfrm>
          <a:off x="4019550" y="5468938"/>
          <a:ext cx="3565525" cy="784225"/>
        </p:xfrm>
        <a:graphic>
          <a:graphicData uri="http://schemas.openxmlformats.org/presentationml/2006/ole">
            <mc:AlternateContent xmlns:mc="http://schemas.openxmlformats.org/markup-compatibility/2006">
              <mc:Choice xmlns:v="urn:schemas-microsoft-com:vml" Requires="v">
                <p:oleObj spid="_x0000_s28866" name="Equation" r:id="rId14" imgW="1777680" imgH="393480" progId="Equation.DSMT4">
                  <p:embed/>
                </p:oleObj>
              </mc:Choice>
              <mc:Fallback>
                <p:oleObj name="Equation" r:id="rId14" imgW="1777680" imgH="39348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19550" y="5468938"/>
                        <a:ext cx="35655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55" name="Text Box 51"/>
          <p:cNvSpPr txBox="1">
            <a:spLocks noChangeArrowheads="1"/>
          </p:cNvSpPr>
          <p:nvPr/>
        </p:nvSpPr>
        <p:spPr bwMode="auto">
          <a:xfrm>
            <a:off x="714375" y="4540250"/>
            <a:ext cx="8245475" cy="1531938"/>
          </a:xfrm>
          <a:prstGeom prst="rect">
            <a:avLst/>
          </a:prstGeom>
          <a:solidFill>
            <a:srgbClr val="EAEAEA"/>
          </a:solidFill>
          <a:ln w="38100" cap="sq">
            <a:solidFill>
              <a:srgbClr val="FF0000"/>
            </a:solidFill>
            <a:miter lim="800000"/>
            <a:headEnd type="none" w="sm" len="sm"/>
            <a:tailEnd type="none" w="sm" len="sm"/>
          </a:ln>
        </p:spPr>
        <p:txBody>
          <a:bodyPr>
            <a:spAutoFit/>
          </a:bodyPr>
          <a:lstStyle>
            <a:lvl1pPr indent="3841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时间常数很小的意义是指它远小于输入脉冲的宽度：</a:t>
            </a:r>
            <a:r>
              <a:rPr kumimoji="1" lang="zh-CN" altLang="en-US" sz="2400" b="1">
                <a:solidFill>
                  <a:schemeClr val="tx2"/>
                </a:solidFill>
                <a:latin typeface="Times New Roman" pitchFamily="18" charset="0"/>
                <a:cs typeface="Times New Roman" pitchFamily="18" charset="0"/>
                <a:sym typeface="Symbol" pitchFamily="18" charset="2"/>
              </a:rPr>
              <a:t></a:t>
            </a:r>
            <a:r>
              <a:rPr kumimoji="1" lang="en-US" altLang="zh-CN" sz="2400" b="1">
                <a:solidFill>
                  <a:schemeClr val="tx2"/>
                </a:solidFill>
                <a:latin typeface="Times New Roman" pitchFamily="18" charset="0"/>
                <a:cs typeface="Times New Roman" pitchFamily="18" charset="0"/>
                <a:sym typeface="Symbol" pitchFamily="18" charset="2"/>
              </a:rPr>
              <a:t>&lt;&lt;</a:t>
            </a:r>
            <a:r>
              <a:rPr kumimoji="1" lang="en-US" altLang="zh-CN" sz="2400" b="1" i="1">
                <a:solidFill>
                  <a:schemeClr val="tx2"/>
                </a:solidFill>
                <a:latin typeface="Times New Roman" pitchFamily="18" charset="0"/>
                <a:cs typeface="Times New Roman" pitchFamily="18" charset="0"/>
                <a:sym typeface="Symbol" pitchFamily="18" charset="2"/>
              </a:rPr>
              <a:t>t</a:t>
            </a:r>
            <a:r>
              <a:rPr kumimoji="1" lang="en-US" altLang="zh-CN" sz="2400" b="1" i="1" baseline="-25000">
                <a:solidFill>
                  <a:schemeClr val="tx2"/>
                </a:solidFill>
                <a:latin typeface="Times New Roman" pitchFamily="18" charset="0"/>
                <a:cs typeface="Times New Roman" pitchFamily="18" charset="0"/>
                <a:sym typeface="Symbol" pitchFamily="18" charset="2"/>
              </a:rPr>
              <a:t>p</a:t>
            </a:r>
            <a:r>
              <a:rPr kumimoji="1" lang="zh-CN" altLang="en-US" sz="2400" b="1">
                <a:solidFill>
                  <a:schemeClr val="tx2"/>
                </a:solidFill>
                <a:latin typeface="Times New Roman" pitchFamily="18" charset="0"/>
                <a:cs typeface="Times New Roman" pitchFamily="18" charset="0"/>
                <a:sym typeface="Symbol" pitchFamily="18" charset="2"/>
              </a:rPr>
              <a:t>，这也是组成微分电路的参数条件。</a:t>
            </a:r>
            <a:r>
              <a:rPr kumimoji="1" lang="zh-CN" altLang="en-US" sz="2400" b="1">
                <a:solidFill>
                  <a:schemeClr val="tx2"/>
                </a:solidFill>
                <a:latin typeface="Times New Roman" pitchFamily="18" charset="0"/>
                <a:cs typeface="Times New Roman" pitchFamily="18" charset="0"/>
              </a:rPr>
              <a:t>微分电路将矩形脉冲转变成尖脉冲，用作定时触发信号。</a:t>
            </a:r>
          </a:p>
        </p:txBody>
      </p:sp>
      <p:sp>
        <p:nvSpPr>
          <p:cNvPr id="123957" name="Freeform 53"/>
          <p:cNvSpPr>
            <a:spLocks/>
          </p:cNvSpPr>
          <p:nvPr/>
        </p:nvSpPr>
        <p:spPr bwMode="auto">
          <a:xfrm>
            <a:off x="5029200" y="1271588"/>
            <a:ext cx="1524000" cy="314325"/>
          </a:xfrm>
          <a:custGeom>
            <a:avLst/>
            <a:gdLst>
              <a:gd name="T0" fmla="*/ 0 w 960"/>
              <a:gd name="T1" fmla="*/ 2147483647 h 198"/>
              <a:gd name="T2" fmla="*/ 2147483647 w 960"/>
              <a:gd name="T3" fmla="*/ 2147483647 h 198"/>
              <a:gd name="T4" fmla="*/ 2147483647 w 960"/>
              <a:gd name="T5" fmla="*/ 2147483647 h 198"/>
              <a:gd name="T6" fmla="*/ 2147483647 w 960"/>
              <a:gd name="T7" fmla="*/ 2147483647 h 198"/>
              <a:gd name="T8" fmla="*/ 2147483647 w 960"/>
              <a:gd name="T9" fmla="*/ 2147483647 h 198"/>
              <a:gd name="T10" fmla="*/ 2147483647 w 960"/>
              <a:gd name="T11" fmla="*/ 2147483647 h 198"/>
              <a:gd name="T12" fmla="*/ 2147483647 w 960"/>
              <a:gd name="T13" fmla="*/ 0 h 198"/>
              <a:gd name="T14" fmla="*/ 2147483647 w 960"/>
              <a:gd name="T15" fmla="*/ 0 h 198"/>
              <a:gd name="T16" fmla="*/ 2147483647 w 960"/>
              <a:gd name="T17" fmla="*/ 2147483647 h 198"/>
              <a:gd name="T18" fmla="*/ 2147483647 w 960"/>
              <a:gd name="T19" fmla="*/ 2147483647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8"/>
              <a:gd name="T32" fmla="*/ 960 w 960"/>
              <a:gd name="T33" fmla="*/ 198 h 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8">
                <a:moveTo>
                  <a:pt x="0" y="198"/>
                </a:moveTo>
                <a:lnTo>
                  <a:pt x="144" y="198"/>
                </a:lnTo>
                <a:lnTo>
                  <a:pt x="144" y="6"/>
                </a:lnTo>
                <a:lnTo>
                  <a:pt x="336" y="6"/>
                </a:lnTo>
                <a:lnTo>
                  <a:pt x="336" y="198"/>
                </a:lnTo>
                <a:lnTo>
                  <a:pt x="528" y="198"/>
                </a:lnTo>
                <a:lnTo>
                  <a:pt x="528" y="0"/>
                </a:lnTo>
                <a:lnTo>
                  <a:pt x="723" y="0"/>
                </a:lnTo>
                <a:lnTo>
                  <a:pt x="723" y="198"/>
                </a:lnTo>
                <a:lnTo>
                  <a:pt x="960" y="198"/>
                </a:ln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54"/>
          <p:cNvGrpSpPr>
            <a:grpSpLocks/>
          </p:cNvGrpSpPr>
          <p:nvPr/>
        </p:nvGrpSpPr>
        <p:grpSpPr bwMode="auto">
          <a:xfrm>
            <a:off x="7248525" y="1012825"/>
            <a:ext cx="1524000" cy="619125"/>
            <a:chOff x="1968" y="2154"/>
            <a:chExt cx="960" cy="390"/>
          </a:xfrm>
        </p:grpSpPr>
        <p:grpSp>
          <p:nvGrpSpPr>
            <p:cNvPr id="28690" name="Group 55"/>
            <p:cNvGrpSpPr>
              <a:grpSpLocks/>
            </p:cNvGrpSpPr>
            <p:nvPr/>
          </p:nvGrpSpPr>
          <p:grpSpPr bwMode="auto">
            <a:xfrm>
              <a:off x="1968" y="2154"/>
              <a:ext cx="810" cy="390"/>
              <a:chOff x="1968" y="1824"/>
              <a:chExt cx="810" cy="390"/>
            </a:xfrm>
          </p:grpSpPr>
          <p:grpSp>
            <p:nvGrpSpPr>
              <p:cNvPr id="28692" name="Group 56"/>
              <p:cNvGrpSpPr>
                <a:grpSpLocks/>
              </p:cNvGrpSpPr>
              <p:nvPr/>
            </p:nvGrpSpPr>
            <p:grpSpPr bwMode="auto">
              <a:xfrm>
                <a:off x="1968" y="1824"/>
                <a:ext cx="720" cy="384"/>
                <a:chOff x="1680" y="2016"/>
                <a:chExt cx="720" cy="384"/>
              </a:xfrm>
            </p:grpSpPr>
            <p:grpSp>
              <p:nvGrpSpPr>
                <p:cNvPr id="28694" name="Group 57"/>
                <p:cNvGrpSpPr>
                  <a:grpSpLocks/>
                </p:cNvGrpSpPr>
                <p:nvPr/>
              </p:nvGrpSpPr>
              <p:grpSpPr bwMode="auto">
                <a:xfrm>
                  <a:off x="1680" y="2016"/>
                  <a:ext cx="528" cy="384"/>
                  <a:chOff x="1680" y="2016"/>
                  <a:chExt cx="528" cy="384"/>
                </a:xfrm>
              </p:grpSpPr>
              <p:grpSp>
                <p:nvGrpSpPr>
                  <p:cNvPr id="28698" name="Group 58"/>
                  <p:cNvGrpSpPr>
                    <a:grpSpLocks/>
                  </p:cNvGrpSpPr>
                  <p:nvPr/>
                </p:nvGrpSpPr>
                <p:grpSpPr bwMode="auto">
                  <a:xfrm>
                    <a:off x="1680" y="2016"/>
                    <a:ext cx="336" cy="384"/>
                    <a:chOff x="1968" y="2160"/>
                    <a:chExt cx="336" cy="384"/>
                  </a:xfrm>
                </p:grpSpPr>
                <p:sp>
                  <p:nvSpPr>
                    <p:cNvPr id="28702" name="Freeform 59"/>
                    <p:cNvSpPr>
                      <a:spLocks/>
                    </p:cNvSpPr>
                    <p:nvPr/>
                  </p:nvSpPr>
                  <p:spPr bwMode="auto">
                    <a:xfrm>
                      <a:off x="1968" y="2160"/>
                      <a:ext cx="144" cy="192"/>
                    </a:xfrm>
                    <a:custGeom>
                      <a:avLst/>
                      <a:gdLst>
                        <a:gd name="T0" fmla="*/ 0 w 144"/>
                        <a:gd name="T1" fmla="*/ 192 h 192"/>
                        <a:gd name="T2" fmla="*/ 144 w 144"/>
                        <a:gd name="T3" fmla="*/ 192 h 192"/>
                        <a:gd name="T4" fmla="*/ 144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lnTo>
                            <a:pt x="144" y="192"/>
                          </a:lnTo>
                          <a:lnTo>
                            <a:pt x="14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3" name="Freeform 60"/>
                    <p:cNvSpPr>
                      <a:spLocks/>
                    </p:cNvSpPr>
                    <p:nvPr/>
                  </p:nvSpPr>
                  <p:spPr bwMode="auto">
                    <a:xfrm>
                      <a:off x="2112" y="2160"/>
                      <a:ext cx="96" cy="192"/>
                    </a:xfrm>
                    <a:custGeom>
                      <a:avLst/>
                      <a:gdLst>
                        <a:gd name="T0" fmla="*/ 0 w 336"/>
                        <a:gd name="T1" fmla="*/ 0 h 336"/>
                        <a:gd name="T2" fmla="*/ 0 w 336"/>
                        <a:gd name="T3" fmla="*/ 15 h 336"/>
                        <a:gd name="T4" fmla="*/ 1 w 336"/>
                        <a:gd name="T5" fmla="*/ 26 h 336"/>
                        <a:gd name="T6" fmla="*/ 1 w 336"/>
                        <a:gd name="T7" fmla="*/ 31 h 336"/>
                        <a:gd name="T8" fmla="*/ 2 w 336"/>
                        <a:gd name="T9" fmla="*/ 36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cubicBezTo>
                            <a:pt x="16" y="52"/>
                            <a:pt x="32" y="104"/>
                            <a:pt x="48" y="144"/>
                          </a:cubicBezTo>
                          <a:cubicBezTo>
                            <a:pt x="64" y="184"/>
                            <a:pt x="72" y="216"/>
                            <a:pt x="96" y="240"/>
                          </a:cubicBezTo>
                          <a:cubicBezTo>
                            <a:pt x="120" y="264"/>
                            <a:pt x="152" y="272"/>
                            <a:pt x="192" y="288"/>
                          </a:cubicBezTo>
                          <a:cubicBezTo>
                            <a:pt x="232" y="304"/>
                            <a:pt x="284" y="320"/>
                            <a:pt x="336" y="336"/>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4" name="Freeform 61"/>
                    <p:cNvSpPr>
                      <a:spLocks/>
                    </p:cNvSpPr>
                    <p:nvPr/>
                  </p:nvSpPr>
                  <p:spPr bwMode="auto">
                    <a:xfrm flipV="1">
                      <a:off x="2206" y="2352"/>
                      <a:ext cx="98" cy="192"/>
                    </a:xfrm>
                    <a:custGeom>
                      <a:avLst/>
                      <a:gdLst>
                        <a:gd name="T0" fmla="*/ 0 w 144"/>
                        <a:gd name="T1" fmla="*/ 192 h 192"/>
                        <a:gd name="T2" fmla="*/ 31 w 144"/>
                        <a:gd name="T3" fmla="*/ 192 h 192"/>
                        <a:gd name="T4" fmla="*/ 3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lnTo>
                            <a:pt x="144" y="192"/>
                          </a:lnTo>
                          <a:lnTo>
                            <a:pt x="14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99" name="Group 62"/>
                  <p:cNvGrpSpPr>
                    <a:grpSpLocks/>
                  </p:cNvGrpSpPr>
                  <p:nvPr/>
                </p:nvGrpSpPr>
                <p:grpSpPr bwMode="auto">
                  <a:xfrm flipV="1">
                    <a:off x="2016" y="2016"/>
                    <a:ext cx="192" cy="384"/>
                    <a:chOff x="1968" y="2112"/>
                    <a:chExt cx="192" cy="384"/>
                  </a:xfrm>
                </p:grpSpPr>
                <p:sp>
                  <p:nvSpPr>
                    <p:cNvPr id="28700" name="Freeform 63"/>
                    <p:cNvSpPr>
                      <a:spLocks/>
                    </p:cNvSpPr>
                    <p:nvPr/>
                  </p:nvSpPr>
                  <p:spPr bwMode="auto">
                    <a:xfrm>
                      <a:off x="1968" y="2112"/>
                      <a:ext cx="96" cy="192"/>
                    </a:xfrm>
                    <a:custGeom>
                      <a:avLst/>
                      <a:gdLst>
                        <a:gd name="T0" fmla="*/ 0 w 336"/>
                        <a:gd name="T1" fmla="*/ 0 h 336"/>
                        <a:gd name="T2" fmla="*/ 0 w 336"/>
                        <a:gd name="T3" fmla="*/ 15 h 336"/>
                        <a:gd name="T4" fmla="*/ 1 w 336"/>
                        <a:gd name="T5" fmla="*/ 26 h 336"/>
                        <a:gd name="T6" fmla="*/ 1 w 336"/>
                        <a:gd name="T7" fmla="*/ 31 h 336"/>
                        <a:gd name="T8" fmla="*/ 2 w 336"/>
                        <a:gd name="T9" fmla="*/ 36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cubicBezTo>
                            <a:pt x="16" y="52"/>
                            <a:pt x="32" y="104"/>
                            <a:pt x="48" y="144"/>
                          </a:cubicBezTo>
                          <a:cubicBezTo>
                            <a:pt x="64" y="184"/>
                            <a:pt x="72" y="216"/>
                            <a:pt x="96" y="240"/>
                          </a:cubicBezTo>
                          <a:cubicBezTo>
                            <a:pt x="120" y="264"/>
                            <a:pt x="152" y="272"/>
                            <a:pt x="192" y="288"/>
                          </a:cubicBezTo>
                          <a:cubicBezTo>
                            <a:pt x="232" y="304"/>
                            <a:pt x="284" y="320"/>
                            <a:pt x="336" y="336"/>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1" name="Freeform 64"/>
                    <p:cNvSpPr>
                      <a:spLocks/>
                    </p:cNvSpPr>
                    <p:nvPr/>
                  </p:nvSpPr>
                  <p:spPr bwMode="auto">
                    <a:xfrm flipV="1">
                      <a:off x="2062" y="2304"/>
                      <a:ext cx="98" cy="192"/>
                    </a:xfrm>
                    <a:custGeom>
                      <a:avLst/>
                      <a:gdLst>
                        <a:gd name="T0" fmla="*/ 0 w 144"/>
                        <a:gd name="T1" fmla="*/ 192 h 192"/>
                        <a:gd name="T2" fmla="*/ 31 w 144"/>
                        <a:gd name="T3" fmla="*/ 192 h 192"/>
                        <a:gd name="T4" fmla="*/ 3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lnTo>
                            <a:pt x="144" y="192"/>
                          </a:lnTo>
                          <a:lnTo>
                            <a:pt x="14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8695" name="Group 65"/>
                <p:cNvGrpSpPr>
                  <a:grpSpLocks/>
                </p:cNvGrpSpPr>
                <p:nvPr/>
              </p:nvGrpSpPr>
              <p:grpSpPr bwMode="auto">
                <a:xfrm>
                  <a:off x="2208" y="2016"/>
                  <a:ext cx="192" cy="384"/>
                  <a:chOff x="2448" y="2016"/>
                  <a:chExt cx="192" cy="384"/>
                </a:xfrm>
              </p:grpSpPr>
              <p:sp>
                <p:nvSpPr>
                  <p:cNvPr id="28696" name="Freeform 66"/>
                  <p:cNvSpPr>
                    <a:spLocks/>
                  </p:cNvSpPr>
                  <p:nvPr/>
                </p:nvSpPr>
                <p:spPr bwMode="auto">
                  <a:xfrm>
                    <a:off x="2448" y="2016"/>
                    <a:ext cx="96" cy="192"/>
                  </a:xfrm>
                  <a:custGeom>
                    <a:avLst/>
                    <a:gdLst>
                      <a:gd name="T0" fmla="*/ 0 w 336"/>
                      <a:gd name="T1" fmla="*/ 0 h 336"/>
                      <a:gd name="T2" fmla="*/ 0 w 336"/>
                      <a:gd name="T3" fmla="*/ 15 h 336"/>
                      <a:gd name="T4" fmla="*/ 1 w 336"/>
                      <a:gd name="T5" fmla="*/ 26 h 336"/>
                      <a:gd name="T6" fmla="*/ 1 w 336"/>
                      <a:gd name="T7" fmla="*/ 31 h 336"/>
                      <a:gd name="T8" fmla="*/ 2 w 336"/>
                      <a:gd name="T9" fmla="*/ 36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cubicBezTo>
                          <a:pt x="16" y="52"/>
                          <a:pt x="32" y="104"/>
                          <a:pt x="48" y="144"/>
                        </a:cubicBezTo>
                        <a:cubicBezTo>
                          <a:pt x="64" y="184"/>
                          <a:pt x="72" y="216"/>
                          <a:pt x="96" y="240"/>
                        </a:cubicBezTo>
                        <a:cubicBezTo>
                          <a:pt x="120" y="264"/>
                          <a:pt x="152" y="272"/>
                          <a:pt x="192" y="288"/>
                        </a:cubicBezTo>
                        <a:cubicBezTo>
                          <a:pt x="232" y="304"/>
                          <a:pt x="284" y="320"/>
                          <a:pt x="336" y="336"/>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7" name="Freeform 67"/>
                  <p:cNvSpPr>
                    <a:spLocks/>
                  </p:cNvSpPr>
                  <p:nvPr/>
                </p:nvSpPr>
                <p:spPr bwMode="auto">
                  <a:xfrm flipV="1">
                    <a:off x="2542" y="2208"/>
                    <a:ext cx="98" cy="192"/>
                  </a:xfrm>
                  <a:custGeom>
                    <a:avLst/>
                    <a:gdLst>
                      <a:gd name="T0" fmla="*/ 0 w 144"/>
                      <a:gd name="T1" fmla="*/ 192 h 192"/>
                      <a:gd name="T2" fmla="*/ 31 w 144"/>
                      <a:gd name="T3" fmla="*/ 192 h 192"/>
                      <a:gd name="T4" fmla="*/ 3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lnTo>
                          <a:pt x="144" y="192"/>
                        </a:lnTo>
                        <a:lnTo>
                          <a:pt x="14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8693" name="Freeform 68"/>
              <p:cNvSpPr>
                <a:spLocks/>
              </p:cNvSpPr>
              <p:nvPr/>
            </p:nvSpPr>
            <p:spPr bwMode="auto">
              <a:xfrm flipV="1">
                <a:off x="2682" y="2022"/>
                <a:ext cx="96" cy="192"/>
              </a:xfrm>
              <a:custGeom>
                <a:avLst/>
                <a:gdLst>
                  <a:gd name="T0" fmla="*/ 0 w 336"/>
                  <a:gd name="T1" fmla="*/ 0 h 336"/>
                  <a:gd name="T2" fmla="*/ 0 w 336"/>
                  <a:gd name="T3" fmla="*/ 15 h 336"/>
                  <a:gd name="T4" fmla="*/ 1 w 336"/>
                  <a:gd name="T5" fmla="*/ 26 h 336"/>
                  <a:gd name="T6" fmla="*/ 1 w 336"/>
                  <a:gd name="T7" fmla="*/ 31 h 336"/>
                  <a:gd name="T8" fmla="*/ 2 w 336"/>
                  <a:gd name="T9" fmla="*/ 36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cubicBezTo>
                      <a:pt x="16" y="52"/>
                      <a:pt x="32" y="104"/>
                      <a:pt x="48" y="144"/>
                    </a:cubicBezTo>
                    <a:cubicBezTo>
                      <a:pt x="64" y="184"/>
                      <a:pt x="72" y="216"/>
                      <a:pt x="96" y="240"/>
                    </a:cubicBezTo>
                    <a:cubicBezTo>
                      <a:pt x="120" y="264"/>
                      <a:pt x="152" y="272"/>
                      <a:pt x="192" y="288"/>
                    </a:cubicBezTo>
                    <a:cubicBezTo>
                      <a:pt x="232" y="304"/>
                      <a:pt x="284" y="320"/>
                      <a:pt x="336" y="336"/>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691" name="Line 69"/>
            <p:cNvSpPr>
              <a:spLocks noChangeShapeType="1"/>
            </p:cNvSpPr>
            <p:nvPr/>
          </p:nvSpPr>
          <p:spPr bwMode="auto">
            <a:xfrm>
              <a:off x="2778" y="2348"/>
              <a:ext cx="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0"/>
          </p:nvPr>
        </p:nvSpPr>
        <p:spPr/>
        <p:txBody>
          <a:bodyPr/>
          <a:lstStyle/>
          <a:p>
            <a:pPr>
              <a:defRPr/>
            </a:pPr>
            <a:fld id="{2557FD7B-9D9B-4004-9DDB-2726E4B5741A}" type="slidenum">
              <a:rPr lang="zh-CN" altLang="en-US" smtClean="0"/>
              <a:pPr>
                <a:defRPr/>
              </a:pPr>
              <a:t>47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3928"/>
                                        </p:tgtEl>
                                        <p:attrNameLst>
                                          <p:attrName>style.visibility</p:attrName>
                                        </p:attrNameLst>
                                      </p:cBhvr>
                                      <p:to>
                                        <p:strVal val="visible"/>
                                      </p:to>
                                    </p:set>
                                    <p:animEffect transition="in" filter="wipe(left)">
                                      <p:cBhvr>
                                        <p:cTn id="12" dur="75"/>
                                        <p:tgtEl>
                                          <p:spTgt spid="1239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929"/>
                                        </p:tgtEl>
                                        <p:attrNameLst>
                                          <p:attrName>style.visibility</p:attrName>
                                        </p:attrNameLst>
                                      </p:cBhvr>
                                      <p:to>
                                        <p:strVal val="visible"/>
                                      </p:to>
                                    </p:set>
                                    <p:animEffect transition="in" filter="wipe(left)">
                                      <p:cBhvr>
                                        <p:cTn id="17" dur="500"/>
                                        <p:tgtEl>
                                          <p:spTgt spid="1239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930"/>
                                        </p:tgtEl>
                                        <p:attrNameLst>
                                          <p:attrName>style.visibility</p:attrName>
                                        </p:attrNameLst>
                                      </p:cBhvr>
                                      <p:to>
                                        <p:strVal val="visible"/>
                                      </p:to>
                                    </p:set>
                                    <p:animEffect transition="in" filter="wipe(left)">
                                      <p:cBhvr>
                                        <p:cTn id="22" dur="500"/>
                                        <p:tgtEl>
                                          <p:spTgt spid="1239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3931"/>
                                        </p:tgtEl>
                                        <p:attrNameLst>
                                          <p:attrName>style.visibility</p:attrName>
                                        </p:attrNameLst>
                                      </p:cBhvr>
                                      <p:to>
                                        <p:strVal val="visible"/>
                                      </p:to>
                                    </p:set>
                                    <p:animEffect transition="in" filter="wipe(left)">
                                      <p:cBhvr>
                                        <p:cTn id="27" dur="500"/>
                                        <p:tgtEl>
                                          <p:spTgt spid="1239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23932"/>
                                        </p:tgtEl>
                                        <p:attrNameLst>
                                          <p:attrName>style.visibility</p:attrName>
                                        </p:attrNameLst>
                                      </p:cBhvr>
                                      <p:to>
                                        <p:strVal val="visible"/>
                                      </p:to>
                                    </p:set>
                                    <p:animEffect transition="in" filter="wipe(left)">
                                      <p:cBhvr>
                                        <p:cTn id="32" dur="75"/>
                                        <p:tgtEl>
                                          <p:spTgt spid="1239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23933"/>
                                        </p:tgtEl>
                                        <p:attrNameLst>
                                          <p:attrName>style.visibility</p:attrName>
                                        </p:attrNameLst>
                                      </p:cBhvr>
                                      <p:to>
                                        <p:strVal val="visible"/>
                                      </p:to>
                                    </p:set>
                                    <p:animEffect transition="in" filter="wipe(left)">
                                      <p:cBhvr>
                                        <p:cTn id="37" dur="75"/>
                                        <p:tgtEl>
                                          <p:spTgt spid="123933"/>
                                        </p:tgtEl>
                                      </p:cBhvr>
                                    </p:animEffect>
                                  </p:childTnLst>
                                </p:cTn>
                              </p:par>
                            </p:childTnLst>
                          </p:cTn>
                        </p:par>
                        <p:par>
                          <p:cTn id="38" fill="hold" nodeType="afterGroup">
                            <p:stCondLst>
                              <p:cond delay="45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23952"/>
                                        </p:tgtEl>
                                        <p:attrNameLst>
                                          <p:attrName>style.visibility</p:attrName>
                                        </p:attrNameLst>
                                      </p:cBhvr>
                                      <p:to>
                                        <p:strVal val="visible"/>
                                      </p:to>
                                    </p:set>
                                    <p:animEffect transition="in" filter="wipe(left)">
                                      <p:cBhvr>
                                        <p:cTn id="46" dur="500"/>
                                        <p:tgtEl>
                                          <p:spTgt spid="12395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23953"/>
                                        </p:tgtEl>
                                        <p:attrNameLst>
                                          <p:attrName>style.visibility</p:attrName>
                                        </p:attrNameLst>
                                      </p:cBhvr>
                                      <p:to>
                                        <p:strVal val="visible"/>
                                      </p:to>
                                    </p:set>
                                    <p:animEffect transition="in" filter="wipe(left)">
                                      <p:cBhvr>
                                        <p:cTn id="51" dur="500"/>
                                        <p:tgtEl>
                                          <p:spTgt spid="12395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23954"/>
                                        </p:tgtEl>
                                        <p:attrNameLst>
                                          <p:attrName>style.visibility</p:attrName>
                                        </p:attrNameLst>
                                      </p:cBhvr>
                                      <p:to>
                                        <p:strVal val="visible"/>
                                      </p:to>
                                    </p:set>
                                    <p:animEffect transition="in" filter="wipe(left)">
                                      <p:cBhvr>
                                        <p:cTn id="56" dur="500"/>
                                        <p:tgtEl>
                                          <p:spTgt spid="12395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iterate type="lt">
                                    <p:tmPct val="100000"/>
                                  </p:iterate>
                                  <p:childTnLst>
                                    <p:set>
                                      <p:cBhvr>
                                        <p:cTn id="60" dur="1" fill="hold">
                                          <p:stCondLst>
                                            <p:cond delay="0"/>
                                          </p:stCondLst>
                                        </p:cTn>
                                        <p:tgtEl>
                                          <p:spTgt spid="123955"/>
                                        </p:tgtEl>
                                        <p:attrNameLst>
                                          <p:attrName>style.visibility</p:attrName>
                                        </p:attrNameLst>
                                      </p:cBhvr>
                                      <p:to>
                                        <p:strVal val="visible"/>
                                      </p:to>
                                    </p:set>
                                    <p:animEffect transition="in" filter="wipe(left)">
                                      <p:cBhvr>
                                        <p:cTn id="61" dur="75"/>
                                        <p:tgtEl>
                                          <p:spTgt spid="12395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repeatCount="indefinite" fill="hold" grpId="0" nodeType="clickEffect">
                                  <p:stCondLst>
                                    <p:cond delay="0"/>
                                  </p:stCondLst>
                                  <p:childTnLst>
                                    <p:set>
                                      <p:cBhvr>
                                        <p:cTn id="65" dur="1" fill="hold">
                                          <p:stCondLst>
                                            <p:cond delay="0"/>
                                          </p:stCondLst>
                                        </p:cTn>
                                        <p:tgtEl>
                                          <p:spTgt spid="123957"/>
                                        </p:tgtEl>
                                        <p:attrNameLst>
                                          <p:attrName>style.visibility</p:attrName>
                                        </p:attrNameLst>
                                      </p:cBhvr>
                                      <p:to>
                                        <p:strVal val="visible"/>
                                      </p:to>
                                    </p:set>
                                    <p:animEffect transition="in" filter="wipe(left)">
                                      <p:cBhvr>
                                        <p:cTn id="66" dur="2000"/>
                                        <p:tgtEl>
                                          <p:spTgt spid="123957"/>
                                        </p:tgtEl>
                                      </p:cBhvr>
                                    </p:animEffect>
                                  </p:childTnLst>
                                </p:cTn>
                              </p:par>
                              <p:par>
                                <p:cTn id="67" presetID="22" presetClass="entr" presetSubtype="8" repeatCount="indefinite" fill="hold"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8" grpId="0" autoUpdateAnimBg="0"/>
      <p:bldP spid="123932" grpId="0" autoUpdateAnimBg="0"/>
      <p:bldP spid="123933" grpId="0" autoUpdateAnimBg="0"/>
      <p:bldP spid="123955" grpId="0" animBg="1" autoUpdateAnimBg="0"/>
      <p:bldP spid="12395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5</a:t>
            </a:r>
            <a:r>
              <a:rPr lang="zh-CN" altLang="en-US" sz="3600" smtClean="0">
                <a:ea typeface="楷体_GB2312" pitchFamily="49" charset="-122"/>
              </a:rPr>
              <a:t>）</a:t>
            </a:r>
            <a:endParaRPr lang="zh-CN" altLang="en-US" smtClean="0">
              <a:ea typeface="楷体_GB2312" pitchFamily="49" charset="-122"/>
            </a:endParaRPr>
          </a:p>
        </p:txBody>
      </p:sp>
      <p:pic>
        <p:nvPicPr>
          <p:cNvPr id="124932"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392337"/>
            <a:ext cx="72263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p:cNvSpPr txBox="1">
            <a:spLocks noChangeArrowheads="1"/>
          </p:cNvSpPr>
          <p:nvPr/>
        </p:nvSpPr>
        <p:spPr bwMode="auto">
          <a:xfrm>
            <a:off x="3062288" y="836712"/>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chemeClr val="tx2"/>
                </a:solidFill>
                <a:cs typeface="Times New Roman" pitchFamily="18" charset="0"/>
              </a:rPr>
              <a:t>微分电路</a:t>
            </a:r>
            <a:r>
              <a:rPr lang="zh-CN" altLang="en-US" sz="2400" b="1" dirty="0" smtClean="0">
                <a:solidFill>
                  <a:schemeClr val="tx2"/>
                </a:solidFill>
                <a:cs typeface="Times New Roman" pitchFamily="18" charset="0"/>
              </a:rPr>
              <a:t>仿真</a:t>
            </a:r>
            <a:endParaRPr lang="zh-CN" altLang="en-US" sz="2400" b="1" dirty="0">
              <a:solidFill>
                <a:schemeClr val="tx2"/>
              </a:solidFill>
              <a:cs typeface="Times New Roman" pitchFamily="18" charset="0"/>
            </a:endParaRP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wipe(left)">
                                      <p:cBhvr>
                                        <p:cTn id="7" dur="500"/>
                                        <p:tgtEl>
                                          <p:spTgt spid="124933"/>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Bottom)">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6</a:t>
            </a:r>
            <a:r>
              <a:rPr lang="zh-CN" altLang="en-US" sz="3600" smtClean="0">
                <a:ea typeface="楷体_GB2312" pitchFamily="49" charset="-122"/>
              </a:rPr>
              <a:t>）</a:t>
            </a:r>
            <a:endParaRPr lang="zh-CN" altLang="en-US" smtClean="0">
              <a:ea typeface="楷体_GB2312" pitchFamily="49" charset="-122"/>
            </a:endParaRPr>
          </a:p>
        </p:txBody>
      </p:sp>
      <p:sp>
        <p:nvSpPr>
          <p:cNvPr id="29705" name="Rectangle 3"/>
          <p:cNvSpPr>
            <a:spLocks noGrp="1" noChangeArrowheads="1"/>
          </p:cNvSpPr>
          <p:nvPr>
            <p:ph sz="quarter" idx="11"/>
          </p:nvPr>
        </p:nvSpPr>
        <p:spPr/>
        <p:txBody>
          <a:bodyPr/>
          <a:lstStyle/>
          <a:p>
            <a:pPr eaLnBrk="1" hangingPunct="1"/>
            <a:r>
              <a:rPr kumimoji="1" lang="zh-CN" altLang="en-US" smtClean="0">
                <a:solidFill>
                  <a:schemeClr val="tx1"/>
                </a:solidFill>
                <a:ea typeface="宋体" charset="-122"/>
              </a:rPr>
              <a:t>积分电路</a:t>
            </a:r>
          </a:p>
        </p:txBody>
      </p:sp>
      <p:sp>
        <p:nvSpPr>
          <p:cNvPr id="125956" name="Text Box 4"/>
          <p:cNvSpPr txBox="1">
            <a:spLocks noChangeArrowheads="1"/>
          </p:cNvSpPr>
          <p:nvPr/>
        </p:nvSpPr>
        <p:spPr bwMode="auto">
          <a:xfrm>
            <a:off x="409575" y="1638300"/>
            <a:ext cx="53181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如果电路的时间常数很大，则电路的过渡过程将很长，所以</a:t>
            </a:r>
          </a:p>
        </p:txBody>
      </p:sp>
      <p:graphicFrame>
        <p:nvGraphicFramePr>
          <p:cNvPr id="125957" name="Object 2"/>
          <p:cNvGraphicFramePr>
            <a:graphicFrameLocks noChangeAspect="1"/>
          </p:cNvGraphicFramePr>
          <p:nvPr>
            <p:extLst>
              <p:ext uri="{D42A27DB-BD31-4B8C-83A1-F6EECF244321}">
                <p14:modId xmlns:p14="http://schemas.microsoft.com/office/powerpoint/2010/main" val="4031797911"/>
              </p:ext>
            </p:extLst>
          </p:nvPr>
        </p:nvGraphicFramePr>
        <p:xfrm>
          <a:off x="3878263" y="2212975"/>
          <a:ext cx="1041400" cy="454025"/>
        </p:xfrm>
        <a:graphic>
          <a:graphicData uri="http://schemas.openxmlformats.org/presentationml/2006/ole">
            <mc:AlternateContent xmlns:mc="http://schemas.openxmlformats.org/markup-compatibility/2006">
              <mc:Choice xmlns:v="urn:schemas-microsoft-com:vml" Requires="v">
                <p:oleObj spid="_x0000_s29871" name="Equation" r:id="rId3" imgW="520560" imgH="228600" progId="Equation.DSMT4">
                  <p:embed/>
                </p:oleObj>
              </mc:Choice>
              <mc:Fallback>
                <p:oleObj name="Equation" r:id="rId3" imgW="520560" imgH="228600" progId="Equation.DSMT4">
                  <p:embed/>
                  <p:pic>
                    <p:nvPicPr>
                      <p:cNvPr id="0" name="Object 2"/>
                      <p:cNvPicPr>
                        <a:picLocks noChangeAspect="1" noChangeArrowheads="1"/>
                      </p:cNvPicPr>
                      <p:nvPr/>
                    </p:nvPicPr>
                    <p:blipFill>
                      <a:blip r:embed="rId4"/>
                      <a:srcRect/>
                      <a:stretch>
                        <a:fillRect/>
                      </a:stretch>
                    </p:blipFill>
                    <p:spPr bwMode="auto">
                      <a:xfrm>
                        <a:off x="3878263" y="2212975"/>
                        <a:ext cx="1041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8" name="Object 3"/>
          <p:cNvGraphicFramePr>
            <a:graphicFrameLocks noChangeAspect="1"/>
          </p:cNvGraphicFramePr>
          <p:nvPr/>
        </p:nvGraphicFramePr>
        <p:xfrm>
          <a:off x="657225" y="2938463"/>
          <a:ext cx="2284413" cy="447675"/>
        </p:xfrm>
        <a:graphic>
          <a:graphicData uri="http://schemas.openxmlformats.org/presentationml/2006/ole">
            <mc:AlternateContent xmlns:mc="http://schemas.openxmlformats.org/markup-compatibility/2006">
              <mc:Choice xmlns:v="urn:schemas-microsoft-com:vml" Requires="v">
                <p:oleObj spid="_x0000_s29872" name="Equation" r:id="rId5" imgW="1091880" imgH="215640" progId="Equation.DSMT4">
                  <p:embed/>
                </p:oleObj>
              </mc:Choice>
              <mc:Fallback>
                <p:oleObj name="Equation" r:id="rId5" imgW="1091880" imgH="215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2938463"/>
                        <a:ext cx="228441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9" name="Object 4"/>
          <p:cNvGraphicFramePr>
            <a:graphicFrameLocks noChangeAspect="1"/>
          </p:cNvGraphicFramePr>
          <p:nvPr/>
        </p:nvGraphicFramePr>
        <p:xfrm>
          <a:off x="3248025" y="2811463"/>
          <a:ext cx="4337050" cy="722312"/>
        </p:xfrm>
        <a:graphic>
          <a:graphicData uri="http://schemas.openxmlformats.org/presentationml/2006/ole">
            <mc:AlternateContent xmlns:mc="http://schemas.openxmlformats.org/markup-compatibility/2006">
              <mc:Choice xmlns:v="urn:schemas-microsoft-com:vml" Requires="v">
                <p:oleObj spid="_x0000_s29873" name="Equation" r:id="rId7" imgW="2349360" imgH="393480" progId="Equation.DSMT4">
                  <p:embed/>
                </p:oleObj>
              </mc:Choice>
              <mc:Fallback>
                <p:oleObj name="Equation" r:id="rId7" imgW="234936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025" y="2811463"/>
                        <a:ext cx="433705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0" name="Text Box 8"/>
          <p:cNvSpPr txBox="1">
            <a:spLocks noChangeArrowheads="1"/>
          </p:cNvSpPr>
          <p:nvPr/>
        </p:nvSpPr>
        <p:spPr bwMode="auto">
          <a:xfrm>
            <a:off x="7491413" y="33782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积分电路</a:t>
            </a:r>
          </a:p>
        </p:txBody>
      </p:sp>
      <p:sp>
        <p:nvSpPr>
          <p:cNvPr id="125961" name="Text Box 9"/>
          <p:cNvSpPr txBox="1">
            <a:spLocks noChangeArrowheads="1"/>
          </p:cNvSpPr>
          <p:nvPr/>
        </p:nvSpPr>
        <p:spPr bwMode="auto">
          <a:xfrm>
            <a:off x="514350" y="3670300"/>
            <a:ext cx="183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对于</a:t>
            </a:r>
            <a:r>
              <a:rPr kumimoji="1" lang="en-US" altLang="zh-CN" sz="2400" b="1" i="1">
                <a:solidFill>
                  <a:schemeClr val="tx2"/>
                </a:solidFill>
                <a:latin typeface="Times New Roman" pitchFamily="18" charset="0"/>
                <a:cs typeface="Times New Roman" pitchFamily="18" charset="0"/>
              </a:rPr>
              <a:t>RL</a:t>
            </a:r>
            <a:r>
              <a:rPr kumimoji="1" lang="zh-CN" altLang="en-US" sz="2400" b="1">
                <a:solidFill>
                  <a:schemeClr val="tx2"/>
                </a:solidFill>
                <a:latin typeface="Times New Roman" pitchFamily="18" charset="0"/>
                <a:cs typeface="Times New Roman" pitchFamily="18" charset="0"/>
              </a:rPr>
              <a:t>电路</a:t>
            </a:r>
          </a:p>
        </p:txBody>
      </p:sp>
      <p:graphicFrame>
        <p:nvGraphicFramePr>
          <p:cNvPr id="125962" name="Object 5"/>
          <p:cNvGraphicFramePr>
            <a:graphicFrameLocks noChangeAspect="1"/>
          </p:cNvGraphicFramePr>
          <p:nvPr/>
        </p:nvGraphicFramePr>
        <p:xfrm>
          <a:off x="4191000" y="4338638"/>
          <a:ext cx="1020763" cy="457200"/>
        </p:xfrm>
        <a:graphic>
          <a:graphicData uri="http://schemas.openxmlformats.org/presentationml/2006/ole">
            <mc:AlternateContent xmlns:mc="http://schemas.openxmlformats.org/markup-compatibility/2006">
              <mc:Choice xmlns:v="urn:schemas-microsoft-com:vml" Requires="v">
                <p:oleObj spid="_x0000_s29874" name="Equation" r:id="rId9" imgW="507960" imgH="228600" progId="Equation.DSMT4">
                  <p:embed/>
                </p:oleObj>
              </mc:Choice>
              <mc:Fallback>
                <p:oleObj name="Equation" r:id="rId9" imgW="5079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338638"/>
                        <a:ext cx="10207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3" name="Object 6"/>
          <p:cNvGraphicFramePr>
            <a:graphicFrameLocks noChangeAspect="1"/>
          </p:cNvGraphicFramePr>
          <p:nvPr/>
        </p:nvGraphicFramePr>
        <p:xfrm>
          <a:off x="4127500" y="4946650"/>
          <a:ext cx="2187575" cy="431800"/>
        </p:xfrm>
        <a:graphic>
          <a:graphicData uri="http://schemas.openxmlformats.org/presentationml/2006/ole">
            <mc:AlternateContent xmlns:mc="http://schemas.openxmlformats.org/markup-compatibility/2006">
              <mc:Choice xmlns:v="urn:schemas-microsoft-com:vml" Requires="v">
                <p:oleObj spid="_x0000_s29875" name="公式" r:id="rId11" imgW="1091880" imgH="215640" progId="Equation.3">
                  <p:embed/>
                </p:oleObj>
              </mc:Choice>
              <mc:Fallback>
                <p:oleObj name="公式" r:id="rId11" imgW="1091880" imgH="21564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7500" y="4946650"/>
                        <a:ext cx="21875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4" name="Object 7"/>
          <p:cNvGraphicFramePr>
            <a:graphicFrameLocks noChangeAspect="1"/>
          </p:cNvGraphicFramePr>
          <p:nvPr/>
        </p:nvGraphicFramePr>
        <p:xfrm>
          <a:off x="4229100" y="5508625"/>
          <a:ext cx="4105275" cy="784225"/>
        </p:xfrm>
        <a:graphic>
          <a:graphicData uri="http://schemas.openxmlformats.org/presentationml/2006/ole">
            <mc:AlternateContent xmlns:mc="http://schemas.openxmlformats.org/markup-compatibility/2006">
              <mc:Choice xmlns:v="urn:schemas-microsoft-com:vml" Requires="v">
                <p:oleObj spid="_x0000_s29876" name="Equation" r:id="rId13" imgW="2057400" imgH="393480" progId="Equation.DSMT4">
                  <p:embed/>
                </p:oleObj>
              </mc:Choice>
              <mc:Fallback>
                <p:oleObj name="Equation" r:id="rId13" imgW="2057400" imgH="3934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9100" y="5508625"/>
                        <a:ext cx="41052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a:grpSpLocks/>
          </p:cNvGrpSpPr>
          <p:nvPr/>
        </p:nvGrpSpPr>
        <p:grpSpPr bwMode="auto">
          <a:xfrm>
            <a:off x="6067425" y="1500188"/>
            <a:ext cx="2790825" cy="1285875"/>
            <a:chOff x="182" y="1103"/>
            <a:chExt cx="1758" cy="810"/>
          </a:xfrm>
        </p:grpSpPr>
        <p:sp>
          <p:nvSpPr>
            <p:cNvPr id="29729" name="Line 16"/>
            <p:cNvSpPr>
              <a:spLocks noChangeShapeType="1"/>
            </p:cNvSpPr>
            <p:nvPr/>
          </p:nvSpPr>
          <p:spPr bwMode="auto">
            <a:xfrm flipV="1">
              <a:off x="1200" y="1344"/>
              <a:ext cx="0" cy="2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0" name="Line 17"/>
            <p:cNvSpPr>
              <a:spLocks noChangeShapeType="1"/>
            </p:cNvSpPr>
            <p:nvPr/>
          </p:nvSpPr>
          <p:spPr bwMode="auto">
            <a:xfrm flipV="1">
              <a:off x="1196" y="1676"/>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18"/>
            <p:cNvSpPr>
              <a:spLocks noChangeShapeType="1"/>
            </p:cNvSpPr>
            <p:nvPr/>
          </p:nvSpPr>
          <p:spPr bwMode="auto">
            <a:xfrm>
              <a:off x="432" y="1868"/>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Oval 19"/>
            <p:cNvSpPr>
              <a:spLocks noChangeArrowheads="1"/>
            </p:cNvSpPr>
            <p:nvPr/>
          </p:nvSpPr>
          <p:spPr bwMode="auto">
            <a:xfrm>
              <a:off x="1170" y="1354"/>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33" name="Oval 20"/>
            <p:cNvSpPr>
              <a:spLocks noChangeArrowheads="1"/>
            </p:cNvSpPr>
            <p:nvPr/>
          </p:nvSpPr>
          <p:spPr bwMode="auto">
            <a:xfrm>
              <a:off x="1168" y="1846"/>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34" name="Text Box 21"/>
            <p:cNvSpPr txBox="1">
              <a:spLocks noChangeArrowheads="1"/>
            </p:cNvSpPr>
            <p:nvPr/>
          </p:nvSpPr>
          <p:spPr bwMode="auto">
            <a:xfrm>
              <a:off x="624" y="1423"/>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29735" name="Text Box 22"/>
            <p:cNvSpPr txBox="1">
              <a:spLocks noChangeArrowheads="1"/>
            </p:cNvSpPr>
            <p:nvPr/>
          </p:nvSpPr>
          <p:spPr bwMode="auto">
            <a:xfrm>
              <a:off x="908" y="1519"/>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sp>
          <p:nvSpPr>
            <p:cNvPr id="29736" name="Text Box 24"/>
            <p:cNvSpPr txBox="1">
              <a:spLocks noChangeArrowheads="1"/>
            </p:cNvSpPr>
            <p:nvPr/>
          </p:nvSpPr>
          <p:spPr bwMode="auto">
            <a:xfrm>
              <a:off x="182" y="1273"/>
              <a:ext cx="26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1</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29737" name="Text Box 26"/>
            <p:cNvSpPr txBox="1">
              <a:spLocks noChangeArrowheads="1"/>
            </p:cNvSpPr>
            <p:nvPr/>
          </p:nvSpPr>
          <p:spPr bwMode="auto">
            <a:xfrm>
              <a:off x="1680" y="1273"/>
              <a:ext cx="26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2</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29738" name="Text Box 28"/>
            <p:cNvSpPr txBox="1">
              <a:spLocks noChangeArrowheads="1"/>
            </p:cNvSpPr>
            <p:nvPr/>
          </p:nvSpPr>
          <p:spPr bwMode="auto">
            <a:xfrm>
              <a:off x="635" y="1103"/>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 hangingPunct="1"/>
              <a:r>
                <a:rPr kumimoji="1" lang="en-US" altLang="zh-CN" sz="2000" b="1" i="1">
                  <a:solidFill>
                    <a:schemeClr val="tx2"/>
                  </a:solidFill>
                  <a:latin typeface="Times New Roman" pitchFamily="18" charset="0"/>
                  <a:cs typeface="Times New Roman" pitchFamily="18" charset="0"/>
                </a:rPr>
                <a:t>+  u</a:t>
              </a:r>
              <a:r>
                <a:rPr kumimoji="1" lang="en-US" altLang="zh-CN" sz="2000" b="1" i="1" baseline="-25000">
                  <a:solidFill>
                    <a:schemeClr val="tx2"/>
                  </a:solidFill>
                  <a:latin typeface="Times New Roman" pitchFamily="18" charset="0"/>
                  <a:cs typeface="Times New Roman" pitchFamily="18" charset="0"/>
                </a:rPr>
                <a:t>R</a:t>
              </a:r>
              <a:r>
                <a:rPr kumimoji="1" lang="en-US" altLang="zh-CN" sz="2000" b="1" i="1">
                  <a:solidFill>
                    <a:schemeClr val="tx2"/>
                  </a:solidFill>
                  <a:latin typeface="Times New Roman" pitchFamily="18" charset="0"/>
                  <a:cs typeface="Times New Roman" pitchFamily="18" charset="0"/>
                </a:rPr>
                <a:t> </a:t>
              </a:r>
              <a:r>
                <a:rPr kumimoji="1" lang="en-US" altLang="zh-CN" sz="2000" b="1" i="1">
                  <a:solidFill>
                    <a:schemeClr val="tx2"/>
                  </a:solidFill>
                  <a:latin typeface="宋体" charset="-122"/>
                  <a:cs typeface="Times New Roman" pitchFamily="18" charset="0"/>
                </a:rPr>
                <a:t>-</a:t>
              </a:r>
            </a:p>
          </p:txBody>
        </p:sp>
        <p:grpSp>
          <p:nvGrpSpPr>
            <p:cNvPr id="29739" name="Group 29"/>
            <p:cNvGrpSpPr>
              <a:grpSpLocks/>
            </p:cNvGrpSpPr>
            <p:nvPr/>
          </p:nvGrpSpPr>
          <p:grpSpPr bwMode="auto">
            <a:xfrm>
              <a:off x="1142" y="1624"/>
              <a:ext cx="144" cy="56"/>
              <a:chOff x="960" y="3408"/>
              <a:chExt cx="144" cy="56"/>
            </a:xfrm>
          </p:grpSpPr>
          <p:sp>
            <p:nvSpPr>
              <p:cNvPr id="29743" name="Line 30"/>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31"/>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40" name="Rectangle 32"/>
            <p:cNvSpPr>
              <a:spLocks noChangeArrowheads="1"/>
            </p:cNvSpPr>
            <p:nvPr/>
          </p:nvSpPr>
          <p:spPr bwMode="auto">
            <a:xfrm>
              <a:off x="816" y="1322"/>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41" name="Line 33"/>
            <p:cNvSpPr>
              <a:spLocks noChangeShapeType="1"/>
            </p:cNvSpPr>
            <p:nvPr/>
          </p:nvSpPr>
          <p:spPr bwMode="auto">
            <a:xfrm flipH="1">
              <a:off x="432" y="1362"/>
              <a:ext cx="3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2" name="Line 34"/>
            <p:cNvSpPr>
              <a:spLocks noChangeShapeType="1"/>
            </p:cNvSpPr>
            <p:nvPr/>
          </p:nvSpPr>
          <p:spPr bwMode="auto">
            <a:xfrm>
              <a:off x="1056" y="137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35"/>
          <p:cNvGrpSpPr>
            <a:grpSpLocks/>
          </p:cNvGrpSpPr>
          <p:nvPr/>
        </p:nvGrpSpPr>
        <p:grpSpPr bwMode="auto">
          <a:xfrm>
            <a:off x="587375" y="4314825"/>
            <a:ext cx="2824163" cy="1730375"/>
            <a:chOff x="272" y="2372"/>
            <a:chExt cx="1394" cy="818"/>
          </a:xfrm>
        </p:grpSpPr>
        <p:sp>
          <p:nvSpPr>
            <p:cNvPr id="29714" name="Text Box 36"/>
            <p:cNvSpPr txBox="1">
              <a:spLocks noChangeArrowheads="1"/>
            </p:cNvSpPr>
            <p:nvPr/>
          </p:nvSpPr>
          <p:spPr bwMode="auto">
            <a:xfrm>
              <a:off x="539" y="2372"/>
              <a:ext cx="56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   u</a:t>
              </a:r>
              <a:r>
                <a:rPr kumimoji="1" lang="en-US" altLang="zh-CN" sz="2000" b="1" i="1" baseline="-25000">
                  <a:solidFill>
                    <a:schemeClr val="tx2"/>
                  </a:solidFill>
                  <a:latin typeface="Times New Roman" pitchFamily="18" charset="0"/>
                  <a:cs typeface="Times New Roman" pitchFamily="18" charset="0"/>
                </a:rPr>
                <a:t>L</a:t>
              </a:r>
              <a:r>
                <a:rPr kumimoji="1" lang="en-US" altLang="zh-CN" sz="2000" b="1" i="1">
                  <a:solidFill>
                    <a:schemeClr val="tx2"/>
                  </a:solidFill>
                  <a:latin typeface="Times New Roman" pitchFamily="18" charset="0"/>
                  <a:cs typeface="Times New Roman" pitchFamily="18" charset="0"/>
                </a:rPr>
                <a:t>    </a:t>
              </a:r>
              <a:r>
                <a:rPr kumimoji="1" lang="en-US" altLang="zh-CN" sz="2000" b="1" i="1">
                  <a:solidFill>
                    <a:schemeClr val="tx2"/>
                  </a:solidFill>
                  <a:latin typeface="宋体" charset="-122"/>
                  <a:cs typeface="Times New Roman" pitchFamily="18" charset="0"/>
                </a:rPr>
                <a:t>-</a:t>
              </a:r>
            </a:p>
          </p:txBody>
        </p:sp>
        <p:grpSp>
          <p:nvGrpSpPr>
            <p:cNvPr id="29715" name="Group 37"/>
            <p:cNvGrpSpPr>
              <a:grpSpLocks/>
            </p:cNvGrpSpPr>
            <p:nvPr/>
          </p:nvGrpSpPr>
          <p:grpSpPr bwMode="auto">
            <a:xfrm>
              <a:off x="272" y="2554"/>
              <a:ext cx="1394" cy="636"/>
              <a:chOff x="272" y="2554"/>
              <a:chExt cx="1394" cy="636"/>
            </a:xfrm>
          </p:grpSpPr>
          <p:sp>
            <p:nvSpPr>
              <p:cNvPr id="29716" name="Line 38"/>
              <p:cNvSpPr>
                <a:spLocks noChangeShapeType="1"/>
              </p:cNvSpPr>
              <p:nvPr/>
            </p:nvSpPr>
            <p:spPr bwMode="auto">
              <a:xfrm>
                <a:off x="960" y="26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39"/>
              <p:cNvSpPr>
                <a:spLocks noChangeShapeType="1"/>
              </p:cNvSpPr>
              <p:nvPr/>
            </p:nvSpPr>
            <p:spPr bwMode="auto">
              <a:xfrm flipV="1">
                <a:off x="1248" y="2624"/>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40"/>
              <p:cNvSpPr>
                <a:spLocks noChangeShapeType="1"/>
              </p:cNvSpPr>
              <p:nvPr/>
            </p:nvSpPr>
            <p:spPr bwMode="auto">
              <a:xfrm flipV="1">
                <a:off x="1254" y="301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41"/>
              <p:cNvSpPr>
                <a:spLocks noChangeShapeType="1"/>
              </p:cNvSpPr>
              <p:nvPr/>
            </p:nvSpPr>
            <p:spPr bwMode="auto">
              <a:xfrm>
                <a:off x="384" y="3166"/>
                <a:ext cx="11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Oval 42"/>
              <p:cNvSpPr>
                <a:spLocks noChangeArrowheads="1"/>
              </p:cNvSpPr>
              <p:nvPr/>
            </p:nvSpPr>
            <p:spPr bwMode="auto">
              <a:xfrm>
                <a:off x="1220" y="2610"/>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21" name="Oval 43"/>
              <p:cNvSpPr>
                <a:spLocks noChangeArrowheads="1"/>
              </p:cNvSpPr>
              <p:nvPr/>
            </p:nvSpPr>
            <p:spPr bwMode="auto">
              <a:xfrm>
                <a:off x="1218" y="3142"/>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22" name="Text Box 45"/>
              <p:cNvSpPr txBox="1">
                <a:spLocks noChangeArrowheads="1"/>
              </p:cNvSpPr>
              <p:nvPr/>
            </p:nvSpPr>
            <p:spPr bwMode="auto">
              <a:xfrm>
                <a:off x="272" y="2629"/>
                <a:ext cx="20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1</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29723" name="Text Box 47"/>
              <p:cNvSpPr txBox="1">
                <a:spLocks noChangeArrowheads="1"/>
              </p:cNvSpPr>
              <p:nvPr/>
            </p:nvSpPr>
            <p:spPr bwMode="auto">
              <a:xfrm>
                <a:off x="1463" y="2629"/>
                <a:ext cx="20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2</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29724" name="Text Box 48"/>
              <p:cNvSpPr txBox="1">
                <a:spLocks noChangeArrowheads="1"/>
              </p:cNvSpPr>
              <p:nvPr/>
            </p:nvSpPr>
            <p:spPr bwMode="auto">
              <a:xfrm>
                <a:off x="960" y="2815"/>
                <a:ext cx="17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29725" name="Text Box 49"/>
              <p:cNvSpPr txBox="1">
                <a:spLocks noChangeArrowheads="1"/>
              </p:cNvSpPr>
              <p:nvPr/>
            </p:nvSpPr>
            <p:spPr bwMode="auto">
              <a:xfrm>
                <a:off x="576" y="2623"/>
                <a:ext cx="16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p>
            </p:txBody>
          </p:sp>
          <p:pic>
            <p:nvPicPr>
              <p:cNvPr id="29726" name="Picture 51"/>
              <p:cNvPicPr>
                <a:picLocks noChangeAspect="1" noChangeArrowheads="1"/>
              </p:cNvPicPr>
              <p:nvPr/>
            </p:nvPicPr>
            <p:blipFill>
              <a:blip r:embed="rId15">
                <a:extLst>
                  <a:ext uri="{28A0092B-C50C-407E-A947-70E740481C1C}">
                    <a14:useLocalDpi xmlns:a14="http://schemas.microsoft.com/office/drawing/2010/main" val="0"/>
                  </a:ext>
                </a:extLst>
              </a:blip>
              <a:srcRect b="51216"/>
              <a:stretch>
                <a:fillRect/>
              </a:stretch>
            </p:blipFill>
            <p:spPr bwMode="auto">
              <a:xfrm>
                <a:off x="636" y="2554"/>
                <a:ext cx="3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9727" name="Rectangle 52"/>
              <p:cNvSpPr>
                <a:spLocks noChangeArrowheads="1"/>
              </p:cNvSpPr>
              <p:nvPr/>
            </p:nvSpPr>
            <p:spPr bwMode="auto">
              <a:xfrm rot="-5400000">
                <a:off x="1136" y="2856"/>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28" name="Line 53"/>
              <p:cNvSpPr>
                <a:spLocks noChangeShapeType="1"/>
              </p:cNvSpPr>
              <p:nvPr/>
            </p:nvSpPr>
            <p:spPr bwMode="auto">
              <a:xfrm flipH="1">
                <a:off x="384" y="2640"/>
                <a:ext cx="2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6006" name="Freeform 54"/>
          <p:cNvSpPr>
            <a:spLocks/>
          </p:cNvSpPr>
          <p:nvPr/>
        </p:nvSpPr>
        <p:spPr bwMode="auto">
          <a:xfrm>
            <a:off x="5426075" y="1298575"/>
            <a:ext cx="1524000" cy="314325"/>
          </a:xfrm>
          <a:custGeom>
            <a:avLst/>
            <a:gdLst>
              <a:gd name="T0" fmla="*/ 0 w 960"/>
              <a:gd name="T1" fmla="*/ 2147483647 h 198"/>
              <a:gd name="T2" fmla="*/ 2147483647 w 960"/>
              <a:gd name="T3" fmla="*/ 2147483647 h 198"/>
              <a:gd name="T4" fmla="*/ 2147483647 w 960"/>
              <a:gd name="T5" fmla="*/ 2147483647 h 198"/>
              <a:gd name="T6" fmla="*/ 2147483647 w 960"/>
              <a:gd name="T7" fmla="*/ 2147483647 h 198"/>
              <a:gd name="T8" fmla="*/ 2147483647 w 960"/>
              <a:gd name="T9" fmla="*/ 2147483647 h 198"/>
              <a:gd name="T10" fmla="*/ 2147483647 w 960"/>
              <a:gd name="T11" fmla="*/ 2147483647 h 198"/>
              <a:gd name="T12" fmla="*/ 2147483647 w 960"/>
              <a:gd name="T13" fmla="*/ 0 h 198"/>
              <a:gd name="T14" fmla="*/ 2147483647 w 960"/>
              <a:gd name="T15" fmla="*/ 0 h 198"/>
              <a:gd name="T16" fmla="*/ 2147483647 w 960"/>
              <a:gd name="T17" fmla="*/ 2147483647 h 198"/>
              <a:gd name="T18" fmla="*/ 2147483647 w 960"/>
              <a:gd name="T19" fmla="*/ 2147483647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8"/>
              <a:gd name="T32" fmla="*/ 960 w 960"/>
              <a:gd name="T33" fmla="*/ 198 h 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8">
                <a:moveTo>
                  <a:pt x="0" y="198"/>
                </a:moveTo>
                <a:lnTo>
                  <a:pt x="144" y="198"/>
                </a:lnTo>
                <a:lnTo>
                  <a:pt x="144" y="6"/>
                </a:lnTo>
                <a:lnTo>
                  <a:pt x="336" y="6"/>
                </a:lnTo>
                <a:lnTo>
                  <a:pt x="336" y="198"/>
                </a:lnTo>
                <a:lnTo>
                  <a:pt x="528" y="198"/>
                </a:lnTo>
                <a:lnTo>
                  <a:pt x="528" y="0"/>
                </a:lnTo>
                <a:lnTo>
                  <a:pt x="723" y="0"/>
                </a:lnTo>
                <a:lnTo>
                  <a:pt x="723" y="198"/>
                </a:lnTo>
                <a:lnTo>
                  <a:pt x="960" y="198"/>
                </a:ln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7" name="Freeform 55"/>
          <p:cNvSpPr>
            <a:spLocks/>
          </p:cNvSpPr>
          <p:nvPr/>
        </p:nvSpPr>
        <p:spPr bwMode="auto">
          <a:xfrm>
            <a:off x="7696200" y="1490663"/>
            <a:ext cx="1447800" cy="152400"/>
          </a:xfrm>
          <a:custGeom>
            <a:avLst/>
            <a:gdLst>
              <a:gd name="T0" fmla="*/ 0 w 912"/>
              <a:gd name="T1" fmla="*/ 0 h 240"/>
              <a:gd name="T2" fmla="*/ 2147483647 w 912"/>
              <a:gd name="T3" fmla="*/ 2147483647 h 240"/>
              <a:gd name="T4" fmla="*/ 2147483647 w 912"/>
              <a:gd name="T5" fmla="*/ 0 h 240"/>
              <a:gd name="T6" fmla="*/ 2147483647 w 912"/>
              <a:gd name="T7" fmla="*/ 2147483647 h 240"/>
              <a:gd name="T8" fmla="*/ 2147483647 w 912"/>
              <a:gd name="T9" fmla="*/ 0 h 240"/>
              <a:gd name="T10" fmla="*/ 2147483647 w 912"/>
              <a:gd name="T11" fmla="*/ 2147483647 h 240"/>
              <a:gd name="T12" fmla="*/ 0 60000 65536"/>
              <a:gd name="T13" fmla="*/ 0 60000 65536"/>
              <a:gd name="T14" fmla="*/ 0 60000 65536"/>
              <a:gd name="T15" fmla="*/ 0 60000 65536"/>
              <a:gd name="T16" fmla="*/ 0 60000 65536"/>
              <a:gd name="T17" fmla="*/ 0 60000 65536"/>
              <a:gd name="T18" fmla="*/ 0 w 912"/>
              <a:gd name="T19" fmla="*/ 0 h 240"/>
              <a:gd name="T20" fmla="*/ 912 w 91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912" h="240">
                <a:moveTo>
                  <a:pt x="0" y="0"/>
                </a:moveTo>
                <a:lnTo>
                  <a:pt x="144" y="240"/>
                </a:lnTo>
                <a:lnTo>
                  <a:pt x="336" y="0"/>
                </a:lnTo>
                <a:lnTo>
                  <a:pt x="528" y="240"/>
                </a:lnTo>
                <a:lnTo>
                  <a:pt x="720" y="0"/>
                </a:lnTo>
                <a:lnTo>
                  <a:pt x="912" y="24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5" name="Text Box 13"/>
          <p:cNvSpPr txBox="1">
            <a:spLocks noChangeArrowheads="1"/>
          </p:cNvSpPr>
          <p:nvPr/>
        </p:nvSpPr>
        <p:spPr bwMode="auto">
          <a:xfrm>
            <a:off x="642938" y="4500563"/>
            <a:ext cx="8245475" cy="1531937"/>
          </a:xfrm>
          <a:prstGeom prst="rect">
            <a:avLst/>
          </a:prstGeom>
          <a:solidFill>
            <a:srgbClr val="EAEAEA"/>
          </a:solidFill>
          <a:ln w="38100" cap="sq">
            <a:solidFill>
              <a:srgbClr val="FF0000"/>
            </a:solidFill>
            <a:miter lim="800000"/>
            <a:headEnd type="none" w="sm" len="sm"/>
            <a:tailEnd type="none" w="sm" len="sm"/>
          </a:ln>
        </p:spPr>
        <p:txBody>
          <a:bodyPr>
            <a:spAutoFit/>
          </a:bodyPr>
          <a:lstStyle>
            <a:lvl1pPr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时间常数很大的意义是指它远大于输入脉冲的宽度：</a:t>
            </a:r>
            <a:r>
              <a:rPr kumimoji="1" lang="zh-CN" altLang="en-US" sz="2400" b="1" i="1">
                <a:solidFill>
                  <a:schemeClr val="tx2"/>
                </a:solidFill>
                <a:latin typeface="Times New Roman" pitchFamily="18" charset="0"/>
                <a:cs typeface="Times New Roman" pitchFamily="18" charset="0"/>
                <a:sym typeface="Symbol" pitchFamily="18" charset="2"/>
              </a:rPr>
              <a:t></a:t>
            </a:r>
            <a:r>
              <a:rPr kumimoji="1" lang="en-US" altLang="zh-CN" sz="2400" b="1">
                <a:solidFill>
                  <a:schemeClr val="tx2"/>
                </a:solidFill>
                <a:latin typeface="Times New Roman" pitchFamily="18" charset="0"/>
                <a:cs typeface="Times New Roman" pitchFamily="18" charset="0"/>
                <a:sym typeface="Symbol" pitchFamily="18" charset="2"/>
              </a:rPr>
              <a:t>&gt;&gt;</a:t>
            </a:r>
            <a:r>
              <a:rPr kumimoji="1" lang="en-US" altLang="zh-CN" sz="2400" b="1" i="1">
                <a:solidFill>
                  <a:schemeClr val="tx2"/>
                </a:solidFill>
                <a:latin typeface="Times New Roman" pitchFamily="18" charset="0"/>
                <a:cs typeface="Times New Roman" pitchFamily="18" charset="0"/>
                <a:sym typeface="Symbol" pitchFamily="18" charset="2"/>
              </a:rPr>
              <a:t>t</a:t>
            </a:r>
            <a:r>
              <a:rPr kumimoji="1" lang="en-US" altLang="zh-CN" sz="2400" b="1" i="1" baseline="-25000">
                <a:solidFill>
                  <a:schemeClr val="tx2"/>
                </a:solidFill>
                <a:latin typeface="Times New Roman" pitchFamily="18" charset="0"/>
                <a:cs typeface="Times New Roman" pitchFamily="18" charset="0"/>
                <a:sym typeface="Symbol" pitchFamily="18" charset="2"/>
              </a:rPr>
              <a:t>p</a:t>
            </a:r>
            <a:r>
              <a:rPr kumimoji="1" lang="zh-CN" altLang="en-US" sz="2400" b="1">
                <a:solidFill>
                  <a:schemeClr val="tx2"/>
                </a:solidFill>
                <a:latin typeface="Times New Roman" pitchFamily="18" charset="0"/>
                <a:cs typeface="Times New Roman" pitchFamily="18" charset="0"/>
                <a:sym typeface="Symbol" pitchFamily="18" charset="2"/>
              </a:rPr>
              <a:t>，这也是组成积分电路的参数条件。</a:t>
            </a:r>
            <a:r>
              <a:rPr kumimoji="1" lang="zh-CN" altLang="en-US" sz="2400" b="1">
                <a:solidFill>
                  <a:schemeClr val="tx2"/>
                </a:solidFill>
                <a:latin typeface="Times New Roman" pitchFamily="18" charset="0"/>
                <a:cs typeface="Times New Roman" pitchFamily="18" charset="0"/>
              </a:rPr>
              <a:t>积分电路将矩形脉冲转变成三角波。</a:t>
            </a:r>
          </a:p>
        </p:txBody>
      </p:sp>
      <p:sp>
        <p:nvSpPr>
          <p:cNvPr id="3" name="灯片编号占位符 2"/>
          <p:cNvSpPr>
            <a:spLocks noGrp="1"/>
          </p:cNvSpPr>
          <p:nvPr>
            <p:ph type="sldNum" sz="quarter" idx="10"/>
          </p:nvPr>
        </p:nvSpPr>
        <p:spPr/>
        <p:txBody>
          <a:bodyPr/>
          <a:lstStyle/>
          <a:p>
            <a:pPr>
              <a:defRPr/>
            </a:pPr>
            <a:fld id="{2557FD7B-9D9B-4004-9DDB-2726E4B5741A}" type="slidenum">
              <a:rPr lang="zh-CN" altLang="en-US" smtClean="0"/>
              <a:pPr>
                <a:defRPr/>
              </a:pPr>
              <a:t>49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125956"/>
                                        </p:tgtEl>
                                        <p:attrNameLst>
                                          <p:attrName>style.visibility</p:attrName>
                                        </p:attrNameLst>
                                      </p:cBhvr>
                                      <p:to>
                                        <p:strVal val="visible"/>
                                      </p:to>
                                    </p:set>
                                  </p:childTnLst>
                                </p:cTn>
                              </p:par>
                            </p:childTnLst>
                          </p:cTn>
                        </p:par>
                        <p:par>
                          <p:cTn id="12" fill="hold" nodeType="afterGroup">
                            <p:stCondLst>
                              <p:cond delay="2501"/>
                            </p:stCondLst>
                            <p:childTnLst>
                              <p:par>
                                <p:cTn id="13" presetID="22" presetClass="entr" presetSubtype="8" fill="hold" nodeType="afterEffect">
                                  <p:stCondLst>
                                    <p:cond delay="0"/>
                                  </p:stCondLst>
                                  <p:childTnLst>
                                    <p:set>
                                      <p:cBhvr>
                                        <p:cTn id="14" dur="1" fill="hold">
                                          <p:stCondLst>
                                            <p:cond delay="0"/>
                                          </p:stCondLst>
                                        </p:cTn>
                                        <p:tgtEl>
                                          <p:spTgt spid="125957"/>
                                        </p:tgtEl>
                                        <p:attrNameLst>
                                          <p:attrName>style.visibility</p:attrName>
                                        </p:attrNameLst>
                                      </p:cBhvr>
                                      <p:to>
                                        <p:strVal val="visible"/>
                                      </p:to>
                                    </p:set>
                                    <p:animEffect transition="in" filter="wipe(left)">
                                      <p:cBhvr>
                                        <p:cTn id="15" dur="500"/>
                                        <p:tgtEl>
                                          <p:spTgt spid="1259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25958"/>
                                        </p:tgtEl>
                                        <p:attrNameLst>
                                          <p:attrName>style.visibility</p:attrName>
                                        </p:attrNameLst>
                                      </p:cBhvr>
                                      <p:to>
                                        <p:strVal val="visible"/>
                                      </p:to>
                                    </p:set>
                                    <p:animEffect transition="in" filter="wipe(left)">
                                      <p:cBhvr>
                                        <p:cTn id="20" dur="500"/>
                                        <p:tgtEl>
                                          <p:spTgt spid="125958"/>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25959"/>
                                        </p:tgtEl>
                                        <p:attrNameLst>
                                          <p:attrName>style.visibility</p:attrName>
                                        </p:attrNameLst>
                                      </p:cBhvr>
                                      <p:to>
                                        <p:strVal val="visible"/>
                                      </p:to>
                                    </p:set>
                                    <p:animEffect transition="in" filter="wipe(left)">
                                      <p:cBhvr>
                                        <p:cTn id="24" dur="500"/>
                                        <p:tgtEl>
                                          <p:spTgt spid="125959"/>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iterate type="lt">
                                    <p:tmPct val="100000"/>
                                  </p:iterate>
                                  <p:childTnLst>
                                    <p:set>
                                      <p:cBhvr>
                                        <p:cTn id="27" dur="1" fill="hold">
                                          <p:stCondLst>
                                            <p:cond delay="0"/>
                                          </p:stCondLst>
                                        </p:cTn>
                                        <p:tgtEl>
                                          <p:spTgt spid="125960"/>
                                        </p:tgtEl>
                                        <p:attrNameLst>
                                          <p:attrName>style.visibility</p:attrName>
                                        </p:attrNameLst>
                                      </p:cBhvr>
                                      <p:to>
                                        <p:strVal val="visible"/>
                                      </p:to>
                                    </p:set>
                                    <p:animEffect transition="in" filter="wipe(left)">
                                      <p:cBhvr>
                                        <p:cTn id="28" dur="75"/>
                                        <p:tgtEl>
                                          <p:spTgt spid="1259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25961"/>
                                        </p:tgtEl>
                                        <p:attrNameLst>
                                          <p:attrName>style.visibility</p:attrName>
                                        </p:attrNameLst>
                                      </p:cBhvr>
                                      <p:to>
                                        <p:strVal val="visible"/>
                                      </p:to>
                                    </p:set>
                                    <p:animEffect transition="in" filter="wipe(left)">
                                      <p:cBhvr>
                                        <p:cTn id="33" dur="75"/>
                                        <p:tgtEl>
                                          <p:spTgt spid="125961"/>
                                        </p:tgtEl>
                                      </p:cBhvr>
                                    </p:animEffect>
                                  </p:childTnLst>
                                </p:cTn>
                              </p:par>
                            </p:childTnLst>
                          </p:cTn>
                        </p:par>
                        <p:par>
                          <p:cTn id="34" fill="hold" nodeType="afterGroup">
                            <p:stCondLst>
                              <p:cond delay="45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5962"/>
                                        </p:tgtEl>
                                        <p:attrNameLst>
                                          <p:attrName>style.visibility</p:attrName>
                                        </p:attrNameLst>
                                      </p:cBhvr>
                                      <p:to>
                                        <p:strVal val="visible"/>
                                      </p:to>
                                    </p:set>
                                    <p:animEffect transition="in" filter="wipe(left)">
                                      <p:cBhvr>
                                        <p:cTn id="42" dur="500"/>
                                        <p:tgtEl>
                                          <p:spTgt spid="125962"/>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125963"/>
                                        </p:tgtEl>
                                        <p:attrNameLst>
                                          <p:attrName>style.visibility</p:attrName>
                                        </p:attrNameLst>
                                      </p:cBhvr>
                                      <p:to>
                                        <p:strVal val="visible"/>
                                      </p:to>
                                    </p:set>
                                    <p:animEffect transition="in" filter="wipe(left)">
                                      <p:cBhvr>
                                        <p:cTn id="46" dur="500"/>
                                        <p:tgtEl>
                                          <p:spTgt spid="125963"/>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125964"/>
                                        </p:tgtEl>
                                        <p:attrNameLst>
                                          <p:attrName>style.visibility</p:attrName>
                                        </p:attrNameLst>
                                      </p:cBhvr>
                                      <p:to>
                                        <p:strVal val="visible"/>
                                      </p:to>
                                    </p:set>
                                    <p:animEffect transition="in" filter="wipe(left)">
                                      <p:cBhvr>
                                        <p:cTn id="50" dur="500"/>
                                        <p:tgtEl>
                                          <p:spTgt spid="12596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125965"/>
                                        </p:tgtEl>
                                        <p:attrNameLst>
                                          <p:attrName>style.visibility</p:attrName>
                                        </p:attrNameLst>
                                      </p:cBhvr>
                                      <p:to>
                                        <p:strVal val="visible"/>
                                      </p:to>
                                    </p:set>
                                    <p:animEffect transition="in" filter="wipe(left)">
                                      <p:cBhvr>
                                        <p:cTn id="55" dur="75"/>
                                        <p:tgtEl>
                                          <p:spTgt spid="12596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repeatCount="indefinite" fill="hold" grpId="0" nodeType="clickEffect">
                                  <p:stCondLst>
                                    <p:cond delay="0"/>
                                  </p:stCondLst>
                                  <p:childTnLst>
                                    <p:set>
                                      <p:cBhvr>
                                        <p:cTn id="59" dur="1" fill="hold">
                                          <p:stCondLst>
                                            <p:cond delay="0"/>
                                          </p:stCondLst>
                                        </p:cTn>
                                        <p:tgtEl>
                                          <p:spTgt spid="126006"/>
                                        </p:tgtEl>
                                        <p:attrNameLst>
                                          <p:attrName>style.visibility</p:attrName>
                                        </p:attrNameLst>
                                      </p:cBhvr>
                                      <p:to>
                                        <p:strVal val="visible"/>
                                      </p:to>
                                    </p:set>
                                    <p:animEffect transition="in" filter="wipe(left)">
                                      <p:cBhvr>
                                        <p:cTn id="60" dur="2000"/>
                                        <p:tgtEl>
                                          <p:spTgt spid="126006"/>
                                        </p:tgtEl>
                                      </p:cBhvr>
                                    </p:animEffect>
                                  </p:childTnLst>
                                </p:cTn>
                              </p:par>
                              <p:par>
                                <p:cTn id="61" presetID="22" presetClass="entr" presetSubtype="8" repeatCount="indefinite" fill="hold" grpId="0" nodeType="withEffect">
                                  <p:stCondLst>
                                    <p:cond delay="0"/>
                                  </p:stCondLst>
                                  <p:childTnLst>
                                    <p:set>
                                      <p:cBhvr>
                                        <p:cTn id="62" dur="1" fill="hold">
                                          <p:stCondLst>
                                            <p:cond delay="0"/>
                                          </p:stCondLst>
                                        </p:cTn>
                                        <p:tgtEl>
                                          <p:spTgt spid="126007"/>
                                        </p:tgtEl>
                                        <p:attrNameLst>
                                          <p:attrName>style.visibility</p:attrName>
                                        </p:attrNameLst>
                                      </p:cBhvr>
                                      <p:to>
                                        <p:strVal val="visible"/>
                                      </p:to>
                                    </p:set>
                                    <p:animEffect transition="in" filter="wipe(left)">
                                      <p:cBhvr>
                                        <p:cTn id="63" dur="2000"/>
                                        <p:tgtEl>
                                          <p:spTgt spid="12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utoUpdateAnimBg="0"/>
      <p:bldP spid="125960" grpId="0" autoUpdateAnimBg="0"/>
      <p:bldP spid="125961" grpId="0" autoUpdateAnimBg="0"/>
      <p:bldP spid="126006" grpId="0" animBg="1"/>
      <p:bldP spid="126007" grpId="0" animBg="1"/>
      <p:bldP spid="12596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hangingPunct="1"/>
            <a:r>
              <a:rPr lang="en-US" altLang="zh-CN" sz="2800" smtClean="0">
                <a:ea typeface="宋体" charset="-122"/>
              </a:rPr>
              <a:t>4.1 </a:t>
            </a:r>
            <a:r>
              <a:rPr lang="zh-CN" altLang="en-US" sz="2800" smtClean="0">
                <a:ea typeface="宋体" charset="-122"/>
              </a:rPr>
              <a:t>换路定律与电压电流初始值的确定</a:t>
            </a:r>
            <a:r>
              <a:rPr lang="zh-CN" altLang="en-US" sz="2800" smtClean="0">
                <a:ea typeface="楷体_GB2312" pitchFamily="49" charset="-122"/>
              </a:rPr>
              <a:t>（续</a:t>
            </a:r>
            <a:r>
              <a:rPr lang="en-US" altLang="zh-CN" sz="2800" smtClean="0">
                <a:ea typeface="楷体_GB2312" pitchFamily="49" charset="-122"/>
              </a:rPr>
              <a:t>1</a:t>
            </a:r>
            <a:r>
              <a:rPr lang="zh-CN" altLang="en-US" sz="2800"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5</a:t>
            </a:fld>
            <a:endParaRPr lang="zh-CN" altLang="en-US"/>
          </a:p>
        </p:txBody>
      </p:sp>
      <p:sp>
        <p:nvSpPr>
          <p:cNvPr id="1031" name="Rectangle 3"/>
          <p:cNvSpPr>
            <a:spLocks noGrp="1" noChangeArrowheads="1"/>
          </p:cNvSpPr>
          <p:nvPr>
            <p:ph sz="quarter" idx="11"/>
          </p:nvPr>
        </p:nvSpPr>
        <p:spPr/>
        <p:txBody>
          <a:bodyPr/>
          <a:lstStyle/>
          <a:p>
            <a:pPr marL="0" indent="0" eaLnBrk="1" hangingPunct="1">
              <a:lnSpc>
                <a:spcPct val="150000"/>
              </a:lnSpc>
              <a:buFont typeface="Wingdings" pitchFamily="2" charset="2"/>
              <a:buNone/>
            </a:pPr>
            <a:r>
              <a:rPr lang="en-US" altLang="zh-CN" sz="2400" smtClean="0">
                <a:latin typeface="宋体" charset="-122"/>
                <a:ea typeface="宋体" charset="-122"/>
              </a:rPr>
              <a:t>    </a:t>
            </a:r>
            <a:r>
              <a:rPr lang="zh-CN" altLang="en-US" sz="2400" smtClean="0">
                <a:latin typeface="宋体" charset="-122"/>
                <a:ea typeface="宋体" charset="-122"/>
              </a:rPr>
              <a:t>电路发生换路，我们通常需要确定换路后一段时间的电路响应（电路的暂态响应），这时，换路时刻就是我们对电路响应观察的起点。</a:t>
            </a:r>
          </a:p>
          <a:p>
            <a:pPr marL="0" indent="0" eaLnBrk="1" hangingPunct="1">
              <a:lnSpc>
                <a:spcPct val="150000"/>
              </a:lnSpc>
              <a:buFont typeface="Wingdings" pitchFamily="2" charset="2"/>
              <a:buNone/>
            </a:pPr>
            <a:r>
              <a:rPr lang="zh-CN" altLang="en-US" sz="2400" smtClean="0">
                <a:latin typeface="宋体" charset="-122"/>
                <a:ea typeface="宋体" charset="-122"/>
              </a:rPr>
              <a:t>        </a:t>
            </a:r>
          </a:p>
        </p:txBody>
      </p:sp>
      <p:sp>
        <p:nvSpPr>
          <p:cNvPr id="40964" name="Rectangle 4"/>
          <p:cNvSpPr>
            <a:spLocks noChangeArrowheads="1"/>
          </p:cNvSpPr>
          <p:nvPr/>
        </p:nvSpPr>
        <p:spPr bwMode="auto">
          <a:xfrm>
            <a:off x="466725" y="2625725"/>
            <a:ext cx="8459788"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buSzPct val="80000"/>
              <a:buFont typeface="Wingdings" pitchFamily="2" charset="2"/>
              <a:buChar char="u"/>
            </a:pPr>
            <a:r>
              <a:rPr kumimoji="1" lang="en-US" altLang="zh-CN" sz="2800" b="1">
                <a:solidFill>
                  <a:schemeClr val="tx2"/>
                </a:solidFill>
                <a:latin typeface="华文新魏" pitchFamily="2" charset="-122"/>
                <a:ea typeface="华文新魏" pitchFamily="2" charset="-122"/>
              </a:rPr>
              <a:t> </a:t>
            </a:r>
            <a:r>
              <a:rPr kumimoji="1" lang="zh-CN" altLang="en-US" sz="2800" b="1">
                <a:solidFill>
                  <a:schemeClr val="tx2"/>
                </a:solidFill>
                <a:latin typeface="华文新魏" pitchFamily="2" charset="-122"/>
                <a:ea typeface="华文新魏" pitchFamily="2" charset="-122"/>
              </a:rPr>
              <a:t>换路定律</a:t>
            </a:r>
          </a:p>
          <a:p>
            <a:pPr marL="715963" lvl="1" indent="-258763">
              <a:lnSpc>
                <a:spcPct val="130000"/>
              </a:lnSpc>
              <a:buSzPct val="80000"/>
              <a:buFont typeface="Wingdings" pitchFamily="2" charset="2"/>
              <a:buChar char="n"/>
            </a:pPr>
            <a:r>
              <a:rPr kumimoji="1" lang="zh-CN" altLang="en-US" sz="2800" b="1">
                <a:solidFill>
                  <a:schemeClr val="tx2"/>
                </a:solidFill>
                <a:latin typeface="华文新魏" pitchFamily="2" charset="-122"/>
                <a:ea typeface="华文新魏" pitchFamily="2" charset="-122"/>
              </a:rPr>
              <a:t> </a:t>
            </a:r>
            <a:r>
              <a:rPr kumimoji="1" lang="zh-CN" altLang="en-US" sz="2000" b="1">
                <a:solidFill>
                  <a:schemeClr val="tx2"/>
                </a:solidFill>
                <a:latin typeface="楷体_GB2312" pitchFamily="49" charset="-122"/>
              </a:rPr>
              <a:t>能量守恒：电路中储能元件的储能不会发生突变！</a:t>
            </a:r>
          </a:p>
          <a:p>
            <a:pPr marL="715963" lvl="1" indent="-258763">
              <a:lnSpc>
                <a:spcPct val="130000"/>
              </a:lnSpc>
              <a:buSzPct val="100000"/>
              <a:buFont typeface="Wingdings" pitchFamily="2" charset="2"/>
              <a:buChar char="n"/>
            </a:pPr>
            <a:r>
              <a:rPr kumimoji="1" lang="zh-CN" altLang="en-US" sz="2000" b="1">
                <a:solidFill>
                  <a:schemeClr val="tx2"/>
                </a:solidFill>
                <a:latin typeface="楷体_GB2312" pitchFamily="49" charset="-122"/>
              </a:rPr>
              <a:t>如果电路中电流有限，换路瞬间电容电压不发生突变；</a:t>
            </a:r>
            <a:br>
              <a:rPr kumimoji="1" lang="zh-CN" altLang="en-US" sz="2000" b="1">
                <a:solidFill>
                  <a:schemeClr val="tx2"/>
                </a:solidFill>
                <a:latin typeface="楷体_GB2312" pitchFamily="49" charset="-122"/>
              </a:rPr>
            </a:br>
            <a:r>
              <a:rPr kumimoji="1" lang="zh-CN" altLang="en-US" sz="2000" b="1">
                <a:solidFill>
                  <a:schemeClr val="tx2"/>
                </a:solidFill>
                <a:latin typeface="楷体_GB2312" pitchFamily="49" charset="-122"/>
              </a:rPr>
              <a:t>如果电路中电压有限，换路瞬间电感电流不发生突变。</a:t>
            </a:r>
          </a:p>
          <a:p>
            <a:pPr marL="715963" lvl="1" indent="-258763">
              <a:lnSpc>
                <a:spcPct val="130000"/>
              </a:lnSpc>
              <a:buSzPct val="80000"/>
              <a:buFont typeface="Wingdings" pitchFamily="2" charset="2"/>
              <a:buChar char="n"/>
            </a:pPr>
            <a:endParaRPr kumimoji="1" lang="en-US" altLang="zh-CN" sz="2000" b="1">
              <a:solidFill>
                <a:schemeClr val="tx2"/>
              </a:solidFill>
              <a:latin typeface="楷体_GB2312" pitchFamily="49" charset="-122"/>
            </a:endParaRPr>
          </a:p>
        </p:txBody>
      </p:sp>
      <p:sp>
        <p:nvSpPr>
          <p:cNvPr id="40965" name="Text Box 5"/>
          <p:cNvSpPr txBox="1">
            <a:spLocks noChangeArrowheads="1"/>
          </p:cNvSpPr>
          <p:nvPr/>
        </p:nvSpPr>
        <p:spPr bwMode="auto">
          <a:xfrm>
            <a:off x="755576" y="4509120"/>
            <a:ext cx="234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dirty="0">
                <a:solidFill>
                  <a:schemeClr val="tx2"/>
                </a:solidFill>
                <a:latin typeface="Times New Roman" panose="02020603050405020304" pitchFamily="18" charset="0"/>
                <a:cs typeface="Times New Roman" panose="02020603050405020304" pitchFamily="18" charset="0"/>
              </a:rPr>
              <a:t>设换路时刻为 </a:t>
            </a:r>
            <a:r>
              <a:rPr kumimoji="1" lang="en-US" altLang="zh-CN" sz="2400" b="1" i="1" dirty="0">
                <a:solidFill>
                  <a:schemeClr val="tx2"/>
                </a:solidFill>
                <a:latin typeface="Times New Roman" panose="02020603050405020304" pitchFamily="18" charset="0"/>
                <a:cs typeface="Times New Roman" panose="02020603050405020304" pitchFamily="18" charset="0"/>
              </a:rPr>
              <a:t>t</a:t>
            </a:r>
            <a:r>
              <a:rPr kumimoji="1" lang="en-US" altLang="zh-CN" sz="2400" b="1" baseline="-25000" dirty="0">
                <a:solidFill>
                  <a:schemeClr val="tx2"/>
                </a:solidFill>
                <a:latin typeface="Times New Roman" panose="02020603050405020304" pitchFamily="18" charset="0"/>
                <a:cs typeface="Times New Roman" panose="02020603050405020304" pitchFamily="18" charset="0"/>
              </a:rPr>
              <a:t>0</a:t>
            </a:r>
          </a:p>
        </p:txBody>
      </p:sp>
      <p:sp>
        <p:nvSpPr>
          <p:cNvPr id="40966" name="Text Box 6"/>
          <p:cNvSpPr txBox="1">
            <a:spLocks noChangeArrowheads="1"/>
          </p:cNvSpPr>
          <p:nvPr/>
        </p:nvSpPr>
        <p:spPr bwMode="auto">
          <a:xfrm>
            <a:off x="1431925" y="52752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如果</a:t>
            </a:r>
          </a:p>
        </p:txBody>
      </p:sp>
      <p:graphicFrame>
        <p:nvGraphicFramePr>
          <p:cNvPr id="40967" name="Object 2"/>
          <p:cNvGraphicFramePr>
            <a:graphicFrameLocks noChangeAspect="1"/>
          </p:cNvGraphicFramePr>
          <p:nvPr/>
        </p:nvGraphicFramePr>
        <p:xfrm>
          <a:off x="2362200" y="5026025"/>
          <a:ext cx="1106488" cy="485775"/>
        </p:xfrm>
        <a:graphic>
          <a:graphicData uri="http://schemas.openxmlformats.org/presentationml/2006/ole">
            <mc:AlternateContent xmlns:mc="http://schemas.openxmlformats.org/markup-compatibility/2006">
              <mc:Choice xmlns:v="urn:schemas-microsoft-com:vml" Requires="v">
                <p:oleObj spid="_x0000_s1112" name="公式" r:id="rId3" imgW="520560" imgH="228600" progId="Equation.3">
                  <p:embed/>
                </p:oleObj>
              </mc:Choice>
              <mc:Fallback>
                <p:oleObj name="公式" r:id="rId3" imgW="5205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026025"/>
                        <a:ext cx="11064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Text Box 8"/>
          <p:cNvSpPr txBox="1">
            <a:spLocks noChangeArrowheads="1"/>
          </p:cNvSpPr>
          <p:nvPr/>
        </p:nvSpPr>
        <p:spPr bwMode="auto">
          <a:xfrm>
            <a:off x="4084638" y="5199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则</a:t>
            </a:r>
          </a:p>
        </p:txBody>
      </p:sp>
      <p:graphicFrame>
        <p:nvGraphicFramePr>
          <p:cNvPr id="40969" name="Object 3"/>
          <p:cNvGraphicFramePr>
            <a:graphicFrameLocks noChangeAspect="1"/>
          </p:cNvGraphicFramePr>
          <p:nvPr/>
        </p:nvGraphicFramePr>
        <p:xfrm>
          <a:off x="2338388" y="5588000"/>
          <a:ext cx="1182687" cy="466725"/>
        </p:xfrm>
        <a:graphic>
          <a:graphicData uri="http://schemas.openxmlformats.org/presentationml/2006/ole">
            <mc:AlternateContent xmlns:mc="http://schemas.openxmlformats.org/markup-compatibility/2006">
              <mc:Choice xmlns:v="urn:schemas-microsoft-com:vml" Requires="v">
                <p:oleObj spid="_x0000_s1113" name="公式" r:id="rId5" imgW="545760" imgH="215640" progId="Equation.3">
                  <p:embed/>
                </p:oleObj>
              </mc:Choice>
              <mc:Fallback>
                <p:oleObj name="公式" r:id="rId5" imgW="54576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88" y="5588000"/>
                        <a:ext cx="11826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0" name="Object 4"/>
          <p:cNvGraphicFramePr>
            <a:graphicFrameLocks noChangeAspect="1"/>
          </p:cNvGraphicFramePr>
          <p:nvPr/>
        </p:nvGraphicFramePr>
        <p:xfrm>
          <a:off x="4903788" y="4995863"/>
          <a:ext cx="2022475" cy="508000"/>
        </p:xfrm>
        <a:graphic>
          <a:graphicData uri="http://schemas.openxmlformats.org/presentationml/2006/ole">
            <mc:AlternateContent xmlns:mc="http://schemas.openxmlformats.org/markup-compatibility/2006">
              <mc:Choice xmlns:v="urn:schemas-microsoft-com:vml" Requires="v">
                <p:oleObj spid="_x0000_s1114" name="Equation" r:id="rId7" imgW="952200" imgH="241200" progId="Equation.DSMT4">
                  <p:embed/>
                </p:oleObj>
              </mc:Choice>
              <mc:Fallback>
                <p:oleObj name="Equation" r:id="rId7" imgW="95220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3788" y="4995863"/>
                        <a:ext cx="20224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1" name="Object 5"/>
          <p:cNvGraphicFramePr>
            <a:graphicFrameLocks noChangeAspect="1"/>
          </p:cNvGraphicFramePr>
          <p:nvPr/>
        </p:nvGraphicFramePr>
        <p:xfrm>
          <a:off x="4933950" y="5503863"/>
          <a:ext cx="1906588" cy="531812"/>
        </p:xfrm>
        <a:graphic>
          <a:graphicData uri="http://schemas.openxmlformats.org/presentationml/2006/ole">
            <mc:AlternateContent xmlns:mc="http://schemas.openxmlformats.org/markup-compatibility/2006">
              <mc:Choice xmlns:v="urn:schemas-microsoft-com:vml" Requires="v">
                <p:oleObj spid="_x0000_s1115" name="Equation" r:id="rId9" imgW="863280" imgH="241200" progId="Equation.DSMT4">
                  <p:embed/>
                </p:oleObj>
              </mc:Choice>
              <mc:Fallback>
                <p:oleObj name="Equation" r:id="rId9" imgW="863280" imgH="241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3950" y="5503863"/>
                        <a:ext cx="1906588"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0964">
                                            <p:txEl>
                                              <p:pRg st="0" end="0"/>
                                            </p:txEl>
                                          </p:spTgt>
                                        </p:tgtEl>
                                        <p:attrNameLst>
                                          <p:attrName>style.visibility</p:attrName>
                                        </p:attrNameLst>
                                      </p:cBhvr>
                                      <p:to>
                                        <p:strVal val="visible"/>
                                      </p:to>
                                    </p:set>
                                    <p:animEffect transition="in" filter="wipe(left)">
                                      <p:cBhvr>
                                        <p:cTn id="11" dur="500"/>
                                        <p:tgtEl>
                                          <p:spTgt spid="40964">
                                            <p:txEl>
                                              <p:pRg st="0" end="0"/>
                                            </p:txEl>
                                          </p:spTgt>
                                        </p:tgtEl>
                                      </p:cBhvr>
                                    </p:animEffect>
                                  </p:childTnLst>
                                </p:cTn>
                              </p:par>
                            </p:childTnLst>
                          </p:cTn>
                        </p:par>
                        <p:par>
                          <p:cTn id="12" fill="hold" nodeType="with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0964">
                                            <p:txEl>
                                              <p:pRg st="1" end="1"/>
                                            </p:txEl>
                                          </p:spTgt>
                                        </p:tgtEl>
                                        <p:attrNameLst>
                                          <p:attrName>style.visibility</p:attrName>
                                        </p:attrNameLst>
                                      </p:cBhvr>
                                      <p:to>
                                        <p:strVal val="visible"/>
                                      </p:to>
                                    </p:set>
                                    <p:animEffect transition="in" filter="wipe(left)">
                                      <p:cBhvr>
                                        <p:cTn id="15" dur="500"/>
                                        <p:tgtEl>
                                          <p:spTgt spid="40964">
                                            <p:txEl>
                                              <p:pRg st="1" end="1"/>
                                            </p:txEl>
                                          </p:spTgt>
                                        </p:tgtEl>
                                      </p:cBhvr>
                                    </p:animEffect>
                                  </p:childTnLst>
                                </p:cTn>
                              </p:par>
                            </p:childTnLst>
                          </p:cTn>
                        </p:par>
                        <p:par>
                          <p:cTn id="16" fill="hold" nodeType="with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Effect transition="in" filter="wipe(left)">
                                      <p:cBhvr>
                                        <p:cTn id="19" dur="500"/>
                                        <p:tgtEl>
                                          <p:spTgt spid="40964">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lt">
                                    <p:tmPct val="100000"/>
                                  </p:iterate>
                                  <p:childTnLst>
                                    <p:set>
                                      <p:cBhvr>
                                        <p:cTn id="23" dur="1" fill="hold">
                                          <p:stCondLst>
                                            <p:cond delay="0"/>
                                          </p:stCondLst>
                                        </p:cTn>
                                        <p:tgtEl>
                                          <p:spTgt spid="40965"/>
                                        </p:tgtEl>
                                        <p:attrNameLst>
                                          <p:attrName>style.visibility</p:attrName>
                                        </p:attrNameLst>
                                      </p:cBhvr>
                                      <p:to>
                                        <p:strVal val="visible"/>
                                      </p:to>
                                    </p:set>
                                    <p:animEffect transition="in" filter="wipe(left)">
                                      <p:cBhvr>
                                        <p:cTn id="24" dur="75"/>
                                        <p:tgtEl>
                                          <p:spTgt spid="40965"/>
                                        </p:tgtEl>
                                      </p:cBhvr>
                                    </p:animEffect>
                                  </p:childTnLst>
                                </p:cTn>
                              </p:par>
                            </p:childTnLst>
                          </p:cTn>
                        </p:par>
                        <p:par>
                          <p:cTn id="25" fill="hold" nodeType="afterGroup">
                            <p:stCondLst>
                              <p:cond delay="600"/>
                            </p:stCondLst>
                            <p:childTnLst>
                              <p:par>
                                <p:cTn id="26" presetID="22" presetClass="entr" presetSubtype="8" fill="hold" grpId="0" nodeType="afterEffect">
                                  <p:stCondLst>
                                    <p:cond delay="0"/>
                                  </p:stCondLst>
                                  <p:iterate type="lt">
                                    <p:tmPct val="100000"/>
                                  </p:iterate>
                                  <p:childTnLst>
                                    <p:set>
                                      <p:cBhvr>
                                        <p:cTn id="27" dur="1" fill="hold">
                                          <p:stCondLst>
                                            <p:cond delay="0"/>
                                          </p:stCondLst>
                                        </p:cTn>
                                        <p:tgtEl>
                                          <p:spTgt spid="40966"/>
                                        </p:tgtEl>
                                        <p:attrNameLst>
                                          <p:attrName>style.visibility</p:attrName>
                                        </p:attrNameLst>
                                      </p:cBhvr>
                                      <p:to>
                                        <p:strVal val="visible"/>
                                      </p:to>
                                    </p:set>
                                    <p:animEffect transition="in" filter="wipe(left)">
                                      <p:cBhvr>
                                        <p:cTn id="28" dur="75"/>
                                        <p:tgtEl>
                                          <p:spTgt spid="40966"/>
                                        </p:tgtEl>
                                      </p:cBhvr>
                                    </p:animEffect>
                                  </p:childTnLst>
                                </p:cTn>
                              </p:par>
                            </p:childTnLst>
                          </p:cTn>
                        </p:par>
                        <p:par>
                          <p:cTn id="29" fill="hold" nodeType="afterGroup">
                            <p:stCondLst>
                              <p:cond delay="750"/>
                            </p:stCondLst>
                            <p:childTnLst>
                              <p:par>
                                <p:cTn id="30" presetID="22" presetClass="entr" presetSubtype="8" fill="hold" nodeType="afterEffect">
                                  <p:stCondLst>
                                    <p:cond delay="0"/>
                                  </p:stCondLst>
                                  <p:childTnLst>
                                    <p:set>
                                      <p:cBhvr>
                                        <p:cTn id="31" dur="1" fill="hold">
                                          <p:stCondLst>
                                            <p:cond delay="0"/>
                                          </p:stCondLst>
                                        </p:cTn>
                                        <p:tgtEl>
                                          <p:spTgt spid="40967"/>
                                        </p:tgtEl>
                                        <p:attrNameLst>
                                          <p:attrName>style.visibility</p:attrName>
                                        </p:attrNameLst>
                                      </p:cBhvr>
                                      <p:to>
                                        <p:strVal val="visible"/>
                                      </p:to>
                                    </p:set>
                                    <p:animEffect transition="in" filter="wipe(left)">
                                      <p:cBhvr>
                                        <p:cTn id="32" dur="500"/>
                                        <p:tgtEl>
                                          <p:spTgt spid="40967"/>
                                        </p:tgtEl>
                                      </p:cBhvr>
                                    </p:animEffect>
                                  </p:childTnLst>
                                </p:cTn>
                              </p:par>
                            </p:childTnLst>
                          </p:cTn>
                        </p:par>
                        <p:par>
                          <p:cTn id="33" fill="hold" nodeType="afterGroup">
                            <p:stCondLst>
                              <p:cond delay="1250"/>
                            </p:stCondLst>
                            <p:childTnLst>
                              <p:par>
                                <p:cTn id="34" presetID="22" presetClass="entr" presetSubtype="8" fill="hold" grpId="0" nodeType="afterEffect">
                                  <p:stCondLst>
                                    <p:cond delay="0"/>
                                  </p:stCondLst>
                                  <p:childTnLst>
                                    <p:set>
                                      <p:cBhvr>
                                        <p:cTn id="35" dur="1" fill="hold">
                                          <p:stCondLst>
                                            <p:cond delay="0"/>
                                          </p:stCondLst>
                                        </p:cTn>
                                        <p:tgtEl>
                                          <p:spTgt spid="40968"/>
                                        </p:tgtEl>
                                        <p:attrNameLst>
                                          <p:attrName>style.visibility</p:attrName>
                                        </p:attrNameLst>
                                      </p:cBhvr>
                                      <p:to>
                                        <p:strVal val="visible"/>
                                      </p:to>
                                    </p:set>
                                    <p:animEffect transition="in" filter="wipe(left)">
                                      <p:cBhvr>
                                        <p:cTn id="36" dur="500"/>
                                        <p:tgtEl>
                                          <p:spTgt spid="40968"/>
                                        </p:tgtEl>
                                      </p:cBhvr>
                                    </p:animEffect>
                                  </p:childTnLst>
                                </p:cTn>
                              </p:par>
                            </p:childTnLst>
                          </p:cTn>
                        </p:par>
                        <p:par>
                          <p:cTn id="37" fill="hold" nodeType="afterGroup">
                            <p:stCondLst>
                              <p:cond delay="1750"/>
                            </p:stCondLst>
                            <p:childTnLst>
                              <p:par>
                                <p:cTn id="38" presetID="22" presetClass="entr" presetSubtype="8" fill="hold" nodeType="afterEffect">
                                  <p:stCondLst>
                                    <p:cond delay="0"/>
                                  </p:stCondLst>
                                  <p:childTnLst>
                                    <p:set>
                                      <p:cBhvr>
                                        <p:cTn id="39" dur="1" fill="hold">
                                          <p:stCondLst>
                                            <p:cond delay="0"/>
                                          </p:stCondLst>
                                        </p:cTn>
                                        <p:tgtEl>
                                          <p:spTgt spid="40970"/>
                                        </p:tgtEl>
                                        <p:attrNameLst>
                                          <p:attrName>style.visibility</p:attrName>
                                        </p:attrNameLst>
                                      </p:cBhvr>
                                      <p:to>
                                        <p:strVal val="visible"/>
                                      </p:to>
                                    </p:set>
                                    <p:animEffect transition="in" filter="wipe(left)">
                                      <p:cBhvr>
                                        <p:cTn id="40" dur="500"/>
                                        <p:tgtEl>
                                          <p:spTgt spid="40970"/>
                                        </p:tgtEl>
                                      </p:cBhvr>
                                    </p:animEffect>
                                  </p:childTnLst>
                                </p:cTn>
                              </p:par>
                            </p:childTnLst>
                          </p:cTn>
                        </p:par>
                        <p:par>
                          <p:cTn id="41" fill="hold" nodeType="afterGroup">
                            <p:stCondLst>
                              <p:cond delay="2250"/>
                            </p:stCondLst>
                            <p:childTnLst>
                              <p:par>
                                <p:cTn id="42" presetID="22" presetClass="entr" presetSubtype="8" fill="hold" nodeType="afterEffect">
                                  <p:stCondLst>
                                    <p:cond delay="0"/>
                                  </p:stCondLst>
                                  <p:childTnLst>
                                    <p:set>
                                      <p:cBhvr>
                                        <p:cTn id="43" dur="1" fill="hold">
                                          <p:stCondLst>
                                            <p:cond delay="0"/>
                                          </p:stCondLst>
                                        </p:cTn>
                                        <p:tgtEl>
                                          <p:spTgt spid="40969"/>
                                        </p:tgtEl>
                                        <p:attrNameLst>
                                          <p:attrName>style.visibility</p:attrName>
                                        </p:attrNameLst>
                                      </p:cBhvr>
                                      <p:to>
                                        <p:strVal val="visible"/>
                                      </p:to>
                                    </p:set>
                                    <p:animEffect transition="in" filter="wipe(left)">
                                      <p:cBhvr>
                                        <p:cTn id="44" dur="500"/>
                                        <p:tgtEl>
                                          <p:spTgt spid="40969"/>
                                        </p:tgtEl>
                                      </p:cBhvr>
                                    </p:animEffect>
                                  </p:childTnLst>
                                </p:cTn>
                              </p:par>
                            </p:childTnLst>
                          </p:cTn>
                        </p:par>
                        <p:par>
                          <p:cTn id="45" fill="hold" nodeType="afterGroup">
                            <p:stCondLst>
                              <p:cond delay="2750"/>
                            </p:stCondLst>
                            <p:childTnLst>
                              <p:par>
                                <p:cTn id="46" presetID="22" presetClass="entr" presetSubtype="8" fill="hold" nodeType="afterEffect">
                                  <p:stCondLst>
                                    <p:cond delay="0"/>
                                  </p:stCondLst>
                                  <p:childTnLst>
                                    <p:set>
                                      <p:cBhvr>
                                        <p:cTn id="47" dur="1" fill="hold">
                                          <p:stCondLst>
                                            <p:cond delay="0"/>
                                          </p:stCondLst>
                                        </p:cTn>
                                        <p:tgtEl>
                                          <p:spTgt spid="40971"/>
                                        </p:tgtEl>
                                        <p:attrNameLst>
                                          <p:attrName>style.visibility</p:attrName>
                                        </p:attrNameLst>
                                      </p:cBhvr>
                                      <p:to>
                                        <p:strVal val="visible"/>
                                      </p:to>
                                    </p:set>
                                    <p:animEffect transition="in" filter="wipe(left)">
                                      <p:cBhvr>
                                        <p:cTn id="48" dur="5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uiExpand="1" build="p"/>
      <p:bldP spid="40964" grpId="0" uiExpand="1" build="p" bldLvl="2"/>
      <p:bldP spid="40965" grpId="0" autoUpdateAnimBg="0"/>
      <p:bldP spid="40966" grpId="0" autoUpdateAnimBg="0"/>
      <p:bldP spid="4096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7</a:t>
            </a:r>
            <a:r>
              <a:rPr lang="zh-CN" altLang="en-US" sz="3600" smtClean="0">
                <a:ea typeface="楷体_GB2312" pitchFamily="49" charset="-122"/>
              </a:rPr>
              <a:t>）</a:t>
            </a:r>
            <a:endParaRPr lang="zh-CN" altLang="en-US" smtClean="0">
              <a:ea typeface="楷体_GB2312" pitchFamily="49" charset="-122"/>
            </a:endParaRPr>
          </a:p>
        </p:txBody>
      </p:sp>
      <p:sp>
        <p:nvSpPr>
          <p:cNvPr id="51203" name="Rectangle 3"/>
          <p:cNvSpPr>
            <a:spLocks noGrp="1" noChangeArrowheads="1"/>
          </p:cNvSpPr>
          <p:nvPr>
            <p:ph sz="quarter" idx="11"/>
          </p:nvPr>
        </p:nvSpPr>
        <p:spPr/>
        <p:txBody>
          <a:bodyPr/>
          <a:lstStyle/>
          <a:p>
            <a:pPr algn="ctr" eaLnBrk="1" hangingPunct="1">
              <a:buFont typeface="Wingdings" pitchFamily="2" charset="2"/>
              <a:buNone/>
            </a:pPr>
            <a:r>
              <a:rPr lang="zh-CN" altLang="en-US" dirty="0" smtClean="0">
                <a:ea typeface="宋体" charset="-122"/>
              </a:rPr>
              <a:t>积分电路仿真</a:t>
            </a:r>
          </a:p>
        </p:txBody>
      </p:sp>
      <p:pic>
        <p:nvPicPr>
          <p:cNvPr id="126980"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597025"/>
            <a:ext cx="7818437"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50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slide(fromBottom)">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8</a:t>
            </a:r>
            <a:r>
              <a:rPr lang="zh-CN" altLang="en-US" sz="3600" smtClean="0">
                <a:ea typeface="楷体_GB2312" pitchFamily="49"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51</a:t>
            </a:fld>
            <a:endParaRPr lang="zh-CN" altLang="en-US"/>
          </a:p>
        </p:txBody>
      </p:sp>
      <p:sp>
        <p:nvSpPr>
          <p:cNvPr id="30727" name="Rectangle 3"/>
          <p:cNvSpPr>
            <a:spLocks noGrp="1" noChangeArrowheads="1"/>
          </p:cNvSpPr>
          <p:nvPr>
            <p:ph sz="quarter" idx="4294967295"/>
          </p:nvPr>
        </p:nvSpPr>
        <p:spPr>
          <a:xfrm>
            <a:off x="0" y="765175"/>
            <a:ext cx="8891588" cy="5543550"/>
          </a:xfrm>
        </p:spPr>
        <p:txBody>
          <a:bodyPr/>
          <a:lstStyle/>
          <a:p>
            <a:pPr eaLnBrk="1" hangingPunct="1"/>
            <a:r>
              <a:rPr lang="zh-CN" altLang="en-US" dirty="0" smtClean="0">
                <a:ea typeface="宋体" charset="-122"/>
              </a:rPr>
              <a:t>耦合电路</a:t>
            </a:r>
          </a:p>
        </p:txBody>
      </p:sp>
      <p:grpSp>
        <p:nvGrpSpPr>
          <p:cNvPr id="2" name="Group 4"/>
          <p:cNvGrpSpPr>
            <a:grpSpLocks/>
          </p:cNvGrpSpPr>
          <p:nvPr/>
        </p:nvGrpSpPr>
        <p:grpSpPr bwMode="auto">
          <a:xfrm>
            <a:off x="6324600" y="764704"/>
            <a:ext cx="2325688" cy="1608137"/>
            <a:chOff x="341" y="907"/>
            <a:chExt cx="1465" cy="1013"/>
          </a:xfrm>
        </p:grpSpPr>
        <p:grpSp>
          <p:nvGrpSpPr>
            <p:cNvPr id="30748" name="Group 5"/>
            <p:cNvGrpSpPr>
              <a:grpSpLocks/>
            </p:cNvGrpSpPr>
            <p:nvPr/>
          </p:nvGrpSpPr>
          <p:grpSpPr bwMode="auto">
            <a:xfrm rot="-5400000">
              <a:off x="840" y="1246"/>
              <a:ext cx="144" cy="56"/>
              <a:chOff x="960" y="3408"/>
              <a:chExt cx="144" cy="56"/>
            </a:xfrm>
          </p:grpSpPr>
          <p:sp>
            <p:nvSpPr>
              <p:cNvPr id="30762" name="Line 6"/>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3" name="Line 7"/>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49" name="Rectangle 8"/>
            <p:cNvSpPr>
              <a:spLocks noChangeArrowheads="1"/>
            </p:cNvSpPr>
            <p:nvPr/>
          </p:nvSpPr>
          <p:spPr bwMode="auto">
            <a:xfrm rot="-5400000">
              <a:off x="1080" y="1534"/>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750" name="Line 9"/>
            <p:cNvSpPr>
              <a:spLocks noChangeShapeType="1"/>
            </p:cNvSpPr>
            <p:nvPr/>
          </p:nvSpPr>
          <p:spPr bwMode="auto">
            <a:xfrm>
              <a:off x="432" y="127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10"/>
            <p:cNvSpPr>
              <a:spLocks noChangeShapeType="1"/>
            </p:cNvSpPr>
            <p:nvPr/>
          </p:nvSpPr>
          <p:spPr bwMode="auto">
            <a:xfrm>
              <a:off x="960" y="1270"/>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11"/>
            <p:cNvSpPr>
              <a:spLocks noChangeShapeType="1"/>
            </p:cNvSpPr>
            <p:nvPr/>
          </p:nvSpPr>
          <p:spPr bwMode="auto">
            <a:xfrm flipV="1">
              <a:off x="1200" y="1270"/>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Line 12"/>
            <p:cNvSpPr>
              <a:spLocks noChangeShapeType="1"/>
            </p:cNvSpPr>
            <p:nvPr/>
          </p:nvSpPr>
          <p:spPr bwMode="auto">
            <a:xfrm flipV="1">
              <a:off x="1196" y="1702"/>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4" name="Line 13"/>
            <p:cNvSpPr>
              <a:spLocks noChangeShapeType="1"/>
            </p:cNvSpPr>
            <p:nvPr/>
          </p:nvSpPr>
          <p:spPr bwMode="auto">
            <a:xfrm>
              <a:off x="432" y="1894"/>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5" name="Oval 14"/>
            <p:cNvSpPr>
              <a:spLocks noChangeArrowheads="1"/>
            </p:cNvSpPr>
            <p:nvPr/>
          </p:nvSpPr>
          <p:spPr bwMode="auto">
            <a:xfrm>
              <a:off x="1170" y="1250"/>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756" name="Oval 15"/>
            <p:cNvSpPr>
              <a:spLocks noChangeArrowheads="1"/>
            </p:cNvSpPr>
            <p:nvPr/>
          </p:nvSpPr>
          <p:spPr bwMode="auto">
            <a:xfrm>
              <a:off x="1168" y="1872"/>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757" name="Text Box 16"/>
            <p:cNvSpPr txBox="1">
              <a:spLocks noChangeArrowheads="1"/>
            </p:cNvSpPr>
            <p:nvPr/>
          </p:nvSpPr>
          <p:spPr bwMode="auto">
            <a:xfrm>
              <a:off x="1286" y="1486"/>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p>
          </p:txBody>
        </p:sp>
        <p:sp>
          <p:nvSpPr>
            <p:cNvPr id="30758" name="Text Box 17"/>
            <p:cNvSpPr txBox="1">
              <a:spLocks noChangeArrowheads="1"/>
            </p:cNvSpPr>
            <p:nvPr/>
          </p:nvSpPr>
          <p:spPr bwMode="auto">
            <a:xfrm>
              <a:off x="806" y="1342"/>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C</a:t>
              </a:r>
            </a:p>
          </p:txBody>
        </p:sp>
        <p:sp>
          <p:nvSpPr>
            <p:cNvPr id="30759" name="Text Box 19"/>
            <p:cNvSpPr txBox="1">
              <a:spLocks noChangeArrowheads="1"/>
            </p:cNvSpPr>
            <p:nvPr/>
          </p:nvSpPr>
          <p:spPr bwMode="auto">
            <a:xfrm>
              <a:off x="341" y="1262"/>
              <a:ext cx="24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1</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30760" name="Text Box 21"/>
            <p:cNvSpPr txBox="1">
              <a:spLocks noChangeArrowheads="1"/>
            </p:cNvSpPr>
            <p:nvPr/>
          </p:nvSpPr>
          <p:spPr bwMode="auto">
            <a:xfrm>
              <a:off x="1560" y="1262"/>
              <a:ext cx="24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2</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30761" name="Text Box 23"/>
            <p:cNvSpPr txBox="1">
              <a:spLocks noChangeArrowheads="1"/>
            </p:cNvSpPr>
            <p:nvPr/>
          </p:nvSpPr>
          <p:spPr bwMode="auto">
            <a:xfrm>
              <a:off x="587" y="907"/>
              <a:ext cx="66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3200" b="1" i="1" baseline="-25000">
                  <a:solidFill>
                    <a:schemeClr val="tx2"/>
                  </a:solidFill>
                  <a:latin typeface="Times New Roman" pitchFamily="18" charset="0"/>
                  <a:cs typeface="Times New Roman" pitchFamily="18" charset="0"/>
                </a:rPr>
                <a:t>+</a:t>
              </a:r>
              <a:r>
                <a:rPr kumimoji="1" lang="en-US" altLang="zh-CN" b="1" i="1">
                  <a:solidFill>
                    <a:schemeClr val="tx2"/>
                  </a:solidFill>
                  <a:latin typeface="Times New Roman" pitchFamily="18" charset="0"/>
                  <a:cs typeface="Times New Roman" pitchFamily="18" charset="0"/>
                </a:rPr>
                <a:t>   u</a:t>
              </a:r>
              <a:r>
                <a:rPr kumimoji="1" lang="en-US" altLang="zh-CN" b="1" baseline="-25000">
                  <a:solidFill>
                    <a:schemeClr val="tx2"/>
                  </a:solidFill>
                  <a:latin typeface="Times New Roman" pitchFamily="18" charset="0"/>
                  <a:cs typeface="Times New Roman" pitchFamily="18" charset="0"/>
                </a:rPr>
                <a:t>C</a:t>
              </a:r>
              <a:r>
                <a:rPr kumimoji="1" lang="en-US" altLang="zh-CN" b="1">
                  <a:solidFill>
                    <a:schemeClr val="tx2"/>
                  </a:solidFill>
                  <a:latin typeface="Times New Roman" pitchFamily="18" charset="0"/>
                  <a:cs typeface="Times New Roman" pitchFamily="18" charset="0"/>
                </a:rPr>
                <a:t>  </a:t>
              </a:r>
              <a:r>
                <a:rPr kumimoji="1" lang="en-US" altLang="zh-CN" sz="2800" b="1" baseline="-25000">
                  <a:solidFill>
                    <a:schemeClr val="tx2"/>
                  </a:solidFill>
                  <a:latin typeface="Times New Roman" pitchFamily="18" charset="0"/>
                  <a:cs typeface="Times New Roman" pitchFamily="18" charset="0"/>
                </a:rPr>
                <a:t> </a:t>
              </a:r>
              <a:r>
                <a:rPr kumimoji="1" lang="en-US" altLang="zh-CN" sz="2800" b="1" baseline="-25000">
                  <a:solidFill>
                    <a:schemeClr val="tx2"/>
                  </a:solidFill>
                  <a:latin typeface="宋体" charset="-122"/>
                  <a:cs typeface="Times New Roman" pitchFamily="18" charset="0"/>
                </a:rPr>
                <a:t>-</a:t>
              </a:r>
              <a:endParaRPr kumimoji="1" lang="en-US" altLang="zh-CN" b="1" i="1" baseline="-25000">
                <a:solidFill>
                  <a:schemeClr val="tx2"/>
                </a:solidFill>
                <a:latin typeface="宋体" charset="-122"/>
                <a:cs typeface="Times New Roman" pitchFamily="18" charset="0"/>
              </a:endParaRPr>
            </a:p>
          </p:txBody>
        </p:sp>
      </p:grpSp>
      <p:sp>
        <p:nvSpPr>
          <p:cNvPr id="128024" name="Text Box 24"/>
          <p:cNvSpPr txBox="1">
            <a:spLocks noChangeArrowheads="1"/>
          </p:cNvSpPr>
          <p:nvPr/>
        </p:nvSpPr>
        <p:spPr bwMode="auto">
          <a:xfrm>
            <a:off x="439738" y="1294929"/>
            <a:ext cx="569912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如果电路的时间常数很大，那么，电路的</a:t>
            </a:r>
          </a:p>
          <a:p>
            <a:pPr eaLnBrk="1" hangingPunct="1">
              <a:lnSpc>
                <a:spcPct val="130000"/>
              </a:lnSpc>
            </a:pPr>
            <a:r>
              <a:rPr kumimoji="1" lang="zh-CN" altLang="en-US" sz="2400" b="1">
                <a:solidFill>
                  <a:schemeClr val="tx2"/>
                </a:solidFill>
                <a:latin typeface="Times New Roman" pitchFamily="18" charset="0"/>
                <a:cs typeface="Times New Roman" pitchFamily="18" charset="0"/>
              </a:rPr>
              <a:t>过渡过程将很长，所以</a:t>
            </a:r>
          </a:p>
        </p:txBody>
      </p:sp>
      <p:graphicFrame>
        <p:nvGraphicFramePr>
          <p:cNvPr id="128025" name="Object 2"/>
          <p:cNvGraphicFramePr>
            <a:graphicFrameLocks noChangeAspect="1"/>
          </p:cNvGraphicFramePr>
          <p:nvPr>
            <p:extLst>
              <p:ext uri="{D42A27DB-BD31-4B8C-83A1-F6EECF244321}">
                <p14:modId xmlns:p14="http://schemas.microsoft.com/office/powerpoint/2010/main" val="1341116626"/>
              </p:ext>
            </p:extLst>
          </p:nvPr>
        </p:nvGraphicFramePr>
        <p:xfrm>
          <a:off x="3825875" y="1872779"/>
          <a:ext cx="1041400" cy="457200"/>
        </p:xfrm>
        <a:graphic>
          <a:graphicData uri="http://schemas.openxmlformats.org/presentationml/2006/ole">
            <mc:AlternateContent xmlns:mc="http://schemas.openxmlformats.org/markup-compatibility/2006">
              <mc:Choice xmlns:v="urn:schemas-microsoft-com:vml" Requires="v">
                <p:oleObj spid="_x0000_s30840" name="Equation" r:id="rId3" imgW="520560" imgH="228600" progId="Equation.DSMT4">
                  <p:embed/>
                </p:oleObj>
              </mc:Choice>
              <mc:Fallback>
                <p:oleObj name="Equation" r:id="rId3" imgW="52056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75" y="1872779"/>
                        <a:ext cx="1041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26" name="Object 3"/>
          <p:cNvGraphicFramePr>
            <a:graphicFrameLocks noChangeAspect="1"/>
          </p:cNvGraphicFramePr>
          <p:nvPr>
            <p:extLst>
              <p:ext uri="{D42A27DB-BD31-4B8C-83A1-F6EECF244321}">
                <p14:modId xmlns:p14="http://schemas.microsoft.com/office/powerpoint/2010/main" val="2600388506"/>
              </p:ext>
            </p:extLst>
          </p:nvPr>
        </p:nvGraphicFramePr>
        <p:xfrm>
          <a:off x="1011238" y="2374429"/>
          <a:ext cx="2038350" cy="457200"/>
        </p:xfrm>
        <a:graphic>
          <a:graphicData uri="http://schemas.openxmlformats.org/presentationml/2006/ole">
            <mc:AlternateContent xmlns:mc="http://schemas.openxmlformats.org/markup-compatibility/2006">
              <mc:Choice xmlns:v="urn:schemas-microsoft-com:vml" Requires="v">
                <p:oleObj spid="_x0000_s30841" name="Equation" r:id="rId5" imgW="1015920" imgH="228600" progId="Equation.DSMT4">
                  <p:embed/>
                </p:oleObj>
              </mc:Choice>
              <mc:Fallback>
                <p:oleObj name="Equation" r:id="rId5" imgW="101592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238" y="2374429"/>
                        <a:ext cx="2038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27" name="Text Box 27"/>
          <p:cNvSpPr txBox="1">
            <a:spLocks noChangeArrowheads="1"/>
          </p:cNvSpPr>
          <p:nvPr/>
        </p:nvSpPr>
        <p:spPr bwMode="auto">
          <a:xfrm>
            <a:off x="3271838" y="2437929"/>
            <a:ext cx="387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输入信号直接耦合至输出端</a:t>
            </a:r>
          </a:p>
        </p:txBody>
      </p:sp>
      <p:sp>
        <p:nvSpPr>
          <p:cNvPr id="128028" name="Text Box 28"/>
          <p:cNvSpPr txBox="1">
            <a:spLocks noChangeArrowheads="1"/>
          </p:cNvSpPr>
          <p:nvPr/>
        </p:nvSpPr>
        <p:spPr bwMode="auto">
          <a:xfrm>
            <a:off x="566738" y="3099916"/>
            <a:ext cx="183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对于</a:t>
            </a:r>
            <a:r>
              <a:rPr kumimoji="1" lang="en-US" altLang="zh-CN" sz="2400" b="1" i="1">
                <a:solidFill>
                  <a:schemeClr val="tx2"/>
                </a:solidFill>
                <a:latin typeface="Times New Roman" pitchFamily="18" charset="0"/>
                <a:cs typeface="Times New Roman" pitchFamily="18" charset="0"/>
              </a:rPr>
              <a:t>RL</a:t>
            </a:r>
            <a:r>
              <a:rPr kumimoji="1" lang="zh-CN" altLang="en-US" sz="2400" b="1">
                <a:solidFill>
                  <a:schemeClr val="tx2"/>
                </a:solidFill>
                <a:latin typeface="Times New Roman" pitchFamily="18" charset="0"/>
                <a:cs typeface="Times New Roman" pitchFamily="18" charset="0"/>
              </a:rPr>
              <a:t>电路</a:t>
            </a:r>
          </a:p>
        </p:txBody>
      </p:sp>
      <p:grpSp>
        <p:nvGrpSpPr>
          <p:cNvPr id="4" name="Group 29"/>
          <p:cNvGrpSpPr>
            <a:grpSpLocks/>
          </p:cNvGrpSpPr>
          <p:nvPr/>
        </p:nvGrpSpPr>
        <p:grpSpPr bwMode="auto">
          <a:xfrm>
            <a:off x="2393950" y="2996729"/>
            <a:ext cx="2568575" cy="1485900"/>
            <a:chOff x="182" y="2232"/>
            <a:chExt cx="1618" cy="936"/>
          </a:xfrm>
        </p:grpSpPr>
        <p:pic>
          <p:nvPicPr>
            <p:cNvPr id="30734" name="Picture 30"/>
            <p:cNvPicPr preferRelativeResize="0">
              <a:picLocks noChangeArrowheads="1"/>
            </p:cNvPicPr>
            <p:nvPr/>
          </p:nvPicPr>
          <p:blipFill>
            <a:blip r:embed="rId7">
              <a:extLst>
                <a:ext uri="{28A0092B-C50C-407E-A947-70E740481C1C}">
                  <a14:useLocalDpi xmlns:a14="http://schemas.microsoft.com/office/drawing/2010/main" val="0"/>
                </a:ext>
              </a:extLst>
            </a:blip>
            <a:srcRect l="46666"/>
            <a:stretch>
              <a:fillRect/>
            </a:stretch>
          </p:blipFill>
          <p:spPr bwMode="auto">
            <a:xfrm>
              <a:off x="1248" y="274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0735" name="Rectangle 31"/>
            <p:cNvSpPr>
              <a:spLocks noChangeArrowheads="1"/>
            </p:cNvSpPr>
            <p:nvPr/>
          </p:nvSpPr>
          <p:spPr bwMode="auto">
            <a:xfrm>
              <a:off x="720" y="2554"/>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736" name="Line 32"/>
            <p:cNvSpPr>
              <a:spLocks noChangeShapeType="1"/>
            </p:cNvSpPr>
            <p:nvPr/>
          </p:nvSpPr>
          <p:spPr bwMode="auto">
            <a:xfrm flipH="1">
              <a:off x="384" y="2602"/>
              <a:ext cx="3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33"/>
            <p:cNvSpPr>
              <a:spLocks noChangeShapeType="1"/>
            </p:cNvSpPr>
            <p:nvPr/>
          </p:nvSpPr>
          <p:spPr bwMode="auto">
            <a:xfrm>
              <a:off x="960" y="2602"/>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Line 34"/>
            <p:cNvSpPr>
              <a:spLocks noChangeShapeType="1"/>
            </p:cNvSpPr>
            <p:nvPr/>
          </p:nvSpPr>
          <p:spPr bwMode="auto">
            <a:xfrm flipV="1">
              <a:off x="1248" y="260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35"/>
            <p:cNvSpPr>
              <a:spLocks noChangeShapeType="1"/>
            </p:cNvSpPr>
            <p:nvPr/>
          </p:nvSpPr>
          <p:spPr bwMode="auto">
            <a:xfrm flipV="1">
              <a:off x="1254" y="2996"/>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36"/>
            <p:cNvSpPr>
              <a:spLocks noChangeShapeType="1"/>
            </p:cNvSpPr>
            <p:nvPr/>
          </p:nvSpPr>
          <p:spPr bwMode="auto">
            <a:xfrm>
              <a:off x="384" y="3144"/>
              <a:ext cx="11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Oval 37"/>
            <p:cNvSpPr>
              <a:spLocks noChangeArrowheads="1"/>
            </p:cNvSpPr>
            <p:nvPr/>
          </p:nvSpPr>
          <p:spPr bwMode="auto">
            <a:xfrm>
              <a:off x="1220" y="2588"/>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742" name="Oval 38"/>
            <p:cNvSpPr>
              <a:spLocks noChangeArrowheads="1"/>
            </p:cNvSpPr>
            <p:nvPr/>
          </p:nvSpPr>
          <p:spPr bwMode="auto">
            <a:xfrm>
              <a:off x="1218" y="3120"/>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743" name="Text Box 40"/>
            <p:cNvSpPr txBox="1">
              <a:spLocks noChangeArrowheads="1"/>
            </p:cNvSpPr>
            <p:nvPr/>
          </p:nvSpPr>
          <p:spPr bwMode="auto">
            <a:xfrm>
              <a:off x="182" y="2534"/>
              <a:ext cx="24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1</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30744" name="Text Box 42"/>
            <p:cNvSpPr txBox="1">
              <a:spLocks noChangeArrowheads="1"/>
            </p:cNvSpPr>
            <p:nvPr/>
          </p:nvSpPr>
          <p:spPr bwMode="auto">
            <a:xfrm>
              <a:off x="1554" y="2579"/>
              <a:ext cx="24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2</a:t>
              </a:r>
            </a:p>
            <a:p>
              <a:pPr eaLnBrk="1" hangingPunct="1"/>
              <a:r>
                <a:rPr kumimoji="1" lang="en-US" altLang="zh-CN" b="1" i="1">
                  <a:solidFill>
                    <a:schemeClr val="tx2"/>
                  </a:solidFill>
                  <a:latin typeface="Times New Roman" pitchFamily="18" charset="0"/>
                  <a:cs typeface="Times New Roman" pitchFamily="18" charset="0"/>
                </a:rPr>
                <a:t>_</a:t>
              </a:r>
            </a:p>
          </p:txBody>
        </p:sp>
        <p:sp>
          <p:nvSpPr>
            <p:cNvPr id="30745" name="Text Box 43"/>
            <p:cNvSpPr txBox="1">
              <a:spLocks noChangeArrowheads="1"/>
            </p:cNvSpPr>
            <p:nvPr/>
          </p:nvSpPr>
          <p:spPr bwMode="auto">
            <a:xfrm>
              <a:off x="758" y="2664"/>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p>
          </p:txBody>
        </p:sp>
        <p:sp>
          <p:nvSpPr>
            <p:cNvPr id="30746" name="Text Box 44"/>
            <p:cNvSpPr txBox="1">
              <a:spLocks noChangeArrowheads="1"/>
            </p:cNvSpPr>
            <p:nvPr/>
          </p:nvSpPr>
          <p:spPr bwMode="auto">
            <a:xfrm>
              <a:off x="998" y="28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L</a:t>
              </a:r>
            </a:p>
          </p:txBody>
        </p:sp>
        <p:sp>
          <p:nvSpPr>
            <p:cNvPr id="30747" name="Text Box 46"/>
            <p:cNvSpPr txBox="1">
              <a:spLocks noChangeArrowheads="1"/>
            </p:cNvSpPr>
            <p:nvPr/>
          </p:nvSpPr>
          <p:spPr bwMode="auto">
            <a:xfrm>
              <a:off x="519" y="223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baseline="-25000">
                  <a:solidFill>
                    <a:schemeClr val="tx2"/>
                  </a:solidFill>
                  <a:latin typeface="Times New Roman" pitchFamily="18" charset="0"/>
                  <a:cs typeface="Times New Roman" pitchFamily="18" charset="0"/>
                </a:rPr>
                <a:t>+</a:t>
              </a:r>
              <a:r>
                <a:rPr kumimoji="1" lang="en-US" altLang="zh-CN" b="1" i="1">
                  <a:solidFill>
                    <a:schemeClr val="tx2"/>
                  </a:solidFill>
                  <a:latin typeface="Times New Roman" pitchFamily="18" charset="0"/>
                  <a:cs typeface="Times New Roman" pitchFamily="18" charset="0"/>
                </a:rPr>
                <a:t>   u</a:t>
              </a:r>
              <a:r>
                <a:rPr kumimoji="1" lang="en-US" altLang="zh-CN" b="1" i="1" baseline="-25000">
                  <a:solidFill>
                    <a:schemeClr val="tx2"/>
                  </a:solidFill>
                  <a:latin typeface="Times New Roman" pitchFamily="18" charset="0"/>
                  <a:cs typeface="Times New Roman" pitchFamily="18" charset="0"/>
                </a:rPr>
                <a:t>R    </a:t>
              </a:r>
              <a:r>
                <a:rPr kumimoji="1" lang="en-US" altLang="zh-CN" sz="2400" b="1" i="1" baseline="-25000">
                  <a:solidFill>
                    <a:schemeClr val="tx2"/>
                  </a:solidFill>
                  <a:latin typeface="宋体" charset="-122"/>
                  <a:cs typeface="Times New Roman" pitchFamily="18" charset="0"/>
                </a:rPr>
                <a:t>-</a:t>
              </a:r>
              <a:endParaRPr kumimoji="1" lang="en-US" altLang="zh-CN" b="1" i="1">
                <a:solidFill>
                  <a:schemeClr val="tx2"/>
                </a:solidFill>
                <a:latin typeface="宋体" charset="-122"/>
                <a:cs typeface="Times New Roman" pitchFamily="18" charset="0"/>
              </a:endParaRPr>
            </a:p>
          </p:txBody>
        </p:sp>
      </p:grpSp>
      <p:graphicFrame>
        <p:nvGraphicFramePr>
          <p:cNvPr id="128047" name="Object 4"/>
          <p:cNvGraphicFramePr>
            <a:graphicFrameLocks noChangeAspect="1"/>
          </p:cNvGraphicFramePr>
          <p:nvPr>
            <p:extLst>
              <p:ext uri="{D42A27DB-BD31-4B8C-83A1-F6EECF244321}">
                <p14:modId xmlns:p14="http://schemas.microsoft.com/office/powerpoint/2010/main" val="901625340"/>
              </p:ext>
            </p:extLst>
          </p:nvPr>
        </p:nvGraphicFramePr>
        <p:xfrm>
          <a:off x="5375275" y="3311054"/>
          <a:ext cx="1041400" cy="454025"/>
        </p:xfrm>
        <a:graphic>
          <a:graphicData uri="http://schemas.openxmlformats.org/presentationml/2006/ole">
            <mc:AlternateContent xmlns:mc="http://schemas.openxmlformats.org/markup-compatibility/2006">
              <mc:Choice xmlns:v="urn:schemas-microsoft-com:vml" Requires="v">
                <p:oleObj spid="_x0000_s30842" name="Equation" r:id="rId8" imgW="520560" imgH="228600" progId="Equation.DSMT4">
                  <p:embed/>
                </p:oleObj>
              </mc:Choice>
              <mc:Fallback>
                <p:oleObj name="Equation" r:id="rId8" imgW="520560" imgH="228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5275" y="3311054"/>
                        <a:ext cx="1041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48" name="Object 5"/>
          <p:cNvGraphicFramePr>
            <a:graphicFrameLocks noChangeAspect="1"/>
          </p:cNvGraphicFramePr>
          <p:nvPr>
            <p:extLst>
              <p:ext uri="{D42A27DB-BD31-4B8C-83A1-F6EECF244321}">
                <p14:modId xmlns:p14="http://schemas.microsoft.com/office/powerpoint/2010/main" val="2319756920"/>
              </p:ext>
            </p:extLst>
          </p:nvPr>
        </p:nvGraphicFramePr>
        <p:xfrm>
          <a:off x="5337175" y="3947641"/>
          <a:ext cx="2036763" cy="428625"/>
        </p:xfrm>
        <a:graphic>
          <a:graphicData uri="http://schemas.openxmlformats.org/presentationml/2006/ole">
            <mc:AlternateContent xmlns:mc="http://schemas.openxmlformats.org/markup-compatibility/2006">
              <mc:Choice xmlns:v="urn:schemas-microsoft-com:vml" Requires="v">
                <p:oleObj spid="_x0000_s30843" name="Equation" r:id="rId10" imgW="1015920" imgH="215640" progId="Equation.DSMT4">
                  <p:embed/>
                </p:oleObj>
              </mc:Choice>
              <mc:Fallback>
                <p:oleObj name="Equation" r:id="rId10" imgW="1015920" imgH="21564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7175" y="3947641"/>
                        <a:ext cx="20367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49" name="Text Box 49"/>
          <p:cNvSpPr txBox="1">
            <a:spLocks noChangeArrowheads="1"/>
          </p:cNvSpPr>
          <p:nvPr/>
        </p:nvSpPr>
        <p:spPr bwMode="auto">
          <a:xfrm>
            <a:off x="214313" y="4757266"/>
            <a:ext cx="8689975" cy="1531938"/>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indent="3841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kumimoji="1" lang="zh-CN" altLang="en-US" sz="2400" b="1">
                <a:solidFill>
                  <a:schemeClr val="tx2"/>
                </a:solidFill>
                <a:latin typeface="Times New Roman" pitchFamily="18" charset="0"/>
                <a:cs typeface="Times New Roman" pitchFamily="18" charset="0"/>
              </a:rPr>
              <a:t>时间常数很大的意义是指它远大于输入脉冲的周期：</a:t>
            </a:r>
            <a:r>
              <a:rPr kumimoji="1" lang="zh-CN" altLang="en-US" sz="2400" b="1" i="1">
                <a:solidFill>
                  <a:schemeClr val="tx2"/>
                </a:solidFill>
                <a:latin typeface="Times New Roman" pitchFamily="18" charset="0"/>
                <a:cs typeface="Times New Roman" pitchFamily="18" charset="0"/>
                <a:sym typeface="Symbol" pitchFamily="18" charset="2"/>
              </a:rPr>
              <a:t></a:t>
            </a:r>
            <a:r>
              <a:rPr kumimoji="1" lang="en-US" altLang="zh-CN" sz="2400" b="1">
                <a:solidFill>
                  <a:schemeClr val="tx2"/>
                </a:solidFill>
                <a:latin typeface="Times New Roman" pitchFamily="18" charset="0"/>
                <a:cs typeface="Times New Roman" pitchFamily="18" charset="0"/>
                <a:sym typeface="Symbol" pitchFamily="18" charset="2"/>
              </a:rPr>
              <a:t>&lt;&lt;</a:t>
            </a:r>
            <a:r>
              <a:rPr kumimoji="1" lang="en-US" altLang="zh-CN" sz="2400" b="1" i="1">
                <a:solidFill>
                  <a:schemeClr val="tx2"/>
                </a:solidFill>
                <a:latin typeface="Times New Roman" pitchFamily="18" charset="0"/>
                <a:cs typeface="Times New Roman" pitchFamily="18" charset="0"/>
                <a:sym typeface="Symbol" pitchFamily="18" charset="2"/>
              </a:rPr>
              <a:t>T</a:t>
            </a:r>
            <a:r>
              <a:rPr kumimoji="1" lang="zh-CN" altLang="en-US" sz="2400" b="1">
                <a:solidFill>
                  <a:schemeClr val="tx2"/>
                </a:solidFill>
                <a:latin typeface="Times New Roman" pitchFamily="18" charset="0"/>
                <a:cs typeface="Times New Roman" pitchFamily="18" charset="0"/>
                <a:sym typeface="Symbol" pitchFamily="18" charset="2"/>
              </a:rPr>
              <a:t>，这也是组成耦合电路的参数条件。耦合电路将信号的变化部分传输到输出，而将输入信号的直流成分隔离。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8024"/>
                                        </p:tgtEl>
                                        <p:attrNameLst>
                                          <p:attrName>style.visibility</p:attrName>
                                        </p:attrNameLst>
                                      </p:cBhvr>
                                      <p:to>
                                        <p:strVal val="visible"/>
                                      </p:to>
                                    </p:set>
                                    <p:animEffect transition="in" filter="wipe(left)">
                                      <p:cBhvr>
                                        <p:cTn id="12" dur="75"/>
                                        <p:tgtEl>
                                          <p:spTgt spid="1280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8025"/>
                                        </p:tgtEl>
                                        <p:attrNameLst>
                                          <p:attrName>style.visibility</p:attrName>
                                        </p:attrNameLst>
                                      </p:cBhvr>
                                      <p:to>
                                        <p:strVal val="visible"/>
                                      </p:to>
                                    </p:set>
                                    <p:animEffect transition="in" filter="wipe(left)">
                                      <p:cBhvr>
                                        <p:cTn id="17" dur="500"/>
                                        <p:tgtEl>
                                          <p:spTgt spid="1280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8026"/>
                                        </p:tgtEl>
                                        <p:attrNameLst>
                                          <p:attrName>style.visibility</p:attrName>
                                        </p:attrNameLst>
                                      </p:cBhvr>
                                      <p:to>
                                        <p:strVal val="visible"/>
                                      </p:to>
                                    </p:set>
                                    <p:animEffect transition="in" filter="wipe(left)">
                                      <p:cBhvr>
                                        <p:cTn id="22" dur="500"/>
                                        <p:tgtEl>
                                          <p:spTgt spid="1280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28027"/>
                                        </p:tgtEl>
                                        <p:attrNameLst>
                                          <p:attrName>style.visibility</p:attrName>
                                        </p:attrNameLst>
                                      </p:cBhvr>
                                      <p:to>
                                        <p:strVal val="visible"/>
                                      </p:to>
                                    </p:set>
                                    <p:animEffect transition="in" filter="wipe(left)">
                                      <p:cBhvr>
                                        <p:cTn id="27" dur="75"/>
                                        <p:tgtEl>
                                          <p:spTgt spid="1280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28028"/>
                                        </p:tgtEl>
                                        <p:attrNameLst>
                                          <p:attrName>style.visibility</p:attrName>
                                        </p:attrNameLst>
                                      </p:cBhvr>
                                      <p:to>
                                        <p:strVal val="visible"/>
                                      </p:to>
                                    </p:set>
                                    <p:animEffect transition="in" filter="wipe(left)">
                                      <p:cBhvr>
                                        <p:cTn id="32" dur="75"/>
                                        <p:tgtEl>
                                          <p:spTgt spid="128028"/>
                                        </p:tgtEl>
                                      </p:cBhvr>
                                    </p:animEffect>
                                  </p:childTnLst>
                                </p:cTn>
                              </p:par>
                            </p:childTnLst>
                          </p:cTn>
                        </p:par>
                        <p:par>
                          <p:cTn id="33" fill="hold" nodeType="afterGroup">
                            <p:stCondLst>
                              <p:cond delay="450"/>
                            </p:stCondLst>
                            <p:childTnLst>
                              <p:par>
                                <p:cTn id="34" presetID="22" presetClass="entr" presetSubtype="8"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8047"/>
                                        </p:tgtEl>
                                        <p:attrNameLst>
                                          <p:attrName>style.visibility</p:attrName>
                                        </p:attrNameLst>
                                      </p:cBhvr>
                                      <p:to>
                                        <p:strVal val="visible"/>
                                      </p:to>
                                    </p:set>
                                    <p:animEffect transition="in" filter="wipe(left)">
                                      <p:cBhvr>
                                        <p:cTn id="41" dur="500"/>
                                        <p:tgtEl>
                                          <p:spTgt spid="12804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28048"/>
                                        </p:tgtEl>
                                        <p:attrNameLst>
                                          <p:attrName>style.visibility</p:attrName>
                                        </p:attrNameLst>
                                      </p:cBhvr>
                                      <p:to>
                                        <p:strVal val="visible"/>
                                      </p:to>
                                    </p:set>
                                    <p:animEffect transition="in" filter="wipe(left)">
                                      <p:cBhvr>
                                        <p:cTn id="46" dur="500"/>
                                        <p:tgtEl>
                                          <p:spTgt spid="12804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100"/>
                                  </p:iterate>
                                  <p:childTnLst>
                                    <p:set>
                                      <p:cBhvr>
                                        <p:cTn id="50" dur="1" fill="hold">
                                          <p:stCondLst>
                                            <p:cond delay="0"/>
                                          </p:stCondLst>
                                        </p:cTn>
                                        <p:tgtEl>
                                          <p:spTgt spid="128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autoUpdateAnimBg="0"/>
      <p:bldP spid="128027" grpId="0" autoUpdateAnimBg="0"/>
      <p:bldP spid="128028" grpId="0" autoUpdateAnimBg="0"/>
      <p:bldP spid="12804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z="3600" smtClean="0">
                <a:ea typeface="宋体" charset="-122"/>
              </a:rPr>
              <a:t>4.5  </a:t>
            </a:r>
            <a:r>
              <a:rPr lang="zh-CN" altLang="en-US" sz="3600" smtClean="0">
                <a:ea typeface="宋体" charset="-122"/>
              </a:rPr>
              <a:t>矩形脉冲作用于一阶电路</a:t>
            </a:r>
            <a:r>
              <a:rPr lang="zh-CN" altLang="en-US" sz="3600" smtClean="0">
                <a:ea typeface="楷体_GB2312" pitchFamily="49" charset="-122"/>
              </a:rPr>
              <a:t>（续</a:t>
            </a:r>
            <a:r>
              <a:rPr lang="en-US" altLang="zh-CN" sz="3600" smtClean="0">
                <a:ea typeface="楷体_GB2312" pitchFamily="49" charset="-122"/>
              </a:rPr>
              <a:t>9</a:t>
            </a:r>
            <a:r>
              <a:rPr lang="zh-CN" altLang="en-US" sz="3600" smtClean="0">
                <a:ea typeface="楷体_GB2312" pitchFamily="49" charset="-122"/>
              </a:rPr>
              <a:t>）</a:t>
            </a:r>
            <a:endParaRPr lang="zh-CN" altLang="en-US" smtClean="0">
              <a:ea typeface="楷体_GB2312" pitchFamily="49" charset="-122"/>
            </a:endParaRPr>
          </a:p>
        </p:txBody>
      </p:sp>
      <p:sp>
        <p:nvSpPr>
          <p:cNvPr id="52227" name="Rectangle 3"/>
          <p:cNvSpPr>
            <a:spLocks noGrp="1" noChangeArrowheads="1"/>
          </p:cNvSpPr>
          <p:nvPr>
            <p:ph sz="quarter" idx="11"/>
          </p:nvPr>
        </p:nvSpPr>
        <p:spPr/>
        <p:txBody>
          <a:bodyPr/>
          <a:lstStyle/>
          <a:p>
            <a:pPr algn="ctr" eaLnBrk="1" hangingPunct="1">
              <a:buFont typeface="Wingdings" pitchFamily="2" charset="2"/>
              <a:buNone/>
            </a:pPr>
            <a:r>
              <a:rPr lang="zh-CN" altLang="en-US" dirty="0" smtClean="0">
                <a:ea typeface="宋体" charset="-122"/>
              </a:rPr>
              <a:t>耦合电路仿真</a:t>
            </a:r>
          </a:p>
        </p:txBody>
      </p:sp>
      <p:pic>
        <p:nvPicPr>
          <p:cNvPr id="143410" name="Picture 50">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1412776"/>
            <a:ext cx="7319963"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52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43410"/>
                                        </p:tgtEl>
                                        <p:attrNameLst>
                                          <p:attrName>style.visibility</p:attrName>
                                        </p:attrNameLst>
                                      </p:cBhvr>
                                      <p:to>
                                        <p:strVal val="visible"/>
                                      </p:to>
                                    </p:set>
                                    <p:animEffect transition="in" filter="slide(fromBottom)">
                                      <p:cBhvr>
                                        <p:cTn id="7" dur="500"/>
                                        <p:tgtEl>
                                          <p:spTgt spid="143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altLang="zh-CN" sz="3600" smtClean="0">
                <a:ea typeface="宋体" charset="-122"/>
              </a:rPr>
              <a:t>4.6  </a:t>
            </a:r>
            <a:r>
              <a:rPr lang="en-US" altLang="zh-CN" sz="3600" i="1" smtClean="0">
                <a:ea typeface="宋体" charset="-122"/>
              </a:rPr>
              <a:t>RLC</a:t>
            </a:r>
            <a:r>
              <a:rPr lang="zh-CN" altLang="en-US" sz="3600" smtClean="0">
                <a:ea typeface="宋体" charset="-122"/>
              </a:rPr>
              <a:t>串联电路的零输入响应</a:t>
            </a:r>
          </a:p>
        </p:txBody>
      </p:sp>
      <p:sp>
        <p:nvSpPr>
          <p:cNvPr id="69636" name="Rectangle 4"/>
          <p:cNvSpPr>
            <a:spLocks noChangeArrowheads="1"/>
          </p:cNvSpPr>
          <p:nvPr/>
        </p:nvSpPr>
        <p:spPr bwMode="auto">
          <a:xfrm>
            <a:off x="501650" y="836712"/>
            <a:ext cx="8426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r>
              <a:rPr lang="en-US" altLang="zh-CN" sz="2400" b="1">
                <a:solidFill>
                  <a:schemeClr val="tx2"/>
                </a:solidFill>
                <a:cs typeface="Times New Roman" pitchFamily="18" charset="0"/>
              </a:rPr>
              <a:t>        </a:t>
            </a:r>
            <a:r>
              <a:rPr lang="zh-CN" altLang="en-US" sz="2400" b="1">
                <a:solidFill>
                  <a:schemeClr val="tx2"/>
                </a:solidFill>
                <a:cs typeface="Times New Roman" pitchFamily="18" charset="0"/>
              </a:rPr>
              <a:t>如果电路中同时含有电容和电感，那么，电路必为二阶，描述电路的方程将是二阶常微分方程</a:t>
            </a:r>
          </a:p>
        </p:txBody>
      </p:sp>
      <p:sp>
        <p:nvSpPr>
          <p:cNvPr id="69637" name="Rectangle 5"/>
          <p:cNvSpPr>
            <a:spLocks noChangeArrowheads="1"/>
          </p:cNvSpPr>
          <p:nvPr/>
        </p:nvSpPr>
        <p:spPr bwMode="auto">
          <a:xfrm>
            <a:off x="501650" y="3746599"/>
            <a:ext cx="575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zh-CN" altLang="en-US" sz="2400" b="1">
                <a:solidFill>
                  <a:schemeClr val="tx2"/>
                </a:solidFill>
              </a:rPr>
              <a:t>如果电路中无激励，则电路方程为齐次的</a:t>
            </a:r>
          </a:p>
        </p:txBody>
      </p:sp>
      <p:graphicFrame>
        <p:nvGraphicFramePr>
          <p:cNvPr id="69638" name="Object 2"/>
          <p:cNvGraphicFramePr>
            <a:graphicFrameLocks noChangeAspect="1"/>
          </p:cNvGraphicFramePr>
          <p:nvPr>
            <p:extLst>
              <p:ext uri="{D42A27DB-BD31-4B8C-83A1-F6EECF244321}">
                <p14:modId xmlns:p14="http://schemas.microsoft.com/office/powerpoint/2010/main" val="1542626549"/>
              </p:ext>
            </p:extLst>
          </p:nvPr>
        </p:nvGraphicFramePr>
        <p:xfrm>
          <a:off x="1739900" y="1628874"/>
          <a:ext cx="4178300" cy="838200"/>
        </p:xfrm>
        <a:graphic>
          <a:graphicData uri="http://schemas.openxmlformats.org/presentationml/2006/ole">
            <mc:AlternateContent xmlns:mc="http://schemas.openxmlformats.org/markup-compatibility/2006">
              <mc:Choice xmlns:v="urn:schemas-microsoft-com:vml" Requires="v">
                <p:oleObj spid="_x0000_s31811" name="Equation" r:id="rId3" imgW="2082600" imgH="419040" progId="Equation.DSMT4">
                  <p:embed/>
                </p:oleObj>
              </mc:Choice>
              <mc:Fallback>
                <p:oleObj name="Equation" r:id="rId3" imgW="20826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1628874"/>
                        <a:ext cx="4178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9" name="Object 3"/>
          <p:cNvGraphicFramePr>
            <a:graphicFrameLocks noChangeAspect="1"/>
          </p:cNvGraphicFramePr>
          <p:nvPr>
            <p:extLst>
              <p:ext uri="{D42A27DB-BD31-4B8C-83A1-F6EECF244321}">
                <p14:modId xmlns:p14="http://schemas.microsoft.com/office/powerpoint/2010/main" val="2501385012"/>
              </p:ext>
            </p:extLst>
          </p:nvPr>
        </p:nvGraphicFramePr>
        <p:xfrm>
          <a:off x="1727200" y="4330799"/>
          <a:ext cx="3744913" cy="838200"/>
        </p:xfrm>
        <a:graphic>
          <a:graphicData uri="http://schemas.openxmlformats.org/presentationml/2006/ole">
            <mc:AlternateContent xmlns:mc="http://schemas.openxmlformats.org/markup-compatibility/2006">
              <mc:Choice xmlns:v="urn:schemas-microsoft-com:vml" Requires="v">
                <p:oleObj spid="_x0000_s31812" name="Equation" r:id="rId5" imgW="1866600" imgH="419040" progId="Equation.DSMT4">
                  <p:embed/>
                </p:oleObj>
              </mc:Choice>
              <mc:Fallback>
                <p:oleObj name="Equation" r:id="rId5" imgW="186660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4330799"/>
                        <a:ext cx="37449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0" name="Rectangle 8"/>
          <p:cNvSpPr>
            <a:spLocks noChangeArrowheads="1"/>
          </p:cNvSpPr>
          <p:nvPr/>
        </p:nvSpPr>
        <p:spPr bwMode="auto">
          <a:xfrm>
            <a:off x="501650" y="2449612"/>
            <a:ext cx="668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zh-CN" altLang="en-US" sz="2400" b="1">
                <a:solidFill>
                  <a:schemeClr val="tx2"/>
                </a:solidFill>
              </a:rPr>
              <a:t>如果电路中激励为直流，则电路方程右边为常数</a:t>
            </a:r>
          </a:p>
        </p:txBody>
      </p:sp>
      <p:graphicFrame>
        <p:nvGraphicFramePr>
          <p:cNvPr id="69641" name="Object 4"/>
          <p:cNvGraphicFramePr>
            <a:graphicFrameLocks noChangeAspect="1"/>
          </p:cNvGraphicFramePr>
          <p:nvPr>
            <p:extLst>
              <p:ext uri="{D42A27DB-BD31-4B8C-83A1-F6EECF244321}">
                <p14:modId xmlns:p14="http://schemas.microsoft.com/office/powerpoint/2010/main" val="2815146730"/>
              </p:ext>
            </p:extLst>
          </p:nvPr>
        </p:nvGraphicFramePr>
        <p:xfrm>
          <a:off x="1739900" y="2908399"/>
          <a:ext cx="3821113" cy="838200"/>
        </p:xfrm>
        <a:graphic>
          <a:graphicData uri="http://schemas.openxmlformats.org/presentationml/2006/ole">
            <mc:AlternateContent xmlns:mc="http://schemas.openxmlformats.org/markup-compatibility/2006">
              <mc:Choice xmlns:v="urn:schemas-microsoft-com:vml" Requires="v">
                <p:oleObj spid="_x0000_s31813" name="Equation" r:id="rId7" imgW="1904760" imgH="419040" progId="Equation.DSMT4">
                  <p:embed/>
                </p:oleObj>
              </mc:Choice>
              <mc:Fallback>
                <p:oleObj name="Equation" r:id="rId7" imgW="1904760" imgH="419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9900" y="2908399"/>
                        <a:ext cx="38211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2" name="Text Box 10"/>
          <p:cNvSpPr txBox="1">
            <a:spLocks noChangeArrowheads="1"/>
          </p:cNvSpPr>
          <p:nvPr/>
        </p:nvSpPr>
        <p:spPr bwMode="auto">
          <a:xfrm>
            <a:off x="501650" y="5276949"/>
            <a:ext cx="8642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rPr>
              <a:t>        </a:t>
            </a:r>
            <a:r>
              <a:rPr kumimoji="1" lang="zh-CN" altLang="en-US" sz="2400" b="1">
                <a:solidFill>
                  <a:schemeClr val="tx2"/>
                </a:solidFill>
              </a:rPr>
              <a:t>二阶电路中，电容和电感之间的储能可进行交换，因此，电路中的响应将可能发生振荡，甚至不存在稳态！</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53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69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9638"/>
                                        </p:tgtEl>
                                        <p:attrNameLst>
                                          <p:attrName>style.visibility</p:attrName>
                                        </p:attrNameLst>
                                      </p:cBhvr>
                                      <p:to>
                                        <p:strVal val="visible"/>
                                      </p:to>
                                    </p:set>
                                    <p:animEffect transition="in" filter="wipe(left)">
                                      <p:cBhvr>
                                        <p:cTn id="11" dur="500"/>
                                        <p:tgtEl>
                                          <p:spTgt spid="696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69640"/>
                                        </p:tgtEl>
                                        <p:attrNameLst>
                                          <p:attrName>style.visibility</p:attrName>
                                        </p:attrNameLst>
                                      </p:cBhvr>
                                      <p:to>
                                        <p:strVal val="visible"/>
                                      </p:to>
                                    </p:set>
                                    <p:animEffect transition="in" filter="wipe(left)">
                                      <p:cBhvr>
                                        <p:cTn id="16" dur="75"/>
                                        <p:tgtEl>
                                          <p:spTgt spid="696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9641"/>
                                        </p:tgtEl>
                                        <p:attrNameLst>
                                          <p:attrName>style.visibility</p:attrName>
                                        </p:attrNameLst>
                                      </p:cBhvr>
                                      <p:to>
                                        <p:strVal val="visible"/>
                                      </p:to>
                                    </p:set>
                                    <p:animEffect transition="in" filter="wipe(left)">
                                      <p:cBhvr>
                                        <p:cTn id="21" dur="500"/>
                                        <p:tgtEl>
                                          <p:spTgt spid="696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69637"/>
                                        </p:tgtEl>
                                        <p:attrNameLst>
                                          <p:attrName>style.visibility</p:attrName>
                                        </p:attrNameLst>
                                      </p:cBhvr>
                                      <p:to>
                                        <p:strVal val="visible"/>
                                      </p:to>
                                    </p:set>
                                    <p:animEffect transition="in" filter="wipe(left)">
                                      <p:cBhvr>
                                        <p:cTn id="26" dur="75"/>
                                        <p:tgtEl>
                                          <p:spTgt spid="696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9639"/>
                                        </p:tgtEl>
                                        <p:attrNameLst>
                                          <p:attrName>style.visibility</p:attrName>
                                        </p:attrNameLst>
                                      </p:cBhvr>
                                      <p:to>
                                        <p:strVal val="visible"/>
                                      </p:to>
                                    </p:set>
                                    <p:animEffect transition="in" filter="wipe(left)">
                                      <p:cBhvr>
                                        <p:cTn id="31" dur="500"/>
                                        <p:tgtEl>
                                          <p:spTgt spid="696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69642"/>
                                        </p:tgtEl>
                                        <p:attrNameLst>
                                          <p:attrName>style.visibility</p:attrName>
                                        </p:attrNameLst>
                                      </p:cBhvr>
                                      <p:to>
                                        <p:strVal val="visible"/>
                                      </p:to>
                                    </p:set>
                                    <p:animEffect transition="in" filter="wipe(left)">
                                      <p:cBhvr>
                                        <p:cTn id="36" dur="75"/>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37" grpId="0" autoUpdateAnimBg="0"/>
      <p:bldP spid="69640" grpId="0" autoUpdateAnimBg="0"/>
      <p:bldP spid="6964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3600" smtClean="0">
                <a:ea typeface="宋体" charset="-122"/>
              </a:rPr>
              <a:t>4.6 </a:t>
            </a:r>
            <a:r>
              <a:rPr lang="en-US" altLang="zh-CN" sz="3600" i="1" smtClean="0">
                <a:ea typeface="宋体" charset="-122"/>
              </a:rPr>
              <a:t>RLC</a:t>
            </a:r>
            <a:r>
              <a:rPr lang="zh-CN" altLang="en-US" sz="3600" smtClean="0">
                <a:ea typeface="宋体" charset="-122"/>
              </a:rPr>
              <a:t>串联电路的零输入响应</a:t>
            </a:r>
            <a:r>
              <a:rPr lang="zh-CN" altLang="en-US" sz="3600" smtClean="0">
                <a:ea typeface="楷体_GB2312" pitchFamily="49" charset="-122"/>
              </a:rPr>
              <a:t>（续</a:t>
            </a:r>
            <a:r>
              <a:rPr lang="en-US" altLang="zh-CN" sz="3600" smtClean="0">
                <a:ea typeface="楷体_GB2312" pitchFamily="49" charset="-122"/>
              </a:rPr>
              <a:t>1</a:t>
            </a:r>
            <a:r>
              <a:rPr lang="zh-CN" altLang="en-US" sz="36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54</a:t>
            </a:fld>
            <a:endParaRPr lang="zh-CN" altLang="en-US"/>
          </a:p>
        </p:txBody>
      </p:sp>
      <p:sp>
        <p:nvSpPr>
          <p:cNvPr id="53251" name="Rectangle 3"/>
          <p:cNvSpPr>
            <a:spLocks noGrp="1" noChangeArrowheads="1"/>
          </p:cNvSpPr>
          <p:nvPr>
            <p:ph sz="quarter" idx="4294967295"/>
          </p:nvPr>
        </p:nvSpPr>
        <p:spPr>
          <a:xfrm>
            <a:off x="0" y="765175"/>
            <a:ext cx="8891588" cy="5543550"/>
          </a:xfrm>
        </p:spPr>
        <p:txBody>
          <a:bodyPr/>
          <a:lstStyle/>
          <a:p>
            <a:pPr eaLnBrk="1" hangingPunct="1">
              <a:lnSpc>
                <a:spcPct val="150000"/>
              </a:lnSpc>
              <a:spcBef>
                <a:spcPts val="0"/>
              </a:spcBef>
            </a:pPr>
            <a:r>
              <a:rPr lang="zh-CN" altLang="en-US" sz="2400" dirty="0" smtClean="0">
                <a:ea typeface="宋体" charset="-122"/>
              </a:rPr>
              <a:t>二阶电路的响应</a:t>
            </a:r>
            <a:br>
              <a:rPr lang="zh-CN" altLang="en-US" sz="2400" dirty="0" smtClean="0">
                <a:ea typeface="宋体" charset="-122"/>
              </a:rPr>
            </a:br>
            <a:r>
              <a:rPr lang="zh-CN" altLang="en-US" sz="2400" dirty="0" smtClean="0">
                <a:ea typeface="宋体" charset="-122"/>
              </a:rPr>
              <a:t>与一阶电路相同，二阶电路的响应也可分为：</a:t>
            </a:r>
          </a:p>
          <a:p>
            <a:pPr marL="522288" lvl="1" indent="-65088" eaLnBrk="1" hangingPunct="1">
              <a:lnSpc>
                <a:spcPct val="150000"/>
              </a:lnSpc>
              <a:spcBef>
                <a:spcPts val="0"/>
              </a:spcBef>
            </a:pPr>
            <a:r>
              <a:rPr lang="zh-CN" altLang="en-US" sz="2400" dirty="0" smtClean="0"/>
              <a:t>零输入响应</a:t>
            </a:r>
          </a:p>
          <a:p>
            <a:pPr marL="522288" lvl="1" indent="-65088" eaLnBrk="1" hangingPunct="1">
              <a:lnSpc>
                <a:spcPct val="150000"/>
              </a:lnSpc>
              <a:spcBef>
                <a:spcPts val="0"/>
              </a:spcBef>
            </a:pPr>
            <a:r>
              <a:rPr lang="zh-CN" altLang="en-US" sz="2400" dirty="0" smtClean="0"/>
              <a:t>零状态响应              全响应</a:t>
            </a:r>
            <a:r>
              <a:rPr lang="en-US" altLang="zh-CN" sz="2400" dirty="0" smtClean="0"/>
              <a:t>=</a:t>
            </a:r>
            <a:r>
              <a:rPr lang="zh-CN" altLang="en-US" sz="2400" dirty="0" smtClean="0"/>
              <a:t>零输入响应</a:t>
            </a:r>
            <a:r>
              <a:rPr lang="en-US" altLang="zh-CN" sz="2400" dirty="0" smtClean="0"/>
              <a:t>+</a:t>
            </a:r>
            <a:r>
              <a:rPr lang="zh-CN" altLang="en-US" sz="2400" dirty="0" smtClean="0"/>
              <a:t>零状态响应</a:t>
            </a:r>
          </a:p>
          <a:p>
            <a:pPr marL="522288" lvl="1" indent="-65088" eaLnBrk="1" hangingPunct="1">
              <a:lnSpc>
                <a:spcPct val="150000"/>
              </a:lnSpc>
              <a:spcBef>
                <a:spcPts val="0"/>
              </a:spcBef>
              <a:buFont typeface="Wingdings" pitchFamily="2" charset="2"/>
              <a:buNone/>
            </a:pPr>
            <a:r>
              <a:rPr lang="zh-CN" altLang="en-US" sz="2400" dirty="0" smtClean="0"/>
              <a:t>         与一阶电路不同的是，二阶电路的响应求解没有像三要素法那样的简单方法，只能通过列方程、解方程、由初始条件定解。</a:t>
            </a:r>
          </a:p>
          <a:p>
            <a:pPr marL="522288" lvl="1" indent="-65088" eaLnBrk="1" hangingPunct="1">
              <a:lnSpc>
                <a:spcPct val="150000"/>
              </a:lnSpc>
              <a:spcBef>
                <a:spcPts val="0"/>
              </a:spcBef>
              <a:buFont typeface="Wingdings" pitchFamily="2" charset="2"/>
              <a:buNone/>
            </a:pPr>
            <a:r>
              <a:rPr lang="zh-CN" altLang="en-US" sz="2400" dirty="0" smtClean="0"/>
              <a:t>二阶电路的响应还可根据其变化形式分为：</a:t>
            </a:r>
          </a:p>
          <a:p>
            <a:pPr marL="522288" lvl="1" indent="-65088" eaLnBrk="1" hangingPunct="1">
              <a:lnSpc>
                <a:spcPct val="150000"/>
              </a:lnSpc>
              <a:spcBef>
                <a:spcPts val="0"/>
              </a:spcBef>
            </a:pPr>
            <a:r>
              <a:rPr lang="zh-CN" altLang="en-US" sz="2400" dirty="0" smtClean="0"/>
              <a:t>受迫响应</a:t>
            </a:r>
            <a:r>
              <a:rPr lang="en-US" altLang="zh-CN" sz="2400" dirty="0" smtClean="0"/>
              <a:t>——</a:t>
            </a:r>
            <a:r>
              <a:rPr lang="zh-CN" altLang="en-US" sz="2400" dirty="0" smtClean="0"/>
              <a:t>与激励变化规律一致</a:t>
            </a:r>
            <a:r>
              <a:rPr lang="en-US" altLang="zh-CN" sz="2400" dirty="0" smtClean="0"/>
              <a:t>(</a:t>
            </a:r>
            <a:r>
              <a:rPr lang="zh-CN" altLang="en-US" sz="2400" dirty="0" smtClean="0"/>
              <a:t>方程的特解</a:t>
            </a:r>
            <a:r>
              <a:rPr lang="en-US" altLang="zh-CN" sz="2400" dirty="0" smtClean="0"/>
              <a:t>)</a:t>
            </a:r>
          </a:p>
          <a:p>
            <a:pPr marL="522288" lvl="1" indent="-65088" eaLnBrk="1" hangingPunct="1">
              <a:lnSpc>
                <a:spcPct val="150000"/>
              </a:lnSpc>
              <a:spcBef>
                <a:spcPts val="0"/>
              </a:spcBef>
            </a:pPr>
            <a:r>
              <a:rPr lang="zh-CN" altLang="en-US" sz="2400" dirty="0" smtClean="0"/>
              <a:t>自由响应</a:t>
            </a:r>
            <a:r>
              <a:rPr lang="en-US" altLang="zh-CN" sz="2400" dirty="0" smtClean="0"/>
              <a:t>——</a:t>
            </a:r>
            <a:r>
              <a:rPr lang="zh-CN" altLang="en-US" sz="2400" dirty="0" smtClean="0"/>
              <a:t>由电路结构和元件参数决定变化形式</a:t>
            </a:r>
            <a:r>
              <a:rPr lang="en-US" altLang="zh-CN" sz="2400" dirty="0" smtClean="0"/>
              <a:t>(</a:t>
            </a:r>
            <a:r>
              <a:rPr lang="zh-CN" altLang="en-US" sz="2400" dirty="0" smtClean="0"/>
              <a:t>通解</a:t>
            </a:r>
            <a:r>
              <a:rPr lang="en-US" altLang="zh-CN" sz="240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3600" smtClean="0">
                <a:ea typeface="宋体" charset="-122"/>
              </a:rPr>
              <a:t>4.6 </a:t>
            </a:r>
            <a:r>
              <a:rPr lang="en-US" altLang="zh-CN" sz="3600" i="1" smtClean="0">
                <a:ea typeface="宋体" charset="-122"/>
              </a:rPr>
              <a:t>RLC</a:t>
            </a:r>
            <a:r>
              <a:rPr lang="zh-CN" altLang="en-US" sz="3600" smtClean="0">
                <a:ea typeface="宋体" charset="-122"/>
              </a:rPr>
              <a:t>串联电路的零输入响应</a:t>
            </a:r>
            <a:r>
              <a:rPr lang="zh-CN" altLang="en-US" sz="3600" smtClean="0">
                <a:ea typeface="楷体_GB2312" pitchFamily="49" charset="-122"/>
              </a:rPr>
              <a:t>（续</a:t>
            </a:r>
            <a:r>
              <a:rPr lang="en-US" altLang="zh-CN" sz="3600" smtClean="0">
                <a:ea typeface="楷体_GB2312" pitchFamily="49" charset="-122"/>
              </a:rPr>
              <a:t>2</a:t>
            </a:r>
            <a:r>
              <a:rPr lang="zh-CN" altLang="en-US" sz="3600"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55</a:t>
            </a:fld>
            <a:endParaRPr lang="zh-CN" altLang="en-US"/>
          </a:p>
        </p:txBody>
      </p:sp>
      <p:sp>
        <p:nvSpPr>
          <p:cNvPr id="54275" name="Rectangle 3"/>
          <p:cNvSpPr>
            <a:spLocks noGrp="1" noChangeArrowheads="1"/>
          </p:cNvSpPr>
          <p:nvPr>
            <p:ph sz="quarter" idx="11"/>
          </p:nvPr>
        </p:nvSpPr>
        <p:spPr/>
        <p:txBody>
          <a:bodyPr/>
          <a:lstStyle/>
          <a:p>
            <a:pPr eaLnBrk="1" hangingPunct="1">
              <a:buFont typeface="Wingdings" pitchFamily="2" charset="2"/>
              <a:buNone/>
            </a:pPr>
            <a:r>
              <a:rPr lang="zh-CN" altLang="en-US" smtClean="0">
                <a:ea typeface="宋体" charset="-122"/>
              </a:rPr>
              <a:t>电路的自由响应又称固有响应。按其变化规律分为三类：</a:t>
            </a:r>
          </a:p>
          <a:p>
            <a:pPr lvl="1" eaLnBrk="1" hangingPunct="1"/>
            <a:r>
              <a:rPr lang="zh-CN" altLang="en-US" smtClean="0"/>
              <a:t>自由振荡</a:t>
            </a:r>
            <a:r>
              <a:rPr lang="en-US" altLang="zh-CN" smtClean="0"/>
              <a:t>——</a:t>
            </a:r>
            <a:r>
              <a:rPr lang="zh-CN" altLang="en-US" smtClean="0"/>
              <a:t>无阻尼</a:t>
            </a:r>
            <a:br>
              <a:rPr lang="zh-CN" altLang="en-US" smtClean="0"/>
            </a:br>
            <a:r>
              <a:rPr lang="zh-CN" altLang="en-US" smtClean="0"/>
              <a:t>储能元件交换能量过程中，无损耗。</a:t>
            </a:r>
          </a:p>
          <a:p>
            <a:pPr lvl="1" eaLnBrk="1" hangingPunct="1"/>
            <a:r>
              <a:rPr lang="zh-CN" altLang="en-US" smtClean="0"/>
              <a:t>衰减振荡</a:t>
            </a:r>
            <a:r>
              <a:rPr lang="en-US" altLang="zh-CN" smtClean="0"/>
              <a:t>——</a:t>
            </a:r>
            <a:r>
              <a:rPr lang="zh-CN" altLang="en-US" smtClean="0"/>
              <a:t>欠阻尼</a:t>
            </a:r>
            <a:br>
              <a:rPr lang="zh-CN" altLang="en-US" smtClean="0"/>
            </a:br>
            <a:r>
              <a:rPr lang="zh-CN" altLang="en-US" smtClean="0"/>
              <a:t>储能元件交换能量过程中，有部分损耗。</a:t>
            </a:r>
          </a:p>
          <a:p>
            <a:pPr lvl="1" eaLnBrk="1" hangingPunct="1"/>
            <a:r>
              <a:rPr lang="zh-CN" altLang="en-US" smtClean="0"/>
              <a:t>无振荡衰减</a:t>
            </a:r>
            <a:r>
              <a:rPr lang="en-US" altLang="zh-CN" smtClean="0"/>
              <a:t>——</a:t>
            </a:r>
            <a:r>
              <a:rPr lang="zh-CN" altLang="en-US" smtClean="0"/>
              <a:t>过阻尼</a:t>
            </a:r>
            <a:br>
              <a:rPr lang="zh-CN" altLang="en-US" smtClean="0"/>
            </a:br>
            <a:r>
              <a:rPr lang="zh-CN" altLang="en-US" smtClean="0"/>
              <a:t>储能元件交换能量过程中，损耗很大，无法维持再次交换。</a:t>
            </a:r>
          </a:p>
          <a:p>
            <a:pPr lvl="1" eaLnBrk="1" hangingPunct="1"/>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2"/>
          <p:cNvSpPr>
            <a:spLocks noGrp="1" noChangeArrowheads="1"/>
          </p:cNvSpPr>
          <p:nvPr>
            <p:ph type="title"/>
          </p:nvPr>
        </p:nvSpPr>
        <p:spPr/>
        <p:txBody>
          <a:bodyPr/>
          <a:lstStyle/>
          <a:p>
            <a:pPr eaLnBrk="1" hangingPunct="1"/>
            <a:r>
              <a:rPr lang="en-US" altLang="zh-CN" sz="3600" smtClean="0">
                <a:ea typeface="宋体" charset="-122"/>
              </a:rPr>
              <a:t>4.6 </a:t>
            </a:r>
            <a:r>
              <a:rPr lang="en-US" altLang="zh-CN" sz="3600" i="1" smtClean="0">
                <a:ea typeface="宋体" charset="-122"/>
              </a:rPr>
              <a:t>RLC</a:t>
            </a:r>
            <a:r>
              <a:rPr lang="zh-CN" altLang="en-US" sz="3600" smtClean="0">
                <a:ea typeface="宋体" charset="-122"/>
              </a:rPr>
              <a:t>串联电路的零输入响应</a:t>
            </a:r>
            <a:r>
              <a:rPr lang="zh-CN" altLang="en-US" sz="3600" smtClean="0">
                <a:ea typeface="楷体_GB2312" pitchFamily="49" charset="-122"/>
              </a:rPr>
              <a:t>（续</a:t>
            </a:r>
            <a:r>
              <a:rPr lang="en-US" altLang="zh-CN" sz="3600" smtClean="0">
                <a:ea typeface="楷体_GB2312" pitchFamily="49" charset="-122"/>
              </a:rPr>
              <a:t>3</a:t>
            </a:r>
            <a:r>
              <a:rPr lang="zh-CN" altLang="en-US" sz="3600"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56</a:t>
            </a:fld>
            <a:endParaRPr lang="zh-CN" altLang="en-US"/>
          </a:p>
        </p:txBody>
      </p:sp>
      <p:sp>
        <p:nvSpPr>
          <p:cNvPr id="32777" name="Rectangle 3"/>
          <p:cNvSpPr>
            <a:spLocks noGrp="1" noChangeArrowheads="1"/>
          </p:cNvSpPr>
          <p:nvPr>
            <p:ph sz="quarter" idx="4294967295"/>
          </p:nvPr>
        </p:nvSpPr>
        <p:spPr>
          <a:xfrm>
            <a:off x="0" y="765175"/>
            <a:ext cx="8891588" cy="5543550"/>
          </a:xfrm>
        </p:spPr>
        <p:txBody>
          <a:bodyPr/>
          <a:lstStyle/>
          <a:p>
            <a:pPr eaLnBrk="1" hangingPunct="1"/>
            <a:r>
              <a:rPr lang="en-US" altLang="zh-CN" i="1" smtClean="0">
                <a:ea typeface="宋体" charset="-122"/>
              </a:rPr>
              <a:t>RLC</a:t>
            </a:r>
            <a:r>
              <a:rPr lang="zh-CN" altLang="en-US" smtClean="0">
                <a:ea typeface="宋体" charset="-122"/>
              </a:rPr>
              <a:t>串联电路的暂态响应</a:t>
            </a:r>
          </a:p>
        </p:txBody>
      </p:sp>
      <p:sp>
        <p:nvSpPr>
          <p:cNvPr id="130052" name="Rectangle 4"/>
          <p:cNvSpPr>
            <a:spLocks noChangeArrowheads="1"/>
          </p:cNvSpPr>
          <p:nvPr/>
        </p:nvSpPr>
        <p:spPr bwMode="auto">
          <a:xfrm>
            <a:off x="337414" y="1304449"/>
            <a:ext cx="57610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r>
              <a:rPr lang="zh-CN" altLang="en-US" sz="2400" b="1" dirty="0">
                <a:solidFill>
                  <a:schemeClr val="tx2"/>
                </a:solidFill>
                <a:latin typeface="Times New Roman" pitchFamily="18" charset="0"/>
                <a:cs typeface="Times New Roman" pitchFamily="18" charset="0"/>
              </a:rPr>
              <a:t>电路中开关在</a:t>
            </a:r>
            <a:r>
              <a:rPr lang="en-US" altLang="zh-CN" sz="2400" b="1" i="1" dirty="0">
                <a:solidFill>
                  <a:schemeClr val="tx2"/>
                </a:solidFill>
                <a:latin typeface="Times New Roman" pitchFamily="18" charset="0"/>
                <a:cs typeface="Times New Roman" pitchFamily="18" charset="0"/>
              </a:rPr>
              <a:t>t</a:t>
            </a:r>
            <a:r>
              <a:rPr lang="en-US" altLang="zh-CN" sz="2400" b="1" dirty="0">
                <a:solidFill>
                  <a:schemeClr val="tx2"/>
                </a:solidFill>
                <a:latin typeface="Times New Roman" pitchFamily="18" charset="0"/>
                <a:cs typeface="Times New Roman" pitchFamily="18" charset="0"/>
              </a:rPr>
              <a:t>=0</a:t>
            </a:r>
            <a:r>
              <a:rPr lang="zh-CN" altLang="en-US" sz="2400" b="1" dirty="0">
                <a:solidFill>
                  <a:schemeClr val="tx2"/>
                </a:solidFill>
                <a:latin typeface="Times New Roman" pitchFamily="18" charset="0"/>
                <a:cs typeface="Times New Roman" pitchFamily="18" charset="0"/>
              </a:rPr>
              <a:t>时刻从</a:t>
            </a:r>
            <a:r>
              <a:rPr lang="en-US" altLang="zh-CN" sz="2400" b="1" i="1" dirty="0">
                <a:solidFill>
                  <a:schemeClr val="tx2"/>
                </a:solidFill>
                <a:latin typeface="Times New Roman" pitchFamily="18" charset="0"/>
                <a:cs typeface="Times New Roman" pitchFamily="18" charset="0"/>
              </a:rPr>
              <a:t>U</a:t>
            </a:r>
            <a:r>
              <a:rPr lang="en-US" altLang="zh-CN" sz="2400" b="1" baseline="-25000" dirty="0">
                <a:solidFill>
                  <a:schemeClr val="tx2"/>
                </a:solidFill>
                <a:latin typeface="Times New Roman" pitchFamily="18" charset="0"/>
                <a:cs typeface="Times New Roman" pitchFamily="18" charset="0"/>
              </a:rPr>
              <a:t>2</a:t>
            </a:r>
            <a:r>
              <a:rPr lang="zh-CN" altLang="en-US" sz="2400" b="1" dirty="0">
                <a:solidFill>
                  <a:schemeClr val="tx2"/>
                </a:solidFill>
                <a:latin typeface="Times New Roman" pitchFamily="18" charset="0"/>
                <a:cs typeface="Times New Roman" pitchFamily="18" charset="0"/>
              </a:rPr>
              <a:t>拨向</a:t>
            </a:r>
          </a:p>
          <a:p>
            <a:r>
              <a:rPr lang="en-US" altLang="zh-CN" sz="2400" b="1" i="1" dirty="0">
                <a:solidFill>
                  <a:schemeClr val="tx2"/>
                </a:solidFill>
                <a:latin typeface="Times New Roman" pitchFamily="18" charset="0"/>
                <a:cs typeface="Times New Roman" pitchFamily="18" charset="0"/>
              </a:rPr>
              <a:t>U</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t</a:t>
            </a:r>
            <a:r>
              <a:rPr lang="en-US" altLang="zh-CN" sz="2400" b="1" dirty="0">
                <a:solidFill>
                  <a:schemeClr val="tx2"/>
                </a:solidFill>
                <a:latin typeface="Times New Roman" pitchFamily="18" charset="0"/>
                <a:cs typeface="Times New Roman" pitchFamily="18" charset="0"/>
              </a:rPr>
              <a:t> &gt;0</a:t>
            </a:r>
            <a:r>
              <a:rPr lang="zh-CN" altLang="en-US" sz="2400" b="1" dirty="0">
                <a:solidFill>
                  <a:schemeClr val="tx2"/>
                </a:solidFill>
                <a:latin typeface="Times New Roman" pitchFamily="18" charset="0"/>
                <a:cs typeface="Times New Roman" pitchFamily="18" charset="0"/>
              </a:rPr>
              <a:t>关于 </a:t>
            </a:r>
            <a:r>
              <a:rPr lang="en-US" altLang="zh-CN" sz="2400" b="1" i="1" dirty="0" err="1">
                <a:solidFill>
                  <a:schemeClr val="tx2"/>
                </a:solidFill>
                <a:latin typeface="Times New Roman" pitchFamily="18" charset="0"/>
                <a:cs typeface="Times New Roman" pitchFamily="18" charset="0"/>
              </a:rPr>
              <a:t>u</a:t>
            </a:r>
            <a:r>
              <a:rPr lang="en-US" altLang="zh-CN" sz="2400" b="1" baseline="-25000" dirty="0" err="1">
                <a:solidFill>
                  <a:schemeClr val="tx2"/>
                </a:solidFill>
                <a:latin typeface="Times New Roman" pitchFamily="18" charset="0"/>
                <a:cs typeface="Times New Roman" pitchFamily="18" charset="0"/>
              </a:rPr>
              <a:t>C</a:t>
            </a:r>
            <a:r>
              <a:rPr lang="en-US" altLang="zh-CN" sz="2400" b="1" dirty="0">
                <a:solidFill>
                  <a:schemeClr val="tx2"/>
                </a:solidFill>
                <a:latin typeface="Times New Roman" pitchFamily="18" charset="0"/>
                <a:cs typeface="Times New Roman" pitchFamily="18" charset="0"/>
              </a:rPr>
              <a:t> </a:t>
            </a:r>
            <a:r>
              <a:rPr lang="zh-CN" altLang="en-US" sz="2400" b="1" dirty="0">
                <a:solidFill>
                  <a:schemeClr val="tx2"/>
                </a:solidFill>
                <a:latin typeface="Times New Roman" pitchFamily="18" charset="0"/>
                <a:cs typeface="Times New Roman" pitchFamily="18" charset="0"/>
              </a:rPr>
              <a:t>的电路方程：</a:t>
            </a:r>
          </a:p>
        </p:txBody>
      </p:sp>
      <p:grpSp>
        <p:nvGrpSpPr>
          <p:cNvPr id="2" name="Group 5"/>
          <p:cNvGrpSpPr>
            <a:grpSpLocks/>
          </p:cNvGrpSpPr>
          <p:nvPr/>
        </p:nvGrpSpPr>
        <p:grpSpPr bwMode="auto">
          <a:xfrm>
            <a:off x="5068888" y="928688"/>
            <a:ext cx="3646487" cy="1614487"/>
            <a:chOff x="134" y="528"/>
            <a:chExt cx="2628" cy="1084"/>
          </a:xfrm>
        </p:grpSpPr>
        <p:pic>
          <p:nvPicPr>
            <p:cNvPr id="32787" name="Picture 6"/>
            <p:cNvPicPr>
              <a:picLocks noChangeAspect="1" noChangeArrowheads="1"/>
            </p:cNvPicPr>
            <p:nvPr/>
          </p:nvPicPr>
          <p:blipFill>
            <a:blip r:embed="rId3">
              <a:extLst>
                <a:ext uri="{28A0092B-C50C-407E-A947-70E740481C1C}">
                  <a14:useLocalDpi xmlns:a14="http://schemas.microsoft.com/office/drawing/2010/main" val="0"/>
                </a:ext>
              </a:extLst>
            </a:blip>
            <a:srcRect b="51216"/>
            <a:stretch>
              <a:fillRect/>
            </a:stretch>
          </p:blipFill>
          <p:spPr bwMode="auto">
            <a:xfrm>
              <a:off x="1201" y="768"/>
              <a:ext cx="3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grpSp>
          <p:nvGrpSpPr>
            <p:cNvPr id="32788" name="Group 7"/>
            <p:cNvGrpSpPr>
              <a:grpSpLocks/>
            </p:cNvGrpSpPr>
            <p:nvPr/>
          </p:nvGrpSpPr>
          <p:grpSpPr bwMode="auto">
            <a:xfrm>
              <a:off x="2333" y="1238"/>
              <a:ext cx="144" cy="56"/>
              <a:chOff x="960" y="3408"/>
              <a:chExt cx="144" cy="56"/>
            </a:xfrm>
          </p:grpSpPr>
          <p:sp>
            <p:nvSpPr>
              <p:cNvPr id="32806" name="Line 8"/>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9"/>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9" name="Rectangle 10"/>
            <p:cNvSpPr>
              <a:spLocks noChangeArrowheads="1"/>
            </p:cNvSpPr>
            <p:nvPr/>
          </p:nvSpPr>
          <p:spPr bwMode="auto">
            <a:xfrm>
              <a:off x="1863" y="798"/>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790" name="Line 11"/>
            <p:cNvSpPr>
              <a:spLocks noChangeShapeType="1"/>
            </p:cNvSpPr>
            <p:nvPr/>
          </p:nvSpPr>
          <p:spPr bwMode="auto">
            <a:xfrm>
              <a:off x="1527" y="844"/>
              <a:ext cx="3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Oval 12"/>
            <p:cNvSpPr>
              <a:spLocks noChangeArrowheads="1"/>
            </p:cNvSpPr>
            <p:nvPr/>
          </p:nvSpPr>
          <p:spPr bwMode="auto">
            <a:xfrm>
              <a:off x="761" y="112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792" name="Freeform 13"/>
            <p:cNvSpPr>
              <a:spLocks/>
            </p:cNvSpPr>
            <p:nvPr/>
          </p:nvSpPr>
          <p:spPr bwMode="auto">
            <a:xfrm>
              <a:off x="2113" y="844"/>
              <a:ext cx="288" cy="384"/>
            </a:xfrm>
            <a:custGeom>
              <a:avLst/>
              <a:gdLst>
                <a:gd name="T0" fmla="*/ 0 w 288"/>
                <a:gd name="T1" fmla="*/ 0 h 384"/>
                <a:gd name="T2" fmla="*/ 288 w 288"/>
                <a:gd name="T3" fmla="*/ 0 h 384"/>
                <a:gd name="T4" fmla="*/ 288 w 288"/>
                <a:gd name="T5" fmla="*/ 384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793" name="Text Box 14"/>
            <p:cNvSpPr txBox="1">
              <a:spLocks noChangeArrowheads="1"/>
            </p:cNvSpPr>
            <p:nvPr/>
          </p:nvSpPr>
          <p:spPr bwMode="auto">
            <a:xfrm>
              <a:off x="1239" y="528"/>
              <a:ext cx="22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latin typeface="Times New Roman" pitchFamily="18" charset="0"/>
                  <a:cs typeface="Times New Roman" pitchFamily="18" charset="0"/>
                </a:rPr>
                <a:t>L</a:t>
              </a:r>
              <a:endParaRPr kumimoji="1" lang="en-US" altLang="zh-CN" i="1">
                <a:latin typeface="Times New Roman" pitchFamily="18" charset="0"/>
                <a:cs typeface="Times New Roman" pitchFamily="18" charset="0"/>
              </a:endParaRPr>
            </a:p>
          </p:txBody>
        </p:sp>
        <p:sp>
          <p:nvSpPr>
            <p:cNvPr id="32794" name="Text Box 15"/>
            <p:cNvSpPr txBox="1">
              <a:spLocks noChangeArrowheads="1"/>
            </p:cNvSpPr>
            <p:nvPr/>
          </p:nvSpPr>
          <p:spPr bwMode="auto">
            <a:xfrm>
              <a:off x="1863" y="52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R</a:t>
              </a:r>
              <a:endParaRPr kumimoji="1" lang="en-US" altLang="zh-CN">
                <a:latin typeface="Times New Roman" pitchFamily="18" charset="0"/>
                <a:cs typeface="Times New Roman" pitchFamily="18" charset="0"/>
              </a:endParaRPr>
            </a:p>
          </p:txBody>
        </p:sp>
        <p:sp>
          <p:nvSpPr>
            <p:cNvPr id="32795" name="Text Box 16"/>
            <p:cNvSpPr txBox="1">
              <a:spLocks noChangeArrowheads="1"/>
            </p:cNvSpPr>
            <p:nvPr/>
          </p:nvSpPr>
          <p:spPr bwMode="auto">
            <a:xfrm>
              <a:off x="2199" y="938"/>
              <a:ext cx="24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C</a:t>
              </a:r>
            </a:p>
          </p:txBody>
        </p:sp>
        <p:sp>
          <p:nvSpPr>
            <p:cNvPr id="32796" name="Text Box 18"/>
            <p:cNvSpPr txBox="1">
              <a:spLocks noChangeArrowheads="1"/>
            </p:cNvSpPr>
            <p:nvPr/>
          </p:nvSpPr>
          <p:spPr bwMode="auto">
            <a:xfrm>
              <a:off x="2472" y="912"/>
              <a:ext cx="290"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a:t>
              </a:r>
            </a:p>
            <a:p>
              <a:pPr eaLnBrk="1" hangingPunct="1"/>
              <a:r>
                <a:rPr kumimoji="1" lang="en-US" altLang="zh-CN" i="1">
                  <a:latin typeface="Times New Roman" pitchFamily="18" charset="0"/>
                  <a:cs typeface="Times New Roman" pitchFamily="18" charset="0"/>
                </a:rPr>
                <a:t>u</a:t>
              </a:r>
              <a:r>
                <a:rPr kumimoji="1" lang="en-US" altLang="zh-CN" i="1" baseline="-25000">
                  <a:latin typeface="Times New Roman" pitchFamily="18" charset="0"/>
                  <a:cs typeface="Times New Roman" pitchFamily="18" charset="0"/>
                </a:rPr>
                <a:t>C</a:t>
              </a:r>
            </a:p>
            <a:p>
              <a:pPr eaLnBrk="1" hangingPunct="1"/>
              <a:r>
                <a:rPr kumimoji="1" lang="en-US" altLang="zh-CN" i="1">
                  <a:latin typeface="Times New Roman" pitchFamily="18" charset="0"/>
                  <a:cs typeface="Times New Roman" pitchFamily="18" charset="0"/>
                </a:rPr>
                <a:t>_</a:t>
              </a:r>
            </a:p>
          </p:txBody>
        </p:sp>
        <p:sp>
          <p:nvSpPr>
            <p:cNvPr id="32797" name="Text Box 20"/>
            <p:cNvSpPr txBox="1">
              <a:spLocks noChangeArrowheads="1"/>
            </p:cNvSpPr>
            <p:nvPr/>
          </p:nvSpPr>
          <p:spPr bwMode="auto">
            <a:xfrm>
              <a:off x="909" y="864"/>
              <a:ext cx="30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a:t>
              </a:r>
            </a:p>
            <a:p>
              <a:pPr eaLnBrk="1" hangingPunct="1"/>
              <a:r>
                <a:rPr kumimoji="1" lang="en-US" altLang="zh-CN" i="1">
                  <a:latin typeface="Times New Roman" pitchFamily="18" charset="0"/>
                  <a:cs typeface="Times New Roman" pitchFamily="18" charset="0"/>
                </a:rPr>
                <a:t>U</a:t>
              </a:r>
              <a:r>
                <a:rPr kumimoji="1" lang="en-US" altLang="zh-CN" baseline="-25000">
                  <a:latin typeface="Times New Roman" pitchFamily="18" charset="0"/>
                  <a:cs typeface="Times New Roman" pitchFamily="18" charset="0"/>
                </a:rPr>
                <a:t>2</a:t>
              </a:r>
            </a:p>
            <a:p>
              <a:pPr eaLnBrk="1" hangingPunct="1"/>
              <a:r>
                <a:rPr kumimoji="1" lang="en-US" altLang="zh-CN" i="1">
                  <a:latin typeface="Times New Roman" pitchFamily="18" charset="0"/>
                  <a:cs typeface="Times New Roman" pitchFamily="18" charset="0"/>
                </a:rPr>
                <a:t>_</a:t>
              </a:r>
            </a:p>
          </p:txBody>
        </p:sp>
        <p:sp>
          <p:nvSpPr>
            <p:cNvPr id="32798" name="Oval 21"/>
            <p:cNvSpPr>
              <a:spLocks noChangeArrowheads="1"/>
            </p:cNvSpPr>
            <p:nvPr/>
          </p:nvSpPr>
          <p:spPr bwMode="auto">
            <a:xfrm>
              <a:off x="134" y="109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799" name="Text Box 23"/>
            <p:cNvSpPr txBox="1">
              <a:spLocks noChangeArrowheads="1"/>
            </p:cNvSpPr>
            <p:nvPr/>
          </p:nvSpPr>
          <p:spPr bwMode="auto">
            <a:xfrm>
              <a:off x="291" y="816"/>
              <a:ext cx="30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a:t>
              </a:r>
            </a:p>
            <a:p>
              <a:pPr eaLnBrk="1" hangingPunct="1"/>
              <a:r>
                <a:rPr kumimoji="1" lang="en-US" altLang="zh-CN" i="1">
                  <a:latin typeface="Times New Roman" pitchFamily="18" charset="0"/>
                  <a:cs typeface="Times New Roman" pitchFamily="18" charset="0"/>
                </a:rPr>
                <a:t>U</a:t>
              </a:r>
              <a:r>
                <a:rPr kumimoji="1" lang="en-US" altLang="zh-CN" baseline="-25000">
                  <a:latin typeface="Times New Roman" pitchFamily="18" charset="0"/>
                  <a:cs typeface="Times New Roman" pitchFamily="18" charset="0"/>
                </a:rPr>
                <a:t>1</a:t>
              </a:r>
            </a:p>
            <a:p>
              <a:pPr eaLnBrk="1" hangingPunct="1"/>
              <a:r>
                <a:rPr kumimoji="1" lang="en-US" altLang="zh-CN" i="1">
                  <a:latin typeface="Times New Roman" pitchFamily="18" charset="0"/>
                  <a:cs typeface="Times New Roman" pitchFamily="18" charset="0"/>
                </a:rPr>
                <a:t>_</a:t>
              </a:r>
            </a:p>
          </p:txBody>
        </p:sp>
        <p:sp>
          <p:nvSpPr>
            <p:cNvPr id="32800" name="Freeform 24"/>
            <p:cNvSpPr>
              <a:spLocks/>
            </p:cNvSpPr>
            <p:nvPr/>
          </p:nvSpPr>
          <p:spPr bwMode="auto">
            <a:xfrm>
              <a:off x="240" y="720"/>
              <a:ext cx="2160" cy="864"/>
            </a:xfrm>
            <a:custGeom>
              <a:avLst/>
              <a:gdLst>
                <a:gd name="T0" fmla="*/ 2160 w 2160"/>
                <a:gd name="T1" fmla="*/ 576 h 864"/>
                <a:gd name="T2" fmla="*/ 2160 w 2160"/>
                <a:gd name="T3" fmla="*/ 864 h 864"/>
                <a:gd name="T4" fmla="*/ 0 w 2160"/>
                <a:gd name="T5" fmla="*/ 864 h 864"/>
                <a:gd name="T6" fmla="*/ 0 w 2160"/>
                <a:gd name="T7" fmla="*/ 0 h 864"/>
                <a:gd name="T8" fmla="*/ 624 w 2160"/>
                <a:gd name="T9" fmla="*/ 0 h 864"/>
                <a:gd name="T10" fmla="*/ 0 60000 65536"/>
                <a:gd name="T11" fmla="*/ 0 60000 65536"/>
                <a:gd name="T12" fmla="*/ 0 60000 65536"/>
                <a:gd name="T13" fmla="*/ 0 60000 65536"/>
                <a:gd name="T14" fmla="*/ 0 60000 65536"/>
                <a:gd name="T15" fmla="*/ 0 w 2160"/>
                <a:gd name="T16" fmla="*/ 0 h 864"/>
                <a:gd name="T17" fmla="*/ 2160 w 2160"/>
                <a:gd name="T18" fmla="*/ 864 h 864"/>
              </a:gdLst>
              <a:ahLst/>
              <a:cxnLst>
                <a:cxn ang="T10">
                  <a:pos x="T0" y="T1"/>
                </a:cxn>
                <a:cxn ang="T11">
                  <a:pos x="T2" y="T3"/>
                </a:cxn>
                <a:cxn ang="T12">
                  <a:pos x="T4" y="T5"/>
                </a:cxn>
                <a:cxn ang="T13">
                  <a:pos x="T6" y="T7"/>
                </a:cxn>
                <a:cxn ang="T14">
                  <a:pos x="T8" y="T9"/>
                </a:cxn>
              </a:cxnLst>
              <a:rect l="T15" t="T16" r="T17" b="T18"/>
              <a:pathLst>
                <a:path w="2160" h="864">
                  <a:moveTo>
                    <a:pt x="2160" y="576"/>
                  </a:moveTo>
                  <a:lnTo>
                    <a:pt x="2160" y="864"/>
                  </a:lnTo>
                  <a:lnTo>
                    <a:pt x="0" y="864"/>
                  </a:lnTo>
                  <a:lnTo>
                    <a:pt x="0" y="0"/>
                  </a:lnTo>
                  <a:lnTo>
                    <a:pt x="624"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801" name="Freeform 25"/>
            <p:cNvSpPr>
              <a:spLocks/>
            </p:cNvSpPr>
            <p:nvPr/>
          </p:nvSpPr>
          <p:spPr bwMode="auto">
            <a:xfrm>
              <a:off x="768" y="846"/>
              <a:ext cx="432" cy="96"/>
            </a:xfrm>
            <a:custGeom>
              <a:avLst/>
              <a:gdLst>
                <a:gd name="T0" fmla="*/ 432 w 432"/>
                <a:gd name="T1" fmla="*/ 0 h 96"/>
                <a:gd name="T2" fmla="*/ 192 w 432"/>
                <a:gd name="T3" fmla="*/ 0 h 96"/>
                <a:gd name="T4" fmla="*/ 0 w 432"/>
                <a:gd name="T5" fmla="*/ 96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432" y="0"/>
                  </a:moveTo>
                  <a:lnTo>
                    <a:pt x="192" y="0"/>
                  </a:lnTo>
                  <a:lnTo>
                    <a:pt x="0" y="96"/>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802" name="Line 26"/>
            <p:cNvSpPr>
              <a:spLocks noChangeShapeType="1"/>
            </p:cNvSpPr>
            <p:nvPr/>
          </p:nvSpPr>
          <p:spPr bwMode="auto">
            <a:xfrm>
              <a:off x="864" y="962"/>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3" name="Oval 27"/>
            <p:cNvSpPr>
              <a:spLocks noChangeArrowheads="1"/>
            </p:cNvSpPr>
            <p:nvPr/>
          </p:nvSpPr>
          <p:spPr bwMode="auto">
            <a:xfrm>
              <a:off x="862" y="710"/>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804" name="Oval 28"/>
            <p:cNvSpPr>
              <a:spLocks noChangeArrowheads="1"/>
            </p:cNvSpPr>
            <p:nvPr/>
          </p:nvSpPr>
          <p:spPr bwMode="auto">
            <a:xfrm>
              <a:off x="852" y="932"/>
              <a:ext cx="48" cy="48"/>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32805" name="Oval 29"/>
            <p:cNvSpPr>
              <a:spLocks noChangeArrowheads="1"/>
            </p:cNvSpPr>
            <p:nvPr/>
          </p:nvSpPr>
          <p:spPr bwMode="auto">
            <a:xfrm>
              <a:off x="836" y="1564"/>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a:latin typeface="Times New Roman" pitchFamily="18" charset="0"/>
                <a:cs typeface="Times New Roman" pitchFamily="18" charset="0"/>
              </a:endParaRPr>
            </a:p>
          </p:txBody>
        </p:sp>
      </p:grpSp>
      <p:graphicFrame>
        <p:nvGraphicFramePr>
          <p:cNvPr id="130078" name="Object 2"/>
          <p:cNvGraphicFramePr>
            <a:graphicFrameLocks noChangeAspect="1"/>
          </p:cNvGraphicFramePr>
          <p:nvPr>
            <p:extLst>
              <p:ext uri="{D42A27DB-BD31-4B8C-83A1-F6EECF244321}">
                <p14:modId xmlns:p14="http://schemas.microsoft.com/office/powerpoint/2010/main" val="3496852110"/>
              </p:ext>
            </p:extLst>
          </p:nvPr>
        </p:nvGraphicFramePr>
        <p:xfrm>
          <a:off x="519546" y="2336463"/>
          <a:ext cx="4483100" cy="838200"/>
        </p:xfrm>
        <a:graphic>
          <a:graphicData uri="http://schemas.openxmlformats.org/presentationml/2006/ole">
            <mc:AlternateContent xmlns:mc="http://schemas.openxmlformats.org/markup-compatibility/2006">
              <mc:Choice xmlns:v="urn:schemas-microsoft-com:vml" Requires="v">
                <p:oleObj spid="_x0000_s32922" name="Equation" r:id="rId4" imgW="2234880" imgH="419040" progId="Equation.DSMT4">
                  <p:embed/>
                </p:oleObj>
              </mc:Choice>
              <mc:Fallback>
                <p:oleObj name="Equation" r:id="rId4" imgW="2234880" imgH="419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46" y="2336463"/>
                        <a:ext cx="44831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79" name="Text Box 31"/>
          <p:cNvSpPr txBox="1">
            <a:spLocks noChangeArrowheads="1"/>
          </p:cNvSpPr>
          <p:nvPr/>
        </p:nvSpPr>
        <p:spPr bwMode="auto">
          <a:xfrm>
            <a:off x="304800" y="3284984"/>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起始状态：</a:t>
            </a:r>
          </a:p>
        </p:txBody>
      </p:sp>
      <p:graphicFrame>
        <p:nvGraphicFramePr>
          <p:cNvPr id="130080" name="Object 3"/>
          <p:cNvGraphicFramePr>
            <a:graphicFrameLocks noChangeAspect="1"/>
          </p:cNvGraphicFramePr>
          <p:nvPr>
            <p:extLst>
              <p:ext uri="{D42A27DB-BD31-4B8C-83A1-F6EECF244321}">
                <p14:modId xmlns:p14="http://schemas.microsoft.com/office/powerpoint/2010/main" val="1304853624"/>
              </p:ext>
            </p:extLst>
          </p:nvPr>
        </p:nvGraphicFramePr>
        <p:xfrm>
          <a:off x="1905000" y="3284984"/>
          <a:ext cx="1962150" cy="479425"/>
        </p:xfrm>
        <a:graphic>
          <a:graphicData uri="http://schemas.openxmlformats.org/presentationml/2006/ole">
            <mc:AlternateContent xmlns:mc="http://schemas.openxmlformats.org/markup-compatibility/2006">
              <mc:Choice xmlns:v="urn:schemas-microsoft-com:vml" Requires="v">
                <p:oleObj spid="_x0000_s32923" name="公式" r:id="rId6" imgW="977760" imgH="241200" progId="Equation.3">
                  <p:embed/>
                </p:oleObj>
              </mc:Choice>
              <mc:Fallback>
                <p:oleObj name="公式" r:id="rId6" imgW="977760" imgH="24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284984"/>
                        <a:ext cx="19621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81" name="Text Box 33"/>
          <p:cNvSpPr txBox="1">
            <a:spLocks noChangeArrowheads="1"/>
          </p:cNvSpPr>
          <p:nvPr/>
        </p:nvSpPr>
        <p:spPr bwMode="auto">
          <a:xfrm>
            <a:off x="304800" y="3831084"/>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初始条件：</a:t>
            </a:r>
          </a:p>
        </p:txBody>
      </p:sp>
      <p:graphicFrame>
        <p:nvGraphicFramePr>
          <p:cNvPr id="130082" name="Object 4"/>
          <p:cNvGraphicFramePr>
            <a:graphicFrameLocks noChangeAspect="1"/>
          </p:cNvGraphicFramePr>
          <p:nvPr>
            <p:extLst>
              <p:ext uri="{D42A27DB-BD31-4B8C-83A1-F6EECF244321}">
                <p14:modId xmlns:p14="http://schemas.microsoft.com/office/powerpoint/2010/main" val="3039766884"/>
              </p:ext>
            </p:extLst>
          </p:nvPr>
        </p:nvGraphicFramePr>
        <p:xfrm>
          <a:off x="2054225" y="3678684"/>
          <a:ext cx="4586288" cy="838200"/>
        </p:xfrm>
        <a:graphic>
          <a:graphicData uri="http://schemas.openxmlformats.org/presentationml/2006/ole">
            <mc:AlternateContent xmlns:mc="http://schemas.openxmlformats.org/markup-compatibility/2006">
              <mc:Choice xmlns:v="urn:schemas-microsoft-com:vml" Requires="v">
                <p:oleObj spid="_x0000_s32924" name="Equation" r:id="rId8" imgW="2286000" imgH="419040" progId="Equation.DSMT4">
                  <p:embed/>
                </p:oleObj>
              </mc:Choice>
              <mc:Fallback>
                <p:oleObj name="Equation" r:id="rId8" imgW="2286000" imgH="4190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4225" y="3678684"/>
                        <a:ext cx="4586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83" name="Text Box 35"/>
          <p:cNvSpPr txBox="1">
            <a:spLocks noChangeArrowheads="1"/>
          </p:cNvSpPr>
          <p:nvPr/>
        </p:nvSpPr>
        <p:spPr bwMode="auto">
          <a:xfrm>
            <a:off x="304800" y="4442272"/>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特征方程：</a:t>
            </a:r>
          </a:p>
        </p:txBody>
      </p:sp>
      <p:graphicFrame>
        <p:nvGraphicFramePr>
          <p:cNvPr id="130084" name="Object 5"/>
          <p:cNvGraphicFramePr>
            <a:graphicFrameLocks noChangeAspect="1"/>
          </p:cNvGraphicFramePr>
          <p:nvPr>
            <p:extLst>
              <p:ext uri="{D42A27DB-BD31-4B8C-83A1-F6EECF244321}">
                <p14:modId xmlns:p14="http://schemas.microsoft.com/office/powerpoint/2010/main" val="1716899432"/>
              </p:ext>
            </p:extLst>
          </p:nvPr>
        </p:nvGraphicFramePr>
        <p:xfrm>
          <a:off x="1920875" y="4466084"/>
          <a:ext cx="2955925" cy="457200"/>
        </p:xfrm>
        <a:graphic>
          <a:graphicData uri="http://schemas.openxmlformats.org/presentationml/2006/ole">
            <mc:AlternateContent xmlns:mc="http://schemas.openxmlformats.org/markup-compatibility/2006">
              <mc:Choice xmlns:v="urn:schemas-microsoft-com:vml" Requires="v">
                <p:oleObj spid="_x0000_s32925" name="公式" r:id="rId10" imgW="1473120" imgH="228600" progId="Equation.3">
                  <p:embed/>
                </p:oleObj>
              </mc:Choice>
              <mc:Fallback>
                <p:oleObj name="公式" r:id="rId10" imgW="147312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875" y="4466084"/>
                        <a:ext cx="29559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85" name="Text Box 37"/>
          <p:cNvSpPr txBox="1">
            <a:spLocks noChangeArrowheads="1"/>
          </p:cNvSpPr>
          <p:nvPr/>
        </p:nvSpPr>
        <p:spPr bwMode="auto">
          <a:xfrm>
            <a:off x="304800" y="5186809"/>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特征根：</a:t>
            </a:r>
          </a:p>
        </p:txBody>
      </p:sp>
      <p:graphicFrame>
        <p:nvGraphicFramePr>
          <p:cNvPr id="130086" name="Object 6"/>
          <p:cNvGraphicFramePr>
            <a:graphicFrameLocks noChangeAspect="1"/>
          </p:cNvGraphicFramePr>
          <p:nvPr>
            <p:extLst>
              <p:ext uri="{D42A27DB-BD31-4B8C-83A1-F6EECF244321}">
                <p14:modId xmlns:p14="http://schemas.microsoft.com/office/powerpoint/2010/main" val="2752469372"/>
              </p:ext>
            </p:extLst>
          </p:nvPr>
        </p:nvGraphicFramePr>
        <p:xfrm>
          <a:off x="1684338" y="4958209"/>
          <a:ext cx="5478462" cy="885825"/>
        </p:xfrm>
        <a:graphic>
          <a:graphicData uri="http://schemas.openxmlformats.org/presentationml/2006/ole">
            <mc:AlternateContent xmlns:mc="http://schemas.openxmlformats.org/markup-compatibility/2006">
              <mc:Choice xmlns:v="urn:schemas-microsoft-com:vml" Requires="v">
                <p:oleObj spid="_x0000_s32926" name="Equation" r:id="rId12" imgW="2730240" imgH="444240" progId="Equation.DSMT4">
                  <p:embed/>
                </p:oleObj>
              </mc:Choice>
              <mc:Fallback>
                <p:oleObj name="Equation" r:id="rId12" imgW="2730240" imgH="44424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4338" y="4958209"/>
                        <a:ext cx="5478462"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87" name="Object 7"/>
          <p:cNvGraphicFramePr>
            <a:graphicFrameLocks noChangeAspect="1"/>
          </p:cNvGraphicFramePr>
          <p:nvPr/>
        </p:nvGraphicFramePr>
        <p:xfrm>
          <a:off x="7369175" y="2835275"/>
          <a:ext cx="1398588" cy="1676400"/>
        </p:xfrm>
        <a:graphic>
          <a:graphicData uri="http://schemas.openxmlformats.org/presentationml/2006/ole">
            <mc:AlternateContent xmlns:mc="http://schemas.openxmlformats.org/markup-compatibility/2006">
              <mc:Choice xmlns:v="urn:schemas-microsoft-com:vml" Requires="v">
                <p:oleObj spid="_x0000_s32927" name="Equation" r:id="rId14" imgW="698400" imgH="838080" progId="Equation.DSMT4">
                  <p:embed/>
                </p:oleObj>
              </mc:Choice>
              <mc:Fallback>
                <p:oleObj name="Equation" r:id="rId14" imgW="698400" imgH="83808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69175" y="2835275"/>
                        <a:ext cx="139858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88" name="Text Box 40"/>
          <p:cNvSpPr txBox="1">
            <a:spLocks noChangeArrowheads="1"/>
          </p:cNvSpPr>
          <p:nvPr/>
        </p:nvSpPr>
        <p:spPr bwMode="auto">
          <a:xfrm>
            <a:off x="304800" y="5805934"/>
            <a:ext cx="1919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无阻尼：</a:t>
            </a:r>
            <a:r>
              <a:rPr kumimoji="1" lang="zh-CN" altLang="en-US" sz="2400" b="1" i="1">
                <a:solidFill>
                  <a:schemeClr val="tx2"/>
                </a:solidFill>
                <a:latin typeface="Times New Roman" pitchFamily="18" charset="0"/>
                <a:cs typeface="Times New Roman" pitchFamily="18" charset="0"/>
                <a:sym typeface="Symbol" pitchFamily="18" charset="2"/>
              </a:rPr>
              <a:t></a:t>
            </a:r>
            <a:r>
              <a:rPr kumimoji="1" lang="en-US" altLang="zh-CN" sz="2400" b="1">
                <a:solidFill>
                  <a:schemeClr val="tx2"/>
                </a:solidFill>
                <a:latin typeface="Times New Roman" pitchFamily="18" charset="0"/>
                <a:cs typeface="Times New Roman" pitchFamily="18" charset="0"/>
                <a:sym typeface="Symbol" pitchFamily="18" charset="2"/>
              </a:rPr>
              <a:t>=0</a:t>
            </a:r>
            <a:endParaRPr kumimoji="1" lang="en-US" altLang="zh-CN" sz="2400" b="1">
              <a:solidFill>
                <a:schemeClr val="tx2"/>
              </a:solidFill>
              <a:latin typeface="Times New Roman" pitchFamily="18" charset="0"/>
              <a:cs typeface="Times New Roman" pitchFamily="18" charset="0"/>
            </a:endParaRPr>
          </a:p>
        </p:txBody>
      </p:sp>
      <p:sp>
        <p:nvSpPr>
          <p:cNvPr id="130089" name="Text Box 41"/>
          <p:cNvSpPr txBox="1">
            <a:spLocks noChangeArrowheads="1"/>
          </p:cNvSpPr>
          <p:nvPr/>
        </p:nvSpPr>
        <p:spPr bwMode="auto">
          <a:xfrm>
            <a:off x="2389188" y="5805934"/>
            <a:ext cx="2508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欠阻尼：</a:t>
            </a:r>
            <a:r>
              <a:rPr kumimoji="1" lang="en-US" altLang="zh-CN" sz="2400" b="1">
                <a:solidFill>
                  <a:schemeClr val="tx2"/>
                </a:solidFill>
                <a:latin typeface="Times New Roman" pitchFamily="18" charset="0"/>
                <a:cs typeface="Times New Roman" pitchFamily="18" charset="0"/>
              </a:rPr>
              <a:t>0&lt;</a:t>
            </a:r>
            <a:r>
              <a:rPr kumimoji="1" lang="en-US" altLang="zh-CN" sz="2400" b="1" i="1">
                <a:solidFill>
                  <a:schemeClr val="tx2"/>
                </a:solidFill>
                <a:latin typeface="Times New Roman" pitchFamily="18" charset="0"/>
                <a:cs typeface="Times New Roman" pitchFamily="18" charset="0"/>
                <a:sym typeface="Symbol" pitchFamily="18" charset="2"/>
              </a:rPr>
              <a:t></a:t>
            </a:r>
            <a:r>
              <a:rPr kumimoji="1" lang="en-US" altLang="zh-CN" sz="2400" b="1">
                <a:solidFill>
                  <a:schemeClr val="tx2"/>
                </a:solidFill>
                <a:latin typeface="Times New Roman" pitchFamily="18" charset="0"/>
                <a:cs typeface="Times New Roman" pitchFamily="18" charset="0"/>
                <a:sym typeface="Symbol" pitchFamily="18" charset="2"/>
              </a:rPr>
              <a:t>&lt;</a:t>
            </a:r>
            <a:r>
              <a:rPr kumimoji="1" lang="en-US" altLang="zh-CN" sz="2400" b="1" i="1">
                <a:solidFill>
                  <a:schemeClr val="tx2"/>
                </a:solidFill>
                <a:latin typeface="Times New Roman" pitchFamily="18" charset="0"/>
                <a:cs typeface="Times New Roman" pitchFamily="18" charset="0"/>
                <a:sym typeface="Symbol" pitchFamily="18" charset="2"/>
              </a:rPr>
              <a:t> </a:t>
            </a:r>
            <a:r>
              <a:rPr kumimoji="1" lang="en-US" altLang="zh-CN" sz="2400" b="1" baseline="-25000">
                <a:solidFill>
                  <a:schemeClr val="tx2"/>
                </a:solidFill>
                <a:latin typeface="Times New Roman" pitchFamily="18" charset="0"/>
                <a:cs typeface="Times New Roman" pitchFamily="18" charset="0"/>
                <a:sym typeface="Symbol" pitchFamily="18" charset="2"/>
              </a:rPr>
              <a:t>0</a:t>
            </a:r>
            <a:endParaRPr kumimoji="1" lang="en-US" altLang="zh-CN" sz="2400" b="1">
              <a:solidFill>
                <a:schemeClr val="tx2"/>
              </a:solidFill>
              <a:latin typeface="Times New Roman" pitchFamily="18" charset="0"/>
              <a:cs typeface="Times New Roman" pitchFamily="18" charset="0"/>
            </a:endParaRPr>
          </a:p>
        </p:txBody>
      </p:sp>
      <p:sp>
        <p:nvSpPr>
          <p:cNvPr id="130090" name="Text Box 42"/>
          <p:cNvSpPr txBox="1">
            <a:spLocks noChangeArrowheads="1"/>
          </p:cNvSpPr>
          <p:nvPr/>
        </p:nvSpPr>
        <p:spPr bwMode="auto">
          <a:xfrm>
            <a:off x="5030788" y="5805934"/>
            <a:ext cx="2392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过阻尼：</a:t>
            </a:r>
            <a:r>
              <a:rPr kumimoji="1" lang="en-US" altLang="zh-CN" sz="2400" b="1">
                <a:solidFill>
                  <a:schemeClr val="tx2"/>
                </a:solidFill>
                <a:latin typeface="Times New Roman" pitchFamily="18" charset="0"/>
                <a:cs typeface="Times New Roman" pitchFamily="18" charset="0"/>
              </a:rPr>
              <a:t>0&lt;</a:t>
            </a:r>
            <a:r>
              <a:rPr kumimoji="1" lang="en-US" altLang="zh-CN" sz="2400" b="1" i="1">
                <a:solidFill>
                  <a:schemeClr val="tx2"/>
                </a:solidFill>
                <a:latin typeface="Times New Roman" pitchFamily="18" charset="0"/>
                <a:cs typeface="Times New Roman" pitchFamily="18" charset="0"/>
                <a:sym typeface="Symbol" pitchFamily="18" charset="2"/>
              </a:rPr>
              <a:t></a:t>
            </a:r>
            <a:r>
              <a:rPr kumimoji="1" lang="en-US" altLang="zh-CN" sz="2400" b="1" baseline="-25000">
                <a:solidFill>
                  <a:schemeClr val="tx2"/>
                </a:solidFill>
                <a:latin typeface="Times New Roman" pitchFamily="18" charset="0"/>
                <a:cs typeface="Times New Roman" pitchFamily="18" charset="0"/>
                <a:sym typeface="Symbol" pitchFamily="18" charset="2"/>
              </a:rPr>
              <a:t>0</a:t>
            </a:r>
            <a:r>
              <a:rPr kumimoji="1" lang="en-US" altLang="zh-CN" sz="2400" b="1">
                <a:solidFill>
                  <a:schemeClr val="tx2"/>
                </a:solidFill>
                <a:latin typeface="Times New Roman" pitchFamily="18" charset="0"/>
                <a:cs typeface="Times New Roman" pitchFamily="18" charset="0"/>
                <a:sym typeface="Symbol" pitchFamily="18" charset="2"/>
              </a:rPr>
              <a:t>&lt;</a:t>
            </a:r>
            <a:r>
              <a:rPr kumimoji="1" lang="en-US" altLang="zh-CN" sz="2400" b="1" i="1">
                <a:solidFill>
                  <a:schemeClr val="tx2"/>
                </a:solidFill>
                <a:latin typeface="Times New Roman" pitchFamily="18" charset="0"/>
                <a:cs typeface="Times New Roman" pitchFamily="18" charset="0"/>
                <a:sym typeface="Symbol"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30052"/>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lide(fromBottom)">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30078"/>
                                        </p:tgtEl>
                                        <p:attrNameLst>
                                          <p:attrName>style.visibility</p:attrName>
                                        </p:attrNameLst>
                                      </p:cBhvr>
                                      <p:to>
                                        <p:strVal val="visible"/>
                                      </p:to>
                                    </p:set>
                                    <p:animEffect transition="in" filter="wipe(left)">
                                      <p:cBhvr>
                                        <p:cTn id="14" dur="500"/>
                                        <p:tgtEl>
                                          <p:spTgt spid="13007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lt">
                                    <p:tmPct val="100000"/>
                                  </p:iterate>
                                  <p:childTnLst>
                                    <p:set>
                                      <p:cBhvr>
                                        <p:cTn id="18" dur="1" fill="hold">
                                          <p:stCondLst>
                                            <p:cond delay="0"/>
                                          </p:stCondLst>
                                        </p:cTn>
                                        <p:tgtEl>
                                          <p:spTgt spid="130079"/>
                                        </p:tgtEl>
                                        <p:attrNameLst>
                                          <p:attrName>style.visibility</p:attrName>
                                        </p:attrNameLst>
                                      </p:cBhvr>
                                      <p:to>
                                        <p:strVal val="visible"/>
                                      </p:to>
                                    </p:set>
                                    <p:animEffect transition="in" filter="wipe(left)">
                                      <p:cBhvr>
                                        <p:cTn id="19" dur="75"/>
                                        <p:tgtEl>
                                          <p:spTgt spid="13007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0080"/>
                                        </p:tgtEl>
                                        <p:attrNameLst>
                                          <p:attrName>style.visibility</p:attrName>
                                        </p:attrNameLst>
                                      </p:cBhvr>
                                      <p:to>
                                        <p:strVal val="visible"/>
                                      </p:to>
                                    </p:set>
                                    <p:animEffect transition="in" filter="wipe(left)">
                                      <p:cBhvr>
                                        <p:cTn id="24" dur="500"/>
                                        <p:tgtEl>
                                          <p:spTgt spid="1300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130081"/>
                                        </p:tgtEl>
                                        <p:attrNameLst>
                                          <p:attrName>style.visibility</p:attrName>
                                        </p:attrNameLst>
                                      </p:cBhvr>
                                      <p:to>
                                        <p:strVal val="visible"/>
                                      </p:to>
                                    </p:set>
                                    <p:animEffect transition="in" filter="wipe(left)">
                                      <p:cBhvr>
                                        <p:cTn id="29" dur="75"/>
                                        <p:tgtEl>
                                          <p:spTgt spid="1300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0082"/>
                                        </p:tgtEl>
                                        <p:attrNameLst>
                                          <p:attrName>style.visibility</p:attrName>
                                        </p:attrNameLst>
                                      </p:cBhvr>
                                      <p:to>
                                        <p:strVal val="visible"/>
                                      </p:to>
                                    </p:set>
                                    <p:animEffect transition="in" filter="wipe(left)">
                                      <p:cBhvr>
                                        <p:cTn id="34" dur="500"/>
                                        <p:tgtEl>
                                          <p:spTgt spid="1300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130083"/>
                                        </p:tgtEl>
                                        <p:attrNameLst>
                                          <p:attrName>style.visibility</p:attrName>
                                        </p:attrNameLst>
                                      </p:cBhvr>
                                      <p:to>
                                        <p:strVal val="visible"/>
                                      </p:to>
                                    </p:set>
                                    <p:animEffect transition="in" filter="wipe(left)">
                                      <p:cBhvr>
                                        <p:cTn id="39" dur="75"/>
                                        <p:tgtEl>
                                          <p:spTgt spid="13008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30084"/>
                                        </p:tgtEl>
                                        <p:attrNameLst>
                                          <p:attrName>style.visibility</p:attrName>
                                        </p:attrNameLst>
                                      </p:cBhvr>
                                      <p:to>
                                        <p:strVal val="visible"/>
                                      </p:to>
                                    </p:set>
                                    <p:animEffect transition="in" filter="wipe(left)">
                                      <p:cBhvr>
                                        <p:cTn id="44" dur="500"/>
                                        <p:tgtEl>
                                          <p:spTgt spid="13008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iterate type="lt">
                                    <p:tmPct val="100000"/>
                                  </p:iterate>
                                  <p:childTnLst>
                                    <p:set>
                                      <p:cBhvr>
                                        <p:cTn id="48" dur="1" fill="hold">
                                          <p:stCondLst>
                                            <p:cond delay="0"/>
                                          </p:stCondLst>
                                        </p:cTn>
                                        <p:tgtEl>
                                          <p:spTgt spid="130085"/>
                                        </p:tgtEl>
                                        <p:attrNameLst>
                                          <p:attrName>style.visibility</p:attrName>
                                        </p:attrNameLst>
                                      </p:cBhvr>
                                      <p:to>
                                        <p:strVal val="visible"/>
                                      </p:to>
                                    </p:set>
                                    <p:animEffect transition="in" filter="wipe(left)">
                                      <p:cBhvr>
                                        <p:cTn id="49" dur="75"/>
                                        <p:tgtEl>
                                          <p:spTgt spid="13008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30086"/>
                                        </p:tgtEl>
                                        <p:attrNameLst>
                                          <p:attrName>style.visibility</p:attrName>
                                        </p:attrNameLst>
                                      </p:cBhvr>
                                      <p:to>
                                        <p:strVal val="visible"/>
                                      </p:to>
                                    </p:set>
                                    <p:animEffect transition="in" filter="wipe(left)">
                                      <p:cBhvr>
                                        <p:cTn id="54" dur="500"/>
                                        <p:tgtEl>
                                          <p:spTgt spid="13008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30087"/>
                                        </p:tgtEl>
                                        <p:attrNameLst>
                                          <p:attrName>style.visibility</p:attrName>
                                        </p:attrNameLst>
                                      </p:cBhvr>
                                      <p:to>
                                        <p:strVal val="visible"/>
                                      </p:to>
                                    </p:set>
                                    <p:animEffect transition="in" filter="wipe(left)">
                                      <p:cBhvr>
                                        <p:cTn id="59" dur="500"/>
                                        <p:tgtEl>
                                          <p:spTgt spid="13008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iterate type="lt">
                                    <p:tmPct val="100000"/>
                                  </p:iterate>
                                  <p:childTnLst>
                                    <p:set>
                                      <p:cBhvr>
                                        <p:cTn id="63" dur="1" fill="hold">
                                          <p:stCondLst>
                                            <p:cond delay="0"/>
                                          </p:stCondLst>
                                        </p:cTn>
                                        <p:tgtEl>
                                          <p:spTgt spid="130088"/>
                                        </p:tgtEl>
                                        <p:attrNameLst>
                                          <p:attrName>style.visibility</p:attrName>
                                        </p:attrNameLst>
                                      </p:cBhvr>
                                      <p:to>
                                        <p:strVal val="visible"/>
                                      </p:to>
                                    </p:set>
                                    <p:animEffect transition="in" filter="wipe(left)">
                                      <p:cBhvr>
                                        <p:cTn id="64" dur="75"/>
                                        <p:tgtEl>
                                          <p:spTgt spid="13008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130089"/>
                                        </p:tgtEl>
                                        <p:attrNameLst>
                                          <p:attrName>style.visibility</p:attrName>
                                        </p:attrNameLst>
                                      </p:cBhvr>
                                      <p:to>
                                        <p:strVal val="visible"/>
                                      </p:to>
                                    </p:set>
                                    <p:animEffect transition="in" filter="wipe(left)">
                                      <p:cBhvr>
                                        <p:cTn id="69" dur="75"/>
                                        <p:tgtEl>
                                          <p:spTgt spid="13008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iterate type="lt">
                                    <p:tmPct val="100000"/>
                                  </p:iterate>
                                  <p:childTnLst>
                                    <p:set>
                                      <p:cBhvr>
                                        <p:cTn id="73" dur="1" fill="hold">
                                          <p:stCondLst>
                                            <p:cond delay="0"/>
                                          </p:stCondLst>
                                        </p:cTn>
                                        <p:tgtEl>
                                          <p:spTgt spid="130090"/>
                                        </p:tgtEl>
                                        <p:attrNameLst>
                                          <p:attrName>style.visibility</p:attrName>
                                        </p:attrNameLst>
                                      </p:cBhvr>
                                      <p:to>
                                        <p:strVal val="visible"/>
                                      </p:to>
                                    </p:set>
                                    <p:animEffect transition="in" filter="wipe(left)">
                                      <p:cBhvr>
                                        <p:cTn id="74" dur="75"/>
                                        <p:tgtEl>
                                          <p:spTgt spid="130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79" grpId="0" autoUpdateAnimBg="0"/>
      <p:bldP spid="130081" grpId="0" autoUpdateAnimBg="0"/>
      <p:bldP spid="130083" grpId="0" autoUpdateAnimBg="0"/>
      <p:bldP spid="130085" grpId="0" autoUpdateAnimBg="0"/>
      <p:bldP spid="130088" grpId="0" autoUpdateAnimBg="0"/>
      <p:bldP spid="130089" grpId="0" autoUpdateAnimBg="0"/>
      <p:bldP spid="13009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2"/>
          <p:cNvSpPr>
            <a:spLocks noGrp="1" noChangeArrowheads="1"/>
          </p:cNvSpPr>
          <p:nvPr>
            <p:ph type="title"/>
          </p:nvPr>
        </p:nvSpPr>
        <p:spPr/>
        <p:txBody>
          <a:bodyPr/>
          <a:lstStyle/>
          <a:p>
            <a:pPr eaLnBrk="1" hangingPunct="1"/>
            <a:r>
              <a:rPr lang="en-US" altLang="zh-CN" sz="3600" smtClean="0">
                <a:ea typeface="宋体" charset="-122"/>
              </a:rPr>
              <a:t>4.6 </a:t>
            </a:r>
            <a:r>
              <a:rPr lang="en-US" altLang="zh-CN" sz="3600" i="1" smtClean="0">
                <a:ea typeface="宋体" charset="-122"/>
              </a:rPr>
              <a:t>RLC</a:t>
            </a:r>
            <a:r>
              <a:rPr lang="zh-CN" altLang="en-US" sz="3600" smtClean="0">
                <a:ea typeface="宋体" charset="-122"/>
              </a:rPr>
              <a:t>串联电路的零输入响应</a:t>
            </a:r>
            <a:r>
              <a:rPr lang="zh-CN" altLang="en-US" sz="3600" smtClean="0">
                <a:ea typeface="楷体_GB2312" pitchFamily="49" charset="-122"/>
              </a:rPr>
              <a:t>（续</a:t>
            </a:r>
            <a:r>
              <a:rPr lang="en-US" altLang="zh-CN" sz="3600" smtClean="0">
                <a:ea typeface="楷体_GB2312" pitchFamily="49" charset="-122"/>
              </a:rPr>
              <a:t>4</a:t>
            </a:r>
            <a:r>
              <a:rPr lang="zh-CN" altLang="en-US" sz="36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57</a:t>
            </a:fld>
            <a:endParaRPr lang="zh-CN" altLang="en-US"/>
          </a:p>
        </p:txBody>
      </p:sp>
      <p:sp>
        <p:nvSpPr>
          <p:cNvPr id="33800"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无阻尼状态响应</a:t>
            </a:r>
          </a:p>
        </p:txBody>
      </p:sp>
      <p:sp>
        <p:nvSpPr>
          <p:cNvPr id="131076" name="Text Box 4"/>
          <p:cNvSpPr txBox="1">
            <a:spLocks noChangeArrowheads="1"/>
          </p:cNvSpPr>
          <p:nvPr/>
        </p:nvSpPr>
        <p:spPr bwMode="auto">
          <a:xfrm>
            <a:off x="668338" y="1268760"/>
            <a:ext cx="629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当电路中无损耗，</a:t>
            </a:r>
            <a:r>
              <a:rPr kumimoji="1" lang="en-US" altLang="zh-CN" sz="2400" b="1" i="1">
                <a:solidFill>
                  <a:schemeClr val="tx2"/>
                </a:solidFill>
                <a:latin typeface="Times New Roman" pitchFamily="18" charset="0"/>
                <a:cs typeface="Times New Roman" pitchFamily="18" charset="0"/>
              </a:rPr>
              <a:t>R</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时，处于无阻尼状态。</a:t>
            </a:r>
          </a:p>
        </p:txBody>
      </p:sp>
      <p:sp>
        <p:nvSpPr>
          <p:cNvPr id="131077" name="Text Box 5"/>
          <p:cNvSpPr txBox="1">
            <a:spLocks noChangeArrowheads="1"/>
          </p:cNvSpPr>
          <p:nvPr/>
        </p:nvSpPr>
        <p:spPr bwMode="auto">
          <a:xfrm>
            <a:off x="806450" y="1903760"/>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特征根为一对共轭虚数：</a:t>
            </a:r>
          </a:p>
        </p:txBody>
      </p:sp>
      <p:graphicFrame>
        <p:nvGraphicFramePr>
          <p:cNvPr id="131078" name="Object 2"/>
          <p:cNvGraphicFramePr>
            <a:graphicFrameLocks noChangeAspect="1"/>
          </p:cNvGraphicFramePr>
          <p:nvPr>
            <p:extLst>
              <p:ext uri="{D42A27DB-BD31-4B8C-83A1-F6EECF244321}">
                <p14:modId xmlns:p14="http://schemas.microsoft.com/office/powerpoint/2010/main" val="3396413049"/>
              </p:ext>
            </p:extLst>
          </p:nvPr>
        </p:nvGraphicFramePr>
        <p:xfrm>
          <a:off x="4300538" y="1891060"/>
          <a:ext cx="1452562" cy="479425"/>
        </p:xfrm>
        <a:graphic>
          <a:graphicData uri="http://schemas.openxmlformats.org/presentationml/2006/ole">
            <mc:AlternateContent xmlns:mc="http://schemas.openxmlformats.org/markup-compatibility/2006">
              <mc:Choice xmlns:v="urn:schemas-microsoft-com:vml" Requires="v">
                <p:oleObj spid="_x0000_s33903" name="Equation" r:id="rId3" imgW="723600" imgH="241200" progId="Equation.DSMT4">
                  <p:embed/>
                </p:oleObj>
              </mc:Choice>
              <mc:Fallback>
                <p:oleObj name="Equation" r:id="rId3" imgW="72360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538" y="1891060"/>
                        <a:ext cx="145256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9" name="Text Box 7"/>
          <p:cNvSpPr txBox="1">
            <a:spLocks noChangeArrowheads="1"/>
          </p:cNvSpPr>
          <p:nvPr/>
        </p:nvSpPr>
        <p:spPr bwMode="auto">
          <a:xfrm>
            <a:off x="806450" y="240223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方程的解为：</a:t>
            </a:r>
          </a:p>
        </p:txBody>
      </p:sp>
      <p:graphicFrame>
        <p:nvGraphicFramePr>
          <p:cNvPr id="131080" name="Object 3"/>
          <p:cNvGraphicFramePr>
            <a:graphicFrameLocks noChangeAspect="1"/>
          </p:cNvGraphicFramePr>
          <p:nvPr>
            <p:extLst>
              <p:ext uri="{D42A27DB-BD31-4B8C-83A1-F6EECF244321}">
                <p14:modId xmlns:p14="http://schemas.microsoft.com/office/powerpoint/2010/main" val="646109252"/>
              </p:ext>
            </p:extLst>
          </p:nvPr>
        </p:nvGraphicFramePr>
        <p:xfrm>
          <a:off x="3040063" y="2438748"/>
          <a:ext cx="3260725" cy="479425"/>
        </p:xfrm>
        <a:graphic>
          <a:graphicData uri="http://schemas.openxmlformats.org/presentationml/2006/ole">
            <mc:AlternateContent xmlns:mc="http://schemas.openxmlformats.org/markup-compatibility/2006">
              <mc:Choice xmlns:v="urn:schemas-microsoft-com:vml" Requires="v">
                <p:oleObj spid="_x0000_s33904" name="Equation" r:id="rId5" imgW="1625400" imgH="241200" progId="Equation.DSMT4">
                  <p:embed/>
                </p:oleObj>
              </mc:Choice>
              <mc:Fallback>
                <p:oleObj name="Equation" r:id="rId5" imgW="162540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063" y="2438748"/>
                        <a:ext cx="32607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1" name="Text Box 9"/>
          <p:cNvSpPr txBox="1">
            <a:spLocks noChangeArrowheads="1"/>
          </p:cNvSpPr>
          <p:nvPr/>
        </p:nvSpPr>
        <p:spPr bwMode="auto">
          <a:xfrm>
            <a:off x="806450" y="3067398"/>
            <a:ext cx="487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利用初始条件确定待定常数</a:t>
            </a:r>
            <a:r>
              <a:rPr kumimoji="1" lang="en-US" altLang="zh-CN" sz="2400" b="1" i="1">
                <a:solidFill>
                  <a:schemeClr val="tx2"/>
                </a:solidFill>
                <a:latin typeface="Times New Roman" pitchFamily="18" charset="0"/>
                <a:cs typeface="Times New Roman" pitchFamily="18" charset="0"/>
              </a:rPr>
              <a:t>K</a:t>
            </a:r>
            <a:r>
              <a:rPr kumimoji="1" lang="en-US" altLang="zh-CN" sz="2400" b="1" baseline="-25000">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和</a:t>
            </a:r>
            <a:r>
              <a:rPr kumimoji="1" lang="en-US" altLang="zh-CN" sz="2400" b="1" i="1">
                <a:solidFill>
                  <a:schemeClr val="tx2"/>
                </a:solidFill>
                <a:latin typeface="Times New Roman" pitchFamily="18" charset="0"/>
                <a:cs typeface="Times New Roman" pitchFamily="18" charset="0"/>
              </a:rPr>
              <a:t>K</a:t>
            </a:r>
            <a:r>
              <a:rPr kumimoji="1" lang="en-US" altLang="zh-CN" sz="2400" b="1" baseline="-25000">
                <a:solidFill>
                  <a:schemeClr val="tx2"/>
                </a:solidFill>
                <a:latin typeface="Times New Roman" pitchFamily="18" charset="0"/>
                <a:cs typeface="Times New Roman" pitchFamily="18" charset="0"/>
              </a:rPr>
              <a:t>2</a:t>
            </a:r>
            <a:endParaRPr kumimoji="1" lang="en-US" altLang="zh-CN" sz="2400" b="1">
              <a:solidFill>
                <a:schemeClr val="tx2"/>
              </a:solidFill>
              <a:latin typeface="Times New Roman" pitchFamily="18" charset="0"/>
              <a:cs typeface="Times New Roman" pitchFamily="18" charset="0"/>
            </a:endParaRPr>
          </a:p>
        </p:txBody>
      </p:sp>
      <p:graphicFrame>
        <p:nvGraphicFramePr>
          <p:cNvPr id="131082" name="Object 4"/>
          <p:cNvGraphicFramePr>
            <a:graphicFrameLocks noChangeAspect="1"/>
          </p:cNvGraphicFramePr>
          <p:nvPr>
            <p:extLst>
              <p:ext uri="{D42A27DB-BD31-4B8C-83A1-F6EECF244321}">
                <p14:modId xmlns:p14="http://schemas.microsoft.com/office/powerpoint/2010/main" val="1141411920"/>
              </p:ext>
            </p:extLst>
          </p:nvPr>
        </p:nvGraphicFramePr>
        <p:xfrm>
          <a:off x="898525" y="3589685"/>
          <a:ext cx="2778125" cy="914400"/>
        </p:xfrm>
        <a:graphic>
          <a:graphicData uri="http://schemas.openxmlformats.org/presentationml/2006/ole">
            <mc:AlternateContent xmlns:mc="http://schemas.openxmlformats.org/markup-compatibility/2006">
              <mc:Choice xmlns:v="urn:schemas-microsoft-com:vml" Requires="v">
                <p:oleObj spid="_x0000_s33905" name="Equation" r:id="rId7" imgW="1384200" imgH="457200" progId="Equation.DSMT4">
                  <p:embed/>
                </p:oleObj>
              </mc:Choice>
              <mc:Fallback>
                <p:oleObj name="Equation" r:id="rId7" imgW="1384200" imgH="457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3589685"/>
                        <a:ext cx="27781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3" name="Object 5"/>
          <p:cNvGraphicFramePr>
            <a:graphicFrameLocks noChangeAspect="1"/>
          </p:cNvGraphicFramePr>
          <p:nvPr>
            <p:extLst>
              <p:ext uri="{D42A27DB-BD31-4B8C-83A1-F6EECF244321}">
                <p14:modId xmlns:p14="http://schemas.microsoft.com/office/powerpoint/2010/main" val="3974364194"/>
              </p:ext>
            </p:extLst>
          </p:nvPr>
        </p:nvGraphicFramePr>
        <p:xfrm>
          <a:off x="911225" y="4494560"/>
          <a:ext cx="4281488" cy="1778000"/>
        </p:xfrm>
        <a:graphic>
          <a:graphicData uri="http://schemas.openxmlformats.org/presentationml/2006/ole">
            <mc:AlternateContent xmlns:mc="http://schemas.openxmlformats.org/markup-compatibility/2006">
              <mc:Choice xmlns:v="urn:schemas-microsoft-com:vml" Requires="v">
                <p:oleObj spid="_x0000_s33906" name="Equation" r:id="rId9" imgW="2133360" imgH="888840" progId="Equation.DSMT4">
                  <p:embed/>
                </p:oleObj>
              </mc:Choice>
              <mc:Fallback>
                <p:oleObj name="Equation" r:id="rId9" imgW="2133360" imgH="8888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1225" y="4494560"/>
                        <a:ext cx="4281488"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4" name="Text Box 12"/>
          <p:cNvSpPr txBox="1">
            <a:spLocks noChangeArrowheads="1"/>
          </p:cNvSpPr>
          <p:nvPr/>
        </p:nvSpPr>
        <p:spPr bwMode="auto">
          <a:xfrm>
            <a:off x="6276975" y="307057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响应表达式：</a:t>
            </a:r>
          </a:p>
        </p:txBody>
      </p:sp>
      <p:graphicFrame>
        <p:nvGraphicFramePr>
          <p:cNvPr id="131085" name="Object 6"/>
          <p:cNvGraphicFramePr>
            <a:graphicFrameLocks noChangeAspect="1"/>
          </p:cNvGraphicFramePr>
          <p:nvPr/>
        </p:nvGraphicFramePr>
        <p:xfrm>
          <a:off x="5346700" y="3751263"/>
          <a:ext cx="3695700" cy="1371600"/>
        </p:xfrm>
        <a:graphic>
          <a:graphicData uri="http://schemas.openxmlformats.org/presentationml/2006/ole">
            <mc:AlternateContent xmlns:mc="http://schemas.openxmlformats.org/markup-compatibility/2006">
              <mc:Choice xmlns:v="urn:schemas-microsoft-com:vml" Requires="v">
                <p:oleObj spid="_x0000_s33907" name="Equation" r:id="rId11" imgW="1841400" imgH="685800" progId="Equation.DSMT4">
                  <p:embed/>
                </p:oleObj>
              </mc:Choice>
              <mc:Fallback>
                <p:oleObj name="Equation" r:id="rId11" imgW="1841400" imgH="6858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6700" y="3751263"/>
                        <a:ext cx="36957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7" name="Text Box 15">
            <a:hlinkClick r:id="rId13" action="ppaction://hlinkfile"/>
          </p:cNvPr>
          <p:cNvSpPr txBox="1">
            <a:spLocks noChangeArrowheads="1"/>
          </p:cNvSpPr>
          <p:nvPr/>
        </p:nvSpPr>
        <p:spPr bwMode="auto">
          <a:xfrm>
            <a:off x="6394763" y="5437362"/>
            <a:ext cx="492443" cy="59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dirty="0" smtClean="0">
                <a:solidFill>
                  <a:schemeClr val="tx2"/>
                </a:solidFill>
              </a:rPr>
              <a:t>仿真</a:t>
            </a:r>
            <a:endParaRPr kumimoji="1" lang="zh-CN" altLang="en-US" sz="2000" b="1" dirty="0">
              <a:solidFill>
                <a:schemeClr val="tx2"/>
              </a:solidFill>
            </a:endParaRPr>
          </a:p>
        </p:txBody>
      </p:sp>
      <p:pic>
        <p:nvPicPr>
          <p:cNvPr id="131089" name="Picture 17">
            <a:hlinkClick r:id="rId14" action="ppaction://hlinkfil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60616" y="5092278"/>
            <a:ext cx="2147888"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1076"/>
                                        </p:tgtEl>
                                        <p:attrNameLst>
                                          <p:attrName>style.visibility</p:attrName>
                                        </p:attrNameLst>
                                      </p:cBhvr>
                                      <p:to>
                                        <p:strVal val="visible"/>
                                      </p:to>
                                    </p:set>
                                    <p:animEffect transition="in" filter="wipe(left)">
                                      <p:cBhvr>
                                        <p:cTn id="7" dur="75"/>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1077"/>
                                        </p:tgtEl>
                                        <p:attrNameLst>
                                          <p:attrName>style.visibility</p:attrName>
                                        </p:attrNameLst>
                                      </p:cBhvr>
                                      <p:to>
                                        <p:strVal val="visible"/>
                                      </p:to>
                                    </p:set>
                                    <p:animEffect transition="in" filter="wipe(left)">
                                      <p:cBhvr>
                                        <p:cTn id="12" dur="75"/>
                                        <p:tgtEl>
                                          <p:spTgt spid="131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1078"/>
                                        </p:tgtEl>
                                        <p:attrNameLst>
                                          <p:attrName>style.visibility</p:attrName>
                                        </p:attrNameLst>
                                      </p:cBhvr>
                                      <p:to>
                                        <p:strVal val="visible"/>
                                      </p:to>
                                    </p:set>
                                    <p:animEffect transition="in" filter="wipe(left)">
                                      <p:cBhvr>
                                        <p:cTn id="17" dur="500"/>
                                        <p:tgtEl>
                                          <p:spTgt spid="131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1079"/>
                                        </p:tgtEl>
                                        <p:attrNameLst>
                                          <p:attrName>style.visibility</p:attrName>
                                        </p:attrNameLst>
                                      </p:cBhvr>
                                      <p:to>
                                        <p:strVal val="visible"/>
                                      </p:to>
                                    </p:set>
                                    <p:animEffect transition="in" filter="wipe(left)">
                                      <p:cBhvr>
                                        <p:cTn id="22" dur="75"/>
                                        <p:tgtEl>
                                          <p:spTgt spid="131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1080"/>
                                        </p:tgtEl>
                                        <p:attrNameLst>
                                          <p:attrName>style.visibility</p:attrName>
                                        </p:attrNameLst>
                                      </p:cBhvr>
                                      <p:to>
                                        <p:strVal val="visible"/>
                                      </p:to>
                                    </p:set>
                                    <p:animEffect transition="in" filter="wipe(left)">
                                      <p:cBhvr>
                                        <p:cTn id="27" dur="500"/>
                                        <p:tgtEl>
                                          <p:spTgt spid="1310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31081"/>
                                        </p:tgtEl>
                                        <p:attrNameLst>
                                          <p:attrName>style.visibility</p:attrName>
                                        </p:attrNameLst>
                                      </p:cBhvr>
                                      <p:to>
                                        <p:strVal val="visible"/>
                                      </p:to>
                                    </p:set>
                                    <p:animEffect transition="in" filter="wipe(left)">
                                      <p:cBhvr>
                                        <p:cTn id="32" dur="75"/>
                                        <p:tgtEl>
                                          <p:spTgt spid="1310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1082"/>
                                        </p:tgtEl>
                                        <p:attrNameLst>
                                          <p:attrName>style.visibility</p:attrName>
                                        </p:attrNameLst>
                                      </p:cBhvr>
                                      <p:to>
                                        <p:strVal val="visible"/>
                                      </p:to>
                                    </p:set>
                                    <p:animEffect transition="in" filter="wipe(left)">
                                      <p:cBhvr>
                                        <p:cTn id="37" dur="500"/>
                                        <p:tgtEl>
                                          <p:spTgt spid="1310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1083"/>
                                        </p:tgtEl>
                                        <p:attrNameLst>
                                          <p:attrName>style.visibility</p:attrName>
                                        </p:attrNameLst>
                                      </p:cBhvr>
                                      <p:to>
                                        <p:strVal val="visible"/>
                                      </p:to>
                                    </p:set>
                                    <p:animEffect transition="in" filter="wipe(left)">
                                      <p:cBhvr>
                                        <p:cTn id="42" dur="500"/>
                                        <p:tgtEl>
                                          <p:spTgt spid="131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31084"/>
                                        </p:tgtEl>
                                        <p:attrNameLst>
                                          <p:attrName>style.visibility</p:attrName>
                                        </p:attrNameLst>
                                      </p:cBhvr>
                                      <p:to>
                                        <p:strVal val="visible"/>
                                      </p:to>
                                    </p:set>
                                    <p:animEffect transition="in" filter="wipe(left)">
                                      <p:cBhvr>
                                        <p:cTn id="47" dur="75"/>
                                        <p:tgtEl>
                                          <p:spTgt spid="1310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1085"/>
                                        </p:tgtEl>
                                        <p:attrNameLst>
                                          <p:attrName>style.visibility</p:attrName>
                                        </p:attrNameLst>
                                      </p:cBhvr>
                                      <p:to>
                                        <p:strVal val="visible"/>
                                      </p:to>
                                    </p:set>
                                    <p:animEffect transition="in" filter="wipe(left)">
                                      <p:cBhvr>
                                        <p:cTn id="52" dur="500"/>
                                        <p:tgtEl>
                                          <p:spTgt spid="1310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131087"/>
                                        </p:tgtEl>
                                        <p:attrNameLst>
                                          <p:attrName>style.visibility</p:attrName>
                                        </p:attrNameLst>
                                      </p:cBhvr>
                                      <p:to>
                                        <p:strVal val="visible"/>
                                      </p:to>
                                    </p:set>
                                    <p:animEffect transition="in" filter="wipe(left)">
                                      <p:cBhvr>
                                        <p:cTn id="57" dur="75"/>
                                        <p:tgtEl>
                                          <p:spTgt spid="131087"/>
                                        </p:tgtEl>
                                      </p:cBhvr>
                                    </p:animEffect>
                                  </p:childTnLst>
                                </p:cTn>
                              </p:par>
                            </p:childTnLst>
                          </p:cTn>
                        </p:par>
                        <p:par>
                          <p:cTn id="58" fill="hold" nodeType="afterGroup">
                            <p:stCondLst>
                              <p:cond delay="150"/>
                            </p:stCondLst>
                            <p:childTnLst>
                              <p:par>
                                <p:cTn id="59" presetID="12" presetClass="entr" presetSubtype="4" fill="hold" nodeType="afterEffect">
                                  <p:stCondLst>
                                    <p:cond delay="0"/>
                                  </p:stCondLst>
                                  <p:childTnLst>
                                    <p:set>
                                      <p:cBhvr>
                                        <p:cTn id="60" dur="1" fill="hold">
                                          <p:stCondLst>
                                            <p:cond delay="0"/>
                                          </p:stCondLst>
                                        </p:cTn>
                                        <p:tgtEl>
                                          <p:spTgt spid="131089"/>
                                        </p:tgtEl>
                                        <p:attrNameLst>
                                          <p:attrName>style.visibility</p:attrName>
                                        </p:attrNameLst>
                                      </p:cBhvr>
                                      <p:to>
                                        <p:strVal val="visible"/>
                                      </p:to>
                                    </p:set>
                                    <p:animEffect transition="in" filter="slide(fromBottom)">
                                      <p:cBhvr>
                                        <p:cTn id="61" dur="500"/>
                                        <p:tgtEl>
                                          <p:spTgt spid="13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P spid="131077" grpId="0" autoUpdateAnimBg="0"/>
      <p:bldP spid="131079" grpId="0" autoUpdateAnimBg="0"/>
      <p:bldP spid="131081" grpId="0" autoUpdateAnimBg="0"/>
      <p:bldP spid="131084" grpId="0" autoUpdateAnimBg="0"/>
      <p:bldP spid="13108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p:txBody>
          <a:bodyPr/>
          <a:lstStyle/>
          <a:p>
            <a:pPr eaLnBrk="1" hangingPunct="1"/>
            <a:r>
              <a:rPr lang="en-US" altLang="zh-CN" sz="3600" smtClean="0">
                <a:ea typeface="宋体" charset="-122"/>
              </a:rPr>
              <a:t>4.6 RLC</a:t>
            </a:r>
            <a:r>
              <a:rPr lang="zh-CN" altLang="en-US" sz="3600" smtClean="0">
                <a:ea typeface="宋体" charset="-122"/>
              </a:rPr>
              <a:t>串联电路的零输入响应</a:t>
            </a:r>
            <a:r>
              <a:rPr lang="zh-CN" altLang="en-US" sz="3600" smtClean="0">
                <a:ea typeface="楷体_GB2312" pitchFamily="49" charset="-122"/>
              </a:rPr>
              <a:t>（续</a:t>
            </a:r>
            <a:r>
              <a:rPr lang="en-US" altLang="zh-CN" sz="3600" smtClean="0">
                <a:ea typeface="楷体_GB2312" pitchFamily="49" charset="-122"/>
              </a:rPr>
              <a:t>5</a:t>
            </a:r>
            <a:r>
              <a:rPr lang="zh-CN" altLang="en-US" sz="36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58</a:t>
            </a:fld>
            <a:endParaRPr lang="zh-CN" altLang="en-US"/>
          </a:p>
        </p:txBody>
      </p:sp>
      <p:sp>
        <p:nvSpPr>
          <p:cNvPr id="34823"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欠阻尼状态响应</a:t>
            </a:r>
          </a:p>
        </p:txBody>
      </p:sp>
      <p:sp>
        <p:nvSpPr>
          <p:cNvPr id="132100" name="Text Box 4"/>
          <p:cNvSpPr txBox="1">
            <a:spLocks noChangeArrowheads="1"/>
          </p:cNvSpPr>
          <p:nvPr/>
        </p:nvSpPr>
        <p:spPr bwMode="auto">
          <a:xfrm>
            <a:off x="539552" y="1364580"/>
            <a:ext cx="357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特征根为一对共轭复数：</a:t>
            </a:r>
          </a:p>
        </p:txBody>
      </p:sp>
      <p:graphicFrame>
        <p:nvGraphicFramePr>
          <p:cNvPr id="132101" name="Object 2"/>
          <p:cNvGraphicFramePr>
            <a:graphicFrameLocks noChangeAspect="1"/>
          </p:cNvGraphicFramePr>
          <p:nvPr>
            <p:extLst>
              <p:ext uri="{D42A27DB-BD31-4B8C-83A1-F6EECF244321}">
                <p14:modId xmlns:p14="http://schemas.microsoft.com/office/powerpoint/2010/main" val="1813271609"/>
              </p:ext>
            </p:extLst>
          </p:nvPr>
        </p:nvGraphicFramePr>
        <p:xfrm>
          <a:off x="4176515" y="1345530"/>
          <a:ext cx="3717925" cy="581025"/>
        </p:xfrm>
        <a:graphic>
          <a:graphicData uri="http://schemas.openxmlformats.org/presentationml/2006/ole">
            <mc:AlternateContent xmlns:mc="http://schemas.openxmlformats.org/markup-compatibility/2006">
              <mc:Choice xmlns:v="urn:schemas-microsoft-com:vml" Requires="v">
                <p:oleObj spid="_x0000_s34907" name="Equation" r:id="rId3" imgW="1854000" imgH="291960" progId="Equation.DSMT4">
                  <p:embed/>
                </p:oleObj>
              </mc:Choice>
              <mc:Fallback>
                <p:oleObj name="Equation" r:id="rId3" imgW="1854000" imgH="29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515" y="1345530"/>
                        <a:ext cx="37179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02" name="Object 3"/>
          <p:cNvGraphicFramePr>
            <a:graphicFrameLocks noChangeAspect="1"/>
          </p:cNvGraphicFramePr>
          <p:nvPr>
            <p:extLst>
              <p:ext uri="{D42A27DB-BD31-4B8C-83A1-F6EECF244321}">
                <p14:modId xmlns:p14="http://schemas.microsoft.com/office/powerpoint/2010/main" val="2357834220"/>
              </p:ext>
            </p:extLst>
          </p:nvPr>
        </p:nvGraphicFramePr>
        <p:xfrm>
          <a:off x="2528690" y="2018630"/>
          <a:ext cx="3260725" cy="479425"/>
        </p:xfrm>
        <a:graphic>
          <a:graphicData uri="http://schemas.openxmlformats.org/presentationml/2006/ole">
            <mc:AlternateContent xmlns:mc="http://schemas.openxmlformats.org/markup-compatibility/2006">
              <mc:Choice xmlns:v="urn:schemas-microsoft-com:vml" Requires="v">
                <p:oleObj spid="_x0000_s34908" name="Equation" r:id="rId5" imgW="1625400" imgH="241200" progId="Equation.DSMT4">
                  <p:embed/>
                </p:oleObj>
              </mc:Choice>
              <mc:Fallback>
                <p:oleObj name="Equation" r:id="rId5" imgW="162540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690" y="2018630"/>
                        <a:ext cx="32607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3" name="Text Box 7"/>
          <p:cNvSpPr txBox="1">
            <a:spLocks noChangeArrowheads="1"/>
          </p:cNvSpPr>
          <p:nvPr/>
        </p:nvSpPr>
        <p:spPr bwMode="auto">
          <a:xfrm>
            <a:off x="571302" y="2598067"/>
            <a:ext cx="487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利用初始条件确定待定常数</a:t>
            </a:r>
            <a:r>
              <a:rPr kumimoji="1" lang="en-US" altLang="zh-CN" sz="2400" b="1" i="1">
                <a:solidFill>
                  <a:schemeClr val="tx2"/>
                </a:solidFill>
                <a:latin typeface="Times New Roman" pitchFamily="18" charset="0"/>
                <a:cs typeface="Times New Roman" pitchFamily="18" charset="0"/>
              </a:rPr>
              <a:t>K</a:t>
            </a:r>
            <a:r>
              <a:rPr kumimoji="1" lang="en-US" altLang="zh-CN" sz="2400" b="1" baseline="-25000">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和</a:t>
            </a:r>
            <a:r>
              <a:rPr kumimoji="1" lang="en-US" altLang="zh-CN" sz="2400" b="1" i="1">
                <a:solidFill>
                  <a:schemeClr val="tx2"/>
                </a:solidFill>
                <a:latin typeface="Times New Roman" pitchFamily="18" charset="0"/>
                <a:cs typeface="Times New Roman" pitchFamily="18" charset="0"/>
              </a:rPr>
              <a:t>K</a:t>
            </a:r>
            <a:r>
              <a:rPr kumimoji="1" lang="en-US" altLang="zh-CN" sz="2400" b="1" baseline="-25000">
                <a:solidFill>
                  <a:schemeClr val="tx2"/>
                </a:solidFill>
                <a:latin typeface="Times New Roman" pitchFamily="18" charset="0"/>
                <a:cs typeface="Times New Roman" pitchFamily="18" charset="0"/>
              </a:rPr>
              <a:t>2</a:t>
            </a:r>
            <a:endParaRPr kumimoji="1" lang="en-US" altLang="zh-CN" sz="2400" b="1">
              <a:solidFill>
                <a:schemeClr val="tx2"/>
              </a:solidFill>
              <a:latin typeface="Times New Roman" pitchFamily="18" charset="0"/>
              <a:cs typeface="Times New Roman" pitchFamily="18" charset="0"/>
            </a:endParaRPr>
          </a:p>
        </p:txBody>
      </p:sp>
      <p:graphicFrame>
        <p:nvGraphicFramePr>
          <p:cNvPr id="132104" name="Object 4"/>
          <p:cNvGraphicFramePr>
            <a:graphicFrameLocks noChangeAspect="1"/>
          </p:cNvGraphicFramePr>
          <p:nvPr>
            <p:extLst>
              <p:ext uri="{D42A27DB-BD31-4B8C-83A1-F6EECF244321}">
                <p14:modId xmlns:p14="http://schemas.microsoft.com/office/powerpoint/2010/main" val="2833916983"/>
              </p:ext>
            </p:extLst>
          </p:nvPr>
        </p:nvGraphicFramePr>
        <p:xfrm>
          <a:off x="1514277" y="3040980"/>
          <a:ext cx="2778125" cy="914400"/>
        </p:xfrm>
        <a:graphic>
          <a:graphicData uri="http://schemas.openxmlformats.org/presentationml/2006/ole">
            <mc:AlternateContent xmlns:mc="http://schemas.openxmlformats.org/markup-compatibility/2006">
              <mc:Choice xmlns:v="urn:schemas-microsoft-com:vml" Requires="v">
                <p:oleObj spid="_x0000_s34909" name="公式" r:id="rId7" imgW="1384200" imgH="457200" progId="Equation.3">
                  <p:embed/>
                </p:oleObj>
              </mc:Choice>
              <mc:Fallback>
                <p:oleObj name="公式" r:id="rId7" imgW="138420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277" y="3040980"/>
                        <a:ext cx="27781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5" name="Text Box 9"/>
          <p:cNvSpPr txBox="1">
            <a:spLocks noChangeArrowheads="1"/>
          </p:cNvSpPr>
          <p:nvPr/>
        </p:nvSpPr>
        <p:spPr bwMode="auto">
          <a:xfrm>
            <a:off x="571302" y="3953792"/>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响应表达式：</a:t>
            </a:r>
          </a:p>
        </p:txBody>
      </p:sp>
      <p:graphicFrame>
        <p:nvGraphicFramePr>
          <p:cNvPr id="132106" name="Object 5"/>
          <p:cNvGraphicFramePr>
            <a:graphicFrameLocks noChangeAspect="1"/>
          </p:cNvGraphicFramePr>
          <p:nvPr>
            <p:extLst>
              <p:ext uri="{D42A27DB-BD31-4B8C-83A1-F6EECF244321}">
                <p14:modId xmlns:p14="http://schemas.microsoft.com/office/powerpoint/2010/main" val="1673284462"/>
              </p:ext>
            </p:extLst>
          </p:nvPr>
        </p:nvGraphicFramePr>
        <p:xfrm>
          <a:off x="1174552" y="4655467"/>
          <a:ext cx="3541713" cy="479425"/>
        </p:xfrm>
        <a:graphic>
          <a:graphicData uri="http://schemas.openxmlformats.org/presentationml/2006/ole">
            <mc:AlternateContent xmlns:mc="http://schemas.openxmlformats.org/markup-compatibility/2006">
              <mc:Choice xmlns:v="urn:schemas-microsoft-com:vml" Requires="v">
                <p:oleObj spid="_x0000_s34910" name="Equation" r:id="rId9" imgW="1765080" imgH="241200" progId="Equation.DSMT4">
                  <p:embed/>
                </p:oleObj>
              </mc:Choice>
              <mc:Fallback>
                <p:oleObj name="Equation" r:id="rId9" imgW="1765080" imgH="241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552" y="4655467"/>
                        <a:ext cx="35417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7" name="Text Box 11"/>
          <p:cNvSpPr txBox="1">
            <a:spLocks noChangeArrowheads="1"/>
          </p:cNvSpPr>
          <p:nvPr/>
        </p:nvSpPr>
        <p:spPr bwMode="auto">
          <a:xfrm>
            <a:off x="6665715" y="3543399"/>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dirty="0" smtClean="0">
                <a:solidFill>
                  <a:schemeClr val="tx2"/>
                </a:solidFill>
                <a:latin typeface="Times New Roman" pitchFamily="18" charset="0"/>
                <a:cs typeface="Times New Roman" pitchFamily="18" charset="0"/>
              </a:rPr>
              <a:t>仿真</a:t>
            </a:r>
            <a:endParaRPr kumimoji="1" lang="zh-CN" altLang="en-US" sz="2400" b="1" dirty="0">
              <a:solidFill>
                <a:schemeClr val="tx2"/>
              </a:solidFill>
              <a:latin typeface="Times New Roman" pitchFamily="18" charset="0"/>
              <a:cs typeface="Times New Roman" pitchFamily="18" charset="0"/>
            </a:endParaRPr>
          </a:p>
        </p:txBody>
      </p:sp>
      <p:sp>
        <p:nvSpPr>
          <p:cNvPr id="132108" name="Text Box 12"/>
          <p:cNvSpPr txBox="1">
            <a:spLocks noChangeArrowheads="1"/>
          </p:cNvSpPr>
          <p:nvPr/>
        </p:nvSpPr>
        <p:spPr bwMode="auto">
          <a:xfrm>
            <a:off x="571302" y="2048792"/>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方程的解为：</a:t>
            </a:r>
          </a:p>
        </p:txBody>
      </p:sp>
      <p:sp>
        <p:nvSpPr>
          <p:cNvPr id="132109" name="Text Box 13"/>
          <p:cNvSpPr txBox="1">
            <a:spLocks noChangeArrowheads="1"/>
          </p:cNvSpPr>
          <p:nvPr/>
        </p:nvSpPr>
        <p:spPr bwMode="auto">
          <a:xfrm>
            <a:off x="6452990" y="1972592"/>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衰减振荡频率</a:t>
            </a:r>
          </a:p>
        </p:txBody>
      </p:sp>
      <p:pic>
        <p:nvPicPr>
          <p:cNvPr id="132111" name="Picture 15">
            <a:hlinkClick r:id="rId11" action="ppaction://hlinkfile"/>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7152" y="3985542"/>
            <a:ext cx="327025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2100"/>
                                        </p:tgtEl>
                                        <p:attrNameLst>
                                          <p:attrName>style.visibility</p:attrName>
                                        </p:attrNameLst>
                                      </p:cBhvr>
                                      <p:to>
                                        <p:strVal val="visible"/>
                                      </p:to>
                                    </p:set>
                                    <p:animEffect transition="in" filter="wipe(left)">
                                      <p:cBhvr>
                                        <p:cTn id="7" dur="75"/>
                                        <p:tgtEl>
                                          <p:spTgt spid="13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wipe(left)">
                                      <p:cBhvr>
                                        <p:cTn id="12" dur="500"/>
                                        <p:tgtEl>
                                          <p:spTgt spid="132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2109"/>
                                        </p:tgtEl>
                                        <p:attrNameLst>
                                          <p:attrName>style.visibility</p:attrName>
                                        </p:attrNameLst>
                                      </p:cBhvr>
                                      <p:to>
                                        <p:strVal val="visible"/>
                                      </p:to>
                                    </p:set>
                                    <p:animEffect transition="in" filter="wipe(left)">
                                      <p:cBhvr>
                                        <p:cTn id="17" dur="75"/>
                                        <p:tgtEl>
                                          <p:spTgt spid="132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2108"/>
                                        </p:tgtEl>
                                        <p:attrNameLst>
                                          <p:attrName>style.visibility</p:attrName>
                                        </p:attrNameLst>
                                      </p:cBhvr>
                                      <p:to>
                                        <p:strVal val="visible"/>
                                      </p:to>
                                    </p:set>
                                    <p:animEffect transition="in" filter="wipe(left)">
                                      <p:cBhvr>
                                        <p:cTn id="22" dur="75"/>
                                        <p:tgtEl>
                                          <p:spTgt spid="1321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2102"/>
                                        </p:tgtEl>
                                        <p:attrNameLst>
                                          <p:attrName>style.visibility</p:attrName>
                                        </p:attrNameLst>
                                      </p:cBhvr>
                                      <p:to>
                                        <p:strVal val="visible"/>
                                      </p:to>
                                    </p:set>
                                    <p:animEffect transition="in" filter="wipe(left)">
                                      <p:cBhvr>
                                        <p:cTn id="27" dur="500"/>
                                        <p:tgtEl>
                                          <p:spTgt spid="1321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32103"/>
                                        </p:tgtEl>
                                        <p:attrNameLst>
                                          <p:attrName>style.visibility</p:attrName>
                                        </p:attrNameLst>
                                      </p:cBhvr>
                                      <p:to>
                                        <p:strVal val="visible"/>
                                      </p:to>
                                    </p:set>
                                    <p:animEffect transition="in" filter="wipe(left)">
                                      <p:cBhvr>
                                        <p:cTn id="32" dur="75"/>
                                        <p:tgtEl>
                                          <p:spTgt spid="1321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2104"/>
                                        </p:tgtEl>
                                        <p:attrNameLst>
                                          <p:attrName>style.visibility</p:attrName>
                                        </p:attrNameLst>
                                      </p:cBhvr>
                                      <p:to>
                                        <p:strVal val="visible"/>
                                      </p:to>
                                    </p:set>
                                    <p:animEffect transition="in" filter="wipe(left)">
                                      <p:cBhvr>
                                        <p:cTn id="37" dur="500"/>
                                        <p:tgtEl>
                                          <p:spTgt spid="1321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32105"/>
                                        </p:tgtEl>
                                        <p:attrNameLst>
                                          <p:attrName>style.visibility</p:attrName>
                                        </p:attrNameLst>
                                      </p:cBhvr>
                                      <p:to>
                                        <p:strVal val="visible"/>
                                      </p:to>
                                    </p:set>
                                    <p:animEffect transition="in" filter="wipe(left)">
                                      <p:cBhvr>
                                        <p:cTn id="42" dur="75"/>
                                        <p:tgtEl>
                                          <p:spTgt spid="1321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2106"/>
                                        </p:tgtEl>
                                        <p:attrNameLst>
                                          <p:attrName>style.visibility</p:attrName>
                                        </p:attrNameLst>
                                      </p:cBhvr>
                                      <p:to>
                                        <p:strVal val="visible"/>
                                      </p:to>
                                    </p:set>
                                    <p:animEffect transition="in" filter="wipe(left)">
                                      <p:cBhvr>
                                        <p:cTn id="47" dur="500"/>
                                        <p:tgtEl>
                                          <p:spTgt spid="1321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32107"/>
                                        </p:tgtEl>
                                        <p:attrNameLst>
                                          <p:attrName>style.visibility</p:attrName>
                                        </p:attrNameLst>
                                      </p:cBhvr>
                                      <p:to>
                                        <p:strVal val="visible"/>
                                      </p:to>
                                    </p:set>
                                    <p:animEffect transition="in" filter="wipe(left)">
                                      <p:cBhvr>
                                        <p:cTn id="52" dur="75"/>
                                        <p:tgtEl>
                                          <p:spTgt spid="132107"/>
                                        </p:tgtEl>
                                      </p:cBhvr>
                                    </p:animEffect>
                                  </p:childTnLst>
                                </p:cTn>
                              </p:par>
                            </p:childTnLst>
                          </p:cTn>
                        </p:par>
                        <p:par>
                          <p:cTn id="53" fill="hold" nodeType="afterGroup">
                            <p:stCondLst>
                              <p:cond delay="150"/>
                            </p:stCondLst>
                            <p:childTnLst>
                              <p:par>
                                <p:cTn id="54" presetID="12" presetClass="entr" presetSubtype="4" fill="hold" nodeType="afterEffect">
                                  <p:stCondLst>
                                    <p:cond delay="0"/>
                                  </p:stCondLst>
                                  <p:childTnLst>
                                    <p:set>
                                      <p:cBhvr>
                                        <p:cTn id="55" dur="1" fill="hold">
                                          <p:stCondLst>
                                            <p:cond delay="0"/>
                                          </p:stCondLst>
                                        </p:cTn>
                                        <p:tgtEl>
                                          <p:spTgt spid="132111"/>
                                        </p:tgtEl>
                                        <p:attrNameLst>
                                          <p:attrName>style.visibility</p:attrName>
                                        </p:attrNameLst>
                                      </p:cBhvr>
                                      <p:to>
                                        <p:strVal val="visible"/>
                                      </p:to>
                                    </p:set>
                                    <p:animEffect transition="in" filter="slide(fromBottom)">
                                      <p:cBhvr>
                                        <p:cTn id="56" dur="500"/>
                                        <p:tgtEl>
                                          <p:spTgt spid="132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3" grpId="0" autoUpdateAnimBg="0"/>
      <p:bldP spid="132105" grpId="0" autoUpdateAnimBg="0"/>
      <p:bldP spid="132107" grpId="0" autoUpdateAnimBg="0"/>
      <p:bldP spid="132108" grpId="0" autoUpdateAnimBg="0"/>
      <p:bldP spid="13210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2"/>
          <p:cNvSpPr>
            <a:spLocks noGrp="1" noChangeArrowheads="1"/>
          </p:cNvSpPr>
          <p:nvPr>
            <p:ph type="title"/>
          </p:nvPr>
        </p:nvSpPr>
        <p:spPr/>
        <p:txBody>
          <a:bodyPr/>
          <a:lstStyle/>
          <a:p>
            <a:pPr eaLnBrk="1" hangingPunct="1"/>
            <a:r>
              <a:rPr lang="en-US" altLang="zh-CN" sz="3600" smtClean="0">
                <a:ea typeface="宋体" charset="-122"/>
              </a:rPr>
              <a:t>4.6 RLC</a:t>
            </a:r>
            <a:r>
              <a:rPr lang="zh-CN" altLang="en-US" sz="3600" smtClean="0">
                <a:ea typeface="宋体" charset="-122"/>
              </a:rPr>
              <a:t>串联电路的零输入响应</a:t>
            </a:r>
            <a:r>
              <a:rPr lang="zh-CN" altLang="en-US" sz="3600" smtClean="0">
                <a:ea typeface="楷体_GB2312" pitchFamily="49" charset="-122"/>
              </a:rPr>
              <a:t>（续</a:t>
            </a:r>
            <a:r>
              <a:rPr lang="en-US" altLang="zh-CN" sz="3600" smtClean="0">
                <a:ea typeface="楷体_GB2312" pitchFamily="49" charset="-122"/>
              </a:rPr>
              <a:t>6</a:t>
            </a:r>
            <a:r>
              <a:rPr lang="zh-CN" altLang="en-US" sz="36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59</a:t>
            </a:fld>
            <a:endParaRPr lang="zh-CN" altLang="en-US"/>
          </a:p>
        </p:txBody>
      </p:sp>
      <p:sp>
        <p:nvSpPr>
          <p:cNvPr id="35849"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过阻尼状态响应</a:t>
            </a:r>
          </a:p>
        </p:txBody>
      </p:sp>
      <p:sp>
        <p:nvSpPr>
          <p:cNvPr id="133124" name="Text Box 4"/>
          <p:cNvSpPr txBox="1">
            <a:spLocks noChangeArrowheads="1"/>
          </p:cNvSpPr>
          <p:nvPr/>
        </p:nvSpPr>
        <p:spPr bwMode="auto">
          <a:xfrm>
            <a:off x="617538" y="1348011"/>
            <a:ext cx="295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特征根为一对实数：</a:t>
            </a:r>
          </a:p>
        </p:txBody>
      </p:sp>
      <p:graphicFrame>
        <p:nvGraphicFramePr>
          <p:cNvPr id="133125" name="Object 2"/>
          <p:cNvGraphicFramePr>
            <a:graphicFrameLocks noChangeAspect="1"/>
          </p:cNvGraphicFramePr>
          <p:nvPr>
            <p:extLst>
              <p:ext uri="{D42A27DB-BD31-4B8C-83A1-F6EECF244321}">
                <p14:modId xmlns:p14="http://schemas.microsoft.com/office/powerpoint/2010/main" val="1437766277"/>
              </p:ext>
            </p:extLst>
          </p:nvPr>
        </p:nvGraphicFramePr>
        <p:xfrm>
          <a:off x="2759075" y="1981424"/>
          <a:ext cx="3260725" cy="479425"/>
        </p:xfrm>
        <a:graphic>
          <a:graphicData uri="http://schemas.openxmlformats.org/presentationml/2006/ole">
            <mc:AlternateContent xmlns:mc="http://schemas.openxmlformats.org/markup-compatibility/2006">
              <mc:Choice xmlns:v="urn:schemas-microsoft-com:vml" Requires="v">
                <p:oleObj spid="_x0000_s35971" name="Equation" r:id="rId3" imgW="1625400" imgH="241200" progId="Equation.DSMT4">
                  <p:embed/>
                </p:oleObj>
              </mc:Choice>
              <mc:Fallback>
                <p:oleObj name="Equation" r:id="rId3" imgW="162540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9075" y="1981424"/>
                        <a:ext cx="32607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6" name="Text Box 6"/>
          <p:cNvSpPr txBox="1">
            <a:spLocks noChangeArrowheads="1"/>
          </p:cNvSpPr>
          <p:nvPr/>
        </p:nvSpPr>
        <p:spPr bwMode="auto">
          <a:xfrm>
            <a:off x="723900" y="3130774"/>
            <a:ext cx="487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利用初始条件确定待定常数</a:t>
            </a:r>
            <a:r>
              <a:rPr kumimoji="1" lang="en-US" altLang="zh-CN" sz="2400" b="1" i="1">
                <a:solidFill>
                  <a:schemeClr val="tx2"/>
                </a:solidFill>
                <a:latin typeface="Times New Roman" pitchFamily="18" charset="0"/>
                <a:cs typeface="Times New Roman" pitchFamily="18" charset="0"/>
              </a:rPr>
              <a:t>K</a:t>
            </a:r>
            <a:r>
              <a:rPr kumimoji="1" lang="en-US" altLang="zh-CN" sz="2400" b="1" baseline="-25000">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和</a:t>
            </a:r>
            <a:r>
              <a:rPr kumimoji="1" lang="en-US" altLang="zh-CN" sz="2400" b="1" i="1">
                <a:solidFill>
                  <a:schemeClr val="tx2"/>
                </a:solidFill>
                <a:latin typeface="Times New Roman" pitchFamily="18" charset="0"/>
                <a:cs typeface="Times New Roman" pitchFamily="18" charset="0"/>
              </a:rPr>
              <a:t>K</a:t>
            </a:r>
            <a:r>
              <a:rPr kumimoji="1" lang="en-US" altLang="zh-CN" sz="2400" b="1" baseline="-25000">
                <a:solidFill>
                  <a:schemeClr val="tx2"/>
                </a:solidFill>
                <a:latin typeface="Times New Roman" pitchFamily="18" charset="0"/>
                <a:cs typeface="Times New Roman" pitchFamily="18" charset="0"/>
              </a:rPr>
              <a:t>2</a:t>
            </a:r>
            <a:endParaRPr kumimoji="1" lang="en-US" altLang="zh-CN" sz="2400" b="1">
              <a:solidFill>
                <a:schemeClr val="tx2"/>
              </a:solidFill>
              <a:latin typeface="Times New Roman" pitchFamily="18" charset="0"/>
              <a:cs typeface="Times New Roman" pitchFamily="18" charset="0"/>
            </a:endParaRPr>
          </a:p>
        </p:txBody>
      </p:sp>
      <p:graphicFrame>
        <p:nvGraphicFramePr>
          <p:cNvPr id="133127" name="Object 3"/>
          <p:cNvGraphicFramePr>
            <a:graphicFrameLocks noChangeAspect="1"/>
          </p:cNvGraphicFramePr>
          <p:nvPr>
            <p:extLst>
              <p:ext uri="{D42A27DB-BD31-4B8C-83A1-F6EECF244321}">
                <p14:modId xmlns:p14="http://schemas.microsoft.com/office/powerpoint/2010/main" val="1243028322"/>
              </p:ext>
            </p:extLst>
          </p:nvPr>
        </p:nvGraphicFramePr>
        <p:xfrm>
          <a:off x="1165225" y="3573686"/>
          <a:ext cx="2778125" cy="914400"/>
        </p:xfrm>
        <a:graphic>
          <a:graphicData uri="http://schemas.openxmlformats.org/presentationml/2006/ole">
            <mc:AlternateContent xmlns:mc="http://schemas.openxmlformats.org/markup-compatibility/2006">
              <mc:Choice xmlns:v="urn:schemas-microsoft-com:vml" Requires="v">
                <p:oleObj spid="_x0000_s35972" name="公式" r:id="rId5" imgW="1384200" imgH="457200" progId="Equation.3">
                  <p:embed/>
                </p:oleObj>
              </mc:Choice>
              <mc:Fallback>
                <p:oleObj name="公式" r:id="rId5" imgW="13842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5225" y="3573686"/>
                        <a:ext cx="27781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8" name="Text Box 8"/>
          <p:cNvSpPr txBox="1">
            <a:spLocks noChangeArrowheads="1"/>
          </p:cNvSpPr>
          <p:nvPr/>
        </p:nvSpPr>
        <p:spPr bwMode="auto">
          <a:xfrm>
            <a:off x="603250" y="4548411"/>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响应表达式：</a:t>
            </a:r>
          </a:p>
        </p:txBody>
      </p:sp>
      <p:sp>
        <p:nvSpPr>
          <p:cNvPr id="133129" name="Text Box 9"/>
          <p:cNvSpPr txBox="1">
            <a:spLocks noChangeArrowheads="1"/>
          </p:cNvSpPr>
          <p:nvPr/>
        </p:nvSpPr>
        <p:spPr bwMode="auto">
          <a:xfrm>
            <a:off x="6789738" y="3146649"/>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dirty="0" smtClean="0">
                <a:solidFill>
                  <a:schemeClr val="tx2"/>
                </a:solidFill>
                <a:latin typeface="Times New Roman" pitchFamily="18" charset="0"/>
                <a:cs typeface="Times New Roman" pitchFamily="18" charset="0"/>
              </a:rPr>
              <a:t>仿真</a:t>
            </a:r>
            <a:endParaRPr kumimoji="1" lang="zh-CN" altLang="en-US" sz="2400" b="1" dirty="0">
              <a:solidFill>
                <a:schemeClr val="tx2"/>
              </a:solidFill>
              <a:latin typeface="Times New Roman" pitchFamily="18" charset="0"/>
              <a:cs typeface="Times New Roman" pitchFamily="18" charset="0"/>
            </a:endParaRPr>
          </a:p>
        </p:txBody>
      </p:sp>
      <p:sp>
        <p:nvSpPr>
          <p:cNvPr id="133130" name="Text Box 10"/>
          <p:cNvSpPr txBox="1">
            <a:spLocks noChangeArrowheads="1"/>
          </p:cNvSpPr>
          <p:nvPr/>
        </p:nvSpPr>
        <p:spPr bwMode="auto">
          <a:xfrm>
            <a:off x="708025" y="1935386"/>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方程的解为：</a:t>
            </a:r>
          </a:p>
        </p:txBody>
      </p:sp>
      <p:graphicFrame>
        <p:nvGraphicFramePr>
          <p:cNvPr id="133131" name="Object 4"/>
          <p:cNvGraphicFramePr>
            <a:graphicFrameLocks noChangeAspect="1"/>
          </p:cNvGraphicFramePr>
          <p:nvPr>
            <p:extLst>
              <p:ext uri="{D42A27DB-BD31-4B8C-83A1-F6EECF244321}">
                <p14:modId xmlns:p14="http://schemas.microsoft.com/office/powerpoint/2010/main" val="1807327548"/>
              </p:ext>
            </p:extLst>
          </p:nvPr>
        </p:nvGraphicFramePr>
        <p:xfrm>
          <a:off x="3422650" y="1052736"/>
          <a:ext cx="5476875" cy="885825"/>
        </p:xfrm>
        <a:graphic>
          <a:graphicData uri="http://schemas.openxmlformats.org/presentationml/2006/ole">
            <mc:AlternateContent xmlns:mc="http://schemas.openxmlformats.org/markup-compatibility/2006">
              <mc:Choice xmlns:v="urn:schemas-microsoft-com:vml" Requires="v">
                <p:oleObj spid="_x0000_s35973" name="Equation" r:id="rId7" imgW="2730240" imgH="444240" progId="Equation.DSMT4">
                  <p:embed/>
                </p:oleObj>
              </mc:Choice>
              <mc:Fallback>
                <p:oleObj name="Equation" r:id="rId7" imgW="2730240" imgH="4442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2650" y="1052736"/>
                        <a:ext cx="54768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2" name="Text Box 12"/>
          <p:cNvSpPr txBox="1">
            <a:spLocks noChangeArrowheads="1"/>
          </p:cNvSpPr>
          <p:nvPr/>
        </p:nvSpPr>
        <p:spPr bwMode="auto">
          <a:xfrm>
            <a:off x="6454775" y="2038574"/>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或</a:t>
            </a:r>
          </a:p>
        </p:txBody>
      </p:sp>
      <p:graphicFrame>
        <p:nvGraphicFramePr>
          <p:cNvPr id="133133" name="Object 5"/>
          <p:cNvGraphicFramePr>
            <a:graphicFrameLocks noChangeAspect="1"/>
          </p:cNvGraphicFramePr>
          <p:nvPr>
            <p:extLst>
              <p:ext uri="{D42A27DB-BD31-4B8C-83A1-F6EECF244321}">
                <p14:modId xmlns:p14="http://schemas.microsoft.com/office/powerpoint/2010/main" val="1387720515"/>
              </p:ext>
            </p:extLst>
          </p:nvPr>
        </p:nvGraphicFramePr>
        <p:xfrm>
          <a:off x="2778125" y="2592611"/>
          <a:ext cx="3236913" cy="479425"/>
        </p:xfrm>
        <a:graphic>
          <a:graphicData uri="http://schemas.openxmlformats.org/presentationml/2006/ole">
            <mc:AlternateContent xmlns:mc="http://schemas.openxmlformats.org/markup-compatibility/2006">
              <mc:Choice xmlns:v="urn:schemas-microsoft-com:vml" Requires="v">
                <p:oleObj spid="_x0000_s35974" name="Equation" r:id="rId9" imgW="1612800" imgH="241200" progId="Equation.DSMT4">
                  <p:embed/>
                </p:oleObj>
              </mc:Choice>
              <mc:Fallback>
                <p:oleObj name="Equation" r:id="rId9" imgW="1612800" imgH="241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8125" y="2592611"/>
                        <a:ext cx="32369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34" name="Object 6"/>
          <p:cNvGraphicFramePr>
            <a:graphicFrameLocks noChangeAspect="1"/>
          </p:cNvGraphicFramePr>
          <p:nvPr>
            <p:extLst>
              <p:ext uri="{D42A27DB-BD31-4B8C-83A1-F6EECF244321}">
                <p14:modId xmlns:p14="http://schemas.microsoft.com/office/powerpoint/2010/main" val="1705915668"/>
              </p:ext>
            </p:extLst>
          </p:nvPr>
        </p:nvGraphicFramePr>
        <p:xfrm>
          <a:off x="1158875" y="5027836"/>
          <a:ext cx="3260725" cy="479425"/>
        </p:xfrm>
        <a:graphic>
          <a:graphicData uri="http://schemas.openxmlformats.org/presentationml/2006/ole">
            <mc:AlternateContent xmlns:mc="http://schemas.openxmlformats.org/markup-compatibility/2006">
              <mc:Choice xmlns:v="urn:schemas-microsoft-com:vml" Requires="v">
                <p:oleObj spid="_x0000_s35975" name="Equation" r:id="rId11" imgW="1625400" imgH="241200" progId="Equation.DSMT4">
                  <p:embed/>
                </p:oleObj>
              </mc:Choice>
              <mc:Fallback>
                <p:oleObj name="Equation" r:id="rId11" imgW="1625400" imgH="2412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8875" y="5027836"/>
                        <a:ext cx="32607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35" name="Object 7"/>
          <p:cNvGraphicFramePr>
            <a:graphicFrameLocks noChangeAspect="1"/>
          </p:cNvGraphicFramePr>
          <p:nvPr>
            <p:extLst>
              <p:ext uri="{D42A27DB-BD31-4B8C-83A1-F6EECF244321}">
                <p14:modId xmlns:p14="http://schemas.microsoft.com/office/powerpoint/2010/main" val="203931889"/>
              </p:ext>
            </p:extLst>
          </p:nvPr>
        </p:nvGraphicFramePr>
        <p:xfrm>
          <a:off x="1190625" y="5607274"/>
          <a:ext cx="3236913" cy="479425"/>
        </p:xfrm>
        <a:graphic>
          <a:graphicData uri="http://schemas.openxmlformats.org/presentationml/2006/ole">
            <mc:AlternateContent xmlns:mc="http://schemas.openxmlformats.org/markup-compatibility/2006">
              <mc:Choice xmlns:v="urn:schemas-microsoft-com:vml" Requires="v">
                <p:oleObj spid="_x0000_s35976" name="Equation" r:id="rId13" imgW="1612800" imgH="241200" progId="Equation.DSMT4">
                  <p:embed/>
                </p:oleObj>
              </mc:Choice>
              <mc:Fallback>
                <p:oleObj name="Equation" r:id="rId13" imgW="1612800" imgH="241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0625" y="5607274"/>
                        <a:ext cx="32369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3138" name="Picture 18">
            <a:hlinkClick r:id="rId15" action="ppaction://hlinkfil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35600" y="3848324"/>
            <a:ext cx="3449638"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3124"/>
                                        </p:tgtEl>
                                        <p:attrNameLst>
                                          <p:attrName>style.visibility</p:attrName>
                                        </p:attrNameLst>
                                      </p:cBhvr>
                                      <p:to>
                                        <p:strVal val="visible"/>
                                      </p:to>
                                    </p:set>
                                    <p:animEffect transition="in" filter="wipe(left)">
                                      <p:cBhvr>
                                        <p:cTn id="7" dur="75"/>
                                        <p:tgtEl>
                                          <p:spTgt spid="133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31"/>
                                        </p:tgtEl>
                                        <p:attrNameLst>
                                          <p:attrName>style.visibility</p:attrName>
                                        </p:attrNameLst>
                                      </p:cBhvr>
                                      <p:to>
                                        <p:strVal val="visible"/>
                                      </p:to>
                                    </p:set>
                                    <p:animEffect transition="in" filter="wipe(left)">
                                      <p:cBhvr>
                                        <p:cTn id="12" dur="500"/>
                                        <p:tgtEl>
                                          <p:spTgt spid="133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3130"/>
                                        </p:tgtEl>
                                        <p:attrNameLst>
                                          <p:attrName>style.visibility</p:attrName>
                                        </p:attrNameLst>
                                      </p:cBhvr>
                                      <p:to>
                                        <p:strVal val="visible"/>
                                      </p:to>
                                    </p:set>
                                    <p:animEffect transition="in" filter="wipe(left)">
                                      <p:cBhvr>
                                        <p:cTn id="17" dur="75"/>
                                        <p:tgtEl>
                                          <p:spTgt spid="1331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5"/>
                                        </p:tgtEl>
                                        <p:attrNameLst>
                                          <p:attrName>style.visibility</p:attrName>
                                        </p:attrNameLst>
                                      </p:cBhvr>
                                      <p:to>
                                        <p:strVal val="visible"/>
                                      </p:to>
                                    </p:set>
                                    <p:animEffect transition="in" filter="wipe(left)">
                                      <p:cBhvr>
                                        <p:cTn id="22" dur="500"/>
                                        <p:tgtEl>
                                          <p:spTgt spid="133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33132"/>
                                        </p:tgtEl>
                                        <p:attrNameLst>
                                          <p:attrName>style.visibility</p:attrName>
                                        </p:attrNameLst>
                                      </p:cBhvr>
                                      <p:to>
                                        <p:strVal val="visible"/>
                                      </p:to>
                                    </p:set>
                                    <p:animEffect transition="in" filter="wipe(left)">
                                      <p:cBhvr>
                                        <p:cTn id="27" dur="75"/>
                                        <p:tgtEl>
                                          <p:spTgt spid="133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133"/>
                                        </p:tgtEl>
                                        <p:attrNameLst>
                                          <p:attrName>style.visibility</p:attrName>
                                        </p:attrNameLst>
                                      </p:cBhvr>
                                      <p:to>
                                        <p:strVal val="visible"/>
                                      </p:to>
                                    </p:set>
                                    <p:animEffect transition="in" filter="wipe(left)">
                                      <p:cBhvr>
                                        <p:cTn id="32" dur="500"/>
                                        <p:tgtEl>
                                          <p:spTgt spid="1331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33126"/>
                                        </p:tgtEl>
                                        <p:attrNameLst>
                                          <p:attrName>style.visibility</p:attrName>
                                        </p:attrNameLst>
                                      </p:cBhvr>
                                      <p:to>
                                        <p:strVal val="visible"/>
                                      </p:to>
                                    </p:set>
                                    <p:animEffect transition="in" filter="wipe(left)">
                                      <p:cBhvr>
                                        <p:cTn id="37" dur="75"/>
                                        <p:tgtEl>
                                          <p:spTgt spid="133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3127"/>
                                        </p:tgtEl>
                                        <p:attrNameLst>
                                          <p:attrName>style.visibility</p:attrName>
                                        </p:attrNameLst>
                                      </p:cBhvr>
                                      <p:to>
                                        <p:strVal val="visible"/>
                                      </p:to>
                                    </p:set>
                                    <p:animEffect transition="in" filter="wipe(left)">
                                      <p:cBhvr>
                                        <p:cTn id="42" dur="500"/>
                                        <p:tgtEl>
                                          <p:spTgt spid="133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33128"/>
                                        </p:tgtEl>
                                        <p:attrNameLst>
                                          <p:attrName>style.visibility</p:attrName>
                                        </p:attrNameLst>
                                      </p:cBhvr>
                                      <p:to>
                                        <p:strVal val="visible"/>
                                      </p:to>
                                    </p:set>
                                    <p:animEffect transition="in" filter="wipe(left)">
                                      <p:cBhvr>
                                        <p:cTn id="47" dur="75"/>
                                        <p:tgtEl>
                                          <p:spTgt spid="1331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3134"/>
                                        </p:tgtEl>
                                        <p:attrNameLst>
                                          <p:attrName>style.visibility</p:attrName>
                                        </p:attrNameLst>
                                      </p:cBhvr>
                                      <p:to>
                                        <p:strVal val="visible"/>
                                      </p:to>
                                    </p:set>
                                    <p:animEffect transition="in" filter="wipe(left)">
                                      <p:cBhvr>
                                        <p:cTn id="52" dur="500"/>
                                        <p:tgtEl>
                                          <p:spTgt spid="1331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3135"/>
                                        </p:tgtEl>
                                        <p:attrNameLst>
                                          <p:attrName>style.visibility</p:attrName>
                                        </p:attrNameLst>
                                      </p:cBhvr>
                                      <p:to>
                                        <p:strVal val="visible"/>
                                      </p:to>
                                    </p:set>
                                    <p:animEffect transition="in" filter="wipe(left)">
                                      <p:cBhvr>
                                        <p:cTn id="57" dur="500"/>
                                        <p:tgtEl>
                                          <p:spTgt spid="1331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133129"/>
                                        </p:tgtEl>
                                        <p:attrNameLst>
                                          <p:attrName>style.visibility</p:attrName>
                                        </p:attrNameLst>
                                      </p:cBhvr>
                                      <p:to>
                                        <p:strVal val="visible"/>
                                      </p:to>
                                    </p:set>
                                    <p:animEffect transition="in" filter="wipe(left)">
                                      <p:cBhvr>
                                        <p:cTn id="62" dur="75"/>
                                        <p:tgtEl>
                                          <p:spTgt spid="133129"/>
                                        </p:tgtEl>
                                      </p:cBhvr>
                                    </p:animEffect>
                                  </p:childTnLst>
                                </p:cTn>
                              </p:par>
                            </p:childTnLst>
                          </p:cTn>
                        </p:par>
                        <p:par>
                          <p:cTn id="63" fill="hold" nodeType="afterGroup">
                            <p:stCondLst>
                              <p:cond delay="150"/>
                            </p:stCondLst>
                            <p:childTnLst>
                              <p:par>
                                <p:cTn id="64" presetID="12" presetClass="entr" presetSubtype="4" fill="hold" nodeType="afterEffect">
                                  <p:stCondLst>
                                    <p:cond delay="0"/>
                                  </p:stCondLst>
                                  <p:childTnLst>
                                    <p:set>
                                      <p:cBhvr>
                                        <p:cTn id="65" dur="1" fill="hold">
                                          <p:stCondLst>
                                            <p:cond delay="0"/>
                                          </p:stCondLst>
                                        </p:cTn>
                                        <p:tgtEl>
                                          <p:spTgt spid="133138"/>
                                        </p:tgtEl>
                                        <p:attrNameLst>
                                          <p:attrName>style.visibility</p:attrName>
                                        </p:attrNameLst>
                                      </p:cBhvr>
                                      <p:to>
                                        <p:strVal val="visible"/>
                                      </p:to>
                                    </p:set>
                                    <p:animEffect transition="in" filter="slide(fromBottom)">
                                      <p:cBhvr>
                                        <p:cTn id="66" dur="500"/>
                                        <p:tgtEl>
                                          <p:spTgt spid="13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utoUpdateAnimBg="0"/>
      <p:bldP spid="133126" grpId="0" autoUpdateAnimBg="0"/>
      <p:bldP spid="133128" grpId="0" autoUpdateAnimBg="0"/>
      <p:bldP spid="133129" grpId="0" autoUpdateAnimBg="0"/>
      <p:bldP spid="133130" grpId="0" autoUpdateAnimBg="0"/>
      <p:bldP spid="13313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sz="2800" smtClean="0">
                <a:ea typeface="宋体" charset="-122"/>
              </a:rPr>
              <a:t>4.1 </a:t>
            </a:r>
            <a:r>
              <a:rPr lang="zh-CN" altLang="en-US" sz="2800" smtClean="0">
                <a:ea typeface="宋体" charset="-122"/>
              </a:rPr>
              <a:t>换路定律与电压电流初始值的确定</a:t>
            </a:r>
            <a:r>
              <a:rPr lang="zh-CN" altLang="en-US" sz="2800" smtClean="0">
                <a:ea typeface="楷体_GB2312" pitchFamily="49" charset="-122"/>
              </a:rPr>
              <a:t>（续</a:t>
            </a:r>
            <a:r>
              <a:rPr lang="en-US" altLang="zh-CN" sz="2800" smtClean="0">
                <a:ea typeface="楷体_GB2312" pitchFamily="49" charset="-122"/>
              </a:rPr>
              <a:t>2</a:t>
            </a:r>
            <a:r>
              <a:rPr lang="zh-CN" altLang="en-US" sz="2800"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6</a:t>
            </a:fld>
            <a:endParaRPr lang="zh-CN" altLang="en-US"/>
          </a:p>
        </p:txBody>
      </p:sp>
      <p:sp>
        <p:nvSpPr>
          <p:cNvPr id="2052" name="Rectangle 3"/>
          <p:cNvSpPr>
            <a:spLocks noGrp="1" noChangeArrowheads="1"/>
          </p:cNvSpPr>
          <p:nvPr>
            <p:ph sz="quarter" idx="11"/>
          </p:nvPr>
        </p:nvSpPr>
        <p:spPr/>
        <p:txBody>
          <a:bodyPr/>
          <a:lstStyle/>
          <a:p>
            <a:pPr eaLnBrk="1" hangingPunct="1">
              <a:lnSpc>
                <a:spcPct val="130000"/>
              </a:lnSpc>
            </a:pPr>
            <a:r>
              <a:rPr lang="zh-CN" altLang="en-US" sz="2400" dirty="0" smtClean="0">
                <a:ea typeface="宋体" charset="-122"/>
                <a:cs typeface="Times New Roman" pitchFamily="18" charset="0"/>
              </a:rPr>
              <a:t>换路定律描述了换路的瞬间前后电路的储能情况，电路换路以后瞬间的工作状态完全可由换路后的激励条件与储能状态确定。现在我们来讨论如何确定</a:t>
            </a:r>
            <a:r>
              <a:rPr lang="en-US" altLang="zh-CN" sz="2400" i="1" dirty="0" smtClean="0">
                <a:ea typeface="宋体" charset="-122"/>
                <a:cs typeface="Times New Roman" pitchFamily="18" charset="0"/>
              </a:rPr>
              <a:t>t</a:t>
            </a:r>
            <a:r>
              <a:rPr lang="en-US" altLang="zh-CN" sz="2400" dirty="0" smtClean="0">
                <a:ea typeface="宋体" charset="-122"/>
                <a:cs typeface="Times New Roman" pitchFamily="18" charset="0"/>
              </a:rPr>
              <a:t> = </a:t>
            </a:r>
            <a:r>
              <a:rPr lang="en-US" altLang="zh-CN" sz="2400" i="1" dirty="0" smtClean="0">
                <a:ea typeface="宋体" charset="-122"/>
                <a:cs typeface="Times New Roman" pitchFamily="18" charset="0"/>
              </a:rPr>
              <a:t>t</a:t>
            </a:r>
            <a:r>
              <a:rPr lang="en-US" altLang="zh-CN" sz="2400" baseline="-25000" dirty="0" smtClean="0">
                <a:ea typeface="宋体" charset="-122"/>
                <a:cs typeface="Times New Roman" pitchFamily="18" charset="0"/>
              </a:rPr>
              <a:t>0</a:t>
            </a:r>
            <a:r>
              <a:rPr lang="en-US" altLang="zh-CN" sz="2400" baseline="30000" dirty="0" smtClean="0">
                <a:ea typeface="宋体" charset="-122"/>
                <a:cs typeface="Times New Roman" pitchFamily="18" charset="0"/>
              </a:rPr>
              <a:t>+</a:t>
            </a:r>
            <a:r>
              <a:rPr lang="zh-CN" altLang="en-US" sz="2400" dirty="0" smtClean="0">
                <a:ea typeface="宋体" charset="-122"/>
                <a:cs typeface="Times New Roman" pitchFamily="18" charset="0"/>
              </a:rPr>
              <a:t>时电路各部分的电压与电流的值，即暂态过程的初始值。</a:t>
            </a:r>
          </a:p>
          <a:p>
            <a:pPr eaLnBrk="1" hangingPunct="1">
              <a:lnSpc>
                <a:spcPct val="130000"/>
              </a:lnSpc>
            </a:pPr>
            <a:r>
              <a:rPr lang="zh-CN" altLang="en-US" sz="2400" dirty="0" smtClean="0">
                <a:ea typeface="宋体" charset="-122"/>
                <a:cs typeface="Times New Roman" pitchFamily="18" charset="0"/>
              </a:rPr>
              <a:t>确定换路瞬间电路的储能状态</a:t>
            </a:r>
          </a:p>
          <a:p>
            <a:pPr eaLnBrk="1" hangingPunct="1">
              <a:lnSpc>
                <a:spcPct val="130000"/>
              </a:lnSpc>
            </a:pPr>
            <a:endParaRPr lang="en-US" altLang="zh-CN" sz="2400" dirty="0" smtClean="0">
              <a:ea typeface="宋体" charset="-122"/>
              <a:cs typeface="Times New Roman" pitchFamily="18" charset="0"/>
            </a:endParaRPr>
          </a:p>
        </p:txBody>
      </p:sp>
      <p:sp>
        <p:nvSpPr>
          <p:cNvPr id="2053"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endParaRPr lang="zh-CN" altLang="en-US"/>
          </a:p>
        </p:txBody>
      </p:sp>
      <p:graphicFrame>
        <p:nvGraphicFramePr>
          <p:cNvPr id="2050" name="Object 2"/>
          <p:cNvGraphicFramePr>
            <a:graphicFrameLocks noChangeAspect="1"/>
          </p:cNvGraphicFramePr>
          <p:nvPr>
            <p:extLst>
              <p:ext uri="{D42A27DB-BD31-4B8C-83A1-F6EECF244321}">
                <p14:modId xmlns:p14="http://schemas.microsoft.com/office/powerpoint/2010/main" val="2475540909"/>
              </p:ext>
            </p:extLst>
          </p:nvPr>
        </p:nvGraphicFramePr>
        <p:xfrm>
          <a:off x="2197100" y="3212976"/>
          <a:ext cx="4757738" cy="574675"/>
        </p:xfrm>
        <a:graphic>
          <a:graphicData uri="http://schemas.openxmlformats.org/presentationml/2006/ole">
            <mc:AlternateContent xmlns:mc="http://schemas.openxmlformats.org/markup-compatibility/2006">
              <mc:Choice xmlns:v="urn:schemas-microsoft-com:vml" Requires="v">
                <p:oleObj spid="_x0000_s2075" name="Equation" r:id="rId3" imgW="1968500" imgH="241300" progId="Equation.DSMT4">
                  <p:embed/>
                </p:oleObj>
              </mc:Choice>
              <mc:Fallback>
                <p:oleObj name="Equation" r:id="rId3" imgW="1968500" imgH="241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3212976"/>
                        <a:ext cx="4757738"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6"/>
          <p:cNvSpPr>
            <a:spLocks noChangeArrowheads="1"/>
          </p:cNvSpPr>
          <p:nvPr/>
        </p:nvSpPr>
        <p:spPr bwMode="auto">
          <a:xfrm>
            <a:off x="395536" y="3919959"/>
            <a:ext cx="82581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p>
            <a:pPr>
              <a:lnSpc>
                <a:spcPct val="120000"/>
              </a:lnSpc>
            </a:pPr>
            <a:r>
              <a:rPr lang="en-US" altLang="zh-CN" sz="2000" b="1" dirty="0">
                <a:solidFill>
                  <a:schemeClr val="tx2"/>
                </a:solidFill>
                <a:latin typeface="Times New Roman" pitchFamily="18" charset="0"/>
                <a:cs typeface="Times New Roman" pitchFamily="18" charset="0"/>
              </a:rPr>
              <a:t>1</a:t>
            </a:r>
            <a:r>
              <a:rPr lang="zh-CN" altLang="en-US" sz="2000" b="1" dirty="0">
                <a:solidFill>
                  <a:schemeClr val="tx2"/>
                </a:solidFill>
                <a:latin typeface="Times New Roman" pitchFamily="18" charset="0"/>
                <a:cs typeface="Times New Roman" pitchFamily="18" charset="0"/>
              </a:rPr>
              <a:t>、换路前电路已经达到稳态</a:t>
            </a:r>
            <a:br>
              <a:rPr lang="zh-CN" altLang="en-US" sz="2000" b="1" dirty="0">
                <a:solidFill>
                  <a:schemeClr val="tx2"/>
                </a:solidFill>
                <a:latin typeface="Times New Roman" pitchFamily="18" charset="0"/>
                <a:cs typeface="Times New Roman" pitchFamily="18" charset="0"/>
              </a:rPr>
            </a:br>
            <a:r>
              <a:rPr lang="zh-CN" altLang="en-US" sz="2000" b="1" dirty="0">
                <a:solidFill>
                  <a:schemeClr val="tx2"/>
                </a:solidFill>
                <a:latin typeface="Times New Roman" pitchFamily="18" charset="0"/>
                <a:cs typeface="Times New Roman" pitchFamily="18" charset="0"/>
              </a:rPr>
              <a:t>   将电容替换为开路、电感替换为短路作出等效电路，通过对等效的直流电路分析得到储能元件初始值。</a:t>
            </a:r>
          </a:p>
        </p:txBody>
      </p:sp>
      <p:sp>
        <p:nvSpPr>
          <p:cNvPr id="2055" name="Rectangle 7"/>
          <p:cNvSpPr>
            <a:spLocks noChangeArrowheads="1"/>
          </p:cNvSpPr>
          <p:nvPr/>
        </p:nvSpPr>
        <p:spPr bwMode="auto">
          <a:xfrm>
            <a:off x="390723" y="5157192"/>
            <a:ext cx="82137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p>
            <a:pPr>
              <a:lnSpc>
                <a:spcPct val="120000"/>
              </a:lnSpc>
            </a:pPr>
            <a:r>
              <a:rPr lang="en-US" altLang="zh-CN" sz="2000" b="1" dirty="0">
                <a:solidFill>
                  <a:schemeClr val="tx2"/>
                </a:solidFill>
                <a:latin typeface="Times New Roman" pitchFamily="18" charset="0"/>
                <a:cs typeface="Times New Roman" pitchFamily="18" charset="0"/>
              </a:rPr>
              <a:t>2</a:t>
            </a:r>
            <a:r>
              <a:rPr lang="zh-CN" altLang="en-US" sz="2000" b="1" dirty="0">
                <a:solidFill>
                  <a:schemeClr val="tx2"/>
                </a:solidFill>
                <a:latin typeface="Times New Roman" pitchFamily="18" charset="0"/>
                <a:cs typeface="Times New Roman" pitchFamily="18" charset="0"/>
              </a:rPr>
              <a:t>、换路前电路尚未达到稳态</a:t>
            </a:r>
          </a:p>
          <a:p>
            <a:pPr>
              <a:lnSpc>
                <a:spcPct val="120000"/>
              </a:lnSpc>
            </a:pPr>
            <a:r>
              <a:rPr lang="zh-CN" altLang="en-US" sz="2000" b="1" dirty="0">
                <a:solidFill>
                  <a:schemeClr val="tx2"/>
                </a:solidFill>
                <a:latin typeface="Times New Roman" pitchFamily="18" charset="0"/>
                <a:cs typeface="Times New Roman" pitchFamily="18" charset="0"/>
              </a:rPr>
              <a:t>   电路在过渡过程中出现新的换路，根据过渡过程持续的时间来计算新换路发生时刻的电容电压和电感电流响应值。</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wipe(up)">
                                      <p:cBhvr>
                                        <p:cTn id="7" dur="500"/>
                                        <p:tgtEl>
                                          <p:spTgt spid="2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2">
                                            <p:txEl>
                                              <p:pRg st="1" end="1"/>
                                            </p:txEl>
                                          </p:spTgt>
                                        </p:tgtEl>
                                        <p:attrNameLst>
                                          <p:attrName>style.visibility</p:attrName>
                                        </p:attrNameLst>
                                      </p:cBhvr>
                                      <p:to>
                                        <p:strVal val="visible"/>
                                      </p:to>
                                    </p:set>
                                    <p:animEffect transition="in" filter="wipe(up)">
                                      <p:cBhvr>
                                        <p:cTn id="12" dur="500"/>
                                        <p:tgtEl>
                                          <p:spTgt spid="20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left)">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054"/>
                                        </p:tgtEl>
                                        <p:attrNameLst>
                                          <p:attrName>style.visibility</p:attrName>
                                        </p:attrNameLst>
                                      </p:cBhvr>
                                      <p:to>
                                        <p:strVal val="visible"/>
                                      </p:to>
                                    </p:set>
                                    <p:anim calcmode="lin" valueType="num">
                                      <p:cBhvr additive="base">
                                        <p:cTn id="22" dur="500" fill="hold"/>
                                        <p:tgtEl>
                                          <p:spTgt spid="2054"/>
                                        </p:tgtEl>
                                        <p:attrNameLst>
                                          <p:attrName>ppt_x</p:attrName>
                                        </p:attrNameLst>
                                      </p:cBhvr>
                                      <p:tavLst>
                                        <p:tav tm="0">
                                          <p:val>
                                            <p:strVal val="#ppt_x"/>
                                          </p:val>
                                        </p:tav>
                                        <p:tav tm="100000">
                                          <p:val>
                                            <p:strVal val="#ppt_x"/>
                                          </p:val>
                                        </p:tav>
                                      </p:tavLst>
                                    </p:anim>
                                    <p:anim calcmode="lin" valueType="num">
                                      <p:cBhvr additive="base">
                                        <p:cTn id="23"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55"/>
                                        </p:tgtEl>
                                        <p:attrNameLst>
                                          <p:attrName>style.visibility</p:attrName>
                                        </p:attrNameLst>
                                      </p:cBhvr>
                                      <p:to>
                                        <p:strVal val="visible"/>
                                      </p:to>
                                    </p:set>
                                    <p:anim calcmode="lin" valueType="num">
                                      <p:cBhvr additive="base">
                                        <p:cTn id="28" dur="500" fill="hold"/>
                                        <p:tgtEl>
                                          <p:spTgt spid="2055"/>
                                        </p:tgtEl>
                                        <p:attrNameLst>
                                          <p:attrName>ppt_x</p:attrName>
                                        </p:attrNameLst>
                                      </p:cBhvr>
                                      <p:tavLst>
                                        <p:tav tm="0">
                                          <p:val>
                                            <p:strVal val="#ppt_x"/>
                                          </p:val>
                                        </p:tav>
                                        <p:tav tm="100000">
                                          <p:val>
                                            <p:strVal val="#ppt_x"/>
                                          </p:val>
                                        </p:tav>
                                      </p:tavLst>
                                    </p:anim>
                                    <p:anim calcmode="lin" valueType="num">
                                      <p:cBhvr additive="base">
                                        <p:cTn id="29"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uiExpand="1" build="p"/>
      <p:bldP spid="2054" grpId="0"/>
      <p:bldP spid="205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Text Box 2"/>
          <p:cNvSpPr txBox="1">
            <a:spLocks noChangeArrowheads="1"/>
          </p:cNvSpPr>
          <p:nvPr/>
        </p:nvSpPr>
        <p:spPr bwMode="auto">
          <a:xfrm>
            <a:off x="212725" y="249238"/>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zh-CN" altLang="zh-CN"/>
          </a:p>
        </p:txBody>
      </p:sp>
      <p:sp>
        <p:nvSpPr>
          <p:cNvPr id="867331" name="Rectangle 3"/>
          <p:cNvSpPr>
            <a:spLocks noChangeArrowheads="1"/>
          </p:cNvSpPr>
          <p:nvPr/>
        </p:nvSpPr>
        <p:spPr bwMode="auto">
          <a:xfrm>
            <a:off x="304800" y="228600"/>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zh-CN" altLang="zh-CN"/>
          </a:p>
        </p:txBody>
      </p:sp>
      <p:graphicFrame>
        <p:nvGraphicFramePr>
          <p:cNvPr id="867333" name="Object 5"/>
          <p:cNvGraphicFramePr>
            <a:graphicFrameLocks noChangeAspect="1"/>
          </p:cNvGraphicFramePr>
          <p:nvPr>
            <p:extLst/>
          </p:nvPr>
        </p:nvGraphicFramePr>
        <p:xfrm>
          <a:off x="588963" y="722315"/>
          <a:ext cx="4824412" cy="887412"/>
        </p:xfrm>
        <a:graphic>
          <a:graphicData uri="http://schemas.openxmlformats.org/presentationml/2006/ole">
            <mc:AlternateContent xmlns:mc="http://schemas.openxmlformats.org/markup-compatibility/2006">
              <mc:Choice xmlns:v="urn:schemas-microsoft-com:vml" Requires="v">
                <p:oleObj spid="_x0000_s41025" name="Equation" r:id="rId3" imgW="2412720" imgH="444240" progId="Equation.DSMT4">
                  <p:embed/>
                </p:oleObj>
              </mc:Choice>
              <mc:Fallback>
                <p:oleObj name="Equation" r:id="rId3" imgW="241272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3" y="722315"/>
                        <a:ext cx="4824412"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4" name="Object 6"/>
          <p:cNvGraphicFramePr>
            <a:graphicFrameLocks noChangeAspect="1"/>
          </p:cNvGraphicFramePr>
          <p:nvPr>
            <p:extLst/>
          </p:nvPr>
        </p:nvGraphicFramePr>
        <p:xfrm>
          <a:off x="5676900" y="765235"/>
          <a:ext cx="2741613" cy="633412"/>
        </p:xfrm>
        <a:graphic>
          <a:graphicData uri="http://schemas.openxmlformats.org/presentationml/2006/ole">
            <mc:AlternateContent xmlns:mc="http://schemas.openxmlformats.org/markup-compatibility/2006">
              <mc:Choice xmlns:v="urn:schemas-microsoft-com:vml" Requires="v">
                <p:oleObj spid="_x0000_s41026" name="公式" r:id="rId5" imgW="1371600" imgH="317160" progId="Equation.3">
                  <p:embed/>
                </p:oleObj>
              </mc:Choice>
              <mc:Fallback>
                <p:oleObj name="公式" r:id="rId5" imgW="1371600" imgH="317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6900" y="765235"/>
                        <a:ext cx="2741613"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5" name="Object 7"/>
          <p:cNvGraphicFramePr>
            <a:graphicFrameLocks noChangeAspect="1"/>
          </p:cNvGraphicFramePr>
          <p:nvPr>
            <p:extLst/>
          </p:nvPr>
        </p:nvGraphicFramePr>
        <p:xfrm>
          <a:off x="588963" y="2483645"/>
          <a:ext cx="4722812" cy="887413"/>
        </p:xfrm>
        <a:graphic>
          <a:graphicData uri="http://schemas.openxmlformats.org/presentationml/2006/ole">
            <mc:AlternateContent xmlns:mc="http://schemas.openxmlformats.org/markup-compatibility/2006">
              <mc:Choice xmlns:v="urn:schemas-microsoft-com:vml" Requires="v">
                <p:oleObj spid="_x0000_s41027" name="Equation" r:id="rId7" imgW="2361960" imgH="444240" progId="Equation.3">
                  <p:embed/>
                </p:oleObj>
              </mc:Choice>
              <mc:Fallback>
                <p:oleObj name="Equation" r:id="rId7" imgW="23619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63" y="2483645"/>
                        <a:ext cx="4722812"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6" name="Object 8"/>
          <p:cNvGraphicFramePr>
            <a:graphicFrameLocks noChangeAspect="1"/>
          </p:cNvGraphicFramePr>
          <p:nvPr>
            <p:extLst/>
          </p:nvPr>
        </p:nvGraphicFramePr>
        <p:xfrm>
          <a:off x="5676900" y="2686051"/>
          <a:ext cx="2995613" cy="482600"/>
        </p:xfrm>
        <a:graphic>
          <a:graphicData uri="http://schemas.openxmlformats.org/presentationml/2006/ole">
            <mc:AlternateContent xmlns:mc="http://schemas.openxmlformats.org/markup-compatibility/2006">
              <mc:Choice xmlns:v="urn:schemas-microsoft-com:vml" Requires="v">
                <p:oleObj spid="_x0000_s41028" name="公式" r:id="rId9" imgW="1498320" imgH="241200" progId="Equation.3">
                  <p:embed/>
                </p:oleObj>
              </mc:Choice>
              <mc:Fallback>
                <p:oleObj name="公式" r:id="rId9" imgW="149832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6900" y="2686051"/>
                        <a:ext cx="299561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7" name="Object 9"/>
          <p:cNvGraphicFramePr>
            <a:graphicFrameLocks noChangeAspect="1"/>
          </p:cNvGraphicFramePr>
          <p:nvPr>
            <p:extLst/>
          </p:nvPr>
        </p:nvGraphicFramePr>
        <p:xfrm>
          <a:off x="588963" y="1602980"/>
          <a:ext cx="4875212" cy="887412"/>
        </p:xfrm>
        <a:graphic>
          <a:graphicData uri="http://schemas.openxmlformats.org/presentationml/2006/ole">
            <mc:AlternateContent xmlns:mc="http://schemas.openxmlformats.org/markup-compatibility/2006">
              <mc:Choice xmlns:v="urn:schemas-microsoft-com:vml" Requires="v">
                <p:oleObj spid="_x0000_s41029" name="Equation" r:id="rId11" imgW="2438280" imgH="444240" progId="Equation.3">
                  <p:embed/>
                </p:oleObj>
              </mc:Choice>
              <mc:Fallback>
                <p:oleObj name="Equation" r:id="rId11" imgW="243828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963" y="1602980"/>
                        <a:ext cx="4875212"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8" name="Object 10"/>
          <p:cNvGraphicFramePr>
            <a:graphicFrameLocks noChangeAspect="1"/>
          </p:cNvGraphicFramePr>
          <p:nvPr>
            <p:extLst/>
          </p:nvPr>
        </p:nvGraphicFramePr>
        <p:xfrm>
          <a:off x="5676900" y="1830389"/>
          <a:ext cx="2614613" cy="508000"/>
        </p:xfrm>
        <a:graphic>
          <a:graphicData uri="http://schemas.openxmlformats.org/presentationml/2006/ole">
            <mc:AlternateContent xmlns:mc="http://schemas.openxmlformats.org/markup-compatibility/2006">
              <mc:Choice xmlns:v="urn:schemas-microsoft-com:vml" Requires="v">
                <p:oleObj spid="_x0000_s41030" name="公式" r:id="rId13" imgW="1307880" imgH="253800" progId="Equation.3">
                  <p:embed/>
                </p:oleObj>
              </mc:Choice>
              <mc:Fallback>
                <p:oleObj name="公式" r:id="rId13" imgW="130788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6900" y="1830389"/>
                        <a:ext cx="261461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7339" name="Text Box 11"/>
          <p:cNvSpPr txBox="1">
            <a:spLocks noChangeArrowheads="1"/>
          </p:cNvSpPr>
          <p:nvPr/>
        </p:nvSpPr>
        <p:spPr bwMode="auto">
          <a:xfrm>
            <a:off x="692319" y="5199174"/>
            <a:ext cx="485261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800" b="1" dirty="0">
                <a:solidFill>
                  <a:schemeClr val="tx2"/>
                </a:solidFill>
              </a:rPr>
              <a:t>可推广应用于一般二阶电路。</a:t>
            </a:r>
          </a:p>
        </p:txBody>
      </p:sp>
      <p:grpSp>
        <p:nvGrpSpPr>
          <p:cNvPr id="867340" name="Group 12"/>
          <p:cNvGrpSpPr>
            <a:grpSpLocks/>
          </p:cNvGrpSpPr>
          <p:nvPr/>
        </p:nvGrpSpPr>
        <p:grpSpPr bwMode="auto">
          <a:xfrm>
            <a:off x="2168771" y="3466636"/>
            <a:ext cx="3862388" cy="1363663"/>
            <a:chOff x="614" y="2258"/>
            <a:chExt cx="2433" cy="859"/>
          </a:xfrm>
        </p:grpSpPr>
        <p:sp>
          <p:nvSpPr>
            <p:cNvPr id="867341" name="Rectangle 13"/>
            <p:cNvSpPr>
              <a:spLocks noChangeArrowheads="1"/>
            </p:cNvSpPr>
            <p:nvPr/>
          </p:nvSpPr>
          <p:spPr bwMode="auto">
            <a:xfrm>
              <a:off x="1961" y="2513"/>
              <a:ext cx="1086"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a:solidFill>
                    <a:schemeClr val="tx2"/>
                  </a:solidFill>
                  <a:sym typeface="Symbol" pitchFamily="18" charset="2"/>
                </a:rPr>
                <a:t>定积分常数</a:t>
              </a:r>
            </a:p>
          </p:txBody>
        </p:sp>
        <p:graphicFrame>
          <p:nvGraphicFramePr>
            <p:cNvPr id="867342" name="Object 14"/>
            <p:cNvGraphicFramePr>
              <a:graphicFrameLocks noChangeAspect="1"/>
            </p:cNvGraphicFramePr>
            <p:nvPr>
              <p:extLst/>
            </p:nvPr>
          </p:nvGraphicFramePr>
          <p:xfrm>
            <a:off x="1027" y="2258"/>
            <a:ext cx="908" cy="859"/>
          </p:xfrm>
          <a:graphic>
            <a:graphicData uri="http://schemas.openxmlformats.org/presentationml/2006/ole">
              <mc:AlternateContent xmlns:mc="http://schemas.openxmlformats.org/markup-compatibility/2006">
                <mc:Choice xmlns:v="urn:schemas-microsoft-com:vml" Requires="v">
                  <p:oleObj spid="_x0000_s41031" name="Equation" r:id="rId15" imgW="647640" imgH="660240" progId="Equation.DSMT4">
                    <p:embed/>
                  </p:oleObj>
                </mc:Choice>
                <mc:Fallback>
                  <p:oleObj name="Equation" r:id="rId15" imgW="647640" imgH="660240" progId="Equation.DSMT4">
                    <p:embed/>
                    <p:pic>
                      <p:nvPicPr>
                        <p:cNvPr id="0" name=""/>
                        <p:cNvPicPr>
                          <a:picLocks noChangeAspect="1" noChangeArrowheads="1"/>
                        </p:cNvPicPr>
                        <p:nvPr/>
                      </p:nvPicPr>
                      <p:blipFill>
                        <a:blip r:embed="rId16"/>
                        <a:srcRect/>
                        <a:stretch>
                          <a:fillRect/>
                        </a:stretch>
                      </p:blipFill>
                      <p:spPr bwMode="auto">
                        <a:xfrm>
                          <a:off x="1027" y="2258"/>
                          <a:ext cx="908" cy="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7343" name="Text Box 15"/>
            <p:cNvSpPr txBox="1">
              <a:spLocks noChangeArrowheads="1"/>
            </p:cNvSpPr>
            <p:nvPr/>
          </p:nvSpPr>
          <p:spPr bwMode="auto">
            <a:xfrm>
              <a:off x="614" y="2513"/>
              <a:ext cx="310"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a:solidFill>
                    <a:schemeClr val="tx2"/>
                  </a:solidFill>
                </a:rPr>
                <a:t>由</a:t>
              </a:r>
            </a:p>
          </p:txBody>
        </p:sp>
      </p:grpSp>
      <p:sp>
        <p:nvSpPr>
          <p:cNvPr id="2" name="标题 1"/>
          <p:cNvSpPr>
            <a:spLocks noGrp="1"/>
          </p:cNvSpPr>
          <p:nvPr>
            <p:ph type="title"/>
          </p:nvPr>
        </p:nvSpPr>
        <p:spPr/>
        <p:txBody>
          <a:bodyPr/>
          <a:lstStyle/>
          <a:p>
            <a:r>
              <a:rPr lang="zh-CN" altLang="en-US" dirty="0"/>
              <a:t>二阶电路的</a:t>
            </a:r>
            <a:r>
              <a:rPr lang="zh-CN" altLang="en-US" dirty="0" smtClean="0"/>
              <a:t>零输入响应</a:t>
            </a:r>
            <a:r>
              <a:rPr lang="zh-CN" altLang="en-US" dirty="0"/>
              <a:t>小结</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60</a:t>
            </a:fld>
            <a:endParaRPr lang="en-US" altLang="zh-CN"/>
          </a:p>
        </p:txBody>
      </p:sp>
    </p:spTree>
    <p:extLst>
      <p:ext uri="{BB962C8B-B14F-4D97-AF65-F5344CB8AC3E}">
        <p14:creationId xmlns:p14="http://schemas.microsoft.com/office/powerpoint/2010/main" val="354843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7333"/>
                                        </p:tgtEl>
                                        <p:attrNameLst>
                                          <p:attrName>style.visibility</p:attrName>
                                        </p:attrNameLst>
                                      </p:cBhvr>
                                      <p:to>
                                        <p:strVal val="visible"/>
                                      </p:to>
                                    </p:set>
                                    <p:animEffect transition="in" filter="wipe(left)">
                                      <p:cBhvr>
                                        <p:cTn id="7" dur="500"/>
                                        <p:tgtEl>
                                          <p:spTgt spid="86733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67334"/>
                                        </p:tgtEl>
                                        <p:attrNameLst>
                                          <p:attrName>style.visibility</p:attrName>
                                        </p:attrNameLst>
                                      </p:cBhvr>
                                      <p:to>
                                        <p:strVal val="visible"/>
                                      </p:to>
                                    </p:set>
                                    <p:animEffect transition="in" filter="wipe(left)">
                                      <p:cBhvr>
                                        <p:cTn id="11" dur="500"/>
                                        <p:tgtEl>
                                          <p:spTgt spid="8673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67337"/>
                                        </p:tgtEl>
                                        <p:attrNameLst>
                                          <p:attrName>style.visibility</p:attrName>
                                        </p:attrNameLst>
                                      </p:cBhvr>
                                      <p:to>
                                        <p:strVal val="visible"/>
                                      </p:to>
                                    </p:set>
                                    <p:animEffect transition="in" filter="wipe(left)">
                                      <p:cBhvr>
                                        <p:cTn id="16" dur="500"/>
                                        <p:tgtEl>
                                          <p:spTgt spid="86733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67338"/>
                                        </p:tgtEl>
                                        <p:attrNameLst>
                                          <p:attrName>style.visibility</p:attrName>
                                        </p:attrNameLst>
                                      </p:cBhvr>
                                      <p:to>
                                        <p:strVal val="visible"/>
                                      </p:to>
                                    </p:set>
                                    <p:animEffect transition="in" filter="wipe(left)">
                                      <p:cBhvr>
                                        <p:cTn id="20" dur="500"/>
                                        <p:tgtEl>
                                          <p:spTgt spid="8673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67335"/>
                                        </p:tgtEl>
                                        <p:attrNameLst>
                                          <p:attrName>style.visibility</p:attrName>
                                        </p:attrNameLst>
                                      </p:cBhvr>
                                      <p:to>
                                        <p:strVal val="visible"/>
                                      </p:to>
                                    </p:set>
                                    <p:animEffect transition="in" filter="wipe(left)">
                                      <p:cBhvr>
                                        <p:cTn id="25" dur="500"/>
                                        <p:tgtEl>
                                          <p:spTgt spid="867335"/>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867336"/>
                                        </p:tgtEl>
                                        <p:attrNameLst>
                                          <p:attrName>style.visibility</p:attrName>
                                        </p:attrNameLst>
                                      </p:cBhvr>
                                      <p:to>
                                        <p:strVal val="visible"/>
                                      </p:to>
                                    </p:set>
                                    <p:animEffect transition="in" filter="wipe(left)">
                                      <p:cBhvr>
                                        <p:cTn id="29" dur="500"/>
                                        <p:tgtEl>
                                          <p:spTgt spid="8673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67340"/>
                                        </p:tgtEl>
                                        <p:attrNameLst>
                                          <p:attrName>style.visibility</p:attrName>
                                        </p:attrNameLst>
                                      </p:cBhvr>
                                      <p:to>
                                        <p:strVal val="visible"/>
                                      </p:to>
                                    </p:set>
                                    <p:animEffect transition="in" filter="wipe(left)">
                                      <p:cBhvr>
                                        <p:cTn id="34" dur="500"/>
                                        <p:tgtEl>
                                          <p:spTgt spid="86734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67339"/>
                                        </p:tgtEl>
                                        <p:attrNameLst>
                                          <p:attrName>style.visibility</p:attrName>
                                        </p:attrNameLst>
                                      </p:cBhvr>
                                      <p:to>
                                        <p:strVal val="visible"/>
                                      </p:to>
                                    </p:set>
                                    <p:animEffect transition="in" filter="wipe(left)">
                                      <p:cBhvr>
                                        <p:cTn id="39" dur="500"/>
                                        <p:tgtEl>
                                          <p:spTgt spid="867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Text Box 2"/>
          <p:cNvSpPr txBox="1">
            <a:spLocks noChangeArrowheads="1"/>
          </p:cNvSpPr>
          <p:nvPr/>
        </p:nvSpPr>
        <p:spPr bwMode="auto">
          <a:xfrm>
            <a:off x="4321176" y="720121"/>
            <a:ext cx="4537075" cy="97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20000"/>
              </a:lnSpc>
            </a:pPr>
            <a:r>
              <a:rPr lang="zh-CN" altLang="en-US" sz="2400" b="1" dirty="0">
                <a:solidFill>
                  <a:schemeClr val="tx2"/>
                </a:solidFill>
                <a:latin typeface="Times New Roman" panose="02020603050405020304" pitchFamily="18" charset="0"/>
                <a:cs typeface="Times New Roman" panose="02020603050405020304" pitchFamily="18" charset="0"/>
              </a:rPr>
              <a:t>电路所示如图。</a:t>
            </a:r>
            <a:r>
              <a:rPr lang="en-US" altLang="zh-CN" sz="2400" b="1" i="1" dirty="0">
                <a:solidFill>
                  <a:schemeClr val="tx2"/>
                </a:solidFill>
                <a:latin typeface="Times New Roman" panose="02020603050405020304" pitchFamily="18" charset="0"/>
                <a:cs typeface="Times New Roman" panose="02020603050405020304" pitchFamily="18" charset="0"/>
              </a:rPr>
              <a:t>t </a:t>
            </a:r>
            <a:r>
              <a:rPr lang="en-US" altLang="zh-CN" sz="2400" b="1" dirty="0">
                <a:solidFill>
                  <a:schemeClr val="tx2"/>
                </a:solidFill>
                <a:latin typeface="Times New Roman" panose="02020603050405020304" pitchFamily="18" charset="0"/>
                <a:cs typeface="Times New Roman" panose="02020603050405020304" pitchFamily="18" charset="0"/>
              </a:rPr>
              <a:t>= 0 </a:t>
            </a:r>
            <a:r>
              <a:rPr lang="zh-CN" altLang="en-US" sz="2400" b="1" dirty="0">
                <a:solidFill>
                  <a:schemeClr val="tx2"/>
                </a:solidFill>
                <a:latin typeface="Times New Roman" panose="02020603050405020304" pitchFamily="18" charset="0"/>
                <a:cs typeface="Times New Roman" panose="02020603050405020304" pitchFamily="18" charset="0"/>
              </a:rPr>
              <a:t>时打开开关。</a:t>
            </a:r>
          </a:p>
          <a:p>
            <a:pPr algn="l">
              <a:lnSpc>
                <a:spcPct val="120000"/>
              </a:lnSpc>
            </a:pPr>
            <a:r>
              <a:rPr lang="zh-CN" altLang="en-US" sz="2400" b="1" dirty="0">
                <a:solidFill>
                  <a:schemeClr val="tx2"/>
                </a:solidFill>
                <a:latin typeface="Times New Roman" panose="02020603050405020304" pitchFamily="18" charset="0"/>
                <a:cs typeface="Times New Roman" panose="02020603050405020304" pitchFamily="18" charset="0"/>
              </a:rPr>
              <a:t>求 </a:t>
            </a: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电容电压</a:t>
            </a:r>
            <a:r>
              <a:rPr lang="en-US" altLang="zh-CN" sz="2400" b="1" i="1" dirty="0" err="1">
                <a:solidFill>
                  <a:schemeClr val="tx2"/>
                </a:solidFill>
                <a:latin typeface="Times New Roman" panose="02020603050405020304" pitchFamily="18" charset="0"/>
                <a:cs typeface="Times New Roman" panose="02020603050405020304" pitchFamily="18" charset="0"/>
              </a:rPr>
              <a:t>u</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C</a:t>
            </a:r>
            <a:r>
              <a:rPr lang="en-US" altLang="zh-CN" sz="2400" b="1" i="1" baseline="-25000"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并画波形图。</a:t>
            </a:r>
          </a:p>
        </p:txBody>
      </p:sp>
      <p:sp>
        <p:nvSpPr>
          <p:cNvPr id="868356" name="Text Box 4"/>
          <p:cNvSpPr txBox="1">
            <a:spLocks noChangeArrowheads="1"/>
          </p:cNvSpPr>
          <p:nvPr/>
        </p:nvSpPr>
        <p:spPr bwMode="auto">
          <a:xfrm>
            <a:off x="306826" y="3205709"/>
            <a:ext cx="41021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400" b="1" dirty="0">
                <a:solidFill>
                  <a:schemeClr val="tx2"/>
                </a:solidFill>
                <a:latin typeface="Times New Roman" panose="02020603050405020304" pitchFamily="18" charset="0"/>
                <a:cs typeface="Times New Roman" panose="02020603050405020304" pitchFamily="18" charset="0"/>
              </a:rPr>
              <a:t>(1)   </a:t>
            </a:r>
            <a:r>
              <a:rPr lang="en-US" altLang="zh-CN" sz="2400" b="1" i="1" dirty="0" err="1">
                <a:solidFill>
                  <a:schemeClr val="tx2"/>
                </a:solidFill>
                <a:latin typeface="Times New Roman" panose="02020603050405020304" pitchFamily="18" charset="0"/>
                <a:cs typeface="Times New Roman" panose="02020603050405020304" pitchFamily="18" charset="0"/>
              </a:rPr>
              <a:t>u</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C</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rPr>
              <a:t>)=25V     </a:t>
            </a:r>
            <a:r>
              <a:rPr lang="en-US" altLang="zh-CN" sz="2400" b="1" i="1" dirty="0">
                <a:solidFill>
                  <a:schemeClr val="tx2"/>
                </a:solidFill>
                <a:latin typeface="Times New Roman" panose="02020603050405020304" pitchFamily="18" charset="0"/>
                <a:cs typeface="Times New Roman" panose="02020603050405020304" pitchFamily="18" charset="0"/>
              </a:rPr>
              <a:t> </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rPr>
              <a:t>)=5A</a:t>
            </a:r>
            <a:r>
              <a:rPr lang="en-US" altLang="zh-CN" sz="2400" b="1" i="1" dirty="0">
                <a:solidFill>
                  <a:schemeClr val="tx2"/>
                </a:solidFill>
                <a:latin typeface="Times New Roman" panose="02020603050405020304" pitchFamily="18" charset="0"/>
                <a:cs typeface="Times New Roman" panose="02020603050405020304" pitchFamily="18" charset="0"/>
              </a:rPr>
              <a:t>  </a:t>
            </a:r>
            <a:endParaRPr lang="en-US" altLang="zh-CN" sz="2400" b="1" dirty="0">
              <a:solidFill>
                <a:schemeClr val="tx2"/>
              </a:solidFill>
              <a:latin typeface="Times New Roman" panose="02020603050405020304" pitchFamily="18" charset="0"/>
              <a:cs typeface="Times New Roman" panose="02020603050405020304" pitchFamily="18" charset="0"/>
            </a:endParaRPr>
          </a:p>
        </p:txBody>
      </p:sp>
      <p:sp>
        <p:nvSpPr>
          <p:cNvPr id="868357" name="Text Box 5"/>
          <p:cNvSpPr txBox="1">
            <a:spLocks noChangeArrowheads="1"/>
          </p:cNvSpPr>
          <p:nvPr/>
        </p:nvSpPr>
        <p:spPr bwMode="auto">
          <a:xfrm>
            <a:off x="312344" y="5045874"/>
            <a:ext cx="446308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特征方程</a:t>
            </a:r>
            <a:r>
              <a:rPr lang="zh-CN" altLang="en-US" sz="2400" b="1" dirty="0" smtClean="0">
                <a:solidFill>
                  <a:schemeClr val="tx2"/>
                </a:solidFill>
                <a:latin typeface="Times New Roman" panose="02020603050405020304" pitchFamily="18" charset="0"/>
                <a:cs typeface="Times New Roman" panose="02020603050405020304" pitchFamily="18" charset="0"/>
              </a:rPr>
              <a:t>为：</a:t>
            </a:r>
            <a:r>
              <a:rPr lang="en-US" altLang="zh-CN" sz="2400" b="1" dirty="0" smtClean="0">
                <a:solidFill>
                  <a:schemeClr val="tx2"/>
                </a:solidFill>
                <a:latin typeface="Times New Roman" panose="02020603050405020304" pitchFamily="18" charset="0"/>
                <a:cs typeface="Times New Roman" panose="02020603050405020304" pitchFamily="18" charset="0"/>
              </a:rPr>
              <a:t>50</a:t>
            </a:r>
            <a:r>
              <a:rPr lang="en-US" altLang="zh-CN" sz="2400" b="1" i="1" dirty="0" smtClean="0">
                <a:solidFill>
                  <a:schemeClr val="tx2"/>
                </a:solidFill>
                <a:latin typeface="Times New Roman" panose="02020603050405020304" pitchFamily="18" charset="0"/>
                <a:cs typeface="Times New Roman" panose="02020603050405020304" pitchFamily="18" charset="0"/>
              </a:rPr>
              <a:t>p</a:t>
            </a:r>
            <a:r>
              <a:rPr lang="en-US" altLang="zh-CN" sz="2400" b="1" baseline="30000" dirty="0" smtClean="0">
                <a:solidFill>
                  <a:schemeClr val="tx2"/>
                </a:solidFill>
                <a:latin typeface="Times New Roman" panose="02020603050405020304" pitchFamily="18" charset="0"/>
                <a:cs typeface="Times New Roman" panose="02020603050405020304" pitchFamily="18" charset="0"/>
              </a:rPr>
              <a:t>2</a:t>
            </a:r>
            <a:r>
              <a:rPr lang="en-US" altLang="zh-CN" sz="2400" b="1" dirty="0" smtClean="0">
                <a:solidFill>
                  <a:schemeClr val="tx2"/>
                </a:solidFill>
                <a:latin typeface="Times New Roman" panose="02020603050405020304" pitchFamily="18" charset="0"/>
                <a:cs typeface="Times New Roman" panose="02020603050405020304" pitchFamily="18" charset="0"/>
              </a:rPr>
              <a:t>+2500</a:t>
            </a:r>
            <a:r>
              <a:rPr lang="en-US" altLang="zh-CN" sz="2400" b="1" i="1" dirty="0" smtClean="0">
                <a:solidFill>
                  <a:schemeClr val="tx2"/>
                </a:solidFill>
                <a:latin typeface="Times New Roman" panose="02020603050405020304" pitchFamily="18" charset="0"/>
                <a:cs typeface="Times New Roman" panose="02020603050405020304" pitchFamily="18" charset="0"/>
              </a:rPr>
              <a:t>p</a:t>
            </a:r>
            <a:r>
              <a:rPr lang="en-US" altLang="zh-CN" sz="2400" b="1" dirty="0" smtClean="0">
                <a:solidFill>
                  <a:schemeClr val="tx2"/>
                </a:solidFill>
                <a:latin typeface="Times New Roman" panose="02020603050405020304" pitchFamily="18" charset="0"/>
                <a:cs typeface="Times New Roman" panose="02020603050405020304" pitchFamily="18" charset="0"/>
              </a:rPr>
              <a:t>+10</a:t>
            </a:r>
            <a:r>
              <a:rPr lang="en-US" altLang="zh-CN" sz="2400" b="1" baseline="30000" dirty="0" smtClean="0">
                <a:solidFill>
                  <a:schemeClr val="tx2"/>
                </a:solidFill>
                <a:latin typeface="Times New Roman" panose="02020603050405020304" pitchFamily="18" charset="0"/>
                <a:cs typeface="Times New Roman" panose="02020603050405020304" pitchFamily="18" charset="0"/>
              </a:rPr>
              <a:t>6</a:t>
            </a:r>
            <a:r>
              <a:rPr lang="en-US" altLang="zh-CN" sz="2400" b="1" dirty="0" smtClean="0">
                <a:solidFill>
                  <a:schemeClr val="tx2"/>
                </a:solidFill>
                <a:latin typeface="Times New Roman" panose="02020603050405020304" pitchFamily="18" charset="0"/>
                <a:cs typeface="Times New Roman" panose="02020603050405020304" pitchFamily="18" charset="0"/>
              </a:rPr>
              <a:t>=0</a:t>
            </a:r>
            <a:endParaRPr lang="en-US" altLang="zh-CN" sz="24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868358" name="Object 6"/>
          <p:cNvGraphicFramePr>
            <a:graphicFrameLocks noChangeAspect="1"/>
          </p:cNvGraphicFramePr>
          <p:nvPr>
            <p:extLst>
              <p:ext uri="{D42A27DB-BD31-4B8C-83A1-F6EECF244321}">
                <p14:modId xmlns:p14="http://schemas.microsoft.com/office/powerpoint/2010/main" val="580655520"/>
              </p:ext>
            </p:extLst>
          </p:nvPr>
        </p:nvGraphicFramePr>
        <p:xfrm>
          <a:off x="606069" y="5585102"/>
          <a:ext cx="2235200" cy="479425"/>
        </p:xfrm>
        <a:graphic>
          <a:graphicData uri="http://schemas.openxmlformats.org/presentationml/2006/ole">
            <mc:AlternateContent xmlns:mc="http://schemas.openxmlformats.org/markup-compatibility/2006">
              <mc:Choice xmlns:v="urn:schemas-microsoft-com:vml" Requires="v">
                <p:oleObj spid="_x0000_s42013" name="公式" r:id="rId3" imgW="1117440" imgH="241200" progId="Equation.3">
                  <p:embed/>
                </p:oleObj>
              </mc:Choice>
              <mc:Fallback>
                <p:oleObj name="公式" r:id="rId3" imgW="11174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69" y="5585102"/>
                        <a:ext cx="22352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8359" name="Object 7"/>
          <p:cNvGraphicFramePr>
            <a:graphicFrameLocks noChangeAspect="1"/>
          </p:cNvGraphicFramePr>
          <p:nvPr>
            <p:extLst>
              <p:ext uri="{D42A27DB-BD31-4B8C-83A1-F6EECF244321}">
                <p14:modId xmlns:p14="http://schemas.microsoft.com/office/powerpoint/2010/main" val="389941949"/>
              </p:ext>
            </p:extLst>
          </p:nvPr>
        </p:nvGraphicFramePr>
        <p:xfrm>
          <a:off x="365051" y="4223548"/>
          <a:ext cx="5140325" cy="792163"/>
        </p:xfrm>
        <a:graphic>
          <a:graphicData uri="http://schemas.openxmlformats.org/presentationml/2006/ole">
            <mc:AlternateContent xmlns:mc="http://schemas.openxmlformats.org/markup-compatibility/2006">
              <mc:Choice xmlns:v="urn:schemas-microsoft-com:vml" Requires="v">
                <p:oleObj spid="_x0000_s42014" name="公式" r:id="rId5" imgW="2628720" imgH="406080" progId="Equation.3">
                  <p:embed/>
                </p:oleObj>
              </mc:Choice>
              <mc:Fallback>
                <p:oleObj name="公式" r:id="rId5" imgW="262872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051" y="4223548"/>
                        <a:ext cx="51403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8360" name="Object 8"/>
          <p:cNvGraphicFramePr>
            <a:graphicFrameLocks noChangeAspect="1"/>
          </p:cNvGraphicFramePr>
          <p:nvPr>
            <p:extLst>
              <p:ext uri="{D42A27DB-BD31-4B8C-83A1-F6EECF244321}">
                <p14:modId xmlns:p14="http://schemas.microsoft.com/office/powerpoint/2010/main" val="1715365288"/>
              </p:ext>
            </p:extLst>
          </p:nvPr>
        </p:nvGraphicFramePr>
        <p:xfrm>
          <a:off x="3272484" y="5621845"/>
          <a:ext cx="4228454" cy="623559"/>
        </p:xfrm>
        <a:graphic>
          <a:graphicData uri="http://schemas.openxmlformats.org/presentationml/2006/ole">
            <mc:AlternateContent xmlns:mc="http://schemas.openxmlformats.org/markup-compatibility/2006">
              <mc:Choice xmlns:v="urn:schemas-microsoft-com:vml" Requires="v">
                <p:oleObj spid="_x0000_s42015" name="公式" r:id="rId7" imgW="1625400" imgH="241200" progId="Equation.3">
                  <p:embed/>
                </p:oleObj>
              </mc:Choice>
              <mc:Fallback>
                <p:oleObj name="公式" r:id="rId7" imgW="16254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2484" y="5621845"/>
                        <a:ext cx="4228454" cy="623559"/>
                      </a:xfrm>
                      <a:prstGeom prst="rect">
                        <a:avLst/>
                      </a:prstGeom>
                      <a:noFill/>
                      <a:ln>
                        <a:noFill/>
                      </a:ln>
                      <a:effectLst/>
                      <a:extLst/>
                    </p:spPr>
                  </p:pic>
                </p:oleObj>
              </mc:Fallback>
            </mc:AlternateContent>
          </a:graphicData>
        </a:graphic>
      </p:graphicFrame>
      <p:sp>
        <p:nvSpPr>
          <p:cNvPr id="868362" name="Text Box 10"/>
          <p:cNvSpPr txBox="1">
            <a:spLocks noChangeArrowheads="1"/>
          </p:cNvSpPr>
          <p:nvPr/>
        </p:nvSpPr>
        <p:spPr bwMode="auto">
          <a:xfrm>
            <a:off x="310846" y="3759423"/>
            <a:ext cx="4241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400" b="1" dirty="0">
                <a:solidFill>
                  <a:schemeClr val="tx2"/>
                </a:solidFill>
                <a:latin typeface="Times New Roman" panose="02020603050405020304" pitchFamily="18" charset="0"/>
                <a:cs typeface="Times New Roman" panose="02020603050405020304" pitchFamily="18" charset="0"/>
              </a:rPr>
              <a:t>(2)</a:t>
            </a:r>
            <a:r>
              <a:rPr lang="en-US" altLang="zh-CN" sz="2400" b="1" i="1" dirty="0">
                <a:solidFill>
                  <a:schemeClr val="tx2"/>
                </a:solidFill>
                <a:latin typeface="Times New Roman" panose="02020603050405020304" pitchFamily="18" charset="0"/>
                <a:cs typeface="Times New Roman" panose="02020603050405020304" pitchFamily="18" charset="0"/>
              </a:rPr>
              <a:t>  </a:t>
            </a:r>
            <a:r>
              <a:rPr lang="en-US" altLang="zh-CN" sz="2400" b="1" i="1" dirty="0" err="1">
                <a:solidFill>
                  <a:schemeClr val="tx2"/>
                </a:solidFill>
                <a:latin typeface="Times New Roman" panose="02020603050405020304" pitchFamily="18" charset="0"/>
                <a:cs typeface="Times New Roman" panose="02020603050405020304" pitchFamily="18" charset="0"/>
              </a:rPr>
              <a:t>u</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C</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)=25V      </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 5A</a:t>
            </a:r>
          </a:p>
        </p:txBody>
      </p:sp>
      <p:grpSp>
        <p:nvGrpSpPr>
          <p:cNvPr id="868363" name="Group 11"/>
          <p:cNvGrpSpPr>
            <a:grpSpLocks/>
          </p:cNvGrpSpPr>
          <p:nvPr/>
        </p:nvGrpSpPr>
        <p:grpSpPr bwMode="auto">
          <a:xfrm>
            <a:off x="289363" y="727621"/>
            <a:ext cx="3954463" cy="2344738"/>
            <a:chOff x="450" y="-36"/>
            <a:chExt cx="2491" cy="1477"/>
          </a:xfrm>
        </p:grpSpPr>
        <p:sp>
          <p:nvSpPr>
            <p:cNvPr id="868364" name="Oval 12"/>
            <p:cNvSpPr>
              <a:spLocks noChangeArrowheads="1"/>
            </p:cNvSpPr>
            <p:nvPr/>
          </p:nvSpPr>
          <p:spPr bwMode="auto">
            <a:xfrm>
              <a:off x="1913" y="170"/>
              <a:ext cx="272" cy="272"/>
            </a:xfrm>
            <a:prstGeom prst="ellipse">
              <a:avLst/>
            </a:prstGeom>
            <a:solidFill>
              <a:schemeClr val="bg1"/>
            </a:solidFill>
            <a:ln w="28575">
              <a:solidFill>
                <a:schemeClr val="tx1"/>
              </a:solidFill>
              <a:round/>
              <a:headEnd/>
              <a:tailEnd/>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65" name="Rectangle 13"/>
            <p:cNvSpPr>
              <a:spLocks noChangeArrowheads="1"/>
            </p:cNvSpPr>
            <p:nvPr/>
          </p:nvSpPr>
          <p:spPr bwMode="auto">
            <a:xfrm>
              <a:off x="2642" y="387"/>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5</a:t>
              </a:r>
              <a:r>
                <a:rPr lang="en-US" altLang="zh-CN" b="1">
                  <a:solidFill>
                    <a:schemeClr val="tx2"/>
                  </a:solidFill>
                  <a:latin typeface="Times New Roman" panose="02020603050405020304" pitchFamily="18" charset="0"/>
                  <a:cs typeface="Times New Roman" panose="02020603050405020304" pitchFamily="18" charset="0"/>
                  <a:sym typeface="Symbol" pitchFamily="18" charset="2"/>
                </a:rPr>
                <a:t></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66" name="Line 14"/>
            <p:cNvSpPr>
              <a:spLocks noChangeShapeType="1"/>
            </p:cNvSpPr>
            <p:nvPr/>
          </p:nvSpPr>
          <p:spPr bwMode="auto">
            <a:xfrm>
              <a:off x="814" y="817"/>
              <a:ext cx="27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67" name="Rectangle 15"/>
            <p:cNvSpPr>
              <a:spLocks noChangeArrowheads="1"/>
            </p:cNvSpPr>
            <p:nvPr/>
          </p:nvSpPr>
          <p:spPr bwMode="auto">
            <a:xfrm>
              <a:off x="1196" y="252"/>
              <a:ext cx="272" cy="91"/>
            </a:xfrm>
            <a:prstGeom prst="rect">
              <a:avLst/>
            </a:prstGeom>
            <a:solidFill>
              <a:schemeClr val="bg1"/>
            </a:solidFill>
            <a:ln w="25400">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68" name="Freeform 16"/>
            <p:cNvSpPr>
              <a:spLocks/>
            </p:cNvSpPr>
            <p:nvPr/>
          </p:nvSpPr>
          <p:spPr bwMode="auto">
            <a:xfrm flipH="1">
              <a:off x="1661" y="442"/>
              <a:ext cx="50" cy="376"/>
            </a:xfrm>
            <a:custGeom>
              <a:avLst/>
              <a:gdLst>
                <a:gd name="T0" fmla="*/ 46 w 46"/>
                <a:gd name="T1" fmla="*/ 382 h 382"/>
                <a:gd name="T2" fmla="*/ 20 w 46"/>
                <a:gd name="T3" fmla="*/ 377 h 382"/>
                <a:gd name="T4" fmla="*/ 5 w 46"/>
                <a:gd name="T5" fmla="*/ 356 h 382"/>
                <a:gd name="T6" fmla="*/ 0 w 46"/>
                <a:gd name="T7" fmla="*/ 335 h 382"/>
                <a:gd name="T8" fmla="*/ 5 w 46"/>
                <a:gd name="T9" fmla="*/ 310 h 382"/>
                <a:gd name="T10" fmla="*/ 20 w 46"/>
                <a:gd name="T11" fmla="*/ 294 h 382"/>
                <a:gd name="T12" fmla="*/ 46 w 46"/>
                <a:gd name="T13" fmla="*/ 289 h 382"/>
                <a:gd name="T14" fmla="*/ 20 w 46"/>
                <a:gd name="T15" fmla="*/ 279 h 382"/>
                <a:gd name="T16" fmla="*/ 5 w 46"/>
                <a:gd name="T17" fmla="*/ 263 h 382"/>
                <a:gd name="T18" fmla="*/ 0 w 46"/>
                <a:gd name="T19" fmla="*/ 237 h 382"/>
                <a:gd name="T20" fmla="*/ 5 w 46"/>
                <a:gd name="T21" fmla="*/ 217 h 382"/>
                <a:gd name="T22" fmla="*/ 20 w 46"/>
                <a:gd name="T23" fmla="*/ 196 h 382"/>
                <a:gd name="T24" fmla="*/ 46 w 46"/>
                <a:gd name="T25" fmla="*/ 191 h 382"/>
                <a:gd name="T26" fmla="*/ 20 w 46"/>
                <a:gd name="T27" fmla="*/ 186 h 382"/>
                <a:gd name="T28" fmla="*/ 5 w 46"/>
                <a:gd name="T29" fmla="*/ 170 h 382"/>
                <a:gd name="T30" fmla="*/ 0 w 46"/>
                <a:gd name="T31" fmla="*/ 144 h 382"/>
                <a:gd name="T32" fmla="*/ 5 w 46"/>
                <a:gd name="T33" fmla="*/ 118 h 382"/>
                <a:gd name="T34" fmla="*/ 20 w 46"/>
                <a:gd name="T35" fmla="*/ 103 h 382"/>
                <a:gd name="T36" fmla="*/ 46 w 46"/>
                <a:gd name="T37" fmla="*/ 98 h 382"/>
                <a:gd name="T38" fmla="*/ 20 w 46"/>
                <a:gd name="T39" fmla="*/ 93 h 382"/>
                <a:gd name="T40" fmla="*/ 5 w 46"/>
                <a:gd name="T41" fmla="*/ 72 h 382"/>
                <a:gd name="T42" fmla="*/ 0 w 46"/>
                <a:gd name="T43" fmla="*/ 51 h 382"/>
                <a:gd name="T44" fmla="*/ 5 w 46"/>
                <a:gd name="T45" fmla="*/ 25 h 382"/>
                <a:gd name="T46" fmla="*/ 20 w 46"/>
                <a:gd name="T47" fmla="*/ 10 h 382"/>
                <a:gd name="T48" fmla="*/ 46 w 46"/>
                <a:gd name="T4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82">
                  <a:moveTo>
                    <a:pt x="46" y="382"/>
                  </a:moveTo>
                  <a:lnTo>
                    <a:pt x="20" y="377"/>
                  </a:lnTo>
                  <a:lnTo>
                    <a:pt x="5" y="356"/>
                  </a:lnTo>
                  <a:lnTo>
                    <a:pt x="0" y="335"/>
                  </a:lnTo>
                  <a:lnTo>
                    <a:pt x="5" y="310"/>
                  </a:lnTo>
                  <a:lnTo>
                    <a:pt x="20" y="294"/>
                  </a:lnTo>
                  <a:lnTo>
                    <a:pt x="46" y="289"/>
                  </a:lnTo>
                  <a:lnTo>
                    <a:pt x="20" y="279"/>
                  </a:lnTo>
                  <a:lnTo>
                    <a:pt x="5" y="263"/>
                  </a:lnTo>
                  <a:lnTo>
                    <a:pt x="0" y="237"/>
                  </a:lnTo>
                  <a:lnTo>
                    <a:pt x="5" y="217"/>
                  </a:lnTo>
                  <a:lnTo>
                    <a:pt x="20" y="196"/>
                  </a:lnTo>
                  <a:lnTo>
                    <a:pt x="46" y="191"/>
                  </a:lnTo>
                  <a:lnTo>
                    <a:pt x="20" y="186"/>
                  </a:lnTo>
                  <a:lnTo>
                    <a:pt x="5" y="170"/>
                  </a:lnTo>
                  <a:lnTo>
                    <a:pt x="0" y="144"/>
                  </a:lnTo>
                  <a:lnTo>
                    <a:pt x="5" y="118"/>
                  </a:lnTo>
                  <a:lnTo>
                    <a:pt x="20" y="103"/>
                  </a:lnTo>
                  <a:lnTo>
                    <a:pt x="46" y="98"/>
                  </a:lnTo>
                  <a:lnTo>
                    <a:pt x="20" y="93"/>
                  </a:lnTo>
                  <a:lnTo>
                    <a:pt x="5" y="72"/>
                  </a:lnTo>
                  <a:lnTo>
                    <a:pt x="0" y="51"/>
                  </a:lnTo>
                  <a:lnTo>
                    <a:pt x="5" y="25"/>
                  </a:lnTo>
                  <a:lnTo>
                    <a:pt x="20" y="10"/>
                  </a:lnTo>
                  <a:lnTo>
                    <a:pt x="46" y="0"/>
                  </a:lnTo>
                </a:path>
              </a:pathLst>
            </a:custGeom>
            <a:solidFill>
              <a:schemeClr val="bg1"/>
            </a:solidFill>
            <a:ln w="25400">
              <a:solidFill>
                <a:srgbClr val="000000"/>
              </a:solidFill>
              <a:prstDash val="solid"/>
              <a:round/>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69" name="Line 17"/>
            <p:cNvSpPr>
              <a:spLocks noChangeShapeType="1"/>
            </p:cNvSpPr>
            <p:nvPr/>
          </p:nvSpPr>
          <p:spPr bwMode="auto">
            <a:xfrm flipV="1">
              <a:off x="2560" y="302"/>
              <a:ext cx="1" cy="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0" name="Line 18"/>
            <p:cNvSpPr>
              <a:spLocks noChangeShapeType="1"/>
            </p:cNvSpPr>
            <p:nvPr/>
          </p:nvSpPr>
          <p:spPr bwMode="auto">
            <a:xfrm flipH="1" flipV="1">
              <a:off x="2561" y="719"/>
              <a:ext cx="76" cy="1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1" name="Line 19"/>
            <p:cNvSpPr>
              <a:spLocks noChangeShapeType="1"/>
            </p:cNvSpPr>
            <p:nvPr/>
          </p:nvSpPr>
          <p:spPr bwMode="auto">
            <a:xfrm>
              <a:off x="948" y="302"/>
              <a:ext cx="0" cy="5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2" name="Line 20"/>
            <p:cNvSpPr>
              <a:spLocks noChangeShapeType="1"/>
            </p:cNvSpPr>
            <p:nvPr/>
          </p:nvSpPr>
          <p:spPr bwMode="auto">
            <a:xfrm>
              <a:off x="948" y="1439"/>
              <a:ext cx="161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3" name="Line 21"/>
            <p:cNvSpPr>
              <a:spLocks noChangeShapeType="1"/>
            </p:cNvSpPr>
            <p:nvPr/>
          </p:nvSpPr>
          <p:spPr bwMode="auto">
            <a:xfrm>
              <a:off x="2560" y="841"/>
              <a:ext cx="1" cy="5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4" name="Line 22"/>
            <p:cNvSpPr>
              <a:spLocks noChangeShapeType="1"/>
            </p:cNvSpPr>
            <p:nvPr/>
          </p:nvSpPr>
          <p:spPr bwMode="auto">
            <a:xfrm>
              <a:off x="948" y="302"/>
              <a:ext cx="25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5" name="Line 23"/>
            <p:cNvSpPr>
              <a:spLocks noChangeShapeType="1"/>
            </p:cNvSpPr>
            <p:nvPr/>
          </p:nvSpPr>
          <p:spPr bwMode="auto">
            <a:xfrm>
              <a:off x="1483" y="303"/>
              <a:ext cx="10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6" name="Line 24"/>
            <p:cNvSpPr>
              <a:spLocks noChangeShapeType="1"/>
            </p:cNvSpPr>
            <p:nvPr/>
          </p:nvSpPr>
          <p:spPr bwMode="auto">
            <a:xfrm>
              <a:off x="1663" y="948"/>
              <a:ext cx="301"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7" name="Line 25"/>
            <p:cNvSpPr>
              <a:spLocks noChangeShapeType="1"/>
            </p:cNvSpPr>
            <p:nvPr/>
          </p:nvSpPr>
          <p:spPr bwMode="auto">
            <a:xfrm flipV="1">
              <a:off x="2253" y="951"/>
              <a:ext cx="30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78" name="Rectangle 26"/>
            <p:cNvSpPr>
              <a:spLocks noChangeArrowheads="1"/>
            </p:cNvSpPr>
            <p:nvPr/>
          </p:nvSpPr>
          <p:spPr bwMode="auto">
            <a:xfrm>
              <a:off x="1182" y="28"/>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20</a:t>
              </a:r>
              <a:r>
                <a:rPr lang="en-US" altLang="zh-CN" b="1">
                  <a:solidFill>
                    <a:schemeClr val="tx2"/>
                  </a:solidFill>
                  <a:latin typeface="Times New Roman" panose="02020603050405020304" pitchFamily="18" charset="0"/>
                  <a:cs typeface="Times New Roman" panose="02020603050405020304" pitchFamily="18" charset="0"/>
                  <a:sym typeface="Symbol" pitchFamily="18" charset="2"/>
                </a:rPr>
                <a:t></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79" name="Rectangle 27"/>
            <p:cNvSpPr>
              <a:spLocks noChangeArrowheads="1"/>
            </p:cNvSpPr>
            <p:nvPr/>
          </p:nvSpPr>
          <p:spPr bwMode="auto">
            <a:xfrm>
              <a:off x="1952" y="679"/>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10</a:t>
              </a:r>
              <a:r>
                <a:rPr lang="en-US" altLang="zh-CN" b="1">
                  <a:solidFill>
                    <a:schemeClr val="tx2"/>
                  </a:solidFill>
                  <a:latin typeface="Times New Roman" panose="02020603050405020304" pitchFamily="18" charset="0"/>
                  <a:cs typeface="Times New Roman" panose="02020603050405020304" pitchFamily="18" charset="0"/>
                  <a:sym typeface="Symbol" pitchFamily="18" charset="2"/>
                </a:rPr>
                <a:t></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80" name="Rectangle 28"/>
            <p:cNvSpPr>
              <a:spLocks noChangeArrowheads="1"/>
            </p:cNvSpPr>
            <p:nvPr/>
          </p:nvSpPr>
          <p:spPr bwMode="auto">
            <a:xfrm>
              <a:off x="1737" y="1075"/>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10</a:t>
              </a:r>
              <a:r>
                <a:rPr lang="en-US" altLang="zh-CN" b="1">
                  <a:solidFill>
                    <a:schemeClr val="tx2"/>
                  </a:solidFill>
                  <a:latin typeface="Times New Roman" panose="02020603050405020304" pitchFamily="18" charset="0"/>
                  <a:cs typeface="Times New Roman" panose="02020603050405020304" pitchFamily="18" charset="0"/>
                  <a:sym typeface="Symbol" pitchFamily="18" charset="2"/>
                </a:rPr>
                <a:t></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81" name="Rectangle 29"/>
            <p:cNvSpPr>
              <a:spLocks noChangeArrowheads="1"/>
            </p:cNvSpPr>
            <p:nvPr/>
          </p:nvSpPr>
          <p:spPr bwMode="auto">
            <a:xfrm>
              <a:off x="1753" y="510"/>
              <a:ext cx="2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0.5H</a:t>
              </a:r>
            </a:p>
          </p:txBody>
        </p:sp>
        <p:sp>
          <p:nvSpPr>
            <p:cNvPr id="868382" name="Rectangle 30"/>
            <p:cNvSpPr>
              <a:spLocks noChangeArrowheads="1"/>
            </p:cNvSpPr>
            <p:nvPr/>
          </p:nvSpPr>
          <p:spPr bwMode="auto">
            <a:xfrm>
              <a:off x="450" y="883"/>
              <a:ext cx="4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2100" b="1">
                  <a:solidFill>
                    <a:schemeClr val="tx2"/>
                  </a:solidFill>
                  <a:latin typeface="Times New Roman" panose="02020603050405020304" pitchFamily="18" charset="0"/>
                  <a:cs typeface="Times New Roman" panose="02020603050405020304" pitchFamily="18" charset="0"/>
                </a:rPr>
                <a:t>100</a:t>
              </a:r>
              <a:r>
                <a:rPr lang="en-US" altLang="zh-CN" sz="2100" b="1">
                  <a:solidFill>
                    <a:schemeClr val="tx2"/>
                  </a:solidFill>
                  <a:latin typeface="Times New Roman" panose="02020603050405020304" pitchFamily="18" charset="0"/>
                  <a:cs typeface="Times New Roman" panose="02020603050405020304" pitchFamily="18" charset="0"/>
                  <a:sym typeface="Symbol" pitchFamily="18" charset="2"/>
                </a:rPr>
                <a:t>F</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83" name="Rectangle 31"/>
            <p:cNvSpPr>
              <a:spLocks noChangeArrowheads="1"/>
            </p:cNvSpPr>
            <p:nvPr/>
          </p:nvSpPr>
          <p:spPr bwMode="auto">
            <a:xfrm>
              <a:off x="1917" y="-36"/>
              <a:ext cx="2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dirty="0">
                  <a:solidFill>
                    <a:schemeClr val="tx2"/>
                  </a:solidFill>
                  <a:latin typeface="Times New Roman" panose="02020603050405020304" pitchFamily="18" charset="0"/>
                  <a:cs typeface="Times New Roman" panose="02020603050405020304" pitchFamily="18" charset="0"/>
                </a:rPr>
                <a:t>50V</a:t>
              </a:r>
            </a:p>
          </p:txBody>
        </p:sp>
        <p:sp>
          <p:nvSpPr>
            <p:cNvPr id="868384" name="Rectangle 32"/>
            <p:cNvSpPr>
              <a:spLocks noChangeArrowheads="1"/>
            </p:cNvSpPr>
            <p:nvPr/>
          </p:nvSpPr>
          <p:spPr bwMode="auto">
            <a:xfrm>
              <a:off x="993" y="520"/>
              <a:ext cx="1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8385" name="Rectangle 33"/>
            <p:cNvSpPr>
              <a:spLocks noChangeArrowheads="1"/>
            </p:cNvSpPr>
            <p:nvPr/>
          </p:nvSpPr>
          <p:spPr bwMode="auto">
            <a:xfrm>
              <a:off x="1001" y="951"/>
              <a:ext cx="5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2100" b="1">
                  <a:solidFill>
                    <a:schemeClr val="tx2"/>
                  </a:solidFill>
                  <a:latin typeface="Times New Roman" panose="02020603050405020304" pitchFamily="18" charset="0"/>
                  <a:cs typeface="Times New Roman" panose="02020603050405020304" pitchFamily="18" charset="0"/>
                </a:rPr>
                <a:t>-</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86" name="Rectangle 34"/>
            <p:cNvSpPr>
              <a:spLocks noChangeArrowheads="1"/>
            </p:cNvSpPr>
            <p:nvPr/>
          </p:nvSpPr>
          <p:spPr bwMode="auto">
            <a:xfrm>
              <a:off x="1104" y="728"/>
              <a:ext cx="38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2100" b="1" i="1">
                  <a:solidFill>
                    <a:schemeClr val="tx2"/>
                  </a:solidFill>
                  <a:latin typeface="Times New Roman" panose="02020603050405020304" pitchFamily="18" charset="0"/>
                  <a:cs typeface="Times New Roman" panose="02020603050405020304" pitchFamily="18" charset="0"/>
                </a:rPr>
                <a:t>u</a:t>
              </a:r>
              <a:r>
                <a:rPr lang="en-US" altLang="zh-CN" sz="2100"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87" name="Rectangle 35"/>
            <p:cNvSpPr>
              <a:spLocks noChangeArrowheads="1"/>
            </p:cNvSpPr>
            <p:nvPr/>
          </p:nvSpPr>
          <p:spPr bwMode="auto">
            <a:xfrm>
              <a:off x="1779" y="106"/>
              <a:ext cx="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8388" name="Rectangle 36"/>
            <p:cNvSpPr>
              <a:spLocks noChangeArrowheads="1"/>
            </p:cNvSpPr>
            <p:nvPr/>
          </p:nvSpPr>
          <p:spPr bwMode="auto">
            <a:xfrm>
              <a:off x="1903" y="318"/>
              <a:ext cx="12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2100" b="1" dirty="0">
                  <a:solidFill>
                    <a:schemeClr val="tx2"/>
                  </a:solidFill>
                  <a:latin typeface="Times New Roman" panose="02020603050405020304" pitchFamily="18" charset="0"/>
                  <a:cs typeface="Times New Roman" panose="02020603050405020304" pitchFamily="18" charset="0"/>
                </a:rPr>
                <a:t>   </a:t>
              </a:r>
              <a:endParaRPr lang="en-US" altLang="zh-CN" b="1" dirty="0">
                <a:solidFill>
                  <a:schemeClr val="tx2"/>
                </a:solidFill>
                <a:latin typeface="Times New Roman" panose="02020603050405020304" pitchFamily="18" charset="0"/>
                <a:cs typeface="Times New Roman" panose="02020603050405020304" pitchFamily="18" charset="0"/>
              </a:endParaRPr>
            </a:p>
          </p:txBody>
        </p:sp>
        <p:sp>
          <p:nvSpPr>
            <p:cNvPr id="868389" name="Rectangle 37"/>
            <p:cNvSpPr>
              <a:spLocks noChangeArrowheads="1"/>
            </p:cNvSpPr>
            <p:nvPr/>
          </p:nvSpPr>
          <p:spPr bwMode="auto">
            <a:xfrm>
              <a:off x="2228" y="128"/>
              <a:ext cx="5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2100" b="1">
                  <a:solidFill>
                    <a:schemeClr val="tx2"/>
                  </a:solidFill>
                  <a:latin typeface="Times New Roman" panose="02020603050405020304" pitchFamily="18" charset="0"/>
                  <a:cs typeface="Times New Roman" panose="02020603050405020304" pitchFamily="18" charset="0"/>
                </a:rPr>
                <a:t>-</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90" name="Line 38"/>
            <p:cNvSpPr>
              <a:spLocks noChangeShapeType="1"/>
            </p:cNvSpPr>
            <p:nvPr/>
          </p:nvSpPr>
          <p:spPr bwMode="auto">
            <a:xfrm flipV="1">
              <a:off x="1661" y="300"/>
              <a:ext cx="0" cy="1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1" name="Line 39"/>
            <p:cNvSpPr>
              <a:spLocks noChangeShapeType="1"/>
            </p:cNvSpPr>
            <p:nvPr/>
          </p:nvSpPr>
          <p:spPr bwMode="auto">
            <a:xfrm>
              <a:off x="1661" y="818"/>
              <a:ext cx="2" cy="2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2" name="Line 40"/>
            <p:cNvSpPr>
              <a:spLocks noChangeShapeType="1"/>
            </p:cNvSpPr>
            <p:nvPr/>
          </p:nvSpPr>
          <p:spPr bwMode="auto">
            <a:xfrm>
              <a:off x="1663" y="1306"/>
              <a:ext cx="0" cy="1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3" name="Line 41"/>
            <p:cNvSpPr>
              <a:spLocks noChangeShapeType="1"/>
            </p:cNvSpPr>
            <p:nvPr/>
          </p:nvSpPr>
          <p:spPr bwMode="auto">
            <a:xfrm>
              <a:off x="1571" y="483"/>
              <a:ext cx="0" cy="215"/>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4" name="Text Box 42"/>
            <p:cNvSpPr txBox="1">
              <a:spLocks noChangeArrowheads="1"/>
            </p:cNvSpPr>
            <p:nvPr/>
          </p:nvSpPr>
          <p:spPr bwMode="auto">
            <a:xfrm>
              <a:off x="1324" y="460"/>
              <a:ext cx="21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8395" name="Rectangle 43"/>
            <p:cNvSpPr>
              <a:spLocks noChangeArrowheads="1"/>
            </p:cNvSpPr>
            <p:nvPr/>
          </p:nvSpPr>
          <p:spPr bwMode="auto">
            <a:xfrm rot="5400000">
              <a:off x="1523" y="1132"/>
              <a:ext cx="272" cy="91"/>
            </a:xfrm>
            <a:prstGeom prst="rect">
              <a:avLst/>
            </a:prstGeom>
            <a:solidFill>
              <a:schemeClr val="bg1"/>
            </a:solidFill>
            <a:ln w="25400">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6" name="Rectangle 44"/>
            <p:cNvSpPr>
              <a:spLocks noChangeArrowheads="1"/>
            </p:cNvSpPr>
            <p:nvPr/>
          </p:nvSpPr>
          <p:spPr bwMode="auto">
            <a:xfrm>
              <a:off x="1969" y="907"/>
              <a:ext cx="272" cy="91"/>
            </a:xfrm>
            <a:prstGeom prst="rect">
              <a:avLst/>
            </a:prstGeom>
            <a:solidFill>
              <a:schemeClr val="bg1"/>
            </a:solidFill>
            <a:ln w="25400">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7" name="Rectangle 45"/>
            <p:cNvSpPr>
              <a:spLocks noChangeArrowheads="1"/>
            </p:cNvSpPr>
            <p:nvPr/>
          </p:nvSpPr>
          <p:spPr bwMode="auto">
            <a:xfrm rot="-5400000">
              <a:off x="2425" y="456"/>
              <a:ext cx="272" cy="91"/>
            </a:xfrm>
            <a:prstGeom prst="rect">
              <a:avLst/>
            </a:prstGeom>
            <a:solidFill>
              <a:schemeClr val="bg1"/>
            </a:solidFill>
            <a:ln w="28575">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8" name="Line 46"/>
            <p:cNvSpPr>
              <a:spLocks noChangeShapeType="1"/>
            </p:cNvSpPr>
            <p:nvPr/>
          </p:nvSpPr>
          <p:spPr bwMode="auto">
            <a:xfrm>
              <a:off x="948" y="889"/>
              <a:ext cx="0" cy="5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399" name="Line 47"/>
            <p:cNvSpPr>
              <a:spLocks noChangeShapeType="1"/>
            </p:cNvSpPr>
            <p:nvPr/>
          </p:nvSpPr>
          <p:spPr bwMode="auto">
            <a:xfrm>
              <a:off x="2561" y="638"/>
              <a:ext cx="0" cy="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400" name="Line 48"/>
            <p:cNvSpPr>
              <a:spLocks noChangeShapeType="1"/>
            </p:cNvSpPr>
            <p:nvPr/>
          </p:nvSpPr>
          <p:spPr bwMode="auto">
            <a:xfrm>
              <a:off x="814" y="889"/>
              <a:ext cx="27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401" name="Arc 49"/>
            <p:cNvSpPr>
              <a:spLocks/>
            </p:cNvSpPr>
            <p:nvPr/>
          </p:nvSpPr>
          <p:spPr bwMode="auto">
            <a:xfrm flipV="1">
              <a:off x="2503" y="673"/>
              <a:ext cx="167"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sm"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8402" name="Rectangle 50"/>
            <p:cNvSpPr>
              <a:spLocks noChangeArrowheads="1"/>
            </p:cNvSpPr>
            <p:nvPr/>
          </p:nvSpPr>
          <p:spPr bwMode="auto">
            <a:xfrm>
              <a:off x="2673" y="698"/>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S</a:t>
              </a:r>
            </a:p>
          </p:txBody>
        </p:sp>
      </p:grpSp>
      <p:grpSp>
        <p:nvGrpSpPr>
          <p:cNvPr id="868403" name="Group 51"/>
          <p:cNvGrpSpPr>
            <a:grpSpLocks/>
          </p:cNvGrpSpPr>
          <p:nvPr/>
        </p:nvGrpSpPr>
        <p:grpSpPr bwMode="auto">
          <a:xfrm>
            <a:off x="7097713" y="1821433"/>
            <a:ext cx="1833563" cy="1919288"/>
            <a:chOff x="3694" y="2120"/>
            <a:chExt cx="1155" cy="1209"/>
          </a:xfrm>
        </p:grpSpPr>
        <p:grpSp>
          <p:nvGrpSpPr>
            <p:cNvPr id="868404" name="Group 52"/>
            <p:cNvGrpSpPr>
              <a:grpSpLocks/>
            </p:cNvGrpSpPr>
            <p:nvPr/>
          </p:nvGrpSpPr>
          <p:grpSpPr bwMode="auto">
            <a:xfrm>
              <a:off x="3694" y="2120"/>
              <a:ext cx="1155" cy="951"/>
              <a:chOff x="-1950" y="1776"/>
              <a:chExt cx="1155" cy="951"/>
            </a:xfrm>
          </p:grpSpPr>
          <p:sp>
            <p:nvSpPr>
              <p:cNvPr id="868405" name="Oval 53"/>
              <p:cNvSpPr>
                <a:spLocks noChangeArrowheads="1"/>
              </p:cNvSpPr>
              <p:nvPr/>
            </p:nvSpPr>
            <p:spPr bwMode="auto">
              <a:xfrm>
                <a:off x="-1950" y="2251"/>
                <a:ext cx="179" cy="180"/>
              </a:xfrm>
              <a:prstGeom prst="ellipse">
                <a:avLst/>
              </a:prstGeom>
              <a:solidFill>
                <a:schemeClr val="bg1"/>
              </a:solidFill>
              <a:ln w="28575">
                <a:solidFill>
                  <a:schemeClr val="tx1"/>
                </a:solidFill>
                <a:round/>
                <a:headEnd/>
                <a:tailEnd/>
              </a:ln>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06" name="Oval 54"/>
              <p:cNvSpPr>
                <a:spLocks noChangeArrowheads="1"/>
              </p:cNvSpPr>
              <p:nvPr/>
            </p:nvSpPr>
            <p:spPr bwMode="auto">
              <a:xfrm>
                <a:off x="-1478" y="2106"/>
                <a:ext cx="179" cy="180"/>
              </a:xfrm>
              <a:prstGeom prst="ellipse">
                <a:avLst/>
              </a:prstGeom>
              <a:solidFill>
                <a:schemeClr val="bg1"/>
              </a:solidFill>
              <a:ln w="28575">
                <a:solidFill>
                  <a:schemeClr val="tx1"/>
                </a:solidFill>
                <a:round/>
                <a:headEnd/>
                <a:tailEnd/>
              </a:ln>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07" name="Rectangle 55"/>
              <p:cNvSpPr>
                <a:spLocks noChangeArrowheads="1"/>
              </p:cNvSpPr>
              <p:nvPr/>
            </p:nvSpPr>
            <p:spPr bwMode="auto">
              <a:xfrm>
                <a:off x="-1696" y="1942"/>
                <a:ext cx="180" cy="60"/>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08" name="Line 56"/>
              <p:cNvSpPr>
                <a:spLocks noChangeShapeType="1"/>
              </p:cNvSpPr>
              <p:nvPr/>
            </p:nvSpPr>
            <p:spPr bwMode="auto">
              <a:xfrm>
                <a:off x="-1859" y="2726"/>
                <a:ext cx="10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09" name="Line 57"/>
              <p:cNvSpPr>
                <a:spLocks noChangeShapeType="1"/>
              </p:cNvSpPr>
              <p:nvPr/>
            </p:nvSpPr>
            <p:spPr bwMode="auto">
              <a:xfrm>
                <a:off x="-795" y="2404"/>
                <a:ext cx="0" cy="3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10" name="Line 58"/>
              <p:cNvSpPr>
                <a:spLocks noChangeShapeType="1"/>
              </p:cNvSpPr>
              <p:nvPr/>
            </p:nvSpPr>
            <p:spPr bwMode="auto">
              <a:xfrm>
                <a:off x="-1859" y="1975"/>
                <a:ext cx="16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11" name="Line 59"/>
              <p:cNvSpPr>
                <a:spLocks noChangeShapeType="1"/>
              </p:cNvSpPr>
              <p:nvPr/>
            </p:nvSpPr>
            <p:spPr bwMode="auto">
              <a:xfrm flipV="1">
                <a:off x="-1506" y="1974"/>
                <a:ext cx="119"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12" name="Line 60"/>
              <p:cNvSpPr>
                <a:spLocks noChangeShapeType="1"/>
              </p:cNvSpPr>
              <p:nvPr/>
            </p:nvSpPr>
            <p:spPr bwMode="auto">
              <a:xfrm>
                <a:off x="-1387" y="2402"/>
                <a:ext cx="19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13" name="Line 61"/>
              <p:cNvSpPr>
                <a:spLocks noChangeShapeType="1"/>
              </p:cNvSpPr>
              <p:nvPr/>
            </p:nvSpPr>
            <p:spPr bwMode="auto">
              <a:xfrm flipV="1">
                <a:off x="-998" y="2404"/>
                <a:ext cx="2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14" name="Rectangle 62"/>
              <p:cNvSpPr>
                <a:spLocks noChangeArrowheads="1"/>
              </p:cNvSpPr>
              <p:nvPr/>
            </p:nvSpPr>
            <p:spPr bwMode="auto">
              <a:xfrm>
                <a:off x="-1705" y="1776"/>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20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15" name="Rectangle 63"/>
              <p:cNvSpPr>
                <a:spLocks noChangeArrowheads="1"/>
              </p:cNvSpPr>
              <p:nvPr/>
            </p:nvSpPr>
            <p:spPr bwMode="auto">
              <a:xfrm>
                <a:off x="-1200" y="2212"/>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16" name="Rectangle 64"/>
              <p:cNvSpPr>
                <a:spLocks noChangeArrowheads="1"/>
              </p:cNvSpPr>
              <p:nvPr/>
            </p:nvSpPr>
            <p:spPr bwMode="auto">
              <a:xfrm>
                <a:off x="-1339" y="2485"/>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17" name="Rectangle 65"/>
              <p:cNvSpPr>
                <a:spLocks noChangeArrowheads="1"/>
              </p:cNvSpPr>
              <p:nvPr/>
            </p:nvSpPr>
            <p:spPr bwMode="auto">
              <a:xfrm>
                <a:off x="-1207" y="2065"/>
                <a:ext cx="1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latin typeface="Times New Roman" panose="02020603050405020304" pitchFamily="18" charset="0"/>
                    <a:cs typeface="Times New Roman" panose="02020603050405020304" pitchFamily="18" charset="0"/>
                  </a:rPr>
                  <a:t>5A</a:t>
                </a:r>
              </a:p>
            </p:txBody>
          </p:sp>
          <p:sp>
            <p:nvSpPr>
              <p:cNvPr id="868418" name="Rectangle 66"/>
              <p:cNvSpPr>
                <a:spLocks noChangeArrowheads="1"/>
              </p:cNvSpPr>
              <p:nvPr/>
            </p:nvSpPr>
            <p:spPr bwMode="auto">
              <a:xfrm>
                <a:off x="-1829" y="2120"/>
                <a:ext cx="1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19" name="Rectangle 67"/>
              <p:cNvSpPr>
                <a:spLocks noChangeArrowheads="1"/>
              </p:cNvSpPr>
              <p:nvPr/>
            </p:nvSpPr>
            <p:spPr bwMode="auto">
              <a:xfrm>
                <a:off x="-1825" y="2403"/>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20" name="Rectangle 68"/>
              <p:cNvSpPr>
                <a:spLocks noChangeArrowheads="1"/>
              </p:cNvSpPr>
              <p:nvPr/>
            </p:nvSpPr>
            <p:spPr bwMode="auto">
              <a:xfrm>
                <a:off x="-1756" y="2256"/>
                <a:ext cx="25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a:latin typeface="Times New Roman" panose="02020603050405020304" pitchFamily="18" charset="0"/>
                    <a:cs typeface="Times New Roman" panose="02020603050405020304" pitchFamily="18" charset="0"/>
                  </a:rPr>
                  <a:t>25V</a:t>
                </a:r>
              </a:p>
            </p:txBody>
          </p:sp>
          <p:sp>
            <p:nvSpPr>
              <p:cNvPr id="868421" name="Line 69"/>
              <p:cNvSpPr>
                <a:spLocks noChangeShapeType="1"/>
              </p:cNvSpPr>
              <p:nvPr/>
            </p:nvSpPr>
            <p:spPr bwMode="auto">
              <a:xfrm flipH="1" flipV="1">
                <a:off x="-1389" y="1974"/>
                <a:ext cx="0" cy="1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22" name="Line 70"/>
              <p:cNvSpPr>
                <a:spLocks noChangeShapeType="1"/>
              </p:cNvSpPr>
              <p:nvPr/>
            </p:nvSpPr>
            <p:spPr bwMode="auto">
              <a:xfrm>
                <a:off x="-1389" y="2286"/>
                <a:ext cx="0" cy="1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23" name="Line 71"/>
              <p:cNvSpPr>
                <a:spLocks noChangeShapeType="1"/>
              </p:cNvSpPr>
              <p:nvPr/>
            </p:nvSpPr>
            <p:spPr bwMode="auto">
              <a:xfrm>
                <a:off x="-1387" y="2638"/>
                <a:ext cx="0" cy="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24" name="Line 72"/>
              <p:cNvSpPr>
                <a:spLocks noChangeShapeType="1"/>
              </p:cNvSpPr>
              <p:nvPr/>
            </p:nvSpPr>
            <p:spPr bwMode="auto">
              <a:xfrm>
                <a:off x="-1256" y="2078"/>
                <a:ext cx="0" cy="211"/>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25" name="Rectangle 73"/>
              <p:cNvSpPr>
                <a:spLocks noChangeArrowheads="1"/>
              </p:cNvSpPr>
              <p:nvPr/>
            </p:nvSpPr>
            <p:spPr bwMode="auto">
              <a:xfrm rot="5400000">
                <a:off x="-1480" y="2524"/>
                <a:ext cx="179" cy="60"/>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26" name="Rectangle 74"/>
              <p:cNvSpPr>
                <a:spLocks noChangeArrowheads="1"/>
              </p:cNvSpPr>
              <p:nvPr/>
            </p:nvSpPr>
            <p:spPr bwMode="auto">
              <a:xfrm>
                <a:off x="-1185" y="2374"/>
                <a:ext cx="179" cy="61"/>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27" name="Line 75"/>
              <p:cNvSpPr>
                <a:spLocks noChangeShapeType="1"/>
              </p:cNvSpPr>
              <p:nvPr/>
            </p:nvSpPr>
            <p:spPr bwMode="auto">
              <a:xfrm>
                <a:off x="-1859" y="1974"/>
                <a:ext cx="0" cy="7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28" name="Line 76"/>
              <p:cNvSpPr>
                <a:spLocks noChangeShapeType="1"/>
              </p:cNvSpPr>
              <p:nvPr/>
            </p:nvSpPr>
            <p:spPr bwMode="auto">
              <a:xfrm flipV="1">
                <a:off x="-1478" y="2197"/>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sp>
          <p:nvSpPr>
            <p:cNvPr id="868429" name="Text Box 77"/>
            <p:cNvSpPr txBox="1">
              <a:spLocks noChangeArrowheads="1"/>
            </p:cNvSpPr>
            <p:nvPr/>
          </p:nvSpPr>
          <p:spPr bwMode="auto">
            <a:xfrm>
              <a:off x="4069" y="3079"/>
              <a:ext cx="70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solidFill>
                    <a:schemeClr val="tx2"/>
                  </a:solidFill>
                  <a:latin typeface="Times New Roman" panose="02020603050405020304" pitchFamily="18" charset="0"/>
                  <a:cs typeface="Times New Roman" panose="02020603050405020304" pitchFamily="18" charset="0"/>
                </a:rPr>
                <a:t>0</a:t>
              </a:r>
              <a:r>
                <a:rPr lang="en-US" altLang="zh-CN" sz="2000" b="1" baseline="30000" dirty="0">
                  <a:solidFill>
                    <a:schemeClr val="tx2"/>
                  </a:solidFill>
                  <a:latin typeface="Times New Roman" panose="02020603050405020304" pitchFamily="18" charset="0"/>
                  <a:cs typeface="Times New Roman" panose="02020603050405020304" pitchFamily="18" charset="0"/>
                </a:rPr>
                <a:t>+</a:t>
              </a:r>
              <a:r>
                <a:rPr lang="zh-CN" altLang="en-US" sz="2000" b="1" dirty="0">
                  <a:solidFill>
                    <a:schemeClr val="tx2"/>
                  </a:solidFill>
                  <a:latin typeface="Times New Roman" panose="02020603050405020304" pitchFamily="18" charset="0"/>
                  <a:cs typeface="Times New Roman" panose="02020603050405020304" pitchFamily="18" charset="0"/>
                </a:rPr>
                <a:t>电路</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grpSp>
        <p:nvGrpSpPr>
          <p:cNvPr id="868430" name="Group 78"/>
          <p:cNvGrpSpPr>
            <a:grpSpLocks/>
          </p:cNvGrpSpPr>
          <p:nvPr/>
        </p:nvGrpSpPr>
        <p:grpSpPr bwMode="auto">
          <a:xfrm>
            <a:off x="4774264" y="1788944"/>
            <a:ext cx="2112962" cy="2074862"/>
            <a:chOff x="3707" y="1113"/>
            <a:chExt cx="1331" cy="1307"/>
          </a:xfrm>
        </p:grpSpPr>
        <p:grpSp>
          <p:nvGrpSpPr>
            <p:cNvPr id="868431" name="Group 79"/>
            <p:cNvGrpSpPr>
              <a:grpSpLocks/>
            </p:cNvGrpSpPr>
            <p:nvPr/>
          </p:nvGrpSpPr>
          <p:grpSpPr bwMode="auto">
            <a:xfrm>
              <a:off x="3707" y="1113"/>
              <a:ext cx="1331" cy="993"/>
              <a:chOff x="-1938" y="719"/>
              <a:chExt cx="1331" cy="993"/>
            </a:xfrm>
          </p:grpSpPr>
          <p:sp>
            <p:nvSpPr>
              <p:cNvPr id="868432" name="Oval 80"/>
              <p:cNvSpPr>
                <a:spLocks noChangeArrowheads="1"/>
              </p:cNvSpPr>
              <p:nvPr/>
            </p:nvSpPr>
            <p:spPr bwMode="auto">
              <a:xfrm>
                <a:off x="-1285" y="873"/>
                <a:ext cx="179" cy="180"/>
              </a:xfrm>
              <a:prstGeom prst="ellipse">
                <a:avLst/>
              </a:prstGeom>
              <a:solidFill>
                <a:schemeClr val="bg1"/>
              </a:solidFill>
              <a:ln w="28575">
                <a:solidFill>
                  <a:schemeClr val="tx1"/>
                </a:solidFill>
                <a:round/>
                <a:headEnd/>
                <a:tailEnd/>
              </a:ln>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33" name="Rectangle 81"/>
              <p:cNvSpPr>
                <a:spLocks noChangeArrowheads="1"/>
              </p:cNvSpPr>
              <p:nvPr/>
            </p:nvSpPr>
            <p:spPr bwMode="auto">
              <a:xfrm>
                <a:off x="-804" y="1017"/>
                <a:ext cx="1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5</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34" name="Rectangle 82"/>
              <p:cNvSpPr>
                <a:spLocks noChangeArrowheads="1"/>
              </p:cNvSpPr>
              <p:nvPr/>
            </p:nvSpPr>
            <p:spPr bwMode="auto">
              <a:xfrm>
                <a:off x="-1759" y="927"/>
                <a:ext cx="180" cy="60"/>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35" name="Line 83"/>
              <p:cNvSpPr>
                <a:spLocks noChangeShapeType="1"/>
              </p:cNvSpPr>
              <p:nvPr/>
            </p:nvSpPr>
            <p:spPr bwMode="auto">
              <a:xfrm flipV="1">
                <a:off x="-858" y="960"/>
                <a:ext cx="0" cy="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36" name="Line 84"/>
              <p:cNvSpPr>
                <a:spLocks noChangeShapeType="1"/>
              </p:cNvSpPr>
              <p:nvPr/>
            </p:nvSpPr>
            <p:spPr bwMode="auto">
              <a:xfrm>
                <a:off x="-1922" y="960"/>
                <a:ext cx="0" cy="2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37" name="Line 85"/>
              <p:cNvSpPr>
                <a:spLocks noChangeShapeType="1"/>
              </p:cNvSpPr>
              <p:nvPr/>
            </p:nvSpPr>
            <p:spPr bwMode="auto">
              <a:xfrm>
                <a:off x="-1922" y="1711"/>
                <a:ext cx="10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38" name="Line 86"/>
              <p:cNvSpPr>
                <a:spLocks noChangeShapeType="1"/>
              </p:cNvSpPr>
              <p:nvPr/>
            </p:nvSpPr>
            <p:spPr bwMode="auto">
              <a:xfrm flipH="1">
                <a:off x="-858" y="1182"/>
                <a:ext cx="0" cy="5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39" name="Line 87"/>
              <p:cNvSpPr>
                <a:spLocks noChangeShapeType="1"/>
              </p:cNvSpPr>
              <p:nvPr/>
            </p:nvSpPr>
            <p:spPr bwMode="auto">
              <a:xfrm>
                <a:off x="-1922" y="960"/>
                <a:ext cx="16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40" name="Line 88"/>
              <p:cNvSpPr>
                <a:spLocks noChangeShapeType="1"/>
              </p:cNvSpPr>
              <p:nvPr/>
            </p:nvSpPr>
            <p:spPr bwMode="auto">
              <a:xfrm>
                <a:off x="-1569" y="961"/>
                <a:ext cx="7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41" name="Line 89"/>
              <p:cNvSpPr>
                <a:spLocks noChangeShapeType="1"/>
              </p:cNvSpPr>
              <p:nvPr/>
            </p:nvSpPr>
            <p:spPr bwMode="auto">
              <a:xfrm>
                <a:off x="-1450" y="1387"/>
                <a:ext cx="19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42" name="Line 90"/>
              <p:cNvSpPr>
                <a:spLocks noChangeShapeType="1"/>
              </p:cNvSpPr>
              <p:nvPr/>
            </p:nvSpPr>
            <p:spPr bwMode="auto">
              <a:xfrm flipV="1">
                <a:off x="-1061" y="1389"/>
                <a:ext cx="2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43" name="Rectangle 91"/>
              <p:cNvSpPr>
                <a:spLocks noChangeArrowheads="1"/>
              </p:cNvSpPr>
              <p:nvPr/>
            </p:nvSpPr>
            <p:spPr bwMode="auto">
              <a:xfrm>
                <a:off x="-1768" y="755"/>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20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44" name="Rectangle 92"/>
              <p:cNvSpPr>
                <a:spLocks noChangeArrowheads="1"/>
              </p:cNvSpPr>
              <p:nvPr/>
            </p:nvSpPr>
            <p:spPr bwMode="auto">
              <a:xfrm>
                <a:off x="-1266" y="1191"/>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45" name="Rectangle 93"/>
              <p:cNvSpPr>
                <a:spLocks noChangeArrowheads="1"/>
              </p:cNvSpPr>
              <p:nvPr/>
            </p:nvSpPr>
            <p:spPr bwMode="auto">
              <a:xfrm>
                <a:off x="-1402" y="1470"/>
                <a:ext cx="2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46" name="Rectangle 94"/>
              <p:cNvSpPr>
                <a:spLocks noChangeArrowheads="1"/>
              </p:cNvSpPr>
              <p:nvPr/>
            </p:nvSpPr>
            <p:spPr bwMode="auto">
              <a:xfrm>
                <a:off x="-1283" y="719"/>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50V</a:t>
                </a:r>
                <a:endParaRPr lang="en-US" altLang="zh-CN" sz="1800" b="1">
                  <a:latin typeface="Times New Roman" panose="02020603050405020304" pitchFamily="18" charset="0"/>
                  <a:cs typeface="Times New Roman" panose="02020603050405020304" pitchFamily="18" charset="0"/>
                </a:endParaRPr>
              </a:p>
            </p:txBody>
          </p:sp>
          <p:sp>
            <p:nvSpPr>
              <p:cNvPr id="868447" name="Rectangle 95"/>
              <p:cNvSpPr>
                <a:spLocks noChangeArrowheads="1"/>
              </p:cNvSpPr>
              <p:nvPr/>
            </p:nvSpPr>
            <p:spPr bwMode="auto">
              <a:xfrm>
                <a:off x="-1892" y="1105"/>
                <a:ext cx="1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48" name="Rectangle 96"/>
              <p:cNvSpPr>
                <a:spLocks noChangeArrowheads="1"/>
              </p:cNvSpPr>
              <p:nvPr/>
            </p:nvSpPr>
            <p:spPr bwMode="auto">
              <a:xfrm>
                <a:off x="-1888" y="1388"/>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49" name="Rectangle 97"/>
              <p:cNvSpPr>
                <a:spLocks noChangeArrowheads="1"/>
              </p:cNvSpPr>
              <p:nvPr/>
            </p:nvSpPr>
            <p:spPr bwMode="auto">
              <a:xfrm>
                <a:off x="-1819" y="1241"/>
                <a:ext cx="2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i="1">
                    <a:solidFill>
                      <a:srgbClr val="000000"/>
                    </a:solidFill>
                    <a:latin typeface="Times New Roman" panose="02020603050405020304" pitchFamily="18" charset="0"/>
                    <a:cs typeface="Times New Roman" panose="02020603050405020304" pitchFamily="18" charset="0"/>
                  </a:rPr>
                  <a:t>u</a:t>
                </a:r>
                <a:r>
                  <a:rPr lang="en-US" altLang="zh-CN" sz="1800" b="1" i="1" baseline="-25000">
                    <a:solidFill>
                      <a:srgbClr val="000000"/>
                    </a:solidFill>
                    <a:latin typeface="Times New Roman" panose="02020603050405020304" pitchFamily="18" charset="0"/>
                    <a:cs typeface="Times New Roman" panose="02020603050405020304" pitchFamily="18" charset="0"/>
                  </a:rPr>
                  <a:t>C</a:t>
                </a:r>
                <a:endParaRPr lang="en-US" altLang="zh-CN" sz="1800" b="1">
                  <a:latin typeface="Times New Roman" panose="02020603050405020304" pitchFamily="18" charset="0"/>
                  <a:cs typeface="Times New Roman" panose="02020603050405020304" pitchFamily="18" charset="0"/>
                </a:endParaRPr>
              </a:p>
            </p:txBody>
          </p:sp>
          <p:sp>
            <p:nvSpPr>
              <p:cNvPr id="868450" name="Rectangle 98"/>
              <p:cNvSpPr>
                <a:spLocks noChangeArrowheads="1"/>
              </p:cNvSpPr>
              <p:nvPr/>
            </p:nvSpPr>
            <p:spPr bwMode="auto">
              <a:xfrm>
                <a:off x="-1374" y="813"/>
                <a:ext cx="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51" name="Rectangle 99"/>
              <p:cNvSpPr>
                <a:spLocks noChangeArrowheads="1"/>
              </p:cNvSpPr>
              <p:nvPr/>
            </p:nvSpPr>
            <p:spPr bwMode="auto">
              <a:xfrm>
                <a:off x="-1293" y="970"/>
                <a:ext cx="1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   </a:t>
                </a:r>
                <a:endParaRPr lang="en-US" altLang="zh-CN" sz="1800" b="1">
                  <a:latin typeface="Times New Roman" panose="02020603050405020304" pitchFamily="18" charset="0"/>
                  <a:cs typeface="Times New Roman" panose="02020603050405020304" pitchFamily="18" charset="0"/>
                </a:endParaRPr>
              </a:p>
            </p:txBody>
          </p:sp>
          <p:sp>
            <p:nvSpPr>
              <p:cNvPr id="868452" name="Rectangle 100"/>
              <p:cNvSpPr>
                <a:spLocks noChangeArrowheads="1"/>
              </p:cNvSpPr>
              <p:nvPr/>
            </p:nvSpPr>
            <p:spPr bwMode="auto">
              <a:xfrm>
                <a:off x="-1078" y="809"/>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53" name="Line 101"/>
              <p:cNvSpPr>
                <a:spLocks noChangeShapeType="1"/>
              </p:cNvSpPr>
              <p:nvPr/>
            </p:nvSpPr>
            <p:spPr bwMode="auto">
              <a:xfrm>
                <a:off x="-1450" y="960"/>
                <a:ext cx="0" cy="4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54" name="Line 102"/>
              <p:cNvSpPr>
                <a:spLocks noChangeShapeType="1"/>
              </p:cNvSpPr>
              <p:nvPr/>
            </p:nvSpPr>
            <p:spPr bwMode="auto">
              <a:xfrm>
                <a:off x="-1450" y="1623"/>
                <a:ext cx="0" cy="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55" name="Line 103"/>
              <p:cNvSpPr>
                <a:spLocks noChangeShapeType="1"/>
              </p:cNvSpPr>
              <p:nvPr/>
            </p:nvSpPr>
            <p:spPr bwMode="auto">
              <a:xfrm>
                <a:off x="-1511" y="1080"/>
                <a:ext cx="0" cy="142"/>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56" name="Text Box 104"/>
              <p:cNvSpPr txBox="1">
                <a:spLocks noChangeArrowheads="1"/>
              </p:cNvSpPr>
              <p:nvPr/>
            </p:nvSpPr>
            <p:spPr bwMode="auto">
              <a:xfrm>
                <a:off x="-1674" y="1111"/>
                <a:ext cx="215"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1800" b="1" i="1">
                    <a:latin typeface="Times New Roman" panose="02020603050405020304" pitchFamily="18" charset="0"/>
                    <a:cs typeface="Times New Roman" panose="02020603050405020304" pitchFamily="18" charset="0"/>
                  </a:rPr>
                  <a:t>i</a:t>
                </a:r>
                <a:r>
                  <a:rPr lang="en-US" altLang="zh-CN" sz="1800" b="1" i="1" baseline="-25000">
                    <a:latin typeface="Times New Roman" panose="02020603050405020304" pitchFamily="18" charset="0"/>
                    <a:cs typeface="Times New Roman" panose="02020603050405020304" pitchFamily="18" charset="0"/>
                  </a:rPr>
                  <a:t>L</a:t>
                </a:r>
                <a:endParaRPr lang="en-US" altLang="zh-CN" sz="1800" b="1">
                  <a:latin typeface="Times New Roman" panose="02020603050405020304" pitchFamily="18" charset="0"/>
                  <a:cs typeface="Times New Roman" panose="02020603050405020304" pitchFamily="18" charset="0"/>
                </a:endParaRPr>
              </a:p>
            </p:txBody>
          </p:sp>
          <p:sp>
            <p:nvSpPr>
              <p:cNvPr id="868457" name="Rectangle 105"/>
              <p:cNvSpPr>
                <a:spLocks noChangeArrowheads="1"/>
              </p:cNvSpPr>
              <p:nvPr/>
            </p:nvSpPr>
            <p:spPr bwMode="auto">
              <a:xfrm rot="5400000">
                <a:off x="-1543" y="1509"/>
                <a:ext cx="179" cy="60"/>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58" name="Rectangle 106"/>
              <p:cNvSpPr>
                <a:spLocks noChangeArrowheads="1"/>
              </p:cNvSpPr>
              <p:nvPr/>
            </p:nvSpPr>
            <p:spPr bwMode="auto">
              <a:xfrm>
                <a:off x="-1248" y="1359"/>
                <a:ext cx="179" cy="61"/>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59" name="Rectangle 107"/>
              <p:cNvSpPr>
                <a:spLocks noChangeArrowheads="1"/>
              </p:cNvSpPr>
              <p:nvPr/>
            </p:nvSpPr>
            <p:spPr bwMode="auto">
              <a:xfrm rot="-5400000">
                <a:off x="-948" y="1062"/>
                <a:ext cx="180" cy="60"/>
              </a:xfrm>
              <a:prstGeom prst="rect">
                <a:avLst/>
              </a:prstGeom>
              <a:solidFill>
                <a:schemeClr val="bg1"/>
              </a:solidFill>
              <a:ln w="28575">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60" name="Line 108"/>
              <p:cNvSpPr>
                <a:spLocks noChangeShapeType="1"/>
              </p:cNvSpPr>
              <p:nvPr/>
            </p:nvSpPr>
            <p:spPr bwMode="auto">
              <a:xfrm>
                <a:off x="-1922" y="1420"/>
                <a:ext cx="0" cy="2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61" name="Oval 109"/>
              <p:cNvSpPr>
                <a:spLocks noChangeArrowheads="1"/>
              </p:cNvSpPr>
              <p:nvPr/>
            </p:nvSpPr>
            <p:spPr bwMode="auto">
              <a:xfrm>
                <a:off x="-1938" y="1207"/>
                <a:ext cx="34" cy="34"/>
              </a:xfrm>
              <a:prstGeom prst="ellipse">
                <a:avLst/>
              </a:pr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62" name="Oval 110"/>
              <p:cNvSpPr>
                <a:spLocks noChangeArrowheads="1"/>
              </p:cNvSpPr>
              <p:nvPr/>
            </p:nvSpPr>
            <p:spPr bwMode="auto">
              <a:xfrm>
                <a:off x="-1938" y="1387"/>
                <a:ext cx="34" cy="34"/>
              </a:xfrm>
              <a:prstGeom prst="ellipse">
                <a:avLst/>
              </a:pr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sp>
          <p:nvSpPr>
            <p:cNvPr id="868463" name="Text Box 111"/>
            <p:cNvSpPr txBox="1">
              <a:spLocks noChangeArrowheads="1"/>
            </p:cNvSpPr>
            <p:nvPr/>
          </p:nvSpPr>
          <p:spPr bwMode="auto">
            <a:xfrm>
              <a:off x="3987" y="2170"/>
              <a:ext cx="70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solidFill>
                    <a:schemeClr val="tx2"/>
                  </a:solidFill>
                  <a:latin typeface="Times New Roman" panose="02020603050405020304" pitchFamily="18" charset="0"/>
                  <a:cs typeface="Times New Roman" panose="02020603050405020304" pitchFamily="18" charset="0"/>
                </a:rPr>
                <a:t>0</a:t>
              </a:r>
              <a:r>
                <a:rPr lang="en-US" altLang="zh-CN" sz="2000" b="1" baseline="30000" dirty="0">
                  <a:solidFill>
                    <a:schemeClr val="tx2"/>
                  </a:solidFill>
                  <a:latin typeface="Times New Roman" panose="02020603050405020304" pitchFamily="18" charset="0"/>
                  <a:cs typeface="Times New Roman" panose="02020603050405020304" pitchFamily="18" charset="0"/>
                  <a:sym typeface="Symbol" pitchFamily="18" charset="2"/>
                </a:rPr>
                <a:t></a:t>
              </a:r>
              <a:r>
                <a:rPr lang="zh-CN" altLang="en-US" sz="2000" b="1" dirty="0">
                  <a:solidFill>
                    <a:schemeClr val="tx2"/>
                  </a:solidFill>
                  <a:latin typeface="Times New Roman" panose="02020603050405020304" pitchFamily="18" charset="0"/>
                  <a:cs typeface="Times New Roman" panose="02020603050405020304" pitchFamily="18" charset="0"/>
                </a:rPr>
                <a:t>电路</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grpSp>
        <p:nvGrpSpPr>
          <p:cNvPr id="868464" name="Group 112"/>
          <p:cNvGrpSpPr>
            <a:grpSpLocks/>
          </p:cNvGrpSpPr>
          <p:nvPr/>
        </p:nvGrpSpPr>
        <p:grpSpPr bwMode="auto">
          <a:xfrm>
            <a:off x="6643333" y="3880616"/>
            <a:ext cx="2349500" cy="1951041"/>
            <a:chOff x="3381" y="3141"/>
            <a:chExt cx="1480" cy="1229"/>
          </a:xfrm>
        </p:grpSpPr>
        <p:grpSp>
          <p:nvGrpSpPr>
            <p:cNvPr id="868465" name="Group 113"/>
            <p:cNvGrpSpPr>
              <a:grpSpLocks/>
            </p:cNvGrpSpPr>
            <p:nvPr/>
          </p:nvGrpSpPr>
          <p:grpSpPr bwMode="auto">
            <a:xfrm>
              <a:off x="3381" y="3141"/>
              <a:ext cx="1480" cy="954"/>
              <a:chOff x="-2098" y="3115"/>
              <a:chExt cx="1480" cy="954"/>
            </a:xfrm>
          </p:grpSpPr>
          <p:sp>
            <p:nvSpPr>
              <p:cNvPr id="868466" name="Line 114"/>
              <p:cNvSpPr>
                <a:spLocks noChangeShapeType="1"/>
              </p:cNvSpPr>
              <p:nvPr/>
            </p:nvSpPr>
            <p:spPr bwMode="auto">
              <a:xfrm>
                <a:off x="-1771" y="3657"/>
                <a:ext cx="1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67" name="Rectangle 115"/>
              <p:cNvSpPr>
                <a:spLocks noChangeArrowheads="1"/>
              </p:cNvSpPr>
              <p:nvPr/>
            </p:nvSpPr>
            <p:spPr bwMode="auto">
              <a:xfrm>
                <a:off x="-1519" y="3284"/>
                <a:ext cx="180" cy="60"/>
              </a:xfrm>
              <a:prstGeom prst="rect">
                <a:avLst/>
              </a:prstGeom>
              <a:solidFill>
                <a:schemeClr val="bg1"/>
              </a:solidFill>
              <a:ln w="25400">
                <a:solidFill>
                  <a:schemeClr val="tx2"/>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68" name="Freeform 116"/>
              <p:cNvSpPr>
                <a:spLocks/>
              </p:cNvSpPr>
              <p:nvPr/>
            </p:nvSpPr>
            <p:spPr bwMode="auto">
              <a:xfrm flipH="1">
                <a:off x="-1212" y="3410"/>
                <a:ext cx="33" cy="248"/>
              </a:xfrm>
              <a:custGeom>
                <a:avLst/>
                <a:gdLst>
                  <a:gd name="T0" fmla="*/ 46 w 46"/>
                  <a:gd name="T1" fmla="*/ 382 h 382"/>
                  <a:gd name="T2" fmla="*/ 20 w 46"/>
                  <a:gd name="T3" fmla="*/ 377 h 382"/>
                  <a:gd name="T4" fmla="*/ 5 w 46"/>
                  <a:gd name="T5" fmla="*/ 356 h 382"/>
                  <a:gd name="T6" fmla="*/ 0 w 46"/>
                  <a:gd name="T7" fmla="*/ 335 h 382"/>
                  <a:gd name="T8" fmla="*/ 5 w 46"/>
                  <a:gd name="T9" fmla="*/ 310 h 382"/>
                  <a:gd name="T10" fmla="*/ 20 w 46"/>
                  <a:gd name="T11" fmla="*/ 294 h 382"/>
                  <a:gd name="T12" fmla="*/ 46 w 46"/>
                  <a:gd name="T13" fmla="*/ 289 h 382"/>
                  <a:gd name="T14" fmla="*/ 20 w 46"/>
                  <a:gd name="T15" fmla="*/ 279 h 382"/>
                  <a:gd name="T16" fmla="*/ 5 w 46"/>
                  <a:gd name="T17" fmla="*/ 263 h 382"/>
                  <a:gd name="T18" fmla="*/ 0 w 46"/>
                  <a:gd name="T19" fmla="*/ 237 h 382"/>
                  <a:gd name="T20" fmla="*/ 5 w 46"/>
                  <a:gd name="T21" fmla="*/ 217 h 382"/>
                  <a:gd name="T22" fmla="*/ 20 w 46"/>
                  <a:gd name="T23" fmla="*/ 196 h 382"/>
                  <a:gd name="T24" fmla="*/ 46 w 46"/>
                  <a:gd name="T25" fmla="*/ 191 h 382"/>
                  <a:gd name="T26" fmla="*/ 20 w 46"/>
                  <a:gd name="T27" fmla="*/ 186 h 382"/>
                  <a:gd name="T28" fmla="*/ 5 w 46"/>
                  <a:gd name="T29" fmla="*/ 170 h 382"/>
                  <a:gd name="T30" fmla="*/ 0 w 46"/>
                  <a:gd name="T31" fmla="*/ 144 h 382"/>
                  <a:gd name="T32" fmla="*/ 5 w 46"/>
                  <a:gd name="T33" fmla="*/ 118 h 382"/>
                  <a:gd name="T34" fmla="*/ 20 w 46"/>
                  <a:gd name="T35" fmla="*/ 103 h 382"/>
                  <a:gd name="T36" fmla="*/ 46 w 46"/>
                  <a:gd name="T37" fmla="*/ 98 h 382"/>
                  <a:gd name="T38" fmla="*/ 20 w 46"/>
                  <a:gd name="T39" fmla="*/ 93 h 382"/>
                  <a:gd name="T40" fmla="*/ 5 w 46"/>
                  <a:gd name="T41" fmla="*/ 72 h 382"/>
                  <a:gd name="T42" fmla="*/ 0 w 46"/>
                  <a:gd name="T43" fmla="*/ 51 h 382"/>
                  <a:gd name="T44" fmla="*/ 5 w 46"/>
                  <a:gd name="T45" fmla="*/ 25 h 382"/>
                  <a:gd name="T46" fmla="*/ 20 w 46"/>
                  <a:gd name="T47" fmla="*/ 10 h 382"/>
                  <a:gd name="T48" fmla="*/ 46 w 46"/>
                  <a:gd name="T4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82">
                    <a:moveTo>
                      <a:pt x="46" y="382"/>
                    </a:moveTo>
                    <a:lnTo>
                      <a:pt x="20" y="377"/>
                    </a:lnTo>
                    <a:lnTo>
                      <a:pt x="5" y="356"/>
                    </a:lnTo>
                    <a:lnTo>
                      <a:pt x="0" y="335"/>
                    </a:lnTo>
                    <a:lnTo>
                      <a:pt x="5" y="310"/>
                    </a:lnTo>
                    <a:lnTo>
                      <a:pt x="20" y="294"/>
                    </a:lnTo>
                    <a:lnTo>
                      <a:pt x="46" y="289"/>
                    </a:lnTo>
                    <a:lnTo>
                      <a:pt x="20" y="279"/>
                    </a:lnTo>
                    <a:lnTo>
                      <a:pt x="5" y="263"/>
                    </a:lnTo>
                    <a:lnTo>
                      <a:pt x="0" y="237"/>
                    </a:lnTo>
                    <a:lnTo>
                      <a:pt x="5" y="217"/>
                    </a:lnTo>
                    <a:lnTo>
                      <a:pt x="20" y="196"/>
                    </a:lnTo>
                    <a:lnTo>
                      <a:pt x="46" y="191"/>
                    </a:lnTo>
                    <a:lnTo>
                      <a:pt x="20" y="186"/>
                    </a:lnTo>
                    <a:lnTo>
                      <a:pt x="5" y="170"/>
                    </a:lnTo>
                    <a:lnTo>
                      <a:pt x="0" y="144"/>
                    </a:lnTo>
                    <a:lnTo>
                      <a:pt x="5" y="118"/>
                    </a:lnTo>
                    <a:lnTo>
                      <a:pt x="20" y="103"/>
                    </a:lnTo>
                    <a:lnTo>
                      <a:pt x="46" y="98"/>
                    </a:lnTo>
                    <a:lnTo>
                      <a:pt x="20" y="93"/>
                    </a:lnTo>
                    <a:lnTo>
                      <a:pt x="5" y="72"/>
                    </a:lnTo>
                    <a:lnTo>
                      <a:pt x="0" y="51"/>
                    </a:lnTo>
                    <a:lnTo>
                      <a:pt x="5" y="25"/>
                    </a:lnTo>
                    <a:lnTo>
                      <a:pt x="20" y="10"/>
                    </a:lnTo>
                    <a:lnTo>
                      <a:pt x="46" y="0"/>
                    </a:lnTo>
                  </a:path>
                </a:pathLst>
              </a:custGeom>
              <a:solidFill>
                <a:schemeClr val="bg1"/>
              </a:solidFill>
              <a:ln w="25400">
                <a:solidFill>
                  <a:schemeClr val="tx2"/>
                </a:solidFill>
                <a:prstDash val="solid"/>
                <a:round/>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69" name="Line 117"/>
              <p:cNvSpPr>
                <a:spLocks noChangeShapeType="1"/>
              </p:cNvSpPr>
              <p:nvPr/>
            </p:nvSpPr>
            <p:spPr bwMode="auto">
              <a:xfrm>
                <a:off x="-1682" y="3317"/>
                <a:ext cx="0" cy="3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0" name="Line 118"/>
              <p:cNvSpPr>
                <a:spLocks noChangeShapeType="1"/>
              </p:cNvSpPr>
              <p:nvPr/>
            </p:nvSpPr>
            <p:spPr bwMode="auto">
              <a:xfrm>
                <a:off x="-1682" y="4068"/>
                <a:ext cx="10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1" name="Line 119"/>
              <p:cNvSpPr>
                <a:spLocks noChangeShapeType="1"/>
              </p:cNvSpPr>
              <p:nvPr/>
            </p:nvSpPr>
            <p:spPr bwMode="auto">
              <a:xfrm>
                <a:off x="-618" y="3740"/>
                <a:ext cx="0" cy="3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2" name="Line 120"/>
              <p:cNvSpPr>
                <a:spLocks noChangeShapeType="1"/>
              </p:cNvSpPr>
              <p:nvPr/>
            </p:nvSpPr>
            <p:spPr bwMode="auto">
              <a:xfrm>
                <a:off x="-1682" y="3317"/>
                <a:ext cx="16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3" name="Line 121"/>
              <p:cNvSpPr>
                <a:spLocks noChangeShapeType="1"/>
              </p:cNvSpPr>
              <p:nvPr/>
            </p:nvSpPr>
            <p:spPr bwMode="auto">
              <a:xfrm>
                <a:off x="-1332" y="3318"/>
                <a:ext cx="1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4" name="Line 122"/>
              <p:cNvSpPr>
                <a:spLocks noChangeShapeType="1"/>
              </p:cNvSpPr>
              <p:nvPr/>
            </p:nvSpPr>
            <p:spPr bwMode="auto">
              <a:xfrm>
                <a:off x="-1210" y="3744"/>
                <a:ext cx="19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5" name="Line 123"/>
              <p:cNvSpPr>
                <a:spLocks noChangeShapeType="1"/>
              </p:cNvSpPr>
              <p:nvPr/>
            </p:nvSpPr>
            <p:spPr bwMode="auto">
              <a:xfrm flipV="1">
                <a:off x="-821" y="3746"/>
                <a:ext cx="2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76" name="Rectangle 124"/>
              <p:cNvSpPr>
                <a:spLocks noChangeArrowheads="1"/>
              </p:cNvSpPr>
              <p:nvPr/>
            </p:nvSpPr>
            <p:spPr bwMode="auto">
              <a:xfrm>
                <a:off x="-1543" y="3115"/>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20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77" name="Rectangle 125"/>
              <p:cNvSpPr>
                <a:spLocks noChangeArrowheads="1"/>
              </p:cNvSpPr>
              <p:nvPr/>
            </p:nvSpPr>
            <p:spPr bwMode="auto">
              <a:xfrm>
                <a:off x="-1041" y="3557"/>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78" name="Rectangle 126"/>
              <p:cNvSpPr>
                <a:spLocks noChangeArrowheads="1"/>
              </p:cNvSpPr>
              <p:nvPr/>
            </p:nvSpPr>
            <p:spPr bwMode="auto">
              <a:xfrm>
                <a:off x="-1165" y="3815"/>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a:t>
                </a:r>
                <a:endParaRPr lang="en-US" altLang="zh-CN" sz="1800" b="1">
                  <a:latin typeface="Times New Roman" panose="02020603050405020304" pitchFamily="18" charset="0"/>
                  <a:cs typeface="Times New Roman" panose="02020603050405020304" pitchFamily="18" charset="0"/>
                </a:endParaRPr>
              </a:p>
            </p:txBody>
          </p:sp>
          <p:sp>
            <p:nvSpPr>
              <p:cNvPr id="868479" name="Rectangle 127"/>
              <p:cNvSpPr>
                <a:spLocks noChangeArrowheads="1"/>
              </p:cNvSpPr>
              <p:nvPr/>
            </p:nvSpPr>
            <p:spPr bwMode="auto">
              <a:xfrm>
                <a:off x="-1152" y="3410"/>
                <a:ext cx="2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0.5H</a:t>
                </a:r>
                <a:endParaRPr lang="en-US" altLang="zh-CN" sz="1800" b="1">
                  <a:latin typeface="Times New Roman" panose="02020603050405020304" pitchFamily="18" charset="0"/>
                  <a:cs typeface="Times New Roman" panose="02020603050405020304" pitchFamily="18" charset="0"/>
                </a:endParaRPr>
              </a:p>
            </p:txBody>
          </p:sp>
          <p:sp>
            <p:nvSpPr>
              <p:cNvPr id="868480" name="Rectangle 128"/>
              <p:cNvSpPr>
                <a:spLocks noChangeArrowheads="1"/>
              </p:cNvSpPr>
              <p:nvPr/>
            </p:nvSpPr>
            <p:spPr bwMode="auto">
              <a:xfrm>
                <a:off x="-2098" y="3698"/>
                <a:ext cx="3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100</a:t>
                </a:r>
                <a:r>
                  <a:rPr lang="en-US" altLang="zh-CN" sz="1800" b="1">
                    <a:solidFill>
                      <a:srgbClr val="000000"/>
                    </a:solidFill>
                    <a:latin typeface="Times New Roman" panose="02020603050405020304" pitchFamily="18" charset="0"/>
                    <a:cs typeface="Times New Roman" panose="02020603050405020304" pitchFamily="18" charset="0"/>
                    <a:sym typeface="Symbol" pitchFamily="18" charset="2"/>
                  </a:rPr>
                  <a:t>F</a:t>
                </a:r>
                <a:endParaRPr lang="en-US" altLang="zh-CN" sz="1800" b="1">
                  <a:latin typeface="Times New Roman" panose="02020603050405020304" pitchFamily="18" charset="0"/>
                  <a:cs typeface="Times New Roman" panose="02020603050405020304" pitchFamily="18" charset="0"/>
                </a:endParaRPr>
              </a:p>
            </p:txBody>
          </p:sp>
          <p:sp>
            <p:nvSpPr>
              <p:cNvPr id="868481" name="Rectangle 129"/>
              <p:cNvSpPr>
                <a:spLocks noChangeArrowheads="1"/>
              </p:cNvSpPr>
              <p:nvPr/>
            </p:nvSpPr>
            <p:spPr bwMode="auto">
              <a:xfrm>
                <a:off x="-1652" y="3462"/>
                <a:ext cx="1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82" name="Rectangle 130"/>
              <p:cNvSpPr>
                <a:spLocks noChangeArrowheads="1"/>
              </p:cNvSpPr>
              <p:nvPr/>
            </p:nvSpPr>
            <p:spPr bwMode="auto">
              <a:xfrm>
                <a:off x="-1648" y="3745"/>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sz="1800" b="1">
                    <a:solidFill>
                      <a:srgbClr val="000000"/>
                    </a:solidFill>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sp>
            <p:nvSpPr>
              <p:cNvPr id="868483" name="Rectangle 131"/>
              <p:cNvSpPr>
                <a:spLocks noChangeArrowheads="1"/>
              </p:cNvSpPr>
              <p:nvPr/>
            </p:nvSpPr>
            <p:spPr bwMode="auto">
              <a:xfrm>
                <a:off x="-1579" y="3598"/>
                <a:ext cx="2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sz="1800" b="1" i="1">
                    <a:solidFill>
                      <a:srgbClr val="000000"/>
                    </a:solidFill>
                    <a:latin typeface="Times New Roman" panose="02020603050405020304" pitchFamily="18" charset="0"/>
                    <a:cs typeface="Times New Roman" panose="02020603050405020304" pitchFamily="18" charset="0"/>
                  </a:rPr>
                  <a:t>u</a:t>
                </a:r>
                <a:r>
                  <a:rPr lang="en-US" altLang="zh-CN" sz="1800" b="1" i="1" baseline="-25000">
                    <a:solidFill>
                      <a:srgbClr val="000000"/>
                    </a:solidFill>
                    <a:latin typeface="Times New Roman" panose="02020603050405020304" pitchFamily="18" charset="0"/>
                    <a:cs typeface="Times New Roman" panose="02020603050405020304" pitchFamily="18" charset="0"/>
                  </a:rPr>
                  <a:t>C</a:t>
                </a:r>
                <a:endParaRPr lang="en-US" altLang="zh-CN" sz="1800" b="1">
                  <a:latin typeface="Times New Roman" panose="02020603050405020304" pitchFamily="18" charset="0"/>
                  <a:cs typeface="Times New Roman" panose="02020603050405020304" pitchFamily="18" charset="0"/>
                </a:endParaRPr>
              </a:p>
            </p:txBody>
          </p:sp>
          <p:sp>
            <p:nvSpPr>
              <p:cNvPr id="868484" name="Line 132"/>
              <p:cNvSpPr>
                <a:spLocks noChangeShapeType="1"/>
              </p:cNvSpPr>
              <p:nvPr/>
            </p:nvSpPr>
            <p:spPr bwMode="auto">
              <a:xfrm flipV="1">
                <a:off x="-1212" y="3316"/>
                <a:ext cx="0" cy="1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85" name="Line 133"/>
              <p:cNvSpPr>
                <a:spLocks noChangeShapeType="1"/>
              </p:cNvSpPr>
              <p:nvPr/>
            </p:nvSpPr>
            <p:spPr bwMode="auto">
              <a:xfrm>
                <a:off x="-1210" y="3657"/>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86" name="Line 134"/>
              <p:cNvSpPr>
                <a:spLocks noChangeShapeType="1"/>
              </p:cNvSpPr>
              <p:nvPr/>
            </p:nvSpPr>
            <p:spPr bwMode="auto">
              <a:xfrm>
                <a:off x="-1210" y="3980"/>
                <a:ext cx="0" cy="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87" name="Line 135"/>
              <p:cNvSpPr>
                <a:spLocks noChangeShapeType="1"/>
              </p:cNvSpPr>
              <p:nvPr/>
            </p:nvSpPr>
            <p:spPr bwMode="auto">
              <a:xfrm>
                <a:off x="-1271" y="3437"/>
                <a:ext cx="0" cy="142"/>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88" name="Text Box 136"/>
              <p:cNvSpPr txBox="1">
                <a:spLocks noChangeArrowheads="1"/>
              </p:cNvSpPr>
              <p:nvPr/>
            </p:nvSpPr>
            <p:spPr bwMode="auto">
              <a:xfrm>
                <a:off x="-1434" y="3468"/>
                <a:ext cx="215"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1800" b="1" i="1">
                    <a:latin typeface="Times New Roman" panose="02020603050405020304" pitchFamily="18" charset="0"/>
                    <a:cs typeface="Times New Roman" panose="02020603050405020304" pitchFamily="18" charset="0"/>
                  </a:rPr>
                  <a:t>i</a:t>
                </a:r>
                <a:r>
                  <a:rPr lang="en-US" altLang="zh-CN" sz="1800" b="1" i="1" baseline="-25000">
                    <a:latin typeface="Times New Roman" panose="02020603050405020304" pitchFamily="18" charset="0"/>
                    <a:cs typeface="Times New Roman" panose="02020603050405020304" pitchFamily="18" charset="0"/>
                  </a:rPr>
                  <a:t>L</a:t>
                </a:r>
                <a:endParaRPr lang="en-US" altLang="zh-CN" sz="1800" b="1">
                  <a:latin typeface="Times New Roman" panose="02020603050405020304" pitchFamily="18" charset="0"/>
                  <a:cs typeface="Times New Roman" panose="02020603050405020304" pitchFamily="18" charset="0"/>
                </a:endParaRPr>
              </a:p>
            </p:txBody>
          </p:sp>
          <p:sp>
            <p:nvSpPr>
              <p:cNvPr id="868489" name="Rectangle 137"/>
              <p:cNvSpPr>
                <a:spLocks noChangeArrowheads="1"/>
              </p:cNvSpPr>
              <p:nvPr/>
            </p:nvSpPr>
            <p:spPr bwMode="auto">
              <a:xfrm rot="5400000">
                <a:off x="-1303" y="3866"/>
                <a:ext cx="179" cy="60"/>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90" name="Rectangle 138"/>
              <p:cNvSpPr>
                <a:spLocks noChangeArrowheads="1"/>
              </p:cNvSpPr>
              <p:nvPr/>
            </p:nvSpPr>
            <p:spPr bwMode="auto">
              <a:xfrm>
                <a:off x="-1008" y="3716"/>
                <a:ext cx="179" cy="61"/>
              </a:xfrm>
              <a:prstGeom prst="rect">
                <a:avLst/>
              </a:prstGeom>
              <a:solidFill>
                <a:schemeClr val="bg1"/>
              </a:solidFill>
              <a:ln w="25400">
                <a:solidFill>
                  <a:srgbClr val="000000"/>
                </a:solidFill>
                <a:miter lim="800000"/>
                <a:headEnd/>
                <a:tailEnd/>
              </a:ln>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68491" name="Line 139"/>
              <p:cNvSpPr>
                <a:spLocks noChangeShapeType="1"/>
              </p:cNvSpPr>
              <p:nvPr/>
            </p:nvSpPr>
            <p:spPr bwMode="auto">
              <a:xfrm>
                <a:off x="-1682" y="3705"/>
                <a:ext cx="0" cy="3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868492" name="Line 140"/>
              <p:cNvSpPr>
                <a:spLocks noChangeShapeType="1"/>
              </p:cNvSpPr>
              <p:nvPr/>
            </p:nvSpPr>
            <p:spPr bwMode="auto">
              <a:xfrm>
                <a:off x="-1771" y="3705"/>
                <a:ext cx="1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sp>
          <p:nvSpPr>
            <p:cNvPr id="868493" name="Text Box 141"/>
            <p:cNvSpPr txBox="1">
              <a:spLocks noChangeArrowheads="1"/>
            </p:cNvSpPr>
            <p:nvPr/>
          </p:nvSpPr>
          <p:spPr bwMode="auto">
            <a:xfrm>
              <a:off x="3936" y="4120"/>
              <a:ext cx="70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dirty="0">
                  <a:solidFill>
                    <a:schemeClr val="tx2"/>
                  </a:solidFill>
                  <a:latin typeface="Times New Roman" panose="02020603050405020304" pitchFamily="18" charset="0"/>
                  <a:cs typeface="Times New Roman" panose="02020603050405020304" pitchFamily="18" charset="0"/>
                </a:rPr>
                <a:t>t</a:t>
              </a:r>
              <a:r>
                <a:rPr lang="en-US" altLang="zh-CN" sz="2000" b="1" dirty="0">
                  <a:solidFill>
                    <a:schemeClr val="tx2"/>
                  </a:solidFill>
                  <a:latin typeface="Times New Roman" panose="02020603050405020304" pitchFamily="18" charset="0"/>
                  <a:cs typeface="Times New Roman" panose="02020603050405020304" pitchFamily="18" charset="0"/>
                </a:rPr>
                <a:t>&gt;0</a:t>
              </a:r>
              <a:r>
                <a:rPr lang="zh-CN" altLang="en-US" sz="2000" b="1" dirty="0">
                  <a:solidFill>
                    <a:schemeClr val="tx2"/>
                  </a:solidFill>
                  <a:latin typeface="Times New Roman" panose="02020603050405020304" pitchFamily="18" charset="0"/>
                  <a:cs typeface="Times New Roman" panose="02020603050405020304" pitchFamily="18" charset="0"/>
                </a:rPr>
                <a:t>电路</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sp>
        <p:nvSpPr>
          <p:cNvPr id="2" name="标题 1"/>
          <p:cNvSpPr>
            <a:spLocks noGrp="1"/>
          </p:cNvSpPr>
          <p:nvPr>
            <p:ph type="title"/>
          </p:nvPr>
        </p:nvSpPr>
        <p:spPr/>
        <p:txBody>
          <a:bodyPr/>
          <a:lstStyle/>
          <a:p>
            <a:r>
              <a:rPr lang="zh-CN" altLang="en-US" dirty="0"/>
              <a:t>二阶电路的</a:t>
            </a:r>
            <a:r>
              <a:rPr lang="zh-CN" altLang="en-US" dirty="0" smtClean="0"/>
              <a:t>零输入响应举例</a:t>
            </a:r>
            <a:endParaRPr lang="zh-CN" altLang="en-US" dirty="0"/>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61</a:t>
            </a:fld>
            <a:endParaRPr lang="en-US" altLang="zh-CN"/>
          </a:p>
        </p:txBody>
      </p:sp>
    </p:spTree>
    <p:extLst>
      <p:ext uri="{BB962C8B-B14F-4D97-AF65-F5344CB8AC3E}">
        <p14:creationId xmlns:p14="http://schemas.microsoft.com/office/powerpoint/2010/main" val="3404608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68430"/>
                                        </p:tgtEl>
                                        <p:attrNameLst>
                                          <p:attrName>style.visibility</p:attrName>
                                        </p:attrNameLst>
                                      </p:cBhvr>
                                      <p:to>
                                        <p:strVal val="visible"/>
                                      </p:to>
                                    </p:set>
                                    <p:anim calcmode="lin" valueType="num">
                                      <p:cBhvr>
                                        <p:cTn id="7" dur="500" fill="hold"/>
                                        <p:tgtEl>
                                          <p:spTgt spid="868430"/>
                                        </p:tgtEl>
                                        <p:attrNameLst>
                                          <p:attrName>ppt_w</p:attrName>
                                        </p:attrNameLst>
                                      </p:cBhvr>
                                      <p:tavLst>
                                        <p:tav tm="0">
                                          <p:val>
                                            <p:fltVal val="0"/>
                                          </p:val>
                                        </p:tav>
                                        <p:tav tm="100000">
                                          <p:val>
                                            <p:strVal val="#ppt_w"/>
                                          </p:val>
                                        </p:tav>
                                      </p:tavLst>
                                    </p:anim>
                                    <p:anim calcmode="lin" valueType="num">
                                      <p:cBhvr>
                                        <p:cTn id="8" dur="500" fill="hold"/>
                                        <p:tgtEl>
                                          <p:spTgt spid="86843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68356"/>
                                        </p:tgtEl>
                                        <p:attrNameLst>
                                          <p:attrName>style.visibility</p:attrName>
                                        </p:attrNameLst>
                                      </p:cBhvr>
                                      <p:to>
                                        <p:strVal val="visible"/>
                                      </p:to>
                                    </p:set>
                                    <p:animEffect transition="in" filter="wipe(left)">
                                      <p:cBhvr>
                                        <p:cTn id="13" dur="500"/>
                                        <p:tgtEl>
                                          <p:spTgt spid="8683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868403"/>
                                        </p:tgtEl>
                                        <p:attrNameLst>
                                          <p:attrName>style.visibility</p:attrName>
                                        </p:attrNameLst>
                                      </p:cBhvr>
                                      <p:to>
                                        <p:strVal val="visible"/>
                                      </p:to>
                                    </p:set>
                                    <p:anim calcmode="lin" valueType="num">
                                      <p:cBhvr>
                                        <p:cTn id="18" dur="500" fill="hold"/>
                                        <p:tgtEl>
                                          <p:spTgt spid="868403"/>
                                        </p:tgtEl>
                                        <p:attrNameLst>
                                          <p:attrName>ppt_w</p:attrName>
                                        </p:attrNameLst>
                                      </p:cBhvr>
                                      <p:tavLst>
                                        <p:tav tm="0">
                                          <p:val>
                                            <p:fltVal val="0"/>
                                          </p:val>
                                        </p:tav>
                                        <p:tav tm="100000">
                                          <p:val>
                                            <p:strVal val="#ppt_w"/>
                                          </p:val>
                                        </p:tav>
                                      </p:tavLst>
                                    </p:anim>
                                    <p:anim calcmode="lin" valueType="num">
                                      <p:cBhvr>
                                        <p:cTn id="19" dur="500" fill="hold"/>
                                        <p:tgtEl>
                                          <p:spTgt spid="86840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68362"/>
                                        </p:tgtEl>
                                        <p:attrNameLst>
                                          <p:attrName>style.visibility</p:attrName>
                                        </p:attrNameLst>
                                      </p:cBhvr>
                                      <p:to>
                                        <p:strVal val="visible"/>
                                      </p:to>
                                    </p:set>
                                    <p:animEffect transition="in" filter="wipe(left)">
                                      <p:cBhvr>
                                        <p:cTn id="24" dur="500"/>
                                        <p:tgtEl>
                                          <p:spTgt spid="8683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868464"/>
                                        </p:tgtEl>
                                        <p:attrNameLst>
                                          <p:attrName>style.visibility</p:attrName>
                                        </p:attrNameLst>
                                      </p:cBhvr>
                                      <p:to>
                                        <p:strVal val="visible"/>
                                      </p:to>
                                    </p:set>
                                    <p:anim calcmode="lin" valueType="num">
                                      <p:cBhvr>
                                        <p:cTn id="29" dur="500" fill="hold"/>
                                        <p:tgtEl>
                                          <p:spTgt spid="868464"/>
                                        </p:tgtEl>
                                        <p:attrNameLst>
                                          <p:attrName>ppt_w</p:attrName>
                                        </p:attrNameLst>
                                      </p:cBhvr>
                                      <p:tavLst>
                                        <p:tav tm="0">
                                          <p:val>
                                            <p:fltVal val="0"/>
                                          </p:val>
                                        </p:tav>
                                        <p:tav tm="100000">
                                          <p:val>
                                            <p:strVal val="#ppt_w"/>
                                          </p:val>
                                        </p:tav>
                                      </p:tavLst>
                                    </p:anim>
                                    <p:anim calcmode="lin" valueType="num">
                                      <p:cBhvr>
                                        <p:cTn id="30" dur="500" fill="hold"/>
                                        <p:tgtEl>
                                          <p:spTgt spid="868464"/>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868359"/>
                                        </p:tgtEl>
                                        <p:attrNameLst>
                                          <p:attrName>style.visibility</p:attrName>
                                        </p:attrNameLst>
                                      </p:cBhvr>
                                      <p:to>
                                        <p:strVal val="visible"/>
                                      </p:to>
                                    </p:set>
                                    <p:animEffect transition="in" filter="wipe(left)">
                                      <p:cBhvr>
                                        <p:cTn id="35" dur="500"/>
                                        <p:tgtEl>
                                          <p:spTgt spid="8683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68357"/>
                                        </p:tgtEl>
                                        <p:attrNameLst>
                                          <p:attrName>style.visibility</p:attrName>
                                        </p:attrNameLst>
                                      </p:cBhvr>
                                      <p:to>
                                        <p:strVal val="visible"/>
                                      </p:to>
                                    </p:set>
                                    <p:animEffect transition="in" filter="wipe(left)">
                                      <p:cBhvr>
                                        <p:cTn id="40" dur="500"/>
                                        <p:tgtEl>
                                          <p:spTgt spid="8683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868358"/>
                                        </p:tgtEl>
                                        <p:attrNameLst>
                                          <p:attrName>style.visibility</p:attrName>
                                        </p:attrNameLst>
                                      </p:cBhvr>
                                      <p:to>
                                        <p:strVal val="visible"/>
                                      </p:to>
                                    </p:set>
                                    <p:animEffect transition="in" filter="wipe(left)">
                                      <p:cBhvr>
                                        <p:cTn id="45" dur="500"/>
                                        <p:tgtEl>
                                          <p:spTgt spid="8683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68360"/>
                                        </p:tgtEl>
                                        <p:attrNameLst>
                                          <p:attrName>style.visibility</p:attrName>
                                        </p:attrNameLst>
                                      </p:cBhvr>
                                      <p:to>
                                        <p:strVal val="visible"/>
                                      </p:to>
                                    </p:set>
                                    <p:animEffect transition="in" filter="wipe(left)">
                                      <p:cBhvr>
                                        <p:cTn id="50" dur="500"/>
                                        <p:tgtEl>
                                          <p:spTgt spid="868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6" grpId="0" autoUpdateAnimBg="0"/>
      <p:bldP spid="868357" grpId="0" autoUpdateAnimBg="0"/>
      <p:bldP spid="86836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9378" name="Object 2"/>
          <p:cNvGraphicFramePr>
            <a:graphicFrameLocks noChangeAspect="1"/>
          </p:cNvGraphicFramePr>
          <p:nvPr>
            <p:extLst/>
          </p:nvPr>
        </p:nvGraphicFramePr>
        <p:xfrm>
          <a:off x="1320800" y="817562"/>
          <a:ext cx="3844925" cy="568325"/>
        </p:xfrm>
        <a:graphic>
          <a:graphicData uri="http://schemas.openxmlformats.org/presentationml/2006/ole">
            <mc:AlternateContent xmlns:mc="http://schemas.openxmlformats.org/markup-compatibility/2006">
              <mc:Choice xmlns:v="urn:schemas-microsoft-com:vml" Requires="v">
                <p:oleObj spid="_x0000_s43055" name="公式" r:id="rId3" imgW="1625400" imgH="241200" progId="Equation.3">
                  <p:embed/>
                </p:oleObj>
              </mc:Choice>
              <mc:Fallback>
                <p:oleObj name="公式" r:id="rId3" imgW="16254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817562"/>
                        <a:ext cx="384492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9379" name="Object 3"/>
          <p:cNvGraphicFramePr>
            <a:graphicFrameLocks noChangeAspect="1"/>
          </p:cNvGraphicFramePr>
          <p:nvPr>
            <p:extLst/>
          </p:nvPr>
        </p:nvGraphicFramePr>
        <p:xfrm>
          <a:off x="4387850" y="1457325"/>
          <a:ext cx="3889375" cy="1301750"/>
        </p:xfrm>
        <a:graphic>
          <a:graphicData uri="http://schemas.openxmlformats.org/presentationml/2006/ole">
            <mc:AlternateContent xmlns:mc="http://schemas.openxmlformats.org/markup-compatibility/2006">
              <mc:Choice xmlns:v="urn:schemas-microsoft-com:vml" Requires="v">
                <p:oleObj spid="_x0000_s43056" name="Equation" r:id="rId5" imgW="1968480" imgH="660240" progId="Equation.DSMT4">
                  <p:embed/>
                </p:oleObj>
              </mc:Choice>
              <mc:Fallback>
                <p:oleObj name="Equation" r:id="rId5" imgW="1968480" imgH="660240" progId="Equation.DSMT4">
                  <p:embed/>
                  <p:pic>
                    <p:nvPicPr>
                      <p:cNvPr id="0" name=""/>
                      <p:cNvPicPr>
                        <a:picLocks noChangeAspect="1" noChangeArrowheads="1"/>
                      </p:cNvPicPr>
                      <p:nvPr/>
                    </p:nvPicPr>
                    <p:blipFill>
                      <a:blip r:embed="rId6"/>
                      <a:srcRect/>
                      <a:stretch>
                        <a:fillRect/>
                      </a:stretch>
                    </p:blipFill>
                    <p:spPr bwMode="auto">
                      <a:xfrm>
                        <a:off x="4387850" y="1457325"/>
                        <a:ext cx="388937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9380" name="AutoShape 4"/>
          <p:cNvSpPr>
            <a:spLocks noChangeArrowheads="1"/>
          </p:cNvSpPr>
          <p:nvPr/>
        </p:nvSpPr>
        <p:spPr bwMode="auto">
          <a:xfrm>
            <a:off x="3498850" y="1982787"/>
            <a:ext cx="530225" cy="228600"/>
          </a:xfrm>
          <a:prstGeom prst="rightArrow">
            <a:avLst>
              <a:gd name="adj1" fmla="val 50000"/>
              <a:gd name="adj2" fmla="val 57986"/>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869381" name="Object 5"/>
          <p:cNvGraphicFramePr>
            <a:graphicFrameLocks noChangeAspect="1"/>
          </p:cNvGraphicFramePr>
          <p:nvPr>
            <p:extLst/>
          </p:nvPr>
        </p:nvGraphicFramePr>
        <p:xfrm>
          <a:off x="6332537" y="2846387"/>
          <a:ext cx="2489200" cy="444500"/>
        </p:xfrm>
        <a:graphic>
          <a:graphicData uri="http://schemas.openxmlformats.org/presentationml/2006/ole">
            <mc:AlternateContent xmlns:mc="http://schemas.openxmlformats.org/markup-compatibility/2006">
              <mc:Choice xmlns:v="urn:schemas-microsoft-com:vml" Requires="v">
                <p:oleObj spid="_x0000_s43057" name="公式" r:id="rId7" imgW="1282680" imgH="228600" progId="Equation.3">
                  <p:embed/>
                </p:oleObj>
              </mc:Choice>
              <mc:Fallback>
                <p:oleObj name="公式" r:id="rId7" imgW="12826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2537" y="2846387"/>
                        <a:ext cx="2489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9382" name="Object 6"/>
          <p:cNvGraphicFramePr>
            <a:graphicFrameLocks noChangeAspect="1"/>
          </p:cNvGraphicFramePr>
          <p:nvPr>
            <p:extLst/>
          </p:nvPr>
        </p:nvGraphicFramePr>
        <p:xfrm>
          <a:off x="557432" y="3127551"/>
          <a:ext cx="4972050" cy="481012"/>
        </p:xfrm>
        <a:graphic>
          <a:graphicData uri="http://schemas.openxmlformats.org/presentationml/2006/ole">
            <mc:AlternateContent xmlns:mc="http://schemas.openxmlformats.org/markup-compatibility/2006">
              <mc:Choice xmlns:v="urn:schemas-microsoft-com:vml" Requires="v">
                <p:oleObj spid="_x0000_s43058" name="公式" r:id="rId9" imgW="2476440" imgH="241200" progId="Equation.3">
                  <p:embed/>
                </p:oleObj>
              </mc:Choice>
              <mc:Fallback>
                <p:oleObj name="公式" r:id="rId9" imgW="247644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432" y="3127551"/>
                        <a:ext cx="4972050" cy="481012"/>
                      </a:xfrm>
                      <a:prstGeom prst="rect">
                        <a:avLst/>
                      </a:prstGeom>
                      <a:noFill/>
                      <a:ln>
                        <a:noFill/>
                      </a:ln>
                      <a:effectLst/>
                      <a:extLst/>
                    </p:spPr>
                  </p:pic>
                </p:oleObj>
              </mc:Fallback>
            </mc:AlternateContent>
          </a:graphicData>
        </a:graphic>
      </p:graphicFrame>
      <p:grpSp>
        <p:nvGrpSpPr>
          <p:cNvPr id="869383" name="Group 7"/>
          <p:cNvGrpSpPr>
            <a:grpSpLocks/>
          </p:cNvGrpSpPr>
          <p:nvPr/>
        </p:nvGrpSpPr>
        <p:grpSpPr bwMode="auto">
          <a:xfrm>
            <a:off x="287338" y="1385887"/>
            <a:ext cx="3014662" cy="1470025"/>
            <a:chOff x="181" y="489"/>
            <a:chExt cx="1899" cy="926"/>
          </a:xfrm>
        </p:grpSpPr>
        <p:sp>
          <p:nvSpPr>
            <p:cNvPr id="869384" name="Text Box 8"/>
            <p:cNvSpPr txBox="1">
              <a:spLocks noChangeArrowheads="1"/>
            </p:cNvSpPr>
            <p:nvPr/>
          </p:nvSpPr>
          <p:spPr bwMode="auto">
            <a:xfrm>
              <a:off x="181" y="489"/>
              <a:ext cx="442"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400" b="1" dirty="0">
                  <a:solidFill>
                    <a:schemeClr val="tx2"/>
                  </a:solidFill>
                  <a:latin typeface="Times New Roman" panose="02020603050405020304" pitchFamily="18" charset="0"/>
                  <a:cs typeface="Times New Roman" panose="02020603050405020304" pitchFamily="18" charset="0"/>
                </a:rPr>
                <a:t>(4)    </a:t>
              </a:r>
            </a:p>
          </p:txBody>
        </p:sp>
        <p:graphicFrame>
          <p:nvGraphicFramePr>
            <p:cNvPr id="869385" name="Object 9"/>
            <p:cNvGraphicFramePr>
              <a:graphicFrameLocks noChangeAspect="1"/>
            </p:cNvGraphicFramePr>
            <p:nvPr>
              <p:extLst/>
            </p:nvPr>
          </p:nvGraphicFramePr>
          <p:xfrm>
            <a:off x="751" y="509"/>
            <a:ext cx="1329" cy="906"/>
          </p:xfrm>
          <a:graphic>
            <a:graphicData uri="http://schemas.openxmlformats.org/presentationml/2006/ole">
              <mc:AlternateContent xmlns:mc="http://schemas.openxmlformats.org/markup-compatibility/2006">
                <mc:Choice xmlns:v="urn:schemas-microsoft-com:vml" Requires="v">
                  <p:oleObj spid="_x0000_s43059" name="Equation" r:id="rId11" imgW="1041120" imgH="711000" progId="Equation.DSMT4">
                    <p:embed/>
                  </p:oleObj>
                </mc:Choice>
                <mc:Fallback>
                  <p:oleObj name="Equation" r:id="rId11" imgW="1041120" imgH="711000" progId="Equation.DSMT4">
                    <p:embed/>
                    <p:pic>
                      <p:nvPicPr>
                        <p:cNvPr id="0" name=""/>
                        <p:cNvPicPr>
                          <a:picLocks noChangeAspect="1" noChangeArrowheads="1"/>
                        </p:cNvPicPr>
                        <p:nvPr/>
                      </p:nvPicPr>
                      <p:blipFill>
                        <a:blip r:embed="rId12"/>
                        <a:srcRect/>
                        <a:stretch>
                          <a:fillRect/>
                        </a:stretch>
                      </p:blipFill>
                      <p:spPr bwMode="auto">
                        <a:xfrm>
                          <a:off x="751" y="509"/>
                          <a:ext cx="1329" cy="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9386" name="Text Box 10"/>
            <p:cNvSpPr txBox="1">
              <a:spLocks noChangeArrowheads="1"/>
            </p:cNvSpPr>
            <p:nvPr/>
          </p:nvSpPr>
          <p:spPr bwMode="auto">
            <a:xfrm>
              <a:off x="402" y="777"/>
              <a:ext cx="31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由</a:t>
              </a:r>
            </a:p>
          </p:txBody>
        </p:sp>
      </p:grpSp>
      <p:grpSp>
        <p:nvGrpSpPr>
          <p:cNvPr id="869389" name="Group 13"/>
          <p:cNvGrpSpPr>
            <a:grpSpLocks/>
          </p:cNvGrpSpPr>
          <p:nvPr/>
        </p:nvGrpSpPr>
        <p:grpSpPr bwMode="auto">
          <a:xfrm>
            <a:off x="1503363" y="3585675"/>
            <a:ext cx="5383212" cy="2622550"/>
            <a:chOff x="1113" y="2358"/>
            <a:chExt cx="3391" cy="1652"/>
          </a:xfrm>
        </p:grpSpPr>
        <p:sp>
          <p:nvSpPr>
            <p:cNvPr id="869390" name="Line 14"/>
            <p:cNvSpPr>
              <a:spLocks noChangeShapeType="1"/>
            </p:cNvSpPr>
            <p:nvPr/>
          </p:nvSpPr>
          <p:spPr bwMode="auto">
            <a:xfrm>
              <a:off x="1623" y="2358"/>
              <a:ext cx="0" cy="1652"/>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2"/>
                </a:solidFill>
              </a:endParaRPr>
            </a:p>
          </p:txBody>
        </p:sp>
        <p:sp>
          <p:nvSpPr>
            <p:cNvPr id="869391" name="Freeform 15"/>
            <p:cNvSpPr>
              <a:spLocks/>
            </p:cNvSpPr>
            <p:nvPr/>
          </p:nvSpPr>
          <p:spPr bwMode="auto">
            <a:xfrm>
              <a:off x="1622" y="2585"/>
              <a:ext cx="2419" cy="437"/>
            </a:xfrm>
            <a:custGeom>
              <a:avLst/>
              <a:gdLst>
                <a:gd name="T0" fmla="*/ 1 w 2419"/>
                <a:gd name="T1" fmla="*/ 0 h 494"/>
                <a:gd name="T2" fmla="*/ 227 w 2419"/>
                <a:gd name="T3" fmla="*/ 89 h 494"/>
                <a:gd name="T4" fmla="*/ 1363 w 2419"/>
                <a:gd name="T5" fmla="*/ 371 h 494"/>
                <a:gd name="T6" fmla="*/ 2419 w 2419"/>
                <a:gd name="T7" fmla="*/ 494 h 494"/>
              </a:gdLst>
              <a:ahLst/>
              <a:cxnLst>
                <a:cxn ang="0">
                  <a:pos x="T0" y="T1"/>
                </a:cxn>
                <a:cxn ang="0">
                  <a:pos x="T2" y="T3"/>
                </a:cxn>
                <a:cxn ang="0">
                  <a:pos x="T4" y="T5"/>
                </a:cxn>
                <a:cxn ang="0">
                  <a:pos x="T6" y="T7"/>
                </a:cxn>
              </a:cxnLst>
              <a:rect l="0" t="0" r="r" b="b"/>
              <a:pathLst>
                <a:path w="2419" h="494">
                  <a:moveTo>
                    <a:pt x="1" y="0"/>
                  </a:moveTo>
                  <a:cubicBezTo>
                    <a:pt x="39" y="15"/>
                    <a:pt x="0" y="27"/>
                    <a:pt x="227" y="89"/>
                  </a:cubicBezTo>
                  <a:cubicBezTo>
                    <a:pt x="454" y="151"/>
                    <a:pt x="998" y="304"/>
                    <a:pt x="1363" y="371"/>
                  </a:cubicBezTo>
                  <a:cubicBezTo>
                    <a:pt x="1728" y="439"/>
                    <a:pt x="2199" y="468"/>
                    <a:pt x="2419" y="494"/>
                  </a:cubicBezTo>
                </a:path>
              </a:pathLst>
            </a:custGeom>
            <a:noFill/>
            <a:ln w="28575" cap="rnd" cmpd="sng">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2"/>
                </a:solidFill>
              </a:endParaRPr>
            </a:p>
          </p:txBody>
        </p:sp>
        <p:sp>
          <p:nvSpPr>
            <p:cNvPr id="869392" name="Freeform 16"/>
            <p:cNvSpPr>
              <a:spLocks/>
            </p:cNvSpPr>
            <p:nvPr/>
          </p:nvSpPr>
          <p:spPr bwMode="auto">
            <a:xfrm>
              <a:off x="1614" y="3377"/>
              <a:ext cx="2615" cy="453"/>
            </a:xfrm>
            <a:custGeom>
              <a:avLst/>
              <a:gdLst>
                <a:gd name="T0" fmla="*/ 0 w 2615"/>
                <a:gd name="T1" fmla="*/ 511 h 511"/>
                <a:gd name="T2" fmla="*/ 342 w 2615"/>
                <a:gd name="T3" fmla="*/ 377 h 511"/>
                <a:gd name="T4" fmla="*/ 1077 w 2615"/>
                <a:gd name="T5" fmla="*/ 188 h 511"/>
                <a:gd name="T6" fmla="*/ 1946 w 2615"/>
                <a:gd name="T7" fmla="*/ 47 h 511"/>
                <a:gd name="T8" fmla="*/ 2615 w 2615"/>
                <a:gd name="T9" fmla="*/ 0 h 511"/>
              </a:gdLst>
              <a:ahLst/>
              <a:cxnLst>
                <a:cxn ang="0">
                  <a:pos x="T0" y="T1"/>
                </a:cxn>
                <a:cxn ang="0">
                  <a:pos x="T2" y="T3"/>
                </a:cxn>
                <a:cxn ang="0">
                  <a:pos x="T4" y="T5"/>
                </a:cxn>
                <a:cxn ang="0">
                  <a:pos x="T6" y="T7"/>
                </a:cxn>
                <a:cxn ang="0">
                  <a:pos x="T8" y="T9"/>
                </a:cxn>
              </a:cxnLst>
              <a:rect l="0" t="0" r="r" b="b"/>
              <a:pathLst>
                <a:path w="2615" h="511">
                  <a:moveTo>
                    <a:pt x="0" y="511"/>
                  </a:moveTo>
                  <a:cubicBezTo>
                    <a:pt x="57" y="488"/>
                    <a:pt x="162" y="431"/>
                    <a:pt x="342" y="377"/>
                  </a:cubicBezTo>
                  <a:cubicBezTo>
                    <a:pt x="522" y="323"/>
                    <a:pt x="810" y="243"/>
                    <a:pt x="1077" y="188"/>
                  </a:cubicBezTo>
                  <a:cubicBezTo>
                    <a:pt x="1345" y="133"/>
                    <a:pt x="1690" y="78"/>
                    <a:pt x="1946" y="47"/>
                  </a:cubicBezTo>
                  <a:cubicBezTo>
                    <a:pt x="2203" y="16"/>
                    <a:pt x="2409" y="8"/>
                    <a:pt x="2615" y="0"/>
                  </a:cubicBezTo>
                </a:path>
              </a:pathLst>
            </a:custGeom>
            <a:noFill/>
            <a:ln w="28575" cap="rnd" cmpd="sng">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2"/>
                </a:solidFill>
              </a:endParaRPr>
            </a:p>
          </p:txBody>
        </p:sp>
        <p:sp>
          <p:nvSpPr>
            <p:cNvPr id="869393" name="Line 17"/>
            <p:cNvSpPr>
              <a:spLocks noChangeShapeType="1"/>
            </p:cNvSpPr>
            <p:nvPr/>
          </p:nvSpPr>
          <p:spPr bwMode="auto">
            <a:xfrm>
              <a:off x="1113" y="3167"/>
              <a:ext cx="327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2"/>
                </a:solidFill>
              </a:endParaRPr>
            </a:p>
          </p:txBody>
        </p:sp>
        <p:sp>
          <p:nvSpPr>
            <p:cNvPr id="869394" name="Text Box 18"/>
            <p:cNvSpPr txBox="1">
              <a:spLocks noChangeArrowheads="1"/>
            </p:cNvSpPr>
            <p:nvPr/>
          </p:nvSpPr>
          <p:spPr bwMode="auto">
            <a:xfrm>
              <a:off x="4155" y="3106"/>
              <a:ext cx="3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b="0" i="1">
                  <a:solidFill>
                    <a:schemeClr val="tx2"/>
                  </a:solidFill>
                  <a:sym typeface="Symbol" pitchFamily="18" charset="2"/>
                </a:rPr>
                <a:t> </a:t>
              </a:r>
              <a:r>
                <a:rPr lang="en-US" altLang="zh-CN" b="0" i="1">
                  <a:solidFill>
                    <a:schemeClr val="tx2"/>
                  </a:solidFill>
                </a:rPr>
                <a:t>t</a:t>
              </a:r>
              <a:endParaRPr lang="en-US" altLang="zh-CN" b="0">
                <a:solidFill>
                  <a:schemeClr val="tx2"/>
                </a:solidFill>
              </a:endParaRPr>
            </a:p>
          </p:txBody>
        </p:sp>
        <p:sp>
          <p:nvSpPr>
            <p:cNvPr id="869395" name="Text Box 19"/>
            <p:cNvSpPr txBox="1">
              <a:spLocks noChangeArrowheads="1"/>
            </p:cNvSpPr>
            <p:nvPr/>
          </p:nvSpPr>
          <p:spPr bwMode="auto">
            <a:xfrm>
              <a:off x="1399" y="3167"/>
              <a:ext cx="2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algn="l"/>
              <a:r>
                <a:rPr lang="en-US" altLang="zh-CN">
                  <a:solidFill>
                    <a:schemeClr val="tx2"/>
                  </a:solidFill>
                </a:rPr>
                <a:t>0</a:t>
              </a:r>
              <a:endParaRPr lang="en-US" altLang="zh-CN" b="0">
                <a:solidFill>
                  <a:schemeClr val="tx2"/>
                </a:solidFill>
              </a:endParaRPr>
            </a:p>
          </p:txBody>
        </p:sp>
        <p:sp>
          <p:nvSpPr>
            <p:cNvPr id="869396" name="Line 20"/>
            <p:cNvSpPr>
              <a:spLocks noChangeShapeType="1"/>
            </p:cNvSpPr>
            <p:nvPr/>
          </p:nvSpPr>
          <p:spPr bwMode="auto">
            <a:xfrm>
              <a:off x="2266" y="3167"/>
              <a:ext cx="0" cy="47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endParaRPr>
            </a:p>
          </p:txBody>
        </p:sp>
        <p:sp>
          <p:nvSpPr>
            <p:cNvPr id="869397" name="Line 21"/>
            <p:cNvSpPr>
              <a:spLocks noChangeShapeType="1"/>
            </p:cNvSpPr>
            <p:nvPr/>
          </p:nvSpPr>
          <p:spPr bwMode="auto">
            <a:xfrm>
              <a:off x="3222" y="2934"/>
              <a:ext cx="0" cy="225"/>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endParaRPr>
            </a:p>
          </p:txBody>
        </p:sp>
        <p:sp>
          <p:nvSpPr>
            <p:cNvPr id="869398" name="Text Box 22"/>
            <p:cNvSpPr txBox="1">
              <a:spLocks noChangeArrowheads="1"/>
            </p:cNvSpPr>
            <p:nvPr/>
          </p:nvSpPr>
          <p:spPr bwMode="auto">
            <a:xfrm>
              <a:off x="1229" y="2395"/>
              <a:ext cx="40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algn="l"/>
              <a:r>
                <a:rPr lang="en-US" altLang="zh-CN">
                  <a:solidFill>
                    <a:schemeClr val="tx2"/>
                  </a:solidFill>
                </a:rPr>
                <a:t>358</a:t>
              </a:r>
              <a:endParaRPr lang="en-US" altLang="zh-CN" b="0">
                <a:solidFill>
                  <a:schemeClr val="tx2"/>
                </a:solidFill>
              </a:endParaRPr>
            </a:p>
          </p:txBody>
        </p:sp>
        <p:sp>
          <p:nvSpPr>
            <p:cNvPr id="869399" name="Text Box 23"/>
            <p:cNvSpPr txBox="1">
              <a:spLocks noChangeArrowheads="1"/>
            </p:cNvSpPr>
            <p:nvPr/>
          </p:nvSpPr>
          <p:spPr bwMode="auto">
            <a:xfrm>
              <a:off x="1325" y="2879"/>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algn="l"/>
              <a:r>
                <a:rPr lang="en-US" altLang="zh-CN">
                  <a:solidFill>
                    <a:schemeClr val="tx2"/>
                  </a:solidFill>
                </a:rPr>
                <a:t>25</a:t>
              </a:r>
              <a:endParaRPr lang="en-US" altLang="zh-CN" b="0">
                <a:solidFill>
                  <a:schemeClr val="tx2"/>
                </a:solidFill>
              </a:endParaRPr>
            </a:p>
          </p:txBody>
        </p:sp>
        <p:sp>
          <p:nvSpPr>
            <p:cNvPr id="869400" name="Freeform 24"/>
            <p:cNvSpPr>
              <a:spLocks/>
            </p:cNvSpPr>
            <p:nvPr/>
          </p:nvSpPr>
          <p:spPr bwMode="auto">
            <a:xfrm>
              <a:off x="1624" y="2925"/>
              <a:ext cx="2304" cy="734"/>
            </a:xfrm>
            <a:custGeom>
              <a:avLst/>
              <a:gdLst>
                <a:gd name="T0" fmla="*/ 0 w 2304"/>
                <a:gd name="T1" fmla="*/ 27 h 734"/>
                <a:gd name="T2" fmla="*/ 632 w 2304"/>
                <a:gd name="T3" fmla="*/ 699 h 734"/>
                <a:gd name="T4" fmla="*/ 1160 w 2304"/>
                <a:gd name="T5" fmla="*/ 235 h 734"/>
                <a:gd name="T6" fmla="*/ 1592 w 2304"/>
                <a:gd name="T7" fmla="*/ 19 h 734"/>
                <a:gd name="T8" fmla="*/ 2304 w 2304"/>
                <a:gd name="T9" fmla="*/ 347 h 734"/>
              </a:gdLst>
              <a:ahLst/>
              <a:cxnLst>
                <a:cxn ang="0">
                  <a:pos x="T0" y="T1"/>
                </a:cxn>
                <a:cxn ang="0">
                  <a:pos x="T2" y="T3"/>
                </a:cxn>
                <a:cxn ang="0">
                  <a:pos x="T4" y="T5"/>
                </a:cxn>
                <a:cxn ang="0">
                  <a:pos x="T6" y="T7"/>
                </a:cxn>
                <a:cxn ang="0">
                  <a:pos x="T8" y="T9"/>
                </a:cxn>
              </a:cxnLst>
              <a:rect l="0" t="0" r="r" b="b"/>
              <a:pathLst>
                <a:path w="2304" h="734">
                  <a:moveTo>
                    <a:pt x="0" y="27"/>
                  </a:moveTo>
                  <a:cubicBezTo>
                    <a:pt x="219" y="345"/>
                    <a:pt x="439" y="664"/>
                    <a:pt x="632" y="699"/>
                  </a:cubicBezTo>
                  <a:cubicBezTo>
                    <a:pt x="825" y="734"/>
                    <a:pt x="1000" y="348"/>
                    <a:pt x="1160" y="235"/>
                  </a:cubicBezTo>
                  <a:cubicBezTo>
                    <a:pt x="1320" y="122"/>
                    <a:pt x="1401" y="0"/>
                    <a:pt x="1592" y="19"/>
                  </a:cubicBezTo>
                  <a:cubicBezTo>
                    <a:pt x="1783" y="38"/>
                    <a:pt x="2185" y="292"/>
                    <a:pt x="2304" y="347"/>
                  </a:cubicBezTo>
                </a:path>
              </a:pathLst>
            </a:custGeom>
            <a:noFill/>
            <a:ln w="38100" cmpd="sng">
              <a:solidFill>
                <a:schemeClr val="tx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chemeClr val="tx2"/>
                </a:solidFill>
              </a:endParaRPr>
            </a:p>
          </p:txBody>
        </p:sp>
      </p:grpSp>
      <p:sp>
        <p:nvSpPr>
          <p:cNvPr id="2" name="标题 1"/>
          <p:cNvSpPr>
            <a:spLocks noGrp="1"/>
          </p:cNvSpPr>
          <p:nvPr>
            <p:ph type="title"/>
          </p:nvPr>
        </p:nvSpPr>
        <p:spPr/>
        <p:txBody>
          <a:bodyPr/>
          <a:lstStyle/>
          <a:p>
            <a:r>
              <a:rPr lang="zh-CN" altLang="en-US" dirty="0"/>
              <a:t>二阶电路的</a:t>
            </a:r>
            <a:r>
              <a:rPr lang="zh-CN" altLang="en-US" dirty="0" smtClean="0"/>
              <a:t>零输入响应举例</a:t>
            </a:r>
            <a:endParaRPr lang="zh-CN" altLang="en-US" dirty="0"/>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62</a:t>
            </a:fld>
            <a:endParaRPr lang="en-US" altLang="zh-CN"/>
          </a:p>
        </p:txBody>
      </p:sp>
    </p:spTree>
    <p:extLst>
      <p:ext uri="{BB962C8B-B14F-4D97-AF65-F5344CB8AC3E}">
        <p14:creationId xmlns:p14="http://schemas.microsoft.com/office/powerpoint/2010/main" val="3296372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9383"/>
                                        </p:tgtEl>
                                        <p:attrNameLst>
                                          <p:attrName>style.visibility</p:attrName>
                                        </p:attrNameLst>
                                      </p:cBhvr>
                                      <p:to>
                                        <p:strVal val="visible"/>
                                      </p:to>
                                    </p:set>
                                    <p:animEffect transition="in" filter="wipe(left)">
                                      <p:cBhvr>
                                        <p:cTn id="7" dur="500"/>
                                        <p:tgtEl>
                                          <p:spTgt spid="869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9380"/>
                                        </p:tgtEl>
                                        <p:attrNameLst>
                                          <p:attrName>style.visibility</p:attrName>
                                        </p:attrNameLst>
                                      </p:cBhvr>
                                      <p:to>
                                        <p:strVal val="visible"/>
                                      </p:to>
                                    </p:set>
                                    <p:animEffect transition="in" filter="wipe(left)">
                                      <p:cBhvr>
                                        <p:cTn id="12" dur="500"/>
                                        <p:tgtEl>
                                          <p:spTgt spid="869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9379"/>
                                        </p:tgtEl>
                                        <p:attrNameLst>
                                          <p:attrName>style.visibility</p:attrName>
                                        </p:attrNameLst>
                                      </p:cBhvr>
                                      <p:to>
                                        <p:strVal val="visible"/>
                                      </p:to>
                                    </p:set>
                                    <p:animEffect transition="in" filter="wipe(left)">
                                      <p:cBhvr>
                                        <p:cTn id="17" dur="500"/>
                                        <p:tgtEl>
                                          <p:spTgt spid="869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9381"/>
                                        </p:tgtEl>
                                        <p:attrNameLst>
                                          <p:attrName>style.visibility</p:attrName>
                                        </p:attrNameLst>
                                      </p:cBhvr>
                                      <p:to>
                                        <p:strVal val="visible"/>
                                      </p:to>
                                    </p:set>
                                    <p:animEffect transition="in" filter="wipe(left)">
                                      <p:cBhvr>
                                        <p:cTn id="22" dur="500"/>
                                        <p:tgtEl>
                                          <p:spTgt spid="869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9382"/>
                                        </p:tgtEl>
                                        <p:attrNameLst>
                                          <p:attrName>style.visibility</p:attrName>
                                        </p:attrNameLst>
                                      </p:cBhvr>
                                      <p:to>
                                        <p:strVal val="visible"/>
                                      </p:to>
                                    </p:set>
                                    <p:animEffect transition="in" filter="wipe(left)">
                                      <p:cBhvr>
                                        <p:cTn id="27" dur="500"/>
                                        <p:tgtEl>
                                          <p:spTgt spid="86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Text Box 2"/>
          <p:cNvSpPr txBox="1">
            <a:spLocks noChangeArrowheads="1"/>
          </p:cNvSpPr>
          <p:nvPr/>
        </p:nvSpPr>
        <p:spPr bwMode="auto">
          <a:xfrm>
            <a:off x="246982" y="1352709"/>
            <a:ext cx="4474302" cy="57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50000"/>
              </a:lnSpc>
            </a:pPr>
            <a:r>
              <a:rPr lang="zh-CN" altLang="en-US" sz="2400" b="1" dirty="0" smtClean="0">
                <a:solidFill>
                  <a:schemeClr val="tx2"/>
                </a:solidFill>
                <a:latin typeface="Times New Roman" panose="02020603050405020304" pitchFamily="18" charset="0"/>
                <a:cs typeface="Times New Roman" panose="02020603050405020304" pitchFamily="18" charset="0"/>
              </a:rPr>
              <a:t>求图示电路</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t</a:t>
            </a: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smtClean="0">
                <a:solidFill>
                  <a:schemeClr val="tx2"/>
                </a:solidFill>
                <a:latin typeface="Times New Roman" panose="02020603050405020304" pitchFamily="18" charset="0"/>
                <a:cs typeface="Times New Roman" panose="02020603050405020304" pitchFamily="18" charset="0"/>
              </a:rPr>
              <a:t>的</a:t>
            </a:r>
            <a:r>
              <a:rPr lang="zh-CN" altLang="en-US" sz="2400" b="1" dirty="0">
                <a:solidFill>
                  <a:schemeClr val="tx2"/>
                </a:solidFill>
                <a:latin typeface="Times New Roman" panose="02020603050405020304" pitchFamily="18" charset="0"/>
                <a:cs typeface="Times New Roman" panose="02020603050405020304" pitchFamily="18" charset="0"/>
              </a:rPr>
              <a:t>零状态响应。</a:t>
            </a:r>
          </a:p>
        </p:txBody>
      </p:sp>
      <p:sp>
        <p:nvSpPr>
          <p:cNvPr id="853002" name="Text Box 10"/>
          <p:cNvSpPr txBox="1">
            <a:spLocks noChangeArrowheads="1"/>
          </p:cNvSpPr>
          <p:nvPr/>
        </p:nvSpPr>
        <p:spPr bwMode="auto">
          <a:xfrm>
            <a:off x="82661" y="2289000"/>
            <a:ext cx="2587568"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  </a:t>
            </a:r>
            <a:r>
              <a:rPr lang="zh-CN" altLang="en-US" sz="2400" b="1" dirty="0">
                <a:solidFill>
                  <a:srgbClr val="FF0000"/>
                </a:solidFill>
                <a:latin typeface="Times New Roman" panose="02020603050405020304" pitchFamily="18" charset="0"/>
                <a:cs typeface="Times New Roman" panose="02020603050405020304" pitchFamily="18" charset="0"/>
              </a:rPr>
              <a:t>列写微分方程</a:t>
            </a:r>
          </a:p>
        </p:txBody>
      </p:sp>
      <p:sp>
        <p:nvSpPr>
          <p:cNvPr id="853004" name="Text Box 12"/>
          <p:cNvSpPr txBox="1">
            <a:spLocks noChangeArrowheads="1"/>
          </p:cNvSpPr>
          <p:nvPr/>
        </p:nvSpPr>
        <p:spPr bwMode="auto">
          <a:xfrm>
            <a:off x="35496" y="836712"/>
            <a:ext cx="279916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800" b="1" dirty="0">
                <a:solidFill>
                  <a:schemeClr val="tx2"/>
                </a:solidFill>
                <a:latin typeface="Times New Roman" panose="02020603050405020304" pitchFamily="18" charset="0"/>
                <a:cs typeface="Times New Roman" panose="02020603050405020304" pitchFamily="18" charset="0"/>
              </a:rPr>
              <a:t>一、 零状态响应</a:t>
            </a:r>
          </a:p>
        </p:txBody>
      </p:sp>
      <p:sp>
        <p:nvSpPr>
          <p:cNvPr id="2" name="标题 1"/>
          <p:cNvSpPr>
            <a:spLocks noGrp="1"/>
          </p:cNvSpPr>
          <p:nvPr>
            <p:ph type="title"/>
          </p:nvPr>
        </p:nvSpPr>
        <p:spPr/>
        <p:txBody>
          <a:bodyPr/>
          <a:lstStyle/>
          <a:p>
            <a:r>
              <a:rPr lang="zh-CN" altLang="en-US" dirty="0"/>
              <a:t>二阶电路的零状态响应和全响应</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63</a:t>
            </a:fld>
            <a:endParaRPr lang="en-US" altLang="zh-CN"/>
          </a:p>
        </p:txBody>
      </p:sp>
      <p:grpSp>
        <p:nvGrpSpPr>
          <p:cNvPr id="68" name="Group 10"/>
          <p:cNvGrpSpPr>
            <a:grpSpLocks/>
          </p:cNvGrpSpPr>
          <p:nvPr/>
        </p:nvGrpSpPr>
        <p:grpSpPr bwMode="auto">
          <a:xfrm>
            <a:off x="4472125" y="774524"/>
            <a:ext cx="4483100" cy="2038350"/>
            <a:chOff x="3605" y="2420"/>
            <a:chExt cx="2824" cy="1284"/>
          </a:xfrm>
        </p:grpSpPr>
        <p:sp>
          <p:nvSpPr>
            <p:cNvPr id="69" name="Oval 11"/>
            <p:cNvSpPr>
              <a:spLocks noChangeArrowheads="1"/>
            </p:cNvSpPr>
            <p:nvPr/>
          </p:nvSpPr>
          <p:spPr bwMode="auto">
            <a:xfrm>
              <a:off x="3936" y="3077"/>
              <a:ext cx="249" cy="249"/>
            </a:xfrm>
            <a:prstGeom prst="ellips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0" name="Line 12"/>
            <p:cNvSpPr>
              <a:spLocks noChangeShapeType="1"/>
            </p:cNvSpPr>
            <p:nvPr/>
          </p:nvSpPr>
          <p:spPr bwMode="auto">
            <a:xfrm flipH="1">
              <a:off x="4239" y="2597"/>
              <a:ext cx="162" cy="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1" name="Line 13"/>
            <p:cNvSpPr>
              <a:spLocks noChangeShapeType="1"/>
            </p:cNvSpPr>
            <p:nvPr/>
          </p:nvSpPr>
          <p:spPr bwMode="auto">
            <a:xfrm>
              <a:off x="4401" y="2682"/>
              <a:ext cx="2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2" name="Line 14"/>
            <p:cNvSpPr>
              <a:spLocks noChangeShapeType="1"/>
            </p:cNvSpPr>
            <p:nvPr/>
          </p:nvSpPr>
          <p:spPr bwMode="auto">
            <a:xfrm>
              <a:off x="6036" y="3224"/>
              <a:ext cx="0" cy="4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3" name="Line 15"/>
            <p:cNvSpPr>
              <a:spLocks noChangeShapeType="1"/>
            </p:cNvSpPr>
            <p:nvPr/>
          </p:nvSpPr>
          <p:spPr bwMode="auto">
            <a:xfrm>
              <a:off x="4062" y="2683"/>
              <a:ext cx="1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4" name="Rectangle 16"/>
            <p:cNvSpPr>
              <a:spLocks noChangeArrowheads="1"/>
            </p:cNvSpPr>
            <p:nvPr/>
          </p:nvSpPr>
          <p:spPr bwMode="auto">
            <a:xfrm>
              <a:off x="5370" y="3099"/>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75" name="Rectangle 17"/>
            <p:cNvSpPr>
              <a:spLocks noChangeArrowheads="1"/>
            </p:cNvSpPr>
            <p:nvPr/>
          </p:nvSpPr>
          <p:spPr bwMode="auto">
            <a:xfrm>
              <a:off x="5720" y="3068"/>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C</a:t>
              </a:r>
            </a:p>
          </p:txBody>
        </p:sp>
        <p:sp>
          <p:nvSpPr>
            <p:cNvPr id="76" name="Rectangle 18"/>
            <p:cNvSpPr>
              <a:spLocks noChangeArrowheads="1"/>
            </p:cNvSpPr>
            <p:nvPr/>
          </p:nvSpPr>
          <p:spPr bwMode="auto">
            <a:xfrm>
              <a:off x="4754" y="242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R</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77" name="Rectangle 19"/>
            <p:cNvSpPr>
              <a:spLocks noChangeArrowheads="1"/>
            </p:cNvSpPr>
            <p:nvPr/>
          </p:nvSpPr>
          <p:spPr bwMode="auto">
            <a:xfrm>
              <a:off x="3605" y="3096"/>
              <a:ext cx="2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50V</a:t>
              </a:r>
            </a:p>
          </p:txBody>
        </p:sp>
        <p:sp>
          <p:nvSpPr>
            <p:cNvPr id="78" name="Rectangle 20"/>
            <p:cNvSpPr>
              <a:spLocks noChangeArrowheads="1"/>
            </p:cNvSpPr>
            <p:nvPr/>
          </p:nvSpPr>
          <p:spPr bwMode="auto">
            <a:xfrm>
              <a:off x="4521" y="2784"/>
              <a:ext cx="2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R</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79" name="Line 21"/>
            <p:cNvSpPr>
              <a:spLocks noChangeShapeType="1"/>
            </p:cNvSpPr>
            <p:nvPr/>
          </p:nvSpPr>
          <p:spPr bwMode="auto">
            <a:xfrm>
              <a:off x="5277" y="2683"/>
              <a:ext cx="0" cy="3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0" name="Line 22"/>
            <p:cNvSpPr>
              <a:spLocks noChangeShapeType="1"/>
            </p:cNvSpPr>
            <p:nvPr/>
          </p:nvSpPr>
          <p:spPr bwMode="auto">
            <a:xfrm flipH="1">
              <a:off x="4062" y="2683"/>
              <a:ext cx="0" cy="10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1" name="Line 23"/>
            <p:cNvSpPr>
              <a:spLocks noChangeShapeType="1"/>
            </p:cNvSpPr>
            <p:nvPr/>
          </p:nvSpPr>
          <p:spPr bwMode="auto">
            <a:xfrm>
              <a:off x="4064" y="3700"/>
              <a:ext cx="19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2" name="Text Box 24"/>
            <p:cNvSpPr txBox="1">
              <a:spLocks noChangeArrowheads="1"/>
            </p:cNvSpPr>
            <p:nvPr/>
          </p:nvSpPr>
          <p:spPr bwMode="auto">
            <a:xfrm>
              <a:off x="6167" y="3007"/>
              <a:ext cx="26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u</a:t>
              </a:r>
              <a:r>
                <a:rPr lang="en-US" altLang="zh-CN"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grpSp>
          <p:nvGrpSpPr>
            <p:cNvPr id="83" name="Group 25"/>
            <p:cNvGrpSpPr>
              <a:grpSpLocks/>
            </p:cNvGrpSpPr>
            <p:nvPr/>
          </p:nvGrpSpPr>
          <p:grpSpPr bwMode="auto">
            <a:xfrm rot="5400000">
              <a:off x="5994" y="3052"/>
              <a:ext cx="73" cy="272"/>
              <a:chOff x="5448" y="2793"/>
              <a:chExt cx="65" cy="200"/>
            </a:xfrm>
          </p:grpSpPr>
          <p:sp>
            <p:nvSpPr>
              <p:cNvPr id="106" name="Line 26"/>
              <p:cNvSpPr>
                <a:spLocks noChangeShapeType="1"/>
              </p:cNvSpPr>
              <p:nvPr/>
            </p:nvSpPr>
            <p:spPr bwMode="auto">
              <a:xfrm rot="5400000">
                <a:off x="5413" y="2893"/>
                <a:ext cx="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07" name="Line 27"/>
              <p:cNvSpPr>
                <a:spLocks noChangeShapeType="1"/>
              </p:cNvSpPr>
              <p:nvPr/>
            </p:nvSpPr>
            <p:spPr bwMode="auto">
              <a:xfrm rot="16200000" flipH="1">
                <a:off x="5348" y="2893"/>
                <a:ext cx="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84" name="Text Box 28"/>
            <p:cNvSpPr txBox="1">
              <a:spLocks noChangeArrowheads="1"/>
            </p:cNvSpPr>
            <p:nvPr/>
          </p:nvSpPr>
          <p:spPr bwMode="auto">
            <a:xfrm>
              <a:off x="3864" y="2875"/>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5" name="Text Box 29"/>
            <p:cNvSpPr txBox="1">
              <a:spLocks noChangeArrowheads="1"/>
            </p:cNvSpPr>
            <p:nvPr/>
          </p:nvSpPr>
          <p:spPr bwMode="auto">
            <a:xfrm>
              <a:off x="3870" y="3270"/>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grpSp>
          <p:nvGrpSpPr>
            <p:cNvPr id="86" name="Group 30"/>
            <p:cNvGrpSpPr>
              <a:grpSpLocks/>
            </p:cNvGrpSpPr>
            <p:nvPr/>
          </p:nvGrpSpPr>
          <p:grpSpPr bwMode="auto">
            <a:xfrm rot="5400000">
              <a:off x="5119" y="3200"/>
              <a:ext cx="379" cy="66"/>
              <a:chOff x="2314" y="1441"/>
              <a:chExt cx="481" cy="66"/>
            </a:xfrm>
          </p:grpSpPr>
          <p:sp>
            <p:nvSpPr>
              <p:cNvPr id="102" name="Arc 31"/>
              <p:cNvSpPr>
                <a:spLocks/>
              </p:cNvSpPr>
              <p:nvPr/>
            </p:nvSpPr>
            <p:spPr bwMode="auto">
              <a:xfrm>
                <a:off x="2314" y="1442"/>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03" name="Arc 32"/>
              <p:cNvSpPr>
                <a:spLocks/>
              </p:cNvSpPr>
              <p:nvPr/>
            </p:nvSpPr>
            <p:spPr bwMode="auto">
              <a:xfrm>
                <a:off x="2435"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04" name="Arc 33"/>
              <p:cNvSpPr>
                <a:spLocks/>
              </p:cNvSpPr>
              <p:nvPr/>
            </p:nvSpPr>
            <p:spPr bwMode="auto">
              <a:xfrm>
                <a:off x="2556"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05" name="Arc 34"/>
              <p:cNvSpPr>
                <a:spLocks/>
              </p:cNvSpPr>
              <p:nvPr/>
            </p:nvSpPr>
            <p:spPr bwMode="auto">
              <a:xfrm>
                <a:off x="2678" y="1441"/>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87" name="Rectangle 35"/>
            <p:cNvSpPr>
              <a:spLocks noChangeArrowheads="1"/>
            </p:cNvSpPr>
            <p:nvPr/>
          </p:nvSpPr>
          <p:spPr bwMode="auto">
            <a:xfrm rot="5400000">
              <a:off x="4760" y="2546"/>
              <a:ext cx="91" cy="272"/>
            </a:xfrm>
            <a:prstGeom prst="rect">
              <a:avLst/>
            </a:prstGeom>
            <a:noFill/>
            <a:ln w="28575">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8" name="Line 36"/>
            <p:cNvSpPr>
              <a:spLocks noChangeShapeType="1"/>
            </p:cNvSpPr>
            <p:nvPr/>
          </p:nvSpPr>
          <p:spPr bwMode="auto">
            <a:xfrm rot="-5400000">
              <a:off x="4542" y="2656"/>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9" name="Text Box 37"/>
            <p:cNvSpPr txBox="1">
              <a:spLocks noChangeArrowheads="1"/>
            </p:cNvSpPr>
            <p:nvPr/>
          </p:nvSpPr>
          <p:spPr bwMode="auto">
            <a:xfrm>
              <a:off x="6091" y="2819"/>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90" name="Text Box 38"/>
            <p:cNvSpPr txBox="1">
              <a:spLocks noChangeArrowheads="1"/>
            </p:cNvSpPr>
            <p:nvPr/>
          </p:nvSpPr>
          <p:spPr bwMode="auto">
            <a:xfrm>
              <a:off x="6120" y="3238"/>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91" name="Arc 39"/>
            <p:cNvSpPr>
              <a:spLocks/>
            </p:cNvSpPr>
            <p:nvPr/>
          </p:nvSpPr>
          <p:spPr bwMode="auto">
            <a:xfrm>
              <a:off x="4203" y="2592"/>
              <a:ext cx="16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92" name="Line 40"/>
            <p:cNvSpPr>
              <a:spLocks noChangeShapeType="1"/>
            </p:cNvSpPr>
            <p:nvPr/>
          </p:nvSpPr>
          <p:spPr bwMode="auto">
            <a:xfrm flipV="1">
              <a:off x="4942" y="2682"/>
              <a:ext cx="109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93" name="Line 41"/>
            <p:cNvSpPr>
              <a:spLocks noChangeShapeType="1"/>
            </p:cNvSpPr>
            <p:nvPr/>
          </p:nvSpPr>
          <p:spPr bwMode="auto">
            <a:xfrm flipV="1">
              <a:off x="6036" y="2678"/>
              <a:ext cx="0" cy="4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94" name="Line 42"/>
            <p:cNvSpPr>
              <a:spLocks noChangeShapeType="1"/>
            </p:cNvSpPr>
            <p:nvPr/>
          </p:nvSpPr>
          <p:spPr bwMode="auto">
            <a:xfrm>
              <a:off x="5276" y="3421"/>
              <a:ext cx="1" cy="2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95" name="Line 43"/>
            <p:cNvSpPr>
              <a:spLocks noChangeShapeType="1"/>
            </p:cNvSpPr>
            <p:nvPr/>
          </p:nvSpPr>
          <p:spPr bwMode="auto">
            <a:xfrm>
              <a:off x="6170" y="3435"/>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96" name="Text Box 44"/>
            <p:cNvSpPr txBox="1">
              <a:spLocks noChangeArrowheads="1"/>
            </p:cNvSpPr>
            <p:nvPr/>
          </p:nvSpPr>
          <p:spPr bwMode="auto">
            <a:xfrm>
              <a:off x="6194" y="3399"/>
              <a:ext cx="221"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97" name="Text Box 45"/>
            <p:cNvSpPr txBox="1">
              <a:spLocks noChangeArrowheads="1"/>
            </p:cNvSpPr>
            <p:nvPr/>
          </p:nvSpPr>
          <p:spPr bwMode="auto">
            <a:xfrm>
              <a:off x="5042" y="3362"/>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98" name="Line 46"/>
            <p:cNvSpPr>
              <a:spLocks noChangeShapeType="1"/>
            </p:cNvSpPr>
            <p:nvPr/>
          </p:nvSpPr>
          <p:spPr bwMode="auto">
            <a:xfrm>
              <a:off x="5408" y="3381"/>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99" name="Text Box 47"/>
            <p:cNvSpPr txBox="1">
              <a:spLocks noChangeArrowheads="1"/>
            </p:cNvSpPr>
            <p:nvPr/>
          </p:nvSpPr>
          <p:spPr bwMode="auto">
            <a:xfrm>
              <a:off x="5432" y="3345"/>
              <a:ext cx="21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dirty="0" err="1">
                  <a:solidFill>
                    <a:schemeClr val="tx2"/>
                  </a:solidFill>
                  <a:latin typeface="Times New Roman" panose="02020603050405020304" pitchFamily="18" charset="0"/>
                  <a:cs typeface="Times New Roman" panose="02020603050405020304" pitchFamily="18" charset="0"/>
                </a:rPr>
                <a:t>i</a:t>
              </a:r>
              <a:r>
                <a:rPr lang="en-US" altLang="zh-CN" b="1" i="1" baseline="-25000" dirty="0" err="1">
                  <a:solidFill>
                    <a:schemeClr val="tx2"/>
                  </a:solidFill>
                  <a:latin typeface="Times New Roman" panose="02020603050405020304" pitchFamily="18" charset="0"/>
                  <a:cs typeface="Times New Roman" panose="02020603050405020304" pitchFamily="18" charset="0"/>
                </a:rPr>
                <a:t>L</a:t>
              </a:r>
              <a:endParaRPr lang="en-US" altLang="zh-CN" b="1" dirty="0">
                <a:solidFill>
                  <a:schemeClr val="tx2"/>
                </a:solidFill>
                <a:latin typeface="Times New Roman" panose="02020603050405020304" pitchFamily="18" charset="0"/>
                <a:cs typeface="Times New Roman" panose="02020603050405020304" pitchFamily="18" charset="0"/>
              </a:endParaRPr>
            </a:p>
          </p:txBody>
        </p:sp>
        <p:sp>
          <p:nvSpPr>
            <p:cNvPr id="100" name="Text Box 48"/>
            <p:cNvSpPr txBox="1">
              <a:spLocks noChangeArrowheads="1"/>
            </p:cNvSpPr>
            <p:nvPr/>
          </p:nvSpPr>
          <p:spPr bwMode="auto">
            <a:xfrm>
              <a:off x="5032" y="2883"/>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101" name="Text Box 49"/>
            <p:cNvSpPr txBox="1">
              <a:spLocks noChangeArrowheads="1"/>
            </p:cNvSpPr>
            <p:nvPr/>
          </p:nvSpPr>
          <p:spPr bwMode="auto">
            <a:xfrm>
              <a:off x="4966" y="3079"/>
              <a:ext cx="2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u</a:t>
              </a:r>
              <a:r>
                <a:rPr lang="en-US" altLang="zh-CN" b="1" i="1" baseline="-25000">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grpSp>
      <p:graphicFrame>
        <p:nvGraphicFramePr>
          <p:cNvPr id="108" name="Object 6"/>
          <p:cNvGraphicFramePr>
            <a:graphicFrameLocks noChangeAspect="1"/>
          </p:cNvGraphicFramePr>
          <p:nvPr>
            <p:extLst>
              <p:ext uri="{D42A27DB-BD31-4B8C-83A1-F6EECF244321}">
                <p14:modId xmlns:p14="http://schemas.microsoft.com/office/powerpoint/2010/main" val="2278441070"/>
              </p:ext>
            </p:extLst>
          </p:nvPr>
        </p:nvGraphicFramePr>
        <p:xfrm>
          <a:off x="843681" y="4493409"/>
          <a:ext cx="3914775" cy="911225"/>
        </p:xfrm>
        <a:graphic>
          <a:graphicData uri="http://schemas.openxmlformats.org/presentationml/2006/ole">
            <mc:AlternateContent xmlns:mc="http://schemas.openxmlformats.org/markup-compatibility/2006">
              <mc:Choice xmlns:v="urn:schemas-microsoft-com:vml" Requires="v">
                <p:oleObj spid="_x0000_s44064" name="公式" r:id="rId4" imgW="1904760" imgH="444240" progId="Equation.3">
                  <p:embed/>
                </p:oleObj>
              </mc:Choice>
              <mc:Fallback>
                <p:oleObj name="公式" r:id="rId4" imgW="19047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681" y="4493409"/>
                        <a:ext cx="391477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7"/>
          <p:cNvGraphicFramePr>
            <a:graphicFrameLocks noChangeAspect="1"/>
          </p:cNvGraphicFramePr>
          <p:nvPr>
            <p:extLst>
              <p:ext uri="{D42A27DB-BD31-4B8C-83A1-F6EECF244321}">
                <p14:modId xmlns:p14="http://schemas.microsoft.com/office/powerpoint/2010/main" val="1785625108"/>
              </p:ext>
            </p:extLst>
          </p:nvPr>
        </p:nvGraphicFramePr>
        <p:xfrm>
          <a:off x="755576" y="3168087"/>
          <a:ext cx="3257550" cy="1166813"/>
        </p:xfrm>
        <a:graphic>
          <a:graphicData uri="http://schemas.openxmlformats.org/presentationml/2006/ole">
            <mc:AlternateContent xmlns:mc="http://schemas.openxmlformats.org/markup-compatibility/2006">
              <mc:Choice xmlns:v="urn:schemas-microsoft-com:vml" Requires="v">
                <p:oleObj spid="_x0000_s44065" name="公式" r:id="rId6" imgW="1625400" imgH="583920" progId="Equation.3">
                  <p:embed/>
                </p:oleObj>
              </mc:Choice>
              <mc:Fallback>
                <p:oleObj name="公式" r:id="rId6" imgW="1625400" imgH="5839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3168087"/>
                        <a:ext cx="325755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8"/>
          <p:cNvGraphicFramePr>
            <a:graphicFrameLocks noChangeAspect="1"/>
          </p:cNvGraphicFramePr>
          <p:nvPr>
            <p:extLst>
              <p:ext uri="{D42A27DB-BD31-4B8C-83A1-F6EECF244321}">
                <p14:modId xmlns:p14="http://schemas.microsoft.com/office/powerpoint/2010/main" val="3923113178"/>
              </p:ext>
            </p:extLst>
          </p:nvPr>
        </p:nvGraphicFramePr>
        <p:xfrm>
          <a:off x="923851" y="5404634"/>
          <a:ext cx="4670425" cy="911225"/>
        </p:xfrm>
        <a:graphic>
          <a:graphicData uri="http://schemas.openxmlformats.org/presentationml/2006/ole">
            <mc:AlternateContent xmlns:mc="http://schemas.openxmlformats.org/markup-compatibility/2006">
              <mc:Choice xmlns:v="urn:schemas-microsoft-com:vml" Requires="v">
                <p:oleObj spid="_x0000_s44066" name="公式" r:id="rId8" imgW="2273040" imgH="444240" progId="Equation.3">
                  <p:embed/>
                </p:oleObj>
              </mc:Choice>
              <mc:Fallback>
                <p:oleObj name="公式" r:id="rId8" imgW="227304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851" y="5404634"/>
                        <a:ext cx="46704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9"/>
          <p:cNvGraphicFramePr>
            <a:graphicFrameLocks noChangeAspect="1"/>
          </p:cNvGraphicFramePr>
          <p:nvPr>
            <p:extLst>
              <p:ext uri="{D42A27DB-BD31-4B8C-83A1-F6EECF244321}">
                <p14:modId xmlns:p14="http://schemas.microsoft.com/office/powerpoint/2010/main" val="450857497"/>
              </p:ext>
            </p:extLst>
          </p:nvPr>
        </p:nvGraphicFramePr>
        <p:xfrm>
          <a:off x="4999969" y="3516142"/>
          <a:ext cx="2124075" cy="796925"/>
        </p:xfrm>
        <a:graphic>
          <a:graphicData uri="http://schemas.openxmlformats.org/presentationml/2006/ole">
            <mc:AlternateContent xmlns:mc="http://schemas.openxmlformats.org/markup-compatibility/2006">
              <mc:Choice xmlns:v="urn:schemas-microsoft-com:vml" Requires="v">
                <p:oleObj spid="_x0000_s44067" name="公式" r:id="rId10" imgW="1079280" imgH="406080" progId="Equation.3">
                  <p:embed/>
                </p:oleObj>
              </mc:Choice>
              <mc:Fallback>
                <p:oleObj name="公式" r:id="rId10" imgW="1079280" imgH="4060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9969" y="3516142"/>
                        <a:ext cx="212407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614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3002"/>
                                        </p:tgtEl>
                                        <p:attrNameLst>
                                          <p:attrName>style.visibility</p:attrName>
                                        </p:attrNameLst>
                                      </p:cBhvr>
                                      <p:to>
                                        <p:strVal val="visible"/>
                                      </p:to>
                                    </p:set>
                                    <p:animEffect transition="in" filter="wipe(left)">
                                      <p:cBhvr>
                                        <p:cTn id="7" dur="500"/>
                                        <p:tgtEl>
                                          <p:spTgt spid="853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wipe(left)">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wipe(left)">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left)">
                                      <p:cBhvr>
                                        <p:cTn id="22" dur="500"/>
                                        <p:tgtEl>
                                          <p:spTgt spid="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left)">
                                      <p:cBhvr>
                                        <p:cTn id="2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0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217051" y="1728840"/>
            <a:ext cx="288893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smtClean="0">
                <a:solidFill>
                  <a:srgbClr val="FF0000"/>
                </a:solidFill>
                <a:latin typeface="Times New Roman" panose="02020603050405020304" pitchFamily="18" charset="0"/>
                <a:cs typeface="Times New Roman" panose="02020603050405020304" pitchFamily="18" charset="0"/>
              </a:rPr>
              <a:t>通解</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自由分量）</a:t>
            </a:r>
          </a:p>
        </p:txBody>
      </p:sp>
      <p:graphicFrame>
        <p:nvGraphicFramePr>
          <p:cNvPr id="858115" name="Object 3"/>
          <p:cNvGraphicFramePr>
            <a:graphicFrameLocks noChangeAspect="1"/>
          </p:cNvGraphicFramePr>
          <p:nvPr>
            <p:extLst/>
          </p:nvPr>
        </p:nvGraphicFramePr>
        <p:xfrm>
          <a:off x="1568450" y="2282028"/>
          <a:ext cx="5002213" cy="479425"/>
        </p:xfrm>
        <a:graphic>
          <a:graphicData uri="http://schemas.openxmlformats.org/presentationml/2006/ole">
            <mc:AlternateContent xmlns:mc="http://schemas.openxmlformats.org/markup-compatibility/2006">
              <mc:Choice xmlns:v="urn:schemas-microsoft-com:vml" Requires="v">
                <p:oleObj spid="_x0000_s51227" name="公式" r:id="rId3" imgW="2387520" imgH="228600" progId="Equation.3">
                  <p:embed/>
                </p:oleObj>
              </mc:Choice>
              <mc:Fallback>
                <p:oleObj name="公式" r:id="rId3" imgW="2387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2282028"/>
                        <a:ext cx="5002213"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8116" name="Rectangle 4"/>
          <p:cNvSpPr>
            <a:spLocks noChangeArrowheads="1"/>
          </p:cNvSpPr>
          <p:nvPr/>
        </p:nvSpPr>
        <p:spPr bwMode="auto">
          <a:xfrm>
            <a:off x="1593850" y="2815402"/>
            <a:ext cx="47117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特征根             </a:t>
            </a:r>
            <a:r>
              <a:rPr lang="en-US" altLang="zh-CN" sz="2400" b="1" i="1" dirty="0">
                <a:solidFill>
                  <a:schemeClr val="tx2"/>
                </a:solidFill>
                <a:latin typeface="Times New Roman" panose="02020603050405020304" pitchFamily="18" charset="0"/>
                <a:cs typeface="Times New Roman" panose="02020603050405020304" pitchFamily="18" charset="0"/>
              </a:rPr>
              <a:t>p</a:t>
            </a:r>
            <a:r>
              <a:rPr lang="en-US" altLang="zh-CN" sz="2400" b="1" baseline="-25000" dirty="0">
                <a:solidFill>
                  <a:schemeClr val="tx2"/>
                </a:solidFill>
                <a:latin typeface="Times New Roman" panose="02020603050405020304" pitchFamily="18" charset="0"/>
                <a:cs typeface="Times New Roman" panose="02020603050405020304" pitchFamily="18" charset="0"/>
              </a:rPr>
              <a:t>1,2</a:t>
            </a:r>
            <a:r>
              <a:rPr lang="en-US" altLang="zh-CN"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rPr>
              <a:t>100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j100</a:t>
            </a:r>
          </a:p>
        </p:txBody>
      </p:sp>
      <p:graphicFrame>
        <p:nvGraphicFramePr>
          <p:cNvPr id="858117" name="Object 5"/>
          <p:cNvGraphicFramePr>
            <a:graphicFrameLocks noChangeAspect="1"/>
          </p:cNvGraphicFramePr>
          <p:nvPr>
            <p:extLst/>
          </p:nvPr>
        </p:nvGraphicFramePr>
        <p:xfrm>
          <a:off x="1777772" y="5415026"/>
          <a:ext cx="4527778" cy="588415"/>
        </p:xfrm>
        <a:graphic>
          <a:graphicData uri="http://schemas.openxmlformats.org/presentationml/2006/ole">
            <mc:AlternateContent xmlns:mc="http://schemas.openxmlformats.org/markup-compatibility/2006">
              <mc:Choice xmlns:v="urn:schemas-microsoft-com:vml" Requires="v">
                <p:oleObj spid="_x0000_s51228" name="Equation" r:id="rId5" imgW="1854000" imgH="241200" progId="Equation.DSMT4">
                  <p:embed/>
                </p:oleObj>
              </mc:Choice>
              <mc:Fallback>
                <p:oleObj name="Equation" r:id="rId5" imgW="1854000" imgH="241200" progId="Equation.DSMT4">
                  <p:embed/>
                  <p:pic>
                    <p:nvPicPr>
                      <p:cNvPr id="0" name=""/>
                      <p:cNvPicPr>
                        <a:picLocks noChangeAspect="1" noChangeArrowheads="1"/>
                      </p:cNvPicPr>
                      <p:nvPr/>
                    </p:nvPicPr>
                    <p:blipFill>
                      <a:blip r:embed="rId6"/>
                      <a:srcRect/>
                      <a:stretch>
                        <a:fillRect/>
                      </a:stretch>
                    </p:blipFill>
                    <p:spPr bwMode="auto">
                      <a:xfrm>
                        <a:off x="1777772" y="5415026"/>
                        <a:ext cx="4527778" cy="588415"/>
                      </a:xfrm>
                      <a:prstGeom prst="rect">
                        <a:avLst/>
                      </a:prstGeom>
                      <a:noFill/>
                      <a:ln>
                        <a:noFill/>
                      </a:ln>
                      <a:effectLst/>
                      <a:extLst/>
                    </p:spPr>
                  </p:pic>
                </p:oleObj>
              </mc:Fallback>
            </mc:AlternateContent>
          </a:graphicData>
        </a:graphic>
      </p:graphicFrame>
      <p:sp>
        <p:nvSpPr>
          <p:cNvPr id="858118" name="Text Box 6"/>
          <p:cNvSpPr txBox="1">
            <a:spLocks noChangeArrowheads="1"/>
          </p:cNvSpPr>
          <p:nvPr/>
        </p:nvSpPr>
        <p:spPr bwMode="auto">
          <a:xfrm>
            <a:off x="217051" y="4047466"/>
            <a:ext cx="4333238"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(3) </a:t>
            </a:r>
            <a:r>
              <a:rPr lang="zh-CN" altLang="en-US" sz="2400" b="1" dirty="0" smtClean="0">
                <a:solidFill>
                  <a:srgbClr val="FF0000"/>
                </a:solidFill>
                <a:latin typeface="Times New Roman" panose="02020603050405020304" pitchFamily="18" charset="0"/>
                <a:cs typeface="Times New Roman" panose="02020603050405020304" pitchFamily="18" charset="0"/>
              </a:rPr>
              <a:t>特解</a:t>
            </a:r>
            <a:r>
              <a:rPr lang="zh-CN" altLang="en-US" sz="2400" b="1" dirty="0">
                <a:solidFill>
                  <a:srgbClr val="FF0000"/>
                </a:solidFill>
                <a:latin typeface="Times New Roman" panose="02020603050405020304" pitchFamily="18" charset="0"/>
                <a:cs typeface="Times New Roman" panose="02020603050405020304" pitchFamily="18" charset="0"/>
              </a:rPr>
              <a:t>（强制分量，稳态解）</a:t>
            </a:r>
          </a:p>
        </p:txBody>
      </p:sp>
      <p:graphicFrame>
        <p:nvGraphicFramePr>
          <p:cNvPr id="858119" name="Object 7"/>
          <p:cNvGraphicFramePr>
            <a:graphicFrameLocks noChangeAspect="1"/>
          </p:cNvGraphicFramePr>
          <p:nvPr>
            <p:extLst/>
          </p:nvPr>
        </p:nvGraphicFramePr>
        <p:xfrm>
          <a:off x="2764125" y="4572179"/>
          <a:ext cx="1225987" cy="628036"/>
        </p:xfrm>
        <a:graphic>
          <a:graphicData uri="http://schemas.openxmlformats.org/presentationml/2006/ole">
            <mc:AlternateContent xmlns:mc="http://schemas.openxmlformats.org/markup-compatibility/2006">
              <mc:Choice xmlns:v="urn:schemas-microsoft-com:vml" Requires="v">
                <p:oleObj spid="_x0000_s51229" name="Equation" r:id="rId7" imgW="469800" imgH="241200" progId="Equation.DSMT4">
                  <p:embed/>
                </p:oleObj>
              </mc:Choice>
              <mc:Fallback>
                <p:oleObj name="Equation" r:id="rId7" imgW="469800" imgH="241200" progId="Equation.DSMT4">
                  <p:embed/>
                  <p:pic>
                    <p:nvPicPr>
                      <p:cNvPr id="0" name=""/>
                      <p:cNvPicPr>
                        <a:picLocks noChangeAspect="1" noChangeArrowheads="1"/>
                      </p:cNvPicPr>
                      <p:nvPr/>
                    </p:nvPicPr>
                    <p:blipFill>
                      <a:blip r:embed="rId8"/>
                      <a:srcRect/>
                      <a:stretch>
                        <a:fillRect/>
                      </a:stretch>
                    </p:blipFill>
                    <p:spPr bwMode="auto">
                      <a:xfrm>
                        <a:off x="2764125" y="4572179"/>
                        <a:ext cx="1225987" cy="628036"/>
                      </a:xfrm>
                      <a:prstGeom prst="rect">
                        <a:avLst/>
                      </a:prstGeom>
                      <a:noFill/>
                      <a:ln>
                        <a:noFill/>
                      </a:ln>
                      <a:effectLst/>
                      <a:extLst/>
                    </p:spPr>
                  </p:pic>
                </p:oleObj>
              </mc:Fallback>
            </mc:AlternateContent>
          </a:graphicData>
        </a:graphic>
      </p:graphicFrame>
      <p:graphicFrame>
        <p:nvGraphicFramePr>
          <p:cNvPr id="858120" name="Object 8"/>
          <p:cNvGraphicFramePr>
            <a:graphicFrameLocks noChangeAspect="1"/>
          </p:cNvGraphicFramePr>
          <p:nvPr>
            <p:extLst/>
          </p:nvPr>
        </p:nvGraphicFramePr>
        <p:xfrm>
          <a:off x="1593850" y="809678"/>
          <a:ext cx="4475163" cy="873125"/>
        </p:xfrm>
        <a:graphic>
          <a:graphicData uri="http://schemas.openxmlformats.org/presentationml/2006/ole">
            <mc:AlternateContent xmlns:mc="http://schemas.openxmlformats.org/markup-compatibility/2006">
              <mc:Choice xmlns:v="urn:schemas-microsoft-com:vml" Requires="v">
                <p:oleObj spid="_x0000_s51230" name="公式" r:id="rId9" imgW="2273040" imgH="444240" progId="Equation.3">
                  <p:embed/>
                </p:oleObj>
              </mc:Choice>
              <mc:Fallback>
                <p:oleObj name="公式" r:id="rId9" imgW="227304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3850" y="809678"/>
                        <a:ext cx="4475163"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8121" name="Object 9"/>
          <p:cNvGraphicFramePr>
            <a:graphicFrameLocks noChangeAspect="1"/>
          </p:cNvGraphicFramePr>
          <p:nvPr>
            <p:extLst/>
          </p:nvPr>
        </p:nvGraphicFramePr>
        <p:xfrm>
          <a:off x="2627785" y="3360678"/>
          <a:ext cx="4248472" cy="610930"/>
        </p:xfrm>
        <a:graphic>
          <a:graphicData uri="http://schemas.openxmlformats.org/presentationml/2006/ole">
            <mc:AlternateContent xmlns:mc="http://schemas.openxmlformats.org/markup-compatibility/2006">
              <mc:Choice xmlns:v="urn:schemas-microsoft-com:vml" Requires="v">
                <p:oleObj spid="_x0000_s51231" name="Equation" r:id="rId11" imgW="1676160" imgH="241200" progId="Equation.DSMT4">
                  <p:embed/>
                </p:oleObj>
              </mc:Choice>
              <mc:Fallback>
                <p:oleObj name="Equation" r:id="rId11" imgW="1676160" imgH="241200" progId="Equation.DSMT4">
                  <p:embed/>
                  <p:pic>
                    <p:nvPicPr>
                      <p:cNvPr id="0" name=""/>
                      <p:cNvPicPr>
                        <a:picLocks noChangeAspect="1" noChangeArrowheads="1"/>
                      </p:cNvPicPr>
                      <p:nvPr/>
                    </p:nvPicPr>
                    <p:blipFill>
                      <a:blip r:embed="rId12"/>
                      <a:srcRect/>
                      <a:stretch>
                        <a:fillRect/>
                      </a:stretch>
                    </p:blipFill>
                    <p:spPr bwMode="auto">
                      <a:xfrm>
                        <a:off x="2627785" y="3360678"/>
                        <a:ext cx="4248472" cy="610930"/>
                      </a:xfrm>
                      <a:prstGeom prst="rect">
                        <a:avLst/>
                      </a:prstGeom>
                      <a:noFill/>
                      <a:ln>
                        <a:noFill/>
                      </a:ln>
                      <a:effectLst/>
                      <a:extLst/>
                    </p:spPr>
                  </p:pic>
                </p:oleObj>
              </mc:Fallback>
            </mc:AlternateContent>
          </a:graphicData>
        </a:graphic>
      </p:graphicFrame>
      <p:sp>
        <p:nvSpPr>
          <p:cNvPr id="858122" name="Text Box 10"/>
          <p:cNvSpPr txBox="1">
            <a:spLocks noChangeArrowheads="1"/>
          </p:cNvSpPr>
          <p:nvPr/>
        </p:nvSpPr>
        <p:spPr bwMode="auto">
          <a:xfrm>
            <a:off x="217051" y="5446765"/>
            <a:ext cx="123944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(4) </a:t>
            </a:r>
            <a:r>
              <a:rPr lang="zh-CN" altLang="en-US" sz="2400" b="1" dirty="0">
                <a:solidFill>
                  <a:srgbClr val="FF0000"/>
                </a:solidFill>
                <a:latin typeface="Times New Roman" panose="02020603050405020304" pitchFamily="18" charset="0"/>
                <a:cs typeface="Times New Roman" panose="02020603050405020304" pitchFamily="18" charset="0"/>
              </a:rPr>
              <a:t>全解</a:t>
            </a:r>
          </a:p>
        </p:txBody>
      </p:sp>
      <p:sp>
        <p:nvSpPr>
          <p:cNvPr id="2" name="标题 1"/>
          <p:cNvSpPr>
            <a:spLocks noGrp="1"/>
          </p:cNvSpPr>
          <p:nvPr>
            <p:ph type="title"/>
          </p:nvPr>
        </p:nvSpPr>
        <p:spPr/>
        <p:txBody>
          <a:bodyPr/>
          <a:lstStyle/>
          <a:p>
            <a:r>
              <a:rPr lang="zh-CN" altLang="en-US" dirty="0"/>
              <a:t>二阶电路的零状态响应和全响应</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64</a:t>
            </a:fld>
            <a:endParaRPr lang="en-US" altLang="zh-CN"/>
          </a:p>
        </p:txBody>
      </p:sp>
    </p:spTree>
    <p:extLst>
      <p:ext uri="{BB962C8B-B14F-4D97-AF65-F5344CB8AC3E}">
        <p14:creationId xmlns:p14="http://schemas.microsoft.com/office/powerpoint/2010/main" val="405093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8114"/>
                                        </p:tgtEl>
                                        <p:attrNameLst>
                                          <p:attrName>style.visibility</p:attrName>
                                        </p:attrNameLst>
                                      </p:cBhvr>
                                      <p:to>
                                        <p:strVal val="visible"/>
                                      </p:to>
                                    </p:set>
                                    <p:animEffect transition="in" filter="wipe(left)">
                                      <p:cBhvr>
                                        <p:cTn id="7" dur="500"/>
                                        <p:tgtEl>
                                          <p:spTgt spid="858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58115"/>
                                        </p:tgtEl>
                                        <p:attrNameLst>
                                          <p:attrName>style.visibility</p:attrName>
                                        </p:attrNameLst>
                                      </p:cBhvr>
                                      <p:to>
                                        <p:strVal val="visible"/>
                                      </p:to>
                                    </p:set>
                                    <p:animEffect transition="in" filter="wipe(left)">
                                      <p:cBhvr>
                                        <p:cTn id="12" dur="500"/>
                                        <p:tgtEl>
                                          <p:spTgt spid="858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8116"/>
                                        </p:tgtEl>
                                        <p:attrNameLst>
                                          <p:attrName>style.visibility</p:attrName>
                                        </p:attrNameLst>
                                      </p:cBhvr>
                                      <p:to>
                                        <p:strVal val="visible"/>
                                      </p:to>
                                    </p:set>
                                    <p:animEffect transition="in" filter="wipe(left)">
                                      <p:cBhvr>
                                        <p:cTn id="17" dur="500"/>
                                        <p:tgtEl>
                                          <p:spTgt spid="858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8121"/>
                                        </p:tgtEl>
                                        <p:attrNameLst>
                                          <p:attrName>style.visibility</p:attrName>
                                        </p:attrNameLst>
                                      </p:cBhvr>
                                      <p:to>
                                        <p:strVal val="visible"/>
                                      </p:to>
                                    </p:set>
                                    <p:animEffect transition="in" filter="wipe(left)">
                                      <p:cBhvr>
                                        <p:cTn id="22" dur="500"/>
                                        <p:tgtEl>
                                          <p:spTgt spid="8581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8118"/>
                                        </p:tgtEl>
                                        <p:attrNameLst>
                                          <p:attrName>style.visibility</p:attrName>
                                        </p:attrNameLst>
                                      </p:cBhvr>
                                      <p:to>
                                        <p:strVal val="visible"/>
                                      </p:to>
                                    </p:set>
                                    <p:animEffect transition="in" filter="wipe(left)">
                                      <p:cBhvr>
                                        <p:cTn id="27" dur="500"/>
                                        <p:tgtEl>
                                          <p:spTgt spid="858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58119"/>
                                        </p:tgtEl>
                                        <p:attrNameLst>
                                          <p:attrName>style.visibility</p:attrName>
                                        </p:attrNameLst>
                                      </p:cBhvr>
                                      <p:to>
                                        <p:strVal val="visible"/>
                                      </p:to>
                                    </p:set>
                                    <p:animEffect transition="in" filter="wipe(left)">
                                      <p:cBhvr>
                                        <p:cTn id="32" dur="500"/>
                                        <p:tgtEl>
                                          <p:spTgt spid="858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8122"/>
                                        </p:tgtEl>
                                        <p:attrNameLst>
                                          <p:attrName>style.visibility</p:attrName>
                                        </p:attrNameLst>
                                      </p:cBhvr>
                                      <p:to>
                                        <p:strVal val="visible"/>
                                      </p:to>
                                    </p:set>
                                    <p:animEffect transition="in" filter="wipe(left)">
                                      <p:cBhvr>
                                        <p:cTn id="37" dur="500"/>
                                        <p:tgtEl>
                                          <p:spTgt spid="8581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58117"/>
                                        </p:tgtEl>
                                        <p:attrNameLst>
                                          <p:attrName>style.visibility</p:attrName>
                                        </p:attrNameLst>
                                      </p:cBhvr>
                                      <p:to>
                                        <p:strVal val="visible"/>
                                      </p:to>
                                    </p:set>
                                    <p:animEffect transition="in" filter="wipe(left)">
                                      <p:cBhvr>
                                        <p:cTn id="42" dur="500"/>
                                        <p:tgtEl>
                                          <p:spTgt spid="85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4" grpId="0" autoUpdateAnimBg="0"/>
      <p:bldP spid="858116" grpId="0" autoUpdateAnimBg="0"/>
      <p:bldP spid="858118" grpId="0" autoUpdateAnimBg="0"/>
      <p:bldP spid="85812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171827" y="1340768"/>
            <a:ext cx="312136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(5) </a:t>
            </a:r>
            <a:r>
              <a:rPr lang="zh-CN" altLang="en-US" sz="2400" b="1" dirty="0">
                <a:solidFill>
                  <a:srgbClr val="FF0000"/>
                </a:solidFill>
                <a:latin typeface="Times New Roman" panose="02020603050405020304" pitchFamily="18" charset="0"/>
                <a:cs typeface="Times New Roman" panose="02020603050405020304" pitchFamily="18" charset="0"/>
              </a:rPr>
              <a:t>由</a:t>
            </a:r>
            <a:r>
              <a:rPr lang="zh-CN" altLang="zh-CN" sz="2400" b="1" dirty="0">
                <a:solidFill>
                  <a:srgbClr val="FF0000"/>
                </a:solidFill>
                <a:latin typeface="Times New Roman" panose="02020603050405020304" pitchFamily="18" charset="0"/>
                <a:cs typeface="Times New Roman" panose="02020603050405020304" pitchFamily="18" charset="0"/>
              </a:rPr>
              <a:t>初值</a:t>
            </a:r>
            <a:r>
              <a:rPr lang="zh-CN" altLang="en-US" sz="2400" b="1" dirty="0">
                <a:solidFill>
                  <a:srgbClr val="FF0000"/>
                </a:solidFill>
                <a:latin typeface="Times New Roman" panose="02020603050405020304" pitchFamily="18" charset="0"/>
                <a:cs typeface="Times New Roman" panose="02020603050405020304" pitchFamily="18" charset="0"/>
              </a:rPr>
              <a:t>定积分常数</a:t>
            </a:r>
          </a:p>
        </p:txBody>
      </p:sp>
      <p:graphicFrame>
        <p:nvGraphicFramePr>
          <p:cNvPr id="859139" name="Object 3">
            <a:hlinkClick r:id="" action="ppaction://hlinkshowjump?jump=previousslide"/>
          </p:cNvPr>
          <p:cNvGraphicFramePr>
            <a:graphicFrameLocks noChangeAspect="1"/>
          </p:cNvGraphicFramePr>
          <p:nvPr>
            <p:extLst>
              <p:ext uri="{D42A27DB-BD31-4B8C-83A1-F6EECF244321}">
                <p14:modId xmlns:p14="http://schemas.microsoft.com/office/powerpoint/2010/main" val="3770022355"/>
              </p:ext>
            </p:extLst>
          </p:nvPr>
        </p:nvGraphicFramePr>
        <p:xfrm>
          <a:off x="870998" y="3662887"/>
          <a:ext cx="5888038" cy="1281112"/>
        </p:xfrm>
        <a:graphic>
          <a:graphicData uri="http://schemas.openxmlformats.org/presentationml/2006/ole">
            <mc:AlternateContent xmlns:mc="http://schemas.openxmlformats.org/markup-compatibility/2006">
              <mc:Choice xmlns:v="urn:schemas-microsoft-com:vml" Requires="v">
                <p:oleObj spid="_x0000_s52262" name="Equation" r:id="rId3" imgW="3035160" imgH="660240" progId="Equation.DSMT4">
                  <p:embed/>
                </p:oleObj>
              </mc:Choice>
              <mc:Fallback>
                <p:oleObj name="Equation" r:id="rId3" imgW="3035160" imgH="660240" progId="Equation.DSMT4">
                  <p:embed/>
                  <p:pic>
                    <p:nvPicPr>
                      <p:cNvPr id="0" name=""/>
                      <p:cNvPicPr>
                        <a:picLocks noChangeAspect="1" noChangeArrowheads="1"/>
                      </p:cNvPicPr>
                      <p:nvPr/>
                    </p:nvPicPr>
                    <p:blipFill>
                      <a:blip r:embed="rId4"/>
                      <a:srcRect/>
                      <a:stretch>
                        <a:fillRect/>
                      </a:stretch>
                    </p:blipFill>
                    <p:spPr bwMode="auto">
                      <a:xfrm>
                        <a:off x="870998" y="3662887"/>
                        <a:ext cx="5888038"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9140" name="Object 4"/>
          <p:cNvGraphicFramePr>
            <a:graphicFrameLocks noChangeAspect="1"/>
          </p:cNvGraphicFramePr>
          <p:nvPr>
            <p:extLst>
              <p:ext uri="{D42A27DB-BD31-4B8C-83A1-F6EECF244321}">
                <p14:modId xmlns:p14="http://schemas.microsoft.com/office/powerpoint/2010/main" val="3864954853"/>
              </p:ext>
            </p:extLst>
          </p:nvPr>
        </p:nvGraphicFramePr>
        <p:xfrm>
          <a:off x="3889375" y="4895850"/>
          <a:ext cx="2998788" cy="514350"/>
        </p:xfrm>
        <a:graphic>
          <a:graphicData uri="http://schemas.openxmlformats.org/presentationml/2006/ole">
            <mc:AlternateContent xmlns:mc="http://schemas.openxmlformats.org/markup-compatibility/2006">
              <mc:Choice xmlns:v="urn:schemas-microsoft-com:vml" Requires="v">
                <p:oleObj spid="_x0000_s52263" name="Equation" r:id="rId5" imgW="1396800" imgH="241200" progId="Equation.DSMT4">
                  <p:embed/>
                </p:oleObj>
              </mc:Choice>
              <mc:Fallback>
                <p:oleObj name="Equation" r:id="rId5" imgW="1396800" imgH="241200" progId="Equation.DSMT4">
                  <p:embed/>
                  <p:pic>
                    <p:nvPicPr>
                      <p:cNvPr id="0" name=""/>
                      <p:cNvPicPr>
                        <a:picLocks noChangeAspect="1" noChangeArrowheads="1"/>
                      </p:cNvPicPr>
                      <p:nvPr/>
                    </p:nvPicPr>
                    <p:blipFill>
                      <a:blip r:embed="rId6"/>
                      <a:srcRect/>
                      <a:stretch>
                        <a:fillRect/>
                      </a:stretch>
                    </p:blipFill>
                    <p:spPr bwMode="auto">
                      <a:xfrm>
                        <a:off x="3889375" y="4895850"/>
                        <a:ext cx="29987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9141" name="Object 5"/>
          <p:cNvGraphicFramePr>
            <a:graphicFrameLocks noChangeAspect="1"/>
          </p:cNvGraphicFramePr>
          <p:nvPr>
            <p:extLst>
              <p:ext uri="{D42A27DB-BD31-4B8C-83A1-F6EECF244321}">
                <p14:modId xmlns:p14="http://schemas.microsoft.com/office/powerpoint/2010/main" val="1052788085"/>
              </p:ext>
            </p:extLst>
          </p:nvPr>
        </p:nvGraphicFramePr>
        <p:xfrm>
          <a:off x="669515" y="5514682"/>
          <a:ext cx="6551613" cy="620712"/>
        </p:xfrm>
        <a:graphic>
          <a:graphicData uri="http://schemas.openxmlformats.org/presentationml/2006/ole">
            <mc:AlternateContent xmlns:mc="http://schemas.openxmlformats.org/markup-compatibility/2006">
              <mc:Choice xmlns:v="urn:schemas-microsoft-com:vml" Requires="v">
                <p:oleObj spid="_x0000_s52264" name="Equation" r:id="rId7" imgW="2666880" imgH="253800" progId="Equation.DSMT4">
                  <p:embed/>
                </p:oleObj>
              </mc:Choice>
              <mc:Fallback>
                <p:oleObj name="Equation" r:id="rId7" imgW="2666880" imgH="253800" progId="Equation.DSMT4">
                  <p:embed/>
                  <p:pic>
                    <p:nvPicPr>
                      <p:cNvPr id="0" name=""/>
                      <p:cNvPicPr>
                        <a:picLocks noChangeAspect="1" noChangeArrowheads="1"/>
                      </p:cNvPicPr>
                      <p:nvPr/>
                    </p:nvPicPr>
                    <p:blipFill>
                      <a:blip r:embed="rId8"/>
                      <a:srcRect/>
                      <a:stretch>
                        <a:fillRect/>
                      </a:stretch>
                    </p:blipFill>
                    <p:spPr bwMode="auto">
                      <a:xfrm>
                        <a:off x="669515" y="5514682"/>
                        <a:ext cx="6551613" cy="620712"/>
                      </a:xfrm>
                      <a:prstGeom prst="rect">
                        <a:avLst/>
                      </a:prstGeom>
                      <a:noFill/>
                      <a:ln>
                        <a:noFill/>
                      </a:ln>
                      <a:effectLst/>
                      <a:extLst/>
                    </p:spPr>
                  </p:pic>
                </p:oleObj>
              </mc:Fallback>
            </mc:AlternateContent>
          </a:graphicData>
        </a:graphic>
      </p:graphicFrame>
      <p:sp>
        <p:nvSpPr>
          <p:cNvPr id="859142" name="Rectangle 6"/>
          <p:cNvSpPr>
            <a:spLocks noChangeArrowheads="1"/>
          </p:cNvSpPr>
          <p:nvPr/>
        </p:nvSpPr>
        <p:spPr bwMode="auto">
          <a:xfrm>
            <a:off x="3541713" y="1383159"/>
            <a:ext cx="425469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smtClean="0">
                <a:solidFill>
                  <a:schemeClr val="tx2"/>
                </a:solidFill>
                <a:latin typeface="Times New Roman" panose="02020603050405020304" pitchFamily="18" charset="0"/>
                <a:cs typeface="Times New Roman" panose="02020603050405020304" pitchFamily="18" charset="0"/>
              </a:rPr>
              <a:t>+</a:t>
            </a:r>
            <a:r>
              <a:rPr lang="en-US" altLang="zh-CN" sz="2400" b="1" dirty="0" smtClean="0">
                <a:solidFill>
                  <a:schemeClr val="tx2"/>
                </a:solidFill>
                <a:latin typeface="Times New Roman" panose="02020603050405020304" pitchFamily="18" charset="0"/>
                <a:cs typeface="Times New Roman" panose="02020603050405020304" pitchFamily="18" charset="0"/>
              </a:rPr>
              <a:t>)=0 </a:t>
            </a:r>
            <a:r>
              <a:rPr lang="en-US" altLang="zh-CN" sz="2400" b="1" dirty="0">
                <a:solidFill>
                  <a:schemeClr val="tx2"/>
                </a:solidFill>
                <a:latin typeface="Times New Roman" panose="02020603050405020304" pitchFamily="18" charset="0"/>
                <a:cs typeface="Times New Roman" panose="02020603050405020304" pitchFamily="18" charset="0"/>
              </a:rPr>
              <a:t>,  </a:t>
            </a:r>
            <a:r>
              <a:rPr lang="en-US" altLang="zh-CN" sz="2400" b="1" i="1" dirty="0" err="1">
                <a:solidFill>
                  <a:schemeClr val="tx2"/>
                </a:solidFill>
                <a:latin typeface="Times New Roman" panose="02020603050405020304" pitchFamily="18" charset="0"/>
                <a:cs typeface="Times New Roman" panose="02020603050405020304" pitchFamily="18" charset="0"/>
              </a:rPr>
              <a:t>u</a:t>
            </a:r>
            <a:r>
              <a:rPr lang="en-US" altLang="zh-CN" sz="2400" b="1" baseline="-25000" dirty="0" err="1">
                <a:solidFill>
                  <a:schemeClr val="tx2"/>
                </a:solidFill>
                <a:latin typeface="Times New Roman" panose="02020603050405020304" pitchFamily="18" charset="0"/>
                <a:cs typeface="Times New Roman" panose="02020603050405020304" pitchFamily="18" charset="0"/>
              </a:rPr>
              <a:t>C</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)=0 </a:t>
            </a:r>
            <a:r>
              <a:rPr lang="zh-CN" altLang="en-US" sz="2400" b="1" dirty="0" smtClean="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零状态</a:t>
            </a:r>
            <a:r>
              <a:rPr lang="zh-CN" altLang="en-US" sz="2400" b="1" dirty="0" smtClean="0">
                <a:solidFill>
                  <a:schemeClr val="tx2"/>
                </a:solidFill>
                <a:latin typeface="Times New Roman" panose="02020603050405020304" pitchFamily="18" charset="0"/>
                <a:cs typeface="Times New Roman" panose="02020603050405020304" pitchFamily="18" charset="0"/>
              </a:rPr>
              <a:t>）</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859143" name="Object 7"/>
          <p:cNvGraphicFramePr>
            <a:graphicFrameLocks noChangeAspect="1"/>
          </p:cNvGraphicFramePr>
          <p:nvPr>
            <p:extLst/>
          </p:nvPr>
        </p:nvGraphicFramePr>
        <p:xfrm>
          <a:off x="1732511" y="777874"/>
          <a:ext cx="4041775" cy="525463"/>
        </p:xfrm>
        <a:graphic>
          <a:graphicData uri="http://schemas.openxmlformats.org/presentationml/2006/ole">
            <mc:AlternateContent xmlns:mc="http://schemas.openxmlformats.org/markup-compatibility/2006">
              <mc:Choice xmlns:v="urn:schemas-microsoft-com:vml" Requires="v">
                <p:oleObj spid="_x0000_s52265" name="Equation" r:id="rId9" imgW="1854000" imgH="241200" progId="Equation.DSMT4">
                  <p:embed/>
                </p:oleObj>
              </mc:Choice>
              <mc:Fallback>
                <p:oleObj name="Equation" r:id="rId9" imgW="1854000" imgH="241200" progId="Equation.DSMT4">
                  <p:embed/>
                  <p:pic>
                    <p:nvPicPr>
                      <p:cNvPr id="0" name=""/>
                      <p:cNvPicPr>
                        <a:picLocks noChangeAspect="1" noChangeArrowheads="1"/>
                      </p:cNvPicPr>
                      <p:nvPr/>
                    </p:nvPicPr>
                    <p:blipFill>
                      <a:blip r:embed="rId10"/>
                      <a:srcRect/>
                      <a:stretch>
                        <a:fillRect/>
                      </a:stretch>
                    </p:blipFill>
                    <p:spPr bwMode="auto">
                      <a:xfrm>
                        <a:off x="1732511" y="777874"/>
                        <a:ext cx="40417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9144" name="Object 8"/>
          <p:cNvGraphicFramePr>
            <a:graphicFrameLocks noChangeAspect="1"/>
          </p:cNvGraphicFramePr>
          <p:nvPr>
            <p:extLst>
              <p:ext uri="{D42A27DB-BD31-4B8C-83A1-F6EECF244321}">
                <p14:modId xmlns:p14="http://schemas.microsoft.com/office/powerpoint/2010/main" val="973521949"/>
              </p:ext>
            </p:extLst>
          </p:nvPr>
        </p:nvGraphicFramePr>
        <p:xfrm>
          <a:off x="1060450" y="1943100"/>
          <a:ext cx="4067175" cy="785813"/>
        </p:xfrm>
        <a:graphic>
          <a:graphicData uri="http://schemas.openxmlformats.org/presentationml/2006/ole">
            <mc:AlternateContent xmlns:mc="http://schemas.openxmlformats.org/markup-compatibility/2006">
              <mc:Choice xmlns:v="urn:schemas-microsoft-com:vml" Requires="v">
                <p:oleObj spid="_x0000_s52266" name="Equation" r:id="rId11" imgW="2031840" imgH="393480" progId="Equation.DSMT4">
                  <p:embed/>
                </p:oleObj>
              </mc:Choice>
              <mc:Fallback>
                <p:oleObj name="Equation" r:id="rId11" imgW="2031840" imgH="393480" progId="Equation.DSMT4">
                  <p:embed/>
                  <p:pic>
                    <p:nvPicPr>
                      <p:cNvPr id="0" name=""/>
                      <p:cNvPicPr>
                        <a:picLocks noChangeAspect="1" noChangeArrowheads="1"/>
                      </p:cNvPicPr>
                      <p:nvPr/>
                    </p:nvPicPr>
                    <p:blipFill>
                      <a:blip r:embed="rId12"/>
                      <a:srcRect/>
                      <a:stretch>
                        <a:fillRect/>
                      </a:stretch>
                    </p:blipFill>
                    <p:spPr bwMode="auto">
                      <a:xfrm>
                        <a:off x="1060450" y="1943100"/>
                        <a:ext cx="406717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9145" name="Text Box 9"/>
          <p:cNvSpPr txBox="1">
            <a:spLocks noChangeArrowheads="1"/>
          </p:cNvSpPr>
          <p:nvPr/>
        </p:nvSpPr>
        <p:spPr bwMode="auto">
          <a:xfrm>
            <a:off x="1128713" y="3106737"/>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zh-CN" altLang="zh-CN" b="0"/>
          </a:p>
        </p:txBody>
      </p:sp>
      <p:graphicFrame>
        <p:nvGraphicFramePr>
          <p:cNvPr id="859146" name="Object 10"/>
          <p:cNvGraphicFramePr>
            <a:graphicFrameLocks noChangeAspect="1"/>
          </p:cNvGraphicFramePr>
          <p:nvPr>
            <p:extLst>
              <p:ext uri="{D42A27DB-BD31-4B8C-83A1-F6EECF244321}">
                <p14:modId xmlns:p14="http://schemas.microsoft.com/office/powerpoint/2010/main" val="40074943"/>
              </p:ext>
            </p:extLst>
          </p:nvPr>
        </p:nvGraphicFramePr>
        <p:xfrm>
          <a:off x="1077913" y="2747963"/>
          <a:ext cx="7213600" cy="801687"/>
        </p:xfrm>
        <a:graphic>
          <a:graphicData uri="http://schemas.openxmlformats.org/presentationml/2006/ole">
            <mc:AlternateContent xmlns:mc="http://schemas.openxmlformats.org/markup-compatibility/2006">
              <mc:Choice xmlns:v="urn:schemas-microsoft-com:vml" Requires="v">
                <p:oleObj spid="_x0000_s52267" name="Equation" r:id="rId13" imgW="3530520" imgH="393480" progId="Equation.DSMT4">
                  <p:embed/>
                </p:oleObj>
              </mc:Choice>
              <mc:Fallback>
                <p:oleObj name="Equation" r:id="rId13" imgW="3530520" imgH="393480" progId="Equation.DSMT4">
                  <p:embed/>
                  <p:pic>
                    <p:nvPicPr>
                      <p:cNvPr id="0" name=""/>
                      <p:cNvPicPr>
                        <a:picLocks noChangeAspect="1" noChangeArrowheads="1"/>
                      </p:cNvPicPr>
                      <p:nvPr/>
                    </p:nvPicPr>
                    <p:blipFill>
                      <a:blip r:embed="rId14"/>
                      <a:srcRect/>
                      <a:stretch>
                        <a:fillRect/>
                      </a:stretch>
                    </p:blipFill>
                    <p:spPr bwMode="auto">
                      <a:xfrm>
                        <a:off x="1077913" y="2747963"/>
                        <a:ext cx="7213600"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二阶电路的零状态响应和全响应</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65</a:t>
            </a:fld>
            <a:endParaRPr lang="en-US" altLang="zh-CN"/>
          </a:p>
        </p:txBody>
      </p:sp>
    </p:spTree>
    <p:extLst>
      <p:ext uri="{BB962C8B-B14F-4D97-AF65-F5344CB8AC3E}">
        <p14:creationId xmlns:p14="http://schemas.microsoft.com/office/powerpoint/2010/main" val="35693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59138"/>
                                        </p:tgtEl>
                                        <p:attrNameLst>
                                          <p:attrName>style.visibility</p:attrName>
                                        </p:attrNameLst>
                                      </p:cBhvr>
                                      <p:to>
                                        <p:strVal val="visible"/>
                                      </p:to>
                                    </p:set>
                                    <p:anim calcmode="lin" valueType="num">
                                      <p:cBhvr additive="base">
                                        <p:cTn id="7" dur="500"/>
                                        <p:tgtEl>
                                          <p:spTgt spid="859138"/>
                                        </p:tgtEl>
                                        <p:attrNameLst>
                                          <p:attrName>ppt_y</p:attrName>
                                        </p:attrNameLst>
                                      </p:cBhvr>
                                      <p:tavLst>
                                        <p:tav tm="0">
                                          <p:val>
                                            <p:strVal val="#ppt_y-#ppt_h*1.125000"/>
                                          </p:val>
                                        </p:tav>
                                        <p:tav tm="100000">
                                          <p:val>
                                            <p:strVal val="#ppt_y"/>
                                          </p:val>
                                        </p:tav>
                                      </p:tavLst>
                                    </p:anim>
                                    <p:animEffect transition="in" filter="wipe(down)">
                                      <p:cBhvr>
                                        <p:cTn id="8" dur="500"/>
                                        <p:tgtEl>
                                          <p:spTgt spid="8591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59142"/>
                                        </p:tgtEl>
                                        <p:attrNameLst>
                                          <p:attrName>style.visibility</p:attrName>
                                        </p:attrNameLst>
                                      </p:cBhvr>
                                      <p:to>
                                        <p:strVal val="visible"/>
                                      </p:to>
                                    </p:set>
                                    <p:anim calcmode="lin" valueType="num">
                                      <p:cBhvr additive="base">
                                        <p:cTn id="13" dur="500"/>
                                        <p:tgtEl>
                                          <p:spTgt spid="859142"/>
                                        </p:tgtEl>
                                        <p:attrNameLst>
                                          <p:attrName>ppt_y</p:attrName>
                                        </p:attrNameLst>
                                      </p:cBhvr>
                                      <p:tavLst>
                                        <p:tav tm="0">
                                          <p:val>
                                            <p:strVal val="#ppt_y-#ppt_h*1.125000"/>
                                          </p:val>
                                        </p:tav>
                                        <p:tav tm="100000">
                                          <p:val>
                                            <p:strVal val="#ppt_y"/>
                                          </p:val>
                                        </p:tav>
                                      </p:tavLst>
                                    </p:anim>
                                    <p:animEffect transition="in" filter="wipe(down)">
                                      <p:cBhvr>
                                        <p:cTn id="14" dur="500"/>
                                        <p:tgtEl>
                                          <p:spTgt spid="8591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859144"/>
                                        </p:tgtEl>
                                        <p:attrNameLst>
                                          <p:attrName>style.visibility</p:attrName>
                                        </p:attrNameLst>
                                      </p:cBhvr>
                                      <p:to>
                                        <p:strVal val="visible"/>
                                      </p:to>
                                    </p:set>
                                    <p:anim calcmode="lin" valueType="num">
                                      <p:cBhvr additive="base">
                                        <p:cTn id="19" dur="500"/>
                                        <p:tgtEl>
                                          <p:spTgt spid="859144"/>
                                        </p:tgtEl>
                                        <p:attrNameLst>
                                          <p:attrName>ppt_y</p:attrName>
                                        </p:attrNameLst>
                                      </p:cBhvr>
                                      <p:tavLst>
                                        <p:tav tm="0">
                                          <p:val>
                                            <p:strVal val="#ppt_y-#ppt_h*1.125000"/>
                                          </p:val>
                                        </p:tav>
                                        <p:tav tm="100000">
                                          <p:val>
                                            <p:strVal val="#ppt_y"/>
                                          </p:val>
                                        </p:tav>
                                      </p:tavLst>
                                    </p:anim>
                                    <p:animEffect transition="in" filter="wipe(down)">
                                      <p:cBhvr>
                                        <p:cTn id="20" dur="500"/>
                                        <p:tgtEl>
                                          <p:spTgt spid="8591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859146"/>
                                        </p:tgtEl>
                                        <p:attrNameLst>
                                          <p:attrName>style.visibility</p:attrName>
                                        </p:attrNameLst>
                                      </p:cBhvr>
                                      <p:to>
                                        <p:strVal val="visible"/>
                                      </p:to>
                                    </p:set>
                                    <p:anim calcmode="lin" valueType="num">
                                      <p:cBhvr additive="base">
                                        <p:cTn id="25" dur="500"/>
                                        <p:tgtEl>
                                          <p:spTgt spid="859146"/>
                                        </p:tgtEl>
                                        <p:attrNameLst>
                                          <p:attrName>ppt_y</p:attrName>
                                        </p:attrNameLst>
                                      </p:cBhvr>
                                      <p:tavLst>
                                        <p:tav tm="0">
                                          <p:val>
                                            <p:strVal val="#ppt_y-#ppt_h*1.125000"/>
                                          </p:val>
                                        </p:tav>
                                        <p:tav tm="100000">
                                          <p:val>
                                            <p:strVal val="#ppt_y"/>
                                          </p:val>
                                        </p:tav>
                                      </p:tavLst>
                                    </p:anim>
                                    <p:animEffect transition="in" filter="wipe(down)">
                                      <p:cBhvr>
                                        <p:cTn id="26" dur="500"/>
                                        <p:tgtEl>
                                          <p:spTgt spid="8591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859139"/>
                                        </p:tgtEl>
                                        <p:attrNameLst>
                                          <p:attrName>style.visibility</p:attrName>
                                        </p:attrNameLst>
                                      </p:cBhvr>
                                      <p:to>
                                        <p:strVal val="visible"/>
                                      </p:to>
                                    </p:set>
                                    <p:anim calcmode="lin" valueType="num">
                                      <p:cBhvr additive="base">
                                        <p:cTn id="31" dur="500"/>
                                        <p:tgtEl>
                                          <p:spTgt spid="859139"/>
                                        </p:tgtEl>
                                        <p:attrNameLst>
                                          <p:attrName>ppt_y</p:attrName>
                                        </p:attrNameLst>
                                      </p:cBhvr>
                                      <p:tavLst>
                                        <p:tav tm="0">
                                          <p:val>
                                            <p:strVal val="#ppt_y-#ppt_h*1.125000"/>
                                          </p:val>
                                        </p:tav>
                                        <p:tav tm="100000">
                                          <p:val>
                                            <p:strVal val="#ppt_y"/>
                                          </p:val>
                                        </p:tav>
                                      </p:tavLst>
                                    </p:anim>
                                    <p:animEffect transition="in" filter="wipe(down)">
                                      <p:cBhvr>
                                        <p:cTn id="32" dur="500"/>
                                        <p:tgtEl>
                                          <p:spTgt spid="8591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nodeType="clickEffect">
                                  <p:stCondLst>
                                    <p:cond delay="0"/>
                                  </p:stCondLst>
                                  <p:childTnLst>
                                    <p:set>
                                      <p:cBhvr>
                                        <p:cTn id="36" dur="1" fill="hold">
                                          <p:stCondLst>
                                            <p:cond delay="0"/>
                                          </p:stCondLst>
                                        </p:cTn>
                                        <p:tgtEl>
                                          <p:spTgt spid="859140"/>
                                        </p:tgtEl>
                                        <p:attrNameLst>
                                          <p:attrName>style.visibility</p:attrName>
                                        </p:attrNameLst>
                                      </p:cBhvr>
                                      <p:to>
                                        <p:strVal val="visible"/>
                                      </p:to>
                                    </p:set>
                                    <p:anim calcmode="lin" valueType="num">
                                      <p:cBhvr additive="base">
                                        <p:cTn id="37" dur="500"/>
                                        <p:tgtEl>
                                          <p:spTgt spid="859140"/>
                                        </p:tgtEl>
                                        <p:attrNameLst>
                                          <p:attrName>ppt_y</p:attrName>
                                        </p:attrNameLst>
                                      </p:cBhvr>
                                      <p:tavLst>
                                        <p:tav tm="0">
                                          <p:val>
                                            <p:strVal val="#ppt_y-#ppt_h*1.125000"/>
                                          </p:val>
                                        </p:tav>
                                        <p:tav tm="100000">
                                          <p:val>
                                            <p:strVal val="#ppt_y"/>
                                          </p:val>
                                        </p:tav>
                                      </p:tavLst>
                                    </p:anim>
                                    <p:animEffect transition="in" filter="wipe(down)">
                                      <p:cBhvr>
                                        <p:cTn id="38" dur="500"/>
                                        <p:tgtEl>
                                          <p:spTgt spid="8591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nodeType="clickEffect">
                                  <p:stCondLst>
                                    <p:cond delay="0"/>
                                  </p:stCondLst>
                                  <p:childTnLst>
                                    <p:set>
                                      <p:cBhvr>
                                        <p:cTn id="42" dur="1" fill="hold">
                                          <p:stCondLst>
                                            <p:cond delay="0"/>
                                          </p:stCondLst>
                                        </p:cTn>
                                        <p:tgtEl>
                                          <p:spTgt spid="859141"/>
                                        </p:tgtEl>
                                        <p:attrNameLst>
                                          <p:attrName>style.visibility</p:attrName>
                                        </p:attrNameLst>
                                      </p:cBhvr>
                                      <p:to>
                                        <p:strVal val="visible"/>
                                      </p:to>
                                    </p:set>
                                    <p:anim calcmode="lin" valueType="num">
                                      <p:cBhvr additive="base">
                                        <p:cTn id="43" dur="500"/>
                                        <p:tgtEl>
                                          <p:spTgt spid="859141"/>
                                        </p:tgtEl>
                                        <p:attrNameLst>
                                          <p:attrName>ppt_y</p:attrName>
                                        </p:attrNameLst>
                                      </p:cBhvr>
                                      <p:tavLst>
                                        <p:tav tm="0">
                                          <p:val>
                                            <p:strVal val="#ppt_y-#ppt_h*1.125000"/>
                                          </p:val>
                                        </p:tav>
                                        <p:tav tm="100000">
                                          <p:val>
                                            <p:strVal val="#ppt_y"/>
                                          </p:val>
                                        </p:tav>
                                      </p:tavLst>
                                    </p:anim>
                                    <p:animEffect transition="in" filter="wipe(down)">
                                      <p:cBhvr>
                                        <p:cTn id="44" dur="500"/>
                                        <p:tgtEl>
                                          <p:spTgt spid="8591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grpId="0" nodeType="clickEffect" nodePh="1">
                                  <p:stCondLst>
                                    <p:cond delay="0"/>
                                  </p:stCondLst>
                                  <p:endCondLst>
                                    <p:cond evt="begin" delay="0">
                                      <p:tn val="47"/>
                                    </p:cond>
                                  </p:endCondLst>
                                  <p:childTnLst>
                                    <p:set>
                                      <p:cBhvr>
                                        <p:cTn id="48" dur="1" fill="hold">
                                          <p:stCondLst>
                                            <p:cond delay="0"/>
                                          </p:stCondLst>
                                        </p:cTn>
                                        <p:tgtEl>
                                          <p:spTgt spid="859145"/>
                                        </p:tgtEl>
                                        <p:attrNameLst>
                                          <p:attrName>style.visibility</p:attrName>
                                        </p:attrNameLst>
                                      </p:cBhvr>
                                      <p:to>
                                        <p:strVal val="visible"/>
                                      </p:to>
                                    </p:set>
                                    <p:anim calcmode="lin" valueType="num">
                                      <p:cBhvr additive="base">
                                        <p:cTn id="49" dur="500"/>
                                        <p:tgtEl>
                                          <p:spTgt spid="859145"/>
                                        </p:tgtEl>
                                        <p:attrNameLst>
                                          <p:attrName>ppt_y</p:attrName>
                                        </p:attrNameLst>
                                      </p:cBhvr>
                                      <p:tavLst>
                                        <p:tav tm="0">
                                          <p:val>
                                            <p:strVal val="#ppt_y-#ppt_h*1.125000"/>
                                          </p:val>
                                        </p:tav>
                                        <p:tav tm="100000">
                                          <p:val>
                                            <p:strVal val="#ppt_y"/>
                                          </p:val>
                                        </p:tav>
                                      </p:tavLst>
                                    </p:anim>
                                    <p:animEffect transition="in" filter="wipe(down)">
                                      <p:cBhvr>
                                        <p:cTn id="50" dur="500"/>
                                        <p:tgtEl>
                                          <p:spTgt spid="859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8" grpId="0" autoUpdateAnimBg="0"/>
      <p:bldP spid="859142" grpId="0" autoUpdateAnimBg="0"/>
      <p:bldP spid="85914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Text Box 2"/>
          <p:cNvSpPr txBox="1">
            <a:spLocks noChangeArrowheads="1"/>
          </p:cNvSpPr>
          <p:nvPr/>
        </p:nvSpPr>
        <p:spPr bwMode="auto">
          <a:xfrm>
            <a:off x="138906" y="772398"/>
            <a:ext cx="19780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800" b="1" dirty="0">
                <a:solidFill>
                  <a:schemeClr val="tx2"/>
                </a:solidFill>
              </a:rPr>
              <a:t>二、全响应</a:t>
            </a:r>
            <a:endParaRPr lang="zh-CN" altLang="en-US" b="1" dirty="0">
              <a:solidFill>
                <a:schemeClr val="tx2"/>
              </a:solidFill>
            </a:endParaRPr>
          </a:p>
        </p:txBody>
      </p:sp>
      <p:sp>
        <p:nvSpPr>
          <p:cNvPr id="857091" name="Text Box 3"/>
          <p:cNvSpPr txBox="1">
            <a:spLocks noChangeArrowheads="1"/>
          </p:cNvSpPr>
          <p:nvPr/>
        </p:nvSpPr>
        <p:spPr bwMode="auto">
          <a:xfrm>
            <a:off x="367086" y="1377058"/>
            <a:ext cx="3935693" cy="1754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a:defRPr kumimoji="1" sz="2400">
                <a:solidFill>
                  <a:schemeClr val="tx1"/>
                </a:solidFill>
                <a:latin typeface="Times New Roman" pitchFamily="18" charset="0"/>
                <a:ea typeface="宋体" charset="-122"/>
              </a:defRPr>
            </a:lvl1pPr>
            <a:lvl2pPr marL="1143000" algn="l">
              <a:defRPr kumimoji="1" sz="2400">
                <a:solidFill>
                  <a:schemeClr val="tx1"/>
                </a:solidFill>
                <a:latin typeface="Times New Roman" pitchFamily="18" charset="0"/>
                <a:ea typeface="宋体" charset="-122"/>
              </a:defRPr>
            </a:lvl2pPr>
            <a:lvl3pPr marL="1333500" algn="l">
              <a:defRPr kumimoji="1" sz="2400">
                <a:solidFill>
                  <a:schemeClr val="tx1"/>
                </a:solidFill>
                <a:latin typeface="Times New Roman" pitchFamily="18" charset="0"/>
                <a:ea typeface="宋体" charset="-122"/>
              </a:defRPr>
            </a:lvl3pPr>
            <a:lvl4pPr marL="1524000"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pPr>
            <a:r>
              <a:rPr lang="zh-CN" altLang="en-US" b="1" dirty="0">
                <a:solidFill>
                  <a:schemeClr val="tx2"/>
                </a:solidFill>
                <a:cs typeface="Times New Roman" panose="02020603050405020304" pitchFamily="18" charset="0"/>
              </a:rPr>
              <a:t>已知： </a:t>
            </a:r>
            <a:r>
              <a:rPr lang="en-US" altLang="zh-CN" b="1" i="1" dirty="0" err="1">
                <a:solidFill>
                  <a:schemeClr val="tx2"/>
                </a:solidFill>
                <a:cs typeface="Times New Roman" panose="02020603050405020304" pitchFamily="18" charset="0"/>
              </a:rPr>
              <a:t>i</a:t>
            </a:r>
            <a:r>
              <a:rPr lang="en-US" altLang="zh-CN" b="1" i="1" baseline="-25000" dirty="0" err="1">
                <a:solidFill>
                  <a:schemeClr val="tx2"/>
                </a:solidFill>
                <a:cs typeface="Times New Roman" panose="02020603050405020304" pitchFamily="18" charset="0"/>
              </a:rPr>
              <a:t>L</a:t>
            </a:r>
            <a:r>
              <a:rPr lang="en-US" altLang="zh-CN" b="1" dirty="0">
                <a:solidFill>
                  <a:schemeClr val="tx2"/>
                </a:solidFill>
                <a:cs typeface="Times New Roman" panose="02020603050405020304" pitchFamily="18" charset="0"/>
              </a:rPr>
              <a:t>(0)=2A</a:t>
            </a:r>
            <a:r>
              <a:rPr lang="zh-CN" altLang="en-US" b="1" dirty="0">
                <a:solidFill>
                  <a:schemeClr val="tx2"/>
                </a:solidFill>
                <a:cs typeface="Times New Roman" panose="02020603050405020304" pitchFamily="18" charset="0"/>
              </a:rPr>
              <a:t>，</a:t>
            </a:r>
            <a:r>
              <a:rPr lang="en-US" altLang="zh-CN" b="1" i="1" dirty="0" err="1">
                <a:solidFill>
                  <a:schemeClr val="tx2"/>
                </a:solidFill>
                <a:cs typeface="Times New Roman" panose="02020603050405020304" pitchFamily="18" charset="0"/>
              </a:rPr>
              <a:t>u</a:t>
            </a:r>
            <a:r>
              <a:rPr lang="en-US" altLang="zh-CN" b="1" baseline="-25000" dirty="0" err="1">
                <a:solidFill>
                  <a:schemeClr val="tx2"/>
                </a:solidFill>
                <a:cs typeface="Times New Roman" panose="02020603050405020304" pitchFamily="18" charset="0"/>
              </a:rPr>
              <a:t>C</a:t>
            </a:r>
            <a:r>
              <a:rPr lang="en-US" altLang="zh-CN" b="1" dirty="0">
                <a:solidFill>
                  <a:schemeClr val="tx2"/>
                </a:solidFill>
                <a:cs typeface="Times New Roman" panose="02020603050405020304" pitchFamily="18" charset="0"/>
              </a:rPr>
              <a:t>(0)=0</a:t>
            </a:r>
            <a:r>
              <a:rPr lang="zh-CN" altLang="en-US" b="1" dirty="0">
                <a:solidFill>
                  <a:schemeClr val="tx2"/>
                </a:solidFill>
                <a:cs typeface="Times New Roman" panose="02020603050405020304" pitchFamily="18" charset="0"/>
              </a:rPr>
              <a:t>，</a:t>
            </a:r>
          </a:p>
          <a:p>
            <a:pPr>
              <a:lnSpc>
                <a:spcPct val="150000"/>
              </a:lnSpc>
            </a:pPr>
            <a:r>
              <a:rPr lang="zh-CN" altLang="en-US" b="1" i="1" dirty="0">
                <a:solidFill>
                  <a:schemeClr val="tx2"/>
                </a:solidFill>
                <a:cs typeface="Times New Roman" panose="02020603050405020304" pitchFamily="18" charset="0"/>
              </a:rPr>
              <a:t>            </a:t>
            </a:r>
            <a:r>
              <a:rPr lang="en-US" altLang="zh-CN" b="1" i="1" dirty="0">
                <a:solidFill>
                  <a:schemeClr val="tx2"/>
                </a:solidFill>
                <a:cs typeface="Times New Roman" panose="02020603050405020304" pitchFamily="18" charset="0"/>
              </a:rPr>
              <a:t>R</a:t>
            </a:r>
            <a:r>
              <a:rPr lang="en-US" altLang="zh-CN" b="1" dirty="0">
                <a:solidFill>
                  <a:schemeClr val="tx2"/>
                </a:solidFill>
                <a:cs typeface="Times New Roman" panose="02020603050405020304" pitchFamily="18" charset="0"/>
              </a:rPr>
              <a:t>=50</a:t>
            </a:r>
            <a:r>
              <a:rPr lang="en-US" altLang="zh-CN" b="1" dirty="0">
                <a:solidFill>
                  <a:schemeClr val="tx2"/>
                </a:solidFill>
                <a:cs typeface="Times New Roman" panose="02020603050405020304" pitchFamily="18" charset="0"/>
                <a:sym typeface="Symbol" pitchFamily="18" charset="2"/>
              </a:rPr>
              <a:t></a:t>
            </a:r>
            <a:r>
              <a:rPr lang="zh-CN" altLang="en-US" b="1" dirty="0">
                <a:solidFill>
                  <a:schemeClr val="tx2"/>
                </a:solidFill>
                <a:cs typeface="Times New Roman" panose="02020603050405020304" pitchFamily="18" charset="0"/>
                <a:sym typeface="Symbol" pitchFamily="18" charset="2"/>
              </a:rPr>
              <a:t>， </a:t>
            </a:r>
            <a:r>
              <a:rPr lang="en-US" altLang="zh-CN" b="1" i="1" dirty="0">
                <a:solidFill>
                  <a:schemeClr val="tx2"/>
                </a:solidFill>
                <a:cs typeface="Times New Roman" panose="02020603050405020304" pitchFamily="18" charset="0"/>
                <a:sym typeface="Symbol" pitchFamily="18" charset="2"/>
              </a:rPr>
              <a:t>L</a:t>
            </a:r>
            <a:r>
              <a:rPr lang="en-US" altLang="zh-CN" b="1" dirty="0">
                <a:solidFill>
                  <a:schemeClr val="tx2"/>
                </a:solidFill>
                <a:cs typeface="Times New Roman" panose="02020603050405020304" pitchFamily="18" charset="0"/>
                <a:sym typeface="Symbol" pitchFamily="18" charset="2"/>
              </a:rPr>
              <a:t>=0.5H</a:t>
            </a:r>
            <a:r>
              <a:rPr lang="zh-CN" altLang="en-US" b="1" dirty="0">
                <a:solidFill>
                  <a:schemeClr val="tx2"/>
                </a:solidFill>
                <a:cs typeface="Times New Roman" panose="02020603050405020304" pitchFamily="18" charset="0"/>
                <a:sym typeface="Symbol" pitchFamily="18" charset="2"/>
              </a:rPr>
              <a:t>，</a:t>
            </a:r>
          </a:p>
          <a:p>
            <a:pPr>
              <a:lnSpc>
                <a:spcPct val="150000"/>
              </a:lnSpc>
            </a:pPr>
            <a:r>
              <a:rPr lang="zh-CN" altLang="en-US" b="1" dirty="0">
                <a:solidFill>
                  <a:schemeClr val="tx2"/>
                </a:solidFill>
                <a:cs typeface="Times New Roman" panose="02020603050405020304" pitchFamily="18" charset="0"/>
                <a:sym typeface="Symbol" pitchFamily="18" charset="2"/>
              </a:rPr>
              <a:t>            </a:t>
            </a:r>
            <a:r>
              <a:rPr lang="en-US" altLang="zh-CN" b="1" i="1" dirty="0">
                <a:solidFill>
                  <a:schemeClr val="tx2"/>
                </a:solidFill>
                <a:cs typeface="Times New Roman" panose="02020603050405020304" pitchFamily="18" charset="0"/>
                <a:sym typeface="Symbol" pitchFamily="18" charset="2"/>
              </a:rPr>
              <a:t>C</a:t>
            </a:r>
            <a:r>
              <a:rPr lang="en-US" altLang="zh-CN" b="1" dirty="0">
                <a:solidFill>
                  <a:schemeClr val="tx2"/>
                </a:solidFill>
                <a:cs typeface="Times New Roman" panose="02020603050405020304" pitchFamily="18" charset="0"/>
                <a:sym typeface="Symbol" pitchFamily="18" charset="2"/>
              </a:rPr>
              <a:t>=100F</a:t>
            </a:r>
            <a:endParaRPr lang="en-US" altLang="zh-CN" b="1" dirty="0">
              <a:solidFill>
                <a:schemeClr val="tx2"/>
              </a:solidFill>
              <a:cs typeface="Times New Roman" panose="02020603050405020304" pitchFamily="18" charset="0"/>
            </a:endParaRPr>
          </a:p>
        </p:txBody>
      </p:sp>
      <p:sp>
        <p:nvSpPr>
          <p:cNvPr id="857092" name="Text Box 4"/>
          <p:cNvSpPr txBox="1">
            <a:spLocks noChangeArrowheads="1"/>
          </p:cNvSpPr>
          <p:nvPr/>
        </p:nvSpPr>
        <p:spPr bwMode="auto">
          <a:xfrm>
            <a:off x="372222" y="3096513"/>
            <a:ext cx="273825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求：</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t</a:t>
            </a:r>
            <a:r>
              <a:rPr lang="en-US" altLang="zh-CN" sz="2400" b="1" dirty="0">
                <a:solidFill>
                  <a:schemeClr val="tx2"/>
                </a:solidFill>
                <a:latin typeface="Times New Roman" panose="02020603050405020304" pitchFamily="18" charset="0"/>
                <a:cs typeface="Times New Roman" panose="02020603050405020304" pitchFamily="18" charset="0"/>
              </a:rPr>
              <a:t>) ,   </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R</a:t>
            </a:r>
            <a:r>
              <a:rPr lang="en-US" altLang="zh-CN" sz="2400" b="1" i="1" baseline="-25000"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t</a:t>
            </a: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a:t>
            </a:r>
          </a:p>
        </p:txBody>
      </p:sp>
      <p:sp>
        <p:nvSpPr>
          <p:cNvPr id="857093" name="Text Box 5"/>
          <p:cNvSpPr txBox="1">
            <a:spLocks noChangeArrowheads="1"/>
          </p:cNvSpPr>
          <p:nvPr/>
        </p:nvSpPr>
        <p:spPr bwMode="auto">
          <a:xfrm>
            <a:off x="368913" y="3873235"/>
            <a:ext cx="1406154"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smtClean="0">
                <a:solidFill>
                  <a:schemeClr val="tx2"/>
                </a:solidFill>
                <a:latin typeface="Times New Roman" panose="02020603050405020304" pitchFamily="18" charset="0"/>
                <a:cs typeface="Times New Roman" panose="02020603050405020304" pitchFamily="18" charset="0"/>
              </a:rPr>
              <a:t>先</a:t>
            </a:r>
            <a:r>
              <a:rPr lang="zh-CN" altLang="en-US" sz="2400" b="1" dirty="0">
                <a:solidFill>
                  <a:schemeClr val="tx2"/>
                </a:solidFill>
                <a:latin typeface="Times New Roman" panose="02020603050405020304" pitchFamily="18" charset="0"/>
                <a:cs typeface="Times New Roman" panose="02020603050405020304" pitchFamily="18" charset="0"/>
              </a:rPr>
              <a:t>求</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t</a:t>
            </a:r>
            <a:r>
              <a:rPr lang="en-US" altLang="zh-CN" sz="2400" b="1" dirty="0">
                <a:solidFill>
                  <a:schemeClr val="tx2"/>
                </a:solidFill>
                <a:latin typeface="Times New Roman" panose="02020603050405020304" pitchFamily="18" charset="0"/>
                <a:cs typeface="Times New Roman" panose="02020603050405020304" pitchFamily="18" charset="0"/>
              </a:rPr>
              <a:t>) </a:t>
            </a:r>
          </a:p>
        </p:txBody>
      </p:sp>
      <p:graphicFrame>
        <p:nvGraphicFramePr>
          <p:cNvPr id="857094" name="Object 6"/>
          <p:cNvGraphicFramePr>
            <a:graphicFrameLocks noChangeAspect="1"/>
          </p:cNvGraphicFramePr>
          <p:nvPr>
            <p:extLst/>
          </p:nvPr>
        </p:nvGraphicFramePr>
        <p:xfrm>
          <a:off x="2779849" y="4493409"/>
          <a:ext cx="3914775" cy="911225"/>
        </p:xfrm>
        <a:graphic>
          <a:graphicData uri="http://schemas.openxmlformats.org/presentationml/2006/ole">
            <mc:AlternateContent xmlns:mc="http://schemas.openxmlformats.org/markup-compatibility/2006">
              <mc:Choice xmlns:v="urn:schemas-microsoft-com:vml" Requires="v">
                <p:oleObj spid="_x0000_s47150" name="公式" r:id="rId3" imgW="1904760" imgH="444240" progId="Equation.3">
                  <p:embed/>
                </p:oleObj>
              </mc:Choice>
              <mc:Fallback>
                <p:oleObj name="公式" r:id="rId3" imgW="19047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849" y="4493409"/>
                        <a:ext cx="391477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7095" name="Object 7"/>
          <p:cNvGraphicFramePr>
            <a:graphicFrameLocks noChangeAspect="1"/>
          </p:cNvGraphicFramePr>
          <p:nvPr>
            <p:extLst/>
          </p:nvPr>
        </p:nvGraphicFramePr>
        <p:xfrm>
          <a:off x="2691744" y="3168087"/>
          <a:ext cx="3257550" cy="1166813"/>
        </p:xfrm>
        <a:graphic>
          <a:graphicData uri="http://schemas.openxmlformats.org/presentationml/2006/ole">
            <mc:AlternateContent xmlns:mc="http://schemas.openxmlformats.org/markup-compatibility/2006">
              <mc:Choice xmlns:v="urn:schemas-microsoft-com:vml" Requires="v">
                <p:oleObj spid="_x0000_s47151" name="公式" r:id="rId5" imgW="1625400" imgH="583920" progId="Equation.3">
                  <p:embed/>
                </p:oleObj>
              </mc:Choice>
              <mc:Fallback>
                <p:oleObj name="公式" r:id="rId5" imgW="162540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1744" y="3168087"/>
                        <a:ext cx="325755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7096" name="Object 8"/>
          <p:cNvGraphicFramePr>
            <a:graphicFrameLocks noChangeAspect="1"/>
          </p:cNvGraphicFramePr>
          <p:nvPr>
            <p:extLst/>
          </p:nvPr>
        </p:nvGraphicFramePr>
        <p:xfrm>
          <a:off x="2860019" y="5404634"/>
          <a:ext cx="4670425" cy="911225"/>
        </p:xfrm>
        <a:graphic>
          <a:graphicData uri="http://schemas.openxmlformats.org/presentationml/2006/ole">
            <mc:AlternateContent xmlns:mc="http://schemas.openxmlformats.org/markup-compatibility/2006">
              <mc:Choice xmlns:v="urn:schemas-microsoft-com:vml" Requires="v">
                <p:oleObj spid="_x0000_s47152" name="公式" r:id="rId7" imgW="2273040" imgH="444240" progId="Equation.3">
                  <p:embed/>
                </p:oleObj>
              </mc:Choice>
              <mc:Fallback>
                <p:oleObj name="公式" r:id="rId7" imgW="227304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0019" y="5404634"/>
                        <a:ext cx="46704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7097" name="Object 9"/>
          <p:cNvGraphicFramePr>
            <a:graphicFrameLocks noChangeAspect="1"/>
          </p:cNvGraphicFramePr>
          <p:nvPr>
            <p:extLst/>
          </p:nvPr>
        </p:nvGraphicFramePr>
        <p:xfrm>
          <a:off x="6524763" y="3443400"/>
          <a:ext cx="2124075" cy="796925"/>
        </p:xfrm>
        <a:graphic>
          <a:graphicData uri="http://schemas.openxmlformats.org/presentationml/2006/ole">
            <mc:AlternateContent xmlns:mc="http://schemas.openxmlformats.org/markup-compatibility/2006">
              <mc:Choice xmlns:v="urn:schemas-microsoft-com:vml" Requires="v">
                <p:oleObj spid="_x0000_s47153" name="公式" r:id="rId9" imgW="1079280" imgH="406080" progId="Equation.3">
                  <p:embed/>
                </p:oleObj>
              </mc:Choice>
              <mc:Fallback>
                <p:oleObj name="公式" r:id="rId9" imgW="107928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4763" y="3443400"/>
                        <a:ext cx="212407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7098" name="Group 10"/>
          <p:cNvGrpSpPr>
            <a:grpSpLocks/>
          </p:cNvGrpSpPr>
          <p:nvPr/>
        </p:nvGrpSpPr>
        <p:grpSpPr bwMode="auto">
          <a:xfrm>
            <a:off x="4472125" y="774524"/>
            <a:ext cx="4483100" cy="2038350"/>
            <a:chOff x="3605" y="2420"/>
            <a:chExt cx="2824" cy="1284"/>
          </a:xfrm>
        </p:grpSpPr>
        <p:sp>
          <p:nvSpPr>
            <p:cNvPr id="857099" name="Oval 11"/>
            <p:cNvSpPr>
              <a:spLocks noChangeArrowheads="1"/>
            </p:cNvSpPr>
            <p:nvPr/>
          </p:nvSpPr>
          <p:spPr bwMode="auto">
            <a:xfrm>
              <a:off x="3936" y="3077"/>
              <a:ext cx="249" cy="249"/>
            </a:xfrm>
            <a:prstGeom prst="ellips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00" name="Line 12"/>
            <p:cNvSpPr>
              <a:spLocks noChangeShapeType="1"/>
            </p:cNvSpPr>
            <p:nvPr/>
          </p:nvSpPr>
          <p:spPr bwMode="auto">
            <a:xfrm flipH="1">
              <a:off x="4239" y="2597"/>
              <a:ext cx="162" cy="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01" name="Line 13"/>
            <p:cNvSpPr>
              <a:spLocks noChangeShapeType="1"/>
            </p:cNvSpPr>
            <p:nvPr/>
          </p:nvSpPr>
          <p:spPr bwMode="auto">
            <a:xfrm>
              <a:off x="4401" y="2682"/>
              <a:ext cx="2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02" name="Line 14"/>
            <p:cNvSpPr>
              <a:spLocks noChangeShapeType="1"/>
            </p:cNvSpPr>
            <p:nvPr/>
          </p:nvSpPr>
          <p:spPr bwMode="auto">
            <a:xfrm>
              <a:off x="6036" y="3224"/>
              <a:ext cx="0" cy="4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03" name="Line 15"/>
            <p:cNvSpPr>
              <a:spLocks noChangeShapeType="1"/>
            </p:cNvSpPr>
            <p:nvPr/>
          </p:nvSpPr>
          <p:spPr bwMode="auto">
            <a:xfrm>
              <a:off x="4062" y="2683"/>
              <a:ext cx="1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04" name="Rectangle 16"/>
            <p:cNvSpPr>
              <a:spLocks noChangeArrowheads="1"/>
            </p:cNvSpPr>
            <p:nvPr/>
          </p:nvSpPr>
          <p:spPr bwMode="auto">
            <a:xfrm>
              <a:off x="5370" y="3099"/>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57105" name="Rectangle 17"/>
            <p:cNvSpPr>
              <a:spLocks noChangeArrowheads="1"/>
            </p:cNvSpPr>
            <p:nvPr/>
          </p:nvSpPr>
          <p:spPr bwMode="auto">
            <a:xfrm>
              <a:off x="5720" y="3068"/>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C</a:t>
              </a:r>
            </a:p>
          </p:txBody>
        </p:sp>
        <p:sp>
          <p:nvSpPr>
            <p:cNvPr id="857106" name="Rectangle 18"/>
            <p:cNvSpPr>
              <a:spLocks noChangeArrowheads="1"/>
            </p:cNvSpPr>
            <p:nvPr/>
          </p:nvSpPr>
          <p:spPr bwMode="auto">
            <a:xfrm>
              <a:off x="4754" y="242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R</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57107" name="Rectangle 19"/>
            <p:cNvSpPr>
              <a:spLocks noChangeArrowheads="1"/>
            </p:cNvSpPr>
            <p:nvPr/>
          </p:nvSpPr>
          <p:spPr bwMode="auto">
            <a:xfrm>
              <a:off x="3605" y="3096"/>
              <a:ext cx="2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50V</a:t>
              </a:r>
            </a:p>
          </p:txBody>
        </p:sp>
        <p:sp>
          <p:nvSpPr>
            <p:cNvPr id="857108" name="Rectangle 20"/>
            <p:cNvSpPr>
              <a:spLocks noChangeArrowheads="1"/>
            </p:cNvSpPr>
            <p:nvPr/>
          </p:nvSpPr>
          <p:spPr bwMode="auto">
            <a:xfrm>
              <a:off x="4521" y="2784"/>
              <a:ext cx="2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R</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57109" name="Line 21"/>
            <p:cNvSpPr>
              <a:spLocks noChangeShapeType="1"/>
            </p:cNvSpPr>
            <p:nvPr/>
          </p:nvSpPr>
          <p:spPr bwMode="auto">
            <a:xfrm>
              <a:off x="5277" y="2683"/>
              <a:ext cx="0" cy="3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10" name="Line 22"/>
            <p:cNvSpPr>
              <a:spLocks noChangeShapeType="1"/>
            </p:cNvSpPr>
            <p:nvPr/>
          </p:nvSpPr>
          <p:spPr bwMode="auto">
            <a:xfrm flipH="1">
              <a:off x="4062" y="2683"/>
              <a:ext cx="0" cy="10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11" name="Line 23"/>
            <p:cNvSpPr>
              <a:spLocks noChangeShapeType="1"/>
            </p:cNvSpPr>
            <p:nvPr/>
          </p:nvSpPr>
          <p:spPr bwMode="auto">
            <a:xfrm>
              <a:off x="4064" y="3700"/>
              <a:ext cx="19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12" name="Text Box 24"/>
            <p:cNvSpPr txBox="1">
              <a:spLocks noChangeArrowheads="1"/>
            </p:cNvSpPr>
            <p:nvPr/>
          </p:nvSpPr>
          <p:spPr bwMode="auto">
            <a:xfrm>
              <a:off x="6167" y="3007"/>
              <a:ext cx="26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u</a:t>
              </a:r>
              <a:r>
                <a:rPr lang="en-US" altLang="zh-CN"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grpSp>
          <p:nvGrpSpPr>
            <p:cNvPr id="857113" name="Group 25"/>
            <p:cNvGrpSpPr>
              <a:grpSpLocks/>
            </p:cNvGrpSpPr>
            <p:nvPr/>
          </p:nvGrpSpPr>
          <p:grpSpPr bwMode="auto">
            <a:xfrm rot="5400000">
              <a:off x="5994" y="3052"/>
              <a:ext cx="73" cy="272"/>
              <a:chOff x="5448" y="2793"/>
              <a:chExt cx="65" cy="200"/>
            </a:xfrm>
          </p:grpSpPr>
          <p:sp>
            <p:nvSpPr>
              <p:cNvPr id="857114" name="Line 26"/>
              <p:cNvSpPr>
                <a:spLocks noChangeShapeType="1"/>
              </p:cNvSpPr>
              <p:nvPr/>
            </p:nvSpPr>
            <p:spPr bwMode="auto">
              <a:xfrm rot="5400000">
                <a:off x="5413" y="2893"/>
                <a:ext cx="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15" name="Line 27"/>
              <p:cNvSpPr>
                <a:spLocks noChangeShapeType="1"/>
              </p:cNvSpPr>
              <p:nvPr/>
            </p:nvSpPr>
            <p:spPr bwMode="auto">
              <a:xfrm rot="16200000" flipH="1">
                <a:off x="5348" y="2893"/>
                <a:ext cx="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857116" name="Text Box 28"/>
            <p:cNvSpPr txBox="1">
              <a:spLocks noChangeArrowheads="1"/>
            </p:cNvSpPr>
            <p:nvPr/>
          </p:nvSpPr>
          <p:spPr bwMode="auto">
            <a:xfrm>
              <a:off x="3864" y="2875"/>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57117" name="Text Box 29"/>
            <p:cNvSpPr txBox="1">
              <a:spLocks noChangeArrowheads="1"/>
            </p:cNvSpPr>
            <p:nvPr/>
          </p:nvSpPr>
          <p:spPr bwMode="auto">
            <a:xfrm>
              <a:off x="3870" y="3270"/>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grpSp>
          <p:nvGrpSpPr>
            <p:cNvPr id="857118" name="Group 30"/>
            <p:cNvGrpSpPr>
              <a:grpSpLocks/>
            </p:cNvGrpSpPr>
            <p:nvPr/>
          </p:nvGrpSpPr>
          <p:grpSpPr bwMode="auto">
            <a:xfrm rot="5400000">
              <a:off x="5119" y="3200"/>
              <a:ext cx="379" cy="66"/>
              <a:chOff x="2314" y="1441"/>
              <a:chExt cx="481" cy="66"/>
            </a:xfrm>
          </p:grpSpPr>
          <p:sp>
            <p:nvSpPr>
              <p:cNvPr id="857119" name="Arc 31"/>
              <p:cNvSpPr>
                <a:spLocks/>
              </p:cNvSpPr>
              <p:nvPr/>
            </p:nvSpPr>
            <p:spPr bwMode="auto">
              <a:xfrm>
                <a:off x="2314" y="1442"/>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0" name="Arc 32"/>
              <p:cNvSpPr>
                <a:spLocks/>
              </p:cNvSpPr>
              <p:nvPr/>
            </p:nvSpPr>
            <p:spPr bwMode="auto">
              <a:xfrm>
                <a:off x="2435"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1" name="Arc 33"/>
              <p:cNvSpPr>
                <a:spLocks/>
              </p:cNvSpPr>
              <p:nvPr/>
            </p:nvSpPr>
            <p:spPr bwMode="auto">
              <a:xfrm>
                <a:off x="2556"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2" name="Arc 34"/>
              <p:cNvSpPr>
                <a:spLocks/>
              </p:cNvSpPr>
              <p:nvPr/>
            </p:nvSpPr>
            <p:spPr bwMode="auto">
              <a:xfrm>
                <a:off x="2678" y="1441"/>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857123" name="Rectangle 35"/>
            <p:cNvSpPr>
              <a:spLocks noChangeArrowheads="1"/>
            </p:cNvSpPr>
            <p:nvPr/>
          </p:nvSpPr>
          <p:spPr bwMode="auto">
            <a:xfrm rot="5400000">
              <a:off x="4760" y="2546"/>
              <a:ext cx="91" cy="272"/>
            </a:xfrm>
            <a:prstGeom prst="rect">
              <a:avLst/>
            </a:prstGeom>
            <a:noFill/>
            <a:ln w="28575">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4" name="Line 36"/>
            <p:cNvSpPr>
              <a:spLocks noChangeShapeType="1"/>
            </p:cNvSpPr>
            <p:nvPr/>
          </p:nvSpPr>
          <p:spPr bwMode="auto">
            <a:xfrm rot="-5400000">
              <a:off x="4542" y="2656"/>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5" name="Text Box 37"/>
            <p:cNvSpPr txBox="1">
              <a:spLocks noChangeArrowheads="1"/>
            </p:cNvSpPr>
            <p:nvPr/>
          </p:nvSpPr>
          <p:spPr bwMode="auto">
            <a:xfrm>
              <a:off x="6091" y="2819"/>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57126" name="Text Box 38"/>
            <p:cNvSpPr txBox="1">
              <a:spLocks noChangeArrowheads="1"/>
            </p:cNvSpPr>
            <p:nvPr/>
          </p:nvSpPr>
          <p:spPr bwMode="auto">
            <a:xfrm>
              <a:off x="6120" y="3238"/>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57127" name="Arc 39"/>
            <p:cNvSpPr>
              <a:spLocks/>
            </p:cNvSpPr>
            <p:nvPr/>
          </p:nvSpPr>
          <p:spPr bwMode="auto">
            <a:xfrm>
              <a:off x="4203" y="2592"/>
              <a:ext cx="16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8" name="Line 40"/>
            <p:cNvSpPr>
              <a:spLocks noChangeShapeType="1"/>
            </p:cNvSpPr>
            <p:nvPr/>
          </p:nvSpPr>
          <p:spPr bwMode="auto">
            <a:xfrm flipV="1">
              <a:off x="4942" y="2682"/>
              <a:ext cx="109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29" name="Line 41"/>
            <p:cNvSpPr>
              <a:spLocks noChangeShapeType="1"/>
            </p:cNvSpPr>
            <p:nvPr/>
          </p:nvSpPr>
          <p:spPr bwMode="auto">
            <a:xfrm flipV="1">
              <a:off x="6036" y="2678"/>
              <a:ext cx="0" cy="4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30" name="Line 42"/>
            <p:cNvSpPr>
              <a:spLocks noChangeShapeType="1"/>
            </p:cNvSpPr>
            <p:nvPr/>
          </p:nvSpPr>
          <p:spPr bwMode="auto">
            <a:xfrm>
              <a:off x="5276" y="3421"/>
              <a:ext cx="1" cy="2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31" name="Line 43"/>
            <p:cNvSpPr>
              <a:spLocks noChangeShapeType="1"/>
            </p:cNvSpPr>
            <p:nvPr/>
          </p:nvSpPr>
          <p:spPr bwMode="auto">
            <a:xfrm>
              <a:off x="6170" y="3435"/>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32" name="Text Box 44"/>
            <p:cNvSpPr txBox="1">
              <a:spLocks noChangeArrowheads="1"/>
            </p:cNvSpPr>
            <p:nvPr/>
          </p:nvSpPr>
          <p:spPr bwMode="auto">
            <a:xfrm>
              <a:off x="6194" y="3399"/>
              <a:ext cx="221"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57133" name="Text Box 45"/>
            <p:cNvSpPr txBox="1">
              <a:spLocks noChangeArrowheads="1"/>
            </p:cNvSpPr>
            <p:nvPr/>
          </p:nvSpPr>
          <p:spPr bwMode="auto">
            <a:xfrm>
              <a:off x="5042" y="3362"/>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57134" name="Line 46"/>
            <p:cNvSpPr>
              <a:spLocks noChangeShapeType="1"/>
            </p:cNvSpPr>
            <p:nvPr/>
          </p:nvSpPr>
          <p:spPr bwMode="auto">
            <a:xfrm>
              <a:off x="5408" y="3381"/>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57135" name="Text Box 47"/>
            <p:cNvSpPr txBox="1">
              <a:spLocks noChangeArrowheads="1"/>
            </p:cNvSpPr>
            <p:nvPr/>
          </p:nvSpPr>
          <p:spPr bwMode="auto">
            <a:xfrm>
              <a:off x="5432" y="3345"/>
              <a:ext cx="21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dirty="0" err="1">
                  <a:solidFill>
                    <a:schemeClr val="tx2"/>
                  </a:solidFill>
                  <a:latin typeface="Times New Roman" panose="02020603050405020304" pitchFamily="18" charset="0"/>
                  <a:cs typeface="Times New Roman" panose="02020603050405020304" pitchFamily="18" charset="0"/>
                </a:rPr>
                <a:t>i</a:t>
              </a:r>
              <a:r>
                <a:rPr lang="en-US" altLang="zh-CN" b="1" i="1" baseline="-25000" dirty="0" err="1">
                  <a:solidFill>
                    <a:schemeClr val="tx2"/>
                  </a:solidFill>
                  <a:latin typeface="Times New Roman" panose="02020603050405020304" pitchFamily="18" charset="0"/>
                  <a:cs typeface="Times New Roman" panose="02020603050405020304" pitchFamily="18" charset="0"/>
                </a:rPr>
                <a:t>L</a:t>
              </a:r>
              <a:endParaRPr lang="en-US" altLang="zh-CN" b="1" dirty="0">
                <a:solidFill>
                  <a:schemeClr val="tx2"/>
                </a:solidFill>
                <a:latin typeface="Times New Roman" panose="02020603050405020304" pitchFamily="18" charset="0"/>
                <a:cs typeface="Times New Roman" panose="02020603050405020304" pitchFamily="18" charset="0"/>
              </a:endParaRPr>
            </a:p>
          </p:txBody>
        </p:sp>
        <p:sp>
          <p:nvSpPr>
            <p:cNvPr id="857136" name="Text Box 48"/>
            <p:cNvSpPr txBox="1">
              <a:spLocks noChangeArrowheads="1"/>
            </p:cNvSpPr>
            <p:nvPr/>
          </p:nvSpPr>
          <p:spPr bwMode="auto">
            <a:xfrm>
              <a:off x="5032" y="2883"/>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57137" name="Text Box 49"/>
            <p:cNvSpPr txBox="1">
              <a:spLocks noChangeArrowheads="1"/>
            </p:cNvSpPr>
            <p:nvPr/>
          </p:nvSpPr>
          <p:spPr bwMode="auto">
            <a:xfrm>
              <a:off x="4966" y="3079"/>
              <a:ext cx="2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u</a:t>
              </a:r>
              <a:r>
                <a:rPr lang="en-US" altLang="zh-CN" b="1" i="1" baseline="-25000">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grpSp>
      <p:sp>
        <p:nvSpPr>
          <p:cNvPr id="857138" name="Rectangle 50"/>
          <p:cNvSpPr>
            <a:spLocks noChangeArrowheads="1"/>
          </p:cNvSpPr>
          <p:nvPr/>
        </p:nvSpPr>
        <p:spPr bwMode="auto">
          <a:xfrm>
            <a:off x="179598" y="4850839"/>
            <a:ext cx="2185214"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(1) </a:t>
            </a:r>
            <a:r>
              <a:rPr lang="zh-CN" altLang="en-US" sz="2400" b="1" dirty="0">
                <a:solidFill>
                  <a:srgbClr val="FF0000"/>
                </a:solidFill>
                <a:latin typeface="Times New Roman" panose="02020603050405020304" pitchFamily="18" charset="0"/>
                <a:cs typeface="Times New Roman" panose="02020603050405020304" pitchFamily="18" charset="0"/>
              </a:rPr>
              <a:t>列微分方程</a:t>
            </a:r>
          </a:p>
        </p:txBody>
      </p:sp>
      <p:sp>
        <p:nvSpPr>
          <p:cNvPr id="2" name="标题 1"/>
          <p:cNvSpPr>
            <a:spLocks noGrp="1"/>
          </p:cNvSpPr>
          <p:nvPr>
            <p:ph type="title"/>
          </p:nvPr>
        </p:nvSpPr>
        <p:spPr/>
        <p:txBody>
          <a:bodyPr/>
          <a:lstStyle/>
          <a:p>
            <a:r>
              <a:rPr lang="zh-CN" altLang="en-US" dirty="0"/>
              <a:t>二阶电路的零状态响应和全响应</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66</a:t>
            </a:fld>
            <a:endParaRPr lang="en-US" altLang="zh-CN"/>
          </a:p>
        </p:txBody>
      </p:sp>
    </p:spTree>
    <p:extLst>
      <p:ext uri="{BB962C8B-B14F-4D97-AF65-F5344CB8AC3E}">
        <p14:creationId xmlns:p14="http://schemas.microsoft.com/office/powerpoint/2010/main" val="2384910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7093"/>
                                        </p:tgtEl>
                                        <p:attrNameLst>
                                          <p:attrName>style.visibility</p:attrName>
                                        </p:attrNameLst>
                                      </p:cBhvr>
                                      <p:to>
                                        <p:strVal val="visible"/>
                                      </p:to>
                                    </p:set>
                                    <p:animEffect transition="in" filter="wipe(left)">
                                      <p:cBhvr>
                                        <p:cTn id="7" dur="500"/>
                                        <p:tgtEl>
                                          <p:spTgt spid="857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7138"/>
                                        </p:tgtEl>
                                        <p:attrNameLst>
                                          <p:attrName>style.visibility</p:attrName>
                                        </p:attrNameLst>
                                      </p:cBhvr>
                                      <p:to>
                                        <p:strVal val="visible"/>
                                      </p:to>
                                    </p:set>
                                    <p:animEffect transition="in" filter="wipe(left)">
                                      <p:cBhvr>
                                        <p:cTn id="12" dur="500"/>
                                        <p:tgtEl>
                                          <p:spTgt spid="8571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7095"/>
                                        </p:tgtEl>
                                        <p:attrNameLst>
                                          <p:attrName>style.visibility</p:attrName>
                                        </p:attrNameLst>
                                      </p:cBhvr>
                                      <p:to>
                                        <p:strVal val="visible"/>
                                      </p:to>
                                    </p:set>
                                    <p:animEffect transition="in" filter="wipe(left)">
                                      <p:cBhvr>
                                        <p:cTn id="17" dur="500"/>
                                        <p:tgtEl>
                                          <p:spTgt spid="8570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7097"/>
                                        </p:tgtEl>
                                        <p:attrNameLst>
                                          <p:attrName>style.visibility</p:attrName>
                                        </p:attrNameLst>
                                      </p:cBhvr>
                                      <p:to>
                                        <p:strVal val="visible"/>
                                      </p:to>
                                    </p:set>
                                    <p:animEffect transition="in" filter="wipe(left)">
                                      <p:cBhvr>
                                        <p:cTn id="22" dur="500"/>
                                        <p:tgtEl>
                                          <p:spTgt spid="857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57094"/>
                                        </p:tgtEl>
                                        <p:attrNameLst>
                                          <p:attrName>style.visibility</p:attrName>
                                        </p:attrNameLst>
                                      </p:cBhvr>
                                      <p:to>
                                        <p:strVal val="visible"/>
                                      </p:to>
                                    </p:set>
                                    <p:animEffect transition="in" filter="wipe(left)">
                                      <p:cBhvr>
                                        <p:cTn id="27" dur="500"/>
                                        <p:tgtEl>
                                          <p:spTgt spid="8570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57096"/>
                                        </p:tgtEl>
                                        <p:attrNameLst>
                                          <p:attrName>style.visibility</p:attrName>
                                        </p:attrNameLst>
                                      </p:cBhvr>
                                      <p:to>
                                        <p:strVal val="visible"/>
                                      </p:to>
                                    </p:set>
                                    <p:animEffect transition="in" filter="wipe(left)">
                                      <p:cBhvr>
                                        <p:cTn id="32" dur="500"/>
                                        <p:tgtEl>
                                          <p:spTgt spid="857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3" grpId="0" autoUpdateAnimBg="0"/>
      <p:bldP spid="85713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217051" y="1728840"/>
            <a:ext cx="288893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smtClean="0">
                <a:solidFill>
                  <a:srgbClr val="FF0000"/>
                </a:solidFill>
                <a:latin typeface="Times New Roman" panose="02020603050405020304" pitchFamily="18" charset="0"/>
                <a:cs typeface="Times New Roman" panose="02020603050405020304" pitchFamily="18" charset="0"/>
              </a:rPr>
              <a:t>通解</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自由分量）</a:t>
            </a:r>
          </a:p>
        </p:txBody>
      </p:sp>
      <p:graphicFrame>
        <p:nvGraphicFramePr>
          <p:cNvPr id="858115" name="Object 3"/>
          <p:cNvGraphicFramePr>
            <a:graphicFrameLocks noChangeAspect="1"/>
          </p:cNvGraphicFramePr>
          <p:nvPr>
            <p:extLst/>
          </p:nvPr>
        </p:nvGraphicFramePr>
        <p:xfrm>
          <a:off x="1568450" y="2282028"/>
          <a:ext cx="5002213" cy="479425"/>
        </p:xfrm>
        <a:graphic>
          <a:graphicData uri="http://schemas.openxmlformats.org/presentationml/2006/ole">
            <mc:AlternateContent xmlns:mc="http://schemas.openxmlformats.org/markup-compatibility/2006">
              <mc:Choice xmlns:v="urn:schemas-microsoft-com:vml" Requires="v">
                <p:oleObj spid="_x0000_s48180" name="公式" r:id="rId3" imgW="2387520" imgH="228600" progId="Equation.3">
                  <p:embed/>
                </p:oleObj>
              </mc:Choice>
              <mc:Fallback>
                <p:oleObj name="公式" r:id="rId3" imgW="2387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2282028"/>
                        <a:ext cx="5002213"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8116" name="Rectangle 4"/>
          <p:cNvSpPr>
            <a:spLocks noChangeArrowheads="1"/>
          </p:cNvSpPr>
          <p:nvPr/>
        </p:nvSpPr>
        <p:spPr bwMode="auto">
          <a:xfrm>
            <a:off x="1593850" y="2815402"/>
            <a:ext cx="47117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特征根             </a:t>
            </a:r>
            <a:r>
              <a:rPr lang="en-US" altLang="zh-CN" sz="2400" b="1" i="1" dirty="0">
                <a:solidFill>
                  <a:schemeClr val="tx2"/>
                </a:solidFill>
                <a:latin typeface="Times New Roman" panose="02020603050405020304" pitchFamily="18" charset="0"/>
                <a:cs typeface="Times New Roman" panose="02020603050405020304" pitchFamily="18" charset="0"/>
              </a:rPr>
              <a:t>p</a:t>
            </a:r>
            <a:r>
              <a:rPr lang="en-US" altLang="zh-CN" sz="2400" b="1" baseline="-25000" dirty="0">
                <a:solidFill>
                  <a:schemeClr val="tx2"/>
                </a:solidFill>
                <a:latin typeface="Times New Roman" panose="02020603050405020304" pitchFamily="18" charset="0"/>
                <a:cs typeface="Times New Roman" panose="02020603050405020304" pitchFamily="18" charset="0"/>
              </a:rPr>
              <a:t>1,2</a:t>
            </a:r>
            <a:r>
              <a:rPr lang="en-US" altLang="zh-CN"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rPr>
              <a:t>100 </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  j100</a:t>
            </a:r>
          </a:p>
        </p:txBody>
      </p:sp>
      <p:graphicFrame>
        <p:nvGraphicFramePr>
          <p:cNvPr id="858117" name="Object 5"/>
          <p:cNvGraphicFramePr>
            <a:graphicFrameLocks noChangeAspect="1"/>
          </p:cNvGraphicFramePr>
          <p:nvPr>
            <p:extLst/>
          </p:nvPr>
        </p:nvGraphicFramePr>
        <p:xfrm>
          <a:off x="1777772" y="5415026"/>
          <a:ext cx="4527778" cy="588415"/>
        </p:xfrm>
        <a:graphic>
          <a:graphicData uri="http://schemas.openxmlformats.org/presentationml/2006/ole">
            <mc:AlternateContent xmlns:mc="http://schemas.openxmlformats.org/markup-compatibility/2006">
              <mc:Choice xmlns:v="urn:schemas-microsoft-com:vml" Requires="v">
                <p:oleObj spid="_x0000_s48181" name="Equation" r:id="rId5" imgW="1854000" imgH="241200" progId="Equation.DSMT4">
                  <p:embed/>
                </p:oleObj>
              </mc:Choice>
              <mc:Fallback>
                <p:oleObj name="Equation" r:id="rId5" imgW="1854000" imgH="241200" progId="Equation.DSMT4">
                  <p:embed/>
                  <p:pic>
                    <p:nvPicPr>
                      <p:cNvPr id="0" name=""/>
                      <p:cNvPicPr>
                        <a:picLocks noChangeAspect="1" noChangeArrowheads="1"/>
                      </p:cNvPicPr>
                      <p:nvPr/>
                    </p:nvPicPr>
                    <p:blipFill>
                      <a:blip r:embed="rId6"/>
                      <a:srcRect/>
                      <a:stretch>
                        <a:fillRect/>
                      </a:stretch>
                    </p:blipFill>
                    <p:spPr bwMode="auto">
                      <a:xfrm>
                        <a:off x="1777772" y="5415026"/>
                        <a:ext cx="4527778" cy="588415"/>
                      </a:xfrm>
                      <a:prstGeom prst="rect">
                        <a:avLst/>
                      </a:prstGeom>
                      <a:noFill/>
                      <a:ln>
                        <a:noFill/>
                      </a:ln>
                      <a:effectLst/>
                      <a:extLst/>
                    </p:spPr>
                  </p:pic>
                </p:oleObj>
              </mc:Fallback>
            </mc:AlternateContent>
          </a:graphicData>
        </a:graphic>
      </p:graphicFrame>
      <p:sp>
        <p:nvSpPr>
          <p:cNvPr id="858118" name="Text Box 6"/>
          <p:cNvSpPr txBox="1">
            <a:spLocks noChangeArrowheads="1"/>
          </p:cNvSpPr>
          <p:nvPr/>
        </p:nvSpPr>
        <p:spPr bwMode="auto">
          <a:xfrm>
            <a:off x="217051" y="4047466"/>
            <a:ext cx="4333238"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(3) </a:t>
            </a:r>
            <a:r>
              <a:rPr lang="zh-CN" altLang="en-US" sz="2400" b="1" dirty="0" smtClean="0">
                <a:solidFill>
                  <a:srgbClr val="FF0000"/>
                </a:solidFill>
                <a:latin typeface="Times New Roman" panose="02020603050405020304" pitchFamily="18" charset="0"/>
                <a:cs typeface="Times New Roman" panose="02020603050405020304" pitchFamily="18" charset="0"/>
              </a:rPr>
              <a:t>特解</a:t>
            </a:r>
            <a:r>
              <a:rPr lang="zh-CN" altLang="en-US" sz="2400" b="1" dirty="0">
                <a:solidFill>
                  <a:srgbClr val="FF0000"/>
                </a:solidFill>
                <a:latin typeface="Times New Roman" panose="02020603050405020304" pitchFamily="18" charset="0"/>
                <a:cs typeface="Times New Roman" panose="02020603050405020304" pitchFamily="18" charset="0"/>
              </a:rPr>
              <a:t>（强制分量，稳态解）</a:t>
            </a:r>
          </a:p>
        </p:txBody>
      </p:sp>
      <p:graphicFrame>
        <p:nvGraphicFramePr>
          <p:cNvPr id="858119" name="Object 7"/>
          <p:cNvGraphicFramePr>
            <a:graphicFrameLocks noChangeAspect="1"/>
          </p:cNvGraphicFramePr>
          <p:nvPr>
            <p:extLst>
              <p:ext uri="{D42A27DB-BD31-4B8C-83A1-F6EECF244321}">
                <p14:modId xmlns:p14="http://schemas.microsoft.com/office/powerpoint/2010/main" val="1870671956"/>
              </p:ext>
            </p:extLst>
          </p:nvPr>
        </p:nvGraphicFramePr>
        <p:xfrm>
          <a:off x="2764125" y="4572179"/>
          <a:ext cx="1225987" cy="628036"/>
        </p:xfrm>
        <a:graphic>
          <a:graphicData uri="http://schemas.openxmlformats.org/presentationml/2006/ole">
            <mc:AlternateContent xmlns:mc="http://schemas.openxmlformats.org/markup-compatibility/2006">
              <mc:Choice xmlns:v="urn:schemas-microsoft-com:vml" Requires="v">
                <p:oleObj spid="_x0000_s48182" name="Equation" r:id="rId7" imgW="469800" imgH="241200" progId="Equation.DSMT4">
                  <p:embed/>
                </p:oleObj>
              </mc:Choice>
              <mc:Fallback>
                <p:oleObj name="Equation" r:id="rId7" imgW="469800" imgH="241200" progId="Equation.DSMT4">
                  <p:embed/>
                  <p:pic>
                    <p:nvPicPr>
                      <p:cNvPr id="0" name=""/>
                      <p:cNvPicPr>
                        <a:picLocks noChangeAspect="1" noChangeArrowheads="1"/>
                      </p:cNvPicPr>
                      <p:nvPr/>
                    </p:nvPicPr>
                    <p:blipFill>
                      <a:blip r:embed="rId8"/>
                      <a:srcRect/>
                      <a:stretch>
                        <a:fillRect/>
                      </a:stretch>
                    </p:blipFill>
                    <p:spPr bwMode="auto">
                      <a:xfrm>
                        <a:off x="2764125" y="4572179"/>
                        <a:ext cx="1225987" cy="628036"/>
                      </a:xfrm>
                      <a:prstGeom prst="rect">
                        <a:avLst/>
                      </a:prstGeom>
                      <a:noFill/>
                      <a:ln>
                        <a:noFill/>
                      </a:ln>
                      <a:effectLst/>
                      <a:extLst/>
                    </p:spPr>
                  </p:pic>
                </p:oleObj>
              </mc:Fallback>
            </mc:AlternateContent>
          </a:graphicData>
        </a:graphic>
      </p:graphicFrame>
      <p:graphicFrame>
        <p:nvGraphicFramePr>
          <p:cNvPr id="858120" name="Object 8"/>
          <p:cNvGraphicFramePr>
            <a:graphicFrameLocks noChangeAspect="1"/>
          </p:cNvGraphicFramePr>
          <p:nvPr>
            <p:extLst/>
          </p:nvPr>
        </p:nvGraphicFramePr>
        <p:xfrm>
          <a:off x="1593850" y="809678"/>
          <a:ext cx="4475163" cy="873125"/>
        </p:xfrm>
        <a:graphic>
          <a:graphicData uri="http://schemas.openxmlformats.org/presentationml/2006/ole">
            <mc:AlternateContent xmlns:mc="http://schemas.openxmlformats.org/markup-compatibility/2006">
              <mc:Choice xmlns:v="urn:schemas-microsoft-com:vml" Requires="v">
                <p:oleObj spid="_x0000_s48183" name="公式" r:id="rId9" imgW="2273040" imgH="444240" progId="Equation.3">
                  <p:embed/>
                </p:oleObj>
              </mc:Choice>
              <mc:Fallback>
                <p:oleObj name="公式" r:id="rId9" imgW="227304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3850" y="809678"/>
                        <a:ext cx="4475163"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8121" name="Object 9"/>
          <p:cNvGraphicFramePr>
            <a:graphicFrameLocks noChangeAspect="1"/>
          </p:cNvGraphicFramePr>
          <p:nvPr>
            <p:extLst>
              <p:ext uri="{D42A27DB-BD31-4B8C-83A1-F6EECF244321}">
                <p14:modId xmlns:p14="http://schemas.microsoft.com/office/powerpoint/2010/main" val="955245800"/>
              </p:ext>
            </p:extLst>
          </p:nvPr>
        </p:nvGraphicFramePr>
        <p:xfrm>
          <a:off x="2627785" y="3360678"/>
          <a:ext cx="4248472" cy="610930"/>
        </p:xfrm>
        <a:graphic>
          <a:graphicData uri="http://schemas.openxmlformats.org/presentationml/2006/ole">
            <mc:AlternateContent xmlns:mc="http://schemas.openxmlformats.org/markup-compatibility/2006">
              <mc:Choice xmlns:v="urn:schemas-microsoft-com:vml" Requires="v">
                <p:oleObj spid="_x0000_s48184" name="Equation" r:id="rId11" imgW="1676160" imgH="241200" progId="Equation.DSMT4">
                  <p:embed/>
                </p:oleObj>
              </mc:Choice>
              <mc:Fallback>
                <p:oleObj name="Equation" r:id="rId11" imgW="1676160" imgH="241200" progId="Equation.DSMT4">
                  <p:embed/>
                  <p:pic>
                    <p:nvPicPr>
                      <p:cNvPr id="0" name=""/>
                      <p:cNvPicPr>
                        <a:picLocks noChangeAspect="1" noChangeArrowheads="1"/>
                      </p:cNvPicPr>
                      <p:nvPr/>
                    </p:nvPicPr>
                    <p:blipFill>
                      <a:blip r:embed="rId12"/>
                      <a:srcRect/>
                      <a:stretch>
                        <a:fillRect/>
                      </a:stretch>
                    </p:blipFill>
                    <p:spPr bwMode="auto">
                      <a:xfrm>
                        <a:off x="2627785" y="3360678"/>
                        <a:ext cx="4248472" cy="610930"/>
                      </a:xfrm>
                      <a:prstGeom prst="rect">
                        <a:avLst/>
                      </a:prstGeom>
                      <a:noFill/>
                      <a:ln>
                        <a:noFill/>
                      </a:ln>
                      <a:effectLst/>
                      <a:extLst/>
                    </p:spPr>
                  </p:pic>
                </p:oleObj>
              </mc:Fallback>
            </mc:AlternateContent>
          </a:graphicData>
        </a:graphic>
      </p:graphicFrame>
      <p:sp>
        <p:nvSpPr>
          <p:cNvPr id="858122" name="Text Box 10"/>
          <p:cNvSpPr txBox="1">
            <a:spLocks noChangeArrowheads="1"/>
          </p:cNvSpPr>
          <p:nvPr/>
        </p:nvSpPr>
        <p:spPr bwMode="auto">
          <a:xfrm>
            <a:off x="217051" y="5446765"/>
            <a:ext cx="123944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(4) </a:t>
            </a:r>
            <a:r>
              <a:rPr lang="zh-CN" altLang="en-US" sz="2400" b="1" dirty="0">
                <a:solidFill>
                  <a:srgbClr val="FF0000"/>
                </a:solidFill>
                <a:latin typeface="Times New Roman" panose="02020603050405020304" pitchFamily="18" charset="0"/>
                <a:cs typeface="Times New Roman" panose="02020603050405020304" pitchFamily="18" charset="0"/>
              </a:rPr>
              <a:t>全解</a:t>
            </a:r>
          </a:p>
        </p:txBody>
      </p:sp>
      <p:sp>
        <p:nvSpPr>
          <p:cNvPr id="2" name="标题 1"/>
          <p:cNvSpPr>
            <a:spLocks noGrp="1"/>
          </p:cNvSpPr>
          <p:nvPr>
            <p:ph type="title"/>
          </p:nvPr>
        </p:nvSpPr>
        <p:spPr/>
        <p:txBody>
          <a:bodyPr/>
          <a:lstStyle/>
          <a:p>
            <a:r>
              <a:rPr lang="zh-CN" altLang="en-US" dirty="0"/>
              <a:t>二阶电路的零状态响应和全响应</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67</a:t>
            </a:fld>
            <a:endParaRPr lang="en-US" altLang="zh-CN"/>
          </a:p>
        </p:txBody>
      </p:sp>
    </p:spTree>
    <p:extLst>
      <p:ext uri="{BB962C8B-B14F-4D97-AF65-F5344CB8AC3E}">
        <p14:creationId xmlns:p14="http://schemas.microsoft.com/office/powerpoint/2010/main" val="1301773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8114"/>
                                        </p:tgtEl>
                                        <p:attrNameLst>
                                          <p:attrName>style.visibility</p:attrName>
                                        </p:attrNameLst>
                                      </p:cBhvr>
                                      <p:to>
                                        <p:strVal val="visible"/>
                                      </p:to>
                                    </p:set>
                                    <p:animEffect transition="in" filter="wipe(left)">
                                      <p:cBhvr>
                                        <p:cTn id="7" dur="500"/>
                                        <p:tgtEl>
                                          <p:spTgt spid="858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58115"/>
                                        </p:tgtEl>
                                        <p:attrNameLst>
                                          <p:attrName>style.visibility</p:attrName>
                                        </p:attrNameLst>
                                      </p:cBhvr>
                                      <p:to>
                                        <p:strVal val="visible"/>
                                      </p:to>
                                    </p:set>
                                    <p:animEffect transition="in" filter="wipe(left)">
                                      <p:cBhvr>
                                        <p:cTn id="12" dur="500"/>
                                        <p:tgtEl>
                                          <p:spTgt spid="858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8116"/>
                                        </p:tgtEl>
                                        <p:attrNameLst>
                                          <p:attrName>style.visibility</p:attrName>
                                        </p:attrNameLst>
                                      </p:cBhvr>
                                      <p:to>
                                        <p:strVal val="visible"/>
                                      </p:to>
                                    </p:set>
                                    <p:animEffect transition="in" filter="wipe(left)">
                                      <p:cBhvr>
                                        <p:cTn id="17" dur="500"/>
                                        <p:tgtEl>
                                          <p:spTgt spid="858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8121"/>
                                        </p:tgtEl>
                                        <p:attrNameLst>
                                          <p:attrName>style.visibility</p:attrName>
                                        </p:attrNameLst>
                                      </p:cBhvr>
                                      <p:to>
                                        <p:strVal val="visible"/>
                                      </p:to>
                                    </p:set>
                                    <p:animEffect transition="in" filter="wipe(left)">
                                      <p:cBhvr>
                                        <p:cTn id="22" dur="500"/>
                                        <p:tgtEl>
                                          <p:spTgt spid="8581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8118"/>
                                        </p:tgtEl>
                                        <p:attrNameLst>
                                          <p:attrName>style.visibility</p:attrName>
                                        </p:attrNameLst>
                                      </p:cBhvr>
                                      <p:to>
                                        <p:strVal val="visible"/>
                                      </p:to>
                                    </p:set>
                                    <p:animEffect transition="in" filter="wipe(left)">
                                      <p:cBhvr>
                                        <p:cTn id="27" dur="500"/>
                                        <p:tgtEl>
                                          <p:spTgt spid="858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58119"/>
                                        </p:tgtEl>
                                        <p:attrNameLst>
                                          <p:attrName>style.visibility</p:attrName>
                                        </p:attrNameLst>
                                      </p:cBhvr>
                                      <p:to>
                                        <p:strVal val="visible"/>
                                      </p:to>
                                    </p:set>
                                    <p:animEffect transition="in" filter="wipe(left)">
                                      <p:cBhvr>
                                        <p:cTn id="32" dur="500"/>
                                        <p:tgtEl>
                                          <p:spTgt spid="858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8122"/>
                                        </p:tgtEl>
                                        <p:attrNameLst>
                                          <p:attrName>style.visibility</p:attrName>
                                        </p:attrNameLst>
                                      </p:cBhvr>
                                      <p:to>
                                        <p:strVal val="visible"/>
                                      </p:to>
                                    </p:set>
                                    <p:animEffect transition="in" filter="wipe(left)">
                                      <p:cBhvr>
                                        <p:cTn id="37" dur="500"/>
                                        <p:tgtEl>
                                          <p:spTgt spid="8581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58117"/>
                                        </p:tgtEl>
                                        <p:attrNameLst>
                                          <p:attrName>style.visibility</p:attrName>
                                        </p:attrNameLst>
                                      </p:cBhvr>
                                      <p:to>
                                        <p:strVal val="visible"/>
                                      </p:to>
                                    </p:set>
                                    <p:animEffect transition="in" filter="wipe(left)">
                                      <p:cBhvr>
                                        <p:cTn id="42" dur="500"/>
                                        <p:tgtEl>
                                          <p:spTgt spid="85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4" grpId="0" autoUpdateAnimBg="0"/>
      <p:bldP spid="858116" grpId="0" autoUpdateAnimBg="0"/>
      <p:bldP spid="858118" grpId="0" autoUpdateAnimBg="0"/>
      <p:bldP spid="85812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179772" y="1284681"/>
            <a:ext cx="312136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dirty="0">
                <a:solidFill>
                  <a:srgbClr val="FF0000"/>
                </a:solidFill>
                <a:latin typeface="Times New Roman" panose="02020603050405020304" pitchFamily="18" charset="0"/>
                <a:cs typeface="Times New Roman" panose="02020603050405020304" pitchFamily="18" charset="0"/>
              </a:rPr>
              <a:t>(5) </a:t>
            </a:r>
            <a:r>
              <a:rPr lang="zh-CN" altLang="en-US" sz="2400" b="1" dirty="0">
                <a:solidFill>
                  <a:srgbClr val="FF0000"/>
                </a:solidFill>
                <a:latin typeface="Times New Roman" panose="02020603050405020304" pitchFamily="18" charset="0"/>
                <a:cs typeface="Times New Roman" panose="02020603050405020304" pitchFamily="18" charset="0"/>
              </a:rPr>
              <a:t>由</a:t>
            </a:r>
            <a:r>
              <a:rPr lang="zh-CN" altLang="zh-CN" sz="2400" b="1" dirty="0">
                <a:solidFill>
                  <a:srgbClr val="FF0000"/>
                </a:solidFill>
                <a:latin typeface="Times New Roman" panose="02020603050405020304" pitchFamily="18" charset="0"/>
                <a:cs typeface="Times New Roman" panose="02020603050405020304" pitchFamily="18" charset="0"/>
              </a:rPr>
              <a:t>初值</a:t>
            </a:r>
            <a:r>
              <a:rPr lang="zh-CN" altLang="en-US" sz="2400" b="1" dirty="0">
                <a:solidFill>
                  <a:srgbClr val="FF0000"/>
                </a:solidFill>
                <a:latin typeface="Times New Roman" panose="02020603050405020304" pitchFamily="18" charset="0"/>
                <a:cs typeface="Times New Roman" panose="02020603050405020304" pitchFamily="18" charset="0"/>
              </a:rPr>
              <a:t>定积分常数</a:t>
            </a:r>
          </a:p>
        </p:txBody>
      </p:sp>
      <p:graphicFrame>
        <p:nvGraphicFramePr>
          <p:cNvPr id="859139" name="Object 3">
            <a:hlinkClick r:id="" action="ppaction://hlinkshowjump?jump=previousslide"/>
          </p:cNvPr>
          <p:cNvGraphicFramePr>
            <a:graphicFrameLocks noChangeAspect="1"/>
          </p:cNvGraphicFramePr>
          <p:nvPr>
            <p:extLst/>
          </p:nvPr>
        </p:nvGraphicFramePr>
        <p:xfrm>
          <a:off x="878272" y="3597465"/>
          <a:ext cx="6134100" cy="1330325"/>
        </p:xfrm>
        <a:graphic>
          <a:graphicData uri="http://schemas.openxmlformats.org/presentationml/2006/ole">
            <mc:AlternateContent xmlns:mc="http://schemas.openxmlformats.org/markup-compatibility/2006">
              <mc:Choice xmlns:v="urn:schemas-microsoft-com:vml" Requires="v">
                <p:oleObj spid="_x0000_s49202" name="公式" r:id="rId3" imgW="3162240" imgH="685800" progId="Equation.3">
                  <p:embed/>
                </p:oleObj>
              </mc:Choice>
              <mc:Fallback>
                <p:oleObj name="公式" r:id="rId3" imgW="316224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272" y="3597465"/>
                        <a:ext cx="61341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9140" name="Object 4"/>
          <p:cNvGraphicFramePr>
            <a:graphicFrameLocks noChangeAspect="1"/>
          </p:cNvGraphicFramePr>
          <p:nvPr>
            <p:extLst/>
          </p:nvPr>
        </p:nvGraphicFramePr>
        <p:xfrm>
          <a:off x="6298601" y="4838794"/>
          <a:ext cx="2208212" cy="514350"/>
        </p:xfrm>
        <a:graphic>
          <a:graphicData uri="http://schemas.openxmlformats.org/presentationml/2006/ole">
            <mc:AlternateContent xmlns:mc="http://schemas.openxmlformats.org/markup-compatibility/2006">
              <mc:Choice xmlns:v="urn:schemas-microsoft-com:vml" Requires="v">
                <p:oleObj spid="_x0000_s49203" name="Equation" r:id="rId5" imgW="1028520" imgH="241200" progId="Equation.DSMT4">
                  <p:embed/>
                </p:oleObj>
              </mc:Choice>
              <mc:Fallback>
                <p:oleObj name="Equation" r:id="rId5" imgW="1028520" imgH="241200" progId="Equation.DSMT4">
                  <p:embed/>
                  <p:pic>
                    <p:nvPicPr>
                      <p:cNvPr id="0" name=""/>
                      <p:cNvPicPr>
                        <a:picLocks noChangeAspect="1" noChangeArrowheads="1"/>
                      </p:cNvPicPr>
                      <p:nvPr/>
                    </p:nvPicPr>
                    <p:blipFill>
                      <a:blip r:embed="rId6"/>
                      <a:srcRect/>
                      <a:stretch>
                        <a:fillRect/>
                      </a:stretch>
                    </p:blipFill>
                    <p:spPr bwMode="auto">
                      <a:xfrm>
                        <a:off x="6298601" y="4838794"/>
                        <a:ext cx="220821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9141" name="Object 5"/>
          <p:cNvGraphicFramePr>
            <a:graphicFrameLocks noChangeAspect="1"/>
          </p:cNvGraphicFramePr>
          <p:nvPr>
            <p:extLst/>
          </p:nvPr>
        </p:nvGraphicFramePr>
        <p:xfrm>
          <a:off x="669515" y="5514682"/>
          <a:ext cx="6551613" cy="620712"/>
        </p:xfrm>
        <a:graphic>
          <a:graphicData uri="http://schemas.openxmlformats.org/presentationml/2006/ole">
            <mc:AlternateContent xmlns:mc="http://schemas.openxmlformats.org/markup-compatibility/2006">
              <mc:Choice xmlns:v="urn:schemas-microsoft-com:vml" Requires="v">
                <p:oleObj spid="_x0000_s49204" name="Equation" r:id="rId7" imgW="2666880" imgH="253800" progId="Equation.DSMT4">
                  <p:embed/>
                </p:oleObj>
              </mc:Choice>
              <mc:Fallback>
                <p:oleObj name="Equation" r:id="rId7" imgW="2666880" imgH="253800" progId="Equation.DSMT4">
                  <p:embed/>
                  <p:pic>
                    <p:nvPicPr>
                      <p:cNvPr id="0" name=""/>
                      <p:cNvPicPr>
                        <a:picLocks noChangeAspect="1" noChangeArrowheads="1"/>
                      </p:cNvPicPr>
                      <p:nvPr/>
                    </p:nvPicPr>
                    <p:blipFill>
                      <a:blip r:embed="rId8"/>
                      <a:srcRect/>
                      <a:stretch>
                        <a:fillRect/>
                      </a:stretch>
                    </p:blipFill>
                    <p:spPr bwMode="auto">
                      <a:xfrm>
                        <a:off x="669515" y="5514682"/>
                        <a:ext cx="6551613" cy="620712"/>
                      </a:xfrm>
                      <a:prstGeom prst="rect">
                        <a:avLst/>
                      </a:prstGeom>
                      <a:noFill/>
                      <a:ln>
                        <a:noFill/>
                      </a:ln>
                      <a:effectLst/>
                      <a:extLst/>
                    </p:spPr>
                  </p:pic>
                </p:oleObj>
              </mc:Fallback>
            </mc:AlternateContent>
          </a:graphicData>
        </a:graphic>
      </p:graphicFrame>
      <p:sp>
        <p:nvSpPr>
          <p:cNvPr id="859142" name="Rectangle 6"/>
          <p:cNvSpPr>
            <a:spLocks noChangeArrowheads="1"/>
          </p:cNvSpPr>
          <p:nvPr/>
        </p:nvSpPr>
        <p:spPr bwMode="auto">
          <a:xfrm>
            <a:off x="3541713" y="1383159"/>
            <a:ext cx="429938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)=2A ,  </a:t>
            </a:r>
            <a:r>
              <a:rPr lang="en-US" altLang="zh-CN" sz="2400" b="1" i="1" dirty="0" err="1">
                <a:solidFill>
                  <a:schemeClr val="tx2"/>
                </a:solidFill>
                <a:latin typeface="Times New Roman" panose="02020603050405020304" pitchFamily="18" charset="0"/>
                <a:cs typeface="Times New Roman" panose="02020603050405020304" pitchFamily="18" charset="0"/>
              </a:rPr>
              <a:t>u</a:t>
            </a:r>
            <a:r>
              <a:rPr lang="en-US" altLang="zh-CN" sz="2400" b="1" baseline="-25000" dirty="0" err="1">
                <a:solidFill>
                  <a:schemeClr val="tx2"/>
                </a:solidFill>
                <a:latin typeface="Times New Roman" panose="02020603050405020304" pitchFamily="18" charset="0"/>
                <a:cs typeface="Times New Roman" panose="02020603050405020304" pitchFamily="18" charset="0"/>
              </a:rPr>
              <a:t>C</a:t>
            </a:r>
            <a:r>
              <a:rPr lang="en-US" altLang="zh-CN" sz="2400" b="1" dirty="0">
                <a:solidFill>
                  <a:schemeClr val="tx2"/>
                </a:solidFill>
                <a:latin typeface="Times New Roman" panose="02020603050405020304" pitchFamily="18" charset="0"/>
                <a:cs typeface="Times New Roman" panose="02020603050405020304" pitchFamily="18" charset="0"/>
              </a:rPr>
              <a:t>(0</a:t>
            </a:r>
            <a:r>
              <a:rPr lang="en-US" altLang="zh-CN" sz="2400" b="1" baseline="30000"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)=0 </a:t>
            </a:r>
            <a:r>
              <a:rPr lang="zh-CN" altLang="en-US" sz="2400" b="1" dirty="0">
                <a:solidFill>
                  <a:schemeClr val="tx2"/>
                </a:solidFill>
                <a:latin typeface="Times New Roman" panose="02020603050405020304" pitchFamily="18" charset="0"/>
                <a:cs typeface="Times New Roman" panose="02020603050405020304" pitchFamily="18" charset="0"/>
              </a:rPr>
              <a:t>（已知）</a:t>
            </a:r>
          </a:p>
        </p:txBody>
      </p:sp>
      <p:graphicFrame>
        <p:nvGraphicFramePr>
          <p:cNvPr id="859143" name="Object 7"/>
          <p:cNvGraphicFramePr>
            <a:graphicFrameLocks noChangeAspect="1"/>
          </p:cNvGraphicFramePr>
          <p:nvPr>
            <p:extLst/>
          </p:nvPr>
        </p:nvGraphicFramePr>
        <p:xfrm>
          <a:off x="1732511" y="777874"/>
          <a:ext cx="4041775" cy="525463"/>
        </p:xfrm>
        <a:graphic>
          <a:graphicData uri="http://schemas.openxmlformats.org/presentationml/2006/ole">
            <mc:AlternateContent xmlns:mc="http://schemas.openxmlformats.org/markup-compatibility/2006">
              <mc:Choice xmlns:v="urn:schemas-microsoft-com:vml" Requires="v">
                <p:oleObj spid="_x0000_s49205" name="Equation" r:id="rId9" imgW="1854000" imgH="241200" progId="Equation.DSMT4">
                  <p:embed/>
                </p:oleObj>
              </mc:Choice>
              <mc:Fallback>
                <p:oleObj name="Equation" r:id="rId9" imgW="1854000" imgH="241200" progId="Equation.DSMT4">
                  <p:embed/>
                  <p:pic>
                    <p:nvPicPr>
                      <p:cNvPr id="0" name=""/>
                      <p:cNvPicPr>
                        <a:picLocks noChangeAspect="1" noChangeArrowheads="1"/>
                      </p:cNvPicPr>
                      <p:nvPr/>
                    </p:nvPicPr>
                    <p:blipFill>
                      <a:blip r:embed="rId10"/>
                      <a:srcRect/>
                      <a:stretch>
                        <a:fillRect/>
                      </a:stretch>
                    </p:blipFill>
                    <p:spPr bwMode="auto">
                      <a:xfrm>
                        <a:off x="1732511" y="777874"/>
                        <a:ext cx="40417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9144" name="Object 8"/>
          <p:cNvGraphicFramePr>
            <a:graphicFrameLocks noChangeAspect="1"/>
          </p:cNvGraphicFramePr>
          <p:nvPr>
            <p:extLst/>
          </p:nvPr>
        </p:nvGraphicFramePr>
        <p:xfrm>
          <a:off x="882542" y="1930181"/>
          <a:ext cx="4422775" cy="811212"/>
        </p:xfrm>
        <a:graphic>
          <a:graphicData uri="http://schemas.openxmlformats.org/presentationml/2006/ole">
            <mc:AlternateContent xmlns:mc="http://schemas.openxmlformats.org/markup-compatibility/2006">
              <mc:Choice xmlns:v="urn:schemas-microsoft-com:vml" Requires="v">
                <p:oleObj spid="_x0000_s49206" name="公式" r:id="rId11" imgW="2209680" imgH="406080" progId="Equation.3">
                  <p:embed/>
                </p:oleObj>
              </mc:Choice>
              <mc:Fallback>
                <p:oleObj name="公式" r:id="rId11" imgW="220968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2542" y="1930181"/>
                        <a:ext cx="4422775"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9145" name="Text Box 9"/>
          <p:cNvSpPr txBox="1">
            <a:spLocks noChangeArrowheads="1"/>
          </p:cNvSpPr>
          <p:nvPr/>
        </p:nvSpPr>
        <p:spPr bwMode="auto">
          <a:xfrm>
            <a:off x="1128713" y="3106737"/>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zh-CN" altLang="zh-CN" b="0"/>
          </a:p>
        </p:txBody>
      </p:sp>
      <p:graphicFrame>
        <p:nvGraphicFramePr>
          <p:cNvPr id="859146" name="Object 10"/>
          <p:cNvGraphicFramePr>
            <a:graphicFrameLocks noChangeAspect="1"/>
          </p:cNvGraphicFramePr>
          <p:nvPr>
            <p:extLst/>
          </p:nvPr>
        </p:nvGraphicFramePr>
        <p:xfrm>
          <a:off x="882542" y="2735645"/>
          <a:ext cx="7604125" cy="827088"/>
        </p:xfrm>
        <a:graphic>
          <a:graphicData uri="http://schemas.openxmlformats.org/presentationml/2006/ole">
            <mc:AlternateContent xmlns:mc="http://schemas.openxmlformats.org/markup-compatibility/2006">
              <mc:Choice xmlns:v="urn:schemas-microsoft-com:vml" Requires="v">
                <p:oleObj spid="_x0000_s49207" name="Equation" r:id="rId13" imgW="3720960" imgH="406080" progId="Equation.3">
                  <p:embed/>
                </p:oleObj>
              </mc:Choice>
              <mc:Fallback>
                <p:oleObj name="Equation" r:id="rId13" imgW="372096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2542" y="2735645"/>
                        <a:ext cx="760412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二阶电路的零状态响应和全响应</a:t>
            </a: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68</a:t>
            </a:fld>
            <a:endParaRPr lang="en-US" altLang="zh-CN"/>
          </a:p>
        </p:txBody>
      </p:sp>
    </p:spTree>
    <p:extLst>
      <p:ext uri="{BB962C8B-B14F-4D97-AF65-F5344CB8AC3E}">
        <p14:creationId xmlns:p14="http://schemas.microsoft.com/office/powerpoint/2010/main" val="3568260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59138"/>
                                        </p:tgtEl>
                                        <p:attrNameLst>
                                          <p:attrName>style.visibility</p:attrName>
                                        </p:attrNameLst>
                                      </p:cBhvr>
                                      <p:to>
                                        <p:strVal val="visible"/>
                                      </p:to>
                                    </p:set>
                                    <p:anim calcmode="lin" valueType="num">
                                      <p:cBhvr additive="base">
                                        <p:cTn id="7" dur="500"/>
                                        <p:tgtEl>
                                          <p:spTgt spid="859138"/>
                                        </p:tgtEl>
                                        <p:attrNameLst>
                                          <p:attrName>ppt_y</p:attrName>
                                        </p:attrNameLst>
                                      </p:cBhvr>
                                      <p:tavLst>
                                        <p:tav tm="0">
                                          <p:val>
                                            <p:strVal val="#ppt_y-#ppt_h*1.125000"/>
                                          </p:val>
                                        </p:tav>
                                        <p:tav tm="100000">
                                          <p:val>
                                            <p:strVal val="#ppt_y"/>
                                          </p:val>
                                        </p:tav>
                                      </p:tavLst>
                                    </p:anim>
                                    <p:animEffect transition="in" filter="wipe(down)">
                                      <p:cBhvr>
                                        <p:cTn id="8" dur="500"/>
                                        <p:tgtEl>
                                          <p:spTgt spid="8591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59142"/>
                                        </p:tgtEl>
                                        <p:attrNameLst>
                                          <p:attrName>style.visibility</p:attrName>
                                        </p:attrNameLst>
                                      </p:cBhvr>
                                      <p:to>
                                        <p:strVal val="visible"/>
                                      </p:to>
                                    </p:set>
                                    <p:anim calcmode="lin" valueType="num">
                                      <p:cBhvr additive="base">
                                        <p:cTn id="13" dur="500"/>
                                        <p:tgtEl>
                                          <p:spTgt spid="859142"/>
                                        </p:tgtEl>
                                        <p:attrNameLst>
                                          <p:attrName>ppt_y</p:attrName>
                                        </p:attrNameLst>
                                      </p:cBhvr>
                                      <p:tavLst>
                                        <p:tav tm="0">
                                          <p:val>
                                            <p:strVal val="#ppt_y-#ppt_h*1.125000"/>
                                          </p:val>
                                        </p:tav>
                                        <p:tav tm="100000">
                                          <p:val>
                                            <p:strVal val="#ppt_y"/>
                                          </p:val>
                                        </p:tav>
                                      </p:tavLst>
                                    </p:anim>
                                    <p:animEffect transition="in" filter="wipe(down)">
                                      <p:cBhvr>
                                        <p:cTn id="14" dur="500"/>
                                        <p:tgtEl>
                                          <p:spTgt spid="8591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859144"/>
                                        </p:tgtEl>
                                        <p:attrNameLst>
                                          <p:attrName>style.visibility</p:attrName>
                                        </p:attrNameLst>
                                      </p:cBhvr>
                                      <p:to>
                                        <p:strVal val="visible"/>
                                      </p:to>
                                    </p:set>
                                    <p:anim calcmode="lin" valueType="num">
                                      <p:cBhvr additive="base">
                                        <p:cTn id="19" dur="500"/>
                                        <p:tgtEl>
                                          <p:spTgt spid="859144"/>
                                        </p:tgtEl>
                                        <p:attrNameLst>
                                          <p:attrName>ppt_y</p:attrName>
                                        </p:attrNameLst>
                                      </p:cBhvr>
                                      <p:tavLst>
                                        <p:tav tm="0">
                                          <p:val>
                                            <p:strVal val="#ppt_y-#ppt_h*1.125000"/>
                                          </p:val>
                                        </p:tav>
                                        <p:tav tm="100000">
                                          <p:val>
                                            <p:strVal val="#ppt_y"/>
                                          </p:val>
                                        </p:tav>
                                      </p:tavLst>
                                    </p:anim>
                                    <p:animEffect transition="in" filter="wipe(down)">
                                      <p:cBhvr>
                                        <p:cTn id="20" dur="500"/>
                                        <p:tgtEl>
                                          <p:spTgt spid="8591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859146"/>
                                        </p:tgtEl>
                                        <p:attrNameLst>
                                          <p:attrName>style.visibility</p:attrName>
                                        </p:attrNameLst>
                                      </p:cBhvr>
                                      <p:to>
                                        <p:strVal val="visible"/>
                                      </p:to>
                                    </p:set>
                                    <p:anim calcmode="lin" valueType="num">
                                      <p:cBhvr additive="base">
                                        <p:cTn id="25" dur="500"/>
                                        <p:tgtEl>
                                          <p:spTgt spid="859146"/>
                                        </p:tgtEl>
                                        <p:attrNameLst>
                                          <p:attrName>ppt_y</p:attrName>
                                        </p:attrNameLst>
                                      </p:cBhvr>
                                      <p:tavLst>
                                        <p:tav tm="0">
                                          <p:val>
                                            <p:strVal val="#ppt_y-#ppt_h*1.125000"/>
                                          </p:val>
                                        </p:tav>
                                        <p:tav tm="100000">
                                          <p:val>
                                            <p:strVal val="#ppt_y"/>
                                          </p:val>
                                        </p:tav>
                                      </p:tavLst>
                                    </p:anim>
                                    <p:animEffect transition="in" filter="wipe(down)">
                                      <p:cBhvr>
                                        <p:cTn id="26" dur="500"/>
                                        <p:tgtEl>
                                          <p:spTgt spid="8591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859139"/>
                                        </p:tgtEl>
                                        <p:attrNameLst>
                                          <p:attrName>style.visibility</p:attrName>
                                        </p:attrNameLst>
                                      </p:cBhvr>
                                      <p:to>
                                        <p:strVal val="visible"/>
                                      </p:to>
                                    </p:set>
                                    <p:anim calcmode="lin" valueType="num">
                                      <p:cBhvr additive="base">
                                        <p:cTn id="31" dur="500"/>
                                        <p:tgtEl>
                                          <p:spTgt spid="859139"/>
                                        </p:tgtEl>
                                        <p:attrNameLst>
                                          <p:attrName>ppt_y</p:attrName>
                                        </p:attrNameLst>
                                      </p:cBhvr>
                                      <p:tavLst>
                                        <p:tav tm="0">
                                          <p:val>
                                            <p:strVal val="#ppt_y-#ppt_h*1.125000"/>
                                          </p:val>
                                        </p:tav>
                                        <p:tav tm="100000">
                                          <p:val>
                                            <p:strVal val="#ppt_y"/>
                                          </p:val>
                                        </p:tav>
                                      </p:tavLst>
                                    </p:anim>
                                    <p:animEffect transition="in" filter="wipe(down)">
                                      <p:cBhvr>
                                        <p:cTn id="32" dur="500"/>
                                        <p:tgtEl>
                                          <p:spTgt spid="8591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nodeType="clickEffect">
                                  <p:stCondLst>
                                    <p:cond delay="0"/>
                                  </p:stCondLst>
                                  <p:childTnLst>
                                    <p:set>
                                      <p:cBhvr>
                                        <p:cTn id="36" dur="1" fill="hold">
                                          <p:stCondLst>
                                            <p:cond delay="0"/>
                                          </p:stCondLst>
                                        </p:cTn>
                                        <p:tgtEl>
                                          <p:spTgt spid="859140"/>
                                        </p:tgtEl>
                                        <p:attrNameLst>
                                          <p:attrName>style.visibility</p:attrName>
                                        </p:attrNameLst>
                                      </p:cBhvr>
                                      <p:to>
                                        <p:strVal val="visible"/>
                                      </p:to>
                                    </p:set>
                                    <p:anim calcmode="lin" valueType="num">
                                      <p:cBhvr additive="base">
                                        <p:cTn id="37" dur="500"/>
                                        <p:tgtEl>
                                          <p:spTgt spid="859140"/>
                                        </p:tgtEl>
                                        <p:attrNameLst>
                                          <p:attrName>ppt_y</p:attrName>
                                        </p:attrNameLst>
                                      </p:cBhvr>
                                      <p:tavLst>
                                        <p:tav tm="0">
                                          <p:val>
                                            <p:strVal val="#ppt_y-#ppt_h*1.125000"/>
                                          </p:val>
                                        </p:tav>
                                        <p:tav tm="100000">
                                          <p:val>
                                            <p:strVal val="#ppt_y"/>
                                          </p:val>
                                        </p:tav>
                                      </p:tavLst>
                                    </p:anim>
                                    <p:animEffect transition="in" filter="wipe(down)">
                                      <p:cBhvr>
                                        <p:cTn id="38" dur="500"/>
                                        <p:tgtEl>
                                          <p:spTgt spid="8591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nodeType="clickEffect">
                                  <p:stCondLst>
                                    <p:cond delay="0"/>
                                  </p:stCondLst>
                                  <p:childTnLst>
                                    <p:set>
                                      <p:cBhvr>
                                        <p:cTn id="42" dur="1" fill="hold">
                                          <p:stCondLst>
                                            <p:cond delay="0"/>
                                          </p:stCondLst>
                                        </p:cTn>
                                        <p:tgtEl>
                                          <p:spTgt spid="859141"/>
                                        </p:tgtEl>
                                        <p:attrNameLst>
                                          <p:attrName>style.visibility</p:attrName>
                                        </p:attrNameLst>
                                      </p:cBhvr>
                                      <p:to>
                                        <p:strVal val="visible"/>
                                      </p:to>
                                    </p:set>
                                    <p:anim calcmode="lin" valueType="num">
                                      <p:cBhvr additive="base">
                                        <p:cTn id="43" dur="500"/>
                                        <p:tgtEl>
                                          <p:spTgt spid="859141"/>
                                        </p:tgtEl>
                                        <p:attrNameLst>
                                          <p:attrName>ppt_y</p:attrName>
                                        </p:attrNameLst>
                                      </p:cBhvr>
                                      <p:tavLst>
                                        <p:tav tm="0">
                                          <p:val>
                                            <p:strVal val="#ppt_y-#ppt_h*1.125000"/>
                                          </p:val>
                                        </p:tav>
                                        <p:tav tm="100000">
                                          <p:val>
                                            <p:strVal val="#ppt_y"/>
                                          </p:val>
                                        </p:tav>
                                      </p:tavLst>
                                    </p:anim>
                                    <p:animEffect transition="in" filter="wipe(down)">
                                      <p:cBhvr>
                                        <p:cTn id="44" dur="500"/>
                                        <p:tgtEl>
                                          <p:spTgt spid="8591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grpId="0" nodeType="clickEffect" nodePh="1">
                                  <p:stCondLst>
                                    <p:cond delay="0"/>
                                  </p:stCondLst>
                                  <p:endCondLst>
                                    <p:cond evt="begin" delay="0">
                                      <p:tn val="47"/>
                                    </p:cond>
                                  </p:endCondLst>
                                  <p:childTnLst>
                                    <p:set>
                                      <p:cBhvr>
                                        <p:cTn id="48" dur="1" fill="hold">
                                          <p:stCondLst>
                                            <p:cond delay="0"/>
                                          </p:stCondLst>
                                        </p:cTn>
                                        <p:tgtEl>
                                          <p:spTgt spid="859145"/>
                                        </p:tgtEl>
                                        <p:attrNameLst>
                                          <p:attrName>style.visibility</p:attrName>
                                        </p:attrNameLst>
                                      </p:cBhvr>
                                      <p:to>
                                        <p:strVal val="visible"/>
                                      </p:to>
                                    </p:set>
                                    <p:anim calcmode="lin" valueType="num">
                                      <p:cBhvr additive="base">
                                        <p:cTn id="49" dur="500"/>
                                        <p:tgtEl>
                                          <p:spTgt spid="859145"/>
                                        </p:tgtEl>
                                        <p:attrNameLst>
                                          <p:attrName>ppt_y</p:attrName>
                                        </p:attrNameLst>
                                      </p:cBhvr>
                                      <p:tavLst>
                                        <p:tav tm="0">
                                          <p:val>
                                            <p:strVal val="#ppt_y-#ppt_h*1.125000"/>
                                          </p:val>
                                        </p:tav>
                                        <p:tav tm="100000">
                                          <p:val>
                                            <p:strVal val="#ppt_y"/>
                                          </p:val>
                                        </p:tav>
                                      </p:tavLst>
                                    </p:anim>
                                    <p:animEffect transition="in" filter="wipe(down)">
                                      <p:cBhvr>
                                        <p:cTn id="50" dur="500"/>
                                        <p:tgtEl>
                                          <p:spTgt spid="859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8" grpId="0" autoUpdateAnimBg="0"/>
      <p:bldP spid="859142" grpId="0" autoUpdateAnimBg="0"/>
      <p:bldP spid="85914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Text Box 2"/>
          <p:cNvSpPr txBox="1">
            <a:spLocks noChangeArrowheads="1"/>
          </p:cNvSpPr>
          <p:nvPr/>
        </p:nvSpPr>
        <p:spPr bwMode="auto">
          <a:xfrm>
            <a:off x="220733" y="770058"/>
            <a:ext cx="1531188"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smtClean="0">
                <a:solidFill>
                  <a:schemeClr val="tx2"/>
                </a:solidFill>
                <a:latin typeface="Times New Roman" panose="02020603050405020304" pitchFamily="18" charset="0"/>
                <a:cs typeface="Times New Roman" panose="02020603050405020304" pitchFamily="18" charset="0"/>
              </a:rPr>
              <a:t>再求 </a:t>
            </a:r>
            <a:r>
              <a:rPr lang="en-US" altLang="zh-CN" sz="2400" b="1" i="1" dirty="0" err="1">
                <a:solidFill>
                  <a:schemeClr val="tx2"/>
                </a:solidFill>
                <a:latin typeface="Times New Roman" panose="02020603050405020304" pitchFamily="18" charset="0"/>
                <a:cs typeface="Times New Roman" panose="02020603050405020304" pitchFamily="18" charset="0"/>
              </a:rPr>
              <a:t>i</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R</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t</a:t>
            </a:r>
            <a:r>
              <a:rPr lang="en-US" altLang="zh-CN" sz="2400" b="1" dirty="0">
                <a:solidFill>
                  <a:schemeClr val="tx2"/>
                </a:solidFill>
                <a:latin typeface="Times New Roman" panose="02020603050405020304" pitchFamily="18" charset="0"/>
                <a:cs typeface="Times New Roman" panose="02020603050405020304" pitchFamily="18" charset="0"/>
              </a:rPr>
              <a:t>):</a:t>
            </a:r>
          </a:p>
        </p:txBody>
      </p:sp>
      <p:graphicFrame>
        <p:nvGraphicFramePr>
          <p:cNvPr id="860163" name="Object 3"/>
          <p:cNvGraphicFramePr>
            <a:graphicFrameLocks noChangeAspect="1"/>
          </p:cNvGraphicFramePr>
          <p:nvPr>
            <p:extLst/>
          </p:nvPr>
        </p:nvGraphicFramePr>
        <p:xfrm>
          <a:off x="1943895" y="5275755"/>
          <a:ext cx="6356350" cy="833438"/>
        </p:xfrm>
        <a:graphic>
          <a:graphicData uri="http://schemas.openxmlformats.org/presentationml/2006/ole">
            <mc:AlternateContent xmlns:mc="http://schemas.openxmlformats.org/markup-compatibility/2006">
              <mc:Choice xmlns:v="urn:schemas-microsoft-com:vml" Requires="v">
                <p:oleObj spid="_x0000_s50202" name="Equation" r:id="rId3" imgW="3085920" imgH="406080" progId="Equation.DSMT4">
                  <p:embed/>
                </p:oleObj>
              </mc:Choice>
              <mc:Fallback>
                <p:oleObj name="Equation" r:id="rId3" imgW="308592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895" y="5275755"/>
                        <a:ext cx="6356350" cy="833438"/>
                      </a:xfrm>
                      <a:prstGeom prst="rect">
                        <a:avLst/>
                      </a:prstGeom>
                      <a:noFill/>
                      <a:ln>
                        <a:noFill/>
                      </a:ln>
                      <a:effectLst/>
                      <a:extLst/>
                    </p:spPr>
                  </p:pic>
                </p:oleObj>
              </mc:Fallback>
            </mc:AlternateContent>
          </a:graphicData>
        </a:graphic>
      </p:graphicFrame>
      <p:graphicFrame>
        <p:nvGraphicFramePr>
          <p:cNvPr id="860164" name="Object 4"/>
          <p:cNvGraphicFramePr>
            <a:graphicFrameLocks noChangeAspect="1"/>
          </p:cNvGraphicFramePr>
          <p:nvPr>
            <p:extLst/>
          </p:nvPr>
        </p:nvGraphicFramePr>
        <p:xfrm>
          <a:off x="2053243" y="4002743"/>
          <a:ext cx="5521325" cy="809625"/>
        </p:xfrm>
        <a:graphic>
          <a:graphicData uri="http://schemas.openxmlformats.org/presentationml/2006/ole">
            <mc:AlternateContent xmlns:mc="http://schemas.openxmlformats.org/markup-compatibility/2006">
              <mc:Choice xmlns:v="urn:schemas-microsoft-com:vml" Requires="v">
                <p:oleObj spid="_x0000_s50203" name="Equation" r:id="rId5" imgW="2755800" imgH="406080" progId="Equation.3">
                  <p:embed/>
                </p:oleObj>
              </mc:Choice>
              <mc:Fallback>
                <p:oleObj name="Equation" r:id="rId5" imgW="275580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3243" y="4002743"/>
                        <a:ext cx="55213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165" name="Group 5"/>
          <p:cNvGrpSpPr>
            <a:grpSpLocks/>
          </p:cNvGrpSpPr>
          <p:nvPr/>
        </p:nvGrpSpPr>
        <p:grpSpPr bwMode="auto">
          <a:xfrm>
            <a:off x="1662113" y="838200"/>
            <a:ext cx="4483100" cy="2038350"/>
            <a:chOff x="3605" y="2420"/>
            <a:chExt cx="2824" cy="1284"/>
          </a:xfrm>
        </p:grpSpPr>
        <p:sp>
          <p:nvSpPr>
            <p:cNvPr id="860166" name="Oval 6"/>
            <p:cNvSpPr>
              <a:spLocks noChangeArrowheads="1"/>
            </p:cNvSpPr>
            <p:nvPr/>
          </p:nvSpPr>
          <p:spPr bwMode="auto">
            <a:xfrm>
              <a:off x="3936" y="3077"/>
              <a:ext cx="249" cy="249"/>
            </a:xfrm>
            <a:prstGeom prst="ellips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67" name="Line 7"/>
            <p:cNvSpPr>
              <a:spLocks noChangeShapeType="1"/>
            </p:cNvSpPr>
            <p:nvPr/>
          </p:nvSpPr>
          <p:spPr bwMode="auto">
            <a:xfrm flipH="1">
              <a:off x="4239" y="2597"/>
              <a:ext cx="162" cy="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68" name="Line 8"/>
            <p:cNvSpPr>
              <a:spLocks noChangeShapeType="1"/>
            </p:cNvSpPr>
            <p:nvPr/>
          </p:nvSpPr>
          <p:spPr bwMode="auto">
            <a:xfrm>
              <a:off x="4401" y="2682"/>
              <a:ext cx="2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69" name="Line 9"/>
            <p:cNvSpPr>
              <a:spLocks noChangeShapeType="1"/>
            </p:cNvSpPr>
            <p:nvPr/>
          </p:nvSpPr>
          <p:spPr bwMode="auto">
            <a:xfrm>
              <a:off x="6036" y="3224"/>
              <a:ext cx="0" cy="4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70" name="Line 10"/>
            <p:cNvSpPr>
              <a:spLocks noChangeShapeType="1"/>
            </p:cNvSpPr>
            <p:nvPr/>
          </p:nvSpPr>
          <p:spPr bwMode="auto">
            <a:xfrm>
              <a:off x="4062" y="2683"/>
              <a:ext cx="1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71" name="Rectangle 11"/>
            <p:cNvSpPr>
              <a:spLocks noChangeArrowheads="1"/>
            </p:cNvSpPr>
            <p:nvPr/>
          </p:nvSpPr>
          <p:spPr bwMode="auto">
            <a:xfrm>
              <a:off x="5370" y="3099"/>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0172" name="Rectangle 12"/>
            <p:cNvSpPr>
              <a:spLocks noChangeArrowheads="1"/>
            </p:cNvSpPr>
            <p:nvPr/>
          </p:nvSpPr>
          <p:spPr bwMode="auto">
            <a:xfrm>
              <a:off x="5720" y="3068"/>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C</a:t>
              </a:r>
            </a:p>
          </p:txBody>
        </p:sp>
        <p:sp>
          <p:nvSpPr>
            <p:cNvPr id="860173" name="Rectangle 13"/>
            <p:cNvSpPr>
              <a:spLocks noChangeArrowheads="1"/>
            </p:cNvSpPr>
            <p:nvPr/>
          </p:nvSpPr>
          <p:spPr bwMode="auto">
            <a:xfrm>
              <a:off x="4754" y="242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R</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0174" name="Rectangle 14"/>
            <p:cNvSpPr>
              <a:spLocks noChangeArrowheads="1"/>
            </p:cNvSpPr>
            <p:nvPr/>
          </p:nvSpPr>
          <p:spPr bwMode="auto">
            <a:xfrm>
              <a:off x="3605" y="3096"/>
              <a:ext cx="2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l"/>
              <a:r>
                <a:rPr lang="en-US" altLang="zh-CN" b="1">
                  <a:solidFill>
                    <a:schemeClr val="tx2"/>
                  </a:solidFill>
                  <a:latin typeface="Times New Roman" panose="02020603050405020304" pitchFamily="18" charset="0"/>
                  <a:cs typeface="Times New Roman" panose="02020603050405020304" pitchFamily="18" charset="0"/>
                </a:rPr>
                <a:t>50V</a:t>
              </a:r>
            </a:p>
          </p:txBody>
        </p:sp>
        <p:sp>
          <p:nvSpPr>
            <p:cNvPr id="860175" name="Rectangle 15"/>
            <p:cNvSpPr>
              <a:spLocks noChangeArrowheads="1"/>
            </p:cNvSpPr>
            <p:nvPr/>
          </p:nvSpPr>
          <p:spPr bwMode="auto">
            <a:xfrm>
              <a:off x="4521" y="2784"/>
              <a:ext cx="2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R</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0176" name="Line 16"/>
            <p:cNvSpPr>
              <a:spLocks noChangeShapeType="1"/>
            </p:cNvSpPr>
            <p:nvPr/>
          </p:nvSpPr>
          <p:spPr bwMode="auto">
            <a:xfrm>
              <a:off x="5277" y="2683"/>
              <a:ext cx="0" cy="3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77" name="Line 17"/>
            <p:cNvSpPr>
              <a:spLocks noChangeShapeType="1"/>
            </p:cNvSpPr>
            <p:nvPr/>
          </p:nvSpPr>
          <p:spPr bwMode="auto">
            <a:xfrm flipH="1">
              <a:off x="4062" y="2683"/>
              <a:ext cx="0" cy="10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78" name="Line 18"/>
            <p:cNvSpPr>
              <a:spLocks noChangeShapeType="1"/>
            </p:cNvSpPr>
            <p:nvPr/>
          </p:nvSpPr>
          <p:spPr bwMode="auto">
            <a:xfrm>
              <a:off x="4064" y="3700"/>
              <a:ext cx="19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79" name="Text Box 19"/>
            <p:cNvSpPr txBox="1">
              <a:spLocks noChangeArrowheads="1"/>
            </p:cNvSpPr>
            <p:nvPr/>
          </p:nvSpPr>
          <p:spPr bwMode="auto">
            <a:xfrm>
              <a:off x="6167" y="3007"/>
              <a:ext cx="26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u</a:t>
              </a:r>
              <a:r>
                <a:rPr lang="en-US" altLang="zh-CN"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grpSp>
          <p:nvGrpSpPr>
            <p:cNvPr id="860180" name="Group 20"/>
            <p:cNvGrpSpPr>
              <a:grpSpLocks/>
            </p:cNvGrpSpPr>
            <p:nvPr/>
          </p:nvGrpSpPr>
          <p:grpSpPr bwMode="auto">
            <a:xfrm rot="5400000">
              <a:off x="5994" y="3052"/>
              <a:ext cx="73" cy="272"/>
              <a:chOff x="5448" y="2793"/>
              <a:chExt cx="65" cy="200"/>
            </a:xfrm>
          </p:grpSpPr>
          <p:sp>
            <p:nvSpPr>
              <p:cNvPr id="860181" name="Line 21"/>
              <p:cNvSpPr>
                <a:spLocks noChangeShapeType="1"/>
              </p:cNvSpPr>
              <p:nvPr/>
            </p:nvSpPr>
            <p:spPr bwMode="auto">
              <a:xfrm rot="5400000">
                <a:off x="5413" y="2893"/>
                <a:ext cx="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82" name="Line 22"/>
              <p:cNvSpPr>
                <a:spLocks noChangeShapeType="1"/>
              </p:cNvSpPr>
              <p:nvPr/>
            </p:nvSpPr>
            <p:spPr bwMode="auto">
              <a:xfrm rot="16200000" flipH="1">
                <a:off x="5348" y="2893"/>
                <a:ext cx="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860183" name="Text Box 23"/>
            <p:cNvSpPr txBox="1">
              <a:spLocks noChangeArrowheads="1"/>
            </p:cNvSpPr>
            <p:nvPr/>
          </p:nvSpPr>
          <p:spPr bwMode="auto">
            <a:xfrm>
              <a:off x="3864" y="2875"/>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0184" name="Text Box 24"/>
            <p:cNvSpPr txBox="1">
              <a:spLocks noChangeArrowheads="1"/>
            </p:cNvSpPr>
            <p:nvPr/>
          </p:nvSpPr>
          <p:spPr bwMode="auto">
            <a:xfrm>
              <a:off x="3870" y="3270"/>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grpSp>
          <p:nvGrpSpPr>
            <p:cNvPr id="860185" name="Group 25"/>
            <p:cNvGrpSpPr>
              <a:grpSpLocks/>
            </p:cNvGrpSpPr>
            <p:nvPr/>
          </p:nvGrpSpPr>
          <p:grpSpPr bwMode="auto">
            <a:xfrm rot="5400000">
              <a:off x="5119" y="3200"/>
              <a:ext cx="379" cy="66"/>
              <a:chOff x="2314" y="1441"/>
              <a:chExt cx="481" cy="66"/>
            </a:xfrm>
          </p:grpSpPr>
          <p:sp>
            <p:nvSpPr>
              <p:cNvPr id="860186" name="Arc 26"/>
              <p:cNvSpPr>
                <a:spLocks/>
              </p:cNvSpPr>
              <p:nvPr/>
            </p:nvSpPr>
            <p:spPr bwMode="auto">
              <a:xfrm>
                <a:off x="2314" y="1442"/>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87" name="Arc 27"/>
              <p:cNvSpPr>
                <a:spLocks/>
              </p:cNvSpPr>
              <p:nvPr/>
            </p:nvSpPr>
            <p:spPr bwMode="auto">
              <a:xfrm>
                <a:off x="2435"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88" name="Arc 28"/>
              <p:cNvSpPr>
                <a:spLocks/>
              </p:cNvSpPr>
              <p:nvPr/>
            </p:nvSpPr>
            <p:spPr bwMode="auto">
              <a:xfrm>
                <a:off x="2556" y="1441"/>
                <a:ext cx="118"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89" name="Arc 29"/>
              <p:cNvSpPr>
                <a:spLocks/>
              </p:cNvSpPr>
              <p:nvPr/>
            </p:nvSpPr>
            <p:spPr bwMode="auto">
              <a:xfrm>
                <a:off x="2678" y="1441"/>
                <a:ext cx="117" cy="65"/>
              </a:xfrm>
              <a:custGeom>
                <a:avLst/>
                <a:gdLst>
                  <a:gd name="G0" fmla="+- 21600 0 0"/>
                  <a:gd name="G1" fmla="+- 21600 0 0"/>
                  <a:gd name="G2" fmla="+- 21600 0 0"/>
                  <a:gd name="T0" fmla="*/ 7 w 43200"/>
                  <a:gd name="T1" fmla="*/ 22141 h 22230"/>
                  <a:gd name="T2" fmla="*/ 43191 w 43200"/>
                  <a:gd name="T3" fmla="*/ 22230 h 22230"/>
                  <a:gd name="T4" fmla="*/ 21600 w 43200"/>
                  <a:gd name="T5" fmla="*/ 21600 h 22230"/>
                </a:gdLst>
                <a:ahLst/>
                <a:cxnLst>
                  <a:cxn ang="0">
                    <a:pos x="T0" y="T1"/>
                  </a:cxn>
                  <a:cxn ang="0">
                    <a:pos x="T2" y="T3"/>
                  </a:cxn>
                  <a:cxn ang="0">
                    <a:pos x="T4" y="T5"/>
                  </a:cxn>
                </a:cxnLst>
                <a:rect l="0" t="0" r="r" b="b"/>
                <a:pathLst>
                  <a:path w="43200" h="22230" fill="none"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path>
                  <a:path w="43200" h="22230" stroke="0" extrusionOk="0">
                    <a:moveTo>
                      <a:pt x="6" y="22141"/>
                    </a:moveTo>
                    <a:cubicBezTo>
                      <a:pt x="2" y="21960"/>
                      <a:pt x="0" y="21780"/>
                      <a:pt x="0" y="21600"/>
                    </a:cubicBezTo>
                    <a:cubicBezTo>
                      <a:pt x="0" y="9670"/>
                      <a:pt x="9670" y="0"/>
                      <a:pt x="21600" y="0"/>
                    </a:cubicBezTo>
                    <a:cubicBezTo>
                      <a:pt x="33529" y="0"/>
                      <a:pt x="43200" y="9670"/>
                      <a:pt x="43200" y="21600"/>
                    </a:cubicBezTo>
                    <a:cubicBezTo>
                      <a:pt x="43200" y="21810"/>
                      <a:pt x="43196" y="22020"/>
                      <a:pt x="43190" y="22229"/>
                    </a:cubicBezTo>
                    <a:lnTo>
                      <a:pt x="21600" y="21600"/>
                    </a:lnTo>
                    <a:close/>
                  </a:path>
                </a:pathLst>
              </a:custGeom>
              <a:noFill/>
              <a:ln w="28575">
                <a:solidFill>
                  <a:schemeClr val="tx1"/>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860190" name="Rectangle 30"/>
            <p:cNvSpPr>
              <a:spLocks noChangeArrowheads="1"/>
            </p:cNvSpPr>
            <p:nvPr/>
          </p:nvSpPr>
          <p:spPr bwMode="auto">
            <a:xfrm rot="5400000">
              <a:off x="4760" y="2546"/>
              <a:ext cx="91" cy="272"/>
            </a:xfrm>
            <a:prstGeom prst="rect">
              <a:avLst/>
            </a:prstGeom>
            <a:noFill/>
            <a:ln w="28575">
              <a:solidFill>
                <a:srgbClr val="000000"/>
              </a:solidFill>
              <a:miter lim="800000"/>
              <a:headEnd/>
              <a:tailEnd/>
            </a:ln>
          </p:spPr>
          <p:txBody>
            <a:bodyP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1" name="Line 31"/>
            <p:cNvSpPr>
              <a:spLocks noChangeShapeType="1"/>
            </p:cNvSpPr>
            <p:nvPr/>
          </p:nvSpPr>
          <p:spPr bwMode="auto">
            <a:xfrm rot="-5400000">
              <a:off x="4542" y="2656"/>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2" name="Text Box 32"/>
            <p:cNvSpPr txBox="1">
              <a:spLocks noChangeArrowheads="1"/>
            </p:cNvSpPr>
            <p:nvPr/>
          </p:nvSpPr>
          <p:spPr bwMode="auto">
            <a:xfrm>
              <a:off x="6091" y="2819"/>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0193" name="Text Box 33"/>
            <p:cNvSpPr txBox="1">
              <a:spLocks noChangeArrowheads="1"/>
            </p:cNvSpPr>
            <p:nvPr/>
          </p:nvSpPr>
          <p:spPr bwMode="auto">
            <a:xfrm>
              <a:off x="6120" y="3238"/>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0194" name="Arc 34"/>
            <p:cNvSpPr>
              <a:spLocks/>
            </p:cNvSpPr>
            <p:nvPr/>
          </p:nvSpPr>
          <p:spPr bwMode="auto">
            <a:xfrm>
              <a:off x="4203" y="2592"/>
              <a:ext cx="16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5" name="Line 35"/>
            <p:cNvSpPr>
              <a:spLocks noChangeShapeType="1"/>
            </p:cNvSpPr>
            <p:nvPr/>
          </p:nvSpPr>
          <p:spPr bwMode="auto">
            <a:xfrm flipV="1">
              <a:off x="4942" y="2682"/>
              <a:ext cx="109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6" name="Line 36"/>
            <p:cNvSpPr>
              <a:spLocks noChangeShapeType="1"/>
            </p:cNvSpPr>
            <p:nvPr/>
          </p:nvSpPr>
          <p:spPr bwMode="auto">
            <a:xfrm flipV="1">
              <a:off x="6036" y="2678"/>
              <a:ext cx="0" cy="4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7" name="Line 37"/>
            <p:cNvSpPr>
              <a:spLocks noChangeShapeType="1"/>
            </p:cNvSpPr>
            <p:nvPr/>
          </p:nvSpPr>
          <p:spPr bwMode="auto">
            <a:xfrm>
              <a:off x="5276" y="3421"/>
              <a:ext cx="1" cy="2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8" name="Line 38"/>
            <p:cNvSpPr>
              <a:spLocks noChangeShapeType="1"/>
            </p:cNvSpPr>
            <p:nvPr/>
          </p:nvSpPr>
          <p:spPr bwMode="auto">
            <a:xfrm>
              <a:off x="6170" y="3435"/>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199" name="Text Box 39"/>
            <p:cNvSpPr txBox="1">
              <a:spLocks noChangeArrowheads="1"/>
            </p:cNvSpPr>
            <p:nvPr/>
          </p:nvSpPr>
          <p:spPr bwMode="auto">
            <a:xfrm>
              <a:off x="6194" y="3399"/>
              <a:ext cx="221"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C</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0200" name="Text Box 40"/>
            <p:cNvSpPr txBox="1">
              <a:spLocks noChangeArrowheads="1"/>
            </p:cNvSpPr>
            <p:nvPr/>
          </p:nvSpPr>
          <p:spPr bwMode="auto">
            <a:xfrm>
              <a:off x="5042" y="3362"/>
              <a:ext cx="189"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0201" name="Line 41"/>
            <p:cNvSpPr>
              <a:spLocks noChangeShapeType="1"/>
            </p:cNvSpPr>
            <p:nvPr/>
          </p:nvSpPr>
          <p:spPr bwMode="auto">
            <a:xfrm>
              <a:off x="5408" y="3381"/>
              <a:ext cx="0" cy="269"/>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860202" name="Text Box 42"/>
            <p:cNvSpPr txBox="1">
              <a:spLocks noChangeArrowheads="1"/>
            </p:cNvSpPr>
            <p:nvPr/>
          </p:nvSpPr>
          <p:spPr bwMode="auto">
            <a:xfrm>
              <a:off x="5432" y="3345"/>
              <a:ext cx="21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i</a:t>
              </a:r>
              <a:r>
                <a:rPr lang="en-US" altLang="zh-CN" b="1" i="1" baseline="-25000">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sp>
          <p:nvSpPr>
            <p:cNvPr id="860203" name="Text Box 43"/>
            <p:cNvSpPr txBox="1">
              <a:spLocks noChangeArrowheads="1"/>
            </p:cNvSpPr>
            <p:nvPr/>
          </p:nvSpPr>
          <p:spPr bwMode="auto">
            <a:xfrm>
              <a:off x="5032" y="2883"/>
              <a:ext cx="198" cy="23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b="1">
                  <a:solidFill>
                    <a:schemeClr val="tx2"/>
                  </a:solidFill>
                  <a:latin typeface="Times New Roman" panose="02020603050405020304" pitchFamily="18" charset="0"/>
                  <a:cs typeface="Times New Roman" panose="02020603050405020304" pitchFamily="18" charset="0"/>
                </a:rPr>
                <a:t>+</a:t>
              </a:r>
            </a:p>
          </p:txBody>
        </p:sp>
        <p:sp>
          <p:nvSpPr>
            <p:cNvPr id="860204" name="Text Box 44"/>
            <p:cNvSpPr txBox="1">
              <a:spLocks noChangeArrowheads="1"/>
            </p:cNvSpPr>
            <p:nvPr/>
          </p:nvSpPr>
          <p:spPr bwMode="auto">
            <a:xfrm>
              <a:off x="4966" y="3079"/>
              <a:ext cx="2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a:spAutoFit/>
            </a:bodyPr>
            <a:lstStyle/>
            <a:p>
              <a:pPr algn="l"/>
              <a:r>
                <a:rPr lang="en-US" altLang="zh-CN" b="1" i="1">
                  <a:solidFill>
                    <a:schemeClr val="tx2"/>
                  </a:solidFill>
                  <a:latin typeface="Times New Roman" panose="02020603050405020304" pitchFamily="18" charset="0"/>
                  <a:cs typeface="Times New Roman" panose="02020603050405020304" pitchFamily="18" charset="0"/>
                </a:rPr>
                <a:t>u</a:t>
              </a:r>
              <a:r>
                <a:rPr lang="en-US" altLang="zh-CN" b="1" i="1" baseline="-25000">
                  <a:solidFill>
                    <a:schemeClr val="tx2"/>
                  </a:solidFill>
                  <a:latin typeface="Times New Roman" panose="02020603050405020304" pitchFamily="18" charset="0"/>
                  <a:cs typeface="Times New Roman" panose="02020603050405020304" pitchFamily="18" charset="0"/>
                </a:rPr>
                <a:t>L</a:t>
              </a:r>
              <a:endParaRPr lang="en-US" altLang="zh-CN" b="1">
                <a:solidFill>
                  <a:schemeClr val="tx2"/>
                </a:solidFill>
                <a:latin typeface="Times New Roman" panose="02020603050405020304" pitchFamily="18" charset="0"/>
                <a:cs typeface="Times New Roman" panose="02020603050405020304" pitchFamily="18" charset="0"/>
              </a:endParaRPr>
            </a:p>
          </p:txBody>
        </p:sp>
      </p:grpSp>
      <p:graphicFrame>
        <p:nvGraphicFramePr>
          <p:cNvPr id="860205" name="Object 45"/>
          <p:cNvGraphicFramePr>
            <a:graphicFrameLocks noChangeAspect="1"/>
          </p:cNvGraphicFramePr>
          <p:nvPr>
            <p:extLst/>
          </p:nvPr>
        </p:nvGraphicFramePr>
        <p:xfrm>
          <a:off x="2053243" y="3235295"/>
          <a:ext cx="5657850" cy="481013"/>
        </p:xfrm>
        <a:graphic>
          <a:graphicData uri="http://schemas.openxmlformats.org/presentationml/2006/ole">
            <mc:AlternateContent xmlns:mc="http://schemas.openxmlformats.org/markup-compatibility/2006">
              <mc:Choice xmlns:v="urn:schemas-microsoft-com:vml" Requires="v">
                <p:oleObj spid="_x0000_s50204" name="Equation" r:id="rId7" imgW="2819160" imgH="241200" progId="Equation.3">
                  <p:embed/>
                </p:oleObj>
              </mc:Choice>
              <mc:Fallback>
                <p:oleObj name="Equation" r:id="rId7" imgW="281916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3243" y="3235295"/>
                        <a:ext cx="5657850" cy="4810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二阶电路的零状态响应和全响应</a:t>
            </a:r>
          </a:p>
        </p:txBody>
      </p:sp>
      <p:sp>
        <p:nvSpPr>
          <p:cNvPr id="47" name="Text Box 2"/>
          <p:cNvSpPr txBox="1">
            <a:spLocks noChangeArrowheads="1"/>
          </p:cNvSpPr>
          <p:nvPr/>
        </p:nvSpPr>
        <p:spPr bwMode="auto">
          <a:xfrm>
            <a:off x="505041" y="3235375"/>
            <a:ext cx="141577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a:solidFill>
                  <a:schemeClr val="tx2"/>
                </a:solidFill>
                <a:latin typeface="Times New Roman" panose="02020603050405020304" pitchFamily="18" charset="0"/>
                <a:cs typeface="Times New Roman" panose="02020603050405020304" pitchFamily="18" charset="0"/>
              </a:rPr>
              <a:t>已经</a:t>
            </a:r>
            <a:r>
              <a:rPr lang="zh-CN" altLang="en-US" sz="2400" b="1" dirty="0" smtClean="0">
                <a:solidFill>
                  <a:schemeClr val="tx2"/>
                </a:solidFill>
                <a:latin typeface="Times New Roman" panose="02020603050405020304" pitchFamily="18" charset="0"/>
                <a:cs typeface="Times New Roman" panose="02020603050405020304" pitchFamily="18" charset="0"/>
              </a:rPr>
              <a:t>求得</a:t>
            </a:r>
            <a:endParaRPr lang="en-US" altLang="zh-CN" sz="2400" b="1" dirty="0">
              <a:solidFill>
                <a:schemeClr val="tx2"/>
              </a:solidFill>
              <a:latin typeface="Times New Roman" panose="02020603050405020304" pitchFamily="18" charset="0"/>
              <a:cs typeface="Times New Roman" panose="02020603050405020304" pitchFamily="18" charset="0"/>
            </a:endParaRPr>
          </a:p>
        </p:txBody>
      </p:sp>
      <p:sp>
        <p:nvSpPr>
          <p:cNvPr id="48" name="Text Box 2"/>
          <p:cNvSpPr txBox="1">
            <a:spLocks noChangeArrowheads="1"/>
          </p:cNvSpPr>
          <p:nvPr/>
        </p:nvSpPr>
        <p:spPr bwMode="auto">
          <a:xfrm>
            <a:off x="505041" y="4651177"/>
            <a:ext cx="1723549"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b="1" dirty="0" smtClean="0">
                <a:solidFill>
                  <a:schemeClr val="tx2"/>
                </a:solidFill>
                <a:latin typeface="Times New Roman" panose="02020603050405020304" pitchFamily="18" charset="0"/>
                <a:cs typeface="Times New Roman" panose="02020603050405020304" pitchFamily="18" charset="0"/>
              </a:rPr>
              <a:t>由欧姆定律</a:t>
            </a:r>
            <a:endParaRPr lang="en-US" altLang="zh-CN" sz="2400" b="1" dirty="0">
              <a:solidFill>
                <a:schemeClr val="tx2"/>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69</a:t>
            </a:fld>
            <a:endParaRPr lang="en-US" altLang="zh-CN"/>
          </a:p>
        </p:txBody>
      </p:sp>
    </p:spTree>
    <p:extLst>
      <p:ext uri="{BB962C8B-B14F-4D97-AF65-F5344CB8AC3E}">
        <p14:creationId xmlns:p14="http://schemas.microsoft.com/office/powerpoint/2010/main" val="231463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60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860164"/>
                                        </p:tgtEl>
                                        <p:attrNameLst>
                                          <p:attrName>style.visibility</p:attrName>
                                        </p:attrNameLst>
                                      </p:cBhvr>
                                      <p:to>
                                        <p:strVal val="visible"/>
                                      </p:to>
                                    </p:set>
                                    <p:anim calcmode="lin" valueType="num">
                                      <p:cBhvr additive="base">
                                        <p:cTn id="15" dur="500"/>
                                        <p:tgtEl>
                                          <p:spTgt spid="860164"/>
                                        </p:tgtEl>
                                        <p:attrNameLst>
                                          <p:attrName>ppt_y</p:attrName>
                                        </p:attrNameLst>
                                      </p:cBhvr>
                                      <p:tavLst>
                                        <p:tav tm="0">
                                          <p:val>
                                            <p:strVal val="#ppt_y-#ppt_h*1.125000"/>
                                          </p:val>
                                        </p:tav>
                                        <p:tav tm="100000">
                                          <p:val>
                                            <p:strVal val="#ppt_y"/>
                                          </p:val>
                                        </p:tav>
                                      </p:tavLst>
                                    </p:anim>
                                    <p:animEffect transition="in" filter="wipe(down)">
                                      <p:cBhvr>
                                        <p:cTn id="16" dur="500"/>
                                        <p:tgtEl>
                                          <p:spTgt spid="8601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500"/>
                                        <p:tgtEl>
                                          <p:spTgt spid="48"/>
                                        </p:tgtEl>
                                      </p:cBhvr>
                                    </p:animEffect>
                                  </p:childTnLst>
                                </p:cTn>
                              </p:par>
                            </p:childTnLst>
                          </p:cTn>
                        </p:par>
                        <p:par>
                          <p:cTn id="22" fill="hold">
                            <p:stCondLst>
                              <p:cond delay="500"/>
                            </p:stCondLst>
                            <p:childTnLst>
                              <p:par>
                                <p:cTn id="23" presetID="12" presetClass="entr" presetSubtype="1" fill="hold" nodeType="afterEffect">
                                  <p:stCondLst>
                                    <p:cond delay="0"/>
                                  </p:stCondLst>
                                  <p:childTnLst>
                                    <p:set>
                                      <p:cBhvr>
                                        <p:cTn id="24" dur="1" fill="hold">
                                          <p:stCondLst>
                                            <p:cond delay="0"/>
                                          </p:stCondLst>
                                        </p:cTn>
                                        <p:tgtEl>
                                          <p:spTgt spid="860163"/>
                                        </p:tgtEl>
                                        <p:attrNameLst>
                                          <p:attrName>style.visibility</p:attrName>
                                        </p:attrNameLst>
                                      </p:cBhvr>
                                      <p:to>
                                        <p:strVal val="visible"/>
                                      </p:to>
                                    </p:set>
                                    <p:anim calcmode="lin" valueType="num">
                                      <p:cBhvr additive="base">
                                        <p:cTn id="25" dur="500"/>
                                        <p:tgtEl>
                                          <p:spTgt spid="860163"/>
                                        </p:tgtEl>
                                        <p:attrNameLst>
                                          <p:attrName>ppt_y</p:attrName>
                                        </p:attrNameLst>
                                      </p:cBhvr>
                                      <p:tavLst>
                                        <p:tav tm="0">
                                          <p:val>
                                            <p:strVal val="#ppt_y-#ppt_h*1.125000"/>
                                          </p:val>
                                        </p:tav>
                                        <p:tav tm="100000">
                                          <p:val>
                                            <p:strVal val="#ppt_y"/>
                                          </p:val>
                                        </p:tav>
                                      </p:tavLst>
                                    </p:anim>
                                    <p:animEffect transition="in" filter="wipe(down)">
                                      <p:cBhvr>
                                        <p:cTn id="26" dur="500"/>
                                        <p:tgtEl>
                                          <p:spTgt spid="860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z="2800" smtClean="0">
                <a:ea typeface="宋体" charset="-122"/>
              </a:rPr>
              <a:t>4.1 </a:t>
            </a:r>
            <a:r>
              <a:rPr lang="zh-CN" altLang="en-US" sz="2800" smtClean="0">
                <a:ea typeface="宋体" charset="-122"/>
              </a:rPr>
              <a:t>换路定律与电压和电流初始值的确定</a:t>
            </a:r>
            <a:r>
              <a:rPr lang="zh-CN" altLang="en-US" sz="2800" smtClean="0">
                <a:ea typeface="楷体_GB2312" pitchFamily="49" charset="-122"/>
              </a:rPr>
              <a:t>（续</a:t>
            </a:r>
            <a:r>
              <a:rPr lang="en-US" altLang="zh-CN" sz="2800" smtClean="0">
                <a:ea typeface="楷体_GB2312" pitchFamily="49" charset="-122"/>
              </a:rPr>
              <a:t>3</a:t>
            </a:r>
            <a:r>
              <a:rPr lang="zh-CN" altLang="en-US" sz="2800"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2557FD7B-9D9B-4004-9DDB-2726E4B5741A}" type="slidenum">
              <a:rPr lang="zh-CN" altLang="en-US" smtClean="0"/>
              <a:pPr>
                <a:defRPr/>
              </a:pPr>
              <a:t>7</a:t>
            </a:fld>
            <a:endParaRPr lang="zh-CN" altLang="en-US"/>
          </a:p>
        </p:txBody>
      </p:sp>
      <p:sp>
        <p:nvSpPr>
          <p:cNvPr id="43011" name="Rectangle 3"/>
          <p:cNvSpPr>
            <a:spLocks noGrp="1" noChangeArrowheads="1"/>
          </p:cNvSpPr>
          <p:nvPr>
            <p:ph sz="quarter" idx="11"/>
          </p:nvPr>
        </p:nvSpPr>
        <p:spPr/>
        <p:txBody>
          <a:bodyPr/>
          <a:lstStyle/>
          <a:p>
            <a:pPr eaLnBrk="1" hangingPunct="1"/>
            <a:r>
              <a:rPr lang="zh-CN" altLang="en-US" dirty="0" smtClean="0">
                <a:ea typeface="宋体" charset="-122"/>
              </a:rPr>
              <a:t>作换路后瞬间等效电路</a:t>
            </a:r>
          </a:p>
          <a:p>
            <a:pPr lvl="1" eaLnBrk="1" hangingPunct="1"/>
            <a:r>
              <a:rPr lang="zh-CN" altLang="en-US" sz="2400" dirty="0" smtClean="0">
                <a:ea typeface="宋体" charset="-122"/>
              </a:rPr>
              <a:t>将电容元件等效为数值 </a:t>
            </a:r>
            <a:r>
              <a:rPr lang="en-US" altLang="zh-CN" sz="2400" i="1" dirty="0" err="1" smtClean="0">
                <a:ea typeface="宋体" charset="-122"/>
              </a:rPr>
              <a:t>u</a:t>
            </a:r>
            <a:r>
              <a:rPr lang="en-US" altLang="zh-CN" sz="2400" i="1" baseline="-25000" dirty="0" err="1" smtClean="0">
                <a:ea typeface="宋体" charset="-122"/>
              </a:rPr>
              <a:t>C</a:t>
            </a:r>
            <a:r>
              <a:rPr lang="en-US" altLang="zh-CN" sz="2400" dirty="0" smtClean="0">
                <a:ea typeface="宋体" charset="-122"/>
              </a:rPr>
              <a:t>(</a:t>
            </a:r>
            <a:r>
              <a:rPr lang="en-US" altLang="zh-CN" sz="2400" i="1" dirty="0" smtClean="0">
                <a:ea typeface="宋体" charset="-122"/>
              </a:rPr>
              <a:t>t</a:t>
            </a:r>
            <a:r>
              <a:rPr lang="en-US" altLang="zh-CN" sz="2400" baseline="-25000" dirty="0" smtClean="0">
                <a:ea typeface="宋体" charset="-122"/>
              </a:rPr>
              <a:t>0</a:t>
            </a:r>
            <a:r>
              <a:rPr lang="en-US" altLang="zh-CN" sz="2400" baseline="30000" dirty="0" smtClean="0">
                <a:ea typeface="宋体" charset="-122"/>
              </a:rPr>
              <a:t>+</a:t>
            </a:r>
            <a:r>
              <a:rPr lang="en-US" altLang="zh-CN" sz="2400" dirty="0" smtClean="0">
                <a:ea typeface="宋体" charset="-122"/>
              </a:rPr>
              <a:t>)</a:t>
            </a:r>
            <a:r>
              <a:rPr lang="zh-CN" altLang="en-US" sz="2400" dirty="0" smtClean="0">
                <a:ea typeface="宋体" charset="-122"/>
              </a:rPr>
              <a:t>的电压源</a:t>
            </a:r>
          </a:p>
          <a:p>
            <a:pPr lvl="1" eaLnBrk="1" hangingPunct="1"/>
            <a:r>
              <a:rPr lang="zh-CN" altLang="en-US" sz="2400" dirty="0" smtClean="0">
                <a:ea typeface="宋体" charset="-122"/>
              </a:rPr>
              <a:t>将电感元件等效为数值</a:t>
            </a:r>
            <a:r>
              <a:rPr lang="en-US" altLang="zh-CN" sz="2400" i="1" dirty="0" err="1" smtClean="0">
                <a:ea typeface="宋体" charset="-122"/>
              </a:rPr>
              <a:t>i</a:t>
            </a:r>
            <a:r>
              <a:rPr lang="en-US" altLang="zh-CN" sz="2400" i="1" baseline="-25000" dirty="0" err="1" smtClean="0">
                <a:ea typeface="宋体" charset="-122"/>
              </a:rPr>
              <a:t>L</a:t>
            </a:r>
            <a:r>
              <a:rPr lang="en-US" altLang="zh-CN" sz="2400" dirty="0" smtClean="0">
                <a:ea typeface="宋体" charset="-122"/>
              </a:rPr>
              <a:t>(</a:t>
            </a:r>
            <a:r>
              <a:rPr lang="en-US" altLang="zh-CN" sz="2400" i="1" dirty="0" smtClean="0">
                <a:ea typeface="宋体" charset="-122"/>
              </a:rPr>
              <a:t>t</a:t>
            </a:r>
            <a:r>
              <a:rPr lang="en-US" altLang="zh-CN" sz="2400" baseline="-25000" dirty="0" smtClean="0">
                <a:ea typeface="宋体" charset="-122"/>
              </a:rPr>
              <a:t>0</a:t>
            </a:r>
            <a:r>
              <a:rPr lang="en-US" altLang="zh-CN" sz="2400" baseline="30000" dirty="0" smtClean="0">
                <a:ea typeface="宋体" charset="-122"/>
              </a:rPr>
              <a:t>+</a:t>
            </a:r>
            <a:r>
              <a:rPr lang="en-US" altLang="zh-CN" sz="2400" dirty="0" smtClean="0">
                <a:ea typeface="宋体" charset="-122"/>
              </a:rPr>
              <a:t>) </a:t>
            </a:r>
            <a:r>
              <a:rPr lang="zh-CN" altLang="en-US" sz="2400" dirty="0" smtClean="0">
                <a:ea typeface="宋体" charset="-122"/>
              </a:rPr>
              <a:t>的电流源。</a:t>
            </a:r>
          </a:p>
          <a:p>
            <a:pPr eaLnBrk="1" hangingPunct="1"/>
            <a:endParaRPr lang="en-US" altLang="zh-CN" sz="2400" dirty="0" smtClean="0">
              <a:ea typeface="宋体" charset="-122"/>
              <a:cs typeface="Times New Roman" pitchFamily="18" charset="0"/>
            </a:endParaRPr>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667000"/>
            <a:ext cx="6613525"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Rectangle 5"/>
          <p:cNvSpPr>
            <a:spLocks noChangeArrowheads="1"/>
          </p:cNvSpPr>
          <p:nvPr/>
        </p:nvSpPr>
        <p:spPr bwMode="auto">
          <a:xfrm>
            <a:off x="323528" y="4098925"/>
            <a:ext cx="6105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buSzPct val="100000"/>
              <a:buFont typeface="Wingdings" pitchFamily="2" charset="2"/>
              <a:buChar char="Ø"/>
            </a:pPr>
            <a:r>
              <a:rPr lang="en-US" altLang="zh-CN" sz="2400" b="1" dirty="0">
                <a:solidFill>
                  <a:schemeClr val="tx2"/>
                </a:solidFill>
                <a:latin typeface="宋体" charset="-122"/>
              </a:rPr>
              <a:t> </a:t>
            </a:r>
            <a:r>
              <a:rPr lang="zh-CN" altLang="en-US" sz="2400" b="1" dirty="0">
                <a:solidFill>
                  <a:schemeClr val="tx2"/>
                </a:solidFill>
                <a:latin typeface="宋体" charset="-122"/>
              </a:rPr>
              <a:t>确定换路后瞬间的电路响应</a:t>
            </a:r>
            <a:r>
              <a:rPr lang="en-US" altLang="zh-CN" sz="2400" b="1" dirty="0">
                <a:solidFill>
                  <a:schemeClr val="tx2"/>
                </a:solidFill>
                <a:latin typeface="宋体" charset="-122"/>
              </a:rPr>
              <a:t>——</a:t>
            </a:r>
            <a:r>
              <a:rPr lang="zh-CN" altLang="en-US" sz="2400" b="1" dirty="0">
                <a:solidFill>
                  <a:schemeClr val="tx2"/>
                </a:solidFill>
                <a:latin typeface="宋体" charset="-122"/>
              </a:rPr>
              <a:t>初始值 </a:t>
            </a:r>
          </a:p>
        </p:txBody>
      </p:sp>
      <p:sp>
        <p:nvSpPr>
          <p:cNvPr id="101382" name="Rectangle 6"/>
          <p:cNvSpPr>
            <a:spLocks noChangeArrowheads="1"/>
          </p:cNvSpPr>
          <p:nvPr/>
        </p:nvSpPr>
        <p:spPr bwMode="auto">
          <a:xfrm>
            <a:off x="585788" y="4659313"/>
            <a:ext cx="8361362"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p>
            <a:pPr>
              <a:lnSpc>
                <a:spcPct val="130000"/>
              </a:lnSpc>
            </a:pPr>
            <a:r>
              <a:rPr lang="en-US" altLang="zh-CN" sz="2400" b="1" dirty="0">
                <a:solidFill>
                  <a:schemeClr val="tx2"/>
                </a:solidFill>
                <a:latin typeface="Times New Roman" pitchFamily="18" charset="0"/>
                <a:cs typeface="Times New Roman" pitchFamily="18" charset="0"/>
              </a:rPr>
              <a:t>       </a:t>
            </a:r>
            <a:r>
              <a:rPr lang="zh-CN" altLang="en-US" sz="2400" b="1" dirty="0">
                <a:solidFill>
                  <a:schemeClr val="tx2"/>
                </a:solidFill>
                <a:latin typeface="Times New Roman" pitchFamily="18" charset="0"/>
                <a:cs typeface="Times New Roman" pitchFamily="18" charset="0"/>
              </a:rPr>
              <a:t>在换路后瞬间的直流等效电路中，利用第</a:t>
            </a:r>
            <a:r>
              <a:rPr lang="en-US" altLang="zh-CN" sz="2400" b="1" dirty="0">
                <a:solidFill>
                  <a:schemeClr val="tx2"/>
                </a:solidFill>
                <a:latin typeface="Times New Roman" pitchFamily="18" charset="0"/>
                <a:cs typeface="Times New Roman" pitchFamily="18" charset="0"/>
              </a:rPr>
              <a:t>2</a:t>
            </a:r>
            <a:r>
              <a:rPr lang="zh-CN" altLang="en-US" sz="2400" b="1" dirty="0">
                <a:solidFill>
                  <a:schemeClr val="tx2"/>
                </a:solidFill>
                <a:latin typeface="Times New Roman" pitchFamily="18" charset="0"/>
                <a:cs typeface="Times New Roman" pitchFamily="18" charset="0"/>
              </a:rPr>
              <a:t>章所介绍的方法，我们可以确定各响应电压和电流的初始值 </a:t>
            </a:r>
            <a:r>
              <a:rPr lang="en-US" altLang="zh-CN" sz="2400" b="1" i="1" dirty="0">
                <a:solidFill>
                  <a:schemeClr val="tx2"/>
                </a:solidFill>
                <a:latin typeface="Times New Roman" pitchFamily="18" charset="0"/>
                <a:cs typeface="Times New Roman" pitchFamily="18" charset="0"/>
              </a:rPr>
              <a:t>u</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t</a:t>
            </a:r>
            <a:r>
              <a:rPr lang="en-US" altLang="zh-CN" sz="2400" b="1" baseline="-25000" dirty="0">
                <a:solidFill>
                  <a:schemeClr val="tx2"/>
                </a:solidFill>
                <a:latin typeface="Times New Roman" pitchFamily="18" charset="0"/>
                <a:cs typeface="Times New Roman" pitchFamily="18" charset="0"/>
              </a:rPr>
              <a:t>0</a:t>
            </a:r>
            <a:r>
              <a:rPr lang="en-US" altLang="zh-CN" sz="2400" b="1" baseline="30000" dirty="0">
                <a:solidFill>
                  <a:schemeClr val="tx2"/>
                </a:solidFill>
                <a:latin typeface="Times New Roman" pitchFamily="18" charset="0"/>
                <a:cs typeface="Times New Roman" pitchFamily="18" charset="0"/>
              </a:rPr>
              <a:t>+</a:t>
            </a:r>
            <a:r>
              <a:rPr lang="en-US" altLang="zh-CN" sz="2400" b="1" dirty="0">
                <a:solidFill>
                  <a:schemeClr val="tx2"/>
                </a:solidFill>
                <a:latin typeface="Times New Roman" pitchFamily="18" charset="0"/>
                <a:cs typeface="Times New Roman" pitchFamily="18" charset="0"/>
              </a:rPr>
              <a:t>)</a:t>
            </a:r>
            <a:r>
              <a:rPr lang="zh-CN" altLang="en-US" sz="2400" b="1" dirty="0">
                <a:solidFill>
                  <a:schemeClr val="tx2"/>
                </a:solidFill>
                <a:latin typeface="Times New Roman" pitchFamily="18" charset="0"/>
                <a:cs typeface="Times New Roman" pitchFamily="18" charset="0"/>
              </a:rPr>
              <a:t>和</a:t>
            </a:r>
            <a:r>
              <a:rPr lang="en-US" altLang="zh-CN" sz="2400" b="1" i="1" dirty="0">
                <a:solidFill>
                  <a:schemeClr val="tx2"/>
                </a:solidFill>
                <a:latin typeface="Times New Roman" pitchFamily="18" charset="0"/>
                <a:cs typeface="Times New Roman" pitchFamily="18" charset="0"/>
              </a:rPr>
              <a:t>i</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t</a:t>
            </a:r>
            <a:r>
              <a:rPr lang="en-US" altLang="zh-CN" sz="2400" b="1" baseline="-25000" dirty="0">
                <a:solidFill>
                  <a:schemeClr val="tx2"/>
                </a:solidFill>
                <a:latin typeface="Times New Roman" pitchFamily="18" charset="0"/>
                <a:cs typeface="Times New Roman" pitchFamily="18" charset="0"/>
              </a:rPr>
              <a:t>0</a:t>
            </a:r>
            <a:r>
              <a:rPr lang="en-US" altLang="zh-CN" sz="2400" b="1" baseline="30000" dirty="0">
                <a:solidFill>
                  <a:schemeClr val="tx2"/>
                </a:solidFill>
                <a:latin typeface="Times New Roman" pitchFamily="18" charset="0"/>
                <a:cs typeface="Times New Roman" pitchFamily="18" charset="0"/>
              </a:rPr>
              <a:t>+</a:t>
            </a:r>
            <a:r>
              <a:rPr lang="en-US" altLang="zh-CN" sz="2400" b="1" dirty="0">
                <a:solidFill>
                  <a:schemeClr val="tx2"/>
                </a:solidFill>
                <a:latin typeface="Times New Roman" pitchFamily="18" charset="0"/>
                <a:cs typeface="Times New Roman" pitchFamily="18" charset="0"/>
              </a:rPr>
              <a:t>)</a:t>
            </a:r>
            <a:r>
              <a:rPr lang="zh-CN" altLang="en-US" sz="2400" b="1" dirty="0">
                <a:solidFill>
                  <a:schemeClr val="tx2"/>
                </a:solidFill>
                <a:latin typeface="Times New Roman" pitchFamily="18" charset="0"/>
                <a:cs typeface="Times New Roman" pitchFamily="18" charset="0"/>
              </a:rPr>
              <a:t>。 </a:t>
            </a:r>
          </a:p>
        </p:txBody>
      </p:sp>
      <p:sp>
        <p:nvSpPr>
          <p:cNvPr id="3" name="TextBox 2"/>
          <p:cNvSpPr txBox="1"/>
          <p:nvPr/>
        </p:nvSpPr>
        <p:spPr>
          <a:xfrm>
            <a:off x="8028384" y="786054"/>
            <a:ext cx="615553" cy="3280706"/>
          </a:xfrm>
          <a:prstGeom prst="rect">
            <a:avLst/>
          </a:prstGeom>
          <a:noFill/>
        </p:spPr>
        <p:txBody>
          <a:bodyPr vert="eaVert" wrap="none" rtlCol="0">
            <a:spAutoFit/>
          </a:bodyPr>
          <a:lstStyle/>
          <a:p>
            <a:r>
              <a:rPr lang="zh-CN" altLang="en-US" sz="2800" b="1" dirty="0" smtClean="0">
                <a:solidFill>
                  <a:srgbClr val="FF0000"/>
                </a:solidFill>
              </a:rPr>
              <a:t>为什么可以这么做？</a:t>
            </a:r>
            <a:endParaRPr lang="zh-CN" altLang="en-US" sz="28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childTnLst>
                          </p:cTn>
                        </p:par>
                        <p:par>
                          <p:cTn id="13" fill="hold">
                            <p:stCondLst>
                              <p:cond delay="0"/>
                            </p:stCondLst>
                            <p:childTnLst>
                              <p:par>
                                <p:cTn id="14" presetID="12" presetClass="entr" presetSubtype="4" fill="hold" nodeType="afterEffect">
                                  <p:stCondLst>
                                    <p:cond delay="0"/>
                                  </p:stCondLst>
                                  <p:childTnLst>
                                    <p:set>
                                      <p:cBhvr>
                                        <p:cTn id="15" dur="1" fill="hold">
                                          <p:stCondLst>
                                            <p:cond delay="0"/>
                                          </p:stCondLst>
                                        </p:cTn>
                                        <p:tgtEl>
                                          <p:spTgt spid="101380"/>
                                        </p:tgtEl>
                                        <p:attrNameLst>
                                          <p:attrName>style.visibility</p:attrName>
                                        </p:attrNameLst>
                                      </p:cBhvr>
                                      <p:to>
                                        <p:strVal val="visible"/>
                                      </p:to>
                                    </p:set>
                                    <p:animEffect transition="in" filter="slide(fromBottom)">
                                      <p:cBhvr>
                                        <p:cTn id="16" dur="500"/>
                                        <p:tgtEl>
                                          <p:spTgt spid="1013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1381"/>
                                        </p:tgtEl>
                                        <p:attrNameLst>
                                          <p:attrName>style.visibility</p:attrName>
                                        </p:attrNameLst>
                                      </p:cBhvr>
                                      <p:to>
                                        <p:strVal val="visible"/>
                                      </p:to>
                                    </p:set>
                                    <p:animEffect transition="in" filter="wipe(left)">
                                      <p:cBhvr>
                                        <p:cTn id="21" dur="500"/>
                                        <p:tgtEl>
                                          <p:spTgt spid="1013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1382"/>
                                        </p:tgtEl>
                                        <p:attrNameLst>
                                          <p:attrName>style.visibility</p:attrName>
                                        </p:attrNameLst>
                                      </p:cBhvr>
                                      <p:to>
                                        <p:strVal val="visible"/>
                                      </p:to>
                                    </p:set>
                                    <p:animEffect transition="in" filter="wipe(up)">
                                      <p:cBhvr>
                                        <p:cTn id="26" dur="500"/>
                                        <p:tgtEl>
                                          <p:spTgt spid="10138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P spid="101381" grpId="0"/>
      <p:bldP spid="101382"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Text Box 2"/>
          <p:cNvSpPr txBox="1">
            <a:spLocks noChangeArrowheads="1"/>
          </p:cNvSpPr>
          <p:nvPr/>
        </p:nvSpPr>
        <p:spPr bwMode="auto">
          <a:xfrm>
            <a:off x="252340" y="879531"/>
            <a:ext cx="8658225" cy="507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a:defRPr kumimoji="1" sz="2400">
                <a:solidFill>
                  <a:schemeClr val="tx1"/>
                </a:solidFill>
                <a:latin typeface="Times New Roman" pitchFamily="18" charset="0"/>
                <a:ea typeface="宋体" charset="-122"/>
              </a:defRPr>
            </a:lvl1pPr>
            <a:lvl2pPr marL="762000" algn="l">
              <a:defRPr kumimoji="1" sz="2400">
                <a:solidFill>
                  <a:schemeClr val="tx1"/>
                </a:solidFill>
                <a:latin typeface="Times New Roman" pitchFamily="18" charset="0"/>
                <a:ea typeface="宋体" charset="-122"/>
              </a:defRPr>
            </a:lvl2pPr>
            <a:lvl3pPr marL="95250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spcBef>
                <a:spcPct val="50000"/>
              </a:spcBef>
            </a:pPr>
            <a:r>
              <a:rPr lang="zh-CN" altLang="en-US" b="1" dirty="0">
                <a:solidFill>
                  <a:schemeClr val="tx2"/>
                </a:solidFill>
                <a:cs typeface="Times New Roman" panose="02020603050405020304" pitchFamily="18" charset="0"/>
              </a:rPr>
              <a:t>经典</a:t>
            </a:r>
            <a:r>
              <a:rPr lang="zh-CN" altLang="en-US" b="1" dirty="0" smtClean="0">
                <a:solidFill>
                  <a:schemeClr val="tx2"/>
                </a:solidFill>
                <a:cs typeface="Times New Roman" panose="02020603050405020304" pitchFamily="18" charset="0"/>
              </a:rPr>
              <a:t>法分析线性</a:t>
            </a:r>
            <a:r>
              <a:rPr lang="zh-CN" altLang="en-US" b="1" dirty="0">
                <a:solidFill>
                  <a:schemeClr val="tx2"/>
                </a:solidFill>
                <a:cs typeface="Times New Roman" panose="02020603050405020304" pitchFamily="18" charset="0"/>
              </a:rPr>
              <a:t>二阶电路过渡过程的一般步骤：</a:t>
            </a:r>
          </a:p>
          <a:p>
            <a:pPr>
              <a:lnSpc>
                <a:spcPct val="150000"/>
              </a:lnSpc>
              <a:spcBef>
                <a:spcPct val="50000"/>
              </a:spcBef>
            </a:pPr>
            <a:r>
              <a:rPr lang="zh-CN" altLang="en-US" b="1" dirty="0">
                <a:solidFill>
                  <a:schemeClr val="tx2"/>
                </a:solidFill>
                <a:cs typeface="Times New Roman" panose="02020603050405020304" pitchFamily="18" charset="0"/>
              </a:rPr>
              <a:t>    </a:t>
            </a:r>
            <a:r>
              <a:rPr lang="en-US" altLang="zh-CN" b="1" dirty="0">
                <a:solidFill>
                  <a:schemeClr val="tx2"/>
                </a:solidFill>
                <a:cs typeface="Times New Roman" panose="02020603050405020304" pitchFamily="18" charset="0"/>
              </a:rPr>
              <a:t>(1) </a:t>
            </a:r>
            <a:r>
              <a:rPr lang="zh-CN" altLang="en-US" b="1" dirty="0">
                <a:solidFill>
                  <a:schemeClr val="tx2"/>
                </a:solidFill>
                <a:cs typeface="Times New Roman" panose="02020603050405020304" pitchFamily="18" charset="0"/>
              </a:rPr>
              <a:t>列写换路后</a:t>
            </a:r>
            <a:r>
              <a:rPr lang="en-US" altLang="zh-CN" b="1" dirty="0">
                <a:solidFill>
                  <a:schemeClr val="tx2"/>
                </a:solidFill>
                <a:cs typeface="Times New Roman" panose="02020603050405020304" pitchFamily="18" charset="0"/>
              </a:rPr>
              <a:t>(</a:t>
            </a:r>
            <a:r>
              <a:rPr lang="en-US" altLang="zh-CN" b="1" i="1" dirty="0">
                <a:solidFill>
                  <a:schemeClr val="tx2"/>
                </a:solidFill>
                <a:cs typeface="Times New Roman" panose="02020603050405020304" pitchFamily="18" charset="0"/>
              </a:rPr>
              <a:t>t</a:t>
            </a:r>
            <a:r>
              <a:rPr lang="en-US" altLang="zh-CN" b="1" dirty="0">
                <a:solidFill>
                  <a:schemeClr val="tx2"/>
                </a:solidFill>
                <a:cs typeface="Times New Roman" panose="02020603050405020304" pitchFamily="18" charset="0"/>
              </a:rPr>
              <a:t>&gt;0)</a:t>
            </a:r>
            <a:r>
              <a:rPr lang="zh-CN" altLang="en-US" b="1" dirty="0">
                <a:solidFill>
                  <a:schemeClr val="tx2"/>
                </a:solidFill>
                <a:cs typeface="Times New Roman" panose="02020603050405020304" pitchFamily="18" charset="0"/>
              </a:rPr>
              <a:t>电路的微分方程并确定初始条件；</a:t>
            </a:r>
          </a:p>
          <a:p>
            <a:pPr>
              <a:lnSpc>
                <a:spcPct val="150000"/>
              </a:lnSpc>
              <a:spcBef>
                <a:spcPct val="50000"/>
              </a:spcBef>
            </a:pPr>
            <a:r>
              <a:rPr lang="zh-CN" altLang="en-US" b="1" dirty="0">
                <a:solidFill>
                  <a:schemeClr val="tx2"/>
                </a:solidFill>
                <a:cs typeface="Times New Roman" panose="02020603050405020304" pitchFamily="18" charset="0"/>
              </a:rPr>
              <a:t>    </a:t>
            </a:r>
            <a:r>
              <a:rPr lang="en-US" altLang="zh-CN" b="1" dirty="0">
                <a:solidFill>
                  <a:schemeClr val="tx2"/>
                </a:solidFill>
                <a:cs typeface="Times New Roman" panose="02020603050405020304" pitchFamily="18" charset="0"/>
              </a:rPr>
              <a:t>(2) </a:t>
            </a:r>
            <a:r>
              <a:rPr lang="zh-CN" altLang="en-US" b="1" dirty="0">
                <a:solidFill>
                  <a:schemeClr val="tx2"/>
                </a:solidFill>
                <a:cs typeface="Times New Roman" panose="02020603050405020304" pitchFamily="18" charset="0"/>
              </a:rPr>
              <a:t>求特征根，由根的性质写出自由分量</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积分常数待定</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a:t>
            </a:r>
          </a:p>
          <a:p>
            <a:pPr>
              <a:lnSpc>
                <a:spcPct val="150000"/>
              </a:lnSpc>
              <a:spcBef>
                <a:spcPct val="50000"/>
              </a:spcBef>
            </a:pPr>
            <a:r>
              <a:rPr lang="zh-CN" altLang="en-US" b="1" dirty="0">
                <a:solidFill>
                  <a:schemeClr val="tx2"/>
                </a:solidFill>
                <a:cs typeface="Times New Roman" panose="02020603050405020304" pitchFamily="18" charset="0"/>
              </a:rPr>
              <a:t>    </a:t>
            </a:r>
            <a:r>
              <a:rPr lang="en-US" altLang="zh-CN" b="1" dirty="0">
                <a:solidFill>
                  <a:schemeClr val="tx2"/>
                </a:solidFill>
                <a:cs typeface="Times New Roman" panose="02020603050405020304" pitchFamily="18" charset="0"/>
              </a:rPr>
              <a:t>(3) </a:t>
            </a:r>
            <a:r>
              <a:rPr lang="zh-CN" altLang="en-US" b="1" dirty="0">
                <a:solidFill>
                  <a:schemeClr val="tx2"/>
                </a:solidFill>
                <a:cs typeface="Times New Roman" panose="02020603050405020304" pitchFamily="18" charset="0"/>
              </a:rPr>
              <a:t>求强制分量</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稳态分量</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a:t>
            </a:r>
          </a:p>
          <a:p>
            <a:pPr>
              <a:lnSpc>
                <a:spcPct val="150000"/>
              </a:lnSpc>
              <a:spcBef>
                <a:spcPct val="50000"/>
              </a:spcBef>
            </a:pPr>
            <a:r>
              <a:rPr lang="zh-CN" altLang="en-US" b="1" dirty="0">
                <a:solidFill>
                  <a:schemeClr val="tx2"/>
                </a:solidFill>
                <a:cs typeface="Times New Roman" panose="02020603050405020304" pitchFamily="18" charset="0"/>
              </a:rPr>
              <a:t>    </a:t>
            </a:r>
            <a:r>
              <a:rPr lang="en-US" altLang="zh-CN" b="1" dirty="0">
                <a:solidFill>
                  <a:schemeClr val="tx2"/>
                </a:solidFill>
                <a:cs typeface="Times New Roman" panose="02020603050405020304" pitchFamily="18" charset="0"/>
              </a:rPr>
              <a:t>(4) </a:t>
            </a:r>
            <a:r>
              <a:rPr lang="zh-CN" altLang="en-US" b="1" dirty="0">
                <a:solidFill>
                  <a:schemeClr val="tx2"/>
                </a:solidFill>
                <a:cs typeface="Times New Roman" panose="02020603050405020304" pitchFamily="18" charset="0"/>
              </a:rPr>
              <a:t>全解</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自由分量</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强制分量；</a:t>
            </a:r>
          </a:p>
          <a:p>
            <a:pPr>
              <a:lnSpc>
                <a:spcPct val="150000"/>
              </a:lnSpc>
              <a:spcBef>
                <a:spcPct val="50000"/>
              </a:spcBef>
            </a:pPr>
            <a:r>
              <a:rPr lang="zh-CN" altLang="en-US" b="1" dirty="0">
                <a:solidFill>
                  <a:schemeClr val="tx2"/>
                </a:solidFill>
                <a:cs typeface="Times New Roman" panose="02020603050405020304" pitchFamily="18" charset="0"/>
              </a:rPr>
              <a:t>    </a:t>
            </a:r>
            <a:r>
              <a:rPr lang="en-US" altLang="zh-CN" b="1" dirty="0">
                <a:solidFill>
                  <a:schemeClr val="tx2"/>
                </a:solidFill>
                <a:cs typeface="Times New Roman" panose="02020603050405020304" pitchFamily="18" charset="0"/>
              </a:rPr>
              <a:t>(5) </a:t>
            </a:r>
            <a:r>
              <a:rPr lang="zh-CN" altLang="en-US" b="1" dirty="0">
                <a:solidFill>
                  <a:schemeClr val="tx2"/>
                </a:solidFill>
                <a:cs typeface="Times New Roman" panose="02020603050405020304" pitchFamily="18" charset="0"/>
              </a:rPr>
              <a:t>将初值</a:t>
            </a:r>
            <a:r>
              <a:rPr lang="en-US" altLang="zh-CN" b="1" i="1" dirty="0">
                <a:solidFill>
                  <a:schemeClr val="tx2"/>
                </a:solidFill>
                <a:cs typeface="Times New Roman" panose="02020603050405020304" pitchFamily="18" charset="0"/>
              </a:rPr>
              <a:t>r</a:t>
            </a:r>
            <a:r>
              <a:rPr lang="en-US" altLang="zh-CN" b="1" dirty="0">
                <a:solidFill>
                  <a:schemeClr val="tx2"/>
                </a:solidFill>
                <a:cs typeface="Times New Roman" panose="02020603050405020304" pitchFamily="18" charset="0"/>
              </a:rPr>
              <a:t>(0</a:t>
            </a:r>
            <a:r>
              <a:rPr lang="en-US" altLang="zh-CN" b="1" baseline="30000" dirty="0">
                <a:solidFill>
                  <a:schemeClr val="tx2"/>
                </a:solidFill>
                <a:cs typeface="Times New Roman" panose="02020603050405020304" pitchFamily="18" charset="0"/>
              </a:rPr>
              <a:t>+</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和</a:t>
            </a:r>
            <a:r>
              <a:rPr lang="en-US" altLang="zh-CN" b="1" i="1" dirty="0">
                <a:solidFill>
                  <a:schemeClr val="tx2"/>
                </a:solidFill>
                <a:cs typeface="Times New Roman" panose="02020603050405020304" pitchFamily="18" charset="0"/>
              </a:rPr>
              <a:t>r </a:t>
            </a:r>
            <a:r>
              <a:rPr lang="en-US" altLang="zh-CN" b="1" dirty="0">
                <a:solidFill>
                  <a:schemeClr val="tx2"/>
                </a:solidFill>
                <a:cs typeface="Times New Roman" panose="02020603050405020304" pitchFamily="18" charset="0"/>
                <a:sym typeface="Symbol" pitchFamily="18" charset="2"/>
              </a:rPr>
              <a:t></a:t>
            </a:r>
            <a:r>
              <a:rPr lang="en-US" altLang="zh-CN" b="1" dirty="0">
                <a:solidFill>
                  <a:schemeClr val="tx2"/>
                </a:solidFill>
                <a:cs typeface="Times New Roman" panose="02020603050405020304" pitchFamily="18" charset="0"/>
              </a:rPr>
              <a:t>(0</a:t>
            </a:r>
            <a:r>
              <a:rPr lang="en-US" altLang="zh-CN" b="1" baseline="30000" dirty="0">
                <a:solidFill>
                  <a:schemeClr val="tx2"/>
                </a:solidFill>
                <a:cs typeface="Times New Roman" panose="02020603050405020304" pitchFamily="18" charset="0"/>
              </a:rPr>
              <a:t>+</a:t>
            </a:r>
            <a:r>
              <a:rPr lang="en-US" altLang="zh-CN" b="1" dirty="0">
                <a:solidFill>
                  <a:schemeClr val="tx2"/>
                </a:solidFill>
                <a:cs typeface="Times New Roman" panose="02020603050405020304" pitchFamily="18" charset="0"/>
              </a:rPr>
              <a:t>)</a:t>
            </a:r>
            <a:r>
              <a:rPr lang="zh-CN" altLang="en-US" b="1" dirty="0">
                <a:solidFill>
                  <a:schemeClr val="tx2"/>
                </a:solidFill>
                <a:cs typeface="Times New Roman" panose="02020603050405020304" pitchFamily="18" charset="0"/>
              </a:rPr>
              <a:t>代入全解，定积分常数；</a:t>
            </a:r>
          </a:p>
          <a:p>
            <a:pPr>
              <a:lnSpc>
                <a:spcPct val="150000"/>
              </a:lnSpc>
              <a:spcBef>
                <a:spcPct val="50000"/>
              </a:spcBef>
            </a:pPr>
            <a:r>
              <a:rPr lang="zh-CN" altLang="en-US" b="1" dirty="0">
                <a:solidFill>
                  <a:schemeClr val="tx2"/>
                </a:solidFill>
                <a:cs typeface="Times New Roman" panose="02020603050405020304" pitchFamily="18" charset="0"/>
              </a:rPr>
              <a:t>    </a:t>
            </a:r>
            <a:r>
              <a:rPr lang="en-US" altLang="zh-CN" b="1" dirty="0">
                <a:solidFill>
                  <a:schemeClr val="tx2"/>
                </a:solidFill>
                <a:cs typeface="Times New Roman" panose="02020603050405020304" pitchFamily="18" charset="0"/>
              </a:rPr>
              <a:t>(6) </a:t>
            </a:r>
            <a:r>
              <a:rPr lang="zh-CN" altLang="en-US" b="1" dirty="0">
                <a:solidFill>
                  <a:schemeClr val="tx2"/>
                </a:solidFill>
                <a:cs typeface="Times New Roman" panose="02020603050405020304" pitchFamily="18" charset="0"/>
              </a:rPr>
              <a:t>讨论物理过程，画出波形等。</a:t>
            </a:r>
          </a:p>
        </p:txBody>
      </p:sp>
      <p:sp>
        <p:nvSpPr>
          <p:cNvPr id="2" name="标题 1"/>
          <p:cNvSpPr>
            <a:spLocks noGrp="1"/>
          </p:cNvSpPr>
          <p:nvPr>
            <p:ph type="title"/>
          </p:nvPr>
        </p:nvSpPr>
        <p:spPr/>
        <p:txBody>
          <a:bodyPr/>
          <a:lstStyle/>
          <a:p>
            <a:r>
              <a:rPr lang="zh-CN" altLang="en-US" dirty="0"/>
              <a:t>二阶</a:t>
            </a:r>
            <a:r>
              <a:rPr lang="zh-CN" altLang="en-US" dirty="0" smtClean="0"/>
              <a:t>电路</a:t>
            </a:r>
            <a:r>
              <a:rPr lang="zh-CN" altLang="en-US" dirty="0"/>
              <a:t>时域分析</a:t>
            </a:r>
            <a:r>
              <a:rPr lang="zh-CN" altLang="en-US" dirty="0" smtClean="0"/>
              <a:t>小结</a:t>
            </a:r>
            <a:endParaRPr lang="zh-CN" altLang="en-US" dirty="0"/>
          </a:p>
        </p:txBody>
      </p:sp>
      <p:sp>
        <p:nvSpPr>
          <p:cNvPr id="3" name="灯片编号占位符 2"/>
          <p:cNvSpPr>
            <a:spLocks noGrp="1"/>
          </p:cNvSpPr>
          <p:nvPr>
            <p:ph type="sldNum" sz="quarter" idx="12"/>
          </p:nvPr>
        </p:nvSpPr>
        <p:spPr/>
        <p:txBody>
          <a:bodyPr/>
          <a:lstStyle/>
          <a:p>
            <a:fld id="{F402D67A-D1D8-484C-8A0D-BB1C77E4C179}" type="slidenum">
              <a:rPr lang="en-US" altLang="zh-CN" smtClean="0"/>
              <a:pPr/>
              <a:t>70</a:t>
            </a:fld>
            <a:endParaRPr lang="en-US" altLang="zh-CN"/>
          </a:p>
        </p:txBody>
      </p:sp>
    </p:spTree>
    <p:extLst>
      <p:ext uri="{BB962C8B-B14F-4D97-AF65-F5344CB8AC3E}">
        <p14:creationId xmlns:p14="http://schemas.microsoft.com/office/powerpoint/2010/main" val="2780012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2210">
                                            <p:txEl>
                                              <p:pRg st="0" end="0"/>
                                            </p:txEl>
                                          </p:spTgt>
                                        </p:tgtEl>
                                        <p:attrNameLst>
                                          <p:attrName>style.visibility</p:attrName>
                                        </p:attrNameLst>
                                      </p:cBhvr>
                                      <p:to>
                                        <p:strVal val="visible"/>
                                      </p:to>
                                    </p:set>
                                    <p:animEffect transition="in" filter="wipe(left)">
                                      <p:cBhvr>
                                        <p:cTn id="7" dur="500"/>
                                        <p:tgtEl>
                                          <p:spTgt spid="862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0">
                                            <p:txEl>
                                              <p:pRg st="1" end="1"/>
                                            </p:txEl>
                                          </p:spTgt>
                                        </p:tgtEl>
                                        <p:attrNameLst>
                                          <p:attrName>style.visibility</p:attrName>
                                        </p:attrNameLst>
                                      </p:cBhvr>
                                      <p:to>
                                        <p:strVal val="visible"/>
                                      </p:to>
                                    </p:set>
                                    <p:animEffect transition="in" filter="wipe(left)">
                                      <p:cBhvr>
                                        <p:cTn id="12" dur="500"/>
                                        <p:tgtEl>
                                          <p:spTgt spid="862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2210">
                                            <p:txEl>
                                              <p:pRg st="2" end="2"/>
                                            </p:txEl>
                                          </p:spTgt>
                                        </p:tgtEl>
                                        <p:attrNameLst>
                                          <p:attrName>style.visibility</p:attrName>
                                        </p:attrNameLst>
                                      </p:cBhvr>
                                      <p:to>
                                        <p:strVal val="visible"/>
                                      </p:to>
                                    </p:set>
                                    <p:animEffect transition="in" filter="wipe(left)">
                                      <p:cBhvr>
                                        <p:cTn id="17" dur="500"/>
                                        <p:tgtEl>
                                          <p:spTgt spid="8622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2210">
                                            <p:txEl>
                                              <p:pRg st="3" end="3"/>
                                            </p:txEl>
                                          </p:spTgt>
                                        </p:tgtEl>
                                        <p:attrNameLst>
                                          <p:attrName>style.visibility</p:attrName>
                                        </p:attrNameLst>
                                      </p:cBhvr>
                                      <p:to>
                                        <p:strVal val="visible"/>
                                      </p:to>
                                    </p:set>
                                    <p:animEffect transition="in" filter="wipe(left)">
                                      <p:cBhvr>
                                        <p:cTn id="22" dur="500"/>
                                        <p:tgtEl>
                                          <p:spTgt spid="8622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2210">
                                            <p:txEl>
                                              <p:pRg st="4" end="4"/>
                                            </p:txEl>
                                          </p:spTgt>
                                        </p:tgtEl>
                                        <p:attrNameLst>
                                          <p:attrName>style.visibility</p:attrName>
                                        </p:attrNameLst>
                                      </p:cBhvr>
                                      <p:to>
                                        <p:strVal val="visible"/>
                                      </p:to>
                                    </p:set>
                                    <p:animEffect transition="in" filter="wipe(left)">
                                      <p:cBhvr>
                                        <p:cTn id="27" dur="500"/>
                                        <p:tgtEl>
                                          <p:spTgt spid="8622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2210">
                                            <p:txEl>
                                              <p:pRg st="5" end="5"/>
                                            </p:txEl>
                                          </p:spTgt>
                                        </p:tgtEl>
                                        <p:attrNameLst>
                                          <p:attrName>style.visibility</p:attrName>
                                        </p:attrNameLst>
                                      </p:cBhvr>
                                      <p:to>
                                        <p:strVal val="visible"/>
                                      </p:to>
                                    </p:set>
                                    <p:animEffect transition="in" filter="wipe(left)">
                                      <p:cBhvr>
                                        <p:cTn id="32" dur="500"/>
                                        <p:tgtEl>
                                          <p:spTgt spid="8622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2210">
                                            <p:txEl>
                                              <p:pRg st="6" end="6"/>
                                            </p:txEl>
                                          </p:spTgt>
                                        </p:tgtEl>
                                        <p:attrNameLst>
                                          <p:attrName>style.visibility</p:attrName>
                                        </p:attrNameLst>
                                      </p:cBhvr>
                                      <p:to>
                                        <p:strVal val="visible"/>
                                      </p:to>
                                    </p:set>
                                    <p:animEffect transition="in" filter="wipe(left)">
                                      <p:cBhvr>
                                        <p:cTn id="37" dur="500"/>
                                        <p:tgtEl>
                                          <p:spTgt spid="8622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Rectangle 2"/>
          <p:cNvSpPr>
            <a:spLocks noGrp="1" noChangeArrowheads="1"/>
          </p:cNvSpPr>
          <p:nvPr>
            <p:ph type="title"/>
          </p:nvPr>
        </p:nvSpPr>
        <p:spPr/>
        <p:txBody>
          <a:bodyPr/>
          <a:lstStyle/>
          <a:p>
            <a:pPr eaLnBrk="1" hangingPunct="1"/>
            <a:r>
              <a:rPr lang="en-US" altLang="zh-CN" sz="2800" smtClean="0">
                <a:ea typeface="宋体" charset="-122"/>
              </a:rPr>
              <a:t>4.1 </a:t>
            </a:r>
            <a:r>
              <a:rPr lang="zh-CN" altLang="en-US" sz="2800" smtClean="0">
                <a:ea typeface="宋体" charset="-122"/>
              </a:rPr>
              <a:t>换路定律与电压和电流初始值的确定</a:t>
            </a:r>
            <a:r>
              <a:rPr lang="zh-CN" altLang="en-US" sz="2800" smtClean="0">
                <a:ea typeface="楷体_GB2312" pitchFamily="49" charset="-122"/>
              </a:rPr>
              <a:t>（续</a:t>
            </a:r>
            <a:r>
              <a:rPr lang="en-US" altLang="zh-CN" sz="2800" smtClean="0">
                <a:ea typeface="楷体_GB2312" pitchFamily="49" charset="-122"/>
              </a:rPr>
              <a:t>4</a:t>
            </a:r>
            <a:r>
              <a:rPr lang="zh-CN" altLang="en-US" sz="2800"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2557FD7B-9D9B-4004-9DDB-2726E4B5741A}" type="slidenum">
              <a:rPr lang="zh-CN" altLang="en-US" smtClean="0"/>
              <a:pPr>
                <a:defRPr/>
              </a:pPr>
              <a:t>8</a:t>
            </a:fld>
            <a:endParaRPr lang="zh-CN" altLang="en-US"/>
          </a:p>
        </p:txBody>
      </p:sp>
      <p:grpSp>
        <p:nvGrpSpPr>
          <p:cNvPr id="3091" name="Group 4"/>
          <p:cNvGrpSpPr>
            <a:grpSpLocks/>
          </p:cNvGrpSpPr>
          <p:nvPr/>
        </p:nvGrpSpPr>
        <p:grpSpPr bwMode="auto">
          <a:xfrm>
            <a:off x="467544" y="708794"/>
            <a:ext cx="3894138" cy="2216150"/>
            <a:chOff x="372" y="-29"/>
            <a:chExt cx="2453" cy="1396"/>
          </a:xfrm>
        </p:grpSpPr>
        <p:sp>
          <p:nvSpPr>
            <p:cNvPr id="3097" name="Rectangle 5"/>
            <p:cNvSpPr>
              <a:spLocks noChangeArrowheads="1"/>
            </p:cNvSpPr>
            <p:nvPr/>
          </p:nvSpPr>
          <p:spPr bwMode="auto">
            <a:xfrm>
              <a:off x="504" y="252"/>
              <a:ext cx="1080" cy="1092"/>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098" name="Line 6"/>
            <p:cNvSpPr>
              <a:spLocks noChangeShapeType="1"/>
            </p:cNvSpPr>
            <p:nvPr/>
          </p:nvSpPr>
          <p:spPr bwMode="auto">
            <a:xfrm>
              <a:off x="1008" y="252"/>
              <a:ext cx="0" cy="42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7"/>
            <p:cNvSpPr>
              <a:spLocks noChangeShapeType="1"/>
            </p:cNvSpPr>
            <p:nvPr/>
          </p:nvSpPr>
          <p:spPr bwMode="auto">
            <a:xfrm>
              <a:off x="1020" y="948"/>
              <a:ext cx="0" cy="39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Oval 8"/>
            <p:cNvSpPr>
              <a:spLocks noChangeArrowheads="1"/>
            </p:cNvSpPr>
            <p:nvPr/>
          </p:nvSpPr>
          <p:spPr bwMode="auto">
            <a:xfrm>
              <a:off x="984" y="660"/>
              <a:ext cx="48" cy="47"/>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01" name="Oval 9"/>
            <p:cNvSpPr>
              <a:spLocks noChangeArrowheads="1"/>
            </p:cNvSpPr>
            <p:nvPr/>
          </p:nvSpPr>
          <p:spPr bwMode="auto">
            <a:xfrm>
              <a:off x="996" y="888"/>
              <a:ext cx="48" cy="47"/>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02" name="Line 10"/>
            <p:cNvSpPr>
              <a:spLocks noChangeShapeType="1"/>
            </p:cNvSpPr>
            <p:nvPr/>
          </p:nvSpPr>
          <p:spPr bwMode="auto">
            <a:xfrm flipH="1">
              <a:off x="1032" y="636"/>
              <a:ext cx="72" cy="264"/>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3" name="Oval 11"/>
            <p:cNvSpPr>
              <a:spLocks noChangeArrowheads="1"/>
            </p:cNvSpPr>
            <p:nvPr/>
          </p:nvSpPr>
          <p:spPr bwMode="auto">
            <a:xfrm>
              <a:off x="384" y="696"/>
              <a:ext cx="240" cy="240"/>
            </a:xfrm>
            <a:prstGeom prst="ellipse">
              <a:avLst/>
            </a:prstGeom>
            <a:solidFill>
              <a:srgbClr val="EAEAE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04" name="Line 12"/>
            <p:cNvSpPr>
              <a:spLocks noChangeShapeType="1"/>
            </p:cNvSpPr>
            <p:nvPr/>
          </p:nvSpPr>
          <p:spPr bwMode="auto">
            <a:xfrm flipV="1">
              <a:off x="372" y="828"/>
              <a:ext cx="264"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Rectangle 13"/>
            <p:cNvSpPr>
              <a:spLocks noChangeArrowheads="1"/>
            </p:cNvSpPr>
            <p:nvPr/>
          </p:nvSpPr>
          <p:spPr bwMode="auto">
            <a:xfrm>
              <a:off x="1536" y="648"/>
              <a:ext cx="108" cy="276"/>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06" name="Line 14"/>
            <p:cNvSpPr>
              <a:spLocks noChangeShapeType="1"/>
            </p:cNvSpPr>
            <p:nvPr/>
          </p:nvSpPr>
          <p:spPr bwMode="auto">
            <a:xfrm>
              <a:off x="1560" y="252"/>
              <a:ext cx="852"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15"/>
            <p:cNvSpPr>
              <a:spLocks noChangeShapeType="1"/>
            </p:cNvSpPr>
            <p:nvPr/>
          </p:nvSpPr>
          <p:spPr bwMode="auto">
            <a:xfrm>
              <a:off x="2076" y="252"/>
              <a:ext cx="0" cy="732"/>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16"/>
            <p:cNvSpPr>
              <a:spLocks noChangeShapeType="1"/>
            </p:cNvSpPr>
            <p:nvPr/>
          </p:nvSpPr>
          <p:spPr bwMode="auto">
            <a:xfrm>
              <a:off x="2064" y="1044"/>
              <a:ext cx="0" cy="312"/>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17"/>
            <p:cNvSpPr>
              <a:spLocks noChangeShapeType="1"/>
            </p:cNvSpPr>
            <p:nvPr/>
          </p:nvSpPr>
          <p:spPr bwMode="auto">
            <a:xfrm>
              <a:off x="1440" y="1344"/>
              <a:ext cx="972"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18"/>
            <p:cNvSpPr>
              <a:spLocks noChangeShapeType="1"/>
            </p:cNvSpPr>
            <p:nvPr/>
          </p:nvSpPr>
          <p:spPr bwMode="auto">
            <a:xfrm>
              <a:off x="1980" y="984"/>
              <a:ext cx="204"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19"/>
            <p:cNvSpPr>
              <a:spLocks noChangeShapeType="1"/>
            </p:cNvSpPr>
            <p:nvPr/>
          </p:nvSpPr>
          <p:spPr bwMode="auto">
            <a:xfrm>
              <a:off x="1980" y="1032"/>
              <a:ext cx="204"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Rectangle 20"/>
            <p:cNvSpPr>
              <a:spLocks noChangeArrowheads="1"/>
            </p:cNvSpPr>
            <p:nvPr/>
          </p:nvSpPr>
          <p:spPr bwMode="auto">
            <a:xfrm>
              <a:off x="2028" y="480"/>
              <a:ext cx="96" cy="276"/>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13" name="Line 21"/>
            <p:cNvSpPr>
              <a:spLocks noChangeShapeType="1"/>
            </p:cNvSpPr>
            <p:nvPr/>
          </p:nvSpPr>
          <p:spPr bwMode="auto">
            <a:xfrm>
              <a:off x="2412" y="252"/>
              <a:ext cx="0" cy="588"/>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22"/>
            <p:cNvSpPr>
              <a:spLocks noChangeShapeType="1"/>
            </p:cNvSpPr>
            <p:nvPr/>
          </p:nvSpPr>
          <p:spPr bwMode="auto">
            <a:xfrm>
              <a:off x="2412" y="1092"/>
              <a:ext cx="0" cy="252"/>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Rectangle 23"/>
            <p:cNvSpPr>
              <a:spLocks noChangeArrowheads="1"/>
            </p:cNvSpPr>
            <p:nvPr/>
          </p:nvSpPr>
          <p:spPr bwMode="auto">
            <a:xfrm>
              <a:off x="2376" y="420"/>
              <a:ext cx="84" cy="228"/>
            </a:xfrm>
            <a:prstGeom prst="rect">
              <a:avLst/>
            </a:prstGeom>
            <a:solidFill>
              <a:srgbClr val="EAEAE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pic>
          <p:nvPicPr>
            <p:cNvPr id="3116" name="Picture 24"/>
            <p:cNvPicPr>
              <a:picLocks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414" y="845"/>
              <a:ext cx="9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117" name="Text Box 25"/>
            <p:cNvSpPr txBox="1">
              <a:spLocks noChangeArrowheads="1"/>
            </p:cNvSpPr>
            <p:nvPr/>
          </p:nvSpPr>
          <p:spPr bwMode="auto">
            <a:xfrm>
              <a:off x="524" y="973"/>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b="1">
                  <a:solidFill>
                    <a:schemeClr val="tx2"/>
                  </a:solidFill>
                  <a:latin typeface="Times New Roman" pitchFamily="18" charset="0"/>
                  <a:cs typeface="Times New Roman" pitchFamily="18" charset="0"/>
                </a:rPr>
                <a:t>10mA</a:t>
              </a:r>
            </a:p>
          </p:txBody>
        </p:sp>
        <p:sp>
          <p:nvSpPr>
            <p:cNvPr id="3118" name="Line 26"/>
            <p:cNvSpPr>
              <a:spLocks noChangeShapeType="1"/>
            </p:cNvSpPr>
            <p:nvPr/>
          </p:nvSpPr>
          <p:spPr bwMode="auto">
            <a:xfrm flipV="1">
              <a:off x="672" y="684"/>
              <a:ext cx="0" cy="28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27"/>
            <p:cNvSpPr>
              <a:spLocks noChangeShapeType="1"/>
            </p:cNvSpPr>
            <p:nvPr/>
          </p:nvSpPr>
          <p:spPr bwMode="auto">
            <a:xfrm flipH="1" flipV="1">
              <a:off x="984" y="756"/>
              <a:ext cx="216" cy="6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Text Box 28"/>
            <p:cNvSpPr txBox="1">
              <a:spLocks noChangeArrowheads="1"/>
            </p:cNvSpPr>
            <p:nvPr/>
          </p:nvSpPr>
          <p:spPr bwMode="auto">
            <a:xfrm>
              <a:off x="1094" y="835"/>
              <a:ext cx="3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t=</a:t>
              </a:r>
              <a:r>
                <a:rPr lang="en-US" altLang="zh-CN" sz="2000" b="1">
                  <a:solidFill>
                    <a:schemeClr val="tx2"/>
                  </a:solidFill>
                  <a:latin typeface="Times New Roman" pitchFamily="18" charset="0"/>
                  <a:cs typeface="Times New Roman" pitchFamily="18" charset="0"/>
                </a:rPr>
                <a:t>0</a:t>
              </a:r>
            </a:p>
          </p:txBody>
        </p:sp>
        <p:sp>
          <p:nvSpPr>
            <p:cNvPr id="3121" name="Line 29"/>
            <p:cNvSpPr>
              <a:spLocks noChangeShapeType="1"/>
            </p:cNvSpPr>
            <p:nvPr/>
          </p:nvSpPr>
          <p:spPr bwMode="auto">
            <a:xfrm>
              <a:off x="1584" y="396"/>
              <a:ext cx="0" cy="9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Text Box 30"/>
            <p:cNvSpPr txBox="1">
              <a:spLocks noChangeArrowheads="1"/>
            </p:cNvSpPr>
            <p:nvPr/>
          </p:nvSpPr>
          <p:spPr bwMode="auto">
            <a:xfrm>
              <a:off x="1589" y="307"/>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i</a:t>
              </a:r>
              <a:r>
                <a:rPr lang="en-US" altLang="zh-CN" sz="2000" b="1" i="1" baseline="-25000">
                  <a:solidFill>
                    <a:schemeClr val="tx2"/>
                  </a:solidFill>
                  <a:latin typeface="Times New Roman" pitchFamily="18" charset="0"/>
                  <a:cs typeface="Times New Roman" pitchFamily="18" charset="0"/>
                </a:rPr>
                <a:t>R</a:t>
              </a:r>
              <a:endParaRPr lang="en-US" altLang="zh-CN" sz="2000" b="1" i="1">
                <a:solidFill>
                  <a:schemeClr val="tx2"/>
                </a:solidFill>
                <a:latin typeface="Times New Roman" pitchFamily="18" charset="0"/>
                <a:cs typeface="Times New Roman" pitchFamily="18" charset="0"/>
              </a:endParaRPr>
            </a:p>
          </p:txBody>
        </p:sp>
        <p:sp>
          <p:nvSpPr>
            <p:cNvPr id="3123" name="Text Box 31"/>
            <p:cNvSpPr txBox="1">
              <a:spLocks noChangeArrowheads="1"/>
            </p:cNvSpPr>
            <p:nvPr/>
          </p:nvSpPr>
          <p:spPr bwMode="auto">
            <a:xfrm>
              <a:off x="1602" y="685"/>
              <a:ext cx="3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b="1" dirty="0">
                  <a:solidFill>
                    <a:schemeClr val="tx2"/>
                  </a:solidFill>
                  <a:latin typeface="Times New Roman" pitchFamily="18" charset="0"/>
                  <a:cs typeface="Times New Roman" pitchFamily="18" charset="0"/>
                </a:rPr>
                <a:t>2k</a:t>
              </a:r>
              <a:r>
                <a:rPr lang="en-US" altLang="zh-CN" sz="1600" b="1" dirty="0">
                  <a:solidFill>
                    <a:schemeClr val="tx2"/>
                  </a:solidFill>
                  <a:latin typeface="Times New Roman" pitchFamily="18" charset="0"/>
                  <a:cs typeface="Times New Roman" pitchFamily="18" charset="0"/>
                  <a:sym typeface="Symbol" pitchFamily="18" charset="2"/>
                </a:rPr>
                <a:t></a:t>
              </a:r>
              <a:endParaRPr lang="en-US" altLang="zh-CN" sz="1600" b="1" dirty="0">
                <a:solidFill>
                  <a:schemeClr val="tx2"/>
                </a:solidFill>
                <a:latin typeface="Times New Roman" pitchFamily="18" charset="0"/>
                <a:cs typeface="Times New Roman" pitchFamily="18" charset="0"/>
              </a:endParaRPr>
            </a:p>
          </p:txBody>
        </p:sp>
        <p:sp>
          <p:nvSpPr>
            <p:cNvPr id="3124" name="Text Box 32"/>
            <p:cNvSpPr txBox="1">
              <a:spLocks noChangeArrowheads="1"/>
            </p:cNvSpPr>
            <p:nvPr/>
          </p:nvSpPr>
          <p:spPr bwMode="auto">
            <a:xfrm>
              <a:off x="2070" y="541"/>
              <a:ext cx="3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b="1">
                  <a:solidFill>
                    <a:schemeClr val="tx2"/>
                  </a:solidFill>
                  <a:latin typeface="Times New Roman" pitchFamily="18" charset="0"/>
                  <a:cs typeface="Times New Roman" pitchFamily="18" charset="0"/>
                </a:rPr>
                <a:t>1k</a:t>
              </a:r>
              <a:r>
                <a:rPr lang="en-US" altLang="zh-CN" sz="1600" b="1">
                  <a:solidFill>
                    <a:schemeClr val="tx2"/>
                  </a:solidFill>
                  <a:latin typeface="Times New Roman" pitchFamily="18" charset="0"/>
                  <a:cs typeface="Times New Roman" pitchFamily="18" charset="0"/>
                  <a:sym typeface="Symbol" pitchFamily="18" charset="2"/>
                </a:rPr>
                <a:t></a:t>
              </a:r>
              <a:endParaRPr lang="en-US" altLang="zh-CN" sz="1600" b="1">
                <a:solidFill>
                  <a:schemeClr val="tx2"/>
                </a:solidFill>
                <a:latin typeface="Times New Roman" pitchFamily="18" charset="0"/>
                <a:cs typeface="Times New Roman" pitchFamily="18" charset="0"/>
              </a:endParaRPr>
            </a:p>
          </p:txBody>
        </p:sp>
        <p:sp>
          <p:nvSpPr>
            <p:cNvPr id="3125" name="Line 33"/>
            <p:cNvSpPr>
              <a:spLocks noChangeShapeType="1"/>
            </p:cNvSpPr>
            <p:nvPr/>
          </p:nvSpPr>
          <p:spPr bwMode="auto">
            <a:xfrm>
              <a:off x="2076" y="312"/>
              <a:ext cx="0" cy="9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Text Box 34"/>
            <p:cNvSpPr txBox="1">
              <a:spLocks noChangeArrowheads="1"/>
            </p:cNvSpPr>
            <p:nvPr/>
          </p:nvSpPr>
          <p:spPr bwMode="auto">
            <a:xfrm>
              <a:off x="1865" y="235"/>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i</a:t>
              </a:r>
              <a:r>
                <a:rPr lang="en-US" altLang="zh-CN" sz="2000" b="1" i="1" baseline="-25000">
                  <a:solidFill>
                    <a:schemeClr val="tx2"/>
                  </a:solidFill>
                  <a:latin typeface="Times New Roman" pitchFamily="18" charset="0"/>
                  <a:cs typeface="Times New Roman" pitchFamily="18" charset="0"/>
                </a:rPr>
                <a:t>C</a:t>
              </a:r>
              <a:endParaRPr lang="en-US" altLang="zh-CN" sz="2000" b="1" i="1">
                <a:solidFill>
                  <a:schemeClr val="tx2"/>
                </a:solidFill>
                <a:latin typeface="Times New Roman" pitchFamily="18" charset="0"/>
                <a:cs typeface="Times New Roman" pitchFamily="18" charset="0"/>
              </a:endParaRPr>
            </a:p>
          </p:txBody>
        </p:sp>
        <p:sp>
          <p:nvSpPr>
            <p:cNvPr id="3127" name="Line 35"/>
            <p:cNvSpPr>
              <a:spLocks noChangeShapeType="1"/>
            </p:cNvSpPr>
            <p:nvPr/>
          </p:nvSpPr>
          <p:spPr bwMode="auto">
            <a:xfrm>
              <a:off x="2184" y="252"/>
              <a:ext cx="12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Text Box 36"/>
            <p:cNvSpPr txBox="1">
              <a:spLocks noChangeArrowheads="1"/>
            </p:cNvSpPr>
            <p:nvPr/>
          </p:nvSpPr>
          <p:spPr bwMode="auto">
            <a:xfrm>
              <a:off x="2227" y="-29"/>
              <a:ext cx="2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i</a:t>
              </a:r>
              <a:r>
                <a:rPr lang="en-US" altLang="zh-CN" sz="2000" b="1" i="1" baseline="-25000">
                  <a:solidFill>
                    <a:schemeClr val="tx2"/>
                  </a:solidFill>
                  <a:latin typeface="Times New Roman" pitchFamily="18" charset="0"/>
                  <a:cs typeface="Times New Roman" pitchFamily="18" charset="0"/>
                </a:rPr>
                <a:t>L</a:t>
              </a:r>
              <a:endParaRPr lang="en-US" altLang="zh-CN" sz="2000" b="1" i="1">
                <a:solidFill>
                  <a:schemeClr val="tx2"/>
                </a:solidFill>
                <a:latin typeface="Times New Roman" pitchFamily="18" charset="0"/>
                <a:cs typeface="Times New Roman" pitchFamily="18" charset="0"/>
              </a:endParaRPr>
            </a:p>
          </p:txBody>
        </p:sp>
        <p:sp>
          <p:nvSpPr>
            <p:cNvPr id="3129" name="Text Box 37"/>
            <p:cNvSpPr txBox="1">
              <a:spLocks noChangeArrowheads="1"/>
            </p:cNvSpPr>
            <p:nvPr/>
          </p:nvSpPr>
          <p:spPr bwMode="auto">
            <a:xfrm>
              <a:off x="2406" y="445"/>
              <a:ext cx="3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b="1">
                  <a:solidFill>
                    <a:schemeClr val="tx2"/>
                  </a:solidFill>
                  <a:latin typeface="Times New Roman" pitchFamily="18" charset="0"/>
                  <a:cs typeface="Times New Roman" pitchFamily="18" charset="0"/>
                </a:rPr>
                <a:t>2k</a:t>
              </a:r>
              <a:r>
                <a:rPr lang="en-US" altLang="zh-CN" sz="1600" b="1">
                  <a:solidFill>
                    <a:schemeClr val="tx2"/>
                  </a:solidFill>
                  <a:latin typeface="Times New Roman" pitchFamily="18" charset="0"/>
                  <a:cs typeface="Times New Roman" pitchFamily="18" charset="0"/>
                  <a:sym typeface="Symbol" pitchFamily="18" charset="2"/>
                </a:rPr>
                <a:t></a:t>
              </a:r>
              <a:endParaRPr lang="en-US" altLang="zh-CN" sz="1600" b="1">
                <a:solidFill>
                  <a:schemeClr val="tx2"/>
                </a:solidFill>
                <a:latin typeface="Times New Roman" pitchFamily="18" charset="0"/>
                <a:cs typeface="Times New Roman" pitchFamily="18" charset="0"/>
              </a:endParaRPr>
            </a:p>
          </p:txBody>
        </p:sp>
        <p:sp>
          <p:nvSpPr>
            <p:cNvPr id="3130" name="Line 38"/>
            <p:cNvSpPr>
              <a:spLocks noChangeShapeType="1"/>
            </p:cNvSpPr>
            <p:nvPr/>
          </p:nvSpPr>
          <p:spPr bwMode="auto">
            <a:xfrm>
              <a:off x="2532" y="816"/>
              <a:ext cx="0" cy="32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Text Box 39"/>
            <p:cNvSpPr txBox="1">
              <a:spLocks noChangeArrowheads="1"/>
            </p:cNvSpPr>
            <p:nvPr/>
          </p:nvSpPr>
          <p:spPr bwMode="auto">
            <a:xfrm>
              <a:off x="2553" y="859"/>
              <a:ext cx="2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u</a:t>
              </a:r>
              <a:r>
                <a:rPr lang="en-US" altLang="zh-CN" sz="2000" b="1" i="1" baseline="-25000">
                  <a:solidFill>
                    <a:schemeClr val="tx2"/>
                  </a:solidFill>
                  <a:latin typeface="Times New Roman" pitchFamily="18" charset="0"/>
                  <a:cs typeface="Times New Roman" pitchFamily="18" charset="0"/>
                </a:rPr>
                <a:t>L</a:t>
              </a:r>
              <a:endParaRPr lang="en-US" altLang="zh-CN" sz="2000" b="1" i="1">
                <a:solidFill>
                  <a:schemeClr val="tx2"/>
                </a:solidFill>
                <a:latin typeface="Times New Roman" pitchFamily="18" charset="0"/>
                <a:cs typeface="Times New Roman" pitchFamily="18" charset="0"/>
              </a:endParaRPr>
            </a:p>
          </p:txBody>
        </p:sp>
        <p:sp>
          <p:nvSpPr>
            <p:cNvPr id="3132" name="Line 40"/>
            <p:cNvSpPr>
              <a:spLocks noChangeShapeType="1"/>
            </p:cNvSpPr>
            <p:nvPr/>
          </p:nvSpPr>
          <p:spPr bwMode="auto">
            <a:xfrm flipH="1">
              <a:off x="1932" y="876"/>
              <a:ext cx="0" cy="252"/>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3" name="Text Box 41"/>
            <p:cNvSpPr txBox="1">
              <a:spLocks noChangeArrowheads="1"/>
            </p:cNvSpPr>
            <p:nvPr/>
          </p:nvSpPr>
          <p:spPr bwMode="auto">
            <a:xfrm>
              <a:off x="1676" y="82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u</a:t>
              </a:r>
              <a:r>
                <a:rPr lang="en-US" altLang="zh-CN" sz="2000" b="1" i="1" baseline="-25000">
                  <a:solidFill>
                    <a:schemeClr val="tx2"/>
                  </a:solidFill>
                  <a:latin typeface="Times New Roman" pitchFamily="18" charset="0"/>
                  <a:cs typeface="Times New Roman" pitchFamily="18" charset="0"/>
                </a:rPr>
                <a:t>C</a:t>
              </a:r>
              <a:endParaRPr lang="en-US" altLang="zh-CN" sz="2000" b="1" i="1">
                <a:solidFill>
                  <a:schemeClr val="tx2"/>
                </a:solidFill>
                <a:latin typeface="Times New Roman" pitchFamily="18" charset="0"/>
                <a:cs typeface="Times New Roman" pitchFamily="18" charset="0"/>
              </a:endParaRPr>
            </a:p>
          </p:txBody>
        </p:sp>
        <p:sp>
          <p:nvSpPr>
            <p:cNvPr id="3134" name="Oval 42"/>
            <p:cNvSpPr>
              <a:spLocks noChangeArrowheads="1"/>
            </p:cNvSpPr>
            <p:nvPr/>
          </p:nvSpPr>
          <p:spPr bwMode="auto">
            <a:xfrm>
              <a:off x="996" y="1320"/>
              <a:ext cx="47" cy="47"/>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35" name="Oval 43"/>
            <p:cNvSpPr>
              <a:spLocks noChangeArrowheads="1"/>
            </p:cNvSpPr>
            <p:nvPr/>
          </p:nvSpPr>
          <p:spPr bwMode="auto">
            <a:xfrm>
              <a:off x="1560" y="1320"/>
              <a:ext cx="47" cy="47"/>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36" name="Oval 44"/>
            <p:cNvSpPr>
              <a:spLocks noChangeArrowheads="1"/>
            </p:cNvSpPr>
            <p:nvPr/>
          </p:nvSpPr>
          <p:spPr bwMode="auto">
            <a:xfrm>
              <a:off x="2040" y="1320"/>
              <a:ext cx="47" cy="47"/>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37" name="Oval 45"/>
            <p:cNvSpPr>
              <a:spLocks noChangeArrowheads="1"/>
            </p:cNvSpPr>
            <p:nvPr/>
          </p:nvSpPr>
          <p:spPr bwMode="auto">
            <a:xfrm>
              <a:off x="984" y="228"/>
              <a:ext cx="47" cy="47"/>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38" name="Oval 46"/>
            <p:cNvSpPr>
              <a:spLocks noChangeArrowheads="1"/>
            </p:cNvSpPr>
            <p:nvPr/>
          </p:nvSpPr>
          <p:spPr bwMode="auto">
            <a:xfrm>
              <a:off x="1560" y="228"/>
              <a:ext cx="47" cy="47"/>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3139" name="Oval 47"/>
            <p:cNvSpPr>
              <a:spLocks noChangeArrowheads="1"/>
            </p:cNvSpPr>
            <p:nvPr/>
          </p:nvSpPr>
          <p:spPr bwMode="auto">
            <a:xfrm>
              <a:off x="2052" y="228"/>
              <a:ext cx="47" cy="47"/>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99376" name="Text Box 48"/>
          <p:cNvSpPr txBox="1">
            <a:spLocks noChangeArrowheads="1"/>
          </p:cNvSpPr>
          <p:nvPr/>
        </p:nvSpPr>
        <p:spPr bwMode="auto">
          <a:xfrm>
            <a:off x="785813" y="3071813"/>
            <a:ext cx="364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b="1" i="1">
                <a:solidFill>
                  <a:schemeClr val="tx2"/>
                </a:solidFill>
                <a:latin typeface="Times New Roman" pitchFamily="18" charset="0"/>
                <a:cs typeface="Times New Roman" pitchFamily="18" charset="0"/>
              </a:rPr>
              <a:t>t</a:t>
            </a:r>
            <a:r>
              <a:rPr lang="en-US" altLang="zh-CN" sz="2000" b="1">
                <a:solidFill>
                  <a:schemeClr val="tx2"/>
                </a:solidFill>
                <a:latin typeface="Times New Roman" pitchFamily="18" charset="0"/>
                <a:cs typeface="Times New Roman" pitchFamily="18" charset="0"/>
              </a:rPr>
              <a:t>=</a:t>
            </a:r>
            <a:r>
              <a:rPr lang="en-US" altLang="zh-CN" b="1">
                <a:solidFill>
                  <a:schemeClr val="tx2"/>
                </a:solidFill>
                <a:latin typeface="Times New Roman" pitchFamily="18" charset="0"/>
                <a:cs typeface="Times New Roman" pitchFamily="18" charset="0"/>
              </a:rPr>
              <a:t>0</a:t>
            </a:r>
            <a:r>
              <a:rPr lang="en-US" altLang="zh-CN" b="1" baseline="30000">
                <a:solidFill>
                  <a:schemeClr val="tx2"/>
                </a:solidFill>
                <a:latin typeface="Times New Roman" pitchFamily="18" charset="0"/>
                <a:cs typeface="Times New Roman" pitchFamily="18" charset="0"/>
              </a:rPr>
              <a:t>-</a:t>
            </a:r>
            <a:r>
              <a:rPr lang="zh-CN" altLang="en-US" b="1">
                <a:solidFill>
                  <a:schemeClr val="tx2"/>
                </a:solidFill>
                <a:latin typeface="Times New Roman" pitchFamily="18" charset="0"/>
                <a:cs typeface="Times New Roman" pitchFamily="18" charset="0"/>
              </a:rPr>
              <a:t>电容等效开路、电感等效短路</a:t>
            </a:r>
          </a:p>
        </p:txBody>
      </p:sp>
      <p:graphicFrame>
        <p:nvGraphicFramePr>
          <p:cNvPr id="99377" name="Object 2"/>
          <p:cNvGraphicFramePr>
            <a:graphicFrameLocks noChangeAspect="1"/>
          </p:cNvGraphicFramePr>
          <p:nvPr/>
        </p:nvGraphicFramePr>
        <p:xfrm>
          <a:off x="1068388" y="3432175"/>
          <a:ext cx="2386012" cy="628650"/>
        </p:xfrm>
        <a:graphic>
          <a:graphicData uri="http://schemas.openxmlformats.org/presentationml/2006/ole">
            <mc:AlternateContent xmlns:mc="http://schemas.openxmlformats.org/markup-compatibility/2006">
              <mc:Choice xmlns:v="urn:schemas-microsoft-com:vml" Requires="v">
                <p:oleObj spid="_x0000_s3444" name="Equation" r:id="rId4" imgW="1574640" imgH="393480" progId="Equation.DSMT4">
                  <p:embed/>
                </p:oleObj>
              </mc:Choice>
              <mc:Fallback>
                <p:oleObj name="Equation" r:id="rId4" imgW="1574640" imgH="39348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388" y="3432175"/>
                        <a:ext cx="238601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78" name="Object 3"/>
          <p:cNvGraphicFramePr>
            <a:graphicFrameLocks noChangeAspect="1"/>
          </p:cNvGraphicFramePr>
          <p:nvPr/>
        </p:nvGraphicFramePr>
        <p:xfrm>
          <a:off x="1068388" y="4021138"/>
          <a:ext cx="1312862" cy="387350"/>
        </p:xfrm>
        <a:graphic>
          <a:graphicData uri="http://schemas.openxmlformats.org/presentationml/2006/ole">
            <mc:AlternateContent xmlns:mc="http://schemas.openxmlformats.org/markup-compatibility/2006">
              <mc:Choice xmlns:v="urn:schemas-microsoft-com:vml" Requires="v">
                <p:oleObj spid="_x0000_s3445" name="Equation" r:id="rId6" imgW="863280" imgH="241200" progId="Equation.DSMT4">
                  <p:embed/>
                </p:oleObj>
              </mc:Choice>
              <mc:Fallback>
                <p:oleObj name="Equation" r:id="rId6" imgW="863280" imgH="241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388" y="4021138"/>
                        <a:ext cx="13128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79" name="Object 4"/>
          <p:cNvGraphicFramePr>
            <a:graphicFrameLocks noChangeAspect="1"/>
          </p:cNvGraphicFramePr>
          <p:nvPr/>
        </p:nvGraphicFramePr>
        <p:xfrm>
          <a:off x="1077913" y="4360863"/>
          <a:ext cx="3128962" cy="385762"/>
        </p:xfrm>
        <a:graphic>
          <a:graphicData uri="http://schemas.openxmlformats.org/presentationml/2006/ole">
            <mc:AlternateContent xmlns:mc="http://schemas.openxmlformats.org/markup-compatibility/2006">
              <mc:Choice xmlns:v="urn:schemas-microsoft-com:vml" Requires="v">
                <p:oleObj spid="_x0000_s3446" name="Equation" r:id="rId8" imgW="1955520" imgH="241200" progId="Equation.DSMT4">
                  <p:embed/>
                </p:oleObj>
              </mc:Choice>
              <mc:Fallback>
                <p:oleObj name="Equation" r:id="rId8" imgW="1955520" imgH="24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7913" y="4360863"/>
                        <a:ext cx="31289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0" name="Object 5"/>
          <p:cNvGraphicFramePr>
            <a:graphicFrameLocks noChangeAspect="1"/>
          </p:cNvGraphicFramePr>
          <p:nvPr/>
        </p:nvGraphicFramePr>
        <p:xfrm>
          <a:off x="1087438" y="4765675"/>
          <a:ext cx="1196975" cy="385763"/>
        </p:xfrm>
        <a:graphic>
          <a:graphicData uri="http://schemas.openxmlformats.org/presentationml/2006/ole">
            <mc:AlternateContent xmlns:mc="http://schemas.openxmlformats.org/markup-compatibility/2006">
              <mc:Choice xmlns:v="urn:schemas-microsoft-com:vml" Requires="v">
                <p:oleObj spid="_x0000_s3447" name="Equation" r:id="rId10" imgW="749160" imgH="241200" progId="Equation.DSMT4">
                  <p:embed/>
                </p:oleObj>
              </mc:Choice>
              <mc:Fallback>
                <p:oleObj name="Equation" r:id="rId10" imgW="749160" imgH="2412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7438" y="4765675"/>
                        <a:ext cx="119697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1" name="Object 6"/>
          <p:cNvGraphicFramePr>
            <a:graphicFrameLocks noChangeAspect="1"/>
          </p:cNvGraphicFramePr>
          <p:nvPr/>
        </p:nvGraphicFramePr>
        <p:xfrm>
          <a:off x="1077913" y="5178425"/>
          <a:ext cx="1258887" cy="384175"/>
        </p:xfrm>
        <a:graphic>
          <a:graphicData uri="http://schemas.openxmlformats.org/presentationml/2006/ole">
            <mc:AlternateContent xmlns:mc="http://schemas.openxmlformats.org/markup-compatibility/2006">
              <mc:Choice xmlns:v="urn:schemas-microsoft-com:vml" Requires="v">
                <p:oleObj spid="_x0000_s3448" name="Equation" r:id="rId12" imgW="787320" imgH="241200" progId="Equation.DSMT4">
                  <p:embed/>
                </p:oleObj>
              </mc:Choice>
              <mc:Fallback>
                <p:oleObj name="Equation" r:id="rId12" imgW="787320" imgH="2412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7913" y="5178425"/>
                        <a:ext cx="1258887"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82" name="Text Box 54"/>
          <p:cNvSpPr txBox="1">
            <a:spLocks noChangeArrowheads="1"/>
          </p:cNvSpPr>
          <p:nvPr/>
        </p:nvSpPr>
        <p:spPr bwMode="auto">
          <a:xfrm>
            <a:off x="4824413" y="908720"/>
            <a:ext cx="587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i="1">
                <a:solidFill>
                  <a:schemeClr val="tx2"/>
                </a:solidFill>
                <a:latin typeface="Times New Roman" pitchFamily="18" charset="0"/>
                <a:cs typeface="Times New Roman" pitchFamily="18" charset="0"/>
              </a:rPr>
              <a:t>t</a:t>
            </a:r>
            <a:r>
              <a:rPr lang="en-US" altLang="zh-CN" b="1">
                <a:solidFill>
                  <a:schemeClr val="tx2"/>
                </a:solidFill>
                <a:latin typeface="Times New Roman" pitchFamily="18" charset="0"/>
                <a:cs typeface="Times New Roman" pitchFamily="18" charset="0"/>
              </a:rPr>
              <a:t>=0</a:t>
            </a:r>
            <a:r>
              <a:rPr lang="en-US" altLang="zh-CN" b="1" baseline="30000">
                <a:solidFill>
                  <a:schemeClr val="tx2"/>
                </a:solidFill>
                <a:latin typeface="Times New Roman" pitchFamily="18" charset="0"/>
                <a:cs typeface="Times New Roman" pitchFamily="18" charset="0"/>
              </a:rPr>
              <a:t>+</a:t>
            </a:r>
          </a:p>
        </p:txBody>
      </p:sp>
      <p:graphicFrame>
        <p:nvGraphicFramePr>
          <p:cNvPr id="99383" name="Object 7"/>
          <p:cNvGraphicFramePr>
            <a:graphicFrameLocks noChangeAspect="1"/>
          </p:cNvGraphicFramePr>
          <p:nvPr>
            <p:extLst>
              <p:ext uri="{D42A27DB-BD31-4B8C-83A1-F6EECF244321}">
                <p14:modId xmlns:p14="http://schemas.microsoft.com/office/powerpoint/2010/main" val="1541133410"/>
              </p:ext>
            </p:extLst>
          </p:nvPr>
        </p:nvGraphicFramePr>
        <p:xfrm>
          <a:off x="5102225" y="1167483"/>
          <a:ext cx="2254250" cy="384175"/>
        </p:xfrm>
        <a:graphic>
          <a:graphicData uri="http://schemas.openxmlformats.org/presentationml/2006/ole">
            <mc:AlternateContent xmlns:mc="http://schemas.openxmlformats.org/markup-compatibility/2006">
              <mc:Choice xmlns:v="urn:schemas-microsoft-com:vml" Requires="v">
                <p:oleObj spid="_x0000_s3449" name="Equation" r:id="rId14" imgW="1409400" imgH="241200" progId="Equation.DSMT4">
                  <p:embed/>
                </p:oleObj>
              </mc:Choice>
              <mc:Fallback>
                <p:oleObj name="Equation" r:id="rId14" imgW="1409400" imgH="24120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02225" y="1167483"/>
                        <a:ext cx="22542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4" name="Object 8"/>
          <p:cNvGraphicFramePr>
            <a:graphicFrameLocks noChangeAspect="1"/>
          </p:cNvGraphicFramePr>
          <p:nvPr>
            <p:extLst>
              <p:ext uri="{D42A27DB-BD31-4B8C-83A1-F6EECF244321}">
                <p14:modId xmlns:p14="http://schemas.microsoft.com/office/powerpoint/2010/main" val="259647770"/>
              </p:ext>
            </p:extLst>
          </p:nvPr>
        </p:nvGraphicFramePr>
        <p:xfrm>
          <a:off x="5081588" y="1554833"/>
          <a:ext cx="2192337" cy="385762"/>
        </p:xfrm>
        <a:graphic>
          <a:graphicData uri="http://schemas.openxmlformats.org/presentationml/2006/ole">
            <mc:AlternateContent xmlns:mc="http://schemas.openxmlformats.org/markup-compatibility/2006">
              <mc:Choice xmlns:v="urn:schemas-microsoft-com:vml" Requires="v">
                <p:oleObj spid="_x0000_s3450" name="Equation" r:id="rId16" imgW="1371600" imgH="241200" progId="Equation.DSMT4">
                  <p:embed/>
                </p:oleObj>
              </mc:Choice>
              <mc:Fallback>
                <p:oleObj name="Equation" r:id="rId16" imgW="1371600" imgH="241200" progId="Equation.DSMT4">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1588" y="1554833"/>
                        <a:ext cx="2192337"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5" name="Object 9"/>
          <p:cNvGraphicFramePr>
            <a:graphicFrameLocks noChangeAspect="1"/>
          </p:cNvGraphicFramePr>
          <p:nvPr>
            <p:extLst>
              <p:ext uri="{D42A27DB-BD31-4B8C-83A1-F6EECF244321}">
                <p14:modId xmlns:p14="http://schemas.microsoft.com/office/powerpoint/2010/main" val="4206114634"/>
              </p:ext>
            </p:extLst>
          </p:nvPr>
        </p:nvGraphicFramePr>
        <p:xfrm>
          <a:off x="5102225" y="1935833"/>
          <a:ext cx="1196975" cy="384175"/>
        </p:xfrm>
        <a:graphic>
          <a:graphicData uri="http://schemas.openxmlformats.org/presentationml/2006/ole">
            <mc:AlternateContent xmlns:mc="http://schemas.openxmlformats.org/markup-compatibility/2006">
              <mc:Choice xmlns:v="urn:schemas-microsoft-com:vml" Requires="v">
                <p:oleObj spid="_x0000_s3451" name="Equation" r:id="rId18" imgW="749160" imgH="241200" progId="Equation.DSMT4">
                  <p:embed/>
                </p:oleObj>
              </mc:Choice>
              <mc:Fallback>
                <p:oleObj name="Equation" r:id="rId18" imgW="749160" imgH="241200" progId="Equation.DSMT4">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2225" y="1935833"/>
                        <a:ext cx="11969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6" name="Object 10"/>
          <p:cNvGraphicFramePr>
            <a:graphicFrameLocks noChangeAspect="1"/>
          </p:cNvGraphicFramePr>
          <p:nvPr>
            <p:extLst>
              <p:ext uri="{D42A27DB-BD31-4B8C-83A1-F6EECF244321}">
                <p14:modId xmlns:p14="http://schemas.microsoft.com/office/powerpoint/2010/main" val="3900896405"/>
              </p:ext>
            </p:extLst>
          </p:nvPr>
        </p:nvGraphicFramePr>
        <p:xfrm>
          <a:off x="5133975" y="2386683"/>
          <a:ext cx="2152650" cy="384175"/>
        </p:xfrm>
        <a:graphic>
          <a:graphicData uri="http://schemas.openxmlformats.org/presentationml/2006/ole">
            <mc:AlternateContent xmlns:mc="http://schemas.openxmlformats.org/markup-compatibility/2006">
              <mc:Choice xmlns:v="urn:schemas-microsoft-com:vml" Requires="v">
                <p:oleObj spid="_x0000_s3452" name="Equation" r:id="rId20" imgW="1346040" imgH="241200" progId="Equation.DSMT4">
                  <p:embed/>
                </p:oleObj>
              </mc:Choice>
              <mc:Fallback>
                <p:oleObj name="Equation" r:id="rId20" imgW="1346040" imgH="241200" progId="Equation.DSMT4">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33975" y="2386683"/>
                        <a:ext cx="21526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7" name="Object 11"/>
          <p:cNvGraphicFramePr>
            <a:graphicFrameLocks noChangeAspect="1"/>
          </p:cNvGraphicFramePr>
          <p:nvPr>
            <p:extLst>
              <p:ext uri="{D42A27DB-BD31-4B8C-83A1-F6EECF244321}">
                <p14:modId xmlns:p14="http://schemas.microsoft.com/office/powerpoint/2010/main" val="3949893411"/>
              </p:ext>
            </p:extLst>
          </p:nvPr>
        </p:nvGraphicFramePr>
        <p:xfrm>
          <a:off x="5091113" y="2691483"/>
          <a:ext cx="2743200" cy="669925"/>
        </p:xfrm>
        <a:graphic>
          <a:graphicData uri="http://schemas.openxmlformats.org/presentationml/2006/ole">
            <mc:AlternateContent xmlns:mc="http://schemas.openxmlformats.org/markup-compatibility/2006">
              <mc:Choice xmlns:v="urn:schemas-microsoft-com:vml" Requires="v">
                <p:oleObj spid="_x0000_s3453" name="Equation" r:id="rId22" imgW="1714320" imgH="419040" progId="Equation.DSMT4">
                  <p:embed/>
                </p:oleObj>
              </mc:Choice>
              <mc:Fallback>
                <p:oleObj name="Equation" r:id="rId22" imgW="1714320" imgH="419040" progId="Equation.DSMT4">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1113" y="2691483"/>
                        <a:ext cx="27432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8" name="Object 12"/>
          <p:cNvGraphicFramePr>
            <a:graphicFrameLocks noChangeAspect="1"/>
          </p:cNvGraphicFramePr>
          <p:nvPr>
            <p:extLst>
              <p:ext uri="{D42A27DB-BD31-4B8C-83A1-F6EECF244321}">
                <p14:modId xmlns:p14="http://schemas.microsoft.com/office/powerpoint/2010/main" val="756548771"/>
              </p:ext>
            </p:extLst>
          </p:nvPr>
        </p:nvGraphicFramePr>
        <p:xfrm>
          <a:off x="5143500" y="3367758"/>
          <a:ext cx="2355850" cy="384175"/>
        </p:xfrm>
        <a:graphic>
          <a:graphicData uri="http://schemas.openxmlformats.org/presentationml/2006/ole">
            <mc:AlternateContent xmlns:mc="http://schemas.openxmlformats.org/markup-compatibility/2006">
              <mc:Choice xmlns:v="urn:schemas-microsoft-com:vml" Requires="v">
                <p:oleObj spid="_x0000_s3454" name="Equation" r:id="rId24" imgW="1473120" imgH="241200" progId="Equation.DSMT4">
                  <p:embed/>
                </p:oleObj>
              </mc:Choice>
              <mc:Fallback>
                <p:oleObj name="Equation" r:id="rId24" imgW="1473120" imgH="241200" progId="Equation.DSMT4">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43500" y="3367758"/>
                        <a:ext cx="23558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9" name="Object 13"/>
          <p:cNvGraphicFramePr>
            <a:graphicFrameLocks noChangeAspect="1"/>
          </p:cNvGraphicFramePr>
          <p:nvPr>
            <p:extLst>
              <p:ext uri="{D42A27DB-BD31-4B8C-83A1-F6EECF244321}">
                <p14:modId xmlns:p14="http://schemas.microsoft.com/office/powerpoint/2010/main" val="1146656299"/>
              </p:ext>
            </p:extLst>
          </p:nvPr>
        </p:nvGraphicFramePr>
        <p:xfrm>
          <a:off x="5051425" y="3834483"/>
          <a:ext cx="2092325" cy="1055687"/>
        </p:xfrm>
        <a:graphic>
          <a:graphicData uri="http://schemas.openxmlformats.org/presentationml/2006/ole">
            <mc:AlternateContent xmlns:mc="http://schemas.openxmlformats.org/markup-compatibility/2006">
              <mc:Choice xmlns:v="urn:schemas-microsoft-com:vml" Requires="v">
                <p:oleObj spid="_x0000_s3455" name="Equation" r:id="rId26" imgW="1307880" imgH="660240" progId="Equation.DSMT4">
                  <p:embed/>
                </p:oleObj>
              </mc:Choice>
              <mc:Fallback>
                <p:oleObj name="Equation" r:id="rId26" imgW="1307880" imgH="660240" progId="Equation.DSMT4">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51425" y="3834483"/>
                        <a:ext cx="20923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90" name="Text Box 62"/>
          <p:cNvSpPr txBox="1">
            <a:spLocks noChangeArrowheads="1"/>
          </p:cNvSpPr>
          <p:nvPr/>
        </p:nvSpPr>
        <p:spPr bwMode="auto">
          <a:xfrm>
            <a:off x="7440613" y="564105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b="1">
                <a:solidFill>
                  <a:schemeClr val="tx2"/>
                </a:solidFill>
              </a:rPr>
              <a:t>可以跃变</a:t>
            </a:r>
          </a:p>
        </p:txBody>
      </p:sp>
      <p:grpSp>
        <p:nvGrpSpPr>
          <p:cNvPr id="3" name="Group 63"/>
          <p:cNvGrpSpPr>
            <a:grpSpLocks/>
          </p:cNvGrpSpPr>
          <p:nvPr/>
        </p:nvGrpSpPr>
        <p:grpSpPr bwMode="auto">
          <a:xfrm>
            <a:off x="941388" y="5589240"/>
            <a:ext cx="2905125" cy="771525"/>
            <a:chOff x="480" y="3450"/>
            <a:chExt cx="1830" cy="486"/>
          </a:xfrm>
        </p:grpSpPr>
        <p:sp>
          <p:nvSpPr>
            <p:cNvPr id="3096" name="Text Box 64"/>
            <p:cNvSpPr txBox="1">
              <a:spLocks noChangeArrowheads="1"/>
            </p:cNvSpPr>
            <p:nvPr/>
          </p:nvSpPr>
          <p:spPr bwMode="auto">
            <a:xfrm>
              <a:off x="1614" y="3578"/>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b="1">
                  <a:solidFill>
                    <a:schemeClr val="tx2"/>
                  </a:solidFill>
                </a:rPr>
                <a:t>不能跃变</a:t>
              </a:r>
            </a:p>
          </p:txBody>
        </p:sp>
        <p:graphicFrame>
          <p:nvGraphicFramePr>
            <p:cNvPr id="3089" name="Object 17"/>
            <p:cNvGraphicFramePr>
              <a:graphicFrameLocks noChangeAspect="1"/>
            </p:cNvGraphicFramePr>
            <p:nvPr/>
          </p:nvGraphicFramePr>
          <p:xfrm>
            <a:off x="480" y="3450"/>
            <a:ext cx="1011" cy="486"/>
          </p:xfrm>
          <a:graphic>
            <a:graphicData uri="http://schemas.openxmlformats.org/presentationml/2006/ole">
              <mc:AlternateContent xmlns:mc="http://schemas.openxmlformats.org/markup-compatibility/2006">
                <mc:Choice xmlns:v="urn:schemas-microsoft-com:vml" Requires="v">
                  <p:oleObj spid="_x0000_s3456" name="Equation" r:id="rId28" imgW="1002960" imgH="482400" progId="Equation.DSMT4">
                    <p:embed/>
                  </p:oleObj>
                </mc:Choice>
                <mc:Fallback>
                  <p:oleObj name="Equation" r:id="rId28" imgW="1002960" imgH="482400" progId="Equation.DSMT4">
                    <p:embed/>
                    <p:pic>
                      <p:nvPicPr>
                        <p:cNvPr id="0"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0" y="3450"/>
                          <a:ext cx="1011"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9394" name="Object 14"/>
          <p:cNvGraphicFramePr>
            <a:graphicFrameLocks noChangeAspect="1"/>
          </p:cNvGraphicFramePr>
          <p:nvPr>
            <p:extLst>
              <p:ext uri="{D42A27DB-BD31-4B8C-83A1-F6EECF244321}">
                <p14:modId xmlns:p14="http://schemas.microsoft.com/office/powerpoint/2010/main" val="3471513529"/>
              </p:ext>
            </p:extLst>
          </p:nvPr>
        </p:nvGraphicFramePr>
        <p:xfrm>
          <a:off x="4427538" y="5015583"/>
          <a:ext cx="2843212" cy="385762"/>
        </p:xfrm>
        <a:graphic>
          <a:graphicData uri="http://schemas.openxmlformats.org/presentationml/2006/ole">
            <mc:AlternateContent xmlns:mc="http://schemas.openxmlformats.org/markup-compatibility/2006">
              <mc:Choice xmlns:v="urn:schemas-microsoft-com:vml" Requires="v">
                <p:oleObj spid="_x0000_s3457" name="Equation" r:id="rId30" imgW="1777680" imgH="241200" progId="Equation.DSMT4">
                  <p:embed/>
                </p:oleObj>
              </mc:Choice>
              <mc:Fallback>
                <p:oleObj name="Equation" r:id="rId30" imgW="1777680" imgH="241200" progId="Equation.DSMT4">
                  <p:embed/>
                  <p:pic>
                    <p:nvPicPr>
                      <p:cNvPr id="0" name="Object 1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27538" y="5015583"/>
                        <a:ext cx="284321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95" name="Object 15"/>
          <p:cNvGraphicFramePr>
            <a:graphicFrameLocks noChangeAspect="1"/>
          </p:cNvGraphicFramePr>
          <p:nvPr>
            <p:extLst>
              <p:ext uri="{D42A27DB-BD31-4B8C-83A1-F6EECF244321}">
                <p14:modId xmlns:p14="http://schemas.microsoft.com/office/powerpoint/2010/main" val="3830071766"/>
              </p:ext>
            </p:extLst>
          </p:nvPr>
        </p:nvGraphicFramePr>
        <p:xfrm>
          <a:off x="4325938" y="5458495"/>
          <a:ext cx="3046412" cy="385763"/>
        </p:xfrm>
        <a:graphic>
          <a:graphicData uri="http://schemas.openxmlformats.org/presentationml/2006/ole">
            <mc:AlternateContent xmlns:mc="http://schemas.openxmlformats.org/markup-compatibility/2006">
              <mc:Choice xmlns:v="urn:schemas-microsoft-com:vml" Requires="v">
                <p:oleObj spid="_x0000_s3458" name="Equation" r:id="rId32" imgW="1904760" imgH="241200" progId="Equation.DSMT4">
                  <p:embed/>
                </p:oleObj>
              </mc:Choice>
              <mc:Fallback>
                <p:oleObj name="Equation" r:id="rId32" imgW="1904760" imgH="241200" progId="Equation.DSMT4">
                  <p:embed/>
                  <p:pic>
                    <p:nvPicPr>
                      <p:cNvPr id="0" name="Object 1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5938" y="5458495"/>
                        <a:ext cx="3046412"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96" name="Object 16"/>
          <p:cNvGraphicFramePr>
            <a:graphicFrameLocks noChangeAspect="1"/>
          </p:cNvGraphicFramePr>
          <p:nvPr>
            <p:extLst>
              <p:ext uri="{D42A27DB-BD31-4B8C-83A1-F6EECF244321}">
                <p14:modId xmlns:p14="http://schemas.microsoft.com/office/powerpoint/2010/main" val="1622641474"/>
              </p:ext>
            </p:extLst>
          </p:nvPr>
        </p:nvGraphicFramePr>
        <p:xfrm>
          <a:off x="4376738" y="5920458"/>
          <a:ext cx="2946400" cy="385762"/>
        </p:xfrm>
        <a:graphic>
          <a:graphicData uri="http://schemas.openxmlformats.org/presentationml/2006/ole">
            <mc:AlternateContent xmlns:mc="http://schemas.openxmlformats.org/markup-compatibility/2006">
              <mc:Choice xmlns:v="urn:schemas-microsoft-com:vml" Requires="v">
                <p:oleObj spid="_x0000_s3459" name="Equation" r:id="rId34" imgW="1841400" imgH="241200" progId="Equation.DSMT4">
                  <p:embed/>
                </p:oleObj>
              </mc:Choice>
              <mc:Fallback>
                <p:oleObj name="Equation" r:id="rId34" imgW="1841400" imgH="241200" progId="Equation.DSMT4">
                  <p:embed/>
                  <p:pic>
                    <p:nvPicPr>
                      <p:cNvPr id="0" name="Object 1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376738" y="5920458"/>
                        <a:ext cx="294640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5496" y="764704"/>
            <a:ext cx="494046" cy="461665"/>
          </a:xfrm>
          <a:prstGeom prst="rect">
            <a:avLst/>
          </a:prstGeom>
          <a:noFill/>
        </p:spPr>
        <p:txBody>
          <a:bodyPr wrap="none" rtlCol="0">
            <a:spAutoFit/>
          </a:bodyPr>
          <a:lstStyle/>
          <a:p>
            <a:r>
              <a:rPr lang="zh-CN" altLang="en-US" sz="2400" b="1" dirty="0" smtClean="0"/>
              <a:t>例</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76"/>
                                        </p:tgtEl>
                                        <p:attrNameLst>
                                          <p:attrName>style.visibility</p:attrName>
                                        </p:attrNameLst>
                                      </p:cBhvr>
                                      <p:to>
                                        <p:strVal val="visible"/>
                                      </p:to>
                                    </p:set>
                                    <p:animEffect transition="in" filter="wipe(left)">
                                      <p:cBhvr>
                                        <p:cTn id="7" dur="500"/>
                                        <p:tgtEl>
                                          <p:spTgt spid="9937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9377"/>
                                        </p:tgtEl>
                                        <p:attrNameLst>
                                          <p:attrName>style.visibility</p:attrName>
                                        </p:attrNameLst>
                                      </p:cBhvr>
                                      <p:to>
                                        <p:strVal val="visible"/>
                                      </p:to>
                                    </p:set>
                                    <p:animEffect transition="in" filter="wipe(left)">
                                      <p:cBhvr>
                                        <p:cTn id="11" dur="500"/>
                                        <p:tgtEl>
                                          <p:spTgt spid="9937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9378"/>
                                        </p:tgtEl>
                                        <p:attrNameLst>
                                          <p:attrName>style.visibility</p:attrName>
                                        </p:attrNameLst>
                                      </p:cBhvr>
                                      <p:to>
                                        <p:strVal val="visible"/>
                                      </p:to>
                                    </p:set>
                                    <p:animEffect transition="in" filter="wipe(left)">
                                      <p:cBhvr>
                                        <p:cTn id="15" dur="500"/>
                                        <p:tgtEl>
                                          <p:spTgt spid="9937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9379"/>
                                        </p:tgtEl>
                                        <p:attrNameLst>
                                          <p:attrName>style.visibility</p:attrName>
                                        </p:attrNameLst>
                                      </p:cBhvr>
                                      <p:to>
                                        <p:strVal val="visible"/>
                                      </p:to>
                                    </p:set>
                                    <p:animEffect transition="in" filter="wipe(left)">
                                      <p:cBhvr>
                                        <p:cTn id="19" dur="500"/>
                                        <p:tgtEl>
                                          <p:spTgt spid="99379"/>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9380"/>
                                        </p:tgtEl>
                                        <p:attrNameLst>
                                          <p:attrName>style.visibility</p:attrName>
                                        </p:attrNameLst>
                                      </p:cBhvr>
                                      <p:to>
                                        <p:strVal val="visible"/>
                                      </p:to>
                                    </p:set>
                                    <p:animEffect transition="in" filter="wipe(left)">
                                      <p:cBhvr>
                                        <p:cTn id="23" dur="500"/>
                                        <p:tgtEl>
                                          <p:spTgt spid="99380"/>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99381"/>
                                        </p:tgtEl>
                                        <p:attrNameLst>
                                          <p:attrName>style.visibility</p:attrName>
                                        </p:attrNameLst>
                                      </p:cBhvr>
                                      <p:to>
                                        <p:strVal val="visible"/>
                                      </p:to>
                                    </p:set>
                                    <p:animEffect transition="in" filter="wipe(left)">
                                      <p:cBhvr>
                                        <p:cTn id="27" dur="500"/>
                                        <p:tgtEl>
                                          <p:spTgt spid="99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9938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99383"/>
                                        </p:tgtEl>
                                        <p:attrNameLst>
                                          <p:attrName>style.visibility</p:attrName>
                                        </p:attrNameLst>
                                      </p:cBhvr>
                                      <p:to>
                                        <p:strVal val="visible"/>
                                      </p:to>
                                    </p:set>
                                    <p:animEffect transition="in" filter="wipe(up)">
                                      <p:cBhvr>
                                        <p:cTn id="36" dur="500"/>
                                        <p:tgtEl>
                                          <p:spTgt spid="9938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99384"/>
                                        </p:tgtEl>
                                        <p:attrNameLst>
                                          <p:attrName>style.visibility</p:attrName>
                                        </p:attrNameLst>
                                      </p:cBhvr>
                                      <p:to>
                                        <p:strVal val="visible"/>
                                      </p:to>
                                    </p:set>
                                    <p:animEffect transition="in" filter="wipe(up)">
                                      <p:cBhvr>
                                        <p:cTn id="41" dur="500"/>
                                        <p:tgtEl>
                                          <p:spTgt spid="993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99385"/>
                                        </p:tgtEl>
                                        <p:attrNameLst>
                                          <p:attrName>style.visibility</p:attrName>
                                        </p:attrNameLst>
                                      </p:cBhvr>
                                      <p:to>
                                        <p:strVal val="visible"/>
                                      </p:to>
                                    </p:set>
                                    <p:animEffect transition="in" filter="wipe(up)">
                                      <p:cBhvr>
                                        <p:cTn id="46" dur="500"/>
                                        <p:tgtEl>
                                          <p:spTgt spid="9938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99386"/>
                                        </p:tgtEl>
                                        <p:attrNameLst>
                                          <p:attrName>style.visibility</p:attrName>
                                        </p:attrNameLst>
                                      </p:cBhvr>
                                      <p:to>
                                        <p:strVal val="visible"/>
                                      </p:to>
                                    </p:set>
                                    <p:animEffect transition="in" filter="wipe(up)">
                                      <p:cBhvr>
                                        <p:cTn id="51" dur="500"/>
                                        <p:tgtEl>
                                          <p:spTgt spid="9938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99387"/>
                                        </p:tgtEl>
                                        <p:attrNameLst>
                                          <p:attrName>style.visibility</p:attrName>
                                        </p:attrNameLst>
                                      </p:cBhvr>
                                      <p:to>
                                        <p:strVal val="visible"/>
                                      </p:to>
                                    </p:set>
                                    <p:animEffect transition="in" filter="wipe(up)">
                                      <p:cBhvr>
                                        <p:cTn id="56" dur="500"/>
                                        <p:tgtEl>
                                          <p:spTgt spid="9938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99388"/>
                                        </p:tgtEl>
                                        <p:attrNameLst>
                                          <p:attrName>style.visibility</p:attrName>
                                        </p:attrNameLst>
                                      </p:cBhvr>
                                      <p:to>
                                        <p:strVal val="visible"/>
                                      </p:to>
                                    </p:set>
                                    <p:animEffect transition="in" filter="wipe(up)">
                                      <p:cBhvr>
                                        <p:cTn id="61" dur="500"/>
                                        <p:tgtEl>
                                          <p:spTgt spid="9938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99389"/>
                                        </p:tgtEl>
                                        <p:attrNameLst>
                                          <p:attrName>style.visibility</p:attrName>
                                        </p:attrNameLst>
                                      </p:cBhvr>
                                      <p:to>
                                        <p:strVal val="visible"/>
                                      </p:to>
                                    </p:set>
                                    <p:animEffect transition="in" filter="wipe(up)">
                                      <p:cBhvr>
                                        <p:cTn id="66" dur="500"/>
                                        <p:tgtEl>
                                          <p:spTgt spid="9938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left)">
                                      <p:cBhvr>
                                        <p:cTn id="71" dur="500"/>
                                        <p:tgtEl>
                                          <p:spTgt spid="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9394"/>
                                        </p:tgtEl>
                                        <p:attrNameLst>
                                          <p:attrName>style.visibility</p:attrName>
                                        </p:attrNameLst>
                                      </p:cBhvr>
                                      <p:to>
                                        <p:strVal val="visible"/>
                                      </p:to>
                                    </p:set>
                                    <p:animEffect transition="in" filter="wipe(left)">
                                      <p:cBhvr>
                                        <p:cTn id="76" dur="500"/>
                                        <p:tgtEl>
                                          <p:spTgt spid="99394"/>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99395"/>
                                        </p:tgtEl>
                                        <p:attrNameLst>
                                          <p:attrName>style.visibility</p:attrName>
                                        </p:attrNameLst>
                                      </p:cBhvr>
                                      <p:to>
                                        <p:strVal val="visible"/>
                                      </p:to>
                                    </p:set>
                                    <p:animEffect transition="in" filter="wipe(left)">
                                      <p:cBhvr>
                                        <p:cTn id="80" dur="500"/>
                                        <p:tgtEl>
                                          <p:spTgt spid="99395"/>
                                        </p:tgtEl>
                                      </p:cBhvr>
                                    </p:animEffect>
                                  </p:childTnLst>
                                </p:cTn>
                              </p:par>
                            </p:childTnLst>
                          </p:cTn>
                        </p:par>
                        <p:par>
                          <p:cTn id="81" fill="hold" nodeType="afterGroup">
                            <p:stCondLst>
                              <p:cond delay="1000"/>
                            </p:stCondLst>
                            <p:childTnLst>
                              <p:par>
                                <p:cTn id="82" presetID="22" presetClass="entr" presetSubtype="8" fill="hold" nodeType="afterEffect">
                                  <p:stCondLst>
                                    <p:cond delay="0"/>
                                  </p:stCondLst>
                                  <p:childTnLst>
                                    <p:set>
                                      <p:cBhvr>
                                        <p:cTn id="83" dur="1" fill="hold">
                                          <p:stCondLst>
                                            <p:cond delay="0"/>
                                          </p:stCondLst>
                                        </p:cTn>
                                        <p:tgtEl>
                                          <p:spTgt spid="99396"/>
                                        </p:tgtEl>
                                        <p:attrNameLst>
                                          <p:attrName>style.visibility</p:attrName>
                                        </p:attrNameLst>
                                      </p:cBhvr>
                                      <p:to>
                                        <p:strVal val="visible"/>
                                      </p:to>
                                    </p:set>
                                    <p:animEffect transition="in" filter="wipe(left)">
                                      <p:cBhvr>
                                        <p:cTn id="84" dur="500"/>
                                        <p:tgtEl>
                                          <p:spTgt spid="99396"/>
                                        </p:tgtEl>
                                      </p:cBhvr>
                                    </p:animEffect>
                                  </p:childTnLst>
                                </p:cTn>
                              </p:par>
                            </p:childTnLst>
                          </p:cTn>
                        </p:par>
                        <p:par>
                          <p:cTn id="85" fill="hold" nodeType="afterGroup">
                            <p:stCondLst>
                              <p:cond delay="1500"/>
                            </p:stCondLst>
                            <p:childTnLst>
                              <p:par>
                                <p:cTn id="86" presetID="1" presetClass="entr" presetSubtype="0" fill="hold" grpId="0" nodeType="afterEffect">
                                  <p:stCondLst>
                                    <p:cond delay="0"/>
                                  </p:stCondLst>
                                  <p:iterate type="lt">
                                    <p:tmAbs val="75"/>
                                  </p:iterate>
                                  <p:childTnLst>
                                    <p:set>
                                      <p:cBhvr>
                                        <p:cTn id="87" dur="1" fill="hold">
                                          <p:stCondLst>
                                            <p:cond delay="74"/>
                                          </p:stCondLst>
                                        </p:cTn>
                                        <p:tgtEl>
                                          <p:spTgt spid="99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76" grpId="0" autoUpdateAnimBg="0"/>
      <p:bldP spid="99382" grpId="0" autoUpdateAnimBg="0"/>
      <p:bldP spid="993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zh-CN" sz="3600" smtClean="0">
                <a:ea typeface="宋体" charset="-122"/>
              </a:rPr>
              <a:t>4.2.3  </a:t>
            </a:r>
            <a:r>
              <a:rPr lang="en-US" altLang="zh-CN" sz="3600" i="1" smtClean="0">
                <a:ea typeface="宋体" charset="-122"/>
              </a:rPr>
              <a:t>RC</a:t>
            </a:r>
            <a:r>
              <a:rPr lang="en-US" altLang="zh-CN" sz="3600" smtClean="0">
                <a:ea typeface="宋体" charset="-122"/>
              </a:rPr>
              <a:t>/</a:t>
            </a:r>
            <a:r>
              <a:rPr lang="en-US" altLang="zh-CN" sz="3600" i="1" smtClean="0">
                <a:ea typeface="宋体" charset="-122"/>
              </a:rPr>
              <a:t>RL</a:t>
            </a:r>
            <a:r>
              <a:rPr lang="zh-CN" altLang="en-US" sz="3600" smtClean="0">
                <a:ea typeface="宋体" charset="-122"/>
              </a:rPr>
              <a:t>电路的暂态过程</a:t>
            </a:r>
          </a:p>
        </p:txBody>
      </p:sp>
      <p:sp>
        <p:nvSpPr>
          <p:cNvPr id="3" name="灯片编号占位符 2"/>
          <p:cNvSpPr>
            <a:spLocks noGrp="1"/>
          </p:cNvSpPr>
          <p:nvPr>
            <p:ph type="sldNum" sz="quarter" idx="12"/>
          </p:nvPr>
        </p:nvSpPr>
        <p:spPr/>
        <p:txBody>
          <a:bodyPr/>
          <a:lstStyle/>
          <a:p>
            <a:pPr>
              <a:defRPr/>
            </a:pPr>
            <a:fld id="{2557FD7B-9D9B-4004-9DDB-2726E4B5741A}" type="slidenum">
              <a:rPr lang="zh-CN" altLang="en-US" smtClean="0"/>
              <a:pPr>
                <a:defRPr/>
              </a:pPr>
              <a:t>9</a:t>
            </a:fld>
            <a:endParaRPr lang="zh-CN" altLang="en-US"/>
          </a:p>
        </p:txBody>
      </p:sp>
      <p:sp>
        <p:nvSpPr>
          <p:cNvPr id="4102" name="Rectangle 3"/>
          <p:cNvSpPr>
            <a:spLocks noGrp="1" noChangeArrowheads="1"/>
          </p:cNvSpPr>
          <p:nvPr>
            <p:ph sz="quarter" idx="4294967295"/>
          </p:nvPr>
        </p:nvSpPr>
        <p:spPr>
          <a:xfrm>
            <a:off x="0" y="765175"/>
            <a:ext cx="8891588" cy="5543550"/>
          </a:xfrm>
        </p:spPr>
        <p:txBody>
          <a:bodyPr/>
          <a:lstStyle/>
          <a:p>
            <a:pPr eaLnBrk="1" hangingPunct="1"/>
            <a:r>
              <a:rPr kumimoji="1" lang="zh-CN" altLang="en-US" sz="2400" dirty="0" smtClean="0">
                <a:solidFill>
                  <a:schemeClr val="tx1"/>
                </a:solidFill>
                <a:ea typeface="宋体" charset="-122"/>
              </a:rPr>
              <a:t>无源及直流一阶电路的方程</a:t>
            </a:r>
          </a:p>
          <a:p>
            <a:pPr marL="522288" lvl="1" indent="0" algn="just" eaLnBrk="1" hangingPunct="1">
              <a:lnSpc>
                <a:spcPct val="150000"/>
              </a:lnSpc>
              <a:buFont typeface="Wingdings" pitchFamily="2" charset="2"/>
              <a:buNone/>
            </a:pPr>
            <a:r>
              <a:rPr kumimoji="1" lang="zh-CN" altLang="en-US" sz="2400" dirty="0" smtClean="0"/>
              <a:t>对于线性一阶电路，由于只含有一个独立的储能元件（</a:t>
            </a:r>
            <a:r>
              <a:rPr kumimoji="1" lang="en-US" altLang="zh-CN" sz="2400" i="1" dirty="0" smtClean="0"/>
              <a:t>L</a:t>
            </a:r>
            <a:r>
              <a:rPr kumimoji="1" lang="zh-CN" altLang="en-US" sz="2400" dirty="0" smtClean="0"/>
              <a:t>或</a:t>
            </a:r>
            <a:r>
              <a:rPr kumimoji="1" lang="en-US" altLang="zh-CN" sz="2400" i="1" dirty="0" smtClean="0"/>
              <a:t>C</a:t>
            </a:r>
            <a:r>
              <a:rPr kumimoji="1" lang="zh-CN" altLang="en-US" sz="2400" dirty="0" smtClean="0"/>
              <a:t>），电路可分割成两个部分：</a:t>
            </a:r>
          </a:p>
        </p:txBody>
      </p:sp>
      <p:grpSp>
        <p:nvGrpSpPr>
          <p:cNvPr id="2" name="Group 4"/>
          <p:cNvGrpSpPr>
            <a:grpSpLocks/>
          </p:cNvGrpSpPr>
          <p:nvPr/>
        </p:nvGrpSpPr>
        <p:grpSpPr bwMode="auto">
          <a:xfrm>
            <a:off x="1571625" y="2337197"/>
            <a:ext cx="2662238" cy="1295400"/>
            <a:chOff x="480" y="1506"/>
            <a:chExt cx="1677" cy="816"/>
          </a:xfrm>
        </p:grpSpPr>
        <p:grpSp>
          <p:nvGrpSpPr>
            <p:cNvPr id="4148" name="Group 5"/>
            <p:cNvGrpSpPr>
              <a:grpSpLocks/>
            </p:cNvGrpSpPr>
            <p:nvPr/>
          </p:nvGrpSpPr>
          <p:grpSpPr bwMode="auto">
            <a:xfrm>
              <a:off x="480" y="1506"/>
              <a:ext cx="1677" cy="816"/>
              <a:chOff x="480" y="1506"/>
              <a:chExt cx="1677" cy="816"/>
            </a:xfrm>
          </p:grpSpPr>
          <p:sp>
            <p:nvSpPr>
              <p:cNvPr id="4150" name="Rectangle 6"/>
              <p:cNvSpPr>
                <a:spLocks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pic>
            <p:nvPicPr>
              <p:cNvPr id="4151" name="Picture 7"/>
              <p:cNvPicPr preferRelativeResize="0">
                <a:picLocks noChangeArrowheads="1"/>
              </p:cNvPicPr>
              <p:nvPr/>
            </p:nvPicPr>
            <p:blipFill>
              <a:blip r:embed="rId3">
                <a:extLst>
                  <a:ext uri="{28A0092B-C50C-407E-A947-70E740481C1C}">
                    <a14:useLocalDpi xmlns:a14="http://schemas.microsoft.com/office/drawing/2010/main" val="0"/>
                  </a:ext>
                </a:extLst>
              </a:blip>
              <a:srcRect l="46666"/>
              <a:stretch>
                <a:fillRect/>
              </a:stretch>
            </p:blipFill>
            <p:spPr bwMode="auto">
              <a:xfrm>
                <a:off x="2064" y="1776"/>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4152" name="Freeform 8"/>
              <p:cNvSpPr>
                <a:spLocks/>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53" name="Freeform 9"/>
              <p:cNvSpPr>
                <a:spLocks/>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4149" name="Text Box 10"/>
            <p:cNvSpPr txBox="1">
              <a:spLocks noChangeArrowheads="1"/>
            </p:cNvSpPr>
            <p:nvPr/>
          </p:nvSpPr>
          <p:spPr bwMode="auto">
            <a:xfrm>
              <a:off x="1766" y="1785"/>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p>
          </p:txBody>
        </p:sp>
      </p:grpSp>
      <p:grpSp>
        <p:nvGrpSpPr>
          <p:cNvPr id="4" name="Group 11"/>
          <p:cNvGrpSpPr>
            <a:grpSpLocks/>
          </p:cNvGrpSpPr>
          <p:nvPr/>
        </p:nvGrpSpPr>
        <p:grpSpPr bwMode="auto">
          <a:xfrm>
            <a:off x="5534025" y="2276872"/>
            <a:ext cx="2651125" cy="1295400"/>
            <a:chOff x="2966" y="1488"/>
            <a:chExt cx="1670" cy="816"/>
          </a:xfrm>
        </p:grpSpPr>
        <p:grpSp>
          <p:nvGrpSpPr>
            <p:cNvPr id="4140" name="Group 12"/>
            <p:cNvGrpSpPr>
              <a:grpSpLocks/>
            </p:cNvGrpSpPr>
            <p:nvPr/>
          </p:nvGrpSpPr>
          <p:grpSpPr bwMode="auto">
            <a:xfrm>
              <a:off x="2966" y="1488"/>
              <a:ext cx="1670" cy="816"/>
              <a:chOff x="2966" y="1488"/>
              <a:chExt cx="1670" cy="816"/>
            </a:xfrm>
          </p:grpSpPr>
          <p:grpSp>
            <p:nvGrpSpPr>
              <p:cNvPr id="4142" name="Group 13"/>
              <p:cNvGrpSpPr>
                <a:grpSpLocks/>
              </p:cNvGrpSpPr>
              <p:nvPr/>
            </p:nvGrpSpPr>
            <p:grpSpPr bwMode="auto">
              <a:xfrm>
                <a:off x="4492" y="1872"/>
                <a:ext cx="144" cy="56"/>
                <a:chOff x="960" y="3408"/>
                <a:chExt cx="144" cy="56"/>
              </a:xfrm>
            </p:grpSpPr>
            <p:sp>
              <p:nvSpPr>
                <p:cNvPr id="4146" name="Line 14"/>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 name="Line 15"/>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43" name="Rectangle 16"/>
              <p:cNvSpPr>
                <a:spLocks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b="1">
                    <a:solidFill>
                      <a:schemeClr val="tx2"/>
                    </a:solidFill>
                    <a:latin typeface="Times New Roman" pitchFamily="18" charset="0"/>
                    <a:cs typeface="Times New Roman" pitchFamily="18" charset="0"/>
                  </a:rPr>
                  <a:t>线性</a:t>
                </a:r>
              </a:p>
              <a:p>
                <a:pPr algn="ctr"/>
                <a:r>
                  <a:rPr kumimoji="1" lang="zh-CN" altLang="en-US" sz="2000" b="1">
                    <a:solidFill>
                      <a:schemeClr val="tx2"/>
                    </a:solidFill>
                    <a:latin typeface="Times New Roman" pitchFamily="18" charset="0"/>
                    <a:cs typeface="Times New Roman" pitchFamily="18" charset="0"/>
                  </a:rPr>
                  <a:t>电阻网络</a:t>
                </a:r>
              </a:p>
              <a:p>
                <a:pPr algn="ctr"/>
                <a:r>
                  <a:rPr kumimoji="1" lang="en-US" altLang="zh-CN" sz="2000" b="1">
                    <a:solidFill>
                      <a:schemeClr val="tx2"/>
                    </a:solidFill>
                    <a:latin typeface="Times New Roman" pitchFamily="18" charset="0"/>
                    <a:cs typeface="Times New Roman" pitchFamily="18" charset="0"/>
                  </a:rPr>
                  <a:t>N</a:t>
                </a:r>
              </a:p>
            </p:txBody>
          </p:sp>
          <p:sp>
            <p:nvSpPr>
              <p:cNvPr id="4144" name="Freeform 17"/>
              <p:cNvSpPr>
                <a:spLocks/>
              </p:cNvSpPr>
              <p:nvPr/>
            </p:nvSpPr>
            <p:spPr bwMode="auto">
              <a:xfrm>
                <a:off x="3878" y="1614"/>
                <a:ext cx="672" cy="258"/>
              </a:xfrm>
              <a:custGeom>
                <a:avLst/>
                <a:gdLst>
                  <a:gd name="T0" fmla="*/ 672 w 672"/>
                  <a:gd name="T1" fmla="*/ 1483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45" name="Freeform 18"/>
              <p:cNvSpPr>
                <a:spLocks/>
              </p:cNvSpPr>
              <p:nvPr/>
            </p:nvSpPr>
            <p:spPr bwMode="auto">
              <a:xfrm flipV="1">
                <a:off x="3888" y="1920"/>
                <a:ext cx="672" cy="252"/>
              </a:xfrm>
              <a:custGeom>
                <a:avLst/>
                <a:gdLst>
                  <a:gd name="T0" fmla="*/ 672 w 672"/>
                  <a:gd name="T1" fmla="*/ 135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sp>
          <p:nvSpPr>
            <p:cNvPr id="4141" name="Text Box 19"/>
            <p:cNvSpPr txBox="1">
              <a:spLocks noChangeArrowheads="1"/>
            </p:cNvSpPr>
            <p:nvPr/>
          </p:nvSpPr>
          <p:spPr bwMode="auto">
            <a:xfrm>
              <a:off x="4214" y="178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p>
          </p:txBody>
        </p:sp>
      </p:grpSp>
      <p:sp>
        <p:nvSpPr>
          <p:cNvPr id="33812" name="Text Box 20"/>
          <p:cNvSpPr txBox="1">
            <a:spLocks noChangeArrowheads="1"/>
          </p:cNvSpPr>
          <p:nvPr/>
        </p:nvSpPr>
        <p:spPr bwMode="auto">
          <a:xfrm>
            <a:off x="4646613" y="265469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t>或</a:t>
            </a:r>
          </a:p>
        </p:txBody>
      </p:sp>
      <p:sp>
        <p:nvSpPr>
          <p:cNvPr id="33813" name="Text Box 21"/>
          <p:cNvSpPr txBox="1">
            <a:spLocks noChangeArrowheads="1"/>
          </p:cNvSpPr>
          <p:nvPr/>
        </p:nvSpPr>
        <p:spPr bwMode="auto">
          <a:xfrm>
            <a:off x="666750" y="3626247"/>
            <a:ext cx="818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根据戴维宁定理，线性电阻网络可用戴维宁等效电路替换：</a:t>
            </a:r>
          </a:p>
        </p:txBody>
      </p:sp>
      <p:grpSp>
        <p:nvGrpSpPr>
          <p:cNvPr id="7" name="Group 22"/>
          <p:cNvGrpSpPr>
            <a:grpSpLocks/>
          </p:cNvGrpSpPr>
          <p:nvPr/>
        </p:nvGrpSpPr>
        <p:grpSpPr bwMode="auto">
          <a:xfrm>
            <a:off x="1209675" y="4007247"/>
            <a:ext cx="2565400" cy="1585913"/>
            <a:chOff x="364" y="2601"/>
            <a:chExt cx="1616" cy="999"/>
          </a:xfrm>
        </p:grpSpPr>
        <p:sp>
          <p:nvSpPr>
            <p:cNvPr id="4126" name="Rectangle 23"/>
            <p:cNvSpPr>
              <a:spLocks noChangeArrowheads="1"/>
            </p:cNvSpPr>
            <p:nvPr/>
          </p:nvSpPr>
          <p:spPr bwMode="auto">
            <a:xfrm>
              <a:off x="912" y="2832"/>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27" name="Oval 24"/>
            <p:cNvSpPr>
              <a:spLocks noChangeArrowheads="1"/>
            </p:cNvSpPr>
            <p:nvPr/>
          </p:nvSpPr>
          <p:spPr bwMode="auto">
            <a:xfrm>
              <a:off x="490" y="314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pic>
          <p:nvPicPr>
            <p:cNvPr id="4128" name="Picture 25"/>
            <p:cNvPicPr preferRelativeResize="0">
              <a:picLocks noChangeArrowheads="1"/>
            </p:cNvPicPr>
            <p:nvPr/>
          </p:nvPicPr>
          <p:blipFill>
            <a:blip r:embed="rId4">
              <a:extLst>
                <a:ext uri="{28A0092B-C50C-407E-A947-70E740481C1C}">
                  <a14:useLocalDpi xmlns:a14="http://schemas.microsoft.com/office/drawing/2010/main" val="0"/>
                </a:ext>
              </a:extLst>
            </a:blip>
            <a:srcRect l="46666"/>
            <a:stretch>
              <a:fillRect/>
            </a:stretch>
          </p:blipFill>
          <p:spPr bwMode="auto">
            <a:xfrm>
              <a:off x="1680" y="3082"/>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4129" name="Freeform 26"/>
            <p:cNvSpPr>
              <a:spLocks/>
            </p:cNvSpPr>
            <p:nvPr/>
          </p:nvSpPr>
          <p:spPr bwMode="auto">
            <a:xfrm>
              <a:off x="1152" y="2880"/>
              <a:ext cx="528" cy="192"/>
            </a:xfrm>
            <a:custGeom>
              <a:avLst/>
              <a:gdLst>
                <a:gd name="T0" fmla="*/ 528 w 528"/>
                <a:gd name="T1" fmla="*/ 192 h 192"/>
                <a:gd name="T2" fmla="*/ 528 w 528"/>
                <a:gd name="T3" fmla="*/ 0 h 192"/>
                <a:gd name="T4" fmla="*/ 0 w 528"/>
                <a:gd name="T5" fmla="*/ 0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192"/>
                  </a:moveTo>
                  <a:lnTo>
                    <a:pt x="528"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30" name="Freeform 27"/>
            <p:cNvSpPr>
              <a:spLocks/>
            </p:cNvSpPr>
            <p:nvPr/>
          </p:nvSpPr>
          <p:spPr bwMode="auto">
            <a:xfrm>
              <a:off x="576" y="2880"/>
              <a:ext cx="1104" cy="720"/>
            </a:xfrm>
            <a:custGeom>
              <a:avLst/>
              <a:gdLst>
                <a:gd name="T0" fmla="*/ 336 w 1104"/>
                <a:gd name="T1" fmla="*/ 0 h 720"/>
                <a:gd name="T2" fmla="*/ 0 w 1104"/>
                <a:gd name="T3" fmla="*/ 0 h 720"/>
                <a:gd name="T4" fmla="*/ 0 w 1104"/>
                <a:gd name="T5" fmla="*/ 720 h 720"/>
                <a:gd name="T6" fmla="*/ 1104 w 1104"/>
                <a:gd name="T7" fmla="*/ 720 h 720"/>
                <a:gd name="T8" fmla="*/ 1104 w 1104"/>
                <a:gd name="T9" fmla="*/ 480 h 720"/>
                <a:gd name="T10" fmla="*/ 0 60000 65536"/>
                <a:gd name="T11" fmla="*/ 0 60000 65536"/>
                <a:gd name="T12" fmla="*/ 0 60000 65536"/>
                <a:gd name="T13" fmla="*/ 0 60000 65536"/>
                <a:gd name="T14" fmla="*/ 0 60000 65536"/>
                <a:gd name="T15" fmla="*/ 0 w 1104"/>
                <a:gd name="T16" fmla="*/ 0 h 720"/>
                <a:gd name="T17" fmla="*/ 1104 w 1104"/>
                <a:gd name="T18" fmla="*/ 720 h 720"/>
              </a:gdLst>
              <a:ahLst/>
              <a:cxnLst>
                <a:cxn ang="T10">
                  <a:pos x="T0" y="T1"/>
                </a:cxn>
                <a:cxn ang="T11">
                  <a:pos x="T2" y="T3"/>
                </a:cxn>
                <a:cxn ang="T12">
                  <a:pos x="T4" y="T5"/>
                </a:cxn>
                <a:cxn ang="T13">
                  <a:pos x="T6" y="T7"/>
                </a:cxn>
                <a:cxn ang="T14">
                  <a:pos x="T8" y="T9"/>
                </a:cxn>
              </a:cxnLst>
              <a:rect l="T15" t="T16" r="T17" b="T18"/>
              <a:pathLst>
                <a:path w="1104" h="720">
                  <a:moveTo>
                    <a:pt x="336" y="0"/>
                  </a:moveTo>
                  <a:lnTo>
                    <a:pt x="0" y="0"/>
                  </a:lnTo>
                  <a:lnTo>
                    <a:pt x="0" y="720"/>
                  </a:lnTo>
                  <a:lnTo>
                    <a:pt x="1104" y="720"/>
                  </a:lnTo>
                  <a:lnTo>
                    <a:pt x="1104" y="48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31" name="Text Box 28"/>
            <p:cNvSpPr txBox="1">
              <a:spLocks noChangeArrowheads="1"/>
            </p:cNvSpPr>
            <p:nvPr/>
          </p:nvSpPr>
          <p:spPr bwMode="auto">
            <a:xfrm>
              <a:off x="902" y="2937"/>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4132" name="Text Box 29"/>
            <p:cNvSpPr txBox="1">
              <a:spLocks noChangeArrowheads="1"/>
            </p:cNvSpPr>
            <p:nvPr/>
          </p:nvSpPr>
          <p:spPr bwMode="auto">
            <a:xfrm>
              <a:off x="672" y="31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endParaRPr kumimoji="1" lang="en-US" altLang="zh-CN" sz="2000" b="1">
                <a:solidFill>
                  <a:schemeClr val="tx2"/>
                </a:solidFill>
                <a:latin typeface="Times New Roman" pitchFamily="18" charset="0"/>
                <a:cs typeface="Times New Roman" pitchFamily="18" charset="0"/>
              </a:endParaRPr>
            </a:p>
          </p:txBody>
        </p:sp>
        <p:sp>
          <p:nvSpPr>
            <p:cNvPr id="4133" name="Text Box 30"/>
            <p:cNvSpPr txBox="1">
              <a:spLocks noChangeArrowheads="1"/>
            </p:cNvSpPr>
            <p:nvPr/>
          </p:nvSpPr>
          <p:spPr bwMode="auto">
            <a:xfrm>
              <a:off x="1766" y="308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sp>
          <p:nvSpPr>
            <p:cNvPr id="4134" name="Line 31"/>
            <p:cNvSpPr>
              <a:spLocks noChangeShapeType="1"/>
            </p:cNvSpPr>
            <p:nvPr/>
          </p:nvSpPr>
          <p:spPr bwMode="auto">
            <a:xfrm>
              <a:off x="1392" y="2976"/>
              <a:ext cx="0" cy="48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5" name="Line 32"/>
            <p:cNvSpPr>
              <a:spLocks noChangeShapeType="1"/>
            </p:cNvSpPr>
            <p:nvPr/>
          </p:nvSpPr>
          <p:spPr bwMode="auto">
            <a:xfrm>
              <a:off x="1296" y="2736"/>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6" name="Text Box 33"/>
            <p:cNvSpPr txBox="1">
              <a:spLocks noChangeArrowheads="1"/>
            </p:cNvSpPr>
            <p:nvPr/>
          </p:nvSpPr>
          <p:spPr bwMode="auto">
            <a:xfrm>
              <a:off x="1382" y="3081"/>
              <a:ext cx="2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i="1" baseline="-25000">
                  <a:solidFill>
                    <a:schemeClr val="tx2"/>
                  </a:solidFill>
                  <a:latin typeface="Times New Roman" pitchFamily="18" charset="0"/>
                  <a:cs typeface="Times New Roman" pitchFamily="18" charset="0"/>
                </a:rPr>
                <a:t>L</a:t>
              </a:r>
              <a:endParaRPr kumimoji="1" lang="en-US" altLang="zh-CN" sz="2000" b="1" i="1">
                <a:solidFill>
                  <a:schemeClr val="tx2"/>
                </a:solidFill>
                <a:latin typeface="Times New Roman" pitchFamily="18" charset="0"/>
                <a:cs typeface="Times New Roman" pitchFamily="18" charset="0"/>
              </a:endParaRPr>
            </a:p>
          </p:txBody>
        </p:sp>
        <p:sp>
          <p:nvSpPr>
            <p:cNvPr id="4137" name="Text Box 34"/>
            <p:cNvSpPr txBox="1">
              <a:spLocks noChangeArrowheads="1"/>
            </p:cNvSpPr>
            <p:nvPr/>
          </p:nvSpPr>
          <p:spPr bwMode="auto">
            <a:xfrm>
              <a:off x="1574" y="2601"/>
              <a:ext cx="2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L</a:t>
              </a:r>
              <a:endParaRPr kumimoji="1" lang="en-US" altLang="zh-CN" sz="2000" b="1">
                <a:solidFill>
                  <a:schemeClr val="tx2"/>
                </a:solidFill>
                <a:latin typeface="Times New Roman" pitchFamily="18" charset="0"/>
                <a:cs typeface="Times New Roman" pitchFamily="18" charset="0"/>
              </a:endParaRPr>
            </a:p>
          </p:txBody>
        </p:sp>
        <p:sp>
          <p:nvSpPr>
            <p:cNvPr id="4138" name="Text Box 35"/>
            <p:cNvSpPr txBox="1">
              <a:spLocks noChangeArrowheads="1"/>
            </p:cNvSpPr>
            <p:nvPr/>
          </p:nvSpPr>
          <p:spPr bwMode="auto">
            <a:xfrm>
              <a:off x="374" y="2937"/>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sp>
          <p:nvSpPr>
            <p:cNvPr id="4139" name="Text Box 36"/>
            <p:cNvSpPr txBox="1">
              <a:spLocks noChangeArrowheads="1"/>
            </p:cNvSpPr>
            <p:nvPr/>
          </p:nvSpPr>
          <p:spPr bwMode="auto">
            <a:xfrm>
              <a:off x="364" y="329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grpSp>
      <p:grpSp>
        <p:nvGrpSpPr>
          <p:cNvPr id="8" name="Group 37"/>
          <p:cNvGrpSpPr>
            <a:grpSpLocks/>
          </p:cNvGrpSpPr>
          <p:nvPr/>
        </p:nvGrpSpPr>
        <p:grpSpPr bwMode="auto">
          <a:xfrm>
            <a:off x="5178425" y="4115197"/>
            <a:ext cx="2705100" cy="1470025"/>
            <a:chOff x="2736" y="2719"/>
            <a:chExt cx="1704" cy="926"/>
          </a:xfrm>
        </p:grpSpPr>
        <p:sp>
          <p:nvSpPr>
            <p:cNvPr id="4110" name="Oval 38"/>
            <p:cNvSpPr>
              <a:spLocks noChangeArrowheads="1"/>
            </p:cNvSpPr>
            <p:nvPr/>
          </p:nvSpPr>
          <p:spPr bwMode="auto">
            <a:xfrm>
              <a:off x="2890" y="323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11" name="Text Box 39"/>
            <p:cNvSpPr txBox="1">
              <a:spLocks noChangeArrowheads="1"/>
            </p:cNvSpPr>
            <p:nvPr/>
          </p:nvSpPr>
          <p:spPr bwMode="auto">
            <a:xfrm>
              <a:off x="3292" y="3055"/>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R</a:t>
              </a:r>
            </a:p>
          </p:txBody>
        </p:sp>
        <p:sp>
          <p:nvSpPr>
            <p:cNvPr id="4112" name="Text Box 40"/>
            <p:cNvSpPr txBox="1">
              <a:spLocks noChangeArrowheads="1"/>
            </p:cNvSpPr>
            <p:nvPr/>
          </p:nvSpPr>
          <p:spPr bwMode="auto">
            <a:xfrm>
              <a:off x="3062" y="324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endParaRPr kumimoji="1" lang="en-US" altLang="zh-CN" sz="2000" b="1">
                <a:solidFill>
                  <a:schemeClr val="tx2"/>
                </a:solidFill>
                <a:latin typeface="Times New Roman" pitchFamily="18" charset="0"/>
                <a:cs typeface="Times New Roman" pitchFamily="18" charset="0"/>
              </a:endParaRPr>
            </a:p>
          </p:txBody>
        </p:sp>
        <p:sp>
          <p:nvSpPr>
            <p:cNvPr id="4113" name="Text Box 41"/>
            <p:cNvSpPr txBox="1">
              <a:spLocks noChangeArrowheads="1"/>
            </p:cNvSpPr>
            <p:nvPr/>
          </p:nvSpPr>
          <p:spPr bwMode="auto">
            <a:xfrm>
              <a:off x="4216" y="3199"/>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4114" name="Line 42"/>
            <p:cNvSpPr>
              <a:spLocks noChangeShapeType="1"/>
            </p:cNvSpPr>
            <p:nvPr/>
          </p:nvSpPr>
          <p:spPr bwMode="auto">
            <a:xfrm>
              <a:off x="3782" y="3094"/>
              <a:ext cx="0" cy="48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Line 43"/>
            <p:cNvSpPr>
              <a:spLocks noChangeShapeType="1"/>
            </p:cNvSpPr>
            <p:nvPr/>
          </p:nvSpPr>
          <p:spPr bwMode="auto">
            <a:xfrm>
              <a:off x="3686" y="2854"/>
              <a:ext cx="288"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Text Box 44"/>
            <p:cNvSpPr txBox="1">
              <a:spLocks noChangeArrowheads="1"/>
            </p:cNvSpPr>
            <p:nvPr/>
          </p:nvSpPr>
          <p:spPr bwMode="auto">
            <a:xfrm>
              <a:off x="3772" y="3199"/>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i="1">
                <a:solidFill>
                  <a:schemeClr val="tx2"/>
                </a:solidFill>
                <a:latin typeface="Times New Roman" pitchFamily="18" charset="0"/>
                <a:cs typeface="Times New Roman" pitchFamily="18" charset="0"/>
              </a:endParaRPr>
            </a:p>
          </p:txBody>
        </p:sp>
        <p:sp>
          <p:nvSpPr>
            <p:cNvPr id="4117" name="Text Box 45"/>
            <p:cNvSpPr txBox="1">
              <a:spLocks noChangeArrowheads="1"/>
            </p:cNvSpPr>
            <p:nvPr/>
          </p:nvSpPr>
          <p:spPr bwMode="auto">
            <a:xfrm>
              <a:off x="3964" y="2719"/>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r>
                <a:rPr kumimoji="1" lang="en-US" altLang="zh-CN" sz="2000" b="1" i="1" baseline="-25000">
                  <a:solidFill>
                    <a:schemeClr val="tx2"/>
                  </a:solidFill>
                  <a:latin typeface="Times New Roman" pitchFamily="18" charset="0"/>
                  <a:cs typeface="Times New Roman" pitchFamily="18" charset="0"/>
                </a:rPr>
                <a:t>C</a:t>
              </a:r>
              <a:endParaRPr kumimoji="1" lang="en-US" altLang="zh-CN" sz="2000" b="1">
                <a:solidFill>
                  <a:schemeClr val="tx2"/>
                </a:solidFill>
                <a:latin typeface="Times New Roman" pitchFamily="18" charset="0"/>
                <a:cs typeface="Times New Roman" pitchFamily="18" charset="0"/>
              </a:endParaRPr>
            </a:p>
          </p:txBody>
        </p:sp>
        <p:sp>
          <p:nvSpPr>
            <p:cNvPr id="4118" name="Rectangle 46"/>
            <p:cNvSpPr>
              <a:spLocks noChangeArrowheads="1"/>
            </p:cNvSpPr>
            <p:nvPr/>
          </p:nvSpPr>
          <p:spPr bwMode="auto">
            <a:xfrm>
              <a:off x="3312" y="2956"/>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grpSp>
          <p:nvGrpSpPr>
            <p:cNvPr id="4119" name="Group 47"/>
            <p:cNvGrpSpPr>
              <a:grpSpLocks/>
            </p:cNvGrpSpPr>
            <p:nvPr/>
          </p:nvGrpSpPr>
          <p:grpSpPr bwMode="auto">
            <a:xfrm>
              <a:off x="4062" y="3304"/>
              <a:ext cx="144" cy="56"/>
              <a:chOff x="960" y="3408"/>
              <a:chExt cx="144" cy="56"/>
            </a:xfrm>
          </p:grpSpPr>
          <p:sp>
            <p:nvSpPr>
              <p:cNvPr id="4124" name="Line 48"/>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Line 49"/>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20" name="Freeform 50"/>
            <p:cNvSpPr>
              <a:spLocks/>
            </p:cNvSpPr>
            <p:nvPr/>
          </p:nvSpPr>
          <p:spPr bwMode="auto">
            <a:xfrm>
              <a:off x="3552" y="3014"/>
              <a:ext cx="576" cy="288"/>
            </a:xfrm>
            <a:custGeom>
              <a:avLst/>
              <a:gdLst>
                <a:gd name="T0" fmla="*/ 576 w 576"/>
                <a:gd name="T1" fmla="*/ 288 h 288"/>
                <a:gd name="T2" fmla="*/ 576 w 576"/>
                <a:gd name="T3" fmla="*/ 0 h 288"/>
                <a:gd name="T4" fmla="*/ 0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576" y="288"/>
                  </a:moveTo>
                  <a:lnTo>
                    <a:pt x="576"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21" name="Freeform 51"/>
            <p:cNvSpPr>
              <a:spLocks/>
            </p:cNvSpPr>
            <p:nvPr/>
          </p:nvSpPr>
          <p:spPr bwMode="auto">
            <a:xfrm>
              <a:off x="2976" y="3014"/>
              <a:ext cx="1152" cy="624"/>
            </a:xfrm>
            <a:custGeom>
              <a:avLst/>
              <a:gdLst>
                <a:gd name="T0" fmla="*/ 336 w 1152"/>
                <a:gd name="T1" fmla="*/ 0 h 720"/>
                <a:gd name="T2" fmla="*/ 0 w 1152"/>
                <a:gd name="T3" fmla="*/ 0 h 720"/>
                <a:gd name="T4" fmla="*/ 0 w 1152"/>
                <a:gd name="T5" fmla="*/ 406 h 720"/>
                <a:gd name="T6" fmla="*/ 1152 w 1152"/>
                <a:gd name="T7" fmla="*/ 406 h 720"/>
                <a:gd name="T8" fmla="*/ 1152 w 1152"/>
                <a:gd name="T9" fmla="*/ 217 h 720"/>
                <a:gd name="T10" fmla="*/ 0 60000 65536"/>
                <a:gd name="T11" fmla="*/ 0 60000 65536"/>
                <a:gd name="T12" fmla="*/ 0 60000 65536"/>
                <a:gd name="T13" fmla="*/ 0 60000 65536"/>
                <a:gd name="T14" fmla="*/ 0 60000 65536"/>
                <a:gd name="T15" fmla="*/ 0 w 1152"/>
                <a:gd name="T16" fmla="*/ 0 h 720"/>
                <a:gd name="T17" fmla="*/ 1152 w 1152"/>
                <a:gd name="T18" fmla="*/ 720 h 720"/>
              </a:gdLst>
              <a:ahLst/>
              <a:cxnLst>
                <a:cxn ang="T10">
                  <a:pos x="T0" y="T1"/>
                </a:cxn>
                <a:cxn ang="T11">
                  <a:pos x="T2" y="T3"/>
                </a:cxn>
                <a:cxn ang="T12">
                  <a:pos x="T4" y="T5"/>
                </a:cxn>
                <a:cxn ang="T13">
                  <a:pos x="T6" y="T7"/>
                </a:cxn>
                <a:cxn ang="T14">
                  <a:pos x="T8" y="T9"/>
                </a:cxn>
              </a:cxnLst>
              <a:rect l="T15" t="T16" r="T17" b="T18"/>
              <a:pathLst>
                <a:path w="1152" h="720">
                  <a:moveTo>
                    <a:pt x="336" y="0"/>
                  </a:moveTo>
                  <a:lnTo>
                    <a:pt x="0" y="0"/>
                  </a:lnTo>
                  <a:lnTo>
                    <a:pt x="0" y="720"/>
                  </a:lnTo>
                  <a:lnTo>
                    <a:pt x="1152" y="720"/>
                  </a:lnTo>
                  <a:lnTo>
                    <a:pt x="1152" y="384"/>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4122" name="Text Box 52"/>
            <p:cNvSpPr txBox="1">
              <a:spLocks noChangeArrowheads="1"/>
            </p:cNvSpPr>
            <p:nvPr/>
          </p:nvSpPr>
          <p:spPr bwMode="auto">
            <a:xfrm>
              <a:off x="2746" y="3033"/>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sp>
          <p:nvSpPr>
            <p:cNvPr id="4123" name="Text Box 53"/>
            <p:cNvSpPr txBox="1">
              <a:spLocks noChangeArrowheads="1"/>
            </p:cNvSpPr>
            <p:nvPr/>
          </p:nvSpPr>
          <p:spPr bwMode="auto">
            <a:xfrm>
              <a:off x="2736" y="339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t>
              </a:r>
            </a:p>
          </p:txBody>
        </p:sp>
      </p:grpSp>
      <p:sp>
        <p:nvSpPr>
          <p:cNvPr id="33846" name="Text Box 54"/>
          <p:cNvSpPr txBox="1">
            <a:spLocks noChangeArrowheads="1"/>
          </p:cNvSpPr>
          <p:nvPr/>
        </p:nvSpPr>
        <p:spPr bwMode="auto">
          <a:xfrm>
            <a:off x="4386263" y="4267597"/>
            <a:ext cx="554037"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电路方程</a:t>
            </a:r>
          </a:p>
        </p:txBody>
      </p:sp>
      <p:graphicFrame>
        <p:nvGraphicFramePr>
          <p:cNvPr id="33847" name="Object 2"/>
          <p:cNvGraphicFramePr>
            <a:graphicFrameLocks noChangeAspect="1"/>
          </p:cNvGraphicFramePr>
          <p:nvPr>
            <p:extLst>
              <p:ext uri="{D42A27DB-BD31-4B8C-83A1-F6EECF244321}">
                <p14:modId xmlns:p14="http://schemas.microsoft.com/office/powerpoint/2010/main" val="3258486419"/>
              </p:ext>
            </p:extLst>
          </p:nvPr>
        </p:nvGraphicFramePr>
        <p:xfrm>
          <a:off x="1379538" y="5733256"/>
          <a:ext cx="2173287" cy="630237"/>
        </p:xfrm>
        <a:graphic>
          <a:graphicData uri="http://schemas.openxmlformats.org/presentationml/2006/ole">
            <mc:AlternateContent xmlns:mc="http://schemas.openxmlformats.org/markup-compatibility/2006">
              <mc:Choice xmlns:v="urn:schemas-microsoft-com:vml" Requires="v">
                <p:oleObj spid="_x0000_s4214" name="Equation" r:id="rId5" imgW="1358640" imgH="393480" progId="Equation.DSMT4">
                  <p:embed/>
                </p:oleObj>
              </mc:Choice>
              <mc:Fallback>
                <p:oleObj name="Equation" r:id="rId5" imgW="1358640" imgH="39348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9538" y="5733256"/>
                        <a:ext cx="2173287"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48" name="Object 3"/>
          <p:cNvGraphicFramePr>
            <a:graphicFrameLocks noChangeAspect="1"/>
          </p:cNvGraphicFramePr>
          <p:nvPr>
            <p:extLst>
              <p:ext uri="{D42A27DB-BD31-4B8C-83A1-F6EECF244321}">
                <p14:modId xmlns:p14="http://schemas.microsoft.com/office/powerpoint/2010/main" val="2484162162"/>
              </p:ext>
            </p:extLst>
          </p:nvPr>
        </p:nvGraphicFramePr>
        <p:xfrm>
          <a:off x="5548313" y="5663010"/>
          <a:ext cx="2233612" cy="630237"/>
        </p:xfrm>
        <a:graphic>
          <a:graphicData uri="http://schemas.openxmlformats.org/presentationml/2006/ole">
            <mc:AlternateContent xmlns:mc="http://schemas.openxmlformats.org/markup-compatibility/2006">
              <mc:Choice xmlns:v="urn:schemas-microsoft-com:vml" Requires="v">
                <p:oleObj spid="_x0000_s4215" name="Equation" r:id="rId7" imgW="1396800" imgH="393480" progId="Equation.DSMT4">
                  <p:embed/>
                </p:oleObj>
              </mc:Choice>
              <mc:Fallback>
                <p:oleObj name="Equation" r:id="rId7" imgW="1396800" imgH="39348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313" y="5663010"/>
                        <a:ext cx="2233612"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49" name="Object 4"/>
          <p:cNvGraphicFramePr>
            <a:graphicFrameLocks noChangeAspect="1"/>
          </p:cNvGraphicFramePr>
          <p:nvPr>
            <p:extLst>
              <p:ext uri="{D42A27DB-BD31-4B8C-83A1-F6EECF244321}">
                <p14:modId xmlns:p14="http://schemas.microsoft.com/office/powerpoint/2010/main" val="2304142279"/>
              </p:ext>
            </p:extLst>
          </p:nvPr>
        </p:nvGraphicFramePr>
        <p:xfrm>
          <a:off x="1143000" y="5623322"/>
          <a:ext cx="2538413" cy="630238"/>
        </p:xfrm>
        <a:graphic>
          <a:graphicData uri="http://schemas.openxmlformats.org/presentationml/2006/ole">
            <mc:AlternateContent xmlns:mc="http://schemas.openxmlformats.org/markup-compatibility/2006">
              <mc:Choice xmlns:v="urn:schemas-microsoft-com:vml" Requires="v">
                <p:oleObj spid="_x0000_s4216" name="Equation" r:id="rId9" imgW="1587240" imgH="393480" progId="Equation.DSMT4">
                  <p:embed/>
                </p:oleObj>
              </mc:Choice>
              <mc:Fallback>
                <p:oleObj name="Equation" r:id="rId9" imgW="1587240" imgH="39348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5623322"/>
                        <a:ext cx="253841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33812"/>
                                        </p:tgtEl>
                                        <p:attrNameLst>
                                          <p:attrName>style.visibility</p:attrName>
                                        </p:attrNameLst>
                                      </p:cBhvr>
                                      <p:to>
                                        <p:strVal val="visible"/>
                                      </p:to>
                                    </p:set>
                                    <p:animEffect transition="in" filter="wipe(left)">
                                      <p:cBhvr>
                                        <p:cTn id="11" dur="75"/>
                                        <p:tgtEl>
                                          <p:spTgt spid="33812"/>
                                        </p:tgtEl>
                                      </p:cBhvr>
                                    </p:animEffect>
                                  </p:childTnLst>
                                </p:cTn>
                              </p:par>
                            </p:childTnLst>
                          </p:cTn>
                        </p:par>
                        <p:par>
                          <p:cTn id="12" fill="hold" nodeType="afterGroup">
                            <p:stCondLst>
                              <p:cond delay="575"/>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33813"/>
                                        </p:tgtEl>
                                        <p:attrNameLst>
                                          <p:attrName>style.visibility</p:attrName>
                                        </p:attrNameLst>
                                      </p:cBhvr>
                                      <p:to>
                                        <p:strVal val="visible"/>
                                      </p:to>
                                    </p:set>
                                    <p:animEffect transition="in" filter="wipe(left)">
                                      <p:cBhvr>
                                        <p:cTn id="20" dur="75"/>
                                        <p:tgtEl>
                                          <p:spTgt spid="33813"/>
                                        </p:tgtEl>
                                      </p:cBhvr>
                                    </p:animEffect>
                                  </p:childTnLst>
                                </p:cTn>
                              </p:par>
                            </p:childTnLst>
                          </p:cTn>
                        </p:par>
                        <p:par>
                          <p:cTn id="21" fill="hold" nodeType="afterGroup">
                            <p:stCondLst>
                              <p:cond delay="195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nodeType="afterGroup">
                            <p:stCondLst>
                              <p:cond delay="245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33846"/>
                                        </p:tgtEl>
                                        <p:attrNameLst>
                                          <p:attrName>style.visibility</p:attrName>
                                        </p:attrNameLst>
                                      </p:cBhvr>
                                      <p:to>
                                        <p:strVal val="visible"/>
                                      </p:to>
                                    </p:set>
                                    <p:animEffect transition="in" filter="wipe(left)">
                                      <p:cBhvr>
                                        <p:cTn id="33" dur="75"/>
                                        <p:tgtEl>
                                          <p:spTgt spid="33846"/>
                                        </p:tgtEl>
                                      </p:cBhvr>
                                    </p:animEffect>
                                  </p:childTnLst>
                                </p:cTn>
                              </p:par>
                            </p:childTnLst>
                          </p:cTn>
                        </p:par>
                        <p:par>
                          <p:cTn id="34" fill="hold" nodeType="afterGroup">
                            <p:stCondLst>
                              <p:cond delay="300"/>
                            </p:stCondLst>
                            <p:childTnLst>
                              <p:par>
                                <p:cTn id="35" presetID="22" presetClass="entr" presetSubtype="8" fill="hold" nodeType="afterEffect">
                                  <p:stCondLst>
                                    <p:cond delay="0"/>
                                  </p:stCondLst>
                                  <p:childTnLst>
                                    <p:set>
                                      <p:cBhvr>
                                        <p:cTn id="36" dur="1" fill="hold">
                                          <p:stCondLst>
                                            <p:cond delay="0"/>
                                          </p:stCondLst>
                                        </p:cTn>
                                        <p:tgtEl>
                                          <p:spTgt spid="33848"/>
                                        </p:tgtEl>
                                        <p:attrNameLst>
                                          <p:attrName>style.visibility</p:attrName>
                                        </p:attrNameLst>
                                      </p:cBhvr>
                                      <p:to>
                                        <p:strVal val="visible"/>
                                      </p:to>
                                    </p:set>
                                    <p:animEffect transition="in" filter="wipe(left)">
                                      <p:cBhvr>
                                        <p:cTn id="37" dur="500"/>
                                        <p:tgtEl>
                                          <p:spTgt spid="33848"/>
                                        </p:tgtEl>
                                      </p:cBhvr>
                                    </p:animEffect>
                                  </p:childTnLst>
                                </p:cTn>
                              </p:par>
                            </p:childTnLst>
                          </p:cTn>
                        </p:par>
                        <p:par>
                          <p:cTn id="38" fill="hold" nodeType="afterGroup">
                            <p:stCondLst>
                              <p:cond delay="800"/>
                            </p:stCondLst>
                            <p:childTnLst>
                              <p:par>
                                <p:cTn id="39" presetID="22" presetClass="entr" presetSubtype="8" fill="hold" nodeType="afterEffect">
                                  <p:stCondLst>
                                    <p:cond delay="0"/>
                                  </p:stCondLst>
                                  <p:childTnLst>
                                    <p:set>
                                      <p:cBhvr>
                                        <p:cTn id="40" dur="1" fill="hold">
                                          <p:stCondLst>
                                            <p:cond delay="0"/>
                                          </p:stCondLst>
                                        </p:cTn>
                                        <p:tgtEl>
                                          <p:spTgt spid="33847"/>
                                        </p:tgtEl>
                                        <p:attrNameLst>
                                          <p:attrName>style.visibility</p:attrName>
                                        </p:attrNameLst>
                                      </p:cBhvr>
                                      <p:to>
                                        <p:strVal val="visible"/>
                                      </p:to>
                                    </p:set>
                                    <p:animEffect transition="in" filter="wipe(left)">
                                      <p:cBhvr>
                                        <p:cTn id="41" dur="500"/>
                                        <p:tgtEl>
                                          <p:spTgt spid="33847"/>
                                        </p:tgtEl>
                                      </p:cBhvr>
                                    </p:animEffect>
                                  </p:childTnLst>
                                  <p:subTnLst>
                                    <p:set>
                                      <p:cBhvr override="childStyle">
                                        <p:cTn dur="1" fill="hold" display="0" masterRel="nextClick" afterEffect="1"/>
                                        <p:tgtEl>
                                          <p:spTgt spid="33847"/>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3849"/>
                                        </p:tgtEl>
                                        <p:attrNameLst>
                                          <p:attrName>style.visibility</p:attrName>
                                        </p:attrNameLst>
                                      </p:cBhvr>
                                      <p:to>
                                        <p:strVal val="visible"/>
                                      </p:to>
                                    </p:set>
                                    <p:animEffect transition="in" filter="wipe(left)">
                                      <p:cBhvr>
                                        <p:cTn id="46" dur="500"/>
                                        <p:tgtEl>
                                          <p:spTgt spid="3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2" grpId="0" autoUpdateAnimBg="0"/>
      <p:bldP spid="33813" grpId="0" autoUpdateAnimBg="0"/>
      <p:bldP spid="33846" grpId="0" autoUpdateAnimBg="0"/>
    </p:bldLst>
  </p:timing>
</p:sld>
</file>

<file path=ppt/theme/theme1.xml><?xml version="1.0" encoding="utf-8"?>
<a:theme xmlns:a="http://schemas.openxmlformats.org/drawingml/2006/main" name="电路与模拟电子技术">
  <a:themeElements>
    <a:clrScheme name="自定义 4">
      <a:dk1>
        <a:srgbClr val="000000"/>
      </a:dk1>
      <a:lt1>
        <a:srgbClr val="FFFFFF"/>
      </a:lt1>
      <a:dk2>
        <a:srgbClr val="000000"/>
      </a:dk2>
      <a:lt2>
        <a:srgbClr val="B2B2B2"/>
      </a:lt2>
      <a:accent1>
        <a:srgbClr val="000000"/>
      </a:accent1>
      <a:accent2>
        <a:srgbClr val="FF9900"/>
      </a:accent2>
      <a:accent3>
        <a:srgbClr val="FFFFFF"/>
      </a:accent3>
      <a:accent4>
        <a:srgbClr val="174578"/>
      </a:accent4>
      <a:accent5>
        <a:srgbClr val="ADBAE0"/>
      </a:accent5>
      <a:accent6>
        <a:srgbClr val="E78A00"/>
      </a:accent6>
      <a:hlink>
        <a:srgbClr val="000000"/>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电路与模拟电子技术</Template>
  <TotalTime>858</TotalTime>
  <Words>4594</Words>
  <Application>Microsoft Office PowerPoint</Application>
  <PresentationFormat>全屏显示(4:3)</PresentationFormat>
  <Paragraphs>1066</Paragraphs>
  <Slides>70</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88" baseType="lpstr">
      <vt:lpstr>黑体</vt:lpstr>
      <vt:lpstr>Arial</vt:lpstr>
      <vt:lpstr>Arial Unicode MS</vt:lpstr>
      <vt:lpstr>Calibri</vt:lpstr>
      <vt:lpstr>Wingdings 2</vt:lpstr>
      <vt:lpstr>华文中宋</vt:lpstr>
      <vt:lpstr>Times New Roman</vt:lpstr>
      <vt:lpstr>宋体</vt:lpstr>
      <vt:lpstr>Wingdings</vt:lpstr>
      <vt:lpstr>隶书</vt:lpstr>
      <vt:lpstr>楷体_GB2312</vt:lpstr>
      <vt:lpstr>华文新魏</vt:lpstr>
      <vt:lpstr>BatangChe</vt:lpstr>
      <vt:lpstr>Symbol</vt:lpstr>
      <vt:lpstr>电路与模拟电子技术</vt:lpstr>
      <vt:lpstr>公式</vt:lpstr>
      <vt:lpstr>Equation</vt:lpstr>
      <vt:lpstr>MathType 6.0 Equation</vt:lpstr>
      <vt:lpstr>第4章 暂态电路分析</vt:lpstr>
      <vt:lpstr>本章教学内容</vt:lpstr>
      <vt:lpstr>本章内容概述</vt:lpstr>
      <vt:lpstr>4.1 换路定律与电压电流初始值的确定</vt:lpstr>
      <vt:lpstr>4.1 换路定律与电压电流初始值的确定（续1）</vt:lpstr>
      <vt:lpstr>4.1 换路定律与电压电流初始值的确定（续2）</vt:lpstr>
      <vt:lpstr>4.1 换路定律与电压和电流初始值的确定（续3）</vt:lpstr>
      <vt:lpstr>4.1 换路定律与电压和电流初始值的确定（续4）</vt:lpstr>
      <vt:lpstr>4.2.3  RC/RL电路的暂态过程</vt:lpstr>
      <vt:lpstr>4.2.3  RC/RL电路的暂态过程（续1）</vt:lpstr>
      <vt:lpstr>4.2.3  RC/RL电路的暂态过程（续2）</vt:lpstr>
      <vt:lpstr>4.2.3  RC/RL电路的暂态过程（续3）</vt:lpstr>
      <vt:lpstr>4.2.3  RC/RL电路的暂态过程（续4）</vt:lpstr>
      <vt:lpstr>4.2.3  RC/RL电路的暂态过程（续5）</vt:lpstr>
      <vt:lpstr>4.2.3  RC/RL电路的暂态过程（续6）</vt:lpstr>
      <vt:lpstr>4.2.3  RC/RL电路的暂态过程（续7）</vt:lpstr>
      <vt:lpstr>4.2.3  RC/RL电路的暂态过程（续8）</vt:lpstr>
      <vt:lpstr>4.2.3  RC/RL电路的暂态过程（续9）</vt:lpstr>
      <vt:lpstr>4.2.3  RC/RL电路的暂态过程（续10）</vt:lpstr>
      <vt:lpstr>4.2.3  RC/RL电路的暂态过程（续11）</vt:lpstr>
      <vt:lpstr>4.2.3  RC/RL电路的暂态过程（续12）</vt:lpstr>
      <vt:lpstr>4.2.3  RC/RL电路的暂态过程（续13）</vt:lpstr>
      <vt:lpstr>4.2.3  RC/RL电路的暂态过程（续14）</vt:lpstr>
      <vt:lpstr>4.2.3  RC/RL电路的暂态过程（续15）</vt:lpstr>
      <vt:lpstr>正弦电源激励下的零状态响应</vt:lpstr>
      <vt:lpstr>正弦电源激励下的零状态响应</vt:lpstr>
      <vt:lpstr>一阶电路的全响应</vt:lpstr>
      <vt:lpstr>一阶电路的全响应</vt:lpstr>
      <vt:lpstr>一阶电路的全响应</vt:lpstr>
      <vt:lpstr>一阶电路的全响应</vt:lpstr>
      <vt:lpstr>正弦电源激励下的零状态响应</vt:lpstr>
      <vt:lpstr>正弦电源激励下的零状态响应</vt:lpstr>
      <vt:lpstr>4.4一阶线性电路暂态过程的三要素分析法</vt:lpstr>
      <vt:lpstr>4.4一阶线性电路暂态过程的三要素分析法（续1）</vt:lpstr>
      <vt:lpstr>4.4一阶线性电路暂态过程的三要素分析法（续2）</vt:lpstr>
      <vt:lpstr>4.4一阶线性电路暂态过程的三要素分析法（续3）</vt:lpstr>
      <vt:lpstr>4.4一阶线性电路暂态过程的三要素分析法（续4）</vt:lpstr>
      <vt:lpstr>4.4一阶线性电路暂态过程的三要素分析法（续5）</vt:lpstr>
      <vt:lpstr>6.4一阶线性电路暂态过程的三要素分析法（续6）</vt:lpstr>
      <vt:lpstr>4.4一阶线性电路暂态过程的三要素分析法（续7）</vt:lpstr>
      <vt:lpstr>4.4一阶线性电路暂态过程的三要素分析法（续8）</vt:lpstr>
      <vt:lpstr>4.4一阶线性电路暂态过程的三要素分析法（续9）</vt:lpstr>
      <vt:lpstr>4.5  矩形脉冲作用于一阶电路</vt:lpstr>
      <vt:lpstr>4.5  矩形脉冲作用于一阶电路（续1）</vt:lpstr>
      <vt:lpstr>4.5  矩形脉冲作用于一阶电路（续2）</vt:lpstr>
      <vt:lpstr>4.5  矩形脉冲作用于一阶电路（续3）</vt:lpstr>
      <vt:lpstr>4.5  矩形脉冲作用于一阶电路（续4）</vt:lpstr>
      <vt:lpstr>4.5  矩形脉冲作用于一阶电路（续5）</vt:lpstr>
      <vt:lpstr>4.5  矩形脉冲作用于一阶电路（续6）</vt:lpstr>
      <vt:lpstr>4.5  矩形脉冲作用于一阶电路（续7）</vt:lpstr>
      <vt:lpstr>4.5  矩形脉冲作用于一阶电路（续8）</vt:lpstr>
      <vt:lpstr>4.5  矩形脉冲作用于一阶电路（续9）</vt:lpstr>
      <vt:lpstr>4.6  RLC串联电路的零输入响应</vt:lpstr>
      <vt:lpstr>4.6 RLC串联电路的零输入响应（续1）</vt:lpstr>
      <vt:lpstr>4.6 RLC串联电路的零输入响应（续2）</vt:lpstr>
      <vt:lpstr>4.6 RLC串联电路的零输入响应（续3）</vt:lpstr>
      <vt:lpstr>4.6 RLC串联电路的零输入响应（续4）</vt:lpstr>
      <vt:lpstr>4.6 RLC串联电路的零输入响应（续5）</vt:lpstr>
      <vt:lpstr>4.6 RLC串联电路的零输入响应（续6）</vt:lpstr>
      <vt:lpstr>二阶电路的零输入响应小结</vt:lpstr>
      <vt:lpstr>二阶电路的零输入响应举例</vt:lpstr>
      <vt:lpstr>二阶电路的零输入响应举例</vt:lpstr>
      <vt:lpstr>二阶电路的零状态响应和全响应</vt:lpstr>
      <vt:lpstr>二阶电路的零状态响应和全响应</vt:lpstr>
      <vt:lpstr>二阶电路的零状态响应和全响应</vt:lpstr>
      <vt:lpstr>二阶电路的零状态响应和全响应</vt:lpstr>
      <vt:lpstr>二阶电路的零状态响应和全响应</vt:lpstr>
      <vt:lpstr>二阶电路的零状态响应和全响应</vt:lpstr>
      <vt:lpstr>二阶电路的零状态响应和全响应</vt:lpstr>
      <vt:lpstr>二阶电路时域分析小结</vt:lpstr>
    </vt:vector>
  </TitlesOfParts>
  <Company>South China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电路与模拟电子技术</dc:title>
  <dc:creator>Professor Rui-Xiang Yin</dc:creator>
  <cp:lastModifiedBy>殷瑞祥</cp:lastModifiedBy>
  <cp:revision>45</cp:revision>
  <dcterms:created xsi:type="dcterms:W3CDTF">2009-01-08T14:09:45Z</dcterms:created>
  <dcterms:modified xsi:type="dcterms:W3CDTF">2014-10-27T01:56:32Z</dcterms:modified>
</cp:coreProperties>
</file>