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82" r:id="rId1"/>
  </p:sldMasterIdLst>
  <p:notesMasterIdLst>
    <p:notesMasterId r:id="rId100"/>
  </p:notesMasterIdLst>
  <p:handoutMasterIdLst>
    <p:handoutMasterId r:id="rId101"/>
  </p:handoutMasterIdLst>
  <p:sldIdLst>
    <p:sldId id="353" r:id="rId2"/>
    <p:sldId id="354" r:id="rId3"/>
    <p:sldId id="355" r:id="rId4"/>
    <p:sldId id="356" r:id="rId5"/>
    <p:sldId id="357" r:id="rId6"/>
    <p:sldId id="267" r:id="rId7"/>
    <p:sldId id="268" r:id="rId8"/>
    <p:sldId id="269" r:id="rId9"/>
    <p:sldId id="270" r:id="rId10"/>
    <p:sldId id="271" r:id="rId11"/>
    <p:sldId id="304" r:id="rId12"/>
    <p:sldId id="305" r:id="rId13"/>
    <p:sldId id="306" r:id="rId14"/>
    <p:sldId id="307" r:id="rId15"/>
    <p:sldId id="308" r:id="rId16"/>
    <p:sldId id="309" r:id="rId17"/>
    <p:sldId id="310" r:id="rId18"/>
    <p:sldId id="311" r:id="rId19"/>
    <p:sldId id="316" r:id="rId20"/>
    <p:sldId id="358" r:id="rId21"/>
    <p:sldId id="359" r:id="rId22"/>
    <p:sldId id="363" r:id="rId23"/>
    <p:sldId id="364" r:id="rId24"/>
    <p:sldId id="365" r:id="rId25"/>
    <p:sldId id="366" r:id="rId26"/>
    <p:sldId id="367" r:id="rId27"/>
    <p:sldId id="370" r:id="rId28"/>
    <p:sldId id="371" r:id="rId29"/>
    <p:sldId id="372" r:id="rId30"/>
    <p:sldId id="373" r:id="rId31"/>
    <p:sldId id="374" r:id="rId32"/>
    <p:sldId id="375" r:id="rId33"/>
    <p:sldId id="376" r:id="rId34"/>
    <p:sldId id="377" r:id="rId35"/>
    <p:sldId id="386" r:id="rId36"/>
    <p:sldId id="379" r:id="rId37"/>
    <p:sldId id="380" r:id="rId38"/>
    <p:sldId id="381" r:id="rId39"/>
    <p:sldId id="382" r:id="rId40"/>
    <p:sldId id="383" r:id="rId41"/>
    <p:sldId id="384" r:id="rId42"/>
    <p:sldId id="385" r:id="rId43"/>
    <p:sldId id="317" r:id="rId44"/>
    <p:sldId id="318" r:id="rId45"/>
    <p:sldId id="320" r:id="rId46"/>
    <p:sldId id="321"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4" r:id="rId64"/>
    <p:sldId id="405" r:id="rId65"/>
    <p:sldId id="426" r:id="rId66"/>
    <p:sldId id="427" r:id="rId67"/>
    <p:sldId id="428" r:id="rId68"/>
    <p:sldId id="429" r:id="rId69"/>
    <p:sldId id="406" r:id="rId70"/>
    <p:sldId id="407" r:id="rId71"/>
    <p:sldId id="408" r:id="rId72"/>
    <p:sldId id="420" r:id="rId73"/>
    <p:sldId id="421" r:id="rId74"/>
    <p:sldId id="422" r:id="rId75"/>
    <p:sldId id="423" r:id="rId76"/>
    <p:sldId id="424" r:id="rId77"/>
    <p:sldId id="425" r:id="rId78"/>
    <p:sldId id="322" r:id="rId79"/>
    <p:sldId id="323" r:id="rId80"/>
    <p:sldId id="279" r:id="rId81"/>
    <p:sldId id="343" r:id="rId82"/>
    <p:sldId id="344" r:id="rId83"/>
    <p:sldId id="345" r:id="rId84"/>
    <p:sldId id="346" r:id="rId85"/>
    <p:sldId id="347" r:id="rId86"/>
    <p:sldId id="348" r:id="rId87"/>
    <p:sldId id="295" r:id="rId88"/>
    <p:sldId id="296" r:id="rId89"/>
    <p:sldId id="297" r:id="rId90"/>
    <p:sldId id="298" r:id="rId91"/>
    <p:sldId id="349" r:id="rId92"/>
    <p:sldId id="409" r:id="rId93"/>
    <p:sldId id="410" r:id="rId94"/>
    <p:sldId id="411" r:id="rId95"/>
    <p:sldId id="412" r:id="rId96"/>
    <p:sldId id="413" r:id="rId97"/>
    <p:sldId id="414" r:id="rId98"/>
    <p:sldId id="415" r:id="rId99"/>
  </p:sldIdLst>
  <p:sldSz cx="9144000" cy="6858000" type="screen4x3"/>
  <p:notesSz cx="6858000" cy="9144000"/>
  <p:embeddedFontLst>
    <p:embeddedFont>
      <p:font typeface="隶书" panose="02010509060101010101" pitchFamily="49" charset="-122"/>
      <p:regular r:id="rId102"/>
    </p:embeddedFont>
    <p:embeddedFont>
      <p:font typeface="Arial Unicode MS" panose="020B0604020202020204" pitchFamily="34" charset="-122"/>
      <p:regular r:id="rId103"/>
    </p:embeddedFont>
    <p:embeddedFont>
      <p:font typeface="MT Extra" panose="05050102010205020202" pitchFamily="18" charset="2"/>
      <p:regular r:id="rId104"/>
    </p:embeddedFont>
    <p:embeddedFont>
      <p:font typeface="楷体_GB2312" panose="02010600030101010101" charset="-122"/>
      <p:regular r:id="rId105"/>
    </p:embeddedFont>
    <p:embeddedFont>
      <p:font typeface="Wingdings 2" panose="05020102010507070707" pitchFamily="18" charset="2"/>
      <p:regular r:id="rId106"/>
    </p:embeddedFont>
    <p:embeddedFont>
      <p:font typeface="Cambria Math" panose="02040503050406030204" pitchFamily="18" charset="0"/>
      <p:regular r:id="rId107"/>
    </p:embeddedFont>
    <p:embeddedFont>
      <p:font typeface="黑体" panose="02010609060101010101" pitchFamily="49" charset="-122"/>
      <p:regular r:id="rId108"/>
    </p:embeddedFont>
    <p:embeddedFont>
      <p:font typeface="华文中宋" panose="02010600040101010101" pitchFamily="2" charset="-122"/>
      <p:regular r:id="rId109"/>
    </p:embeddedFont>
    <p:embeddedFont>
      <p:font typeface="华文新魏" panose="02010800040101010101" pitchFamily="2" charset="-122"/>
      <p:regular r:id="rId110"/>
    </p:embeddedFont>
  </p:embeddedFontLst>
  <p:defaultTextStyle>
    <a:defPPr>
      <a:defRPr lang="zh-CN"/>
    </a:defPPr>
    <a:lvl1pPr algn="l" rtl="0" fontAlgn="base">
      <a:spcBef>
        <a:spcPct val="0"/>
      </a:spcBef>
      <a:spcAft>
        <a:spcPct val="0"/>
      </a:spcAft>
      <a:defRPr sz="24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000066"/>
    <a:srgbClr val="FFFF66"/>
    <a:srgbClr val="CCCC00"/>
    <a:srgbClr val="FFCC00"/>
    <a:srgbClr val="CC9900"/>
    <a:srgbClr val="FF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16" autoAdjust="0"/>
    <p:restoredTop sz="93963" autoAdjust="0"/>
  </p:normalViewPr>
  <p:slideViewPr>
    <p:cSldViewPr snapToGrid="0">
      <p:cViewPr varScale="1">
        <p:scale>
          <a:sx n="69" d="100"/>
          <a:sy n="69" d="100"/>
        </p:scale>
        <p:origin x="516" y="40"/>
      </p:cViewPr>
      <p:guideLst>
        <p:guide orient="horz" pos="2160"/>
        <p:guide pos="2880"/>
      </p:guideLst>
    </p:cSldViewPr>
  </p:slideViewPr>
  <p:outlineViewPr>
    <p:cViewPr>
      <p:scale>
        <a:sx n="33" d="100"/>
        <a:sy n="33" d="100"/>
      </p:scale>
      <p:origin x="0" y="187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3" d="2"/>
        <a:sy n="3" d="2"/>
      </p:scale>
      <p:origin x="0" y="0"/>
    </p:cViewPr>
  </p:notesTextViewPr>
  <p:notesViewPr>
    <p:cSldViewPr snapToGrid="0">
      <p:cViewPr varScale="1">
        <p:scale>
          <a:sx n="52" d="100"/>
          <a:sy n="52" d="100"/>
        </p:scale>
        <p:origin x="-263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fntdata"/><Relationship Id="rId110"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font" Target="fonts/font4.fntdata"/><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fntdata"/><Relationship Id="rId10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43.xml"/><Relationship Id="rId18" Type="http://schemas.openxmlformats.org/officeDocument/2006/relationships/slide" Target="slides/slide79.xml"/><Relationship Id="rId26" Type="http://schemas.openxmlformats.org/officeDocument/2006/relationships/slide" Target="slides/slide92.xml"/><Relationship Id="rId3" Type="http://schemas.openxmlformats.org/officeDocument/2006/relationships/slide" Target="slides/slide8.xml"/><Relationship Id="rId21" Type="http://schemas.openxmlformats.org/officeDocument/2006/relationships/slide" Target="slides/slide84.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78.xml"/><Relationship Id="rId25" Type="http://schemas.openxmlformats.org/officeDocument/2006/relationships/slide" Target="slides/slide89.xml"/><Relationship Id="rId2" Type="http://schemas.openxmlformats.org/officeDocument/2006/relationships/slide" Target="slides/slide7.xml"/><Relationship Id="rId16" Type="http://schemas.openxmlformats.org/officeDocument/2006/relationships/slide" Target="slides/slide46.xml"/><Relationship Id="rId20" Type="http://schemas.openxmlformats.org/officeDocument/2006/relationships/slide" Target="slides/slide82.xml"/><Relationship Id="rId1" Type="http://schemas.openxmlformats.org/officeDocument/2006/relationships/slide" Target="slides/slide6.xml"/><Relationship Id="rId6" Type="http://schemas.openxmlformats.org/officeDocument/2006/relationships/slide" Target="slides/slide12.xml"/><Relationship Id="rId11" Type="http://schemas.openxmlformats.org/officeDocument/2006/relationships/slide" Target="slides/slide18.xml"/><Relationship Id="rId24" Type="http://schemas.openxmlformats.org/officeDocument/2006/relationships/slide" Target="slides/slide87.xml"/><Relationship Id="rId5" Type="http://schemas.openxmlformats.org/officeDocument/2006/relationships/slide" Target="slides/slide10.xml"/><Relationship Id="rId15" Type="http://schemas.openxmlformats.org/officeDocument/2006/relationships/slide" Target="slides/slide45.xml"/><Relationship Id="rId23" Type="http://schemas.openxmlformats.org/officeDocument/2006/relationships/slide" Target="slides/slide86.xml"/><Relationship Id="rId10" Type="http://schemas.openxmlformats.org/officeDocument/2006/relationships/slide" Target="slides/slide17.xml"/><Relationship Id="rId19" Type="http://schemas.openxmlformats.org/officeDocument/2006/relationships/slide" Target="slides/slide80.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44.xml"/><Relationship Id="rId22" Type="http://schemas.openxmlformats.org/officeDocument/2006/relationships/slide" Target="slides/slide85.xml"/><Relationship Id="rId27" Type="http://schemas.openxmlformats.org/officeDocument/2006/relationships/slide" Target="slides/slide9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5.wmf"/><Relationship Id="rId1" Type="http://schemas.openxmlformats.org/officeDocument/2006/relationships/image" Target="../media/image40.e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5.wmf"/><Relationship Id="rId1" Type="http://schemas.openxmlformats.org/officeDocument/2006/relationships/image" Target="../media/image43.e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e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5" Type="http://schemas.openxmlformats.org/officeDocument/2006/relationships/image" Target="../media/image64.emf"/><Relationship Id="rId4" Type="http://schemas.openxmlformats.org/officeDocument/2006/relationships/image" Target="../media/image63.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5" Type="http://schemas.openxmlformats.org/officeDocument/2006/relationships/image" Target="../media/image88.emf"/><Relationship Id="rId4" Type="http://schemas.openxmlformats.org/officeDocument/2006/relationships/image" Target="../media/image8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5" Type="http://schemas.openxmlformats.org/officeDocument/2006/relationships/image" Target="../media/image96.emf"/><Relationship Id="rId4" Type="http://schemas.openxmlformats.org/officeDocument/2006/relationships/image" Target="../media/image95.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5" Type="http://schemas.openxmlformats.org/officeDocument/2006/relationships/image" Target="../media/image105.emf"/><Relationship Id="rId4" Type="http://schemas.openxmlformats.org/officeDocument/2006/relationships/image" Target="../media/image104.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5" Type="http://schemas.openxmlformats.org/officeDocument/2006/relationships/image" Target="../media/image119.emf"/><Relationship Id="rId4" Type="http://schemas.openxmlformats.org/officeDocument/2006/relationships/image" Target="../media/image11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 Id="rId5" Type="http://schemas.openxmlformats.org/officeDocument/2006/relationships/image" Target="../media/image124.emf"/><Relationship Id="rId4" Type="http://schemas.openxmlformats.org/officeDocument/2006/relationships/image" Target="../media/image12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9.emf"/><Relationship Id="rId2" Type="http://schemas.openxmlformats.org/officeDocument/2006/relationships/image" Target="../media/image198.wmf"/><Relationship Id="rId1" Type="http://schemas.openxmlformats.org/officeDocument/2006/relationships/image" Target="../media/image19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00.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01.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03.emf"/><Relationship Id="rId1" Type="http://schemas.openxmlformats.org/officeDocument/2006/relationships/image" Target="../media/image202.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image" Target="../media/image205.emf"/><Relationship Id="rId1" Type="http://schemas.openxmlformats.org/officeDocument/2006/relationships/image" Target="../media/image204.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image" Target="../media/image208.emf"/><Relationship Id="rId1" Type="http://schemas.openxmlformats.org/officeDocument/2006/relationships/image" Target="../media/image207.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e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latin typeface="Arial" charset="0"/>
                <a:ea typeface="宋体" pitchFamily="2" charset="-122"/>
              </a:defRPr>
            </a:lvl1pPr>
          </a:lstStyle>
          <a:p>
            <a:pPr>
              <a:defRPr/>
            </a:pPr>
            <a:endParaRPr lang="en-US" altLang="zh-CN"/>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atin typeface="Arial" charset="0"/>
                <a:ea typeface="宋体" pitchFamily="2" charset="-122"/>
              </a:defRPr>
            </a:lvl1pPr>
          </a:lstStyle>
          <a:p>
            <a:pPr>
              <a:defRPr/>
            </a:pPr>
            <a:endParaRPr lang="en-US" altLang="zh-CN"/>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latin typeface="Arial" charset="0"/>
                <a:ea typeface="宋体" pitchFamily="2" charset="-122"/>
              </a:defRPr>
            </a:lvl1pPr>
          </a:lstStyle>
          <a:p>
            <a:pPr>
              <a:defRPr/>
            </a:pPr>
            <a:endParaRPr lang="en-US" altLang="zh-CN"/>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latin typeface="Arial" charset="0"/>
                <a:ea typeface="宋体" pitchFamily="2" charset="-122"/>
              </a:defRPr>
            </a:lvl1pPr>
          </a:lstStyle>
          <a:p>
            <a:pPr>
              <a:defRPr/>
            </a:pPr>
            <a:fld id="{30037067-092C-4F55-91E8-E81448590B4A}" type="slidenum">
              <a:rPr lang="en-US" altLang="zh-CN"/>
              <a:pPr>
                <a:defRPr/>
              </a:pPr>
              <a:t>‹#›</a:t>
            </a:fld>
            <a:endParaRPr lang="en-US" altLang="zh-CN"/>
          </a:p>
        </p:txBody>
      </p:sp>
    </p:spTree>
    <p:extLst>
      <p:ext uri="{BB962C8B-B14F-4D97-AF65-F5344CB8AC3E}">
        <p14:creationId xmlns:p14="http://schemas.microsoft.com/office/powerpoint/2010/main" val="2783363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latin typeface="Arial" charset="0"/>
                <a:ea typeface="宋体" pitchFamily="2" charset="-122"/>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latin typeface="Arial"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latin typeface="Arial" charset="0"/>
                <a:ea typeface="宋体" pitchFamily="2" charset="-122"/>
              </a:defRPr>
            </a:lvl1pPr>
          </a:lstStyle>
          <a:p>
            <a:pPr>
              <a:defRPr/>
            </a:pPr>
            <a:fld id="{48AB0D67-254B-46B8-84F1-D1B314E1CD8F}" type="slidenum">
              <a:rPr lang="en-US" altLang="zh-CN"/>
              <a:pPr>
                <a:defRPr/>
              </a:pPr>
              <a:t>‹#›</a:t>
            </a:fld>
            <a:endParaRPr lang="en-US" altLang="zh-CN"/>
          </a:p>
        </p:txBody>
      </p:sp>
    </p:spTree>
    <p:extLst>
      <p:ext uri="{BB962C8B-B14F-4D97-AF65-F5344CB8AC3E}">
        <p14:creationId xmlns:p14="http://schemas.microsoft.com/office/powerpoint/2010/main" val="1817884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fld id="{4C761A85-558F-4CF3-9D64-7C4060F1A878}" type="slidenum">
              <a:rPr lang="en-US" altLang="zh-CN" sz="1200" b="0" smtClean="0">
                <a:latin typeface="Arial" charset="0"/>
                <a:ea typeface="宋体" charset="-122"/>
              </a:rPr>
              <a:pPr eaLnBrk="1" hangingPunct="1"/>
              <a:t>19</a:t>
            </a:fld>
            <a:endParaRPr lang="en-US" altLang="zh-CN" sz="1200" b="0" smtClean="0">
              <a:latin typeface="Arial" charset="0"/>
              <a:ea typeface="宋体" charset="-122"/>
            </a:endParaRPr>
          </a:p>
        </p:txBody>
      </p:sp>
    </p:spTree>
    <p:extLst>
      <p:ext uri="{BB962C8B-B14F-4D97-AF65-F5344CB8AC3E}">
        <p14:creationId xmlns:p14="http://schemas.microsoft.com/office/powerpoint/2010/main" val="182475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fld id="{06BD2ED4-524F-4D0F-BE52-66AF1686AD02}" type="slidenum">
              <a:rPr lang="en-US" altLang="zh-CN" sz="1200" b="0" smtClean="0">
                <a:latin typeface="Arial" charset="0"/>
                <a:ea typeface="宋体" charset="-122"/>
              </a:rPr>
              <a:pPr eaLnBrk="1" hangingPunct="1"/>
              <a:t>91</a:t>
            </a:fld>
            <a:endParaRPr lang="en-US" altLang="zh-CN" sz="1200" b="0" smtClean="0">
              <a:latin typeface="Arial" charset="0"/>
              <a:ea typeface="宋体" charset="-122"/>
            </a:endParaRPr>
          </a:p>
        </p:txBody>
      </p:sp>
    </p:spTree>
    <p:extLst>
      <p:ext uri="{BB962C8B-B14F-4D97-AF65-F5344CB8AC3E}">
        <p14:creationId xmlns:p14="http://schemas.microsoft.com/office/powerpoint/2010/main" val="2179757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trxyin@scut.edu.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25"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074" name="Rectangle 2"/>
          <p:cNvSpPr>
            <a:spLocks noGrp="1" noChangeArrowheads="1"/>
          </p:cNvSpPr>
          <p:nvPr>
            <p:ph type="ctrTitle"/>
          </p:nvPr>
        </p:nvSpPr>
        <p:spPr bwMode="ltGray">
          <a:xfrm>
            <a:off x="791580" y="1988840"/>
            <a:ext cx="8208912" cy="1728192"/>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ctr">
              <a:defRPr sz="4800">
                <a:solidFill>
                  <a:schemeClr val="tx2"/>
                </a:solidFill>
              </a:defRPr>
            </a:lvl1pPr>
          </a:lstStyle>
          <a:p>
            <a:pPr lvl="0"/>
            <a:r>
              <a:rPr lang="zh-CN" altLang="en-US" noProof="0" smtClean="0"/>
              <a:t>单击此处编辑母版标题样式</a:t>
            </a:r>
            <a:endParaRPr lang="zh-CN" altLang="en-US" noProof="0" dirty="0" smtClean="0"/>
          </a:p>
        </p:txBody>
      </p:sp>
      <p:sp>
        <p:nvSpPr>
          <p:cNvPr id="3" name="TextBox 2"/>
          <p:cNvSpPr txBox="1"/>
          <p:nvPr/>
        </p:nvSpPr>
        <p:spPr>
          <a:xfrm>
            <a:off x="1835696" y="6372036"/>
            <a:ext cx="7300395" cy="369332"/>
          </a:xfrm>
          <a:prstGeom prst="rect">
            <a:avLst/>
          </a:prstGeom>
          <a:noFill/>
        </p:spPr>
        <p:txBody>
          <a:bodyPr wrap="none" rtlCol="0">
            <a:spAutoFit/>
          </a:bodyPr>
          <a:lstStyle/>
          <a:p>
            <a:pPr algn="ctr"/>
            <a:r>
              <a:rPr lang="zh-CN" altLang="en-US" sz="1800" b="1" dirty="0" smtClean="0">
                <a:solidFill>
                  <a:schemeClr val="accent6">
                    <a:lumMod val="50000"/>
                  </a:schemeClr>
                </a:solidFill>
                <a:latin typeface="隶书" pitchFamily="49" charset="-122"/>
                <a:ea typeface="隶书" pitchFamily="49" charset="-122"/>
              </a:rPr>
              <a:t>殷瑞祥教授 </a:t>
            </a:r>
            <a:r>
              <a:rPr lang="en-US" altLang="zh-CN" sz="1800" b="1" dirty="0" smtClean="0">
                <a:solidFill>
                  <a:schemeClr val="accent6">
                    <a:lumMod val="50000"/>
                  </a:schemeClr>
                </a:solidFill>
                <a:latin typeface="隶书" pitchFamily="49" charset="-122"/>
                <a:ea typeface="隶书" pitchFamily="49" charset="-122"/>
              </a:rPr>
              <a:t>Professor </a:t>
            </a:r>
            <a:r>
              <a:rPr lang="en-US" altLang="zh-CN" sz="1800" b="1" dirty="0" err="1" smtClean="0">
                <a:solidFill>
                  <a:schemeClr val="accent6">
                    <a:lumMod val="50000"/>
                  </a:schemeClr>
                </a:solidFill>
                <a:latin typeface="隶书" pitchFamily="49" charset="-122"/>
                <a:ea typeface="隶书" pitchFamily="49" charset="-122"/>
              </a:rPr>
              <a:t>Rui</a:t>
            </a:r>
            <a:r>
              <a:rPr lang="en-US" altLang="zh-CN" sz="1800" b="1" dirty="0" smtClean="0">
                <a:solidFill>
                  <a:schemeClr val="accent6">
                    <a:lumMod val="50000"/>
                  </a:schemeClr>
                </a:solidFill>
                <a:latin typeface="隶书" pitchFamily="49" charset="-122"/>
                <a:ea typeface="隶书" pitchFamily="49" charset="-122"/>
              </a:rPr>
              <a:t>-Xiang Yin</a:t>
            </a:r>
            <a:r>
              <a:rPr lang="zh-CN" altLang="en-US" sz="1800" b="1" dirty="0" smtClean="0">
                <a:solidFill>
                  <a:schemeClr val="accent6">
                    <a:lumMod val="50000"/>
                  </a:schemeClr>
                </a:solidFill>
                <a:latin typeface="隶书" pitchFamily="49" charset="-122"/>
                <a:ea typeface="隶书" pitchFamily="49" charset="-122"/>
              </a:rPr>
              <a:t>（</a:t>
            </a:r>
            <a:r>
              <a:rPr lang="en-US" altLang="zh-CN" sz="1800" b="1" dirty="0" smtClean="0">
                <a:solidFill>
                  <a:schemeClr val="accent6">
                    <a:lumMod val="50000"/>
                  </a:schemeClr>
                </a:solidFill>
                <a:latin typeface="隶书" pitchFamily="49" charset="-122"/>
                <a:ea typeface="隶书" pitchFamily="49" charset="-122"/>
              </a:rPr>
              <a:t>PhD) </a:t>
            </a:r>
            <a:r>
              <a:rPr lang="en-US" altLang="zh-CN" sz="1800" b="1" dirty="0" smtClean="0">
                <a:solidFill>
                  <a:schemeClr val="accent6">
                    <a:lumMod val="50000"/>
                  </a:schemeClr>
                </a:solidFill>
                <a:latin typeface="+mn-lt"/>
                <a:ea typeface="隶书" pitchFamily="49" charset="-122"/>
                <a:hlinkClick r:id="rId2"/>
              </a:rPr>
              <a:t>etrxyin@scut.edu.cn</a:t>
            </a:r>
            <a:r>
              <a:rPr lang="en-US" altLang="zh-CN" sz="1800" b="1" dirty="0" smtClean="0">
                <a:solidFill>
                  <a:schemeClr val="accent6">
                    <a:lumMod val="50000"/>
                  </a:schemeClr>
                </a:solidFill>
                <a:latin typeface="+mn-lt"/>
                <a:ea typeface="隶书" pitchFamily="49" charset="-122"/>
              </a:rPr>
              <a:t> </a:t>
            </a:r>
            <a:endParaRPr lang="zh-CN" altLang="en-US" sz="1800" b="1" dirty="0">
              <a:solidFill>
                <a:schemeClr val="accent6">
                  <a:lumMod val="50000"/>
                </a:schemeClr>
              </a:solidFill>
              <a:latin typeface="+mn-lt"/>
              <a:ea typeface="隶书" pitchFamily="49" charset="-122"/>
            </a:endParaRPr>
          </a:p>
        </p:txBody>
      </p:sp>
      <p:pic>
        <p:nvPicPr>
          <p:cNvPr id="14"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1979712" cy="6858000"/>
          </a:xfrm>
          <a:prstGeom prst="rect">
            <a:avLst/>
          </a:prstGeom>
        </p:spPr>
      </p:pic>
      <p:sp>
        <p:nvSpPr>
          <p:cNvPr id="4" name="TextBox 3"/>
          <p:cNvSpPr txBox="1"/>
          <p:nvPr/>
        </p:nvSpPr>
        <p:spPr>
          <a:xfrm>
            <a:off x="1043608" y="550421"/>
            <a:ext cx="7704856" cy="1446550"/>
          </a:xfrm>
          <a:prstGeom prst="rect">
            <a:avLst/>
          </a:prstGeom>
          <a:noFill/>
        </p:spPr>
        <p:txBody>
          <a:bodyPr wrap="square" rtlCol="0">
            <a:spAutoFit/>
          </a:bodyPr>
          <a:lstStyle/>
          <a:p>
            <a:pPr algn="ctr"/>
            <a:r>
              <a:rPr lang="en-US" altLang="zh-CN" sz="4400" b="1" dirty="0" smtClean="0">
                <a:solidFill>
                  <a:srgbClr val="FF0000"/>
                </a:solidFill>
                <a:latin typeface="华文新魏" pitchFamily="2" charset="-122"/>
                <a:ea typeface="华文新魏" pitchFamily="2" charset="-122"/>
              </a:rPr>
              <a:t>《</a:t>
            </a:r>
            <a:r>
              <a:rPr lang="zh-CN" altLang="en-US" sz="4400" b="1" dirty="0" smtClean="0">
                <a:solidFill>
                  <a:srgbClr val="FF0000"/>
                </a:solidFill>
                <a:latin typeface="华文新魏" pitchFamily="2" charset="-122"/>
                <a:ea typeface="华文新魏" pitchFamily="2" charset="-122"/>
              </a:rPr>
              <a:t>电路与模拟电子技术</a:t>
            </a:r>
            <a:r>
              <a:rPr lang="en-US" altLang="zh-CN" sz="4400" b="1" dirty="0" smtClean="0">
                <a:solidFill>
                  <a:srgbClr val="FF0000"/>
                </a:solidFill>
                <a:latin typeface="华文新魏" pitchFamily="2" charset="-122"/>
                <a:ea typeface="华文新魏" pitchFamily="2" charset="-122"/>
              </a:rPr>
              <a:t>》</a:t>
            </a:r>
          </a:p>
          <a:p>
            <a:pPr algn="ctr"/>
            <a:r>
              <a:rPr lang="zh-CN" altLang="en-US" sz="4400" b="1" dirty="0" smtClean="0">
                <a:solidFill>
                  <a:srgbClr val="FF0000"/>
                </a:solidFill>
                <a:latin typeface="华文新魏" pitchFamily="2" charset="-122"/>
                <a:ea typeface="华文新魏" pitchFamily="2" charset="-122"/>
              </a:rPr>
              <a:t>课程讲义</a:t>
            </a:r>
            <a:endParaRPr lang="zh-CN" altLang="en-US" sz="4400" b="1" dirty="0">
              <a:solidFill>
                <a:srgbClr val="FF0000"/>
              </a:solidFill>
              <a:latin typeface="华文新魏" pitchFamily="2" charset="-122"/>
              <a:ea typeface="华文新魏" pitchFamily="2" charset="-122"/>
            </a:endParaRPr>
          </a:p>
        </p:txBody>
      </p:sp>
      <p:sp>
        <p:nvSpPr>
          <p:cNvPr id="17" name="Date Placeholder 3"/>
          <p:cNvSpPr>
            <a:spLocks noGrp="1"/>
          </p:cNvSpPr>
          <p:nvPr>
            <p:ph type="dt" sz="half" idx="2"/>
          </p:nvPr>
        </p:nvSpPr>
        <p:spPr>
          <a:xfrm>
            <a:off x="2669094" y="4509120"/>
            <a:ext cx="4453883" cy="648072"/>
          </a:xfrm>
          <a:prstGeom prst="rect">
            <a:avLst/>
          </a:prstGeom>
        </p:spPr>
        <p:txBody>
          <a:bodyPr vert="horz" lIns="91440" tIns="45720" rIns="91440" bIns="45720" rtlCol="0" anchor="ctr"/>
          <a:lstStyle>
            <a:lvl1pPr algn="ctr" eaLnBrk="1" latinLnBrk="0" hangingPunct="1">
              <a:defRPr kumimoji="0" lang="zh-CN" sz="3600" b="1">
                <a:solidFill>
                  <a:schemeClr val="tx2"/>
                </a:solidFill>
                <a:latin typeface="宋体" pitchFamily="2" charset="-122"/>
                <a:ea typeface="宋体" pitchFamily="2" charset="-122"/>
              </a:defRPr>
            </a:lvl1pPr>
          </a:lstStyle>
          <a:p>
            <a:pPr algn="ctr"/>
            <a:fld id="{3F1E525B-1188-4E46-9557-D9DE15E40158}" type="datetime1">
              <a:rPr lang="zh-CN" altLang="en-US" smtClean="0"/>
              <a:t>2015-12-07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E4DCDFD6-397A-4776-9F04-AECACB83C822}" type="slidenum">
              <a:rPr lang="zh-CN" altLang="en-US" smtClean="0"/>
              <a:pPr>
                <a:defRPr/>
              </a:pPr>
              <a:t>‹#›</a:t>
            </a:fld>
            <a:endParaRPr lang="zh-CN" altLang="en-US"/>
          </a:p>
        </p:txBody>
      </p:sp>
      <p:sp>
        <p:nvSpPr>
          <p:cNvPr id="5" name="内容占位符 4"/>
          <p:cNvSpPr>
            <a:spLocks noGrp="1"/>
          </p:cNvSpPr>
          <p:nvPr>
            <p:ph sz="quarter" idx="11"/>
          </p:nvPr>
        </p:nvSpPr>
        <p:spPr>
          <a:xfrm>
            <a:off x="107504" y="764704"/>
            <a:ext cx="8892480" cy="5544616"/>
          </a:xfrm>
        </p:spPr>
        <p:txBody>
          <a:bodyPr/>
          <a:lstStyle>
            <a:lvl1pPr marL="457200" indent="-457200">
              <a:lnSpc>
                <a:spcPct val="150000"/>
              </a:lnSpc>
              <a:spcBef>
                <a:spcPts val="0"/>
              </a:spcBef>
              <a:buFont typeface="Wingdings" pitchFamily="2" charset="2"/>
              <a:buChar char="u"/>
              <a:defRPr sz="2800" baseline="0"/>
            </a:lvl1pPr>
            <a:lvl2pPr marL="539750" indent="-360363">
              <a:lnSpc>
                <a:spcPct val="150000"/>
              </a:lnSpc>
              <a:spcBef>
                <a:spcPts val="0"/>
              </a:spcBef>
              <a:buSzPct val="100000"/>
              <a:buFont typeface="Wingdings" pitchFamily="2" charset="2"/>
              <a:buChar char="Ø"/>
              <a:defRPr baseline="0"/>
            </a:lvl2pPr>
            <a:lvl3pPr marL="623888" indent="-263525">
              <a:lnSpc>
                <a:spcPct val="150000"/>
              </a:lnSpc>
              <a:spcBef>
                <a:spcPts val="0"/>
              </a:spcBef>
              <a:buFont typeface="Wingdings" pitchFamily="2" charset="2"/>
              <a:buChar char="n"/>
              <a:defRPr baseline="0"/>
            </a:lvl3pPr>
            <a:lvl4pPr marL="900113" indent="-360363">
              <a:lnSpc>
                <a:spcPct val="150000"/>
              </a:lnSpc>
              <a:spcBef>
                <a:spcPts val="0"/>
              </a:spcBef>
              <a:buSzPct val="100000"/>
              <a:buFont typeface="Wingdings" pitchFamily="2" charset="2"/>
              <a:buChar char="l"/>
              <a:defRPr/>
            </a:lvl4pPr>
            <a:lvl5pPr>
              <a:lnSpc>
                <a:spcPct val="15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43863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6632"/>
            <a:ext cx="7632848" cy="533400"/>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179512" y="836712"/>
            <a:ext cx="8784976" cy="5484713"/>
          </a:xfrm>
        </p:spPr>
        <p:txBody>
          <a:bodyPr/>
          <a:lstStyle>
            <a:lvl1pPr marL="0" indent="0">
              <a:buNone/>
              <a:defRPr/>
            </a:lvl1pPr>
          </a:lstStyle>
          <a:p>
            <a:r>
              <a:rPr lang="zh-CN" altLang="en-US" smtClean="0"/>
              <a:t>单击图标添加表格</a:t>
            </a:r>
            <a:endParaRPr lang="zh-CN" altLang="en-US" dirty="0"/>
          </a:p>
        </p:txBody>
      </p:sp>
      <p:sp>
        <p:nvSpPr>
          <p:cNvPr id="6" name="灯片编号占位符 5"/>
          <p:cNvSpPr>
            <a:spLocks noGrp="1"/>
          </p:cNvSpPr>
          <p:nvPr>
            <p:ph type="sldNum" sz="quarter" idx="12"/>
          </p:nvPr>
        </p:nvSpPr>
        <p:spPr>
          <a:xfrm>
            <a:off x="7884368" y="6428779"/>
            <a:ext cx="1090464" cy="384597"/>
          </a:xfrm>
        </p:spPr>
        <p:txBody>
          <a:bodyPr/>
          <a:lstStyle>
            <a:lvl1pPr>
              <a:defRPr/>
            </a:lvl1pPr>
          </a:lstStyle>
          <a:p>
            <a:pPr>
              <a:defRPr/>
            </a:pPr>
            <a:fld id="{77851349-B7D9-403A-A43C-C644AFE9196E}" type="slidenum">
              <a:rPr lang="zh-CN" altLang="en-US" smtClean="0"/>
              <a:pPr>
                <a:defRPr/>
              </a:pPr>
              <a:t>‹#›</a:t>
            </a:fld>
            <a:endParaRPr lang="zh-CN" altLang="en-US"/>
          </a:p>
        </p:txBody>
      </p:sp>
    </p:spTree>
    <p:extLst>
      <p:ext uri="{BB962C8B-B14F-4D97-AF65-F5344CB8AC3E}">
        <p14:creationId xmlns:p14="http://schemas.microsoft.com/office/powerpoint/2010/main" val="270573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对象">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fld id="{77851349-B7D9-403A-A43C-C644AFE9196E}" type="slidenum">
              <a:rPr lang="zh-CN" altLang="en-US" smtClean="0"/>
              <a:pPr>
                <a:defRPr/>
              </a:pPr>
              <a:t>‹#›</a:t>
            </a:fld>
            <a:endParaRPr lang="zh-CN" altLang="en-US"/>
          </a:p>
        </p:txBody>
      </p:sp>
      <p:sp>
        <p:nvSpPr>
          <p:cNvPr id="5" name="SmartArt 占位符 4"/>
          <p:cNvSpPr>
            <a:spLocks noGrp="1"/>
          </p:cNvSpPr>
          <p:nvPr>
            <p:ph type="dgm" sz="quarter" idx="11"/>
          </p:nvPr>
        </p:nvSpPr>
        <p:spPr>
          <a:xfrm>
            <a:off x="179512" y="836712"/>
            <a:ext cx="8712968" cy="5472608"/>
          </a:xfrm>
        </p:spPr>
        <p:txBody>
          <a:bodyPr/>
          <a:lstStyle/>
          <a:p>
            <a:r>
              <a:rPr lang="zh-CN" altLang="en-US" smtClean="0"/>
              <a:t>单击图标添加 </a:t>
            </a:r>
            <a:r>
              <a:rPr lang="en-US" altLang="zh-CN" smtClean="0"/>
              <a:t>SmartArt </a:t>
            </a:r>
            <a:r>
              <a:rPr lang="zh-CN" altLang="en-US" smtClean="0"/>
              <a:t>图形</a:t>
            </a:r>
            <a:endParaRPr lang="zh-CN" altLang="en-US" dirty="0"/>
          </a:p>
        </p:txBody>
      </p:sp>
    </p:spTree>
    <p:extLst>
      <p:ext uri="{BB962C8B-B14F-4D97-AF65-F5344CB8AC3E}">
        <p14:creationId xmlns:p14="http://schemas.microsoft.com/office/powerpoint/2010/main" val="26337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a:xfrm>
            <a:off x="2195736" y="6453336"/>
            <a:ext cx="4464496" cy="384597"/>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020670B1-1FB1-4A58-9AD7-5E524B89C57C}" type="slidenum">
              <a:rPr lang="zh-CN" altLang="en-US" smtClean="0"/>
              <a:pPr>
                <a:defRPr/>
              </a:pPr>
              <a:t>‹#›</a:t>
            </a:fld>
            <a:endParaRPr lang="zh-CN" altLang="en-US"/>
          </a:p>
        </p:txBody>
      </p:sp>
    </p:spTree>
    <p:extLst>
      <p:ext uri="{BB962C8B-B14F-4D97-AF65-F5344CB8AC3E}">
        <p14:creationId xmlns:p14="http://schemas.microsoft.com/office/powerpoint/2010/main" val="822747859"/>
      </p:ext>
    </p:extLst>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White">
          <a:xfrm>
            <a:off x="1142976" y="4429132"/>
            <a:ext cx="8001024" cy="1171580"/>
          </a:xfrm>
          <a:noFill/>
          <a:ln>
            <a:noFill/>
          </a:ln>
        </p:spPr>
        <p:txBody>
          <a:bodyPr/>
          <a:lstStyle>
            <a:lvl1pPr marL="0" indent="0">
              <a:buFont typeface="Wingdings" pitchFamily="2" charset="2"/>
              <a:buNone/>
              <a:defRPr sz="4400" b="1" i="0" baseline="0">
                <a:solidFill>
                  <a:srgbClr val="002060"/>
                </a:solidFill>
                <a:latin typeface="华文中宋" pitchFamily="2" charset="-122"/>
                <a:ea typeface="华文中宋" pitchFamily="2" charset="-122"/>
              </a:defRPr>
            </a:lvl1pPr>
          </a:lstStyle>
          <a:p>
            <a:r>
              <a:rPr lang="zh-CN" altLang="en-US" smtClean="0"/>
              <a:t>单击此处编辑母版副标题样式</a:t>
            </a:r>
            <a:endParaRPr lang="zh-CN" altLang="en-US" dirty="0"/>
          </a:p>
        </p:txBody>
      </p:sp>
      <p:sp>
        <p:nvSpPr>
          <p:cNvPr id="3074" name="Rectangle 2"/>
          <p:cNvSpPr>
            <a:spLocks noGrp="1" noChangeArrowheads="1"/>
          </p:cNvSpPr>
          <p:nvPr>
            <p:ph type="ctrTitle"/>
          </p:nvPr>
        </p:nvSpPr>
        <p:spPr bwMode="ltGray">
          <a:xfrm>
            <a:off x="585790" y="2819400"/>
            <a:ext cx="8558242" cy="1466856"/>
          </a:xfrm>
        </p:spPr>
        <p:txBody>
          <a:bodyPr/>
          <a:lstStyle>
            <a:lvl1pPr algn="l">
              <a:defRPr sz="5400" b="1" i="0" baseline="0">
                <a:solidFill>
                  <a:srgbClr val="C00000"/>
                </a:solidFill>
                <a:effectLst/>
                <a:latin typeface="Arial Unicode MS" pitchFamily="34" charset="-122"/>
                <a:ea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52864012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mailto:etrxyin@scut.edu.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1" name="Rectangle 32"/>
          <p:cNvSpPr>
            <a:spLocks noChangeArrowheads="1"/>
          </p:cNvSpPr>
          <p:nvPr/>
        </p:nvSpPr>
        <p:spPr bwMode="ltGray">
          <a:xfrm>
            <a:off x="-17873" y="6363899"/>
            <a:ext cx="9180782" cy="515624"/>
          </a:xfrm>
          <a:prstGeom prst="rect">
            <a:avLst/>
          </a:prstGeom>
          <a:solidFill>
            <a:srgbClr val="BC0000"/>
          </a:solidFill>
          <a:ln>
            <a:noFill/>
          </a:ln>
          <a:effectLst/>
          <a:extLst/>
        </p:spPr>
        <p:txBody>
          <a:bodyPr wrap="none" anchor="ctr"/>
          <a:lstStyle/>
          <a:p>
            <a:endParaRPr lang="zh-CN" altLang="en-US"/>
          </a:p>
        </p:txBody>
      </p:sp>
      <p:grpSp>
        <p:nvGrpSpPr>
          <p:cNvPr id="2" name="组合 1"/>
          <p:cNvGrpSpPr/>
          <p:nvPr/>
        </p:nvGrpSpPr>
        <p:grpSpPr>
          <a:xfrm>
            <a:off x="-17874" y="0"/>
            <a:ext cx="9180783" cy="738282"/>
            <a:chOff x="-17874" y="0"/>
            <a:chExt cx="9180783" cy="738282"/>
          </a:xfrm>
        </p:grpSpPr>
        <p:sp>
          <p:nvSpPr>
            <p:cNvPr id="1056" name="Rectangle 32"/>
            <p:cNvSpPr>
              <a:spLocks noChangeArrowheads="1"/>
            </p:cNvSpPr>
            <p:nvPr/>
          </p:nvSpPr>
          <p:spPr bwMode="ltGray">
            <a:xfrm>
              <a:off x="-17874" y="0"/>
              <a:ext cx="9180783" cy="692696"/>
            </a:xfrm>
            <a:prstGeom prst="rect">
              <a:avLst/>
            </a:prstGeom>
            <a:solidFill>
              <a:srgbClr val="2B0C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Rectangle 40"/>
            <p:cNvSpPr>
              <a:spLocks noChangeArrowheads="1"/>
            </p:cNvSpPr>
            <p:nvPr userDrawn="1"/>
          </p:nvSpPr>
          <p:spPr bwMode="gray">
            <a:xfrm>
              <a:off x="-11133" y="666845"/>
              <a:ext cx="9160186" cy="714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 name="Rectangle 2"/>
          <p:cNvSpPr>
            <a:spLocks noGrp="1" noChangeArrowheads="1"/>
          </p:cNvSpPr>
          <p:nvPr>
            <p:ph type="title"/>
          </p:nvPr>
        </p:nvSpPr>
        <p:spPr bwMode="auto">
          <a:xfrm>
            <a:off x="-1" y="0"/>
            <a:ext cx="9162909" cy="66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158824" y="779239"/>
            <a:ext cx="8877672" cy="545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30" name="Rectangle 6"/>
          <p:cNvSpPr>
            <a:spLocks noGrp="1" noChangeArrowheads="1"/>
          </p:cNvSpPr>
          <p:nvPr>
            <p:ph type="sldNum" sz="quarter" idx="4"/>
          </p:nvPr>
        </p:nvSpPr>
        <p:spPr bwMode="auto">
          <a:xfrm>
            <a:off x="8194644" y="6496846"/>
            <a:ext cx="864096" cy="2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800" b="1">
                <a:solidFill>
                  <a:srgbClr val="FFFF00"/>
                </a:solidFill>
                <a:ea typeface="宋体" charset="-122"/>
              </a:defRPr>
            </a:lvl1pPr>
          </a:lstStyle>
          <a:p>
            <a:pPr>
              <a:defRPr/>
            </a:pPr>
            <a:fld id="{77851349-B7D9-403A-A43C-C644AFE9196E}" type="slidenum">
              <a:rPr lang="zh-CN" altLang="en-US" smtClean="0"/>
              <a:pPr>
                <a:defRPr/>
              </a:pPr>
              <a:t>‹#›</a:t>
            </a:fld>
            <a:endParaRPr lang="zh-CN" altLang="en-US"/>
          </a:p>
        </p:txBody>
      </p:sp>
      <p:sp>
        <p:nvSpPr>
          <p:cNvPr id="5" name="矩形 4"/>
          <p:cNvSpPr/>
          <p:nvPr/>
        </p:nvSpPr>
        <p:spPr>
          <a:xfrm>
            <a:off x="179512" y="6474822"/>
            <a:ext cx="8064896" cy="338554"/>
          </a:xfrm>
          <a:prstGeom prst="rect">
            <a:avLst/>
          </a:prstGeom>
        </p:spPr>
        <p:txBody>
          <a:bodyPr wrap="square">
            <a:spAutoFit/>
          </a:bodyPr>
          <a:lstStyle/>
          <a:p>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电路与模拟电子技术</a:t>
            </a:r>
            <a:r>
              <a:rPr lang="en-US" altLang="zh-CN" sz="1600" b="1" i="0" dirty="0" smtClean="0">
                <a:solidFill>
                  <a:srgbClr val="FFC000"/>
                </a:solidFill>
                <a:latin typeface="Times New Roman" pitchFamily="18" charset="0"/>
                <a:cs typeface="Times New Roman" pitchFamily="18" charset="0"/>
              </a:rPr>
              <a:t>》</a:t>
            </a:r>
            <a:r>
              <a:rPr lang="zh-CN" altLang="en-US" sz="1600" b="1" i="0" dirty="0" smtClean="0">
                <a:solidFill>
                  <a:srgbClr val="FFC000"/>
                </a:solidFill>
                <a:latin typeface="Times New Roman" pitchFamily="18" charset="0"/>
                <a:cs typeface="Times New Roman" pitchFamily="18" charset="0"/>
              </a:rPr>
              <a:t>课程讲义 </a:t>
            </a:r>
            <a:r>
              <a:rPr lang="en-US" altLang="zh-CN" sz="1600" b="1" i="1" dirty="0" smtClean="0">
                <a:solidFill>
                  <a:srgbClr val="FFC000"/>
                </a:solidFill>
                <a:latin typeface="Times New Roman" pitchFamily="18" charset="0"/>
                <a:cs typeface="Times New Roman" pitchFamily="18" charset="0"/>
              </a:rPr>
              <a:t>Professor </a:t>
            </a:r>
            <a:r>
              <a:rPr lang="en-US" altLang="zh-CN" sz="1600" b="1" i="1" dirty="0" err="1" smtClean="0">
                <a:solidFill>
                  <a:srgbClr val="FFC000"/>
                </a:solidFill>
                <a:latin typeface="Times New Roman" pitchFamily="18" charset="0"/>
                <a:cs typeface="Times New Roman" pitchFamily="18" charset="0"/>
              </a:rPr>
              <a:t>Rui</a:t>
            </a:r>
            <a:r>
              <a:rPr lang="en-US" altLang="zh-CN" sz="1600" b="1" i="1" dirty="0" smtClean="0">
                <a:solidFill>
                  <a:srgbClr val="FFC000"/>
                </a:solidFill>
                <a:latin typeface="Times New Roman" pitchFamily="18" charset="0"/>
                <a:cs typeface="Times New Roman" pitchFamily="18" charset="0"/>
              </a:rPr>
              <a:t>-Xiang Yin</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PhD</a:t>
            </a:r>
            <a:r>
              <a:rPr lang="en-US" altLang="zh-CN" sz="1600" b="1" i="0" dirty="0" smtClean="0">
                <a:solidFill>
                  <a:srgbClr val="FFC000"/>
                </a:solidFill>
                <a:latin typeface="Times New Roman" pitchFamily="18" charset="0"/>
                <a:cs typeface="Times New Roman" pitchFamily="18" charset="0"/>
              </a:rPr>
              <a:t>)</a:t>
            </a:r>
            <a:r>
              <a:rPr lang="en-US" altLang="zh-CN" sz="1600" b="1" i="1" dirty="0" smtClean="0">
                <a:solidFill>
                  <a:srgbClr val="FFC000"/>
                </a:solidFill>
                <a:latin typeface="Times New Roman" pitchFamily="18" charset="0"/>
                <a:cs typeface="Times New Roman" pitchFamily="18" charset="0"/>
              </a:rPr>
              <a:t>  </a:t>
            </a:r>
            <a:r>
              <a:rPr lang="en-US" altLang="zh-CN" sz="1600" dirty="0" smtClean="0">
                <a:solidFill>
                  <a:srgbClr val="FFC000"/>
                </a:solidFill>
                <a:hlinkClick r:id="rId9"/>
              </a:rPr>
              <a:t>etrxyin@scut.edu.cn</a:t>
            </a:r>
            <a:r>
              <a:rPr lang="en-US" altLang="zh-CN" sz="1600" dirty="0" smtClean="0">
                <a:solidFill>
                  <a:srgbClr val="FFC000"/>
                </a:solidFill>
              </a:rPr>
              <a:t>  </a:t>
            </a:r>
            <a:endParaRPr lang="zh-CN" altLang="en-US" sz="1600" dirty="0">
              <a:solidFill>
                <a:srgbClr val="FFC000"/>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iming>
    <p:tnLst>
      <p:par>
        <p:cTn id="1" dur="indefinite" restart="never" nodeType="tmRoot"/>
      </p:par>
    </p:tnLst>
  </p:timing>
  <p:hf hdr="0" ftr="0"/>
  <p:txStyles>
    <p:titleStyle>
      <a:lvl1pPr algn="ctr" rtl="0" eaLnBrk="1" fontAlgn="base" hangingPunct="1">
        <a:spcBef>
          <a:spcPct val="0"/>
        </a:spcBef>
        <a:spcAft>
          <a:spcPct val="0"/>
        </a:spcAft>
        <a:defRPr sz="3600" b="1" baseline="0">
          <a:solidFill>
            <a:srgbClr val="FFFF00"/>
          </a:solidFill>
          <a:latin typeface="Times New Roman" pitchFamily="18" charset="0"/>
          <a:ea typeface="黑体" pitchFamily="49" charset="-122"/>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n"/>
        <a:defRPr sz="2800" b="1" baseline="0">
          <a:solidFill>
            <a:schemeClr val="tx2"/>
          </a:solidFill>
          <a:latin typeface="Times New Roman" pitchFamily="18" charset="0"/>
          <a:ea typeface="+mn-ea"/>
          <a:cs typeface="+mn-cs"/>
        </a:defRPr>
      </a:lvl1pPr>
      <a:lvl2pPr marL="742950" indent="-285750" algn="l" rtl="0" eaLnBrk="1" fontAlgn="base" hangingPunct="1">
        <a:spcBef>
          <a:spcPct val="20000"/>
        </a:spcBef>
        <a:spcAft>
          <a:spcPct val="0"/>
        </a:spcAft>
        <a:buSzPct val="100000"/>
        <a:buFont typeface="Wingdings" pitchFamily="2" charset="2"/>
        <a:buChar char="u"/>
        <a:defRPr sz="2800" b="1" baseline="0">
          <a:solidFill>
            <a:schemeClr val="tx2"/>
          </a:solidFill>
          <a:latin typeface="Times New Roman" pitchFamily="18" charset="0"/>
        </a:defRPr>
      </a:lvl2pPr>
      <a:lvl3pPr marL="1143000" indent="-228600" algn="l" rtl="0" eaLnBrk="1" fontAlgn="base" hangingPunct="1">
        <a:spcBef>
          <a:spcPct val="20000"/>
        </a:spcBef>
        <a:spcAft>
          <a:spcPct val="0"/>
        </a:spcAft>
        <a:buFont typeface="Wingdings" pitchFamily="2" charset="2"/>
        <a:buChar char="Ø"/>
        <a:defRPr sz="2400" b="1" baseline="0">
          <a:solidFill>
            <a:schemeClr val="tx2"/>
          </a:solidFill>
          <a:latin typeface="Times New Roman" pitchFamily="18" charset="0"/>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mn-lt"/>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ircuit_Files/Chapter7/&#36816;&#31639;&#25918;&#22823;&#22120;&#29305;&#24615;.ms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7.bin"/><Relationship Id="rId18" Type="http://schemas.openxmlformats.org/officeDocument/2006/relationships/image" Target="../media/image14.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emf"/><Relationship Id="rId17" Type="http://schemas.openxmlformats.org/officeDocument/2006/relationships/oleObject" Target="../embeddings/oleObject9.bin"/><Relationship Id="rId2" Type="http://schemas.openxmlformats.org/officeDocument/2006/relationships/slideLayout" Target="../slideLayouts/slideLayout5.xml"/><Relationship Id="rId16" Type="http://schemas.openxmlformats.org/officeDocument/2006/relationships/image" Target="../media/image13.emf"/><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5.bin"/><Relationship Id="rId1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1.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5.bin"/><Relationship Id="rId14" Type="http://schemas.openxmlformats.org/officeDocument/2006/relationships/image" Target="../media/image2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8.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2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33.emf"/></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8.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34.emf"/><Relationship Id="rId9" Type="http://schemas.openxmlformats.org/officeDocument/2006/relationships/oleObject" Target="../embeddings/oleObject32.bin"/><Relationship Id="rId14" Type="http://schemas.openxmlformats.org/officeDocument/2006/relationships/image" Target="../media/image39.wmf"/></Relationships>
</file>

<file path=ppt/slides/_rels/slide3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8.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40.emf"/><Relationship Id="rId9" Type="http://schemas.openxmlformats.org/officeDocument/2006/relationships/oleObject" Target="../embeddings/oleObject38.bin"/><Relationship Id="rId14" Type="http://schemas.openxmlformats.org/officeDocument/2006/relationships/image" Target="../media/image39.wmf"/></Relationships>
</file>

<file path=ppt/slides/_rels/slide34.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8.w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4.wmf"/><Relationship Id="rId4" Type="http://schemas.openxmlformats.org/officeDocument/2006/relationships/image" Target="../media/image43.emf"/><Relationship Id="rId9" Type="http://schemas.openxmlformats.org/officeDocument/2006/relationships/oleObject" Target="../embeddings/oleObject44.bin"/><Relationship Id="rId14" Type="http://schemas.openxmlformats.org/officeDocument/2006/relationships/image" Target="../media/image3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37.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50.bin"/><Relationship Id="rId4" Type="http://schemas.openxmlformats.org/officeDocument/2006/relationships/image" Target="../media/image4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53.bin"/><Relationship Id="rId4" Type="http://schemas.openxmlformats.org/officeDocument/2006/relationships/image" Target="../media/image5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5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54.wmf"/><Relationship Id="rId5" Type="http://schemas.openxmlformats.org/officeDocument/2006/relationships/oleObject" Target="../embeddings/oleObject56.bin"/><Relationship Id="rId10" Type="http://schemas.openxmlformats.org/officeDocument/2006/relationships/image" Target="../media/image56.wmf"/><Relationship Id="rId4" Type="http://schemas.openxmlformats.org/officeDocument/2006/relationships/image" Target="../media/image53.emf"/><Relationship Id="rId9" Type="http://schemas.openxmlformats.org/officeDocument/2006/relationships/oleObject" Target="../embeddings/oleObject58.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60.bin"/><Relationship Id="rId4" Type="http://schemas.openxmlformats.org/officeDocument/2006/relationships/image" Target="../media/image5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5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4.emf"/><Relationship Id="rId3" Type="http://schemas.openxmlformats.org/officeDocument/2006/relationships/oleObject" Target="../embeddings/oleObject62.bin"/><Relationship Id="rId7" Type="http://schemas.openxmlformats.org/officeDocument/2006/relationships/image" Target="../media/image61.emf"/><Relationship Id="rId12" Type="http://schemas.openxmlformats.org/officeDocument/2006/relationships/oleObject" Target="../embeddings/oleObject66.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63.bin"/><Relationship Id="rId11" Type="http://schemas.openxmlformats.org/officeDocument/2006/relationships/image" Target="../media/image63.emf"/><Relationship Id="rId5" Type="http://schemas.openxmlformats.org/officeDocument/2006/relationships/hyperlink" Target="../../Teaching/Electric%20Circuits%20and%20Analog%20Electronics/elec16_2.ewb" TargetMode="External"/><Relationship Id="rId10" Type="http://schemas.openxmlformats.org/officeDocument/2006/relationships/oleObject" Target="../embeddings/oleObject65.bin"/><Relationship Id="rId4" Type="http://schemas.openxmlformats.org/officeDocument/2006/relationships/image" Target="../media/image60.emf"/><Relationship Id="rId9" Type="http://schemas.openxmlformats.org/officeDocument/2006/relationships/image" Target="../media/image62.emf"/></Relationships>
</file>

<file path=ppt/slides/_rels/slide4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69.emf"/><Relationship Id="rId18" Type="http://schemas.openxmlformats.org/officeDocument/2006/relationships/oleObject" Target="../embeddings/oleObject74.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oleObject" Target="../embeddings/oleObject71.bin"/><Relationship Id="rId17" Type="http://schemas.openxmlformats.org/officeDocument/2006/relationships/image" Target="../media/image71.emf"/><Relationship Id="rId2" Type="http://schemas.openxmlformats.org/officeDocument/2006/relationships/slideLayout" Target="../slideLayouts/slideLayout5.xml"/><Relationship Id="rId16" Type="http://schemas.openxmlformats.org/officeDocument/2006/relationships/oleObject" Target="../embeddings/oleObject73.bin"/><Relationship Id="rId1" Type="http://schemas.openxmlformats.org/officeDocument/2006/relationships/vmlDrawing" Target="../drawings/vmlDrawing21.vml"/><Relationship Id="rId6" Type="http://schemas.openxmlformats.org/officeDocument/2006/relationships/image" Target="../media/image66.emf"/><Relationship Id="rId11" Type="http://schemas.openxmlformats.org/officeDocument/2006/relationships/hyperlink" Target="../../Teaching/Electric%20Circuits%20and%20Analog%20Electronics/elec16_3.ewb" TargetMode="External"/><Relationship Id="rId5" Type="http://schemas.openxmlformats.org/officeDocument/2006/relationships/oleObject" Target="../embeddings/oleObject68.bin"/><Relationship Id="rId15" Type="http://schemas.openxmlformats.org/officeDocument/2006/relationships/image" Target="../media/image70.emf"/><Relationship Id="rId10" Type="http://schemas.openxmlformats.org/officeDocument/2006/relationships/image" Target="../media/image68.emf"/><Relationship Id="rId19" Type="http://schemas.openxmlformats.org/officeDocument/2006/relationships/image" Target="../media/image72.emf"/><Relationship Id="rId4" Type="http://schemas.openxmlformats.org/officeDocument/2006/relationships/image" Target="../media/image65.emf"/><Relationship Id="rId9" Type="http://schemas.openxmlformats.org/officeDocument/2006/relationships/oleObject" Target="../embeddings/oleObject70.bin"/><Relationship Id="rId14" Type="http://schemas.openxmlformats.org/officeDocument/2006/relationships/oleObject" Target="../embeddings/oleObject72.bin"/></Relationships>
</file>

<file path=ppt/slides/_rels/slide49.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74.emf"/><Relationship Id="rId5" Type="http://schemas.openxmlformats.org/officeDocument/2006/relationships/oleObject" Target="../embeddings/oleObject76.bin"/><Relationship Id="rId4" Type="http://schemas.openxmlformats.org/officeDocument/2006/relationships/image" Target="../media/image7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image" Target="../media/image77.emf"/><Relationship Id="rId5" Type="http://schemas.openxmlformats.org/officeDocument/2006/relationships/oleObject" Target="../embeddings/oleObject79.bin"/><Relationship Id="rId4" Type="http://schemas.openxmlformats.org/officeDocument/2006/relationships/image" Target="../media/image7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1.bin"/><Relationship Id="rId7" Type="http://schemas.openxmlformats.org/officeDocument/2006/relationships/image" Target="../media/image80.emf"/><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oleObject" Target="../embeddings/oleObject82.bin"/><Relationship Id="rId5" Type="http://schemas.openxmlformats.org/officeDocument/2006/relationships/hyperlink" Target="../../Teaching/Electric%20Circuits%20and%20Analog%20Electronics/elec16_4.ewb" TargetMode="External"/><Relationship Id="rId4" Type="http://schemas.openxmlformats.org/officeDocument/2006/relationships/image" Target="../media/image79.emf"/></Relationships>
</file>

<file path=ppt/slides/_rels/slide52.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image" Target="../media/image82.emf"/><Relationship Id="rId5" Type="http://schemas.openxmlformats.org/officeDocument/2006/relationships/oleObject" Target="../embeddings/oleObject84.bin"/><Relationship Id="rId4" Type="http://schemas.openxmlformats.org/officeDocument/2006/relationships/image" Target="../media/image81.emf"/></Relationships>
</file>

<file path=ppt/slides/_rels/slide53.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image" Target="../media/image88.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oleObject" Target="../embeddings/oleObject90.bin"/><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image" Target="../media/image85.emf"/><Relationship Id="rId11" Type="http://schemas.openxmlformats.org/officeDocument/2006/relationships/image" Target="../media/image87.emf"/><Relationship Id="rId5" Type="http://schemas.openxmlformats.org/officeDocument/2006/relationships/oleObject" Target="../embeddings/oleObject87.bin"/><Relationship Id="rId10" Type="http://schemas.openxmlformats.org/officeDocument/2006/relationships/oleObject" Target="../embeddings/oleObject89.bin"/><Relationship Id="rId4" Type="http://schemas.openxmlformats.org/officeDocument/2006/relationships/image" Target="../media/image84.emf"/><Relationship Id="rId9" Type="http://schemas.openxmlformats.org/officeDocument/2006/relationships/hyperlink" Target="../../Teaching/Electric%20Circuits%20and%20Analog%20Electronics/elec16_5.ewb" TargetMode="External"/></Relationships>
</file>

<file path=ppt/slides/_rels/slide54.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90.emf"/><Relationship Id="rId5" Type="http://schemas.openxmlformats.org/officeDocument/2006/relationships/oleObject" Target="../embeddings/oleObject92.bin"/><Relationship Id="rId4" Type="http://schemas.openxmlformats.org/officeDocument/2006/relationships/image" Target="../media/image89.emf"/></Relationships>
</file>

<file path=ppt/slides/_rels/slide55.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image" Target="../media/image96.e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oleObject" Target="../embeddings/oleObject98.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image" Target="../media/image93.emf"/><Relationship Id="rId11" Type="http://schemas.openxmlformats.org/officeDocument/2006/relationships/image" Target="../media/image95.emf"/><Relationship Id="rId5" Type="http://schemas.openxmlformats.org/officeDocument/2006/relationships/oleObject" Target="../embeddings/oleObject95.bin"/><Relationship Id="rId10" Type="http://schemas.openxmlformats.org/officeDocument/2006/relationships/oleObject" Target="../embeddings/oleObject97.bin"/><Relationship Id="rId4" Type="http://schemas.openxmlformats.org/officeDocument/2006/relationships/image" Target="../media/image92.emf"/><Relationship Id="rId9" Type="http://schemas.openxmlformats.org/officeDocument/2006/relationships/hyperlink" Target="../../Teaching/Electric%20Circuits%20and%20Analog%20Electronics/elec16_5.ewb" TargetMode="External"/></Relationships>
</file>

<file path=ppt/slides/_rels/slide56.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image" Target="../media/image98.emf"/><Relationship Id="rId5" Type="http://schemas.openxmlformats.org/officeDocument/2006/relationships/oleObject" Target="../embeddings/oleObject100.bin"/><Relationship Id="rId4" Type="http://schemas.openxmlformats.org/officeDocument/2006/relationships/image" Target="../media/image97.emf"/></Relationships>
</file>

<file path=ppt/slides/_rels/slide57.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05.emf"/><Relationship Id="rId3" Type="http://schemas.openxmlformats.org/officeDocument/2006/relationships/image" Target="../media/image106.png"/><Relationship Id="rId7" Type="http://schemas.openxmlformats.org/officeDocument/2006/relationships/image" Target="../media/image102.emf"/><Relationship Id="rId12" Type="http://schemas.openxmlformats.org/officeDocument/2006/relationships/oleObject" Target="../embeddings/oleObject106.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103.bin"/><Relationship Id="rId11" Type="http://schemas.openxmlformats.org/officeDocument/2006/relationships/image" Target="../media/image104.emf"/><Relationship Id="rId5" Type="http://schemas.openxmlformats.org/officeDocument/2006/relationships/image" Target="../media/image101.e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03.emf"/></Relationships>
</file>

<file path=ppt/slides/_rels/slide59.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08.emf"/><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oleObject" Target="../embeddings/oleObject108.bin"/><Relationship Id="rId5" Type="http://schemas.openxmlformats.org/officeDocument/2006/relationships/image" Target="../media/image107.emf"/><Relationship Id="rId4" Type="http://schemas.openxmlformats.org/officeDocument/2006/relationships/oleObject" Target="../embeddings/oleObject10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113.png"/><Relationship Id="rId7" Type="http://schemas.openxmlformats.org/officeDocument/2006/relationships/image" Target="../media/image111.emf"/><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oleObject" Target="../embeddings/oleObject110.bin"/><Relationship Id="rId11" Type="http://schemas.openxmlformats.org/officeDocument/2006/relationships/image" Target="../media/image114.png"/><Relationship Id="rId5" Type="http://schemas.openxmlformats.org/officeDocument/2006/relationships/image" Target="../media/image110.emf"/><Relationship Id="rId10" Type="http://schemas.openxmlformats.org/officeDocument/2006/relationships/hyperlink" Target="Circuit_Files/Chapter7/&#36816;&#25918;&#32447;&#24615;&#24212;&#29992;&#20030;&#20363;.msm" TargetMode="External"/><Relationship Id="rId4" Type="http://schemas.openxmlformats.org/officeDocument/2006/relationships/oleObject" Target="../embeddings/oleObject109.bin"/><Relationship Id="rId9" Type="http://schemas.openxmlformats.org/officeDocument/2006/relationships/image" Target="../media/image112.emf"/></Relationships>
</file>

<file path=ppt/slides/_rels/slide61.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image" Target="../media/image119.e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oleObject" Target="../embeddings/oleObject116.bin"/><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image" Target="../media/image116.emf"/><Relationship Id="rId11" Type="http://schemas.openxmlformats.org/officeDocument/2006/relationships/hyperlink" Target="../../Teaching/Electric%20Circuits%20and%20Analog%20Electronics/elec16_7.ewb" TargetMode="External"/><Relationship Id="rId5" Type="http://schemas.openxmlformats.org/officeDocument/2006/relationships/oleObject" Target="../embeddings/oleObject113.bin"/><Relationship Id="rId10" Type="http://schemas.openxmlformats.org/officeDocument/2006/relationships/image" Target="../media/image118.emf"/><Relationship Id="rId4" Type="http://schemas.openxmlformats.org/officeDocument/2006/relationships/image" Target="../media/image115.emf"/><Relationship Id="rId9" Type="http://schemas.openxmlformats.org/officeDocument/2006/relationships/oleObject" Target="../embeddings/oleObject115.bin"/></Relationships>
</file>

<file path=ppt/slides/_rels/slide62.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image" Target="../media/image124.e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oleObject" Target="../embeddings/oleObject121.bin"/><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image" Target="../media/image121.emf"/><Relationship Id="rId11" Type="http://schemas.openxmlformats.org/officeDocument/2006/relationships/hyperlink" Target="../../Teaching/Electric%20Circuits%20and%20Analog%20Electronics/elec16_7.ewb" TargetMode="External"/><Relationship Id="rId5" Type="http://schemas.openxmlformats.org/officeDocument/2006/relationships/oleObject" Target="../embeddings/oleObject118.bin"/><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oleObject" Target="../embeddings/oleObject120.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image" Target="../media/image128.emf"/><Relationship Id="rId7" Type="http://schemas.openxmlformats.org/officeDocument/2006/relationships/image" Target="../media/image126.wmf"/><Relationship Id="rId2" Type="http://schemas.openxmlformats.org/officeDocument/2006/relationships/slideLayout" Target="../slideLayouts/slideLayout5.xml"/><Relationship Id="rId1" Type="http://schemas.openxmlformats.org/officeDocument/2006/relationships/vmlDrawing" Target="../drawings/vmlDrawing35.vml"/><Relationship Id="rId6" Type="http://schemas.openxmlformats.org/officeDocument/2006/relationships/oleObject" Target="../embeddings/oleObject123.bin"/><Relationship Id="rId5" Type="http://schemas.openxmlformats.org/officeDocument/2006/relationships/image" Target="../media/image125.wmf"/><Relationship Id="rId4" Type="http://schemas.openxmlformats.org/officeDocument/2006/relationships/oleObject" Target="../embeddings/oleObject122.bin"/><Relationship Id="rId9" Type="http://schemas.openxmlformats.org/officeDocument/2006/relationships/image" Target="../media/image127.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image" Target="../media/image133.wmf"/><Relationship Id="rId3" Type="http://schemas.openxmlformats.org/officeDocument/2006/relationships/image" Target="../media/image128.emf"/><Relationship Id="rId7" Type="http://schemas.openxmlformats.org/officeDocument/2006/relationships/image" Target="../media/image130.wmf"/><Relationship Id="rId12" Type="http://schemas.openxmlformats.org/officeDocument/2006/relationships/oleObject" Target="../embeddings/oleObject129.bin"/><Relationship Id="rId2" Type="http://schemas.openxmlformats.org/officeDocument/2006/relationships/slideLayout" Target="../slideLayouts/slideLayout5.xml"/><Relationship Id="rId1" Type="http://schemas.openxmlformats.org/officeDocument/2006/relationships/vmlDrawing" Target="../drawings/vmlDrawing36.vml"/><Relationship Id="rId6" Type="http://schemas.openxmlformats.org/officeDocument/2006/relationships/oleObject" Target="../embeddings/oleObject126.bin"/><Relationship Id="rId11" Type="http://schemas.openxmlformats.org/officeDocument/2006/relationships/image" Target="../media/image132.wmf"/><Relationship Id="rId5" Type="http://schemas.openxmlformats.org/officeDocument/2006/relationships/image" Target="../media/image129.wmf"/><Relationship Id="rId15" Type="http://schemas.openxmlformats.org/officeDocument/2006/relationships/image" Target="../media/image134.wmf"/><Relationship Id="rId10" Type="http://schemas.openxmlformats.org/officeDocument/2006/relationships/oleObject" Target="../embeddings/oleObject128.bin"/><Relationship Id="rId4" Type="http://schemas.openxmlformats.org/officeDocument/2006/relationships/oleObject" Target="../embeddings/oleObject125.bin"/><Relationship Id="rId9" Type="http://schemas.openxmlformats.org/officeDocument/2006/relationships/image" Target="../media/image131.wmf"/><Relationship Id="rId14" Type="http://schemas.openxmlformats.org/officeDocument/2006/relationships/oleObject" Target="../embeddings/oleObject130.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5.xml"/><Relationship Id="rId1" Type="http://schemas.openxmlformats.org/officeDocument/2006/relationships/vmlDrawing" Target="../drawings/vmlDrawing37.vml"/><Relationship Id="rId5" Type="http://schemas.openxmlformats.org/officeDocument/2006/relationships/image" Target="../media/image151.png"/><Relationship Id="rId4" Type="http://schemas.openxmlformats.org/officeDocument/2006/relationships/image" Target="../media/image135.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63.png"/><Relationship Id="rId18" Type="http://schemas.openxmlformats.org/officeDocument/2006/relationships/image" Target="../media/image140.wmf"/><Relationship Id="rId3" Type="http://schemas.openxmlformats.org/officeDocument/2006/relationships/oleObject" Target="../embeddings/oleObject132.bin"/><Relationship Id="rId21" Type="http://schemas.openxmlformats.org/officeDocument/2006/relationships/oleObject" Target="../embeddings/oleObject138.bin"/><Relationship Id="rId7" Type="http://schemas.openxmlformats.org/officeDocument/2006/relationships/image" Target="../media/image161.png"/><Relationship Id="rId12" Type="http://schemas.openxmlformats.org/officeDocument/2006/relationships/image" Target="../media/image162.png"/><Relationship Id="rId17" Type="http://schemas.openxmlformats.org/officeDocument/2006/relationships/oleObject" Target="../embeddings/oleObject136.bin"/><Relationship Id="rId2" Type="http://schemas.openxmlformats.org/officeDocument/2006/relationships/slideLayout" Target="../slideLayouts/slideLayout5.xml"/><Relationship Id="rId16" Type="http://schemas.openxmlformats.org/officeDocument/2006/relationships/image" Target="../media/image139.wmf"/><Relationship Id="rId20" Type="http://schemas.openxmlformats.org/officeDocument/2006/relationships/image" Target="../media/image141.wmf"/><Relationship Id="rId1" Type="http://schemas.openxmlformats.org/officeDocument/2006/relationships/vmlDrawing" Target="../drawings/vmlDrawing38.vml"/><Relationship Id="rId6" Type="http://schemas.openxmlformats.org/officeDocument/2006/relationships/image" Target="../media/image160.png"/><Relationship Id="rId11" Type="http://schemas.openxmlformats.org/officeDocument/2006/relationships/image" Target="../media/image138.wmf"/><Relationship Id="rId5" Type="http://schemas.openxmlformats.org/officeDocument/2006/relationships/image" Target="../media/image159.png"/><Relationship Id="rId15" Type="http://schemas.openxmlformats.org/officeDocument/2006/relationships/oleObject" Target="../embeddings/oleObject135.bin"/><Relationship Id="rId10" Type="http://schemas.openxmlformats.org/officeDocument/2006/relationships/oleObject" Target="../embeddings/oleObject134.bin"/><Relationship Id="rId19" Type="http://schemas.openxmlformats.org/officeDocument/2006/relationships/oleObject" Target="../embeddings/oleObject137.bin"/><Relationship Id="rId4" Type="http://schemas.openxmlformats.org/officeDocument/2006/relationships/image" Target="../media/image136.wmf"/><Relationship Id="rId9" Type="http://schemas.openxmlformats.org/officeDocument/2006/relationships/image" Target="../media/image137.wmf"/><Relationship Id="rId14" Type="http://schemas.openxmlformats.org/officeDocument/2006/relationships/image" Target="../media/image164.png"/><Relationship Id="rId22" Type="http://schemas.openxmlformats.org/officeDocument/2006/relationships/image" Target="../media/image142.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47.wmf"/><Relationship Id="rId3" Type="http://schemas.openxmlformats.org/officeDocument/2006/relationships/image" Target="../media/image149.emf"/><Relationship Id="rId7" Type="http://schemas.openxmlformats.org/officeDocument/2006/relationships/image" Target="../media/image144.wmf"/><Relationship Id="rId12" Type="http://schemas.openxmlformats.org/officeDocument/2006/relationships/oleObject" Target="../embeddings/oleObject143.bin"/><Relationship Id="rId2" Type="http://schemas.openxmlformats.org/officeDocument/2006/relationships/slideLayout" Target="../slideLayouts/slideLayout5.xml"/><Relationship Id="rId1" Type="http://schemas.openxmlformats.org/officeDocument/2006/relationships/vmlDrawing" Target="../drawings/vmlDrawing39.vml"/><Relationship Id="rId6" Type="http://schemas.openxmlformats.org/officeDocument/2006/relationships/oleObject" Target="../embeddings/oleObject140.bin"/><Relationship Id="rId11" Type="http://schemas.openxmlformats.org/officeDocument/2006/relationships/image" Target="../media/image146.wmf"/><Relationship Id="rId5" Type="http://schemas.openxmlformats.org/officeDocument/2006/relationships/image" Target="../media/image143.wmf"/><Relationship Id="rId15" Type="http://schemas.openxmlformats.org/officeDocument/2006/relationships/image" Target="../media/image148.w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45.wmf"/><Relationship Id="rId14" Type="http://schemas.openxmlformats.org/officeDocument/2006/relationships/oleObject" Target="../embeddings/oleObject144.bin"/></Relationships>
</file>

<file path=ppt/slides/_rels/slide68.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50.bin"/><Relationship Id="rId18" Type="http://schemas.openxmlformats.org/officeDocument/2006/relationships/image" Target="../media/image157.wmf"/><Relationship Id="rId3" Type="http://schemas.openxmlformats.org/officeDocument/2006/relationships/oleObject" Target="../embeddings/oleObject145.bin"/><Relationship Id="rId21" Type="http://schemas.openxmlformats.org/officeDocument/2006/relationships/oleObject" Target="../embeddings/oleObject154.bin"/><Relationship Id="rId7" Type="http://schemas.openxmlformats.org/officeDocument/2006/relationships/oleObject" Target="../embeddings/oleObject147.bin"/><Relationship Id="rId12" Type="http://schemas.openxmlformats.org/officeDocument/2006/relationships/image" Target="../media/image154.wmf"/><Relationship Id="rId17" Type="http://schemas.openxmlformats.org/officeDocument/2006/relationships/oleObject" Target="../embeddings/oleObject152.bin"/><Relationship Id="rId2" Type="http://schemas.openxmlformats.org/officeDocument/2006/relationships/slideLayout" Target="../slideLayouts/slideLayout5.xml"/><Relationship Id="rId16" Type="http://schemas.openxmlformats.org/officeDocument/2006/relationships/image" Target="../media/image156.wmf"/><Relationship Id="rId20" Type="http://schemas.openxmlformats.org/officeDocument/2006/relationships/image" Target="../media/image158.wmf"/><Relationship Id="rId1" Type="http://schemas.openxmlformats.org/officeDocument/2006/relationships/vmlDrawing" Target="../drawings/vmlDrawing40.vml"/><Relationship Id="rId6" Type="http://schemas.openxmlformats.org/officeDocument/2006/relationships/image" Target="../media/image151.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53.wmf"/><Relationship Id="rId19" Type="http://schemas.openxmlformats.org/officeDocument/2006/relationships/oleObject" Target="../embeddings/oleObject153.bin"/><Relationship Id="rId4" Type="http://schemas.openxmlformats.org/officeDocument/2006/relationships/image" Target="../media/image150.wmf"/><Relationship Id="rId9" Type="http://schemas.openxmlformats.org/officeDocument/2006/relationships/oleObject" Target="../embeddings/oleObject148.bin"/><Relationship Id="rId14" Type="http://schemas.openxmlformats.org/officeDocument/2006/relationships/image" Target="../media/image155.wmf"/><Relationship Id="rId22" Type="http://schemas.openxmlformats.org/officeDocument/2006/relationships/image" Target="../media/image159.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image" Target="../media/image163.emf"/><Relationship Id="rId7" Type="http://schemas.openxmlformats.org/officeDocument/2006/relationships/image" Target="../media/image161.wmf"/><Relationship Id="rId2" Type="http://schemas.openxmlformats.org/officeDocument/2006/relationships/slideLayout" Target="../slideLayouts/slideLayout5.xml"/><Relationship Id="rId1" Type="http://schemas.openxmlformats.org/officeDocument/2006/relationships/vmlDrawing" Target="../drawings/vmlDrawing41.vml"/><Relationship Id="rId6" Type="http://schemas.openxmlformats.org/officeDocument/2006/relationships/oleObject" Target="../embeddings/oleObject156.bin"/><Relationship Id="rId5" Type="http://schemas.openxmlformats.org/officeDocument/2006/relationships/image" Target="../media/image160.wmf"/><Relationship Id="rId4" Type="http://schemas.openxmlformats.org/officeDocument/2006/relationships/oleObject" Target="../embeddings/oleObject155.bin"/><Relationship Id="rId9" Type="http://schemas.openxmlformats.org/officeDocument/2006/relationships/image" Target="../media/image16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5.xml"/><Relationship Id="rId1" Type="http://schemas.openxmlformats.org/officeDocument/2006/relationships/vmlDrawing" Target="../drawings/vmlDrawing42.vml"/><Relationship Id="rId6" Type="http://schemas.openxmlformats.org/officeDocument/2006/relationships/image" Target="../media/image165.wmf"/><Relationship Id="rId5" Type="http://schemas.openxmlformats.org/officeDocument/2006/relationships/oleObject" Target="../embeddings/oleObject159.bin"/><Relationship Id="rId4" Type="http://schemas.openxmlformats.org/officeDocument/2006/relationships/image" Target="../media/image164.wmf"/><Relationship Id="rId9" Type="http://schemas.openxmlformats.org/officeDocument/2006/relationships/image" Target="../media/image163.e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image" Target="../media/image170.emf"/><Relationship Id="rId7" Type="http://schemas.openxmlformats.org/officeDocument/2006/relationships/image" Target="../media/image168.wmf"/><Relationship Id="rId2" Type="http://schemas.openxmlformats.org/officeDocument/2006/relationships/slideLayout" Target="../slideLayouts/slideLayout5.xml"/><Relationship Id="rId1" Type="http://schemas.openxmlformats.org/officeDocument/2006/relationships/vmlDrawing" Target="../drawings/vmlDrawing43.vml"/><Relationship Id="rId6" Type="http://schemas.openxmlformats.org/officeDocument/2006/relationships/oleObject" Target="../embeddings/oleObject162.bin"/><Relationship Id="rId5" Type="http://schemas.openxmlformats.org/officeDocument/2006/relationships/image" Target="../media/image167.wmf"/><Relationship Id="rId4" Type="http://schemas.openxmlformats.org/officeDocument/2006/relationships/oleObject" Target="../embeddings/oleObject161.bin"/><Relationship Id="rId9" Type="http://schemas.openxmlformats.org/officeDocument/2006/relationships/image" Target="../media/image169.wmf"/></Relationships>
</file>

<file path=ppt/slides/_rels/slide72.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image" Target="../media/image175.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oleObject" Target="../embeddings/oleObject168.bin"/><Relationship Id="rId2" Type="http://schemas.openxmlformats.org/officeDocument/2006/relationships/slideLayout" Target="../slideLayouts/slideLayout5.xml"/><Relationship Id="rId1" Type="http://schemas.openxmlformats.org/officeDocument/2006/relationships/vmlDrawing" Target="../drawings/vmlDrawing44.vml"/><Relationship Id="rId6" Type="http://schemas.openxmlformats.org/officeDocument/2006/relationships/image" Target="../media/image172.wmf"/><Relationship Id="rId11" Type="http://schemas.openxmlformats.org/officeDocument/2006/relationships/image" Target="../media/image177.emf"/><Relationship Id="rId5" Type="http://schemas.openxmlformats.org/officeDocument/2006/relationships/oleObject" Target="../embeddings/oleObject165.bin"/><Relationship Id="rId15" Type="http://schemas.openxmlformats.org/officeDocument/2006/relationships/image" Target="../media/image176.wmf"/><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67.bin"/><Relationship Id="rId14" Type="http://schemas.openxmlformats.org/officeDocument/2006/relationships/oleObject" Target="../embeddings/oleObject169.bin"/></Relationships>
</file>

<file path=ppt/slides/_rels/slide73.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image" Target="../media/image182.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oleObject" Target="../embeddings/oleObject174.bin"/><Relationship Id="rId2" Type="http://schemas.openxmlformats.org/officeDocument/2006/relationships/slideLayout" Target="../slideLayouts/slideLayout5.xml"/><Relationship Id="rId1" Type="http://schemas.openxmlformats.org/officeDocument/2006/relationships/vmlDrawing" Target="../drawings/vmlDrawing45.vml"/><Relationship Id="rId6" Type="http://schemas.openxmlformats.org/officeDocument/2006/relationships/image" Target="../media/image179.wmf"/><Relationship Id="rId11" Type="http://schemas.openxmlformats.org/officeDocument/2006/relationships/image" Target="../media/image183.emf"/><Relationship Id="rId5" Type="http://schemas.openxmlformats.org/officeDocument/2006/relationships/oleObject" Target="../embeddings/oleObject171.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73.bin"/></Relationships>
</file>

<file path=ppt/slides/_rels/slide74.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180.bin"/><Relationship Id="rId18" Type="http://schemas.openxmlformats.org/officeDocument/2006/relationships/image" Target="../media/image191.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88.wmf"/><Relationship Id="rId17" Type="http://schemas.openxmlformats.org/officeDocument/2006/relationships/oleObject" Target="../embeddings/oleObject182.bin"/><Relationship Id="rId2" Type="http://schemas.openxmlformats.org/officeDocument/2006/relationships/slideLayout" Target="../slideLayouts/slideLayout5.xml"/><Relationship Id="rId16" Type="http://schemas.openxmlformats.org/officeDocument/2006/relationships/image" Target="../media/image190.wmf"/><Relationship Id="rId1" Type="http://schemas.openxmlformats.org/officeDocument/2006/relationships/vmlDrawing" Target="../drawings/vmlDrawing46.vml"/><Relationship Id="rId6" Type="http://schemas.openxmlformats.org/officeDocument/2006/relationships/image" Target="../media/image185.w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78.bin"/><Relationship Id="rId14" Type="http://schemas.openxmlformats.org/officeDocument/2006/relationships/image" Target="../media/image189.wmf"/></Relationships>
</file>

<file path=ppt/slides/_rels/slide75.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5.xml"/><Relationship Id="rId1" Type="http://schemas.openxmlformats.org/officeDocument/2006/relationships/vmlDrawing" Target="../drawings/vmlDrawing47.vml"/><Relationship Id="rId6" Type="http://schemas.openxmlformats.org/officeDocument/2006/relationships/image" Target="../media/image193.wmf"/><Relationship Id="rId5" Type="http://schemas.openxmlformats.org/officeDocument/2006/relationships/oleObject" Target="../embeddings/oleObject184.bin"/><Relationship Id="rId4" Type="http://schemas.openxmlformats.org/officeDocument/2006/relationships/image" Target="../media/image19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86.bin"/><Relationship Id="rId7" Type="http://schemas.openxmlformats.org/officeDocument/2006/relationships/image" Target="../media/image208.png"/><Relationship Id="rId2" Type="http://schemas.openxmlformats.org/officeDocument/2006/relationships/slideLayout" Target="../slideLayouts/slideLayout5.xml"/><Relationship Id="rId1" Type="http://schemas.openxmlformats.org/officeDocument/2006/relationships/vmlDrawing" Target="../drawings/vmlDrawing48.vml"/><Relationship Id="rId6" Type="http://schemas.openxmlformats.org/officeDocument/2006/relationships/image" Target="../media/image196.wmf"/><Relationship Id="rId5" Type="http://schemas.openxmlformats.org/officeDocument/2006/relationships/oleObject" Target="../embeddings/oleObject187.bin"/><Relationship Id="rId4" Type="http://schemas.openxmlformats.org/officeDocument/2006/relationships/image" Target="../media/image195.wmf"/></Relationships>
</file>

<file path=ppt/slides/_rels/slide77.xml.rels><?xml version="1.0" encoding="UTF-8" standalone="yes"?>
<Relationships xmlns="http://schemas.openxmlformats.org/package/2006/relationships"><Relationship Id="rId8" Type="http://schemas.openxmlformats.org/officeDocument/2006/relationships/image" Target="../media/image199.e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5.xml"/><Relationship Id="rId1" Type="http://schemas.openxmlformats.org/officeDocument/2006/relationships/vmlDrawing" Target="../drawings/vmlDrawing49.vml"/><Relationship Id="rId6" Type="http://schemas.openxmlformats.org/officeDocument/2006/relationships/image" Target="../media/image198.wmf"/><Relationship Id="rId5" Type="http://schemas.openxmlformats.org/officeDocument/2006/relationships/oleObject" Target="../embeddings/oleObject189.bin"/><Relationship Id="rId4" Type="http://schemas.openxmlformats.org/officeDocument/2006/relationships/image" Target="../media/image197.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5.xml"/><Relationship Id="rId1" Type="http://schemas.openxmlformats.org/officeDocument/2006/relationships/vmlDrawing" Target="../drawings/vmlDrawing50.vml"/><Relationship Id="rId4" Type="http://schemas.openxmlformats.org/officeDocument/2006/relationships/image" Target="../media/image200.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5.xml"/><Relationship Id="rId1" Type="http://schemas.openxmlformats.org/officeDocument/2006/relationships/vmlDrawing" Target="../drawings/vmlDrawing51.vml"/><Relationship Id="rId4" Type="http://schemas.openxmlformats.org/officeDocument/2006/relationships/image" Target="../media/image201.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5.xml"/><Relationship Id="rId1" Type="http://schemas.openxmlformats.org/officeDocument/2006/relationships/vmlDrawing" Target="../drawings/vmlDrawing52.vml"/><Relationship Id="rId6" Type="http://schemas.openxmlformats.org/officeDocument/2006/relationships/image" Target="../media/image203.emf"/><Relationship Id="rId5" Type="http://schemas.openxmlformats.org/officeDocument/2006/relationships/oleObject" Target="../embeddings/oleObject194.bin"/><Relationship Id="rId4" Type="http://schemas.openxmlformats.org/officeDocument/2006/relationships/image" Target="../media/image202.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8" Type="http://schemas.openxmlformats.org/officeDocument/2006/relationships/image" Target="../media/image206.e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5.xml"/><Relationship Id="rId1" Type="http://schemas.openxmlformats.org/officeDocument/2006/relationships/vmlDrawing" Target="../drawings/vmlDrawing53.vml"/><Relationship Id="rId6" Type="http://schemas.openxmlformats.org/officeDocument/2006/relationships/image" Target="../media/image205.emf"/><Relationship Id="rId5" Type="http://schemas.openxmlformats.org/officeDocument/2006/relationships/oleObject" Target="../embeddings/oleObject196.bin"/><Relationship Id="rId4" Type="http://schemas.openxmlformats.org/officeDocument/2006/relationships/image" Target="../media/image204.emf"/></Relationships>
</file>

<file path=ppt/slides/_rels/slide87.xml.rels><?xml version="1.0" encoding="UTF-8" standalone="yes"?>
<Relationships xmlns="http://schemas.openxmlformats.org/package/2006/relationships"><Relationship Id="rId8" Type="http://schemas.openxmlformats.org/officeDocument/2006/relationships/image" Target="../media/image209.e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5.xml"/><Relationship Id="rId1" Type="http://schemas.openxmlformats.org/officeDocument/2006/relationships/vmlDrawing" Target="../drawings/vmlDrawing54.vml"/><Relationship Id="rId6" Type="http://schemas.openxmlformats.org/officeDocument/2006/relationships/image" Target="../media/image208.emf"/><Relationship Id="rId5" Type="http://schemas.openxmlformats.org/officeDocument/2006/relationships/oleObject" Target="../embeddings/oleObject199.bin"/><Relationship Id="rId4" Type="http://schemas.openxmlformats.org/officeDocument/2006/relationships/image" Target="../media/image207.emf"/></Relationships>
</file>

<file path=ppt/slides/_rels/slide8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hyperlink" Target="Circuit_Files/Chapter7/&#26045;&#23494;&#29305;Schmidt&#35302;&#21457;&#22120;.msm" TargetMode="Externa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1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215.emf"/><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17.emf"/><Relationship Id="rId2" Type="http://schemas.openxmlformats.org/officeDocument/2006/relationships/slideLayout" Target="../slideLayouts/slideLayout5.xml"/><Relationship Id="rId1" Type="http://schemas.openxmlformats.org/officeDocument/2006/relationships/vmlDrawing" Target="../drawings/vmlDrawing55.vml"/><Relationship Id="rId5" Type="http://schemas.openxmlformats.org/officeDocument/2006/relationships/image" Target="../media/image216.wmf"/><Relationship Id="rId4" Type="http://schemas.openxmlformats.org/officeDocument/2006/relationships/oleObject" Target="../embeddings/oleObject201.bin"/></Relationships>
</file>

<file path=ppt/slides/_rels/slide97.xml.rels><?xml version="1.0" encoding="UTF-8" standalone="yes"?>
<Relationships xmlns="http://schemas.openxmlformats.org/package/2006/relationships"><Relationship Id="rId3" Type="http://schemas.openxmlformats.org/officeDocument/2006/relationships/image" Target="../media/image219.emf"/><Relationship Id="rId2" Type="http://schemas.openxmlformats.org/officeDocument/2006/relationships/slideLayout" Target="../slideLayouts/slideLayout5.xml"/><Relationship Id="rId1" Type="http://schemas.openxmlformats.org/officeDocument/2006/relationships/vmlDrawing" Target="../drawings/vmlDrawing56.vml"/><Relationship Id="rId5" Type="http://schemas.openxmlformats.org/officeDocument/2006/relationships/image" Target="../media/image218.wmf"/><Relationship Id="rId4" Type="http://schemas.openxmlformats.org/officeDocument/2006/relationships/oleObject" Target="../embeddings/oleObject202.bin"/></Relationships>
</file>

<file path=ppt/slides/_rels/slide98.xml.rels><?xml version="1.0" encoding="UTF-8" standalone="yes"?>
<Relationships xmlns="http://schemas.openxmlformats.org/package/2006/relationships"><Relationship Id="rId3" Type="http://schemas.openxmlformats.org/officeDocument/2006/relationships/image" Target="../media/image221.emf"/><Relationship Id="rId2" Type="http://schemas.openxmlformats.org/officeDocument/2006/relationships/slideLayout" Target="../slideLayouts/slideLayout5.xml"/><Relationship Id="rId1" Type="http://schemas.openxmlformats.org/officeDocument/2006/relationships/vmlDrawing" Target="../drawings/vmlDrawing57.vml"/><Relationship Id="rId5" Type="http://schemas.openxmlformats.org/officeDocument/2006/relationships/image" Target="../media/image220.wmf"/><Relationship Id="rId4" Type="http://schemas.openxmlformats.org/officeDocument/2006/relationships/oleObject" Target="../embeddings/oleObject20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标题 3"/>
          <p:cNvSpPr>
            <a:spLocks noGrp="1"/>
          </p:cNvSpPr>
          <p:nvPr>
            <p:ph type="ctrTitle"/>
          </p:nvPr>
        </p:nvSpPr>
        <p:spPr/>
        <p:txBody>
          <a:bodyPr/>
          <a:lstStyle/>
          <a:p>
            <a:r>
              <a:rPr lang="zh-CN" altLang="en-US" dirty="0"/>
              <a:t>第</a:t>
            </a:r>
            <a:r>
              <a:rPr lang="en-US" altLang="zh-CN" dirty="0"/>
              <a:t>7</a:t>
            </a:r>
            <a:r>
              <a:rPr lang="zh-CN" altLang="en-US" dirty="0"/>
              <a:t>章 </a:t>
            </a:r>
            <a:r>
              <a:rPr lang="zh-CN" altLang="en-US" dirty="0" smtClean="0"/>
              <a:t>  模拟集成电路</a:t>
            </a:r>
            <a:r>
              <a:rPr lang="en-US" altLang="zh-CN" dirty="0" smtClean="0"/>
              <a:t/>
            </a:r>
            <a:br>
              <a:rPr lang="en-US" altLang="zh-CN" dirty="0" smtClean="0"/>
            </a:br>
            <a:r>
              <a:rPr lang="zh-CN" altLang="en-US" dirty="0" smtClean="0"/>
              <a:t>及其</a:t>
            </a:r>
            <a:r>
              <a:rPr lang="zh-CN" altLang="en-US" dirty="0"/>
              <a:t>应用电路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4</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10</a:t>
            </a:fld>
            <a:endParaRPr lang="zh-CN" altLang="en-US"/>
          </a:p>
        </p:txBody>
      </p:sp>
      <p:sp>
        <p:nvSpPr>
          <p:cNvPr id="61443" name="Rectangle 3"/>
          <p:cNvSpPr>
            <a:spLocks noGrp="1" noChangeArrowheads="1"/>
          </p:cNvSpPr>
          <p:nvPr>
            <p:ph sz="quarter" idx="4294967295"/>
          </p:nvPr>
        </p:nvSpPr>
        <p:spPr>
          <a:xfrm>
            <a:off x="0" y="765175"/>
            <a:ext cx="8891588" cy="5543550"/>
          </a:xfrm>
        </p:spPr>
        <p:txBody>
          <a:bodyPr/>
          <a:lstStyle/>
          <a:p>
            <a:pPr marL="0" indent="0" eaLnBrk="1" hangingPunct="1"/>
            <a:r>
              <a:rPr lang="en-US" altLang="zh-CN" dirty="0" smtClean="0">
                <a:ea typeface="宋体" charset="-122"/>
              </a:rPr>
              <a:t> </a:t>
            </a:r>
            <a:r>
              <a:rPr lang="zh-CN" altLang="en-US" dirty="0" smtClean="0">
                <a:ea typeface="宋体" charset="-122"/>
              </a:rPr>
              <a:t>集成运算放大器内部组成特点：</a:t>
            </a:r>
          </a:p>
          <a:p>
            <a:pPr marL="182563" lvl="1" indent="274638" eaLnBrk="1" hangingPunct="1">
              <a:lnSpc>
                <a:spcPct val="150000"/>
              </a:lnSpc>
              <a:buFont typeface="Wingdings" pitchFamily="2" charset="2"/>
              <a:buNone/>
            </a:pPr>
            <a:r>
              <a:rPr lang="zh-CN" altLang="en-US" dirty="0" smtClean="0"/>
              <a:t>无电感、无大容量电容、无大阻值电阻、由三极管代替二极管。</a:t>
            </a:r>
          </a:p>
          <a:p>
            <a:pPr marL="0" indent="0" eaLnBrk="1" hangingPunct="1"/>
            <a:r>
              <a:rPr lang="zh-CN" altLang="en-US" dirty="0" smtClean="0">
                <a:ea typeface="宋体" charset="-122"/>
              </a:rPr>
              <a:t> 集成运算放大器的电路符号及器件外形</a:t>
            </a:r>
          </a:p>
        </p:txBody>
      </p:sp>
      <p:grpSp>
        <p:nvGrpSpPr>
          <p:cNvPr id="2" name="Group 4"/>
          <p:cNvGrpSpPr>
            <a:grpSpLocks/>
          </p:cNvGrpSpPr>
          <p:nvPr/>
        </p:nvGrpSpPr>
        <p:grpSpPr bwMode="auto">
          <a:xfrm>
            <a:off x="1566863" y="3580715"/>
            <a:ext cx="2209800" cy="1543050"/>
            <a:chOff x="384" y="612"/>
            <a:chExt cx="1392" cy="972"/>
          </a:xfrm>
        </p:grpSpPr>
        <p:grpSp>
          <p:nvGrpSpPr>
            <p:cNvPr id="61466" name="Group 5"/>
            <p:cNvGrpSpPr>
              <a:grpSpLocks/>
            </p:cNvGrpSpPr>
            <p:nvPr/>
          </p:nvGrpSpPr>
          <p:grpSpPr bwMode="auto">
            <a:xfrm>
              <a:off x="720" y="612"/>
              <a:ext cx="720" cy="972"/>
              <a:chOff x="720" y="612"/>
              <a:chExt cx="720" cy="972"/>
            </a:xfrm>
          </p:grpSpPr>
          <p:sp>
            <p:nvSpPr>
              <p:cNvPr id="61470" name="Rectangle 6"/>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1471" name="Line 7"/>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Line 8"/>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3" name="Line 9"/>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4" name="Line 10"/>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11"/>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AutoShape 12"/>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1477" name="Text Box 13"/>
              <p:cNvSpPr txBox="1">
                <a:spLocks noChangeArrowheads="1"/>
              </p:cNvSpPr>
              <p:nvPr/>
            </p:nvSpPr>
            <p:spPr bwMode="auto">
              <a:xfrm>
                <a:off x="1046" y="612"/>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A</a:t>
                </a:r>
                <a:r>
                  <a:rPr kumimoji="1" lang="en-US" altLang="zh-CN" i="1" baseline="-25000">
                    <a:ea typeface="宋体" charset="-122"/>
                  </a:rPr>
                  <a:t>u</a:t>
                </a:r>
                <a:r>
                  <a:rPr kumimoji="1" lang="en-US" altLang="zh-CN" baseline="-25000">
                    <a:ea typeface="宋体" charset="-122"/>
                  </a:rPr>
                  <a:t>o</a:t>
                </a:r>
                <a:endParaRPr kumimoji="1" lang="en-US" altLang="zh-CN">
                  <a:ea typeface="宋体" charset="-122"/>
                </a:endParaRPr>
              </a:p>
            </p:txBody>
          </p:sp>
        </p:grpSp>
        <p:sp>
          <p:nvSpPr>
            <p:cNvPr id="61467" name="Line 14"/>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15"/>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Line 16"/>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5757863" y="3885515"/>
            <a:ext cx="2333625" cy="1066800"/>
            <a:chOff x="3504" y="672"/>
            <a:chExt cx="1470" cy="672"/>
          </a:xfrm>
        </p:grpSpPr>
        <p:sp>
          <p:nvSpPr>
            <p:cNvPr id="61458" name="AutoShape 18"/>
            <p:cNvSpPr>
              <a:spLocks noChangeArrowheads="1"/>
            </p:cNvSpPr>
            <p:nvPr/>
          </p:nvSpPr>
          <p:spPr bwMode="auto">
            <a:xfrm rot="5400000" flipH="1">
              <a:off x="3912" y="648"/>
              <a:ext cx="672" cy="720"/>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1459" name="Line 19"/>
            <p:cNvSpPr>
              <a:spLocks noChangeShapeType="1"/>
            </p:cNvSpPr>
            <p:nvPr/>
          </p:nvSpPr>
          <p:spPr bwMode="auto">
            <a:xfrm>
              <a:off x="3916" y="82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20"/>
            <p:cNvSpPr>
              <a:spLocks noChangeShapeType="1"/>
            </p:cNvSpPr>
            <p:nvPr/>
          </p:nvSpPr>
          <p:spPr bwMode="auto">
            <a:xfrm>
              <a:off x="3916" y="115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21"/>
            <p:cNvSpPr>
              <a:spLocks noChangeShapeType="1"/>
            </p:cNvSpPr>
            <p:nvPr/>
          </p:nvSpPr>
          <p:spPr bwMode="auto">
            <a:xfrm rot="-5400000">
              <a:off x="3912" y="11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2"/>
            <p:cNvSpPr>
              <a:spLocks noChangeShapeType="1"/>
            </p:cNvSpPr>
            <p:nvPr/>
          </p:nvSpPr>
          <p:spPr bwMode="auto">
            <a:xfrm flipH="1">
              <a:off x="3504" y="846"/>
              <a:ext cx="3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23"/>
            <p:cNvSpPr>
              <a:spLocks noChangeShapeType="1"/>
            </p:cNvSpPr>
            <p:nvPr/>
          </p:nvSpPr>
          <p:spPr bwMode="auto">
            <a:xfrm flipH="1">
              <a:off x="3504" y="1152"/>
              <a:ext cx="3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Line 24"/>
            <p:cNvSpPr>
              <a:spLocks noChangeShapeType="1"/>
            </p:cNvSpPr>
            <p:nvPr/>
          </p:nvSpPr>
          <p:spPr bwMode="auto">
            <a:xfrm flipH="1">
              <a:off x="4590" y="992"/>
              <a:ext cx="3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Rectangle 25"/>
            <p:cNvSpPr>
              <a:spLocks noChangeArrowheads="1"/>
            </p:cNvSpPr>
            <p:nvPr/>
          </p:nvSpPr>
          <p:spPr bwMode="auto">
            <a:xfrm>
              <a:off x="3956" y="814"/>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p>
              <a:r>
                <a:rPr kumimoji="1" lang="en-US" altLang="zh-CN">
                  <a:ea typeface="宋体" charset="-122"/>
                </a:rPr>
                <a:t>A</a:t>
              </a:r>
              <a:r>
                <a:rPr kumimoji="1" lang="en-US" altLang="zh-CN" i="1" baseline="-25000">
                  <a:ea typeface="宋体" charset="-122"/>
                </a:rPr>
                <a:t>u</a:t>
              </a:r>
              <a:r>
                <a:rPr kumimoji="1" lang="en-US" altLang="zh-CN" baseline="-25000">
                  <a:ea typeface="宋体" charset="-122"/>
                </a:rPr>
                <a:t>o</a:t>
              </a:r>
            </a:p>
          </p:txBody>
        </p:sp>
      </p:grpSp>
      <p:sp>
        <p:nvSpPr>
          <p:cNvPr id="45082" name="Text Box 26"/>
          <p:cNvSpPr txBox="1">
            <a:spLocks noChangeArrowheads="1"/>
          </p:cNvSpPr>
          <p:nvPr/>
        </p:nvSpPr>
        <p:spPr bwMode="auto">
          <a:xfrm>
            <a:off x="1109663" y="377439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45083" name="Text Box 27"/>
          <p:cNvSpPr txBox="1">
            <a:spLocks noChangeArrowheads="1"/>
          </p:cNvSpPr>
          <p:nvPr/>
        </p:nvSpPr>
        <p:spPr bwMode="auto">
          <a:xfrm>
            <a:off x="1109663" y="4418915"/>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ea typeface="宋体" charset="-122"/>
              </a:rPr>
              <a:t>+</a:t>
            </a:r>
            <a:endParaRPr kumimoji="1" lang="en-US" altLang="zh-CN" i="1">
              <a:ea typeface="宋体" charset="-122"/>
            </a:endParaRPr>
          </a:p>
        </p:txBody>
      </p:sp>
      <p:sp>
        <p:nvSpPr>
          <p:cNvPr id="45084" name="Text Box 28"/>
          <p:cNvSpPr txBox="1">
            <a:spLocks noChangeArrowheads="1"/>
          </p:cNvSpPr>
          <p:nvPr/>
        </p:nvSpPr>
        <p:spPr bwMode="auto">
          <a:xfrm>
            <a:off x="5284788" y="38093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45085" name="Text Box 29"/>
          <p:cNvSpPr txBox="1">
            <a:spLocks noChangeArrowheads="1"/>
          </p:cNvSpPr>
          <p:nvPr/>
        </p:nvSpPr>
        <p:spPr bwMode="auto">
          <a:xfrm>
            <a:off x="5284788" y="4453840"/>
            <a:ext cx="46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ea typeface="宋体" charset="-122"/>
              </a:rPr>
              <a:t>+</a:t>
            </a:r>
            <a:endParaRPr kumimoji="1" lang="en-US" altLang="zh-CN" i="1">
              <a:ea typeface="宋体" charset="-122"/>
            </a:endParaRPr>
          </a:p>
        </p:txBody>
      </p:sp>
      <p:sp>
        <p:nvSpPr>
          <p:cNvPr id="45086" name="Text Box 30"/>
          <p:cNvSpPr txBox="1">
            <a:spLocks noChangeArrowheads="1"/>
          </p:cNvSpPr>
          <p:nvPr/>
        </p:nvSpPr>
        <p:spPr bwMode="auto">
          <a:xfrm>
            <a:off x="8120063" y="411411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endParaRPr kumimoji="1" lang="en-US" altLang="zh-CN" i="1">
              <a:ea typeface="宋体" charset="-122"/>
            </a:endParaRPr>
          </a:p>
        </p:txBody>
      </p:sp>
      <p:sp>
        <p:nvSpPr>
          <p:cNvPr id="45087" name="Text Box 31"/>
          <p:cNvSpPr txBox="1">
            <a:spLocks noChangeArrowheads="1"/>
          </p:cNvSpPr>
          <p:nvPr/>
        </p:nvSpPr>
        <p:spPr bwMode="auto">
          <a:xfrm>
            <a:off x="3852863" y="411411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endParaRPr kumimoji="1" lang="en-US" altLang="zh-CN" i="1">
              <a:ea typeface="宋体" charset="-122"/>
            </a:endParaRPr>
          </a:p>
        </p:txBody>
      </p:sp>
      <p:sp>
        <p:nvSpPr>
          <p:cNvPr id="45088" name="Text Box 32"/>
          <p:cNvSpPr txBox="1">
            <a:spLocks noChangeArrowheads="1"/>
          </p:cNvSpPr>
          <p:nvPr/>
        </p:nvSpPr>
        <p:spPr bwMode="auto">
          <a:xfrm>
            <a:off x="1803400" y="5180915"/>
            <a:ext cx="211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r>
              <a:rPr kumimoji="1" lang="en-US" altLang="en-US">
                <a:ea typeface="宋体" charset="-122"/>
              </a:rPr>
              <a:t>=</a:t>
            </a:r>
            <a:r>
              <a:rPr kumimoji="1" lang="en-US" altLang="en-US" i="1">
                <a:ea typeface="宋体" charset="-122"/>
              </a:rPr>
              <a:t>A</a:t>
            </a:r>
            <a:r>
              <a:rPr kumimoji="1" lang="en-US" altLang="en-US" i="1" baseline="-25000">
                <a:ea typeface="宋体" charset="-122"/>
              </a:rPr>
              <a:t>u</a:t>
            </a:r>
            <a:r>
              <a:rPr kumimoji="1" lang="en-US" altLang="en-US" baseline="-25000">
                <a:ea typeface="宋体" charset="-122"/>
              </a:rPr>
              <a:t>o</a:t>
            </a:r>
            <a:r>
              <a:rPr kumimoji="1" lang="en-US" altLang="en-US">
                <a:ea typeface="宋体" charset="-122"/>
              </a:rPr>
              <a:t>(</a:t>
            </a:r>
            <a:r>
              <a:rPr kumimoji="1" lang="en-US" altLang="en-US" i="1">
                <a:ea typeface="宋体" charset="-122"/>
              </a:rPr>
              <a:t>u</a:t>
            </a:r>
            <a:r>
              <a:rPr kumimoji="1" lang="en-US" altLang="en-US" i="1" baseline="-25000">
                <a:ea typeface="宋体" charset="-122"/>
              </a:rPr>
              <a:t>+</a:t>
            </a:r>
            <a:r>
              <a:rPr kumimoji="1" lang="en-US" altLang="en-US" i="1">
                <a:latin typeface="宋体" charset="-122"/>
                <a:ea typeface="宋体" charset="-122"/>
              </a:rPr>
              <a:t>- </a:t>
            </a:r>
            <a:r>
              <a:rPr kumimoji="1" lang="en-US" altLang="en-US" i="1">
                <a:ea typeface="宋体" charset="-122"/>
              </a:rPr>
              <a:t>u</a:t>
            </a:r>
            <a:r>
              <a:rPr kumimoji="1" lang="en-US" altLang="en-US" i="1" baseline="-25000">
                <a:latin typeface="宋体" charset="-122"/>
                <a:ea typeface="宋体" charset="-122"/>
              </a:rPr>
              <a:t>-</a:t>
            </a:r>
            <a:r>
              <a:rPr kumimoji="1" lang="en-US" altLang="en-US">
                <a:ea typeface="宋体" charset="-122"/>
              </a:rPr>
              <a:t>)</a:t>
            </a:r>
            <a:endParaRPr kumimoji="1" lang="en-US" altLang="zh-CN" i="1">
              <a:ea typeface="宋体" charset="-122"/>
            </a:endParaRPr>
          </a:p>
        </p:txBody>
      </p:sp>
      <p:sp>
        <p:nvSpPr>
          <p:cNvPr id="45089" name="Text Box 33"/>
          <p:cNvSpPr txBox="1">
            <a:spLocks noChangeArrowheads="1"/>
          </p:cNvSpPr>
          <p:nvPr/>
        </p:nvSpPr>
        <p:spPr bwMode="auto">
          <a:xfrm>
            <a:off x="6138863" y="5180915"/>
            <a:ext cx="211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r>
              <a:rPr kumimoji="1" lang="en-US" altLang="en-US">
                <a:ea typeface="宋体" charset="-122"/>
              </a:rPr>
              <a:t>=</a:t>
            </a:r>
            <a:r>
              <a:rPr kumimoji="1" lang="en-US" altLang="en-US" i="1">
                <a:ea typeface="宋体" charset="-122"/>
              </a:rPr>
              <a:t>A</a:t>
            </a:r>
            <a:r>
              <a:rPr kumimoji="1" lang="en-US" altLang="en-US" i="1" baseline="-25000">
                <a:ea typeface="宋体" charset="-122"/>
              </a:rPr>
              <a:t>u</a:t>
            </a:r>
            <a:r>
              <a:rPr kumimoji="1" lang="en-US" altLang="en-US" baseline="-25000">
                <a:ea typeface="宋体" charset="-122"/>
              </a:rPr>
              <a:t>o</a:t>
            </a:r>
            <a:r>
              <a:rPr kumimoji="1" lang="en-US" altLang="en-US">
                <a:ea typeface="宋体" charset="-122"/>
              </a:rPr>
              <a:t>(</a:t>
            </a:r>
            <a:r>
              <a:rPr kumimoji="1" lang="en-US" altLang="en-US" i="1">
                <a:ea typeface="宋体" charset="-122"/>
              </a:rPr>
              <a:t>u</a:t>
            </a:r>
            <a:r>
              <a:rPr kumimoji="1" lang="en-US" altLang="en-US" i="1" baseline="-25000">
                <a:ea typeface="宋体" charset="-122"/>
              </a:rPr>
              <a:t>+</a:t>
            </a:r>
            <a:r>
              <a:rPr kumimoji="1" lang="en-US" altLang="en-US" i="1">
                <a:latin typeface="宋体" charset="-122"/>
                <a:ea typeface="宋体" charset="-122"/>
              </a:rPr>
              <a:t>- </a:t>
            </a:r>
            <a:r>
              <a:rPr kumimoji="1" lang="en-US" altLang="en-US" i="1">
                <a:ea typeface="宋体" charset="-122"/>
              </a:rPr>
              <a:t>u</a:t>
            </a:r>
            <a:r>
              <a:rPr kumimoji="1" lang="en-US" altLang="en-US" i="1" baseline="-25000">
                <a:latin typeface="宋体" charset="-122"/>
                <a:ea typeface="宋体" charset="-122"/>
              </a:rPr>
              <a:t>-</a:t>
            </a:r>
            <a:r>
              <a:rPr kumimoji="1" lang="en-US" altLang="en-US">
                <a:ea typeface="宋体" charset="-122"/>
              </a:rPr>
              <a:t>)</a:t>
            </a:r>
            <a:endParaRPr kumimoji="1" lang="en-US" altLang="zh-CN" i="1">
              <a:ea typeface="宋体" charset="-122"/>
            </a:endParaRPr>
          </a:p>
        </p:txBody>
      </p:sp>
      <p:sp>
        <p:nvSpPr>
          <p:cNvPr id="45090" name="Text Box 34"/>
          <p:cNvSpPr txBox="1">
            <a:spLocks noChangeArrowheads="1"/>
          </p:cNvSpPr>
          <p:nvPr/>
        </p:nvSpPr>
        <p:spPr bwMode="auto">
          <a:xfrm>
            <a:off x="1069975" y="5679390"/>
            <a:ext cx="366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A</a:t>
            </a:r>
            <a:r>
              <a:rPr kumimoji="1" lang="en-US" altLang="zh-CN" i="1" baseline="-25000"/>
              <a:t>u</a:t>
            </a:r>
            <a:r>
              <a:rPr kumimoji="1" lang="en-US" altLang="zh-CN" baseline="-25000"/>
              <a:t>o</a:t>
            </a:r>
            <a:r>
              <a:rPr kumimoji="1" lang="en-US" altLang="zh-CN"/>
              <a:t>——</a:t>
            </a:r>
            <a:r>
              <a:rPr kumimoji="1" lang="zh-CN" altLang="en-US"/>
              <a:t>开环电压放大倍数</a:t>
            </a:r>
            <a:endParaRPr kumimoji="1" lang="zh-CN" altLang="en-US" i="1"/>
          </a:p>
        </p:txBody>
      </p:sp>
      <p:sp>
        <p:nvSpPr>
          <p:cNvPr id="45091" name="AutoShape 35"/>
          <p:cNvSpPr>
            <a:spLocks noChangeArrowheads="1"/>
          </p:cNvSpPr>
          <p:nvPr/>
        </p:nvSpPr>
        <p:spPr bwMode="auto">
          <a:xfrm>
            <a:off x="2527300" y="3199715"/>
            <a:ext cx="2087563" cy="533400"/>
          </a:xfrm>
          <a:prstGeom prst="wedgeRoundRectCallout">
            <a:avLst>
              <a:gd name="adj1" fmla="val -94032"/>
              <a:gd name="adj2" fmla="val 106847"/>
              <a:gd name="adj3" fmla="val 16667"/>
            </a:avLst>
          </a:prstGeom>
          <a:solidFill>
            <a:schemeClr val="bg1"/>
          </a:solidFill>
          <a:ln w="28575">
            <a:solidFill>
              <a:schemeClr val="tx1"/>
            </a:solidFill>
            <a:miter lim="800000"/>
            <a:headEnd/>
            <a:tailEnd/>
          </a:ln>
        </p:spPr>
        <p:txBody>
          <a:bodyPr/>
          <a:lstStyle/>
          <a:p>
            <a:pPr algn="ctr"/>
            <a:r>
              <a:rPr kumimoji="1" lang="zh-CN" altLang="en-US"/>
              <a:t>反相输入端</a:t>
            </a:r>
          </a:p>
        </p:txBody>
      </p:sp>
      <p:sp>
        <p:nvSpPr>
          <p:cNvPr id="45092" name="AutoShape 36"/>
          <p:cNvSpPr>
            <a:spLocks noChangeArrowheads="1"/>
          </p:cNvSpPr>
          <p:nvPr/>
        </p:nvSpPr>
        <p:spPr bwMode="auto">
          <a:xfrm>
            <a:off x="2236788" y="3247340"/>
            <a:ext cx="2195512" cy="533400"/>
          </a:xfrm>
          <a:prstGeom prst="wedgeRoundRectCallout">
            <a:avLst>
              <a:gd name="adj1" fmla="val -81454"/>
              <a:gd name="adj2" fmla="val 221130"/>
              <a:gd name="adj3" fmla="val 16667"/>
            </a:avLst>
          </a:prstGeom>
          <a:solidFill>
            <a:schemeClr val="bg1"/>
          </a:solidFill>
          <a:ln w="28575">
            <a:solidFill>
              <a:schemeClr val="tx1"/>
            </a:solidFill>
            <a:miter lim="800000"/>
            <a:headEnd/>
            <a:tailEnd/>
          </a:ln>
        </p:spPr>
        <p:txBody>
          <a:bodyPr/>
          <a:lstStyle/>
          <a:p>
            <a:pPr algn="ctr"/>
            <a:r>
              <a:rPr kumimoji="1" lang="zh-CN" altLang="en-US"/>
              <a:t>同相输入端</a:t>
            </a:r>
          </a:p>
        </p:txBody>
      </p:sp>
      <p:sp>
        <p:nvSpPr>
          <p:cNvPr id="45093" name="AutoShape 37"/>
          <p:cNvSpPr>
            <a:spLocks noChangeArrowheads="1"/>
          </p:cNvSpPr>
          <p:nvPr/>
        </p:nvSpPr>
        <p:spPr bwMode="auto">
          <a:xfrm>
            <a:off x="3989388" y="3260040"/>
            <a:ext cx="1295400" cy="533400"/>
          </a:xfrm>
          <a:prstGeom prst="wedgeRoundRectCallout">
            <a:avLst>
              <a:gd name="adj1" fmla="val -65565"/>
              <a:gd name="adj2" fmla="val 144347"/>
              <a:gd name="adj3" fmla="val 16667"/>
            </a:avLst>
          </a:prstGeom>
          <a:solidFill>
            <a:schemeClr val="bg1"/>
          </a:solidFill>
          <a:ln w="28575">
            <a:solidFill>
              <a:schemeClr val="tx1"/>
            </a:solidFill>
            <a:miter lim="800000"/>
            <a:headEnd/>
            <a:tailEnd/>
          </a:ln>
        </p:spPr>
        <p:txBody>
          <a:bodyPr/>
          <a:lstStyle/>
          <a:p>
            <a:pPr algn="ctr"/>
            <a:r>
              <a:rPr kumimoji="1" lang="zh-CN" altLang="en-US"/>
              <a:t>输出端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 calcmode="lin" valueType="num">
                                      <p:cBhvr additive="base">
                                        <p:cTn id="1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45082"/>
                                        </p:tgtEl>
                                        <p:attrNameLst>
                                          <p:attrName>style.visibility</p:attrName>
                                        </p:attrNameLst>
                                      </p:cBhvr>
                                      <p:to>
                                        <p:strVal val="visible"/>
                                      </p:to>
                                    </p:set>
                                    <p:animEffect transition="in" filter="wipe(left)">
                                      <p:cBhvr>
                                        <p:cTn id="26" dur="75"/>
                                        <p:tgtEl>
                                          <p:spTgt spid="45082"/>
                                        </p:tgtEl>
                                      </p:cBhvr>
                                    </p:animEffect>
                                  </p:childTnLst>
                                </p:cTn>
                              </p:par>
                            </p:childTnLst>
                          </p:cTn>
                        </p:par>
                        <p:par>
                          <p:cTn id="27" fill="hold" nodeType="afterGroup">
                            <p:stCondLst>
                              <p:cond delay="1150"/>
                            </p:stCondLst>
                            <p:childTnLst>
                              <p:par>
                                <p:cTn id="28" presetID="22" presetClass="entr" presetSubtype="8" fill="hold" grpId="0" nodeType="afterEffect">
                                  <p:stCondLst>
                                    <p:cond delay="0"/>
                                  </p:stCondLst>
                                  <p:iterate type="lt">
                                    <p:tmPct val="100000"/>
                                  </p:iterate>
                                  <p:childTnLst>
                                    <p:set>
                                      <p:cBhvr>
                                        <p:cTn id="29" dur="1" fill="hold">
                                          <p:stCondLst>
                                            <p:cond delay="0"/>
                                          </p:stCondLst>
                                        </p:cTn>
                                        <p:tgtEl>
                                          <p:spTgt spid="45083"/>
                                        </p:tgtEl>
                                        <p:attrNameLst>
                                          <p:attrName>style.visibility</p:attrName>
                                        </p:attrNameLst>
                                      </p:cBhvr>
                                      <p:to>
                                        <p:strVal val="visible"/>
                                      </p:to>
                                    </p:set>
                                    <p:animEffect transition="in" filter="wipe(left)">
                                      <p:cBhvr>
                                        <p:cTn id="30" dur="75"/>
                                        <p:tgtEl>
                                          <p:spTgt spid="45083"/>
                                        </p:tgtEl>
                                      </p:cBhvr>
                                    </p:animEffect>
                                  </p:childTnLst>
                                </p:cTn>
                              </p:par>
                            </p:childTnLst>
                          </p:cTn>
                        </p:par>
                        <p:par>
                          <p:cTn id="31" fill="hold" nodeType="afterGroup">
                            <p:stCondLst>
                              <p:cond delay="13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45087"/>
                                        </p:tgtEl>
                                        <p:attrNameLst>
                                          <p:attrName>style.visibility</p:attrName>
                                        </p:attrNameLst>
                                      </p:cBhvr>
                                      <p:to>
                                        <p:strVal val="visible"/>
                                      </p:to>
                                    </p:set>
                                    <p:animEffect transition="in" filter="wipe(left)">
                                      <p:cBhvr>
                                        <p:cTn id="34" dur="75"/>
                                        <p:tgtEl>
                                          <p:spTgt spid="4508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iterate type="lt">
                                    <p:tmPct val="100000"/>
                                  </p:iterate>
                                  <p:childTnLst>
                                    <p:set>
                                      <p:cBhvr>
                                        <p:cTn id="38" dur="1" fill="hold">
                                          <p:stCondLst>
                                            <p:cond delay="0"/>
                                          </p:stCondLst>
                                        </p:cTn>
                                        <p:tgtEl>
                                          <p:spTgt spid="45091"/>
                                        </p:tgtEl>
                                        <p:attrNameLst>
                                          <p:attrName>style.visibility</p:attrName>
                                        </p:attrNameLst>
                                      </p:cBhvr>
                                      <p:to>
                                        <p:strVal val="visible"/>
                                      </p:to>
                                    </p:set>
                                    <p:animEffect transition="in" filter="checkerboard(across)">
                                      <p:cBhvr>
                                        <p:cTn id="39" dur="75"/>
                                        <p:tgtEl>
                                          <p:spTgt spid="45091"/>
                                        </p:tgtEl>
                                      </p:cBhvr>
                                    </p:animEffect>
                                  </p:childTnLst>
                                  <p:subTnLst>
                                    <p:set>
                                      <p:cBhvr override="childStyle">
                                        <p:cTn dur="1" fill="hold" display="0" masterRel="nextClick" afterEffect="1"/>
                                        <p:tgtEl>
                                          <p:spTgt spid="45091"/>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iterate type="lt">
                                    <p:tmPct val="100000"/>
                                  </p:iterate>
                                  <p:childTnLst>
                                    <p:set>
                                      <p:cBhvr>
                                        <p:cTn id="43" dur="1" fill="hold">
                                          <p:stCondLst>
                                            <p:cond delay="0"/>
                                          </p:stCondLst>
                                        </p:cTn>
                                        <p:tgtEl>
                                          <p:spTgt spid="45092"/>
                                        </p:tgtEl>
                                        <p:attrNameLst>
                                          <p:attrName>style.visibility</p:attrName>
                                        </p:attrNameLst>
                                      </p:cBhvr>
                                      <p:to>
                                        <p:strVal val="visible"/>
                                      </p:to>
                                    </p:set>
                                    <p:animEffect transition="in" filter="checkerboard(across)">
                                      <p:cBhvr>
                                        <p:cTn id="44" dur="75"/>
                                        <p:tgtEl>
                                          <p:spTgt spid="45092"/>
                                        </p:tgtEl>
                                      </p:cBhvr>
                                    </p:animEffect>
                                  </p:childTnLst>
                                  <p:subTnLst>
                                    <p:set>
                                      <p:cBhvr override="childStyle">
                                        <p:cTn dur="1" fill="hold" display="0" masterRel="nextClick" afterEffect="1"/>
                                        <p:tgtEl>
                                          <p:spTgt spid="45092"/>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iterate type="lt">
                                    <p:tmPct val="100000"/>
                                  </p:iterate>
                                  <p:childTnLst>
                                    <p:set>
                                      <p:cBhvr>
                                        <p:cTn id="48" dur="1" fill="hold">
                                          <p:stCondLst>
                                            <p:cond delay="0"/>
                                          </p:stCondLst>
                                        </p:cTn>
                                        <p:tgtEl>
                                          <p:spTgt spid="45093"/>
                                        </p:tgtEl>
                                        <p:attrNameLst>
                                          <p:attrName>style.visibility</p:attrName>
                                        </p:attrNameLst>
                                      </p:cBhvr>
                                      <p:to>
                                        <p:strVal val="visible"/>
                                      </p:to>
                                    </p:set>
                                    <p:animEffect transition="in" filter="checkerboard(across)">
                                      <p:cBhvr>
                                        <p:cTn id="49" dur="75"/>
                                        <p:tgtEl>
                                          <p:spTgt spid="45093"/>
                                        </p:tgtEl>
                                      </p:cBhvr>
                                    </p:animEffect>
                                  </p:childTnLst>
                                  <p:subTnLst>
                                    <p:set>
                                      <p:cBhvr override="childStyle">
                                        <p:cTn dur="1" fill="hold" display="0" masterRel="nextClick" afterEffect="1"/>
                                        <p:tgtEl>
                                          <p:spTgt spid="45093"/>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iterate type="lt">
                                    <p:tmPct val="100000"/>
                                  </p:iterate>
                                  <p:childTnLst>
                                    <p:set>
                                      <p:cBhvr>
                                        <p:cTn id="57" dur="1" fill="hold">
                                          <p:stCondLst>
                                            <p:cond delay="0"/>
                                          </p:stCondLst>
                                        </p:cTn>
                                        <p:tgtEl>
                                          <p:spTgt spid="45084"/>
                                        </p:tgtEl>
                                        <p:attrNameLst>
                                          <p:attrName>style.visibility</p:attrName>
                                        </p:attrNameLst>
                                      </p:cBhvr>
                                      <p:to>
                                        <p:strVal val="visible"/>
                                      </p:to>
                                    </p:set>
                                    <p:animEffect transition="in" filter="wipe(left)">
                                      <p:cBhvr>
                                        <p:cTn id="58" dur="75"/>
                                        <p:tgtEl>
                                          <p:spTgt spid="45084"/>
                                        </p:tgtEl>
                                      </p:cBhvr>
                                    </p:animEffect>
                                  </p:childTnLst>
                                </p:cTn>
                              </p:par>
                            </p:childTnLst>
                          </p:cTn>
                        </p:par>
                        <p:par>
                          <p:cTn id="59" fill="hold" nodeType="afterGroup">
                            <p:stCondLst>
                              <p:cond delay="650"/>
                            </p:stCondLst>
                            <p:childTnLst>
                              <p:par>
                                <p:cTn id="60" presetID="22" presetClass="entr" presetSubtype="8" fill="hold" grpId="0" nodeType="afterEffect">
                                  <p:stCondLst>
                                    <p:cond delay="0"/>
                                  </p:stCondLst>
                                  <p:iterate type="lt">
                                    <p:tmPct val="100000"/>
                                  </p:iterate>
                                  <p:childTnLst>
                                    <p:set>
                                      <p:cBhvr>
                                        <p:cTn id="61" dur="1" fill="hold">
                                          <p:stCondLst>
                                            <p:cond delay="0"/>
                                          </p:stCondLst>
                                        </p:cTn>
                                        <p:tgtEl>
                                          <p:spTgt spid="45085"/>
                                        </p:tgtEl>
                                        <p:attrNameLst>
                                          <p:attrName>style.visibility</p:attrName>
                                        </p:attrNameLst>
                                      </p:cBhvr>
                                      <p:to>
                                        <p:strVal val="visible"/>
                                      </p:to>
                                    </p:set>
                                    <p:animEffect transition="in" filter="wipe(left)">
                                      <p:cBhvr>
                                        <p:cTn id="62" dur="75"/>
                                        <p:tgtEl>
                                          <p:spTgt spid="45085"/>
                                        </p:tgtEl>
                                      </p:cBhvr>
                                    </p:animEffect>
                                  </p:childTnLst>
                                </p:cTn>
                              </p:par>
                            </p:childTnLst>
                          </p:cTn>
                        </p:par>
                        <p:par>
                          <p:cTn id="63" fill="hold" nodeType="afterGroup">
                            <p:stCondLst>
                              <p:cond delay="800"/>
                            </p:stCondLst>
                            <p:childTnLst>
                              <p:par>
                                <p:cTn id="64" presetID="22" presetClass="entr" presetSubtype="8" fill="hold" grpId="0" nodeType="afterEffect">
                                  <p:stCondLst>
                                    <p:cond delay="0"/>
                                  </p:stCondLst>
                                  <p:iterate type="lt">
                                    <p:tmPct val="100000"/>
                                  </p:iterate>
                                  <p:childTnLst>
                                    <p:set>
                                      <p:cBhvr>
                                        <p:cTn id="65" dur="1" fill="hold">
                                          <p:stCondLst>
                                            <p:cond delay="0"/>
                                          </p:stCondLst>
                                        </p:cTn>
                                        <p:tgtEl>
                                          <p:spTgt spid="45086"/>
                                        </p:tgtEl>
                                        <p:attrNameLst>
                                          <p:attrName>style.visibility</p:attrName>
                                        </p:attrNameLst>
                                      </p:cBhvr>
                                      <p:to>
                                        <p:strVal val="visible"/>
                                      </p:to>
                                    </p:set>
                                    <p:animEffect transition="in" filter="wipe(left)">
                                      <p:cBhvr>
                                        <p:cTn id="66" dur="75"/>
                                        <p:tgtEl>
                                          <p:spTgt spid="4508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iterate type="lt">
                                    <p:tmPct val="100000"/>
                                  </p:iterate>
                                  <p:childTnLst>
                                    <p:set>
                                      <p:cBhvr>
                                        <p:cTn id="70" dur="1" fill="hold">
                                          <p:stCondLst>
                                            <p:cond delay="0"/>
                                          </p:stCondLst>
                                        </p:cTn>
                                        <p:tgtEl>
                                          <p:spTgt spid="45088"/>
                                        </p:tgtEl>
                                        <p:attrNameLst>
                                          <p:attrName>style.visibility</p:attrName>
                                        </p:attrNameLst>
                                      </p:cBhvr>
                                      <p:to>
                                        <p:strVal val="visible"/>
                                      </p:to>
                                    </p:set>
                                    <p:animEffect transition="in" filter="wipe(left)">
                                      <p:cBhvr>
                                        <p:cTn id="71" dur="75"/>
                                        <p:tgtEl>
                                          <p:spTgt spid="4508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iterate type="lt">
                                    <p:tmPct val="100000"/>
                                  </p:iterate>
                                  <p:childTnLst>
                                    <p:set>
                                      <p:cBhvr>
                                        <p:cTn id="75" dur="1" fill="hold">
                                          <p:stCondLst>
                                            <p:cond delay="0"/>
                                          </p:stCondLst>
                                        </p:cTn>
                                        <p:tgtEl>
                                          <p:spTgt spid="45089"/>
                                        </p:tgtEl>
                                        <p:attrNameLst>
                                          <p:attrName>style.visibility</p:attrName>
                                        </p:attrNameLst>
                                      </p:cBhvr>
                                      <p:to>
                                        <p:strVal val="visible"/>
                                      </p:to>
                                    </p:set>
                                    <p:animEffect transition="in" filter="wipe(left)">
                                      <p:cBhvr>
                                        <p:cTn id="76" dur="75"/>
                                        <p:tgtEl>
                                          <p:spTgt spid="45089"/>
                                        </p:tgtEl>
                                      </p:cBhvr>
                                    </p:animEffect>
                                  </p:childTnLst>
                                </p:cTn>
                              </p:par>
                            </p:childTnLst>
                          </p:cTn>
                        </p:par>
                        <p:par>
                          <p:cTn id="77" fill="hold" nodeType="afterGroup">
                            <p:stCondLst>
                              <p:cond delay="975"/>
                            </p:stCondLst>
                            <p:childTnLst>
                              <p:par>
                                <p:cTn id="78" presetID="22" presetClass="entr" presetSubtype="8" fill="hold" grpId="0" nodeType="afterEffect">
                                  <p:stCondLst>
                                    <p:cond delay="0"/>
                                  </p:stCondLst>
                                  <p:iterate type="lt">
                                    <p:tmPct val="100000"/>
                                  </p:iterate>
                                  <p:childTnLst>
                                    <p:set>
                                      <p:cBhvr>
                                        <p:cTn id="79" dur="1" fill="hold">
                                          <p:stCondLst>
                                            <p:cond delay="0"/>
                                          </p:stCondLst>
                                        </p:cTn>
                                        <p:tgtEl>
                                          <p:spTgt spid="45090"/>
                                        </p:tgtEl>
                                        <p:attrNameLst>
                                          <p:attrName>style.visibility</p:attrName>
                                        </p:attrNameLst>
                                      </p:cBhvr>
                                      <p:to>
                                        <p:strVal val="visible"/>
                                      </p:to>
                                    </p:set>
                                    <p:animEffect transition="in" filter="wipe(left)">
                                      <p:cBhvr>
                                        <p:cTn id="80" dur="75"/>
                                        <p:tgtEl>
                                          <p:spTgt spid="4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p:bldP spid="45082" grpId="0" autoUpdateAnimBg="0"/>
      <p:bldP spid="45083" grpId="0" autoUpdateAnimBg="0"/>
      <p:bldP spid="45084" grpId="0" autoUpdateAnimBg="0"/>
      <p:bldP spid="45085" grpId="0" autoUpdateAnimBg="0"/>
      <p:bldP spid="45086" grpId="0" autoUpdateAnimBg="0"/>
      <p:bldP spid="45087" grpId="0" autoUpdateAnimBg="0"/>
      <p:bldP spid="45088" grpId="0" autoUpdateAnimBg="0"/>
      <p:bldP spid="45089" grpId="0" autoUpdateAnimBg="0"/>
      <p:bldP spid="45090" grpId="0" autoUpdateAnimBg="0"/>
      <p:bldP spid="45091" grpId="0" animBg="1" autoUpdateAnimBg="0"/>
      <p:bldP spid="45092" grpId="0" animBg="1" autoUpdateAnimBg="0"/>
      <p:bldP spid="4509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5</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11</a:t>
            </a:fld>
            <a:endParaRPr lang="zh-CN" altLang="en-US"/>
          </a:p>
        </p:txBody>
      </p:sp>
      <p:grpSp>
        <p:nvGrpSpPr>
          <p:cNvPr id="2" name="Group 39"/>
          <p:cNvGrpSpPr>
            <a:grpSpLocks/>
          </p:cNvGrpSpPr>
          <p:nvPr/>
        </p:nvGrpSpPr>
        <p:grpSpPr bwMode="auto">
          <a:xfrm>
            <a:off x="3457575" y="2225675"/>
            <a:ext cx="3121025" cy="2868613"/>
            <a:chOff x="1728" y="2402"/>
            <a:chExt cx="1966" cy="1807"/>
          </a:xfrm>
        </p:grpSpPr>
        <p:grpSp>
          <p:nvGrpSpPr>
            <p:cNvPr id="62471" name="Group 40"/>
            <p:cNvGrpSpPr>
              <a:grpSpLocks/>
            </p:cNvGrpSpPr>
            <p:nvPr/>
          </p:nvGrpSpPr>
          <p:grpSpPr bwMode="auto">
            <a:xfrm>
              <a:off x="1728" y="2712"/>
              <a:ext cx="1824" cy="1104"/>
              <a:chOff x="1728" y="2712"/>
              <a:chExt cx="1824" cy="1104"/>
            </a:xfrm>
          </p:grpSpPr>
          <p:sp>
            <p:nvSpPr>
              <p:cNvPr id="62480" name="Rectangle 41"/>
              <p:cNvSpPr>
                <a:spLocks noChangeArrowheads="1"/>
              </p:cNvSpPr>
              <p:nvPr/>
            </p:nvSpPr>
            <p:spPr bwMode="auto">
              <a:xfrm>
                <a:off x="1728" y="2856"/>
                <a:ext cx="1824" cy="816"/>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81" name="AutoShape 42"/>
              <p:cNvSpPr>
                <a:spLocks noChangeArrowheads="1"/>
              </p:cNvSpPr>
              <p:nvPr/>
            </p:nvSpPr>
            <p:spPr bwMode="auto">
              <a:xfrm rot="5400000" flipH="1">
                <a:off x="2328" y="3072"/>
                <a:ext cx="432" cy="38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82" name="Rectangle 43"/>
              <p:cNvSpPr>
                <a:spLocks noChangeArrowheads="1"/>
              </p:cNvSpPr>
              <p:nvPr/>
            </p:nvSpPr>
            <p:spPr bwMode="auto">
              <a:xfrm>
                <a:off x="1912" y="271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200">
                    <a:ea typeface="宋体" charset="-122"/>
                  </a:rPr>
                  <a:t>8</a:t>
                </a:r>
              </a:p>
            </p:txBody>
          </p:sp>
          <p:sp>
            <p:nvSpPr>
              <p:cNvPr id="62483" name="Rectangle 44"/>
              <p:cNvSpPr>
                <a:spLocks noChangeArrowheads="1"/>
              </p:cNvSpPr>
              <p:nvPr/>
            </p:nvSpPr>
            <p:spPr bwMode="auto">
              <a:xfrm>
                <a:off x="2346" y="271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7</a:t>
                </a:r>
              </a:p>
            </p:txBody>
          </p:sp>
          <p:sp>
            <p:nvSpPr>
              <p:cNvPr id="62484" name="Rectangle 45"/>
              <p:cNvSpPr>
                <a:spLocks noChangeArrowheads="1"/>
              </p:cNvSpPr>
              <p:nvPr/>
            </p:nvSpPr>
            <p:spPr bwMode="auto">
              <a:xfrm>
                <a:off x="2781" y="271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6</a:t>
                </a:r>
              </a:p>
            </p:txBody>
          </p:sp>
          <p:sp>
            <p:nvSpPr>
              <p:cNvPr id="62485" name="Rectangle 46"/>
              <p:cNvSpPr>
                <a:spLocks noChangeArrowheads="1"/>
              </p:cNvSpPr>
              <p:nvPr/>
            </p:nvSpPr>
            <p:spPr bwMode="auto">
              <a:xfrm>
                <a:off x="3216" y="271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5</a:t>
                </a:r>
              </a:p>
            </p:txBody>
          </p:sp>
          <p:sp>
            <p:nvSpPr>
              <p:cNvPr id="62486" name="Rectangle 47"/>
              <p:cNvSpPr>
                <a:spLocks noChangeArrowheads="1"/>
              </p:cNvSpPr>
              <p:nvPr/>
            </p:nvSpPr>
            <p:spPr bwMode="auto">
              <a:xfrm>
                <a:off x="3216" y="367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4</a:t>
                </a:r>
              </a:p>
            </p:txBody>
          </p:sp>
          <p:sp>
            <p:nvSpPr>
              <p:cNvPr id="62487" name="Rectangle 48"/>
              <p:cNvSpPr>
                <a:spLocks noChangeArrowheads="1"/>
              </p:cNvSpPr>
              <p:nvPr/>
            </p:nvSpPr>
            <p:spPr bwMode="auto">
              <a:xfrm>
                <a:off x="2781" y="367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3</a:t>
                </a:r>
              </a:p>
            </p:txBody>
          </p:sp>
          <p:sp>
            <p:nvSpPr>
              <p:cNvPr id="62488" name="Rectangle 49"/>
              <p:cNvSpPr>
                <a:spLocks noChangeArrowheads="1"/>
              </p:cNvSpPr>
              <p:nvPr/>
            </p:nvSpPr>
            <p:spPr bwMode="auto">
              <a:xfrm>
                <a:off x="2346" y="367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2</a:t>
                </a:r>
              </a:p>
            </p:txBody>
          </p:sp>
          <p:sp>
            <p:nvSpPr>
              <p:cNvPr id="62489" name="Rectangle 50"/>
              <p:cNvSpPr>
                <a:spLocks noChangeArrowheads="1"/>
              </p:cNvSpPr>
              <p:nvPr/>
            </p:nvSpPr>
            <p:spPr bwMode="auto">
              <a:xfrm>
                <a:off x="1912" y="3672"/>
                <a:ext cx="144" cy="14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a:ea typeface="宋体" charset="-122"/>
                  </a:rPr>
                  <a:t>1</a:t>
                </a:r>
              </a:p>
            </p:txBody>
          </p:sp>
          <p:sp>
            <p:nvSpPr>
              <p:cNvPr id="62490" name="AutoShape 51"/>
              <p:cNvSpPr>
                <a:spLocks noChangeArrowheads="1"/>
              </p:cNvSpPr>
              <p:nvPr/>
            </p:nvSpPr>
            <p:spPr bwMode="auto">
              <a:xfrm>
                <a:off x="1728" y="3182"/>
                <a:ext cx="144" cy="192"/>
              </a:xfrm>
              <a:prstGeom prst="flowChartDelay">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91" name="Line 52"/>
              <p:cNvSpPr>
                <a:spLocks noChangeShapeType="1"/>
              </p:cNvSpPr>
              <p:nvPr/>
            </p:nvSpPr>
            <p:spPr bwMode="auto">
              <a:xfrm>
                <a:off x="2352" y="316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53"/>
              <p:cNvSpPr>
                <a:spLocks noChangeShapeType="1"/>
              </p:cNvSpPr>
              <p:nvPr/>
            </p:nvSpPr>
            <p:spPr bwMode="auto">
              <a:xfrm>
                <a:off x="2352" y="3366"/>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Line 54"/>
              <p:cNvSpPr>
                <a:spLocks noChangeShapeType="1"/>
              </p:cNvSpPr>
              <p:nvPr/>
            </p:nvSpPr>
            <p:spPr bwMode="auto">
              <a:xfrm rot="-5400000">
                <a:off x="2348" y="3360"/>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4" name="Freeform 55"/>
              <p:cNvSpPr>
                <a:spLocks/>
              </p:cNvSpPr>
              <p:nvPr/>
            </p:nvSpPr>
            <p:spPr bwMode="auto">
              <a:xfrm>
                <a:off x="2736" y="2856"/>
                <a:ext cx="124" cy="404"/>
              </a:xfrm>
              <a:custGeom>
                <a:avLst/>
                <a:gdLst>
                  <a:gd name="T0" fmla="*/ 0 w 144"/>
                  <a:gd name="T1" fmla="*/ 425 h 384"/>
                  <a:gd name="T2" fmla="*/ 107 w 144"/>
                  <a:gd name="T3" fmla="*/ 425 h 384"/>
                  <a:gd name="T4" fmla="*/ 107 w 144"/>
                  <a:gd name="T5" fmla="*/ 0 h 384"/>
                  <a:gd name="T6" fmla="*/ 0 60000 65536"/>
                  <a:gd name="T7" fmla="*/ 0 60000 65536"/>
                  <a:gd name="T8" fmla="*/ 0 60000 65536"/>
                  <a:gd name="T9" fmla="*/ 0 w 144"/>
                  <a:gd name="T10" fmla="*/ 0 h 384"/>
                  <a:gd name="T11" fmla="*/ 144 w 144"/>
                  <a:gd name="T12" fmla="*/ 384 h 384"/>
                </a:gdLst>
                <a:ahLst/>
                <a:cxnLst>
                  <a:cxn ang="T6">
                    <a:pos x="T0" y="T1"/>
                  </a:cxn>
                  <a:cxn ang="T7">
                    <a:pos x="T2" y="T3"/>
                  </a:cxn>
                  <a:cxn ang="T8">
                    <a:pos x="T4" y="T5"/>
                  </a:cxn>
                </a:cxnLst>
                <a:rect l="T9" t="T10" r="T11" b="T12"/>
                <a:pathLst>
                  <a:path w="144" h="384">
                    <a:moveTo>
                      <a:pt x="0" y="384"/>
                    </a:moveTo>
                    <a:lnTo>
                      <a:pt x="144" y="384"/>
                    </a:lnTo>
                    <a:lnTo>
                      <a:pt x="144"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95" name="Freeform 56"/>
              <p:cNvSpPr>
                <a:spLocks/>
              </p:cNvSpPr>
              <p:nvPr/>
            </p:nvSpPr>
            <p:spPr bwMode="auto">
              <a:xfrm>
                <a:off x="2256" y="3384"/>
                <a:ext cx="576" cy="288"/>
              </a:xfrm>
              <a:custGeom>
                <a:avLst/>
                <a:gdLst>
                  <a:gd name="T0" fmla="*/ 96 w 576"/>
                  <a:gd name="T1" fmla="*/ 0 h 288"/>
                  <a:gd name="T2" fmla="*/ 0 w 576"/>
                  <a:gd name="T3" fmla="*/ 0 h 288"/>
                  <a:gd name="T4" fmla="*/ 0 w 576"/>
                  <a:gd name="T5" fmla="*/ 144 h 288"/>
                  <a:gd name="T6" fmla="*/ 576 w 576"/>
                  <a:gd name="T7" fmla="*/ 144 h 288"/>
                  <a:gd name="T8" fmla="*/ 576 w 576"/>
                  <a:gd name="T9" fmla="*/ 288 h 288"/>
                  <a:gd name="T10" fmla="*/ 0 60000 65536"/>
                  <a:gd name="T11" fmla="*/ 0 60000 65536"/>
                  <a:gd name="T12" fmla="*/ 0 60000 65536"/>
                  <a:gd name="T13" fmla="*/ 0 60000 65536"/>
                  <a:gd name="T14" fmla="*/ 0 60000 65536"/>
                  <a:gd name="T15" fmla="*/ 0 w 576"/>
                  <a:gd name="T16" fmla="*/ 0 h 288"/>
                  <a:gd name="T17" fmla="*/ 576 w 576"/>
                  <a:gd name="T18" fmla="*/ 288 h 288"/>
                </a:gdLst>
                <a:ahLst/>
                <a:cxnLst>
                  <a:cxn ang="T10">
                    <a:pos x="T0" y="T1"/>
                  </a:cxn>
                  <a:cxn ang="T11">
                    <a:pos x="T2" y="T3"/>
                  </a:cxn>
                  <a:cxn ang="T12">
                    <a:pos x="T4" y="T5"/>
                  </a:cxn>
                  <a:cxn ang="T13">
                    <a:pos x="T6" y="T7"/>
                  </a:cxn>
                  <a:cxn ang="T14">
                    <a:pos x="T8" y="T9"/>
                  </a:cxn>
                </a:cxnLst>
                <a:rect l="T15" t="T16" r="T17" b="T18"/>
                <a:pathLst>
                  <a:path w="576" h="288">
                    <a:moveTo>
                      <a:pt x="96" y="0"/>
                    </a:moveTo>
                    <a:lnTo>
                      <a:pt x="0" y="0"/>
                    </a:lnTo>
                    <a:lnTo>
                      <a:pt x="0" y="144"/>
                    </a:lnTo>
                    <a:lnTo>
                      <a:pt x="576" y="144"/>
                    </a:lnTo>
                    <a:lnTo>
                      <a:pt x="576" y="28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96" name="Freeform 57"/>
              <p:cNvSpPr>
                <a:spLocks/>
              </p:cNvSpPr>
              <p:nvPr/>
            </p:nvSpPr>
            <p:spPr bwMode="auto">
              <a:xfrm>
                <a:off x="2160" y="3192"/>
                <a:ext cx="240" cy="480"/>
              </a:xfrm>
              <a:custGeom>
                <a:avLst/>
                <a:gdLst>
                  <a:gd name="T0" fmla="*/ 192 w 240"/>
                  <a:gd name="T1" fmla="*/ 0 h 480"/>
                  <a:gd name="T2" fmla="*/ 0 w 240"/>
                  <a:gd name="T3" fmla="*/ 0 h 480"/>
                  <a:gd name="T4" fmla="*/ 0 w 240"/>
                  <a:gd name="T5" fmla="*/ 384 h 480"/>
                  <a:gd name="T6" fmla="*/ 240 w 240"/>
                  <a:gd name="T7" fmla="*/ 384 h 480"/>
                  <a:gd name="T8" fmla="*/ 240 w 240"/>
                  <a:gd name="T9" fmla="*/ 480 h 480"/>
                  <a:gd name="T10" fmla="*/ 0 60000 65536"/>
                  <a:gd name="T11" fmla="*/ 0 60000 65536"/>
                  <a:gd name="T12" fmla="*/ 0 60000 65536"/>
                  <a:gd name="T13" fmla="*/ 0 60000 65536"/>
                  <a:gd name="T14" fmla="*/ 0 60000 65536"/>
                  <a:gd name="T15" fmla="*/ 0 w 240"/>
                  <a:gd name="T16" fmla="*/ 0 h 480"/>
                  <a:gd name="T17" fmla="*/ 240 w 240"/>
                  <a:gd name="T18" fmla="*/ 480 h 480"/>
                </a:gdLst>
                <a:ahLst/>
                <a:cxnLst>
                  <a:cxn ang="T10">
                    <a:pos x="T0" y="T1"/>
                  </a:cxn>
                  <a:cxn ang="T11">
                    <a:pos x="T2" y="T3"/>
                  </a:cxn>
                  <a:cxn ang="T12">
                    <a:pos x="T4" y="T5"/>
                  </a:cxn>
                  <a:cxn ang="T13">
                    <a:pos x="T6" y="T7"/>
                  </a:cxn>
                  <a:cxn ang="T14">
                    <a:pos x="T8" y="T9"/>
                  </a:cxn>
                </a:cxnLst>
                <a:rect l="T15" t="T16" r="T17" b="T18"/>
                <a:pathLst>
                  <a:path w="240" h="480">
                    <a:moveTo>
                      <a:pt x="192" y="0"/>
                    </a:moveTo>
                    <a:lnTo>
                      <a:pt x="0" y="0"/>
                    </a:lnTo>
                    <a:lnTo>
                      <a:pt x="0" y="384"/>
                    </a:lnTo>
                    <a:lnTo>
                      <a:pt x="240" y="384"/>
                    </a:lnTo>
                    <a:lnTo>
                      <a:pt x="240" y="48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97" name="Freeform 58"/>
              <p:cNvSpPr>
                <a:spLocks/>
              </p:cNvSpPr>
              <p:nvPr/>
            </p:nvSpPr>
            <p:spPr bwMode="auto">
              <a:xfrm>
                <a:off x="2428" y="2864"/>
                <a:ext cx="88" cy="260"/>
              </a:xfrm>
              <a:custGeom>
                <a:avLst/>
                <a:gdLst>
                  <a:gd name="T0" fmla="*/ 81 w 96"/>
                  <a:gd name="T1" fmla="*/ 201 h 336"/>
                  <a:gd name="T2" fmla="*/ 81 w 96"/>
                  <a:gd name="T3" fmla="*/ 115 h 336"/>
                  <a:gd name="T4" fmla="*/ 0 w 96"/>
                  <a:gd name="T5" fmla="*/ 115 h 336"/>
                  <a:gd name="T6" fmla="*/ 0 w 96"/>
                  <a:gd name="T7" fmla="*/ 0 h 336"/>
                  <a:gd name="T8" fmla="*/ 0 60000 65536"/>
                  <a:gd name="T9" fmla="*/ 0 60000 65536"/>
                  <a:gd name="T10" fmla="*/ 0 60000 65536"/>
                  <a:gd name="T11" fmla="*/ 0 60000 65536"/>
                  <a:gd name="T12" fmla="*/ 0 w 96"/>
                  <a:gd name="T13" fmla="*/ 0 h 336"/>
                  <a:gd name="T14" fmla="*/ 96 w 96"/>
                  <a:gd name="T15" fmla="*/ 336 h 336"/>
                </a:gdLst>
                <a:ahLst/>
                <a:cxnLst>
                  <a:cxn ang="T8">
                    <a:pos x="T0" y="T1"/>
                  </a:cxn>
                  <a:cxn ang="T9">
                    <a:pos x="T2" y="T3"/>
                  </a:cxn>
                  <a:cxn ang="T10">
                    <a:pos x="T4" y="T5"/>
                  </a:cxn>
                  <a:cxn ang="T11">
                    <a:pos x="T6" y="T7"/>
                  </a:cxn>
                </a:cxnLst>
                <a:rect l="T12" t="T13" r="T14" b="T15"/>
                <a:pathLst>
                  <a:path w="96" h="336">
                    <a:moveTo>
                      <a:pt x="96" y="336"/>
                    </a:moveTo>
                    <a:lnTo>
                      <a:pt x="96" y="192"/>
                    </a:lnTo>
                    <a:lnTo>
                      <a:pt x="0" y="192"/>
                    </a:lnTo>
                    <a:lnTo>
                      <a:pt x="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2498" name="Freeform 59"/>
              <p:cNvSpPr>
                <a:spLocks/>
              </p:cNvSpPr>
              <p:nvPr/>
            </p:nvSpPr>
            <p:spPr bwMode="auto">
              <a:xfrm>
                <a:off x="2541" y="3384"/>
                <a:ext cx="771" cy="288"/>
              </a:xfrm>
              <a:custGeom>
                <a:avLst/>
                <a:gdLst>
                  <a:gd name="T0" fmla="*/ 0 w 771"/>
                  <a:gd name="T1" fmla="*/ 0 h 288"/>
                  <a:gd name="T2" fmla="*/ 3 w 771"/>
                  <a:gd name="T3" fmla="*/ 96 h 288"/>
                  <a:gd name="T4" fmla="*/ 771 w 771"/>
                  <a:gd name="T5" fmla="*/ 96 h 288"/>
                  <a:gd name="T6" fmla="*/ 771 w 771"/>
                  <a:gd name="T7" fmla="*/ 288 h 288"/>
                  <a:gd name="T8" fmla="*/ 0 60000 65536"/>
                  <a:gd name="T9" fmla="*/ 0 60000 65536"/>
                  <a:gd name="T10" fmla="*/ 0 60000 65536"/>
                  <a:gd name="T11" fmla="*/ 0 60000 65536"/>
                  <a:gd name="T12" fmla="*/ 0 w 771"/>
                  <a:gd name="T13" fmla="*/ 0 h 288"/>
                  <a:gd name="T14" fmla="*/ 771 w 771"/>
                  <a:gd name="T15" fmla="*/ 288 h 288"/>
                </a:gdLst>
                <a:ahLst/>
                <a:cxnLst>
                  <a:cxn ang="T8">
                    <a:pos x="T0" y="T1"/>
                  </a:cxn>
                  <a:cxn ang="T9">
                    <a:pos x="T2" y="T3"/>
                  </a:cxn>
                  <a:cxn ang="T10">
                    <a:pos x="T4" y="T5"/>
                  </a:cxn>
                  <a:cxn ang="T11">
                    <a:pos x="T6" y="T7"/>
                  </a:cxn>
                </a:cxnLst>
                <a:rect l="T12" t="T13" r="T14" b="T15"/>
                <a:pathLst>
                  <a:path w="771" h="288">
                    <a:moveTo>
                      <a:pt x="0" y="0"/>
                    </a:moveTo>
                    <a:lnTo>
                      <a:pt x="3" y="96"/>
                    </a:lnTo>
                    <a:lnTo>
                      <a:pt x="771" y="96"/>
                    </a:lnTo>
                    <a:lnTo>
                      <a:pt x="771" y="28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sp>
          <p:nvSpPr>
            <p:cNvPr id="62472" name="Text Box 60"/>
            <p:cNvSpPr txBox="1">
              <a:spLocks noChangeArrowheads="1"/>
            </p:cNvSpPr>
            <p:nvPr/>
          </p:nvSpPr>
          <p:spPr bwMode="auto">
            <a:xfrm>
              <a:off x="3158" y="3794"/>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latin typeface="宋体" charset="-122"/>
                  <a:ea typeface="宋体" charset="-122"/>
                </a:rPr>
                <a:t>-</a:t>
              </a:r>
              <a:r>
                <a:rPr kumimoji="1" lang="en-US" altLang="zh-CN" i="1">
                  <a:ea typeface="宋体" charset="-122"/>
                </a:rPr>
                <a:t>U</a:t>
              </a:r>
              <a:r>
                <a:rPr kumimoji="1" lang="en-US" altLang="zh-CN" baseline="-25000">
                  <a:ea typeface="宋体" charset="-122"/>
                </a:rPr>
                <a:t>CC</a:t>
              </a:r>
              <a:endParaRPr kumimoji="1" lang="en-US" altLang="zh-CN">
                <a:ea typeface="宋体" charset="-122"/>
              </a:endParaRPr>
            </a:p>
          </p:txBody>
        </p:sp>
        <p:sp>
          <p:nvSpPr>
            <p:cNvPr id="62473" name="Text Box 61"/>
            <p:cNvSpPr txBox="1">
              <a:spLocks noChangeArrowheads="1"/>
            </p:cNvSpPr>
            <p:nvPr/>
          </p:nvSpPr>
          <p:spPr bwMode="auto">
            <a:xfrm>
              <a:off x="2160" y="2424"/>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latin typeface="宋体" charset="-122"/>
                  <a:ea typeface="宋体" charset="-122"/>
                </a:rPr>
                <a:t>+</a:t>
              </a:r>
              <a:r>
                <a:rPr kumimoji="1" lang="en-US" altLang="zh-CN" i="1">
                  <a:ea typeface="宋体" charset="-122"/>
                </a:rPr>
                <a:t>U</a:t>
              </a:r>
              <a:r>
                <a:rPr kumimoji="1" lang="en-US" altLang="zh-CN" baseline="-25000">
                  <a:ea typeface="宋体" charset="-122"/>
                </a:rPr>
                <a:t>CC</a:t>
              </a:r>
              <a:endParaRPr kumimoji="1" lang="en-US" altLang="zh-CN">
                <a:ea typeface="宋体" charset="-122"/>
              </a:endParaRPr>
            </a:p>
          </p:txBody>
        </p:sp>
        <p:sp>
          <p:nvSpPr>
            <p:cNvPr id="62474" name="Text Box 62"/>
            <p:cNvSpPr txBox="1">
              <a:spLocks noChangeArrowheads="1"/>
            </p:cNvSpPr>
            <p:nvPr/>
          </p:nvSpPr>
          <p:spPr bwMode="auto">
            <a:xfrm>
              <a:off x="2726" y="240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i="1">
                <a:ea typeface="宋体" charset="-122"/>
              </a:endParaRPr>
            </a:p>
          </p:txBody>
        </p:sp>
        <p:sp>
          <p:nvSpPr>
            <p:cNvPr id="62475" name="Text Box 63"/>
            <p:cNvSpPr txBox="1">
              <a:spLocks noChangeArrowheads="1"/>
            </p:cNvSpPr>
            <p:nvPr/>
          </p:nvSpPr>
          <p:spPr bwMode="auto">
            <a:xfrm>
              <a:off x="2736" y="3794"/>
              <a:ext cx="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a:t>
              </a:r>
              <a:endParaRPr kumimoji="1" lang="en-US" altLang="zh-CN" i="1">
                <a:ea typeface="宋体" charset="-122"/>
              </a:endParaRPr>
            </a:p>
          </p:txBody>
        </p:sp>
        <p:sp>
          <p:nvSpPr>
            <p:cNvPr id="62476" name="Text Box 64"/>
            <p:cNvSpPr txBox="1">
              <a:spLocks noChangeArrowheads="1"/>
            </p:cNvSpPr>
            <p:nvPr/>
          </p:nvSpPr>
          <p:spPr bwMode="auto">
            <a:xfrm>
              <a:off x="2304" y="379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latin typeface="宋体" charset="-122"/>
                  <a:ea typeface="宋体" charset="-122"/>
                </a:rPr>
                <a:t>-</a:t>
              </a:r>
              <a:endParaRPr kumimoji="1" lang="en-US" altLang="zh-CN" i="1">
                <a:ea typeface="宋体" charset="-122"/>
              </a:endParaRPr>
            </a:p>
          </p:txBody>
        </p:sp>
        <p:sp>
          <p:nvSpPr>
            <p:cNvPr id="62477" name="Text Box 65"/>
            <p:cNvSpPr txBox="1">
              <a:spLocks noChangeArrowheads="1"/>
            </p:cNvSpPr>
            <p:nvPr/>
          </p:nvSpPr>
          <p:spPr bwMode="auto">
            <a:xfrm>
              <a:off x="1835" y="3835"/>
              <a:ext cx="30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vert="eaVert"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sz="2000">
                  <a:ea typeface="宋体" charset="-122"/>
                </a:rPr>
                <a:t>调零</a:t>
              </a:r>
            </a:p>
          </p:txBody>
        </p:sp>
        <p:sp>
          <p:nvSpPr>
            <p:cNvPr id="62478" name="Text Box 66"/>
            <p:cNvSpPr txBox="1">
              <a:spLocks noChangeArrowheads="1"/>
            </p:cNvSpPr>
            <p:nvPr/>
          </p:nvSpPr>
          <p:spPr bwMode="auto">
            <a:xfrm>
              <a:off x="3100" y="2457"/>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sz="2000">
                  <a:ea typeface="宋体" charset="-122"/>
                </a:rPr>
                <a:t>调零</a:t>
              </a:r>
            </a:p>
          </p:txBody>
        </p:sp>
        <p:sp>
          <p:nvSpPr>
            <p:cNvPr id="62479" name="Text Box 67"/>
            <p:cNvSpPr txBox="1">
              <a:spLocks noChangeArrowheads="1"/>
            </p:cNvSpPr>
            <p:nvPr/>
          </p:nvSpPr>
          <p:spPr bwMode="auto">
            <a:xfrm>
              <a:off x="1804" y="242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ea typeface="宋体" charset="-122"/>
                </a:rPr>
                <a:t>空</a:t>
              </a:r>
            </a:p>
          </p:txBody>
        </p:sp>
      </p:grpSp>
      <p:sp>
        <p:nvSpPr>
          <p:cNvPr id="132164" name="Text Box 68"/>
          <p:cNvSpPr txBox="1">
            <a:spLocks noChangeArrowheads="1"/>
          </p:cNvSpPr>
          <p:nvPr/>
        </p:nvSpPr>
        <p:spPr bwMode="auto">
          <a:xfrm>
            <a:off x="1590675" y="1262063"/>
            <a:ext cx="6459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r>
              <a:rPr kumimoji="1" lang="zh-CN" altLang="en-US" sz="2800"/>
              <a:t>双列直插式单运放外部引脚（</a:t>
            </a:r>
            <a:r>
              <a:rPr kumimoji="1" lang="zh-CN" altLang="en-US" sz="2800">
                <a:sym typeface="Symbol" pitchFamily="18" charset="2"/>
              </a:rPr>
              <a:t></a:t>
            </a:r>
            <a:r>
              <a:rPr kumimoji="1" lang="en-US" altLang="zh-CN" sz="2800">
                <a:sym typeface="Symbol" pitchFamily="18" charset="2"/>
              </a:rPr>
              <a:t>A741</a:t>
            </a:r>
            <a:r>
              <a:rPr kumimoji="1" lang="zh-CN" altLang="en-US" sz="2800">
                <a:sym typeface="Symbol" pitchFamily="18" charset="2"/>
              </a:rPr>
              <a:t>）</a:t>
            </a:r>
            <a:endParaRPr kumimoji="1" lang="zh-CN" altLang="en-US" sz="2800"/>
          </a:p>
        </p:txBody>
      </p:sp>
      <p:sp>
        <p:nvSpPr>
          <p:cNvPr id="132165" name="Line 69"/>
          <p:cNvSpPr>
            <a:spLocks noChangeShapeType="1"/>
          </p:cNvSpPr>
          <p:nvPr/>
        </p:nvSpPr>
        <p:spPr bwMode="auto">
          <a:xfrm flipV="1">
            <a:off x="2390775" y="3597275"/>
            <a:ext cx="1143000" cy="304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66" name="Text Box 70"/>
          <p:cNvSpPr txBox="1">
            <a:spLocks noChangeArrowheads="1"/>
          </p:cNvSpPr>
          <p:nvPr/>
        </p:nvSpPr>
        <p:spPr bwMode="auto">
          <a:xfrm>
            <a:off x="1943100" y="3436938"/>
            <a:ext cx="5492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标志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132164"/>
                                        </p:tgtEl>
                                        <p:attrNameLst>
                                          <p:attrName>style.visibility</p:attrName>
                                        </p:attrNameLst>
                                      </p:cBhvr>
                                      <p:to>
                                        <p:strVal val="visible"/>
                                      </p:to>
                                    </p:set>
                                    <p:animEffect transition="in" filter="wipe(left)">
                                      <p:cBhvr>
                                        <p:cTn id="7" dur="75"/>
                                        <p:tgtEl>
                                          <p:spTgt spid="132164"/>
                                        </p:tgtEl>
                                      </p:cBhvr>
                                    </p:animEffect>
                                  </p:childTnLst>
                                </p:cTn>
                              </p:par>
                            </p:childTnLst>
                          </p:cTn>
                        </p:par>
                        <p:par>
                          <p:cTn id="8" fill="hold" nodeType="afterGroup">
                            <p:stCondLst>
                              <p:cond delay="1425"/>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925"/>
                            </p:stCondLst>
                            <p:childTnLst>
                              <p:par>
                                <p:cTn id="12" presetID="22" presetClass="entr" presetSubtype="8" fill="hold" grpId="0" nodeType="afterEffect">
                                  <p:stCondLst>
                                    <p:cond delay="0"/>
                                  </p:stCondLst>
                                  <p:childTnLst>
                                    <p:set>
                                      <p:cBhvr>
                                        <p:cTn id="13" dur="1" fill="hold">
                                          <p:stCondLst>
                                            <p:cond delay="0"/>
                                          </p:stCondLst>
                                        </p:cTn>
                                        <p:tgtEl>
                                          <p:spTgt spid="132165"/>
                                        </p:tgtEl>
                                        <p:attrNameLst>
                                          <p:attrName>style.visibility</p:attrName>
                                        </p:attrNameLst>
                                      </p:cBhvr>
                                      <p:to>
                                        <p:strVal val="visible"/>
                                      </p:to>
                                    </p:set>
                                    <p:animEffect transition="in" filter="wipe(left)">
                                      <p:cBhvr>
                                        <p:cTn id="14" dur="500"/>
                                        <p:tgtEl>
                                          <p:spTgt spid="132165"/>
                                        </p:tgtEl>
                                      </p:cBhvr>
                                    </p:animEffect>
                                  </p:childTnLst>
                                </p:cTn>
                              </p:par>
                            </p:childTnLst>
                          </p:cTn>
                        </p:par>
                        <p:par>
                          <p:cTn id="15" fill="hold" nodeType="afterGroup">
                            <p:stCondLst>
                              <p:cond delay="2425"/>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132166"/>
                                        </p:tgtEl>
                                        <p:attrNameLst>
                                          <p:attrName>style.visibility</p:attrName>
                                        </p:attrNameLst>
                                      </p:cBhvr>
                                      <p:to>
                                        <p:strVal val="visible"/>
                                      </p:to>
                                    </p:set>
                                    <p:animEffect transition="in" filter="wipe(left)">
                                      <p:cBhvr>
                                        <p:cTn id="18" dur="75"/>
                                        <p:tgtEl>
                                          <p:spTgt spid="13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64" grpId="0" autoUpdateAnimBg="0"/>
      <p:bldP spid="132165" grpId="0" animBg="1"/>
      <p:bldP spid="13216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6</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12</a:t>
            </a:fld>
            <a:endParaRPr lang="zh-CN" altLang="en-US"/>
          </a:p>
        </p:txBody>
      </p:sp>
      <p:sp>
        <p:nvSpPr>
          <p:cNvPr id="63491" name="Rectangle 3"/>
          <p:cNvSpPr>
            <a:spLocks noGrp="1" noChangeArrowheads="1"/>
          </p:cNvSpPr>
          <p:nvPr>
            <p:ph sz="quarter" idx="4294967295"/>
          </p:nvPr>
        </p:nvSpPr>
        <p:spPr>
          <a:xfrm>
            <a:off x="0" y="765175"/>
            <a:ext cx="8891588" cy="5543550"/>
          </a:xfrm>
        </p:spPr>
        <p:txBody>
          <a:bodyPr/>
          <a:lstStyle/>
          <a:p>
            <a:pPr marL="0" indent="0" eaLnBrk="1" hangingPunct="1">
              <a:lnSpc>
                <a:spcPct val="130000"/>
              </a:lnSpc>
              <a:spcBef>
                <a:spcPts val="0"/>
              </a:spcBef>
            </a:pPr>
            <a:r>
              <a:rPr lang="zh-CN" altLang="en-US" dirty="0" smtClean="0">
                <a:ea typeface="宋体" charset="-122"/>
              </a:rPr>
              <a:t>集成运算放大器的主要技术指标</a:t>
            </a:r>
          </a:p>
          <a:p>
            <a:pPr marL="182563" lvl="1" indent="274638" eaLnBrk="1" hangingPunct="1">
              <a:lnSpc>
                <a:spcPct val="130000"/>
              </a:lnSpc>
              <a:spcBef>
                <a:spcPts val="0"/>
              </a:spcBef>
            </a:pPr>
            <a:r>
              <a:rPr lang="zh-CN" altLang="en-US" dirty="0" smtClean="0"/>
              <a:t>差模特性</a:t>
            </a:r>
          </a:p>
          <a:p>
            <a:pPr marL="1147763" lvl="2" eaLnBrk="1" hangingPunct="1">
              <a:lnSpc>
                <a:spcPct val="130000"/>
              </a:lnSpc>
              <a:spcBef>
                <a:spcPts val="0"/>
              </a:spcBef>
            </a:pPr>
            <a:r>
              <a:rPr lang="zh-CN" altLang="en-US" dirty="0" smtClean="0"/>
              <a:t>开环电压增益</a:t>
            </a:r>
            <a:r>
              <a:rPr lang="en-US" altLang="zh-CN" i="1" dirty="0" err="1" smtClean="0"/>
              <a:t>A</a:t>
            </a:r>
            <a:r>
              <a:rPr lang="en-US" altLang="zh-CN" i="1" baseline="-25000" dirty="0" err="1" smtClean="0"/>
              <a:t>u</a:t>
            </a:r>
            <a:r>
              <a:rPr lang="en-US" altLang="zh-CN" baseline="-25000" dirty="0" err="1" smtClean="0"/>
              <a:t>o</a:t>
            </a:r>
            <a:r>
              <a:rPr lang="zh-CN" altLang="en-US" dirty="0" smtClean="0"/>
              <a:t>：</a:t>
            </a:r>
            <a:r>
              <a:rPr lang="en-US" altLang="zh-CN" dirty="0" smtClean="0"/>
              <a:t>80~140dB</a:t>
            </a:r>
            <a:r>
              <a:rPr lang="zh-CN" altLang="en-US" dirty="0" smtClean="0"/>
              <a:t>（</a:t>
            </a:r>
            <a:r>
              <a:rPr lang="en-US" altLang="zh-CN" dirty="0" smtClean="0"/>
              <a:t>10</a:t>
            </a:r>
            <a:r>
              <a:rPr lang="en-US" altLang="zh-CN" baseline="30000" dirty="0" smtClean="0"/>
              <a:t>4</a:t>
            </a:r>
            <a:r>
              <a:rPr lang="en-US" altLang="zh-CN" dirty="0" smtClean="0"/>
              <a:t>~10</a:t>
            </a:r>
            <a:r>
              <a:rPr lang="en-US" altLang="zh-CN" baseline="30000" dirty="0" smtClean="0"/>
              <a:t>7</a:t>
            </a:r>
            <a:r>
              <a:rPr lang="zh-CN" altLang="en-US" dirty="0" smtClean="0"/>
              <a:t>）</a:t>
            </a:r>
          </a:p>
          <a:p>
            <a:pPr marL="1147763" lvl="2" eaLnBrk="1" hangingPunct="1">
              <a:lnSpc>
                <a:spcPct val="130000"/>
              </a:lnSpc>
              <a:spcBef>
                <a:spcPts val="0"/>
              </a:spcBef>
            </a:pPr>
            <a:r>
              <a:rPr lang="zh-CN" altLang="en-US" dirty="0" smtClean="0"/>
              <a:t>差模输入电阻</a:t>
            </a:r>
            <a:r>
              <a:rPr lang="en-US" altLang="zh-CN" i="1" dirty="0" smtClean="0"/>
              <a:t>R</a:t>
            </a:r>
            <a:r>
              <a:rPr lang="en-US" altLang="zh-CN" baseline="-25000" dirty="0" smtClean="0"/>
              <a:t>id</a:t>
            </a:r>
            <a:r>
              <a:rPr lang="zh-CN" altLang="en-US" dirty="0" smtClean="0"/>
              <a:t>：</a:t>
            </a:r>
            <a:r>
              <a:rPr lang="en-US" altLang="zh-CN" dirty="0" smtClean="0"/>
              <a:t>BJT——&gt;100k</a:t>
            </a:r>
            <a:r>
              <a:rPr lang="en-US" altLang="zh-CN" dirty="0" smtClean="0">
                <a:latin typeface="Symbol" pitchFamily="18" charset="2"/>
              </a:rPr>
              <a:t>W</a:t>
            </a:r>
            <a:r>
              <a:rPr lang="en-US" altLang="zh-CN" dirty="0" smtClean="0"/>
              <a:t>,  FET——&gt;10</a:t>
            </a:r>
            <a:r>
              <a:rPr lang="en-US" altLang="zh-CN" baseline="30000" dirty="0" smtClean="0"/>
              <a:t>9</a:t>
            </a:r>
            <a:r>
              <a:rPr lang="en-US" altLang="zh-CN" dirty="0" smtClean="0">
                <a:latin typeface="Symbol" pitchFamily="18" charset="2"/>
              </a:rPr>
              <a:t>W</a:t>
            </a:r>
          </a:p>
          <a:p>
            <a:pPr marL="1147763" lvl="2" eaLnBrk="1" hangingPunct="1">
              <a:lnSpc>
                <a:spcPct val="130000"/>
              </a:lnSpc>
              <a:spcBef>
                <a:spcPts val="0"/>
              </a:spcBef>
            </a:pPr>
            <a:r>
              <a:rPr lang="zh-CN" altLang="en-US" dirty="0" smtClean="0">
                <a:latin typeface="Symbol" pitchFamily="18" charset="2"/>
                <a:cs typeface="Times New Roman" pitchFamily="18" charset="0"/>
              </a:rPr>
              <a:t>开环带宽</a:t>
            </a:r>
            <a:r>
              <a:rPr lang="en-US" altLang="zh-CN" i="1" dirty="0" smtClean="0">
                <a:cs typeface="Times New Roman" pitchFamily="18" charset="0"/>
              </a:rPr>
              <a:t>BW</a:t>
            </a:r>
            <a:r>
              <a:rPr lang="zh-CN" altLang="en-US" dirty="0" smtClean="0">
                <a:cs typeface="Times New Roman" pitchFamily="18" charset="0"/>
              </a:rPr>
              <a:t>：</a:t>
            </a:r>
            <a:r>
              <a:rPr lang="en-US" altLang="zh-CN" dirty="0" smtClean="0">
                <a:cs typeface="Times New Roman" pitchFamily="18" charset="0"/>
              </a:rPr>
              <a:t>0~10kHz</a:t>
            </a:r>
            <a:r>
              <a:rPr lang="zh-CN" altLang="en-US" dirty="0" smtClean="0">
                <a:cs typeface="Times New Roman" pitchFamily="18" charset="0"/>
              </a:rPr>
              <a:t>（通用型）</a:t>
            </a:r>
          </a:p>
          <a:p>
            <a:pPr marL="1147763" lvl="2" eaLnBrk="1" hangingPunct="1">
              <a:lnSpc>
                <a:spcPct val="130000"/>
              </a:lnSpc>
              <a:spcBef>
                <a:spcPts val="0"/>
              </a:spcBef>
            </a:pPr>
            <a:r>
              <a:rPr lang="zh-CN" altLang="en-US" dirty="0" smtClean="0">
                <a:cs typeface="Times New Roman" pitchFamily="18" charset="0"/>
              </a:rPr>
              <a:t>单位增益带宽</a:t>
            </a:r>
            <a:r>
              <a:rPr lang="en-US" altLang="zh-CN" i="1" dirty="0" smtClean="0">
                <a:cs typeface="Times New Roman" pitchFamily="18" charset="0"/>
              </a:rPr>
              <a:t>BW</a:t>
            </a:r>
            <a:r>
              <a:rPr lang="en-US" altLang="zh-CN" baseline="-25000" dirty="0" smtClean="0">
                <a:cs typeface="Times New Roman" pitchFamily="18" charset="0"/>
              </a:rPr>
              <a:t>G</a:t>
            </a:r>
            <a:r>
              <a:rPr lang="zh-CN" altLang="en-US" dirty="0" smtClean="0">
                <a:cs typeface="Times New Roman" pitchFamily="18" charset="0"/>
              </a:rPr>
              <a:t>：</a:t>
            </a:r>
            <a:r>
              <a:rPr lang="en-US" altLang="zh-CN" dirty="0" smtClean="0">
                <a:cs typeface="Times New Roman" pitchFamily="18" charset="0"/>
              </a:rPr>
              <a:t>0~1MHz</a:t>
            </a:r>
            <a:r>
              <a:rPr lang="zh-CN" altLang="en-US" dirty="0" smtClean="0">
                <a:cs typeface="Times New Roman" pitchFamily="18" charset="0"/>
              </a:rPr>
              <a:t>（通用型）</a:t>
            </a:r>
          </a:p>
          <a:p>
            <a:pPr marL="182563" lvl="1" indent="274638" eaLnBrk="1" hangingPunct="1">
              <a:lnSpc>
                <a:spcPct val="130000"/>
              </a:lnSpc>
              <a:spcBef>
                <a:spcPts val="0"/>
              </a:spcBef>
            </a:pPr>
            <a:r>
              <a:rPr lang="zh-CN" altLang="en-US" dirty="0" smtClean="0">
                <a:cs typeface="Times New Roman" pitchFamily="18" charset="0"/>
              </a:rPr>
              <a:t>共模特性</a:t>
            </a:r>
          </a:p>
          <a:p>
            <a:pPr marL="1147763" lvl="2" eaLnBrk="1" hangingPunct="1">
              <a:lnSpc>
                <a:spcPct val="130000"/>
              </a:lnSpc>
              <a:spcBef>
                <a:spcPts val="0"/>
              </a:spcBef>
            </a:pPr>
            <a:r>
              <a:rPr lang="zh-CN" altLang="en-US" dirty="0" smtClean="0">
                <a:cs typeface="Times New Roman" pitchFamily="18" charset="0"/>
              </a:rPr>
              <a:t>共模抑制比</a:t>
            </a:r>
            <a:r>
              <a:rPr lang="en-US" altLang="zh-CN" i="1" dirty="0" smtClean="0">
                <a:cs typeface="Times New Roman" pitchFamily="18" charset="0"/>
              </a:rPr>
              <a:t>K</a:t>
            </a:r>
            <a:r>
              <a:rPr lang="en-US" altLang="zh-CN" baseline="-25000" dirty="0" smtClean="0">
                <a:cs typeface="Times New Roman" pitchFamily="18" charset="0"/>
              </a:rPr>
              <a:t>CMR</a:t>
            </a:r>
            <a:r>
              <a:rPr lang="zh-CN" altLang="en-US" dirty="0" smtClean="0">
                <a:cs typeface="Times New Roman" pitchFamily="18" charset="0"/>
              </a:rPr>
              <a:t>：</a:t>
            </a:r>
            <a:r>
              <a:rPr lang="en-US" altLang="zh-CN" dirty="0" smtClean="0">
                <a:cs typeface="Times New Roman" pitchFamily="18" charset="0"/>
              </a:rPr>
              <a:t>80~120dB	</a:t>
            </a:r>
          </a:p>
          <a:p>
            <a:pPr marL="1147763" lvl="2" eaLnBrk="1" hangingPunct="1">
              <a:lnSpc>
                <a:spcPct val="130000"/>
              </a:lnSpc>
              <a:spcBef>
                <a:spcPts val="0"/>
              </a:spcBef>
            </a:pPr>
            <a:r>
              <a:rPr lang="zh-CN" altLang="en-US" dirty="0" smtClean="0">
                <a:cs typeface="Times New Roman" pitchFamily="18" charset="0"/>
              </a:rPr>
              <a:t>共模输入电阻</a:t>
            </a:r>
            <a:r>
              <a:rPr lang="en-US" altLang="zh-CN" i="1" dirty="0" err="1" smtClean="0">
                <a:cs typeface="Times New Roman" pitchFamily="18" charset="0"/>
              </a:rPr>
              <a:t>R</a:t>
            </a:r>
            <a:r>
              <a:rPr lang="en-US" altLang="zh-CN" baseline="-25000" dirty="0" err="1" smtClean="0">
                <a:cs typeface="Times New Roman" pitchFamily="18" charset="0"/>
              </a:rPr>
              <a:t>ic</a:t>
            </a:r>
            <a:r>
              <a:rPr lang="zh-CN" altLang="en-US" dirty="0" smtClean="0">
                <a:cs typeface="Times New Roman" pitchFamily="18" charset="0"/>
              </a:rPr>
              <a:t>：</a:t>
            </a:r>
            <a:r>
              <a:rPr lang="en-US" altLang="zh-CN" dirty="0" smtClean="0">
                <a:cs typeface="Times New Roman" pitchFamily="18" charset="0"/>
              </a:rPr>
              <a:t>&gt;100M</a:t>
            </a:r>
            <a:r>
              <a:rPr lang="en-US" altLang="zh-CN" dirty="0" smtClean="0">
                <a:latin typeface="Symbol" pitchFamily="18" charset="2"/>
                <a:cs typeface="Times New Roman" pitchFamily="18" charset="0"/>
              </a:rPr>
              <a:t>W</a:t>
            </a:r>
          </a:p>
          <a:p>
            <a:pPr marL="1147763" lvl="2" eaLnBrk="1" hangingPunct="1">
              <a:lnSpc>
                <a:spcPct val="130000"/>
              </a:lnSpc>
              <a:spcBef>
                <a:spcPts val="0"/>
              </a:spcBef>
            </a:pPr>
            <a:r>
              <a:rPr lang="zh-CN" altLang="en-US" dirty="0" smtClean="0">
                <a:cs typeface="Times New Roman" pitchFamily="18" charset="0"/>
              </a:rPr>
              <a:t>最大共模输入电压或共模电压输入范围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3491">
                                            <p:txEl>
                                              <p:pRg st="2" end="2"/>
                                            </p:txEl>
                                          </p:spTgt>
                                        </p:tgtEl>
                                        <p:attrNameLst>
                                          <p:attrName>style.visibility</p:attrName>
                                        </p:attrNameLst>
                                      </p:cBhvr>
                                      <p:to>
                                        <p:strVal val="visible"/>
                                      </p:to>
                                    </p:set>
                                    <p:anim calcmode="lin" valueType="num">
                                      <p:cBhvr additive="base">
                                        <p:cTn id="18"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3491">
                                            <p:txEl>
                                              <p:pRg st="3" end="3"/>
                                            </p:txEl>
                                          </p:spTgt>
                                        </p:tgtEl>
                                        <p:attrNameLst>
                                          <p:attrName>style.visibility</p:attrName>
                                        </p:attrNameLst>
                                      </p:cBhvr>
                                      <p:to>
                                        <p:strVal val="visible"/>
                                      </p:to>
                                    </p:set>
                                    <p:anim calcmode="lin" valueType="num">
                                      <p:cBhvr additive="base">
                                        <p:cTn id="23"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63491">
                                            <p:txEl>
                                              <p:pRg st="4" end="4"/>
                                            </p:txEl>
                                          </p:spTgt>
                                        </p:tgtEl>
                                        <p:attrNameLst>
                                          <p:attrName>style.visibility</p:attrName>
                                        </p:attrNameLst>
                                      </p:cBhvr>
                                      <p:to>
                                        <p:strVal val="visible"/>
                                      </p:to>
                                    </p:set>
                                    <p:anim calcmode="lin" valueType="num">
                                      <p:cBhvr additive="base">
                                        <p:cTn id="28"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63491">
                                            <p:txEl>
                                              <p:pRg st="5" end="5"/>
                                            </p:txEl>
                                          </p:spTgt>
                                        </p:tgtEl>
                                        <p:attrNameLst>
                                          <p:attrName>style.visibility</p:attrName>
                                        </p:attrNameLst>
                                      </p:cBhvr>
                                      <p:to>
                                        <p:strVal val="visible"/>
                                      </p:to>
                                    </p:set>
                                    <p:anim calcmode="lin" valueType="num">
                                      <p:cBhvr additive="base">
                                        <p:cTn id="33"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3491">
                                            <p:txEl>
                                              <p:pRg st="6" end="6"/>
                                            </p:txEl>
                                          </p:spTgt>
                                        </p:tgtEl>
                                        <p:attrNameLst>
                                          <p:attrName>style.visibility</p:attrName>
                                        </p:attrNameLst>
                                      </p:cBhvr>
                                      <p:to>
                                        <p:strVal val="visible"/>
                                      </p:to>
                                    </p:set>
                                    <p:anim calcmode="lin" valueType="num">
                                      <p:cBhvr additive="base">
                                        <p:cTn id="39"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491">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63491">
                                            <p:txEl>
                                              <p:pRg st="7" end="7"/>
                                            </p:txEl>
                                          </p:spTgt>
                                        </p:tgtEl>
                                        <p:attrNameLst>
                                          <p:attrName>style.visibility</p:attrName>
                                        </p:attrNameLst>
                                      </p:cBhvr>
                                      <p:to>
                                        <p:strVal val="visible"/>
                                      </p:to>
                                    </p:set>
                                    <p:anim calcmode="lin" valueType="num">
                                      <p:cBhvr additive="base">
                                        <p:cTn id="44"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3491">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63491">
                                            <p:txEl>
                                              <p:pRg st="8" end="8"/>
                                            </p:txEl>
                                          </p:spTgt>
                                        </p:tgtEl>
                                        <p:attrNameLst>
                                          <p:attrName>style.visibility</p:attrName>
                                        </p:attrNameLst>
                                      </p:cBhvr>
                                      <p:to>
                                        <p:strVal val="visible"/>
                                      </p:to>
                                    </p:set>
                                    <p:anim calcmode="lin" valueType="num">
                                      <p:cBhvr additive="base">
                                        <p:cTn id="49" dur="500" fill="hold"/>
                                        <p:tgtEl>
                                          <p:spTgt spid="6349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3491">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63491">
                                            <p:txEl>
                                              <p:pRg st="9" end="9"/>
                                            </p:txEl>
                                          </p:spTgt>
                                        </p:tgtEl>
                                        <p:attrNameLst>
                                          <p:attrName>style.visibility</p:attrName>
                                        </p:attrNameLst>
                                      </p:cBhvr>
                                      <p:to>
                                        <p:strVal val="visible"/>
                                      </p:to>
                                    </p:set>
                                    <p:anim calcmode="lin" valueType="num">
                                      <p:cBhvr additive="base">
                                        <p:cTn id="54" dur="500" fill="hold"/>
                                        <p:tgtEl>
                                          <p:spTgt spid="6349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34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7</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13</a:t>
            </a:fld>
            <a:endParaRPr lang="zh-CN" altLang="en-US"/>
          </a:p>
        </p:txBody>
      </p:sp>
      <p:sp>
        <p:nvSpPr>
          <p:cNvPr id="64515" name="Rectangle 3"/>
          <p:cNvSpPr>
            <a:spLocks noGrp="1" noChangeArrowheads="1"/>
          </p:cNvSpPr>
          <p:nvPr>
            <p:ph sz="quarter" idx="4294967295"/>
          </p:nvPr>
        </p:nvSpPr>
        <p:spPr>
          <a:xfrm>
            <a:off x="0" y="774319"/>
            <a:ext cx="8891588" cy="5543550"/>
          </a:xfrm>
        </p:spPr>
        <p:txBody>
          <a:bodyPr/>
          <a:lstStyle/>
          <a:p>
            <a:pPr marL="0" indent="0" eaLnBrk="1" hangingPunct="1"/>
            <a:r>
              <a:rPr lang="zh-CN" altLang="en-US" dirty="0" smtClean="0">
                <a:ea typeface="宋体" charset="-122"/>
              </a:rPr>
              <a:t>集成运算放大器的主要技术指标</a:t>
            </a:r>
            <a:r>
              <a:rPr lang="en-US" altLang="zh-CN" dirty="0" smtClean="0">
                <a:ea typeface="宋体" charset="-122"/>
              </a:rPr>
              <a:t>(2)</a:t>
            </a:r>
          </a:p>
          <a:p>
            <a:pPr marL="182563" lvl="1" indent="274638" eaLnBrk="1" hangingPunct="1"/>
            <a:r>
              <a:rPr lang="zh-CN" altLang="en-US" dirty="0" smtClean="0"/>
              <a:t>输入误差特性</a:t>
            </a:r>
          </a:p>
          <a:p>
            <a:pPr marL="1147763" lvl="2" eaLnBrk="1" hangingPunct="1"/>
            <a:r>
              <a:rPr lang="zh-CN" altLang="en-US" dirty="0" smtClean="0"/>
              <a:t>输入偏置电流</a:t>
            </a:r>
            <a:r>
              <a:rPr lang="en-US" altLang="zh-CN" i="1" dirty="0" err="1" smtClean="0"/>
              <a:t>I</a:t>
            </a:r>
            <a:r>
              <a:rPr lang="en-US" altLang="zh-CN" baseline="-25000" dirty="0" err="1" smtClean="0"/>
              <a:t>iB</a:t>
            </a:r>
            <a:r>
              <a:rPr lang="en-US" altLang="zh-CN" i="1" baseline="-25000" dirty="0" smtClean="0"/>
              <a:t> </a:t>
            </a:r>
            <a:r>
              <a:rPr lang="en-US" altLang="zh-CN" dirty="0" smtClean="0"/>
              <a:t>    BJT</a:t>
            </a:r>
            <a:r>
              <a:rPr lang="zh-CN" altLang="en-US" dirty="0" smtClean="0"/>
              <a:t>：</a:t>
            </a:r>
            <a:r>
              <a:rPr lang="en-US" altLang="zh-CN" dirty="0" smtClean="0"/>
              <a:t>10~100nA</a:t>
            </a:r>
            <a:r>
              <a:rPr lang="zh-CN" altLang="en-US" dirty="0" smtClean="0"/>
              <a:t>；</a:t>
            </a:r>
            <a:r>
              <a:rPr lang="en-US" altLang="zh-CN" dirty="0" smtClean="0"/>
              <a:t>FET</a:t>
            </a:r>
            <a:r>
              <a:rPr lang="zh-CN" altLang="en-US" dirty="0" smtClean="0"/>
              <a:t>：</a:t>
            </a:r>
            <a:r>
              <a:rPr lang="en-US" altLang="zh-CN" dirty="0" smtClean="0"/>
              <a:t>1~10pA</a:t>
            </a:r>
          </a:p>
          <a:p>
            <a:pPr marL="1147763" lvl="2" eaLnBrk="1" hangingPunct="1"/>
            <a:r>
              <a:rPr lang="zh-CN" altLang="en-US" dirty="0" smtClean="0"/>
              <a:t>输入失调电压</a:t>
            </a:r>
            <a:r>
              <a:rPr lang="en-US" altLang="zh-CN" i="1" dirty="0" err="1" smtClean="0"/>
              <a:t>U</a:t>
            </a:r>
            <a:r>
              <a:rPr lang="en-US" altLang="zh-CN" baseline="-25000" dirty="0" err="1" smtClean="0"/>
              <a:t>io</a:t>
            </a:r>
            <a:r>
              <a:rPr lang="en-US" altLang="zh-CN" dirty="0" smtClean="0"/>
              <a:t>   ±(1~10)mV</a:t>
            </a:r>
          </a:p>
          <a:p>
            <a:pPr marL="1147763" lvl="2" eaLnBrk="1" hangingPunct="1"/>
            <a:r>
              <a:rPr lang="zh-CN" altLang="en-US" dirty="0" smtClean="0"/>
              <a:t>输入失调电流</a:t>
            </a:r>
            <a:r>
              <a:rPr lang="en-US" altLang="zh-CN" i="1" dirty="0" err="1" smtClean="0"/>
              <a:t>I</a:t>
            </a:r>
            <a:r>
              <a:rPr lang="en-US" altLang="zh-CN" baseline="-25000" dirty="0" err="1" smtClean="0"/>
              <a:t>io</a:t>
            </a:r>
            <a:r>
              <a:rPr lang="en-US" altLang="zh-CN" dirty="0" smtClean="0"/>
              <a:t>     0.05~0.1 </a:t>
            </a:r>
            <a:r>
              <a:rPr lang="en-US" altLang="zh-CN" i="1" dirty="0" err="1" smtClean="0"/>
              <a:t>I</a:t>
            </a:r>
            <a:r>
              <a:rPr lang="en-US" altLang="zh-CN" baseline="-25000" dirty="0" err="1" smtClean="0"/>
              <a:t>iB</a:t>
            </a:r>
            <a:endParaRPr lang="en-US" altLang="zh-CN" dirty="0" smtClean="0"/>
          </a:p>
          <a:p>
            <a:pPr marL="182563" lvl="1" indent="274638" eaLnBrk="1" hangingPunct="1"/>
            <a:r>
              <a:rPr lang="zh-CN" altLang="en-US" dirty="0" smtClean="0"/>
              <a:t>大信号特性</a:t>
            </a:r>
          </a:p>
          <a:p>
            <a:pPr marL="1147763" lvl="2" eaLnBrk="1" hangingPunct="1"/>
            <a:r>
              <a:rPr lang="zh-CN" altLang="en-US" dirty="0" smtClean="0"/>
              <a:t>最大输出电压</a:t>
            </a:r>
            <a:r>
              <a:rPr lang="en-US" altLang="zh-CN" i="1" dirty="0" smtClean="0"/>
              <a:t>U</a:t>
            </a:r>
            <a:r>
              <a:rPr lang="en-US" altLang="zh-CN" baseline="-25000" dirty="0" smtClean="0"/>
              <a:t>OM</a:t>
            </a:r>
            <a:r>
              <a:rPr lang="en-US" altLang="zh-CN" dirty="0" smtClean="0"/>
              <a:t>    </a:t>
            </a:r>
            <a:r>
              <a:rPr lang="zh-CN" altLang="en-US" dirty="0" smtClean="0"/>
              <a:t>一般比电源电压低 </a:t>
            </a:r>
            <a:r>
              <a:rPr lang="en-US" altLang="zh-CN" dirty="0" smtClean="0"/>
              <a:t>2~ 4 V</a:t>
            </a:r>
            <a:r>
              <a:rPr lang="zh-CN" altLang="en-US" dirty="0" smtClean="0"/>
              <a:t>左右（输出管饱和电压）。</a:t>
            </a:r>
          </a:p>
          <a:p>
            <a:pPr marL="1147763" lvl="2" eaLnBrk="1" hangingPunct="1"/>
            <a:r>
              <a:rPr lang="zh-CN" altLang="en-US" dirty="0" smtClean="0"/>
              <a:t>最大输出电流</a:t>
            </a:r>
            <a:r>
              <a:rPr lang="en-US" altLang="zh-CN" i="1" dirty="0" smtClean="0"/>
              <a:t>I</a:t>
            </a:r>
            <a:r>
              <a:rPr lang="en-US" altLang="zh-CN" baseline="-25000" dirty="0" smtClean="0"/>
              <a:t>OM</a:t>
            </a:r>
            <a:r>
              <a:rPr lang="en-US" altLang="zh-CN" dirty="0" smtClean="0"/>
              <a:t>    </a:t>
            </a:r>
            <a:r>
              <a:rPr lang="zh-CN" altLang="en-US" dirty="0" smtClean="0"/>
              <a:t>受保护电路和器件允许功耗限制，通用器件约数十毫安。</a:t>
            </a:r>
            <a:endParaRPr lang="en-US" altLang="zh-CN" dirty="0" smtClean="0"/>
          </a:p>
          <a:p>
            <a:pPr marL="1147763" lvl="2" eaLnBrk="1" hangingPunct="1"/>
            <a:r>
              <a:rPr lang="zh-CN" altLang="en-US" dirty="0" smtClean="0"/>
              <a:t>最大差模输入电压</a:t>
            </a:r>
            <a:r>
              <a:rPr lang="en-US" altLang="zh-CN" i="1" dirty="0" err="1" smtClean="0"/>
              <a:t>U</a:t>
            </a:r>
            <a:r>
              <a:rPr lang="en-US" altLang="zh-CN" baseline="-25000" dirty="0" err="1" smtClean="0"/>
              <a:t>idM</a:t>
            </a:r>
            <a:r>
              <a:rPr lang="en-US" altLang="zh-CN" dirty="0" smtClean="0"/>
              <a:t>   </a:t>
            </a:r>
            <a:r>
              <a:rPr lang="zh-CN" altLang="en-US" dirty="0" smtClean="0"/>
              <a:t>最大允许输入差模电压，受电路结构限制。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4515">
                                            <p:txEl>
                                              <p:pRg st="2" end="2"/>
                                            </p:txEl>
                                          </p:spTgt>
                                        </p:tgtEl>
                                        <p:attrNameLst>
                                          <p:attrName>style.visibility</p:attrName>
                                        </p:attrNameLst>
                                      </p:cBhvr>
                                      <p:to>
                                        <p:strVal val="visible"/>
                                      </p:to>
                                    </p:set>
                                    <p:anim calcmode="lin" valueType="num">
                                      <p:cBhvr additive="base">
                                        <p:cTn id="18"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4515">
                                            <p:txEl>
                                              <p:pRg st="3" end="3"/>
                                            </p:txEl>
                                          </p:spTgt>
                                        </p:tgtEl>
                                        <p:attrNameLst>
                                          <p:attrName>style.visibility</p:attrName>
                                        </p:attrNameLst>
                                      </p:cBhvr>
                                      <p:to>
                                        <p:strVal val="visible"/>
                                      </p:to>
                                    </p:set>
                                    <p:anim calcmode="lin" valueType="num">
                                      <p:cBhvr additive="base">
                                        <p:cTn id="23"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64515">
                                            <p:txEl>
                                              <p:pRg st="4" end="4"/>
                                            </p:txEl>
                                          </p:spTgt>
                                        </p:tgtEl>
                                        <p:attrNameLst>
                                          <p:attrName>style.visibility</p:attrName>
                                        </p:attrNameLst>
                                      </p:cBhvr>
                                      <p:to>
                                        <p:strVal val="visible"/>
                                      </p:to>
                                    </p:set>
                                    <p:anim calcmode="lin" valueType="num">
                                      <p:cBhvr additive="base">
                                        <p:cTn id="28"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4515">
                                            <p:txEl>
                                              <p:pRg st="5" end="5"/>
                                            </p:txEl>
                                          </p:spTgt>
                                        </p:tgtEl>
                                        <p:attrNameLst>
                                          <p:attrName>style.visibility</p:attrName>
                                        </p:attrNameLst>
                                      </p:cBhvr>
                                      <p:to>
                                        <p:strVal val="visible"/>
                                      </p:to>
                                    </p:set>
                                    <p:anim calcmode="lin" valueType="num">
                                      <p:cBhvr additive="base">
                                        <p:cTn id="34"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64515">
                                            <p:txEl>
                                              <p:pRg st="6" end="6"/>
                                            </p:txEl>
                                          </p:spTgt>
                                        </p:tgtEl>
                                        <p:attrNameLst>
                                          <p:attrName>style.visibility</p:attrName>
                                        </p:attrNameLst>
                                      </p:cBhvr>
                                      <p:to>
                                        <p:strVal val="visible"/>
                                      </p:to>
                                    </p:set>
                                    <p:anim calcmode="lin" valueType="num">
                                      <p:cBhvr additive="base">
                                        <p:cTn id="39"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64515">
                                            <p:txEl>
                                              <p:pRg st="7" end="7"/>
                                            </p:txEl>
                                          </p:spTgt>
                                        </p:tgtEl>
                                        <p:attrNameLst>
                                          <p:attrName>style.visibility</p:attrName>
                                        </p:attrNameLst>
                                      </p:cBhvr>
                                      <p:to>
                                        <p:strVal val="visible"/>
                                      </p:to>
                                    </p:set>
                                    <p:anim calcmode="lin" valueType="num">
                                      <p:cBhvr additive="base">
                                        <p:cTn id="44"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64515">
                                            <p:txEl>
                                              <p:pRg st="8" end="8"/>
                                            </p:txEl>
                                          </p:spTgt>
                                        </p:tgtEl>
                                        <p:attrNameLst>
                                          <p:attrName>style.visibility</p:attrName>
                                        </p:attrNameLst>
                                      </p:cBhvr>
                                      <p:to>
                                        <p:strVal val="visible"/>
                                      </p:to>
                                    </p:set>
                                    <p:anim calcmode="lin" valueType="num">
                                      <p:cBhvr additive="base">
                                        <p:cTn id="49"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8</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14</a:t>
            </a:fld>
            <a:endParaRPr lang="zh-CN" altLang="en-US"/>
          </a:p>
        </p:txBody>
      </p:sp>
      <mc:AlternateContent xmlns:mc="http://schemas.openxmlformats.org/markup-compatibility/2006" xmlns:a14="http://schemas.microsoft.com/office/drawing/2010/main">
        <mc:Choice Requires="a14">
          <p:sp>
            <p:nvSpPr>
              <p:cNvPr id="65539" name="Rectangle 3"/>
              <p:cNvSpPr>
                <a:spLocks noGrp="1" noChangeArrowheads="1"/>
              </p:cNvSpPr>
              <p:nvPr>
                <p:ph sz="quarter" idx="4294967295"/>
              </p:nvPr>
            </p:nvSpPr>
            <p:spPr>
              <a:xfrm>
                <a:off x="0" y="765175"/>
                <a:ext cx="8891588" cy="5543550"/>
              </a:xfrm>
            </p:spPr>
            <p:txBody>
              <a:bodyPr/>
              <a:lstStyle/>
              <a:p>
                <a:pPr marL="0" indent="0" eaLnBrk="1" hangingPunct="1">
                  <a:lnSpc>
                    <a:spcPct val="150000"/>
                  </a:lnSpc>
                </a:pPr>
                <a:r>
                  <a:rPr lang="zh-CN" altLang="en-US" dirty="0" smtClean="0">
                    <a:ea typeface="宋体" charset="-122"/>
                  </a:rPr>
                  <a:t>集成运算放大器的主要技术指标</a:t>
                </a:r>
                <a:r>
                  <a:rPr lang="en-US" altLang="zh-CN" dirty="0" smtClean="0">
                    <a:ea typeface="宋体" charset="-122"/>
                  </a:rPr>
                  <a:t>(3)</a:t>
                </a:r>
              </a:p>
              <a:p>
                <a:pPr marL="182563" lvl="1" indent="274638" eaLnBrk="1" hangingPunct="1">
                  <a:lnSpc>
                    <a:spcPct val="150000"/>
                  </a:lnSpc>
                </a:pPr>
                <a:r>
                  <a:rPr lang="zh-CN" altLang="en-US" dirty="0" smtClean="0"/>
                  <a:t>大信号特性（续）</a:t>
                </a:r>
              </a:p>
              <a:p>
                <a:pPr marL="1147763" lvl="2" eaLnBrk="1" hangingPunct="1">
                  <a:lnSpc>
                    <a:spcPct val="150000"/>
                  </a:lnSpc>
                </a:pPr>
                <a:r>
                  <a:rPr lang="zh-CN" altLang="en-US" dirty="0" smtClean="0"/>
                  <a:t>转换速率（压摆率）</a:t>
                </a:r>
                <a:r>
                  <a:rPr lang="en-US" altLang="zh-CN" i="1" dirty="0" smtClean="0"/>
                  <a:t>SR</a:t>
                </a:r>
                <a:r>
                  <a:rPr lang="en-US" altLang="zh-CN" dirty="0" smtClean="0"/>
                  <a:t>    0.5V/</a:t>
                </a:r>
                <a:r>
                  <a:rPr lang="en-US" altLang="zh-CN" dirty="0" smtClean="0">
                    <a:latin typeface="Symbol" pitchFamily="18" charset="2"/>
                  </a:rPr>
                  <a:t></a:t>
                </a:r>
                <a:r>
                  <a:rPr lang="en-US" altLang="zh-CN" dirty="0" smtClean="0"/>
                  <a:t>s ~ 10kV/</a:t>
                </a:r>
                <a:r>
                  <a:rPr lang="en-US" altLang="zh-CN" dirty="0" smtClean="0">
                    <a:latin typeface="Symbol" pitchFamily="18" charset="2"/>
                  </a:rPr>
                  <a:t></a:t>
                </a:r>
                <a:r>
                  <a:rPr lang="en-US" altLang="zh-CN" dirty="0" smtClean="0"/>
                  <a:t>s  </a:t>
                </a:r>
              </a:p>
              <a:p>
                <a:pPr marL="1147763" lvl="2" eaLnBrk="1" hangingPunct="1">
                  <a:lnSpc>
                    <a:spcPct val="150000"/>
                  </a:lnSpc>
                </a:pPr>
                <a:r>
                  <a:rPr lang="zh-CN" altLang="en-US" dirty="0" smtClean="0"/>
                  <a:t>满功率带宽</a:t>
                </a:r>
                <a:r>
                  <a:rPr lang="en-US" altLang="zh-CN" i="1" dirty="0" smtClean="0"/>
                  <a:t>BW</a:t>
                </a:r>
                <a:r>
                  <a:rPr lang="en-US" altLang="zh-CN" baseline="-25000" dirty="0" smtClean="0"/>
                  <a:t>P</a:t>
                </a:r>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r>
                          <a:rPr lang="en-US" altLang="zh-CN" b="1" i="1" smtClean="0">
                            <a:latin typeface="Cambria Math"/>
                          </a:rPr>
                          <m:t>𝑺𝑹</m:t>
                        </m:r>
                      </m:num>
                      <m:den>
                        <m:r>
                          <a:rPr lang="en-US" altLang="zh-CN" b="1" i="1" smtClean="0">
                            <a:latin typeface="Cambria Math"/>
                          </a:rPr>
                          <m:t>𝟐</m:t>
                        </m:r>
                        <m:r>
                          <a:rPr lang="zh-CN" altLang="en-US" b="1" i="1" smtClean="0">
                            <a:latin typeface="Cambria Math"/>
                          </a:rPr>
                          <m:t>𝝅</m:t>
                        </m:r>
                      </m:den>
                    </m:f>
                    <m:sSub>
                      <m:sSubPr>
                        <m:ctrlPr>
                          <a:rPr lang="en-US" altLang="zh-CN" b="1" i="1" smtClean="0">
                            <a:latin typeface="Cambria Math" panose="02040503050406030204" pitchFamily="18" charset="0"/>
                          </a:rPr>
                        </m:ctrlPr>
                      </m:sSubPr>
                      <m:e>
                        <m:r>
                          <a:rPr lang="en-US" altLang="zh-CN" b="1" i="1" smtClean="0">
                            <a:latin typeface="Cambria Math"/>
                          </a:rPr>
                          <m:t>𝑼</m:t>
                        </m:r>
                      </m:e>
                      <m:sub>
                        <m:r>
                          <a:rPr lang="en-US" altLang="zh-CN" b="1" i="1" smtClean="0">
                            <a:latin typeface="Cambria Math"/>
                          </a:rPr>
                          <m:t>𝒐𝒎</m:t>
                        </m:r>
                      </m:sub>
                    </m:sSub>
                  </m:oMath>
                </a14:m>
                <a:endParaRPr lang="en-US" altLang="zh-CN" baseline="-25000" dirty="0" smtClean="0"/>
              </a:p>
              <a:p>
                <a:pPr marL="182563" lvl="1" indent="274638" eaLnBrk="1" hangingPunct="1">
                  <a:lnSpc>
                    <a:spcPct val="150000"/>
                  </a:lnSpc>
                </a:pPr>
                <a:r>
                  <a:rPr lang="zh-CN" altLang="en-US" dirty="0" smtClean="0"/>
                  <a:t>电源特性</a:t>
                </a:r>
              </a:p>
              <a:p>
                <a:pPr marL="1147763" lvl="2" eaLnBrk="1" hangingPunct="1">
                  <a:lnSpc>
                    <a:spcPct val="150000"/>
                  </a:lnSpc>
                </a:pPr>
                <a:r>
                  <a:rPr lang="zh-CN" altLang="en-US" dirty="0" smtClean="0"/>
                  <a:t>静态功耗</a:t>
                </a:r>
                <a:r>
                  <a:rPr lang="en-US" altLang="zh-CN" i="1" dirty="0" smtClean="0"/>
                  <a:t>P</a:t>
                </a:r>
                <a:r>
                  <a:rPr lang="en-US" altLang="zh-CN" baseline="-25000" dirty="0" smtClean="0"/>
                  <a:t>D</a:t>
                </a:r>
              </a:p>
              <a:p>
                <a:pPr marL="1147763" lvl="2" eaLnBrk="1" hangingPunct="1">
                  <a:lnSpc>
                    <a:spcPct val="150000"/>
                  </a:lnSpc>
                </a:pPr>
                <a:r>
                  <a:rPr lang="zh-CN" altLang="en-US" dirty="0" smtClean="0"/>
                  <a:t>电源电压允许变化范围</a:t>
                </a:r>
              </a:p>
              <a:p>
                <a:pPr marL="1147763" lvl="2" eaLnBrk="1" hangingPunct="1">
                  <a:lnSpc>
                    <a:spcPct val="150000"/>
                  </a:lnSpc>
                </a:pPr>
                <a:r>
                  <a:rPr lang="zh-CN" altLang="en-US" dirty="0" smtClean="0"/>
                  <a:t>电源电压抑制比</a:t>
                </a:r>
                <a:r>
                  <a:rPr lang="en-US" altLang="zh-CN" i="1" dirty="0" smtClean="0"/>
                  <a:t>K</a:t>
                </a:r>
                <a:r>
                  <a:rPr lang="en-US" altLang="zh-CN" baseline="-25000" dirty="0" smtClean="0"/>
                  <a:t>SVR</a:t>
                </a:r>
              </a:p>
            </p:txBody>
          </p:sp>
        </mc:Choice>
        <mc:Fallback xmlns="">
          <p:sp>
            <p:nvSpPr>
              <p:cNvPr id="65539" name="Rectangle 3"/>
              <p:cNvSpPr>
                <a:spLocks noGrp="1" noRot="1" noChangeAspect="1" noMove="1" noResize="1" noEditPoints="1" noAdjustHandles="1" noChangeArrowheads="1" noChangeShapeType="1" noTextEdit="1"/>
              </p:cNvSpPr>
              <p:nvPr>
                <p:ph sz="quarter" idx="4294967295"/>
              </p:nvPr>
            </p:nvSpPr>
            <p:spPr>
              <a:xfrm>
                <a:off x="0" y="765175"/>
                <a:ext cx="8891588" cy="5543550"/>
              </a:xfrm>
              <a:blipFill rotWithShape="1">
                <a:blip r:embed="rId2"/>
                <a:stretch>
                  <a:fillRect l="-1165" b="-1870"/>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additive="base">
                                        <p:cTn id="12"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 calcmode="lin" valueType="num">
                                      <p:cBhvr additive="base">
                                        <p:cTn id="17"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 calcmode="lin" valueType="num">
                                      <p:cBhvr additive="base">
                                        <p:cTn id="22"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5539">
                                            <p:txEl>
                                              <p:pRg st="4" end="4"/>
                                            </p:txEl>
                                          </p:spTgt>
                                        </p:tgtEl>
                                        <p:attrNameLst>
                                          <p:attrName>style.visibility</p:attrName>
                                        </p:attrNameLst>
                                      </p:cBhvr>
                                      <p:to>
                                        <p:strVal val="visible"/>
                                      </p:to>
                                    </p:set>
                                    <p:anim calcmode="lin" valueType="num">
                                      <p:cBhvr additive="base">
                                        <p:cTn id="28"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65539">
                                            <p:txEl>
                                              <p:pRg st="5" end="5"/>
                                            </p:txEl>
                                          </p:spTgt>
                                        </p:tgtEl>
                                        <p:attrNameLst>
                                          <p:attrName>style.visibility</p:attrName>
                                        </p:attrNameLst>
                                      </p:cBhvr>
                                      <p:to>
                                        <p:strVal val="visible"/>
                                      </p:to>
                                    </p:set>
                                    <p:anim calcmode="lin" valueType="num">
                                      <p:cBhvr additive="base">
                                        <p:cTn id="33"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65539">
                                            <p:txEl>
                                              <p:pRg st="6" end="6"/>
                                            </p:txEl>
                                          </p:spTgt>
                                        </p:tgtEl>
                                        <p:attrNameLst>
                                          <p:attrName>style.visibility</p:attrName>
                                        </p:attrNameLst>
                                      </p:cBhvr>
                                      <p:to>
                                        <p:strVal val="visible"/>
                                      </p:to>
                                    </p:set>
                                    <p:anim calcmode="lin" valueType="num">
                                      <p:cBhvr additive="base">
                                        <p:cTn id="38"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4" fill="hold" grpId="0" nodeType="afterEffect">
                                  <p:stCondLst>
                                    <p:cond delay="0"/>
                                  </p:stCondLst>
                                  <p:childTnLst>
                                    <p:set>
                                      <p:cBhvr>
                                        <p:cTn id="42" dur="1" fill="hold">
                                          <p:stCondLst>
                                            <p:cond delay="0"/>
                                          </p:stCondLst>
                                        </p:cTn>
                                        <p:tgtEl>
                                          <p:spTgt spid="65539">
                                            <p:txEl>
                                              <p:pRg st="7" end="7"/>
                                            </p:txEl>
                                          </p:spTgt>
                                        </p:tgtEl>
                                        <p:attrNameLst>
                                          <p:attrName>style.visibility</p:attrName>
                                        </p:attrNameLst>
                                      </p:cBhvr>
                                      <p:to>
                                        <p:strVal val="visible"/>
                                      </p:to>
                                    </p:set>
                                    <p:anim calcmode="lin" valueType="num">
                                      <p:cBhvr additive="base">
                                        <p:cTn id="43"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9</a:t>
            </a:r>
            <a:r>
              <a:rPr lang="zh-CN" altLang="en-US" sz="4000" smtClean="0">
                <a:ea typeface="宋体" charset="-122"/>
              </a:rPr>
              <a:t>）</a:t>
            </a:r>
            <a:endParaRPr lang="zh-CN" altLang="en-US" smtClean="0">
              <a:ea typeface="楷体_GB2312" pitchFamily="49" charset="-122"/>
            </a:endParaRPr>
          </a:p>
        </p:txBody>
      </p:sp>
      <p:sp>
        <p:nvSpPr>
          <p:cNvPr id="6" name="灯片编号占位符 5"/>
          <p:cNvSpPr>
            <a:spLocks noGrp="1"/>
          </p:cNvSpPr>
          <p:nvPr>
            <p:ph type="sldNum" sz="quarter" idx="12"/>
          </p:nvPr>
        </p:nvSpPr>
        <p:spPr/>
        <p:txBody>
          <a:bodyPr/>
          <a:lstStyle/>
          <a:p>
            <a:pPr>
              <a:defRPr/>
            </a:pPr>
            <a:fld id="{E4DCDFD6-397A-4776-9F04-AECACB83C822}" type="slidenum">
              <a:rPr lang="zh-CN" altLang="en-US" smtClean="0"/>
              <a:pPr>
                <a:defRPr/>
              </a:pPr>
              <a:t>15</a:t>
            </a:fld>
            <a:endParaRPr lang="zh-CN" altLang="en-US"/>
          </a:p>
        </p:txBody>
      </p:sp>
      <p:sp>
        <p:nvSpPr>
          <p:cNvPr id="66563" name="Rectangle 3"/>
          <p:cNvSpPr>
            <a:spLocks noGrp="1" noChangeArrowheads="1"/>
          </p:cNvSpPr>
          <p:nvPr>
            <p:ph sz="quarter" idx="4294967295"/>
          </p:nvPr>
        </p:nvSpPr>
        <p:spPr>
          <a:xfrm>
            <a:off x="0" y="765175"/>
            <a:ext cx="8891588" cy="5543550"/>
          </a:xfrm>
        </p:spPr>
        <p:txBody>
          <a:bodyPr/>
          <a:lstStyle/>
          <a:p>
            <a:pPr marL="0" indent="0" eaLnBrk="1" hangingPunct="1"/>
            <a:r>
              <a:rPr lang="zh-CN" altLang="en-US" smtClean="0">
                <a:ea typeface="宋体" charset="-122"/>
              </a:rPr>
              <a:t>集成运算放大器的电压转移特性</a:t>
            </a:r>
          </a:p>
        </p:txBody>
      </p:sp>
      <p:grpSp>
        <p:nvGrpSpPr>
          <p:cNvPr id="2" name="Group 5"/>
          <p:cNvGrpSpPr>
            <a:grpSpLocks/>
          </p:cNvGrpSpPr>
          <p:nvPr/>
        </p:nvGrpSpPr>
        <p:grpSpPr bwMode="auto">
          <a:xfrm>
            <a:off x="3533775" y="1870075"/>
            <a:ext cx="4738688" cy="2641600"/>
            <a:chOff x="2880" y="304"/>
            <a:chExt cx="2985" cy="1664"/>
          </a:xfrm>
        </p:grpSpPr>
        <p:sp>
          <p:nvSpPr>
            <p:cNvPr id="66593" name="Line 6"/>
            <p:cNvSpPr>
              <a:spLocks noChangeShapeType="1"/>
            </p:cNvSpPr>
            <p:nvPr/>
          </p:nvSpPr>
          <p:spPr bwMode="auto">
            <a:xfrm>
              <a:off x="2880" y="1248"/>
              <a:ext cx="254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Line 7"/>
            <p:cNvSpPr>
              <a:spLocks noChangeShapeType="1"/>
            </p:cNvSpPr>
            <p:nvPr/>
          </p:nvSpPr>
          <p:spPr bwMode="auto">
            <a:xfrm flipV="1">
              <a:off x="4032" y="528"/>
              <a:ext cx="0" cy="14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5" name="Text Box 8"/>
            <p:cNvSpPr txBox="1">
              <a:spLocks noChangeArrowheads="1"/>
            </p:cNvSpPr>
            <p:nvPr/>
          </p:nvSpPr>
          <p:spPr bwMode="auto">
            <a:xfrm>
              <a:off x="4080" y="304"/>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baseline="-25000">
                  <a:ea typeface="宋体" charset="-122"/>
                </a:rPr>
                <a:t>o</a:t>
              </a:r>
              <a:endParaRPr kumimoji="1" lang="en-US" altLang="zh-CN" sz="2800" i="1">
                <a:ea typeface="宋体" charset="-122"/>
              </a:endParaRPr>
            </a:p>
          </p:txBody>
        </p:sp>
        <p:sp>
          <p:nvSpPr>
            <p:cNvPr id="66596" name="Text Box 9"/>
            <p:cNvSpPr txBox="1">
              <a:spLocks noChangeArrowheads="1"/>
            </p:cNvSpPr>
            <p:nvPr/>
          </p:nvSpPr>
          <p:spPr bwMode="auto">
            <a:xfrm>
              <a:off x="5110" y="880"/>
              <a:ext cx="7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800" i="1">
                  <a:ea typeface="宋体" charset="-122"/>
                </a:rPr>
                <a:t>u</a:t>
              </a:r>
              <a:r>
                <a:rPr kumimoji="1" lang="en-US" altLang="en-US" sz="2800" i="1" baseline="-25000">
                  <a:latin typeface="宋体" charset="-122"/>
                  <a:ea typeface="宋体" charset="-122"/>
                </a:rPr>
                <a:t>-</a:t>
              </a:r>
              <a:r>
                <a:rPr kumimoji="1" lang="en-US" altLang="zh-CN" sz="2800">
                  <a:ea typeface="宋体" charset="-122"/>
                </a:rPr>
                <a:t> </a:t>
              </a:r>
              <a:r>
                <a:rPr kumimoji="1" lang="en-US" altLang="zh-CN" sz="2800">
                  <a:latin typeface="宋体" charset="-122"/>
                  <a:ea typeface="宋体" charset="-122"/>
                </a:rPr>
                <a:t>-</a:t>
              </a:r>
              <a:r>
                <a:rPr kumimoji="1" lang="en-US" altLang="zh-CN" sz="2800">
                  <a:ea typeface="宋体" charset="-122"/>
                </a:rPr>
                <a:t> </a:t>
              </a:r>
              <a:r>
                <a:rPr kumimoji="1" lang="en-US" altLang="en-US" sz="2800" i="1">
                  <a:ea typeface="宋体" charset="-122"/>
                </a:rPr>
                <a:t>u</a:t>
              </a:r>
              <a:r>
                <a:rPr kumimoji="1" lang="en-US" altLang="en-US" sz="2800" i="1" baseline="-25000">
                  <a:ea typeface="宋体" charset="-122"/>
                </a:rPr>
                <a:t>+</a:t>
              </a:r>
              <a:endParaRPr kumimoji="1" lang="en-US" altLang="zh-CN" sz="2800" i="1" baseline="-25000">
                <a:ea typeface="宋体" charset="-122"/>
              </a:endParaRPr>
            </a:p>
          </p:txBody>
        </p:sp>
        <p:sp>
          <p:nvSpPr>
            <p:cNvPr id="66597" name="Text Box 10"/>
            <p:cNvSpPr txBox="1">
              <a:spLocks noChangeArrowheads="1"/>
            </p:cNvSpPr>
            <p:nvPr/>
          </p:nvSpPr>
          <p:spPr bwMode="auto">
            <a:xfrm>
              <a:off x="3840" y="12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0</a:t>
              </a:r>
            </a:p>
          </p:txBody>
        </p:sp>
      </p:grpSp>
      <p:sp>
        <p:nvSpPr>
          <p:cNvPr id="136203" name="Freeform 11"/>
          <p:cNvSpPr>
            <a:spLocks/>
          </p:cNvSpPr>
          <p:nvPr/>
        </p:nvSpPr>
        <p:spPr bwMode="auto">
          <a:xfrm>
            <a:off x="3990975" y="2682875"/>
            <a:ext cx="2819400" cy="1371600"/>
          </a:xfrm>
          <a:custGeom>
            <a:avLst/>
            <a:gdLst>
              <a:gd name="T0" fmla="*/ 0 w 1776"/>
              <a:gd name="T1" fmla="*/ 0 h 864"/>
              <a:gd name="T2" fmla="*/ 1935480262 w 1776"/>
              <a:gd name="T3" fmla="*/ 0 h 864"/>
              <a:gd name="T4" fmla="*/ 2147483647 w 1776"/>
              <a:gd name="T5" fmla="*/ 2147483647 h 864"/>
              <a:gd name="T6" fmla="*/ 2147483647 w 1776"/>
              <a:gd name="T7" fmla="*/ 2147483647 h 864"/>
              <a:gd name="T8" fmla="*/ 0 60000 65536"/>
              <a:gd name="T9" fmla="*/ 0 60000 65536"/>
              <a:gd name="T10" fmla="*/ 0 60000 65536"/>
              <a:gd name="T11" fmla="*/ 0 60000 65536"/>
              <a:gd name="T12" fmla="*/ 0 w 1776"/>
              <a:gd name="T13" fmla="*/ 0 h 864"/>
              <a:gd name="T14" fmla="*/ 1776 w 1776"/>
              <a:gd name="T15" fmla="*/ 864 h 864"/>
            </a:gdLst>
            <a:ahLst/>
            <a:cxnLst>
              <a:cxn ang="T8">
                <a:pos x="T0" y="T1"/>
              </a:cxn>
              <a:cxn ang="T9">
                <a:pos x="T2" y="T3"/>
              </a:cxn>
              <a:cxn ang="T10">
                <a:pos x="T4" y="T5"/>
              </a:cxn>
              <a:cxn ang="T11">
                <a:pos x="T6" y="T7"/>
              </a:cxn>
            </a:cxnLst>
            <a:rect l="T12" t="T13" r="T14" b="T15"/>
            <a:pathLst>
              <a:path w="1776" h="864">
                <a:moveTo>
                  <a:pt x="0" y="0"/>
                </a:moveTo>
                <a:lnTo>
                  <a:pt x="768" y="0"/>
                </a:lnTo>
                <a:lnTo>
                  <a:pt x="960" y="864"/>
                </a:lnTo>
                <a:lnTo>
                  <a:pt x="1776" y="864"/>
                </a:lnTo>
              </a:path>
            </a:pathLst>
          </a:cu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3" name="Group 12"/>
          <p:cNvGrpSpPr>
            <a:grpSpLocks/>
          </p:cNvGrpSpPr>
          <p:nvPr/>
        </p:nvGrpSpPr>
        <p:grpSpPr bwMode="auto">
          <a:xfrm>
            <a:off x="4905375" y="2551113"/>
            <a:ext cx="2692400" cy="1503362"/>
            <a:chOff x="3744" y="733"/>
            <a:chExt cx="1696" cy="947"/>
          </a:xfrm>
        </p:grpSpPr>
        <p:sp>
          <p:nvSpPr>
            <p:cNvPr id="66588" name="Line 13"/>
            <p:cNvSpPr>
              <a:spLocks noChangeShapeType="1"/>
            </p:cNvSpPr>
            <p:nvPr/>
          </p:nvSpPr>
          <p:spPr bwMode="auto">
            <a:xfrm>
              <a:off x="3936" y="816"/>
              <a:ext cx="0" cy="432"/>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Line 14"/>
            <p:cNvSpPr>
              <a:spLocks noChangeShapeType="1"/>
            </p:cNvSpPr>
            <p:nvPr/>
          </p:nvSpPr>
          <p:spPr bwMode="auto">
            <a:xfrm>
              <a:off x="4128" y="1008"/>
              <a:ext cx="0" cy="672"/>
            </a:xfrm>
            <a:prstGeom prst="line">
              <a:avLst/>
            </a:prstGeom>
            <a:noFill/>
            <a:ln w="1905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15"/>
            <p:cNvSpPr>
              <a:spLocks noChangeShapeType="1"/>
            </p:cNvSpPr>
            <p:nvPr/>
          </p:nvSpPr>
          <p:spPr bwMode="auto">
            <a:xfrm>
              <a:off x="3744" y="1104"/>
              <a:ext cx="192" cy="0"/>
            </a:xfrm>
            <a:prstGeom prst="line">
              <a:avLst/>
            </a:prstGeom>
            <a:noFill/>
            <a:ln w="1905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Line 16"/>
            <p:cNvSpPr>
              <a:spLocks noChangeShapeType="1"/>
            </p:cNvSpPr>
            <p:nvPr/>
          </p:nvSpPr>
          <p:spPr bwMode="auto">
            <a:xfrm flipH="1">
              <a:off x="4128" y="1104"/>
              <a:ext cx="192" cy="0"/>
            </a:xfrm>
            <a:prstGeom prst="line">
              <a:avLst/>
            </a:prstGeom>
            <a:noFill/>
            <a:ln w="19050"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2" name="Text Box 17"/>
            <p:cNvSpPr txBox="1">
              <a:spLocks noChangeArrowheads="1"/>
            </p:cNvSpPr>
            <p:nvPr/>
          </p:nvSpPr>
          <p:spPr bwMode="auto">
            <a:xfrm>
              <a:off x="4166" y="733"/>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线性工作范围</a:t>
              </a:r>
            </a:p>
          </p:txBody>
        </p:sp>
      </p:grpSp>
      <p:grpSp>
        <p:nvGrpSpPr>
          <p:cNvPr id="4" name="Group 18"/>
          <p:cNvGrpSpPr>
            <a:grpSpLocks/>
          </p:cNvGrpSpPr>
          <p:nvPr/>
        </p:nvGrpSpPr>
        <p:grpSpPr bwMode="auto">
          <a:xfrm>
            <a:off x="3822700" y="2170113"/>
            <a:ext cx="3160713" cy="2362200"/>
            <a:chOff x="3062" y="493"/>
            <a:chExt cx="1991" cy="1488"/>
          </a:xfrm>
        </p:grpSpPr>
        <p:sp>
          <p:nvSpPr>
            <p:cNvPr id="66586" name="Text Box 19"/>
            <p:cNvSpPr txBox="1">
              <a:spLocks noChangeArrowheads="1"/>
            </p:cNvSpPr>
            <p:nvPr/>
          </p:nvSpPr>
          <p:spPr bwMode="auto">
            <a:xfrm>
              <a:off x="3062" y="49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正饱和</a:t>
              </a:r>
            </a:p>
          </p:txBody>
        </p:sp>
        <p:sp>
          <p:nvSpPr>
            <p:cNvPr id="66587" name="Text Box 20"/>
            <p:cNvSpPr txBox="1">
              <a:spLocks noChangeArrowheads="1"/>
            </p:cNvSpPr>
            <p:nvPr/>
          </p:nvSpPr>
          <p:spPr bwMode="auto">
            <a:xfrm>
              <a:off x="4358" y="169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负饱和</a:t>
              </a:r>
            </a:p>
          </p:txBody>
        </p:sp>
      </p:grpSp>
      <p:grpSp>
        <p:nvGrpSpPr>
          <p:cNvPr id="5" name="Group 21"/>
          <p:cNvGrpSpPr>
            <a:grpSpLocks/>
          </p:cNvGrpSpPr>
          <p:nvPr/>
        </p:nvGrpSpPr>
        <p:grpSpPr bwMode="auto">
          <a:xfrm>
            <a:off x="762000" y="2551113"/>
            <a:ext cx="2532063" cy="1217612"/>
            <a:chOff x="528" y="917"/>
            <a:chExt cx="1595" cy="767"/>
          </a:xfrm>
        </p:grpSpPr>
        <p:grpSp>
          <p:nvGrpSpPr>
            <p:cNvPr id="66570" name="Group 22"/>
            <p:cNvGrpSpPr>
              <a:grpSpLocks/>
            </p:cNvGrpSpPr>
            <p:nvPr/>
          </p:nvGrpSpPr>
          <p:grpSpPr bwMode="auto">
            <a:xfrm>
              <a:off x="816" y="917"/>
              <a:ext cx="1008" cy="767"/>
              <a:chOff x="384" y="615"/>
              <a:chExt cx="1392" cy="969"/>
            </a:xfrm>
          </p:grpSpPr>
          <p:grpSp>
            <p:nvGrpSpPr>
              <p:cNvPr id="66574" name="Group 23"/>
              <p:cNvGrpSpPr>
                <a:grpSpLocks/>
              </p:cNvGrpSpPr>
              <p:nvPr/>
            </p:nvGrpSpPr>
            <p:grpSpPr bwMode="auto">
              <a:xfrm>
                <a:off x="720" y="615"/>
                <a:ext cx="767" cy="969"/>
                <a:chOff x="720" y="615"/>
                <a:chExt cx="767" cy="969"/>
              </a:xfrm>
            </p:grpSpPr>
            <p:sp>
              <p:nvSpPr>
                <p:cNvPr id="66578" name="Rectangle 24"/>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6579" name="Line 25"/>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6"/>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7"/>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8"/>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9"/>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AutoShape 30"/>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6585" name="Text Box 31"/>
                <p:cNvSpPr txBox="1">
                  <a:spLocks noChangeArrowheads="1"/>
                </p:cNvSpPr>
                <p:nvPr/>
              </p:nvSpPr>
              <p:spPr bwMode="auto">
                <a:xfrm>
                  <a:off x="1044" y="615"/>
                  <a:ext cx="44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lIns="0">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A</a:t>
                  </a:r>
                  <a:r>
                    <a:rPr kumimoji="1" lang="en-US" altLang="zh-CN" i="1" baseline="-25000">
                      <a:ea typeface="宋体" charset="-122"/>
                    </a:rPr>
                    <a:t>u</a:t>
                  </a:r>
                  <a:r>
                    <a:rPr kumimoji="1" lang="en-US" altLang="zh-CN" baseline="-25000">
                      <a:ea typeface="宋体" charset="-122"/>
                    </a:rPr>
                    <a:t>o</a:t>
                  </a:r>
                  <a:endParaRPr kumimoji="1" lang="zh-CN" altLang="zh-CN">
                    <a:ea typeface="宋体" charset="-122"/>
                  </a:endParaRPr>
                </a:p>
              </p:txBody>
            </p:sp>
          </p:grpSp>
          <p:sp>
            <p:nvSpPr>
              <p:cNvPr id="66575" name="Line 32"/>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33"/>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34"/>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571" name="Text Box 35"/>
            <p:cNvSpPr txBox="1">
              <a:spLocks noChangeArrowheads="1"/>
            </p:cNvSpPr>
            <p:nvPr/>
          </p:nvSpPr>
          <p:spPr bwMode="auto">
            <a:xfrm>
              <a:off x="528" y="94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66572" name="Text Box 36"/>
            <p:cNvSpPr txBox="1">
              <a:spLocks noChangeArrowheads="1"/>
            </p:cNvSpPr>
            <p:nvPr/>
          </p:nvSpPr>
          <p:spPr bwMode="auto">
            <a:xfrm>
              <a:off x="528" y="1348"/>
              <a:ext cx="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ea typeface="宋体" charset="-122"/>
                </a:rPr>
                <a:t>+</a:t>
              </a:r>
              <a:endParaRPr kumimoji="1" lang="en-US" altLang="zh-CN" i="1">
                <a:ea typeface="宋体" charset="-122"/>
              </a:endParaRPr>
            </a:p>
          </p:txBody>
        </p:sp>
        <p:sp>
          <p:nvSpPr>
            <p:cNvPr id="66573" name="Text Box 37"/>
            <p:cNvSpPr txBox="1">
              <a:spLocks noChangeArrowheads="1"/>
            </p:cNvSpPr>
            <p:nvPr/>
          </p:nvSpPr>
          <p:spPr bwMode="auto">
            <a:xfrm>
              <a:off x="1836" y="115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endParaRPr kumimoji="1" lang="en-US" altLang="zh-CN" i="1">
                <a:ea typeface="宋体" charset="-122"/>
              </a:endParaRPr>
            </a:p>
          </p:txBody>
        </p:sp>
      </p:grpSp>
      <p:sp>
        <p:nvSpPr>
          <p:cNvPr id="136230" name="Text Box 38"/>
          <p:cNvSpPr txBox="1">
            <a:spLocks noChangeArrowheads="1"/>
          </p:cNvSpPr>
          <p:nvPr/>
        </p:nvSpPr>
        <p:spPr bwMode="auto">
          <a:xfrm>
            <a:off x="806450" y="4679950"/>
            <a:ext cx="780415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输入差模电压的线性工作范围很小（小于 </a:t>
            </a:r>
            <a:r>
              <a:rPr kumimoji="1" lang="en-US" altLang="zh-CN"/>
              <a:t>1 mV</a:t>
            </a:r>
            <a:r>
              <a:rPr kumimoji="1" lang="zh-CN" altLang="en-US"/>
              <a:t>），</a:t>
            </a:r>
          </a:p>
          <a:p>
            <a:pPr eaLnBrk="1" hangingPunct="1">
              <a:lnSpc>
                <a:spcPct val="130000"/>
              </a:lnSpc>
            </a:pPr>
            <a:r>
              <a:rPr kumimoji="1" lang="zh-CN" altLang="en-US"/>
              <a:t>电压转移特性要分成三段讨论。</a:t>
            </a:r>
          </a:p>
          <a:p>
            <a:pPr eaLnBrk="1" hangingPunct="1">
              <a:lnSpc>
                <a:spcPct val="130000"/>
              </a:lnSpc>
            </a:pPr>
            <a:r>
              <a:rPr kumimoji="1" lang="zh-CN" altLang="en-US"/>
              <a:t>我们来观看实验测试情况。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6203"/>
                                        </p:tgtEl>
                                        <p:attrNameLst>
                                          <p:attrName>style.visibility</p:attrName>
                                        </p:attrNameLst>
                                      </p:cBhvr>
                                      <p:to>
                                        <p:strVal val="visible"/>
                                      </p:to>
                                    </p:set>
                                    <p:animEffect transition="in" filter="wipe(left)">
                                      <p:cBhvr>
                                        <p:cTn id="16" dur="500"/>
                                        <p:tgtEl>
                                          <p:spTgt spid="1362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6230"/>
                                        </p:tgtEl>
                                        <p:attrNameLst>
                                          <p:attrName>style.visibility</p:attrName>
                                        </p:attrNameLst>
                                      </p:cBhvr>
                                      <p:to>
                                        <p:strVal val="visible"/>
                                      </p:to>
                                    </p:set>
                                    <p:anim calcmode="lin" valueType="num">
                                      <p:cBhvr additive="base">
                                        <p:cTn id="29" dur="500" fill="hold"/>
                                        <p:tgtEl>
                                          <p:spTgt spid="136230"/>
                                        </p:tgtEl>
                                        <p:attrNameLst>
                                          <p:attrName>ppt_x</p:attrName>
                                        </p:attrNameLst>
                                      </p:cBhvr>
                                      <p:tavLst>
                                        <p:tav tm="0">
                                          <p:val>
                                            <p:strVal val="#ppt_x"/>
                                          </p:val>
                                        </p:tav>
                                        <p:tav tm="100000">
                                          <p:val>
                                            <p:strVal val="#ppt_x"/>
                                          </p:val>
                                        </p:tav>
                                      </p:tavLst>
                                    </p:anim>
                                    <p:anim calcmode="lin" valueType="num">
                                      <p:cBhvr additive="base">
                                        <p:cTn id="30" dur="500" fill="hold"/>
                                        <p:tgtEl>
                                          <p:spTgt spid="1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3" grpId="0" animBg="1"/>
      <p:bldP spid="1362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10</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16</a:t>
            </a:fld>
            <a:endParaRPr lang="zh-CN" altLang="en-US"/>
          </a:p>
        </p:txBody>
      </p:sp>
      <p:pic>
        <p:nvPicPr>
          <p:cNvPr id="67587" name="Picture 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1641475"/>
            <a:ext cx="667385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67588" name="Text Box 6"/>
          <p:cNvSpPr txBox="1">
            <a:spLocks noChangeArrowheads="1"/>
          </p:cNvSpPr>
          <p:nvPr/>
        </p:nvSpPr>
        <p:spPr bwMode="auto">
          <a:xfrm>
            <a:off x="2895600" y="1089025"/>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spcBef>
                <a:spcPct val="50000"/>
              </a:spcBef>
            </a:pPr>
            <a:r>
              <a:rPr lang="zh-CN" altLang="en-US"/>
              <a:t>运算放大器特性仿真测试</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11</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17</a:t>
            </a:fld>
            <a:endParaRPr lang="zh-CN" altLang="en-US"/>
          </a:p>
        </p:txBody>
      </p:sp>
      <p:sp>
        <p:nvSpPr>
          <p:cNvPr id="68611" name="Rectangle 3"/>
          <p:cNvSpPr>
            <a:spLocks noGrp="1" noChangeArrowheads="1"/>
          </p:cNvSpPr>
          <p:nvPr>
            <p:ph sz="quarter" idx="4294967295"/>
          </p:nvPr>
        </p:nvSpPr>
        <p:spPr>
          <a:xfrm>
            <a:off x="0" y="765175"/>
            <a:ext cx="8891588" cy="5543550"/>
          </a:xfrm>
        </p:spPr>
        <p:txBody>
          <a:bodyPr/>
          <a:lstStyle/>
          <a:p>
            <a:pPr marL="0" indent="0" eaLnBrk="1" hangingPunct="1"/>
            <a:r>
              <a:rPr lang="en-US" altLang="zh-CN" dirty="0" smtClean="0">
                <a:ea typeface="宋体" charset="-122"/>
              </a:rPr>
              <a:t> </a:t>
            </a:r>
            <a:r>
              <a:rPr lang="zh-CN" altLang="en-US" dirty="0" smtClean="0">
                <a:ea typeface="宋体" charset="-122"/>
              </a:rPr>
              <a:t>集成运算放大器的等效电路模型</a:t>
            </a:r>
          </a:p>
          <a:p>
            <a:pPr marL="182563" lvl="1" indent="274638" eaLnBrk="1" hangingPunct="1"/>
            <a:r>
              <a:rPr lang="zh-CN" altLang="en-US" dirty="0" smtClean="0"/>
              <a:t>线性工作区</a:t>
            </a:r>
          </a:p>
        </p:txBody>
      </p:sp>
      <p:grpSp>
        <p:nvGrpSpPr>
          <p:cNvPr id="2" name="Group 4"/>
          <p:cNvGrpSpPr>
            <a:grpSpLocks/>
          </p:cNvGrpSpPr>
          <p:nvPr/>
        </p:nvGrpSpPr>
        <p:grpSpPr bwMode="auto">
          <a:xfrm>
            <a:off x="655638" y="2998788"/>
            <a:ext cx="3198812" cy="1543050"/>
            <a:chOff x="192" y="960"/>
            <a:chExt cx="2015" cy="972"/>
          </a:xfrm>
        </p:grpSpPr>
        <p:grpSp>
          <p:nvGrpSpPr>
            <p:cNvPr id="68633" name="Group 5"/>
            <p:cNvGrpSpPr>
              <a:grpSpLocks/>
            </p:cNvGrpSpPr>
            <p:nvPr/>
          </p:nvGrpSpPr>
          <p:grpSpPr bwMode="auto">
            <a:xfrm>
              <a:off x="480" y="960"/>
              <a:ext cx="1392" cy="972"/>
              <a:chOff x="384" y="612"/>
              <a:chExt cx="1392" cy="972"/>
            </a:xfrm>
          </p:grpSpPr>
          <p:grpSp>
            <p:nvGrpSpPr>
              <p:cNvPr id="68637" name="Group 6"/>
              <p:cNvGrpSpPr>
                <a:grpSpLocks/>
              </p:cNvGrpSpPr>
              <p:nvPr/>
            </p:nvGrpSpPr>
            <p:grpSpPr bwMode="auto">
              <a:xfrm>
                <a:off x="720" y="612"/>
                <a:ext cx="720" cy="972"/>
                <a:chOff x="720" y="612"/>
                <a:chExt cx="720" cy="972"/>
              </a:xfrm>
            </p:grpSpPr>
            <p:sp>
              <p:nvSpPr>
                <p:cNvPr id="68641" name="Rectangle 7"/>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8642" name="Line 8"/>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3" name="Line 9"/>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4" name="Line 10"/>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5" name="Line 11"/>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6" name="Line 12"/>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7" name="AutoShape 13"/>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8648" name="Text Box 14"/>
                <p:cNvSpPr txBox="1">
                  <a:spLocks noChangeArrowheads="1"/>
                </p:cNvSpPr>
                <p:nvPr/>
              </p:nvSpPr>
              <p:spPr bwMode="auto">
                <a:xfrm>
                  <a:off x="1046" y="612"/>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A</a:t>
                  </a:r>
                  <a:r>
                    <a:rPr kumimoji="1" lang="en-US" altLang="zh-CN" i="1" baseline="-25000">
                      <a:ea typeface="宋体" charset="-122"/>
                    </a:rPr>
                    <a:t>u</a:t>
                  </a:r>
                  <a:r>
                    <a:rPr kumimoji="1" lang="en-US" altLang="zh-CN" baseline="-25000">
                      <a:ea typeface="宋体" charset="-122"/>
                    </a:rPr>
                    <a:t>o</a:t>
                  </a:r>
                  <a:endParaRPr kumimoji="1" lang="en-US" altLang="zh-CN">
                    <a:ea typeface="宋体" charset="-122"/>
                  </a:endParaRPr>
                </a:p>
              </p:txBody>
            </p:sp>
          </p:grpSp>
          <p:sp>
            <p:nvSpPr>
              <p:cNvPr id="68638" name="Line 15"/>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Line 16"/>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17"/>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34" name="Text Box 18"/>
            <p:cNvSpPr txBox="1">
              <a:spLocks noChangeArrowheads="1"/>
            </p:cNvSpPr>
            <p:nvPr/>
          </p:nvSpPr>
          <p:spPr bwMode="auto">
            <a:xfrm>
              <a:off x="192" y="108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68635" name="Text Box 19"/>
            <p:cNvSpPr txBox="1">
              <a:spLocks noChangeArrowheads="1"/>
            </p:cNvSpPr>
            <p:nvPr/>
          </p:nvSpPr>
          <p:spPr bwMode="auto">
            <a:xfrm>
              <a:off x="192" y="1488"/>
              <a:ext cx="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ea typeface="宋体" charset="-122"/>
                </a:rPr>
                <a:t>+</a:t>
              </a:r>
              <a:endParaRPr kumimoji="1" lang="en-US" altLang="zh-CN" i="1">
                <a:ea typeface="宋体" charset="-122"/>
              </a:endParaRPr>
            </a:p>
          </p:txBody>
        </p:sp>
        <p:sp>
          <p:nvSpPr>
            <p:cNvPr id="68636" name="Text Box 20"/>
            <p:cNvSpPr txBox="1">
              <a:spLocks noChangeArrowheads="1"/>
            </p:cNvSpPr>
            <p:nvPr/>
          </p:nvSpPr>
          <p:spPr bwMode="auto">
            <a:xfrm>
              <a:off x="1920" y="129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endParaRPr kumimoji="1" lang="en-US" altLang="zh-CN" i="1">
                <a:ea typeface="宋体" charset="-122"/>
              </a:endParaRPr>
            </a:p>
          </p:txBody>
        </p:sp>
      </p:grpSp>
      <p:sp>
        <p:nvSpPr>
          <p:cNvPr id="138261" name="AutoShape 21"/>
          <p:cNvSpPr>
            <a:spLocks noChangeArrowheads="1"/>
          </p:cNvSpPr>
          <p:nvPr/>
        </p:nvSpPr>
        <p:spPr bwMode="auto">
          <a:xfrm>
            <a:off x="3989388" y="3684588"/>
            <a:ext cx="533400" cy="228600"/>
          </a:xfrm>
          <a:prstGeom prst="rightArrow">
            <a:avLst>
              <a:gd name="adj1" fmla="val 50000"/>
              <a:gd name="adj2" fmla="val 58333"/>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5" name="Group 22"/>
          <p:cNvGrpSpPr>
            <a:grpSpLocks/>
          </p:cNvGrpSpPr>
          <p:nvPr/>
        </p:nvGrpSpPr>
        <p:grpSpPr bwMode="auto">
          <a:xfrm>
            <a:off x="3989388" y="4460875"/>
            <a:ext cx="4238625" cy="1579563"/>
            <a:chOff x="3007" y="1173"/>
            <a:chExt cx="2670" cy="995"/>
          </a:xfrm>
        </p:grpSpPr>
        <p:sp>
          <p:nvSpPr>
            <p:cNvPr id="68616" name="Oval 23"/>
            <p:cNvSpPr>
              <a:spLocks noChangeArrowheads="1"/>
            </p:cNvSpPr>
            <p:nvPr/>
          </p:nvSpPr>
          <p:spPr bwMode="auto">
            <a:xfrm>
              <a:off x="4224" y="1998"/>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68617" name="Line 24"/>
            <p:cNvSpPr>
              <a:spLocks noChangeShapeType="1"/>
            </p:cNvSpPr>
            <p:nvPr/>
          </p:nvSpPr>
          <p:spPr bwMode="auto">
            <a:xfrm>
              <a:off x="3120" y="1200"/>
              <a:ext cx="67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25"/>
            <p:cNvSpPr>
              <a:spLocks noChangeShapeType="1"/>
            </p:cNvSpPr>
            <p:nvPr/>
          </p:nvSpPr>
          <p:spPr bwMode="auto">
            <a:xfrm>
              <a:off x="3360" y="1632"/>
              <a:ext cx="43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26"/>
            <p:cNvSpPr>
              <a:spLocks noChangeShapeType="1"/>
            </p:cNvSpPr>
            <p:nvPr/>
          </p:nvSpPr>
          <p:spPr bwMode="auto">
            <a:xfrm>
              <a:off x="3120" y="2016"/>
              <a:ext cx="23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Line 27"/>
            <p:cNvSpPr>
              <a:spLocks noChangeShapeType="1"/>
            </p:cNvSpPr>
            <p:nvPr/>
          </p:nvSpPr>
          <p:spPr bwMode="auto">
            <a:xfrm>
              <a:off x="4156" y="2160"/>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1" name="Oval 28"/>
            <p:cNvSpPr>
              <a:spLocks noChangeArrowheads="1"/>
            </p:cNvSpPr>
            <p:nvPr/>
          </p:nvSpPr>
          <p:spPr bwMode="auto">
            <a:xfrm>
              <a:off x="3792" y="1182"/>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8622" name="Oval 29"/>
            <p:cNvSpPr>
              <a:spLocks noChangeArrowheads="1"/>
            </p:cNvSpPr>
            <p:nvPr/>
          </p:nvSpPr>
          <p:spPr bwMode="auto">
            <a:xfrm>
              <a:off x="3792" y="1614"/>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8623" name="Line 30"/>
            <p:cNvSpPr>
              <a:spLocks noChangeShapeType="1"/>
            </p:cNvSpPr>
            <p:nvPr/>
          </p:nvSpPr>
          <p:spPr bwMode="auto">
            <a:xfrm>
              <a:off x="4244" y="1728"/>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Freeform 31"/>
            <p:cNvSpPr>
              <a:spLocks/>
            </p:cNvSpPr>
            <p:nvPr/>
          </p:nvSpPr>
          <p:spPr bwMode="auto">
            <a:xfrm>
              <a:off x="4244" y="1200"/>
              <a:ext cx="1132" cy="240"/>
            </a:xfrm>
            <a:custGeom>
              <a:avLst/>
              <a:gdLst>
                <a:gd name="T0" fmla="*/ 0 w 960"/>
                <a:gd name="T1" fmla="*/ 240 h 240"/>
                <a:gd name="T2" fmla="*/ 0 w 960"/>
                <a:gd name="T3" fmla="*/ 0 h 240"/>
                <a:gd name="T4" fmla="*/ 1335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0" y="240"/>
                  </a:moveTo>
                  <a:lnTo>
                    <a:pt x="0" y="0"/>
                  </a:lnTo>
                  <a:lnTo>
                    <a:pt x="96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8625" name="Line 32"/>
            <p:cNvSpPr>
              <a:spLocks noChangeShapeType="1"/>
            </p:cNvSpPr>
            <p:nvPr/>
          </p:nvSpPr>
          <p:spPr bwMode="auto">
            <a:xfrm>
              <a:off x="4244" y="2024"/>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6" name="Text Box 35"/>
            <p:cNvSpPr txBox="1">
              <a:spLocks noChangeArrowheads="1"/>
            </p:cNvSpPr>
            <p:nvPr/>
          </p:nvSpPr>
          <p:spPr bwMode="auto">
            <a:xfrm>
              <a:off x="3007" y="1192"/>
              <a:ext cx="29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a:t>
              </a:r>
            </a:p>
            <a:p>
              <a:pPr eaLnBrk="1" hangingPunct="1"/>
              <a:r>
                <a:rPr kumimoji="1" lang="en-US" altLang="en-US" i="1">
                  <a:ea typeface="宋体" charset="-122"/>
                </a:rPr>
                <a:t>u</a:t>
              </a:r>
              <a:r>
                <a:rPr kumimoji="1" lang="en-US" altLang="en-US" i="1" baseline="-25000">
                  <a:latin typeface="宋体" charset="-122"/>
                  <a:ea typeface="宋体" charset="-122"/>
                </a:rPr>
                <a:t>-</a:t>
              </a:r>
            </a:p>
            <a:p>
              <a:pPr eaLnBrk="1" hangingPunct="1"/>
              <a:r>
                <a:rPr kumimoji="1" lang="en-US" altLang="zh-CN" i="1">
                  <a:latin typeface="宋体" charset="-122"/>
                  <a:ea typeface="宋体" charset="-122"/>
                </a:rPr>
                <a:t>_</a:t>
              </a:r>
              <a:endParaRPr kumimoji="1" lang="en-US" altLang="zh-CN" i="1">
                <a:ea typeface="宋体" charset="-122"/>
              </a:endParaRPr>
            </a:p>
          </p:txBody>
        </p:sp>
        <p:sp>
          <p:nvSpPr>
            <p:cNvPr id="68627" name="Text Box 36"/>
            <p:cNvSpPr txBox="1">
              <a:spLocks noChangeArrowheads="1"/>
            </p:cNvSpPr>
            <p:nvPr/>
          </p:nvSpPr>
          <p:spPr bwMode="auto">
            <a:xfrm>
              <a:off x="3827" y="1579"/>
              <a:ext cx="298"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ts val="1500"/>
                </a:lnSpc>
              </a:pPr>
              <a:r>
                <a:rPr kumimoji="1" lang="en-US" altLang="zh-CN" i="1">
                  <a:ea typeface="宋体" charset="-122"/>
                </a:rPr>
                <a:t>+</a:t>
              </a:r>
            </a:p>
            <a:p>
              <a:pPr eaLnBrk="1" hangingPunct="1">
                <a:lnSpc>
                  <a:spcPts val="1500"/>
                </a:lnSpc>
              </a:pPr>
              <a:r>
                <a:rPr kumimoji="1" lang="en-US" altLang="zh-CN" i="1">
                  <a:ea typeface="宋体" charset="-122"/>
                </a:rPr>
                <a:t>u</a:t>
              </a:r>
              <a:r>
                <a:rPr kumimoji="1" lang="en-US" altLang="zh-CN" i="1" baseline="-25000">
                  <a:ea typeface="宋体" charset="-122"/>
                </a:rPr>
                <a:t>+</a:t>
              </a:r>
            </a:p>
            <a:p>
              <a:pPr eaLnBrk="1" hangingPunct="1">
                <a:lnSpc>
                  <a:spcPts val="1500"/>
                </a:lnSpc>
              </a:pPr>
              <a:r>
                <a:rPr kumimoji="1" lang="en-US" altLang="zh-CN" i="1">
                  <a:ea typeface="宋体" charset="-122"/>
                </a:rPr>
                <a:t>_</a:t>
              </a:r>
            </a:p>
          </p:txBody>
        </p:sp>
        <p:sp>
          <p:nvSpPr>
            <p:cNvPr id="68628" name="Text Box 37"/>
            <p:cNvSpPr txBox="1">
              <a:spLocks noChangeArrowheads="1"/>
            </p:cNvSpPr>
            <p:nvPr/>
          </p:nvSpPr>
          <p:spPr bwMode="auto">
            <a:xfrm>
              <a:off x="5388" y="1173"/>
              <a:ext cx="28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a:t>
              </a:r>
            </a:p>
            <a:p>
              <a:pPr eaLnBrk="1" hangingPunct="1"/>
              <a:r>
                <a:rPr kumimoji="1" lang="en-US" altLang="zh-CN" i="1">
                  <a:ea typeface="宋体" charset="-122"/>
                </a:rPr>
                <a:t>u</a:t>
              </a:r>
              <a:r>
                <a:rPr kumimoji="1" lang="en-US" altLang="zh-CN" baseline="-25000">
                  <a:ea typeface="宋体" charset="-122"/>
                </a:rPr>
                <a:t>o</a:t>
              </a:r>
            </a:p>
            <a:p>
              <a:pPr eaLnBrk="1" hangingPunct="1"/>
              <a:r>
                <a:rPr kumimoji="1" lang="en-US" altLang="zh-CN" i="1">
                  <a:ea typeface="宋体" charset="-122"/>
                </a:rPr>
                <a:t>_</a:t>
              </a:r>
            </a:p>
          </p:txBody>
        </p:sp>
        <p:grpSp>
          <p:nvGrpSpPr>
            <p:cNvPr id="68629" name="Group 40"/>
            <p:cNvGrpSpPr>
              <a:grpSpLocks/>
            </p:cNvGrpSpPr>
            <p:nvPr/>
          </p:nvGrpSpPr>
          <p:grpSpPr bwMode="auto">
            <a:xfrm>
              <a:off x="4156" y="1440"/>
              <a:ext cx="165" cy="290"/>
              <a:chOff x="5162" y="1872"/>
              <a:chExt cx="165" cy="290"/>
            </a:xfrm>
          </p:grpSpPr>
          <p:sp>
            <p:nvSpPr>
              <p:cNvPr id="68631" name="AutoShape 41"/>
              <p:cNvSpPr>
                <a:spLocks noChangeArrowheads="1"/>
              </p:cNvSpPr>
              <p:nvPr/>
            </p:nvSpPr>
            <p:spPr bwMode="auto">
              <a:xfrm>
                <a:off x="5162" y="1872"/>
                <a:ext cx="165" cy="29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8632" name="Line 42"/>
              <p:cNvSpPr>
                <a:spLocks noChangeShapeType="1"/>
              </p:cNvSpPr>
              <p:nvPr/>
            </p:nvSpPr>
            <p:spPr bwMode="auto">
              <a:xfrm>
                <a:off x="5245" y="1872"/>
                <a:ext cx="0" cy="2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30" name="Text Box 43"/>
            <p:cNvSpPr txBox="1">
              <a:spLocks noChangeArrowheads="1"/>
            </p:cNvSpPr>
            <p:nvPr/>
          </p:nvSpPr>
          <p:spPr bwMode="auto">
            <a:xfrm>
              <a:off x="4279" y="1192"/>
              <a:ext cx="106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a:t>
              </a:r>
            </a:p>
            <a:p>
              <a:pPr eaLnBrk="1" hangingPunct="1"/>
              <a:r>
                <a:rPr kumimoji="1" lang="en-US" altLang="zh-CN" i="1">
                  <a:ea typeface="宋体" charset="-122"/>
                </a:rPr>
                <a:t>A</a:t>
              </a:r>
              <a:r>
                <a:rPr kumimoji="1" lang="en-US" altLang="zh-CN" i="1" baseline="-25000">
                  <a:ea typeface="宋体" charset="-122"/>
                </a:rPr>
                <a:t>u</a:t>
              </a:r>
              <a:r>
                <a:rPr kumimoji="1" lang="en-US" altLang="zh-CN" baseline="-25000">
                  <a:ea typeface="宋体" charset="-122"/>
                </a:rPr>
                <a:t>o</a:t>
              </a:r>
              <a:r>
                <a:rPr kumimoji="1" lang="en-US" altLang="zh-CN">
                  <a:ea typeface="宋体" charset="-122"/>
                </a:rPr>
                <a:t>(</a:t>
              </a:r>
              <a:r>
                <a:rPr kumimoji="1" lang="en-US" altLang="zh-CN" i="1">
                  <a:ea typeface="宋体" charset="-122"/>
                </a:rPr>
                <a:t>u</a:t>
              </a:r>
              <a:r>
                <a:rPr kumimoji="1" lang="en-US" altLang="zh-CN" i="1" baseline="-25000">
                  <a:ea typeface="宋体" charset="-122"/>
                </a:rPr>
                <a:t>+</a:t>
              </a:r>
              <a:r>
                <a:rPr kumimoji="1" lang="en-US" altLang="zh-CN">
                  <a:latin typeface="宋体" charset="-122"/>
                  <a:ea typeface="宋体" charset="-122"/>
                </a:rPr>
                <a:t>- </a:t>
              </a:r>
              <a:r>
                <a:rPr kumimoji="1" lang="en-US" altLang="zh-CN" i="1">
                  <a:ea typeface="宋体" charset="-122"/>
                </a:rPr>
                <a:t>u</a:t>
              </a:r>
              <a:r>
                <a:rPr kumimoji="1" lang="en-US" altLang="zh-CN" i="1" baseline="-25000">
                  <a:latin typeface="宋体" charset="-122"/>
                  <a:ea typeface="宋体" charset="-122"/>
                </a:rPr>
                <a:t>-</a:t>
              </a:r>
              <a:r>
                <a:rPr kumimoji="1" lang="en-US" altLang="zh-CN">
                  <a:ea typeface="宋体" charset="-122"/>
                </a:rPr>
                <a:t>)</a:t>
              </a:r>
            </a:p>
            <a:p>
              <a:pPr eaLnBrk="1" hangingPunct="1"/>
              <a:r>
                <a:rPr kumimoji="1" lang="en-US" altLang="zh-CN" i="1">
                  <a:latin typeface="宋体" charset="-122"/>
                  <a:ea typeface="宋体" charset="-122"/>
                </a:rPr>
                <a:t>-</a:t>
              </a:r>
            </a:p>
          </p:txBody>
        </p:sp>
      </p:grpSp>
      <p:sp>
        <p:nvSpPr>
          <p:cNvPr id="138284" name="Rectangle 44"/>
          <p:cNvSpPr>
            <a:spLocks noChangeArrowheads="1"/>
          </p:cNvSpPr>
          <p:nvPr/>
        </p:nvSpPr>
        <p:spPr bwMode="auto">
          <a:xfrm>
            <a:off x="4914901" y="4170363"/>
            <a:ext cx="2590800" cy="1981200"/>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4" name="组合 3"/>
          <p:cNvGrpSpPr/>
          <p:nvPr/>
        </p:nvGrpSpPr>
        <p:grpSpPr>
          <a:xfrm>
            <a:off x="4333896" y="874006"/>
            <a:ext cx="4738688" cy="2641600"/>
            <a:chOff x="4333896" y="874006"/>
            <a:chExt cx="4738688" cy="2641600"/>
          </a:xfrm>
        </p:grpSpPr>
        <p:grpSp>
          <p:nvGrpSpPr>
            <p:cNvPr id="48" name="Group 5"/>
            <p:cNvGrpSpPr>
              <a:grpSpLocks/>
            </p:cNvGrpSpPr>
            <p:nvPr/>
          </p:nvGrpSpPr>
          <p:grpSpPr bwMode="auto">
            <a:xfrm>
              <a:off x="4333896" y="874006"/>
              <a:ext cx="4738688" cy="2641600"/>
              <a:chOff x="2880" y="304"/>
              <a:chExt cx="2985" cy="1664"/>
            </a:xfrm>
          </p:grpSpPr>
          <p:sp>
            <p:nvSpPr>
              <p:cNvPr id="49" name="Line 6"/>
              <p:cNvSpPr>
                <a:spLocks noChangeShapeType="1"/>
              </p:cNvSpPr>
              <p:nvPr/>
            </p:nvSpPr>
            <p:spPr bwMode="auto">
              <a:xfrm>
                <a:off x="2880" y="1248"/>
                <a:ext cx="254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7"/>
              <p:cNvSpPr>
                <a:spLocks noChangeShapeType="1"/>
              </p:cNvSpPr>
              <p:nvPr/>
            </p:nvSpPr>
            <p:spPr bwMode="auto">
              <a:xfrm flipV="1">
                <a:off x="4032" y="528"/>
                <a:ext cx="0" cy="14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8"/>
              <p:cNvSpPr txBox="1">
                <a:spLocks noChangeArrowheads="1"/>
              </p:cNvSpPr>
              <p:nvPr/>
            </p:nvSpPr>
            <p:spPr bwMode="auto">
              <a:xfrm>
                <a:off x="4080" y="304"/>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baseline="-25000">
                    <a:ea typeface="宋体" charset="-122"/>
                  </a:rPr>
                  <a:t>o</a:t>
                </a:r>
                <a:endParaRPr kumimoji="1" lang="en-US" altLang="zh-CN" sz="2800" i="1">
                  <a:ea typeface="宋体" charset="-122"/>
                </a:endParaRPr>
              </a:p>
            </p:txBody>
          </p:sp>
          <p:sp>
            <p:nvSpPr>
              <p:cNvPr id="52" name="Text Box 9"/>
              <p:cNvSpPr txBox="1">
                <a:spLocks noChangeArrowheads="1"/>
              </p:cNvSpPr>
              <p:nvPr/>
            </p:nvSpPr>
            <p:spPr bwMode="auto">
              <a:xfrm>
                <a:off x="5110" y="880"/>
                <a:ext cx="7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800" i="1">
                    <a:ea typeface="宋体" charset="-122"/>
                  </a:rPr>
                  <a:t>u</a:t>
                </a:r>
                <a:r>
                  <a:rPr kumimoji="1" lang="en-US" altLang="en-US" sz="2800" i="1" baseline="-25000">
                    <a:latin typeface="宋体" charset="-122"/>
                    <a:ea typeface="宋体" charset="-122"/>
                  </a:rPr>
                  <a:t>-</a:t>
                </a:r>
                <a:r>
                  <a:rPr kumimoji="1" lang="en-US" altLang="zh-CN" sz="2800">
                    <a:ea typeface="宋体" charset="-122"/>
                  </a:rPr>
                  <a:t> </a:t>
                </a:r>
                <a:r>
                  <a:rPr kumimoji="1" lang="en-US" altLang="zh-CN" sz="2800">
                    <a:latin typeface="宋体" charset="-122"/>
                    <a:ea typeface="宋体" charset="-122"/>
                  </a:rPr>
                  <a:t>-</a:t>
                </a:r>
                <a:r>
                  <a:rPr kumimoji="1" lang="en-US" altLang="zh-CN" sz="2800">
                    <a:ea typeface="宋体" charset="-122"/>
                  </a:rPr>
                  <a:t> </a:t>
                </a:r>
                <a:r>
                  <a:rPr kumimoji="1" lang="en-US" altLang="en-US" sz="2800" i="1">
                    <a:ea typeface="宋体" charset="-122"/>
                  </a:rPr>
                  <a:t>u</a:t>
                </a:r>
                <a:r>
                  <a:rPr kumimoji="1" lang="en-US" altLang="en-US" sz="2800" i="1" baseline="-25000">
                    <a:ea typeface="宋体" charset="-122"/>
                  </a:rPr>
                  <a:t>+</a:t>
                </a:r>
                <a:endParaRPr kumimoji="1" lang="en-US" altLang="zh-CN" sz="2800" i="1" baseline="-25000">
                  <a:ea typeface="宋体" charset="-122"/>
                </a:endParaRPr>
              </a:p>
            </p:txBody>
          </p:sp>
          <p:sp>
            <p:nvSpPr>
              <p:cNvPr id="53" name="Text Box 10"/>
              <p:cNvSpPr txBox="1">
                <a:spLocks noChangeArrowheads="1"/>
              </p:cNvSpPr>
              <p:nvPr/>
            </p:nvSpPr>
            <p:spPr bwMode="auto">
              <a:xfrm>
                <a:off x="3840" y="12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0</a:t>
                </a:r>
              </a:p>
            </p:txBody>
          </p:sp>
        </p:grpSp>
        <p:sp>
          <p:nvSpPr>
            <p:cNvPr id="54" name="Freeform 11"/>
            <p:cNvSpPr>
              <a:spLocks/>
            </p:cNvSpPr>
            <p:nvPr/>
          </p:nvSpPr>
          <p:spPr bwMode="auto">
            <a:xfrm>
              <a:off x="4791096" y="1686806"/>
              <a:ext cx="2819400" cy="1371600"/>
            </a:xfrm>
            <a:custGeom>
              <a:avLst/>
              <a:gdLst>
                <a:gd name="T0" fmla="*/ 0 w 1776"/>
                <a:gd name="T1" fmla="*/ 0 h 864"/>
                <a:gd name="T2" fmla="*/ 1935480262 w 1776"/>
                <a:gd name="T3" fmla="*/ 0 h 864"/>
                <a:gd name="T4" fmla="*/ 2147483647 w 1776"/>
                <a:gd name="T5" fmla="*/ 2147483647 h 864"/>
                <a:gd name="T6" fmla="*/ 2147483647 w 1776"/>
                <a:gd name="T7" fmla="*/ 2147483647 h 864"/>
                <a:gd name="T8" fmla="*/ 0 60000 65536"/>
                <a:gd name="T9" fmla="*/ 0 60000 65536"/>
                <a:gd name="T10" fmla="*/ 0 60000 65536"/>
                <a:gd name="T11" fmla="*/ 0 60000 65536"/>
                <a:gd name="T12" fmla="*/ 0 w 1776"/>
                <a:gd name="T13" fmla="*/ 0 h 864"/>
                <a:gd name="T14" fmla="*/ 1776 w 1776"/>
                <a:gd name="T15" fmla="*/ 864 h 864"/>
              </a:gdLst>
              <a:ahLst/>
              <a:cxnLst>
                <a:cxn ang="T8">
                  <a:pos x="T0" y="T1"/>
                </a:cxn>
                <a:cxn ang="T9">
                  <a:pos x="T2" y="T3"/>
                </a:cxn>
                <a:cxn ang="T10">
                  <a:pos x="T4" y="T5"/>
                </a:cxn>
                <a:cxn ang="T11">
                  <a:pos x="T6" y="T7"/>
                </a:cxn>
              </a:cxnLst>
              <a:rect l="T12" t="T13" r="T14" b="T15"/>
              <a:pathLst>
                <a:path w="1776" h="864">
                  <a:moveTo>
                    <a:pt x="0" y="0"/>
                  </a:moveTo>
                  <a:lnTo>
                    <a:pt x="768" y="0"/>
                  </a:lnTo>
                  <a:lnTo>
                    <a:pt x="960" y="864"/>
                  </a:lnTo>
                  <a:lnTo>
                    <a:pt x="1776" y="864"/>
                  </a:lnTo>
                </a:path>
              </a:pathLst>
            </a:cu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cxnSp>
        <p:nvCxnSpPr>
          <p:cNvPr id="9" name="直接连接符 8"/>
          <p:cNvCxnSpPr/>
          <p:nvPr/>
        </p:nvCxnSpPr>
        <p:spPr>
          <a:xfrm>
            <a:off x="5997576" y="1686806"/>
            <a:ext cx="307690" cy="1311982"/>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61"/>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5"/>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138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1" grpId="0" animBg="1"/>
      <p:bldP spid="1382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12</a:t>
            </a:r>
            <a:r>
              <a:rPr lang="zh-CN" altLang="en-US" sz="4000" smtClean="0">
                <a:ea typeface="宋体" charset="-122"/>
              </a:rPr>
              <a:t>）</a:t>
            </a:r>
            <a:endParaRPr lang="zh-CN" altLang="en-US" smtClean="0">
              <a:ea typeface="楷体_GB2312" pitchFamily="49" charset="-122"/>
            </a:endParaRPr>
          </a:p>
        </p:txBody>
      </p:sp>
      <p:sp>
        <p:nvSpPr>
          <p:cNvPr id="4" name="灯片编号占位符 3"/>
          <p:cNvSpPr>
            <a:spLocks noGrp="1"/>
          </p:cNvSpPr>
          <p:nvPr>
            <p:ph type="sldNum" sz="quarter" idx="12"/>
          </p:nvPr>
        </p:nvSpPr>
        <p:spPr/>
        <p:txBody>
          <a:bodyPr/>
          <a:lstStyle/>
          <a:p>
            <a:pPr>
              <a:defRPr/>
            </a:pPr>
            <a:fld id="{E4DCDFD6-397A-4776-9F04-AECACB83C822}" type="slidenum">
              <a:rPr lang="zh-CN" altLang="en-US" smtClean="0"/>
              <a:pPr>
                <a:defRPr/>
              </a:pPr>
              <a:t>18</a:t>
            </a:fld>
            <a:endParaRPr lang="zh-CN" altLang="en-US"/>
          </a:p>
        </p:txBody>
      </p:sp>
      <p:sp>
        <p:nvSpPr>
          <p:cNvPr id="69635" name="Rectangle 3"/>
          <p:cNvSpPr>
            <a:spLocks noGrp="1" noChangeArrowheads="1"/>
          </p:cNvSpPr>
          <p:nvPr>
            <p:ph sz="quarter" idx="4294967295"/>
          </p:nvPr>
        </p:nvSpPr>
        <p:spPr>
          <a:xfrm>
            <a:off x="0" y="765175"/>
            <a:ext cx="8891588" cy="5543550"/>
          </a:xfrm>
        </p:spPr>
        <p:txBody>
          <a:bodyPr/>
          <a:lstStyle/>
          <a:p>
            <a:pPr marL="0" indent="0" eaLnBrk="1" hangingPunct="1"/>
            <a:r>
              <a:rPr lang="zh-CN" altLang="en-US" smtClean="0">
                <a:ea typeface="宋体" charset="-122"/>
              </a:rPr>
              <a:t>集成运算放大器的等效电路模型</a:t>
            </a:r>
            <a:r>
              <a:rPr lang="en-US" altLang="zh-CN" smtClean="0">
                <a:ea typeface="宋体" charset="-122"/>
              </a:rPr>
              <a:t>(2)</a:t>
            </a:r>
          </a:p>
          <a:p>
            <a:pPr marL="182563" lvl="1" indent="274638" eaLnBrk="1" hangingPunct="1"/>
            <a:r>
              <a:rPr lang="zh-CN" altLang="en-US" smtClean="0"/>
              <a:t>饱和工作区（非线性）</a:t>
            </a:r>
          </a:p>
        </p:txBody>
      </p:sp>
      <p:grpSp>
        <p:nvGrpSpPr>
          <p:cNvPr id="2" name="Group 4"/>
          <p:cNvGrpSpPr>
            <a:grpSpLocks/>
          </p:cNvGrpSpPr>
          <p:nvPr/>
        </p:nvGrpSpPr>
        <p:grpSpPr bwMode="auto">
          <a:xfrm>
            <a:off x="444500" y="3820689"/>
            <a:ext cx="4113213" cy="1981200"/>
            <a:chOff x="240" y="2352"/>
            <a:chExt cx="2591" cy="1248"/>
          </a:xfrm>
        </p:grpSpPr>
        <p:sp>
          <p:nvSpPr>
            <p:cNvPr id="69661" name="Oval 5"/>
            <p:cNvSpPr>
              <a:spLocks noChangeArrowheads="1"/>
            </p:cNvSpPr>
            <p:nvPr/>
          </p:nvSpPr>
          <p:spPr bwMode="auto">
            <a:xfrm>
              <a:off x="1594" y="3360"/>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69662" name="Line 6"/>
            <p:cNvSpPr>
              <a:spLocks noChangeShapeType="1"/>
            </p:cNvSpPr>
            <p:nvPr/>
          </p:nvSpPr>
          <p:spPr bwMode="auto">
            <a:xfrm>
              <a:off x="490" y="2562"/>
              <a:ext cx="67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3" name="Line 7"/>
            <p:cNvSpPr>
              <a:spLocks noChangeShapeType="1"/>
            </p:cNvSpPr>
            <p:nvPr/>
          </p:nvSpPr>
          <p:spPr bwMode="auto">
            <a:xfrm>
              <a:off x="730" y="2994"/>
              <a:ext cx="43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4" name="Line 8"/>
            <p:cNvSpPr>
              <a:spLocks noChangeShapeType="1"/>
            </p:cNvSpPr>
            <p:nvPr/>
          </p:nvSpPr>
          <p:spPr bwMode="auto">
            <a:xfrm>
              <a:off x="490" y="3378"/>
              <a:ext cx="23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5" name="Line 9"/>
            <p:cNvSpPr>
              <a:spLocks noChangeShapeType="1"/>
            </p:cNvSpPr>
            <p:nvPr/>
          </p:nvSpPr>
          <p:spPr bwMode="auto">
            <a:xfrm>
              <a:off x="1526" y="3522"/>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6" name="Oval 10"/>
            <p:cNvSpPr>
              <a:spLocks noChangeArrowheads="1"/>
            </p:cNvSpPr>
            <p:nvPr/>
          </p:nvSpPr>
          <p:spPr bwMode="auto">
            <a:xfrm>
              <a:off x="1162" y="2544"/>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67" name="Oval 11"/>
            <p:cNvSpPr>
              <a:spLocks noChangeArrowheads="1"/>
            </p:cNvSpPr>
            <p:nvPr/>
          </p:nvSpPr>
          <p:spPr bwMode="auto">
            <a:xfrm>
              <a:off x="1162" y="2976"/>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68" name="Line 12"/>
            <p:cNvSpPr>
              <a:spLocks noChangeShapeType="1"/>
            </p:cNvSpPr>
            <p:nvPr/>
          </p:nvSpPr>
          <p:spPr bwMode="auto">
            <a:xfrm>
              <a:off x="1614" y="3090"/>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9" name="Freeform 13"/>
            <p:cNvSpPr>
              <a:spLocks/>
            </p:cNvSpPr>
            <p:nvPr/>
          </p:nvSpPr>
          <p:spPr bwMode="auto">
            <a:xfrm>
              <a:off x="1614" y="2562"/>
              <a:ext cx="1132" cy="240"/>
            </a:xfrm>
            <a:custGeom>
              <a:avLst/>
              <a:gdLst>
                <a:gd name="T0" fmla="*/ 0 w 960"/>
                <a:gd name="T1" fmla="*/ 240 h 240"/>
                <a:gd name="T2" fmla="*/ 0 w 960"/>
                <a:gd name="T3" fmla="*/ 0 h 240"/>
                <a:gd name="T4" fmla="*/ 1335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0" y="240"/>
                  </a:moveTo>
                  <a:lnTo>
                    <a:pt x="0" y="0"/>
                  </a:lnTo>
                  <a:lnTo>
                    <a:pt x="96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70" name="Line 14"/>
            <p:cNvSpPr>
              <a:spLocks noChangeShapeType="1"/>
            </p:cNvSpPr>
            <p:nvPr/>
          </p:nvSpPr>
          <p:spPr bwMode="auto">
            <a:xfrm>
              <a:off x="1614" y="3386"/>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1" name="Line 15"/>
            <p:cNvSpPr>
              <a:spLocks noChangeShapeType="1"/>
            </p:cNvSpPr>
            <p:nvPr/>
          </p:nvSpPr>
          <p:spPr bwMode="auto">
            <a:xfrm>
              <a:off x="778" y="3042"/>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2" name="Line 16"/>
            <p:cNvSpPr>
              <a:spLocks noChangeShapeType="1"/>
            </p:cNvSpPr>
            <p:nvPr/>
          </p:nvSpPr>
          <p:spPr bwMode="auto">
            <a:xfrm>
              <a:off x="490" y="2658"/>
              <a:ext cx="0" cy="576"/>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3" name="Text Box 17"/>
            <p:cNvSpPr txBox="1">
              <a:spLocks noChangeArrowheads="1"/>
            </p:cNvSpPr>
            <p:nvPr/>
          </p:nvSpPr>
          <p:spPr bwMode="auto">
            <a:xfrm>
              <a:off x="240" y="263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69674" name="Text Box 18"/>
            <p:cNvSpPr txBox="1">
              <a:spLocks noChangeArrowheads="1"/>
            </p:cNvSpPr>
            <p:nvPr/>
          </p:nvSpPr>
          <p:spPr bwMode="auto">
            <a:xfrm>
              <a:off x="518" y="2928"/>
              <a:ext cx="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a:t>
              </a:r>
              <a:endParaRPr kumimoji="1" lang="en-US" altLang="zh-CN" i="1">
                <a:ea typeface="宋体" charset="-122"/>
              </a:endParaRPr>
            </a:p>
          </p:txBody>
        </p:sp>
        <p:sp>
          <p:nvSpPr>
            <p:cNvPr id="69675" name="Text Box 19"/>
            <p:cNvSpPr txBox="1">
              <a:spLocks noChangeArrowheads="1"/>
            </p:cNvSpPr>
            <p:nvPr/>
          </p:nvSpPr>
          <p:spPr bwMode="auto">
            <a:xfrm>
              <a:off x="2544" y="280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i="1">
                <a:ea typeface="宋体" charset="-122"/>
              </a:endParaRPr>
            </a:p>
          </p:txBody>
        </p:sp>
        <p:sp>
          <p:nvSpPr>
            <p:cNvPr id="69676" name="Line 20"/>
            <p:cNvSpPr>
              <a:spLocks noChangeShapeType="1"/>
            </p:cNvSpPr>
            <p:nvPr/>
          </p:nvSpPr>
          <p:spPr bwMode="auto">
            <a:xfrm>
              <a:off x="2544" y="2706"/>
              <a:ext cx="0" cy="52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7" name="Line 21"/>
            <p:cNvSpPr>
              <a:spLocks noChangeShapeType="1"/>
            </p:cNvSpPr>
            <p:nvPr/>
          </p:nvSpPr>
          <p:spPr bwMode="auto">
            <a:xfrm>
              <a:off x="1766" y="2842"/>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8" name="Line 22"/>
            <p:cNvSpPr>
              <a:spLocks noChangeShapeType="1"/>
            </p:cNvSpPr>
            <p:nvPr/>
          </p:nvSpPr>
          <p:spPr bwMode="auto">
            <a:xfrm>
              <a:off x="1609" y="2802"/>
              <a:ext cx="0" cy="2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9" name="Text Box 23"/>
            <p:cNvSpPr txBox="1">
              <a:spLocks noChangeArrowheads="1"/>
            </p:cNvSpPr>
            <p:nvPr/>
          </p:nvSpPr>
          <p:spPr bwMode="auto">
            <a:xfrm>
              <a:off x="1752" y="2780"/>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OM</a:t>
              </a:r>
              <a:endParaRPr kumimoji="1" lang="en-US" altLang="zh-CN" i="1">
                <a:ea typeface="宋体" charset="-122"/>
              </a:endParaRPr>
            </a:p>
          </p:txBody>
        </p:sp>
        <p:sp>
          <p:nvSpPr>
            <p:cNvPr id="69680" name="Oval 24"/>
            <p:cNvSpPr>
              <a:spLocks noChangeArrowheads="1"/>
            </p:cNvSpPr>
            <p:nvPr/>
          </p:nvSpPr>
          <p:spPr bwMode="auto">
            <a:xfrm>
              <a:off x="1518" y="2880"/>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81" name="Rectangle 25"/>
            <p:cNvSpPr>
              <a:spLocks noChangeArrowheads="1"/>
            </p:cNvSpPr>
            <p:nvPr/>
          </p:nvSpPr>
          <p:spPr bwMode="auto">
            <a:xfrm>
              <a:off x="864" y="2352"/>
              <a:ext cx="1440" cy="124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nvGrpSpPr>
          <p:cNvPr id="3" name="Group 26"/>
          <p:cNvGrpSpPr>
            <a:grpSpLocks/>
          </p:cNvGrpSpPr>
          <p:nvPr/>
        </p:nvGrpSpPr>
        <p:grpSpPr bwMode="auto">
          <a:xfrm>
            <a:off x="4772025" y="3820689"/>
            <a:ext cx="4129088" cy="1981200"/>
            <a:chOff x="2966" y="2304"/>
            <a:chExt cx="2601" cy="1248"/>
          </a:xfrm>
        </p:grpSpPr>
        <p:sp>
          <p:nvSpPr>
            <p:cNvPr id="69640" name="Oval 27"/>
            <p:cNvSpPr>
              <a:spLocks noChangeArrowheads="1"/>
            </p:cNvSpPr>
            <p:nvPr/>
          </p:nvSpPr>
          <p:spPr bwMode="auto">
            <a:xfrm>
              <a:off x="4320" y="3312"/>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69641" name="Line 28"/>
            <p:cNvSpPr>
              <a:spLocks noChangeShapeType="1"/>
            </p:cNvSpPr>
            <p:nvPr/>
          </p:nvSpPr>
          <p:spPr bwMode="auto">
            <a:xfrm>
              <a:off x="3216" y="2514"/>
              <a:ext cx="67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2" name="Line 29"/>
            <p:cNvSpPr>
              <a:spLocks noChangeShapeType="1"/>
            </p:cNvSpPr>
            <p:nvPr/>
          </p:nvSpPr>
          <p:spPr bwMode="auto">
            <a:xfrm>
              <a:off x="3456" y="2946"/>
              <a:ext cx="43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3" name="Line 30"/>
            <p:cNvSpPr>
              <a:spLocks noChangeShapeType="1"/>
            </p:cNvSpPr>
            <p:nvPr/>
          </p:nvSpPr>
          <p:spPr bwMode="auto">
            <a:xfrm>
              <a:off x="3216" y="3330"/>
              <a:ext cx="230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4" name="Line 31"/>
            <p:cNvSpPr>
              <a:spLocks noChangeShapeType="1"/>
            </p:cNvSpPr>
            <p:nvPr/>
          </p:nvSpPr>
          <p:spPr bwMode="auto">
            <a:xfrm>
              <a:off x="4252" y="347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Oval 32"/>
            <p:cNvSpPr>
              <a:spLocks noChangeArrowheads="1"/>
            </p:cNvSpPr>
            <p:nvPr/>
          </p:nvSpPr>
          <p:spPr bwMode="auto">
            <a:xfrm>
              <a:off x="3888" y="2496"/>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46" name="Oval 33"/>
            <p:cNvSpPr>
              <a:spLocks noChangeArrowheads="1"/>
            </p:cNvSpPr>
            <p:nvPr/>
          </p:nvSpPr>
          <p:spPr bwMode="auto">
            <a:xfrm>
              <a:off x="3888" y="292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47" name="Line 34"/>
            <p:cNvSpPr>
              <a:spLocks noChangeShapeType="1"/>
            </p:cNvSpPr>
            <p:nvPr/>
          </p:nvSpPr>
          <p:spPr bwMode="auto">
            <a:xfrm>
              <a:off x="4340" y="304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Freeform 35"/>
            <p:cNvSpPr>
              <a:spLocks/>
            </p:cNvSpPr>
            <p:nvPr/>
          </p:nvSpPr>
          <p:spPr bwMode="auto">
            <a:xfrm>
              <a:off x="4340" y="2514"/>
              <a:ext cx="1132" cy="240"/>
            </a:xfrm>
            <a:custGeom>
              <a:avLst/>
              <a:gdLst>
                <a:gd name="T0" fmla="*/ 0 w 960"/>
                <a:gd name="T1" fmla="*/ 240 h 240"/>
                <a:gd name="T2" fmla="*/ 0 w 960"/>
                <a:gd name="T3" fmla="*/ 0 h 240"/>
                <a:gd name="T4" fmla="*/ 1335 w 960"/>
                <a:gd name="T5" fmla="*/ 0 h 240"/>
                <a:gd name="T6" fmla="*/ 0 60000 65536"/>
                <a:gd name="T7" fmla="*/ 0 60000 65536"/>
                <a:gd name="T8" fmla="*/ 0 60000 65536"/>
                <a:gd name="T9" fmla="*/ 0 w 960"/>
                <a:gd name="T10" fmla="*/ 0 h 240"/>
                <a:gd name="T11" fmla="*/ 960 w 960"/>
                <a:gd name="T12" fmla="*/ 240 h 240"/>
              </a:gdLst>
              <a:ahLst/>
              <a:cxnLst>
                <a:cxn ang="T6">
                  <a:pos x="T0" y="T1"/>
                </a:cxn>
                <a:cxn ang="T7">
                  <a:pos x="T2" y="T3"/>
                </a:cxn>
                <a:cxn ang="T8">
                  <a:pos x="T4" y="T5"/>
                </a:cxn>
              </a:cxnLst>
              <a:rect l="T9" t="T10" r="T11" b="T12"/>
              <a:pathLst>
                <a:path w="960" h="240">
                  <a:moveTo>
                    <a:pt x="0" y="240"/>
                  </a:moveTo>
                  <a:lnTo>
                    <a:pt x="0" y="0"/>
                  </a:lnTo>
                  <a:lnTo>
                    <a:pt x="960"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49" name="Line 36"/>
            <p:cNvSpPr>
              <a:spLocks noChangeShapeType="1"/>
            </p:cNvSpPr>
            <p:nvPr/>
          </p:nvSpPr>
          <p:spPr bwMode="auto">
            <a:xfrm>
              <a:off x="4340" y="3338"/>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0" name="Line 37"/>
            <p:cNvSpPr>
              <a:spLocks noChangeShapeType="1"/>
            </p:cNvSpPr>
            <p:nvPr/>
          </p:nvSpPr>
          <p:spPr bwMode="auto">
            <a:xfrm>
              <a:off x="3504" y="2994"/>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Line 38"/>
            <p:cNvSpPr>
              <a:spLocks noChangeShapeType="1"/>
            </p:cNvSpPr>
            <p:nvPr/>
          </p:nvSpPr>
          <p:spPr bwMode="auto">
            <a:xfrm>
              <a:off x="3216" y="2610"/>
              <a:ext cx="0" cy="576"/>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2" name="Text Box 39"/>
            <p:cNvSpPr txBox="1">
              <a:spLocks noChangeArrowheads="1"/>
            </p:cNvSpPr>
            <p:nvPr/>
          </p:nvSpPr>
          <p:spPr bwMode="auto">
            <a:xfrm>
              <a:off x="2966" y="258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69653" name="Text Box 40"/>
            <p:cNvSpPr txBox="1">
              <a:spLocks noChangeArrowheads="1"/>
            </p:cNvSpPr>
            <p:nvPr/>
          </p:nvSpPr>
          <p:spPr bwMode="auto">
            <a:xfrm>
              <a:off x="3244" y="2880"/>
              <a:ext cx="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a:t>
              </a:r>
              <a:endParaRPr kumimoji="1" lang="en-US" altLang="zh-CN" i="1">
                <a:ea typeface="宋体" charset="-122"/>
              </a:endParaRPr>
            </a:p>
          </p:txBody>
        </p:sp>
        <p:sp>
          <p:nvSpPr>
            <p:cNvPr id="69654" name="Text Box 41"/>
            <p:cNvSpPr txBox="1">
              <a:spLocks noChangeArrowheads="1"/>
            </p:cNvSpPr>
            <p:nvPr/>
          </p:nvSpPr>
          <p:spPr bwMode="auto">
            <a:xfrm>
              <a:off x="5280" y="275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i="1">
                <a:ea typeface="宋体" charset="-122"/>
              </a:endParaRPr>
            </a:p>
          </p:txBody>
        </p:sp>
        <p:sp>
          <p:nvSpPr>
            <p:cNvPr id="69655" name="Line 42"/>
            <p:cNvSpPr>
              <a:spLocks noChangeShapeType="1"/>
            </p:cNvSpPr>
            <p:nvPr/>
          </p:nvSpPr>
          <p:spPr bwMode="auto">
            <a:xfrm>
              <a:off x="5232" y="2658"/>
              <a:ext cx="0" cy="52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6" name="Line 43"/>
            <p:cNvSpPr>
              <a:spLocks noChangeShapeType="1"/>
            </p:cNvSpPr>
            <p:nvPr/>
          </p:nvSpPr>
          <p:spPr bwMode="auto">
            <a:xfrm>
              <a:off x="4194" y="2794"/>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7" name="Line 44"/>
            <p:cNvSpPr>
              <a:spLocks noChangeShapeType="1"/>
            </p:cNvSpPr>
            <p:nvPr/>
          </p:nvSpPr>
          <p:spPr bwMode="auto">
            <a:xfrm>
              <a:off x="4335" y="2754"/>
              <a:ext cx="0" cy="2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8" name="Text Box 45"/>
            <p:cNvSpPr txBox="1">
              <a:spLocks noChangeArrowheads="1"/>
            </p:cNvSpPr>
            <p:nvPr/>
          </p:nvSpPr>
          <p:spPr bwMode="auto">
            <a:xfrm>
              <a:off x="4406" y="2732"/>
              <a:ext cx="5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latin typeface="宋体" charset="-122"/>
                  <a:ea typeface="宋体" charset="-122"/>
                </a:rPr>
                <a:t>-</a:t>
              </a:r>
              <a:r>
                <a:rPr kumimoji="1" lang="en-US" altLang="zh-CN" i="1">
                  <a:ea typeface="宋体" charset="-122"/>
                </a:rPr>
                <a:t>U</a:t>
              </a:r>
              <a:r>
                <a:rPr kumimoji="1" lang="en-US" altLang="zh-CN" baseline="-25000">
                  <a:ea typeface="宋体" charset="-122"/>
                </a:rPr>
                <a:t>OM</a:t>
              </a:r>
              <a:endParaRPr kumimoji="1" lang="en-US" altLang="zh-CN" i="1">
                <a:ea typeface="宋体" charset="-122"/>
              </a:endParaRPr>
            </a:p>
          </p:txBody>
        </p:sp>
        <p:sp>
          <p:nvSpPr>
            <p:cNvPr id="69659" name="Oval 46"/>
            <p:cNvSpPr>
              <a:spLocks noChangeArrowheads="1"/>
            </p:cNvSpPr>
            <p:nvPr/>
          </p:nvSpPr>
          <p:spPr bwMode="auto">
            <a:xfrm>
              <a:off x="4244" y="2832"/>
              <a:ext cx="192" cy="19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69660" name="Rectangle 47"/>
            <p:cNvSpPr>
              <a:spLocks noChangeArrowheads="1"/>
            </p:cNvSpPr>
            <p:nvPr/>
          </p:nvSpPr>
          <p:spPr bwMode="auto">
            <a:xfrm>
              <a:off x="3590" y="2304"/>
              <a:ext cx="1440" cy="124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sp>
        <p:nvSpPr>
          <p:cNvPr id="139312" name="Text Box 48"/>
          <p:cNvSpPr txBox="1">
            <a:spLocks noChangeArrowheads="1"/>
          </p:cNvSpPr>
          <p:nvPr/>
        </p:nvSpPr>
        <p:spPr bwMode="auto">
          <a:xfrm>
            <a:off x="2044700" y="5878089"/>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sz="2000">
                <a:ea typeface="宋体" charset="-122"/>
              </a:rPr>
              <a:t>正饱和</a:t>
            </a:r>
          </a:p>
        </p:txBody>
      </p:sp>
      <p:sp>
        <p:nvSpPr>
          <p:cNvPr id="139313" name="Text Box 49"/>
          <p:cNvSpPr txBox="1">
            <a:spLocks noChangeArrowheads="1"/>
          </p:cNvSpPr>
          <p:nvPr/>
        </p:nvSpPr>
        <p:spPr bwMode="auto">
          <a:xfrm>
            <a:off x="6356350" y="5938414"/>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sz="2000">
                <a:ea typeface="宋体" charset="-122"/>
              </a:rPr>
              <a:t>负饱和</a:t>
            </a:r>
          </a:p>
        </p:txBody>
      </p:sp>
      <p:grpSp>
        <p:nvGrpSpPr>
          <p:cNvPr id="51" name="组合 50"/>
          <p:cNvGrpSpPr/>
          <p:nvPr/>
        </p:nvGrpSpPr>
        <p:grpSpPr>
          <a:xfrm>
            <a:off x="4333896" y="874006"/>
            <a:ext cx="4738688" cy="2641600"/>
            <a:chOff x="4333896" y="874006"/>
            <a:chExt cx="4738688" cy="2641600"/>
          </a:xfrm>
        </p:grpSpPr>
        <p:grpSp>
          <p:nvGrpSpPr>
            <p:cNvPr id="52" name="Group 5"/>
            <p:cNvGrpSpPr>
              <a:grpSpLocks/>
            </p:cNvGrpSpPr>
            <p:nvPr/>
          </p:nvGrpSpPr>
          <p:grpSpPr bwMode="auto">
            <a:xfrm>
              <a:off x="4333896" y="874006"/>
              <a:ext cx="4738688" cy="2641600"/>
              <a:chOff x="2880" y="304"/>
              <a:chExt cx="2985" cy="1664"/>
            </a:xfrm>
          </p:grpSpPr>
          <p:sp>
            <p:nvSpPr>
              <p:cNvPr id="54" name="Line 6"/>
              <p:cNvSpPr>
                <a:spLocks noChangeShapeType="1"/>
              </p:cNvSpPr>
              <p:nvPr/>
            </p:nvSpPr>
            <p:spPr bwMode="auto">
              <a:xfrm>
                <a:off x="2880" y="1248"/>
                <a:ext cx="254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7"/>
              <p:cNvSpPr>
                <a:spLocks noChangeShapeType="1"/>
              </p:cNvSpPr>
              <p:nvPr/>
            </p:nvSpPr>
            <p:spPr bwMode="auto">
              <a:xfrm flipV="1">
                <a:off x="4032" y="528"/>
                <a:ext cx="0" cy="14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8"/>
              <p:cNvSpPr txBox="1">
                <a:spLocks noChangeArrowheads="1"/>
              </p:cNvSpPr>
              <p:nvPr/>
            </p:nvSpPr>
            <p:spPr bwMode="auto">
              <a:xfrm>
                <a:off x="4080" y="304"/>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baseline="-25000">
                    <a:ea typeface="宋体" charset="-122"/>
                  </a:rPr>
                  <a:t>o</a:t>
                </a:r>
                <a:endParaRPr kumimoji="1" lang="en-US" altLang="zh-CN" sz="2800" i="1">
                  <a:ea typeface="宋体" charset="-122"/>
                </a:endParaRPr>
              </a:p>
            </p:txBody>
          </p:sp>
          <p:sp>
            <p:nvSpPr>
              <p:cNvPr id="57" name="Text Box 9"/>
              <p:cNvSpPr txBox="1">
                <a:spLocks noChangeArrowheads="1"/>
              </p:cNvSpPr>
              <p:nvPr/>
            </p:nvSpPr>
            <p:spPr bwMode="auto">
              <a:xfrm>
                <a:off x="5110" y="880"/>
                <a:ext cx="7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800" i="1">
                    <a:ea typeface="宋体" charset="-122"/>
                  </a:rPr>
                  <a:t>u</a:t>
                </a:r>
                <a:r>
                  <a:rPr kumimoji="1" lang="en-US" altLang="en-US" sz="2800" i="1" baseline="-25000">
                    <a:latin typeface="宋体" charset="-122"/>
                    <a:ea typeface="宋体" charset="-122"/>
                  </a:rPr>
                  <a:t>-</a:t>
                </a:r>
                <a:r>
                  <a:rPr kumimoji="1" lang="en-US" altLang="zh-CN" sz="2800">
                    <a:ea typeface="宋体" charset="-122"/>
                  </a:rPr>
                  <a:t> </a:t>
                </a:r>
                <a:r>
                  <a:rPr kumimoji="1" lang="en-US" altLang="zh-CN" sz="2800">
                    <a:latin typeface="宋体" charset="-122"/>
                    <a:ea typeface="宋体" charset="-122"/>
                  </a:rPr>
                  <a:t>-</a:t>
                </a:r>
                <a:r>
                  <a:rPr kumimoji="1" lang="en-US" altLang="zh-CN" sz="2800">
                    <a:ea typeface="宋体" charset="-122"/>
                  </a:rPr>
                  <a:t> </a:t>
                </a:r>
                <a:r>
                  <a:rPr kumimoji="1" lang="en-US" altLang="en-US" sz="2800" i="1">
                    <a:ea typeface="宋体" charset="-122"/>
                  </a:rPr>
                  <a:t>u</a:t>
                </a:r>
                <a:r>
                  <a:rPr kumimoji="1" lang="en-US" altLang="en-US" sz="2800" i="1" baseline="-25000">
                    <a:ea typeface="宋体" charset="-122"/>
                  </a:rPr>
                  <a:t>+</a:t>
                </a:r>
                <a:endParaRPr kumimoji="1" lang="en-US" altLang="zh-CN" sz="2800" i="1" baseline="-25000">
                  <a:ea typeface="宋体" charset="-122"/>
                </a:endParaRPr>
              </a:p>
            </p:txBody>
          </p:sp>
          <p:sp>
            <p:nvSpPr>
              <p:cNvPr id="58" name="Text Box 10"/>
              <p:cNvSpPr txBox="1">
                <a:spLocks noChangeArrowheads="1"/>
              </p:cNvSpPr>
              <p:nvPr/>
            </p:nvSpPr>
            <p:spPr bwMode="auto">
              <a:xfrm>
                <a:off x="3840" y="12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0</a:t>
                </a:r>
              </a:p>
            </p:txBody>
          </p:sp>
        </p:grpSp>
        <p:sp>
          <p:nvSpPr>
            <p:cNvPr id="53" name="Freeform 11"/>
            <p:cNvSpPr>
              <a:spLocks/>
            </p:cNvSpPr>
            <p:nvPr/>
          </p:nvSpPr>
          <p:spPr bwMode="auto">
            <a:xfrm>
              <a:off x="4791096" y="1686806"/>
              <a:ext cx="2819400" cy="1371600"/>
            </a:xfrm>
            <a:custGeom>
              <a:avLst/>
              <a:gdLst>
                <a:gd name="T0" fmla="*/ 0 w 1776"/>
                <a:gd name="T1" fmla="*/ 0 h 864"/>
                <a:gd name="T2" fmla="*/ 1935480262 w 1776"/>
                <a:gd name="T3" fmla="*/ 0 h 864"/>
                <a:gd name="T4" fmla="*/ 2147483647 w 1776"/>
                <a:gd name="T5" fmla="*/ 2147483647 h 864"/>
                <a:gd name="T6" fmla="*/ 2147483647 w 1776"/>
                <a:gd name="T7" fmla="*/ 2147483647 h 864"/>
                <a:gd name="T8" fmla="*/ 0 60000 65536"/>
                <a:gd name="T9" fmla="*/ 0 60000 65536"/>
                <a:gd name="T10" fmla="*/ 0 60000 65536"/>
                <a:gd name="T11" fmla="*/ 0 60000 65536"/>
                <a:gd name="T12" fmla="*/ 0 w 1776"/>
                <a:gd name="T13" fmla="*/ 0 h 864"/>
                <a:gd name="T14" fmla="*/ 1776 w 1776"/>
                <a:gd name="T15" fmla="*/ 864 h 864"/>
              </a:gdLst>
              <a:ahLst/>
              <a:cxnLst>
                <a:cxn ang="T8">
                  <a:pos x="T0" y="T1"/>
                </a:cxn>
                <a:cxn ang="T9">
                  <a:pos x="T2" y="T3"/>
                </a:cxn>
                <a:cxn ang="T10">
                  <a:pos x="T4" y="T5"/>
                </a:cxn>
                <a:cxn ang="T11">
                  <a:pos x="T6" y="T7"/>
                </a:cxn>
              </a:cxnLst>
              <a:rect l="T12" t="T13" r="T14" b="T15"/>
              <a:pathLst>
                <a:path w="1776" h="864">
                  <a:moveTo>
                    <a:pt x="0" y="0"/>
                  </a:moveTo>
                  <a:lnTo>
                    <a:pt x="768" y="0"/>
                  </a:lnTo>
                  <a:lnTo>
                    <a:pt x="960" y="864"/>
                  </a:lnTo>
                  <a:lnTo>
                    <a:pt x="1776" y="864"/>
                  </a:lnTo>
                </a:path>
              </a:pathLst>
            </a:custGeom>
            <a:noFill/>
            <a:ln w="381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cxnSp>
        <p:nvCxnSpPr>
          <p:cNvPr id="6" name="直接连接符 5"/>
          <p:cNvCxnSpPr/>
          <p:nvPr/>
        </p:nvCxnSpPr>
        <p:spPr>
          <a:xfrm>
            <a:off x="4772025" y="1686806"/>
            <a:ext cx="1254146" cy="0"/>
          </a:xfrm>
          <a:prstGeom prst="line">
            <a:avLst/>
          </a:prstGeom>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995613" y="1788406"/>
            <a:ext cx="2452687" cy="1869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327539" y="3058406"/>
            <a:ext cx="1254146" cy="0"/>
          </a:xfrm>
          <a:prstGeom prst="line">
            <a:avLst/>
          </a:prstGeom>
          <a:ln w="571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538244" y="3050472"/>
            <a:ext cx="313531" cy="607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1393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left)">
                                      <p:cBhvr>
                                        <p:cTn id="26" dur="500"/>
                                        <p:tgtEl>
                                          <p:spTgt spid="63"/>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up)">
                                      <p:cBhvr>
                                        <p:cTn id="30" dur="500"/>
                                        <p:tgtEl>
                                          <p:spTgt spid="64"/>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3"/>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139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12" grpId="0" autoUpdateAnimBg="0"/>
      <p:bldP spid="1393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13</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19</a:t>
            </a:fld>
            <a:endParaRPr lang="zh-CN" altLang="en-US"/>
          </a:p>
        </p:txBody>
      </p:sp>
      <p:sp>
        <p:nvSpPr>
          <p:cNvPr id="70659" name="Rectangle 3"/>
          <p:cNvSpPr>
            <a:spLocks noGrp="1" noChangeArrowheads="1"/>
          </p:cNvSpPr>
          <p:nvPr>
            <p:ph sz="quarter" idx="4294967295"/>
          </p:nvPr>
        </p:nvSpPr>
        <p:spPr>
          <a:xfrm>
            <a:off x="0" y="765175"/>
            <a:ext cx="8891588" cy="5543550"/>
          </a:xfrm>
        </p:spPr>
        <p:txBody>
          <a:bodyPr/>
          <a:lstStyle/>
          <a:p>
            <a:pPr marL="0" indent="0" eaLnBrk="1" hangingPunct="1"/>
            <a:r>
              <a:rPr lang="zh-CN" altLang="en-US" dirty="0" smtClean="0">
                <a:ea typeface="宋体" charset="-122"/>
              </a:rPr>
              <a:t>理想运算放大器的条件与特征</a:t>
            </a:r>
          </a:p>
          <a:p>
            <a:pPr marL="182563" lvl="1" indent="274638" eaLnBrk="1" hangingPunct="1"/>
            <a:r>
              <a:rPr lang="zh-CN" altLang="en-US" dirty="0" smtClean="0"/>
              <a:t>理想条件</a:t>
            </a:r>
          </a:p>
          <a:p>
            <a:pPr marL="1147763" lvl="2" eaLnBrk="1" hangingPunct="1"/>
            <a:r>
              <a:rPr lang="en-US" altLang="zh-CN" i="1" dirty="0" err="1" smtClean="0"/>
              <a:t>A</a:t>
            </a:r>
            <a:r>
              <a:rPr lang="en-US" altLang="zh-CN" i="1" baseline="-25000" dirty="0" err="1" smtClean="0"/>
              <a:t>u</a:t>
            </a:r>
            <a:r>
              <a:rPr lang="en-US" altLang="zh-CN" baseline="-25000" dirty="0" err="1" smtClean="0"/>
              <a:t>o</a:t>
            </a:r>
            <a:r>
              <a:rPr lang="en-US" altLang="zh-CN" dirty="0" smtClean="0"/>
              <a:t>=∞</a:t>
            </a:r>
          </a:p>
          <a:p>
            <a:pPr marL="1147763" lvl="2" eaLnBrk="1" hangingPunct="1"/>
            <a:r>
              <a:rPr lang="zh-CN" altLang="en-US" dirty="0" smtClean="0"/>
              <a:t>输入电阻</a:t>
            </a:r>
            <a:r>
              <a:rPr lang="en-US" altLang="zh-CN" i="1" dirty="0" smtClean="0"/>
              <a:t>R</a:t>
            </a:r>
            <a:r>
              <a:rPr lang="en-US" altLang="zh-CN" baseline="-25000" dirty="0" smtClean="0"/>
              <a:t>id</a:t>
            </a:r>
            <a:r>
              <a:rPr lang="zh-CN" altLang="en-US" dirty="0" smtClean="0"/>
              <a:t>、</a:t>
            </a:r>
            <a:r>
              <a:rPr lang="en-US" altLang="zh-CN" i="1" dirty="0" err="1" smtClean="0"/>
              <a:t>R</a:t>
            </a:r>
            <a:r>
              <a:rPr lang="en-US" altLang="zh-CN" baseline="-25000" dirty="0" err="1" smtClean="0"/>
              <a:t>ic</a:t>
            </a:r>
            <a:r>
              <a:rPr lang="en-US" altLang="zh-CN" dirty="0" smtClean="0"/>
              <a:t>→∞</a:t>
            </a:r>
          </a:p>
          <a:p>
            <a:pPr marL="1147763" lvl="2" eaLnBrk="1" hangingPunct="1"/>
            <a:r>
              <a:rPr lang="zh-CN" altLang="en-US" dirty="0" smtClean="0"/>
              <a:t>输出电阻</a:t>
            </a:r>
            <a:r>
              <a:rPr lang="en-US" altLang="zh-CN" i="1" dirty="0" smtClean="0"/>
              <a:t>R</a:t>
            </a:r>
            <a:r>
              <a:rPr lang="en-US" altLang="zh-CN" baseline="-25000" dirty="0" smtClean="0"/>
              <a:t>o</a:t>
            </a:r>
            <a:r>
              <a:rPr lang="en-US" altLang="zh-CN" dirty="0" smtClean="0"/>
              <a:t>=0</a:t>
            </a:r>
          </a:p>
          <a:p>
            <a:pPr marL="1147763" lvl="2" eaLnBrk="1" hangingPunct="1"/>
            <a:r>
              <a:rPr lang="zh-CN" altLang="en-US" dirty="0" smtClean="0"/>
              <a:t>共模抑制比</a:t>
            </a:r>
            <a:r>
              <a:rPr lang="en-US" altLang="zh-CN" i="1" dirty="0" smtClean="0"/>
              <a:t>K</a:t>
            </a:r>
            <a:r>
              <a:rPr lang="en-US" altLang="zh-CN" baseline="-25000" dirty="0" smtClean="0"/>
              <a:t>CMR</a:t>
            </a:r>
            <a:r>
              <a:rPr lang="en-US" altLang="zh-CN" dirty="0" smtClean="0"/>
              <a:t>=∞</a:t>
            </a:r>
          </a:p>
          <a:p>
            <a:pPr marL="182563" lvl="1" indent="274638" eaLnBrk="1" hangingPunct="1"/>
            <a:r>
              <a:rPr lang="zh-CN" altLang="en-US" dirty="0" smtClean="0"/>
              <a:t>理想运算放大器工作特征</a:t>
            </a:r>
          </a:p>
          <a:p>
            <a:pPr marL="1147763" lvl="2" eaLnBrk="1" hangingPunct="1"/>
            <a:r>
              <a:rPr lang="en-US" altLang="zh-CN" sz="2600" i="1" dirty="0" smtClean="0"/>
              <a:t>u</a:t>
            </a:r>
            <a:r>
              <a:rPr lang="en-US" altLang="zh-CN" sz="2600" baseline="-25000" dirty="0" smtClean="0"/>
              <a:t>+</a:t>
            </a:r>
            <a:r>
              <a:rPr lang="en-US" altLang="zh-CN" dirty="0" smtClean="0"/>
              <a:t>= </a:t>
            </a:r>
            <a:r>
              <a:rPr lang="en-US" altLang="zh-CN" sz="2600" i="1" dirty="0" smtClean="0"/>
              <a:t>u</a:t>
            </a:r>
            <a:r>
              <a:rPr lang="en-US" altLang="zh-CN" sz="2600" baseline="-25000" dirty="0" smtClean="0">
                <a:sym typeface="Symbol" pitchFamily="18" charset="2"/>
              </a:rPr>
              <a:t></a:t>
            </a:r>
            <a:r>
              <a:rPr lang="en-US" altLang="zh-CN" dirty="0" smtClean="0"/>
              <a:t>(</a:t>
            </a:r>
            <a:r>
              <a:rPr lang="zh-CN" altLang="en-US" dirty="0" smtClean="0"/>
              <a:t>虚短</a:t>
            </a:r>
            <a:r>
              <a:rPr lang="en-US" altLang="zh-CN" dirty="0" smtClean="0"/>
              <a:t>)——</a:t>
            </a:r>
            <a:r>
              <a:rPr lang="zh-CN" altLang="en-US" dirty="0" smtClean="0"/>
              <a:t>线性工作区</a:t>
            </a:r>
          </a:p>
          <a:p>
            <a:pPr marL="1147763" lvl="2" eaLnBrk="1" hangingPunct="1"/>
            <a:r>
              <a:rPr lang="zh-CN" altLang="en-US" dirty="0" smtClean="0"/>
              <a:t>输入电流为</a:t>
            </a:r>
            <a:r>
              <a:rPr lang="en-US" altLang="zh-CN" dirty="0" smtClean="0"/>
              <a:t>0</a:t>
            </a:r>
            <a:r>
              <a:rPr lang="zh-CN" altLang="en-US" dirty="0" smtClean="0"/>
              <a:t>，</a:t>
            </a:r>
            <a:r>
              <a:rPr lang="en-US" altLang="zh-CN" sz="2600" i="1" dirty="0" err="1" smtClean="0"/>
              <a:t>i</a:t>
            </a:r>
            <a:r>
              <a:rPr lang="en-US" altLang="zh-CN" baseline="-25000" dirty="0" smtClean="0"/>
              <a:t>+</a:t>
            </a:r>
            <a:r>
              <a:rPr lang="en-US" altLang="zh-CN" dirty="0" smtClean="0"/>
              <a:t>=</a:t>
            </a:r>
            <a:r>
              <a:rPr lang="en-US" altLang="zh-CN" sz="2600" i="1" dirty="0" err="1" smtClean="0"/>
              <a:t>i</a:t>
            </a:r>
            <a:r>
              <a:rPr lang="en-US" altLang="zh-CN" baseline="-25000" dirty="0" smtClean="0">
                <a:sym typeface="Symbol" pitchFamily="18" charset="2"/>
              </a:rPr>
              <a:t></a:t>
            </a:r>
            <a:r>
              <a:rPr lang="en-US" altLang="zh-CN" dirty="0" smtClean="0"/>
              <a:t>=0</a:t>
            </a:r>
          </a:p>
          <a:p>
            <a:pPr marL="1147763" lvl="2" eaLnBrk="1" hangingPunct="1"/>
            <a:r>
              <a:rPr lang="zh-CN" altLang="en-US" dirty="0" smtClean="0"/>
              <a:t>输出端呈电压源特性</a:t>
            </a:r>
            <a:r>
              <a:rPr lang="en-US" altLang="zh-CN" dirty="0" smtClean="0"/>
              <a:t>:  </a:t>
            </a:r>
            <a:r>
              <a:rPr lang="zh-CN" altLang="en-US" dirty="0" smtClean="0"/>
              <a:t>线性工作</a:t>
            </a:r>
            <a:r>
              <a:rPr lang="en-US" altLang="zh-CN" dirty="0" smtClean="0"/>
              <a:t>——</a:t>
            </a:r>
            <a:r>
              <a:rPr lang="zh-CN" altLang="en-US" dirty="0" smtClean="0"/>
              <a:t>受控源</a:t>
            </a:r>
            <a:r>
              <a:rPr lang="en-US" altLang="zh-CN" dirty="0" smtClean="0"/>
              <a:t/>
            </a:r>
            <a:br>
              <a:rPr lang="en-US" altLang="zh-CN" dirty="0" smtClean="0"/>
            </a:br>
            <a:r>
              <a:rPr lang="en-US" altLang="zh-CN" dirty="0" smtClean="0"/>
              <a:t>                                        </a:t>
            </a:r>
            <a:r>
              <a:rPr lang="zh-CN" altLang="en-US" dirty="0" smtClean="0"/>
              <a:t>饱和工作</a:t>
            </a:r>
            <a:r>
              <a:rPr lang="en-US" altLang="zh-CN" dirty="0" smtClean="0"/>
              <a:t>——</a:t>
            </a:r>
            <a:r>
              <a:rPr lang="zh-CN" altLang="en-US" dirty="0" smtClean="0"/>
              <a:t>恒压源</a:t>
            </a:r>
          </a:p>
          <a:p>
            <a:pPr marL="1147763" lvl="2" eaLnBrk="1" hangingPunct="1"/>
            <a:r>
              <a:rPr lang="zh-CN" altLang="en-US" dirty="0" smtClean="0"/>
              <a:t>无共模信号输出</a:t>
            </a:r>
          </a:p>
        </p:txBody>
      </p:sp>
      <p:sp>
        <p:nvSpPr>
          <p:cNvPr id="144388" name="Text Box 4"/>
          <p:cNvSpPr txBox="1">
            <a:spLocks noChangeArrowheads="1"/>
          </p:cNvSpPr>
          <p:nvPr/>
        </p:nvSpPr>
        <p:spPr bwMode="auto">
          <a:xfrm>
            <a:off x="4445794" y="1645386"/>
            <a:ext cx="45352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buSzPct val="100000"/>
              <a:buFont typeface="Wingdings" pitchFamily="2" charset="2"/>
              <a:buChar char="n"/>
            </a:pPr>
            <a:r>
              <a:rPr kumimoji="1" lang="en-US" altLang="zh-CN" dirty="0"/>
              <a:t>  </a:t>
            </a:r>
            <a:r>
              <a:rPr kumimoji="1" lang="zh-CN" altLang="en-US" sz="2800" dirty="0">
                <a:latin typeface="宋体" panose="02010600030101010101" pitchFamily="2" charset="-122"/>
                <a:ea typeface="宋体" panose="02010600030101010101" pitchFamily="2" charset="-122"/>
              </a:rPr>
              <a:t>理想运算放大器电路符号</a:t>
            </a:r>
          </a:p>
        </p:txBody>
      </p:sp>
      <p:grpSp>
        <p:nvGrpSpPr>
          <p:cNvPr id="2" name="Group 5"/>
          <p:cNvGrpSpPr>
            <a:grpSpLocks/>
          </p:cNvGrpSpPr>
          <p:nvPr/>
        </p:nvGrpSpPr>
        <p:grpSpPr bwMode="auto">
          <a:xfrm>
            <a:off x="5578475" y="2330450"/>
            <a:ext cx="2532063" cy="1454150"/>
            <a:chOff x="2592" y="3116"/>
            <a:chExt cx="1595" cy="916"/>
          </a:xfrm>
        </p:grpSpPr>
        <p:grpSp>
          <p:nvGrpSpPr>
            <p:cNvPr id="70662" name="Group 6"/>
            <p:cNvGrpSpPr>
              <a:grpSpLocks/>
            </p:cNvGrpSpPr>
            <p:nvPr/>
          </p:nvGrpSpPr>
          <p:grpSpPr bwMode="auto">
            <a:xfrm>
              <a:off x="2880" y="3252"/>
              <a:ext cx="1008" cy="780"/>
              <a:chOff x="384" y="599"/>
              <a:chExt cx="1392" cy="985"/>
            </a:xfrm>
          </p:grpSpPr>
          <p:grpSp>
            <p:nvGrpSpPr>
              <p:cNvPr id="70670" name="Group 7"/>
              <p:cNvGrpSpPr>
                <a:grpSpLocks/>
              </p:cNvGrpSpPr>
              <p:nvPr/>
            </p:nvGrpSpPr>
            <p:grpSpPr bwMode="auto">
              <a:xfrm>
                <a:off x="720" y="599"/>
                <a:ext cx="750" cy="985"/>
                <a:chOff x="720" y="599"/>
                <a:chExt cx="750" cy="985"/>
              </a:xfrm>
            </p:grpSpPr>
            <p:sp>
              <p:nvSpPr>
                <p:cNvPr id="70674" name="Rectangle 8"/>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0675" name="Line 9"/>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6" name="Line 10"/>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7" name="Line 11"/>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8" name="Line 12"/>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9" name="Line 13"/>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0" name="AutoShape 14"/>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0681" name="Text Box 15"/>
                <p:cNvSpPr txBox="1">
                  <a:spLocks noChangeArrowheads="1"/>
                </p:cNvSpPr>
                <p:nvPr/>
              </p:nvSpPr>
              <p:spPr bwMode="auto">
                <a:xfrm>
                  <a:off x="1044" y="599"/>
                  <a:ext cx="42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zh-CN">
                      <a:ea typeface="宋体" charset="-122"/>
                    </a:rPr>
                    <a:t>∞</a:t>
                  </a:r>
                </a:p>
              </p:txBody>
            </p:sp>
          </p:grpSp>
          <p:sp>
            <p:nvSpPr>
              <p:cNvPr id="70671" name="Line 16"/>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2" name="Line 17"/>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3" name="Line 18"/>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663" name="Text Box 19"/>
            <p:cNvSpPr txBox="1">
              <a:spLocks noChangeArrowheads="1"/>
            </p:cNvSpPr>
            <p:nvPr/>
          </p:nvSpPr>
          <p:spPr bwMode="auto">
            <a:xfrm>
              <a:off x="2592" y="329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latin typeface="宋体" charset="-122"/>
                  <a:ea typeface="宋体" charset="-122"/>
                </a:rPr>
                <a:t>-</a:t>
              </a:r>
              <a:endParaRPr kumimoji="1" lang="en-US" altLang="zh-CN" i="1">
                <a:ea typeface="宋体" charset="-122"/>
              </a:endParaRPr>
            </a:p>
          </p:txBody>
        </p:sp>
        <p:sp>
          <p:nvSpPr>
            <p:cNvPr id="70664" name="Text Box 20"/>
            <p:cNvSpPr txBox="1">
              <a:spLocks noChangeArrowheads="1"/>
            </p:cNvSpPr>
            <p:nvPr/>
          </p:nvSpPr>
          <p:spPr bwMode="auto">
            <a:xfrm>
              <a:off x="2592" y="3696"/>
              <a:ext cx="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i="1" baseline="-25000">
                  <a:ea typeface="宋体" charset="-122"/>
                </a:rPr>
                <a:t>+</a:t>
              </a:r>
              <a:endParaRPr kumimoji="1" lang="en-US" altLang="zh-CN" i="1">
                <a:ea typeface="宋体" charset="-122"/>
              </a:endParaRPr>
            </a:p>
          </p:txBody>
        </p:sp>
        <p:sp>
          <p:nvSpPr>
            <p:cNvPr id="70665" name="Text Box 21"/>
            <p:cNvSpPr txBox="1">
              <a:spLocks noChangeArrowheads="1"/>
            </p:cNvSpPr>
            <p:nvPr/>
          </p:nvSpPr>
          <p:spPr bwMode="auto">
            <a:xfrm>
              <a:off x="3900" y="350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u</a:t>
              </a:r>
              <a:r>
                <a:rPr kumimoji="1" lang="en-US" altLang="en-US" baseline="-25000">
                  <a:ea typeface="宋体" charset="-122"/>
                </a:rPr>
                <a:t>o</a:t>
              </a:r>
              <a:endParaRPr kumimoji="1" lang="en-US" altLang="zh-CN" i="1">
                <a:ea typeface="宋体" charset="-122"/>
              </a:endParaRPr>
            </a:p>
          </p:txBody>
        </p:sp>
        <p:sp>
          <p:nvSpPr>
            <p:cNvPr id="70666" name="Line 22"/>
            <p:cNvSpPr>
              <a:spLocks noChangeShapeType="1"/>
            </p:cNvSpPr>
            <p:nvPr/>
          </p:nvSpPr>
          <p:spPr bwMode="auto">
            <a:xfrm>
              <a:off x="2880" y="3408"/>
              <a:ext cx="192" cy="0"/>
            </a:xfrm>
            <a:prstGeom prst="line">
              <a:avLst/>
            </a:prstGeom>
            <a:noFill/>
            <a:ln w="28575" cap="sq">
              <a:solidFill>
                <a:schemeClr val="tx1"/>
              </a:solidFill>
              <a:round/>
              <a:headEnd type="none" w="sm" len="sm"/>
              <a:tailEnd type="arrow"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7" name="Line 23"/>
            <p:cNvSpPr>
              <a:spLocks noChangeShapeType="1"/>
            </p:cNvSpPr>
            <p:nvPr/>
          </p:nvSpPr>
          <p:spPr bwMode="auto">
            <a:xfrm>
              <a:off x="2880" y="3744"/>
              <a:ext cx="192" cy="0"/>
            </a:xfrm>
            <a:prstGeom prst="line">
              <a:avLst/>
            </a:prstGeom>
            <a:noFill/>
            <a:ln w="28575" cap="sq">
              <a:solidFill>
                <a:schemeClr val="tx1"/>
              </a:solidFill>
              <a:round/>
              <a:headEnd type="none" w="sm" len="sm"/>
              <a:tailEnd type="arrow"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8" name="Text Box 24"/>
            <p:cNvSpPr txBox="1">
              <a:spLocks noChangeArrowheads="1"/>
            </p:cNvSpPr>
            <p:nvPr/>
          </p:nvSpPr>
          <p:spPr bwMode="auto">
            <a:xfrm>
              <a:off x="2850" y="3116"/>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i</a:t>
              </a:r>
              <a:r>
                <a:rPr kumimoji="1" lang="en-US" altLang="en-US" i="1" baseline="-25000">
                  <a:latin typeface="宋体" charset="-122"/>
                  <a:ea typeface="宋体" charset="-122"/>
                </a:rPr>
                <a:t>-</a:t>
              </a:r>
              <a:endParaRPr kumimoji="1" lang="en-US" altLang="zh-CN" i="1">
                <a:ea typeface="宋体" charset="-122"/>
              </a:endParaRPr>
            </a:p>
          </p:txBody>
        </p:sp>
        <p:sp>
          <p:nvSpPr>
            <p:cNvPr id="70669" name="Text Box 25"/>
            <p:cNvSpPr txBox="1">
              <a:spLocks noChangeArrowheads="1"/>
            </p:cNvSpPr>
            <p:nvPr/>
          </p:nvSpPr>
          <p:spPr bwMode="auto">
            <a:xfrm>
              <a:off x="2850" y="34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i="1">
                  <a:ea typeface="宋体" charset="-122"/>
                </a:rPr>
                <a:t>i</a:t>
              </a:r>
              <a:r>
                <a:rPr kumimoji="1" lang="en-US" altLang="en-US" i="1" baseline="-25000">
                  <a:ea typeface="宋体" charset="-122"/>
                </a:rPr>
                <a:t>+</a:t>
              </a:r>
              <a:endParaRPr kumimoji="1" lang="en-US" altLang="zh-CN" i="1">
                <a:ea typeface="宋体"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wipe(left)">
                                      <p:cBhvr>
                                        <p:cTn id="12" dur="500"/>
                                        <p:tgtEl>
                                          <p:spTgt spid="706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Effect transition="in" filter="wipe(left)">
                                      <p:cBhvr>
                                        <p:cTn id="15" dur="500"/>
                                        <p:tgtEl>
                                          <p:spTgt spid="706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wipe(left)">
                                      <p:cBhvr>
                                        <p:cTn id="18" dur="500"/>
                                        <p:tgtEl>
                                          <p:spTgt spid="7065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wipe(left)">
                                      <p:cBhvr>
                                        <p:cTn id="21" dur="500"/>
                                        <p:tgtEl>
                                          <p:spTgt spid="706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wipe(left)">
                                      <p:cBhvr>
                                        <p:cTn id="24" dur="500"/>
                                        <p:tgtEl>
                                          <p:spTgt spid="7065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0659">
                                            <p:txEl>
                                              <p:pRg st="6" end="6"/>
                                            </p:txEl>
                                          </p:spTgt>
                                        </p:tgtEl>
                                        <p:attrNameLst>
                                          <p:attrName>style.visibility</p:attrName>
                                        </p:attrNameLst>
                                      </p:cBhvr>
                                      <p:to>
                                        <p:strVal val="visible"/>
                                      </p:to>
                                    </p:set>
                                    <p:animEffect transition="in" filter="wipe(left)">
                                      <p:cBhvr>
                                        <p:cTn id="29" dur="500"/>
                                        <p:tgtEl>
                                          <p:spTgt spid="7065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0659">
                                            <p:txEl>
                                              <p:pRg st="7" end="7"/>
                                            </p:txEl>
                                          </p:spTgt>
                                        </p:tgtEl>
                                        <p:attrNameLst>
                                          <p:attrName>style.visibility</p:attrName>
                                        </p:attrNameLst>
                                      </p:cBhvr>
                                      <p:to>
                                        <p:strVal val="visible"/>
                                      </p:to>
                                    </p:set>
                                    <p:animEffect transition="in" filter="wipe(left)">
                                      <p:cBhvr>
                                        <p:cTn id="32" dur="500"/>
                                        <p:tgtEl>
                                          <p:spTgt spid="70659">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0659">
                                            <p:txEl>
                                              <p:pRg st="8" end="8"/>
                                            </p:txEl>
                                          </p:spTgt>
                                        </p:tgtEl>
                                        <p:attrNameLst>
                                          <p:attrName>style.visibility</p:attrName>
                                        </p:attrNameLst>
                                      </p:cBhvr>
                                      <p:to>
                                        <p:strVal val="visible"/>
                                      </p:to>
                                    </p:set>
                                    <p:animEffect transition="in" filter="wipe(left)">
                                      <p:cBhvr>
                                        <p:cTn id="35" dur="500"/>
                                        <p:tgtEl>
                                          <p:spTgt spid="70659">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0659">
                                            <p:txEl>
                                              <p:pRg st="9" end="9"/>
                                            </p:txEl>
                                          </p:spTgt>
                                        </p:tgtEl>
                                        <p:attrNameLst>
                                          <p:attrName>style.visibility</p:attrName>
                                        </p:attrNameLst>
                                      </p:cBhvr>
                                      <p:to>
                                        <p:strVal val="visible"/>
                                      </p:to>
                                    </p:set>
                                    <p:animEffect transition="in" filter="wipe(left)">
                                      <p:cBhvr>
                                        <p:cTn id="38" dur="500"/>
                                        <p:tgtEl>
                                          <p:spTgt spid="70659">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0659">
                                            <p:txEl>
                                              <p:pRg st="10" end="10"/>
                                            </p:txEl>
                                          </p:spTgt>
                                        </p:tgtEl>
                                        <p:attrNameLst>
                                          <p:attrName>style.visibility</p:attrName>
                                        </p:attrNameLst>
                                      </p:cBhvr>
                                      <p:to>
                                        <p:strVal val="visible"/>
                                      </p:to>
                                    </p:set>
                                    <p:animEffect transition="in" filter="wipe(left)">
                                      <p:cBhvr>
                                        <p:cTn id="41" dur="500"/>
                                        <p:tgtEl>
                                          <p:spTgt spid="70659">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14438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p:bldP spid="14438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mtClean="0">
                <a:ea typeface="宋体" charset="-122"/>
              </a:rPr>
              <a:t>本章教学内容</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a:t>
            </a:fld>
            <a:endParaRPr lang="zh-CN" altLang="en-US"/>
          </a:p>
        </p:txBody>
      </p:sp>
      <p:sp>
        <p:nvSpPr>
          <p:cNvPr id="53251" name="内容占位符 2"/>
          <p:cNvSpPr>
            <a:spLocks noGrp="1"/>
          </p:cNvSpPr>
          <p:nvPr>
            <p:ph sz="quarter" idx="4294967295"/>
          </p:nvPr>
        </p:nvSpPr>
        <p:spPr>
          <a:xfrm>
            <a:off x="0" y="765175"/>
            <a:ext cx="8891588" cy="5543550"/>
          </a:xfrm>
        </p:spPr>
        <p:txBody>
          <a:bodyPr/>
          <a:lstStyle/>
          <a:p>
            <a:pPr eaLnBrk="1" hangingPunct="1">
              <a:lnSpc>
                <a:spcPct val="150000"/>
              </a:lnSpc>
              <a:buFont typeface="Wingdings" pitchFamily="2" charset="2"/>
              <a:buNone/>
            </a:pPr>
            <a:r>
              <a:rPr lang="en-US" altLang="zh-CN" sz="2400" dirty="0" smtClean="0">
                <a:ea typeface="宋体" charset="-122"/>
              </a:rPr>
              <a:t>7.1 </a:t>
            </a:r>
            <a:r>
              <a:rPr lang="en-US" sz="2400" dirty="0" err="1" smtClean="0">
                <a:ea typeface="宋体" charset="-122"/>
              </a:rPr>
              <a:t>集成运算放大器概述</a:t>
            </a:r>
            <a:endParaRPr lang="zh-CN" altLang="en-US" sz="2400" dirty="0" smtClean="0">
              <a:ea typeface="宋体" charset="-122"/>
            </a:endParaRPr>
          </a:p>
          <a:p>
            <a:pPr eaLnBrk="1" hangingPunct="1">
              <a:lnSpc>
                <a:spcPct val="150000"/>
              </a:lnSpc>
              <a:buFont typeface="Wingdings" pitchFamily="2" charset="2"/>
              <a:buNone/>
            </a:pPr>
            <a:r>
              <a:rPr lang="en-US" altLang="zh-CN" sz="2400" dirty="0" smtClean="0">
                <a:ea typeface="宋体" charset="-122"/>
              </a:rPr>
              <a:t>7.2 </a:t>
            </a:r>
            <a:r>
              <a:rPr lang="en-US" sz="2400" dirty="0" err="1" smtClean="0">
                <a:ea typeface="宋体" charset="-122"/>
              </a:rPr>
              <a:t>集成运算放大器中的内部单元电路</a:t>
            </a:r>
            <a:endParaRPr lang="zh-CN" altLang="en-US" sz="2400" dirty="0" smtClean="0">
              <a:ea typeface="宋体" charset="-122"/>
            </a:endParaRPr>
          </a:p>
          <a:p>
            <a:pPr eaLnBrk="1" hangingPunct="1">
              <a:lnSpc>
                <a:spcPct val="150000"/>
              </a:lnSpc>
              <a:buFont typeface="Wingdings" pitchFamily="2" charset="2"/>
              <a:buNone/>
            </a:pPr>
            <a:r>
              <a:rPr lang="en-US" altLang="zh-CN" sz="2400" dirty="0" smtClean="0">
                <a:ea typeface="宋体" charset="-122"/>
              </a:rPr>
              <a:t>7.3 </a:t>
            </a:r>
            <a:r>
              <a:rPr lang="en-US" sz="2400" dirty="0" err="1" smtClean="0">
                <a:ea typeface="宋体" charset="-122"/>
              </a:rPr>
              <a:t>集成运算放大器的线性应用</a:t>
            </a:r>
            <a:endParaRPr lang="zh-CN" altLang="en-US" sz="2400" dirty="0" smtClean="0">
              <a:ea typeface="宋体" charset="-122"/>
            </a:endParaRPr>
          </a:p>
          <a:p>
            <a:pPr eaLnBrk="1" hangingPunct="1">
              <a:lnSpc>
                <a:spcPct val="150000"/>
              </a:lnSpc>
              <a:buFont typeface="Wingdings" pitchFamily="2" charset="2"/>
              <a:buNone/>
            </a:pPr>
            <a:r>
              <a:rPr lang="en-US" altLang="zh-CN" sz="2400" dirty="0" smtClean="0">
                <a:ea typeface="宋体" charset="-122"/>
              </a:rPr>
              <a:t>7.4 </a:t>
            </a:r>
            <a:r>
              <a:rPr lang="en-US" sz="2400" dirty="0" err="1" smtClean="0">
                <a:ea typeface="宋体" charset="-122"/>
              </a:rPr>
              <a:t>集成运算放大器的非线性应用</a:t>
            </a:r>
            <a:endParaRPr lang="zh-CN" altLang="en-US" sz="2400" dirty="0" smtClean="0">
              <a:ea typeface="宋体" charset="-122"/>
            </a:endParaRPr>
          </a:p>
          <a:p>
            <a:pPr eaLnBrk="1" hangingPunct="1">
              <a:lnSpc>
                <a:spcPct val="150000"/>
              </a:lnSpc>
              <a:buFont typeface="Wingdings" pitchFamily="2" charset="2"/>
              <a:buNone/>
            </a:pPr>
            <a:r>
              <a:rPr lang="en-US" altLang="zh-CN" sz="2400" dirty="0" smtClean="0">
                <a:ea typeface="宋体" charset="-122"/>
              </a:rPr>
              <a:t>7.5 </a:t>
            </a:r>
            <a:r>
              <a:rPr lang="en-US" sz="2400" dirty="0" err="1" smtClean="0">
                <a:ea typeface="宋体" charset="-122"/>
              </a:rPr>
              <a:t>模拟集成功率放大器及其应用</a:t>
            </a:r>
            <a:endParaRPr lang="zh-CN" altLang="en-US" sz="2400" dirty="0" smtClean="0">
              <a:ea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 calcmode="lin" valueType="num">
                                      <p:cBhvr additive="base">
                                        <p:cTn id="12"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 calcmode="lin" valueType="num">
                                      <p:cBhvr additive="base">
                                        <p:cTn id="1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 calcmode="lin" valueType="num">
                                      <p:cBhvr additive="base">
                                        <p:cTn id="22"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 calcmode="lin" valueType="num">
                                      <p:cBhvr additive="base">
                                        <p:cTn id="27"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en-US" altLang="zh-CN" sz="3200" smtClean="0">
                <a:ea typeface="宋体" charset="-122"/>
              </a:rPr>
              <a:t>7.2 </a:t>
            </a:r>
            <a:r>
              <a:rPr lang="zh-CN" altLang="en-US" sz="3200" smtClean="0">
                <a:ea typeface="宋体" charset="-122"/>
              </a:rPr>
              <a:t>集成运算放大器中的内部单元电路</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20</a:t>
            </a:fld>
            <a:endParaRPr lang="zh-CN" altLang="en-US"/>
          </a:p>
        </p:txBody>
      </p:sp>
      <p:sp>
        <p:nvSpPr>
          <p:cNvPr id="3" name="内容占位符 2"/>
          <p:cNvSpPr>
            <a:spLocks noGrp="1"/>
          </p:cNvSpPr>
          <p:nvPr>
            <p:ph sz="quarter" idx="4294967295"/>
          </p:nvPr>
        </p:nvSpPr>
        <p:spPr>
          <a:xfrm>
            <a:off x="0" y="765175"/>
            <a:ext cx="8891588" cy="5543550"/>
          </a:xfrm>
        </p:spPr>
        <p:txBody>
          <a:bodyPr/>
          <a:lstStyle/>
          <a:p>
            <a:pPr marL="0" indent="630238" eaLnBrk="1" hangingPunct="1">
              <a:lnSpc>
                <a:spcPct val="150000"/>
              </a:lnSpc>
              <a:buFont typeface="Wingdings" pitchFamily="2" charset="2"/>
              <a:buNone/>
              <a:defRPr/>
            </a:pPr>
            <a:r>
              <a:rPr lang="zh-CN" altLang="en-US" sz="2400" dirty="0" smtClean="0"/>
              <a:t>从集成运算放大器的内部组成可见，除了上一章已经介绍的输出功率放大作为输出级，其中核心的组成电路是直接耦合的差分放大电路和镜像电流源偏置电路。</a:t>
            </a:r>
            <a:endParaRPr lang="en-US" altLang="zh-CN" sz="2400" dirty="0" smtClean="0"/>
          </a:p>
          <a:p>
            <a:pPr marL="0" indent="630238" eaLnBrk="1" hangingPunct="1">
              <a:lnSpc>
                <a:spcPct val="150000"/>
              </a:lnSpc>
              <a:buFont typeface="Wingdings" pitchFamily="2" charset="2"/>
              <a:buNone/>
              <a:defRPr/>
            </a:pPr>
            <a:r>
              <a:rPr lang="zh-CN" altLang="en-US" sz="2400" dirty="0" smtClean="0"/>
              <a:t>这一节我们对这两种电路进行分析，所得出的性能指标直接影响集成运算放大器的性能指标。</a:t>
            </a:r>
          </a:p>
          <a:p>
            <a:pPr eaLnBrk="1" hangingPunct="1">
              <a:lnSpc>
                <a:spcPct val="150000"/>
              </a:lnSpc>
              <a:buFont typeface="Wingdings" pitchFamily="2" charset="2"/>
              <a:buNone/>
              <a:defRPr/>
            </a:pP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21</a:t>
            </a:fld>
            <a:endParaRPr lang="zh-CN" altLang="en-US"/>
          </a:p>
        </p:txBody>
      </p:sp>
      <p:sp>
        <p:nvSpPr>
          <p:cNvPr id="72707" name="内容占位符 2"/>
          <p:cNvSpPr>
            <a:spLocks noGrp="1"/>
          </p:cNvSpPr>
          <p:nvPr>
            <p:ph sz="quarter" idx="4294967295"/>
          </p:nvPr>
        </p:nvSpPr>
        <p:spPr>
          <a:xfrm>
            <a:off x="0" y="774319"/>
            <a:ext cx="8891588" cy="5543550"/>
          </a:xfrm>
        </p:spPr>
        <p:txBody>
          <a:bodyPr/>
          <a:lstStyle/>
          <a:p>
            <a:pPr eaLnBrk="1" hangingPunct="1">
              <a:lnSpc>
                <a:spcPct val="150000"/>
              </a:lnSpc>
            </a:pPr>
            <a:r>
              <a:rPr lang="zh-CN" altLang="en-US" sz="2400" dirty="0" smtClean="0">
                <a:ea typeface="宋体" charset="-122"/>
              </a:rPr>
              <a:t>差分放大电路在集成运算放大器中充当前面几级（尤其是第一级）电压放大，差分放大电路采用直接耦合，由于其对称的结构，抑制零点漂移效果显著。</a:t>
            </a:r>
          </a:p>
        </p:txBody>
      </p:sp>
      <p:pic>
        <p:nvPicPr>
          <p:cNvPr id="72708" name="图片 1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413000"/>
            <a:ext cx="625157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矩形 4"/>
          <p:cNvSpPr>
            <a:spLocks noChangeArrowheads="1"/>
          </p:cNvSpPr>
          <p:nvPr/>
        </p:nvSpPr>
        <p:spPr bwMode="auto">
          <a:xfrm>
            <a:off x="608013" y="2603500"/>
            <a:ext cx="23510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典型差分放大器</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1</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22</a:t>
            </a:fld>
            <a:endParaRPr lang="zh-CN" altLang="en-US"/>
          </a:p>
        </p:txBody>
      </p:sp>
      <p:grpSp>
        <p:nvGrpSpPr>
          <p:cNvPr id="2" name="Group 4"/>
          <p:cNvGrpSpPr>
            <a:grpSpLocks/>
          </p:cNvGrpSpPr>
          <p:nvPr/>
        </p:nvGrpSpPr>
        <p:grpSpPr bwMode="auto">
          <a:xfrm>
            <a:off x="4191000" y="850900"/>
            <a:ext cx="4953000" cy="3433763"/>
            <a:chOff x="48" y="336"/>
            <a:chExt cx="3120" cy="2163"/>
          </a:xfrm>
        </p:grpSpPr>
        <p:sp>
          <p:nvSpPr>
            <p:cNvPr id="1038" name="Line 5"/>
            <p:cNvSpPr>
              <a:spLocks noChangeShapeType="1"/>
            </p:cNvSpPr>
            <p:nvPr/>
          </p:nvSpPr>
          <p:spPr bwMode="auto">
            <a:xfrm>
              <a:off x="1007" y="126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6"/>
            <p:cNvSpPr>
              <a:spLocks noChangeShapeType="1"/>
            </p:cNvSpPr>
            <p:nvPr/>
          </p:nvSpPr>
          <p:spPr bwMode="auto">
            <a:xfrm flipV="1">
              <a:off x="1007" y="1248"/>
              <a:ext cx="140" cy="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7"/>
            <p:cNvSpPr>
              <a:spLocks noChangeShapeType="1"/>
            </p:cNvSpPr>
            <p:nvPr/>
          </p:nvSpPr>
          <p:spPr bwMode="auto">
            <a:xfrm>
              <a:off x="1007" y="1412"/>
              <a:ext cx="138"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1" name="Line 8"/>
            <p:cNvSpPr>
              <a:spLocks noChangeShapeType="1"/>
            </p:cNvSpPr>
            <p:nvPr/>
          </p:nvSpPr>
          <p:spPr bwMode="auto">
            <a:xfrm flipH="1">
              <a:off x="823" y="1382"/>
              <a:ext cx="1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Rectangle 9"/>
            <p:cNvSpPr>
              <a:spLocks noChangeArrowheads="1"/>
            </p:cNvSpPr>
            <p:nvPr/>
          </p:nvSpPr>
          <p:spPr bwMode="auto">
            <a:xfrm rot="10800000">
              <a:off x="364" y="1338"/>
              <a:ext cx="23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043" name="Line 10"/>
            <p:cNvSpPr>
              <a:spLocks noChangeShapeType="1"/>
            </p:cNvSpPr>
            <p:nvPr/>
          </p:nvSpPr>
          <p:spPr bwMode="auto">
            <a:xfrm>
              <a:off x="594" y="1386"/>
              <a:ext cx="27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44" name="Group 11"/>
            <p:cNvGrpSpPr>
              <a:grpSpLocks/>
            </p:cNvGrpSpPr>
            <p:nvPr/>
          </p:nvGrpSpPr>
          <p:grpSpPr bwMode="auto">
            <a:xfrm flipH="1">
              <a:off x="2018" y="1220"/>
              <a:ext cx="321" cy="336"/>
              <a:chOff x="3648" y="2688"/>
              <a:chExt cx="336" cy="336"/>
            </a:xfrm>
          </p:grpSpPr>
          <p:sp>
            <p:nvSpPr>
              <p:cNvPr id="1112" name="Line 12"/>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3" name="Line 13"/>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 name="Line 14"/>
              <p:cNvSpPr>
                <a:spLocks noChangeShapeType="1"/>
              </p:cNvSpPr>
              <p:nvPr/>
            </p:nvSpPr>
            <p:spPr bwMode="auto">
              <a:xfrm>
                <a:off x="3840" y="2880"/>
                <a:ext cx="144"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5" name="Line 15"/>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45" name="Rectangle 16"/>
            <p:cNvSpPr>
              <a:spLocks noChangeArrowheads="1"/>
            </p:cNvSpPr>
            <p:nvPr/>
          </p:nvSpPr>
          <p:spPr bwMode="auto">
            <a:xfrm rot="10800000" flipH="1">
              <a:off x="2569" y="1334"/>
              <a:ext cx="23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046" name="Line 17"/>
            <p:cNvSpPr>
              <a:spLocks noChangeShapeType="1"/>
            </p:cNvSpPr>
            <p:nvPr/>
          </p:nvSpPr>
          <p:spPr bwMode="auto">
            <a:xfrm flipH="1">
              <a:off x="2293" y="1382"/>
              <a:ext cx="27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7" name="Line 18"/>
            <p:cNvSpPr>
              <a:spLocks noChangeShapeType="1"/>
            </p:cNvSpPr>
            <p:nvPr/>
          </p:nvSpPr>
          <p:spPr bwMode="auto">
            <a:xfrm>
              <a:off x="1154" y="1546"/>
              <a:ext cx="87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8" name="Line 19"/>
            <p:cNvSpPr>
              <a:spLocks noChangeShapeType="1"/>
            </p:cNvSpPr>
            <p:nvPr/>
          </p:nvSpPr>
          <p:spPr bwMode="auto">
            <a:xfrm flipH="1">
              <a:off x="134" y="1386"/>
              <a:ext cx="23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Line 20"/>
            <p:cNvSpPr>
              <a:spLocks noChangeShapeType="1"/>
            </p:cNvSpPr>
            <p:nvPr/>
          </p:nvSpPr>
          <p:spPr bwMode="auto">
            <a:xfrm>
              <a:off x="2799" y="1382"/>
              <a:ext cx="27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Oval 21"/>
            <p:cNvSpPr>
              <a:spLocks noChangeArrowheads="1"/>
            </p:cNvSpPr>
            <p:nvPr/>
          </p:nvSpPr>
          <p:spPr bwMode="auto">
            <a:xfrm>
              <a:off x="1531" y="1520"/>
              <a:ext cx="46"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grpSp>
          <p:nvGrpSpPr>
            <p:cNvPr id="1051" name="Group 22"/>
            <p:cNvGrpSpPr>
              <a:grpSpLocks/>
            </p:cNvGrpSpPr>
            <p:nvPr/>
          </p:nvGrpSpPr>
          <p:grpSpPr bwMode="auto">
            <a:xfrm rot="-5400000">
              <a:off x="44" y="1610"/>
              <a:ext cx="196" cy="188"/>
              <a:chOff x="2721" y="1769"/>
              <a:chExt cx="196" cy="196"/>
            </a:xfrm>
          </p:grpSpPr>
          <p:sp>
            <p:nvSpPr>
              <p:cNvPr id="1110" name="Oval 23"/>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111" name="Line 24"/>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52" name="Line 25"/>
            <p:cNvSpPr>
              <a:spLocks noChangeShapeType="1"/>
            </p:cNvSpPr>
            <p:nvPr/>
          </p:nvSpPr>
          <p:spPr bwMode="auto">
            <a:xfrm>
              <a:off x="134" y="1386"/>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53" name="Group 26"/>
            <p:cNvGrpSpPr>
              <a:grpSpLocks/>
            </p:cNvGrpSpPr>
            <p:nvPr/>
          </p:nvGrpSpPr>
          <p:grpSpPr bwMode="auto">
            <a:xfrm rot="-5400000">
              <a:off x="2976" y="1606"/>
              <a:ext cx="196" cy="188"/>
              <a:chOff x="2721" y="1769"/>
              <a:chExt cx="196" cy="196"/>
            </a:xfrm>
          </p:grpSpPr>
          <p:sp>
            <p:nvSpPr>
              <p:cNvPr id="1108" name="Oval 27"/>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109" name="Line 28"/>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54" name="Line 29"/>
            <p:cNvSpPr>
              <a:spLocks noChangeShapeType="1"/>
            </p:cNvSpPr>
            <p:nvPr/>
          </p:nvSpPr>
          <p:spPr bwMode="auto">
            <a:xfrm>
              <a:off x="3067" y="1382"/>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 name="Line 30"/>
            <p:cNvSpPr>
              <a:spLocks noChangeShapeType="1"/>
            </p:cNvSpPr>
            <p:nvPr/>
          </p:nvSpPr>
          <p:spPr bwMode="auto">
            <a:xfrm>
              <a:off x="1468" y="2160"/>
              <a:ext cx="1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6" name="Line 31"/>
            <p:cNvSpPr>
              <a:spLocks noChangeShapeType="1"/>
            </p:cNvSpPr>
            <p:nvPr/>
          </p:nvSpPr>
          <p:spPr bwMode="auto">
            <a:xfrm>
              <a:off x="1145" y="1126"/>
              <a:ext cx="22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32"/>
            <p:cNvSpPr>
              <a:spLocks noChangeShapeType="1"/>
            </p:cNvSpPr>
            <p:nvPr/>
          </p:nvSpPr>
          <p:spPr bwMode="auto">
            <a:xfrm>
              <a:off x="1788" y="1126"/>
              <a:ext cx="23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Oval 33"/>
            <p:cNvSpPr>
              <a:spLocks noChangeArrowheads="1"/>
            </p:cNvSpPr>
            <p:nvPr/>
          </p:nvSpPr>
          <p:spPr bwMode="auto">
            <a:xfrm>
              <a:off x="1997" y="1106"/>
              <a:ext cx="46"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1059" name="Oval 34"/>
            <p:cNvSpPr>
              <a:spLocks noChangeArrowheads="1"/>
            </p:cNvSpPr>
            <p:nvPr/>
          </p:nvSpPr>
          <p:spPr bwMode="auto">
            <a:xfrm>
              <a:off x="1126" y="1112"/>
              <a:ext cx="46"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1060" name="Text Box 35"/>
            <p:cNvSpPr txBox="1">
              <a:spLocks noChangeArrowheads="1"/>
            </p:cNvSpPr>
            <p:nvPr/>
          </p:nvSpPr>
          <p:spPr bwMode="auto">
            <a:xfrm>
              <a:off x="2571" y="336"/>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a:t>
              </a:r>
              <a:r>
                <a:rPr kumimoji="1" lang="en-US" altLang="zh-CN" i="1"/>
                <a:t>U</a:t>
              </a:r>
              <a:r>
                <a:rPr kumimoji="1" lang="en-US" altLang="zh-CN" baseline="-25000"/>
                <a:t>CC</a:t>
              </a:r>
              <a:endParaRPr kumimoji="1" lang="en-US" altLang="zh-CN"/>
            </a:p>
          </p:txBody>
        </p:sp>
        <p:sp>
          <p:nvSpPr>
            <p:cNvPr id="1061" name="Text Box 36"/>
            <p:cNvSpPr txBox="1">
              <a:spLocks noChangeArrowheads="1"/>
            </p:cNvSpPr>
            <p:nvPr/>
          </p:nvSpPr>
          <p:spPr bwMode="auto">
            <a:xfrm>
              <a:off x="1698" y="672"/>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C</a:t>
              </a:r>
              <a:endParaRPr kumimoji="1" lang="en-US" altLang="zh-CN" sz="2000"/>
            </a:p>
          </p:txBody>
        </p:sp>
        <p:sp>
          <p:nvSpPr>
            <p:cNvPr id="1062" name="Text Box 37"/>
            <p:cNvSpPr txBox="1">
              <a:spLocks noChangeArrowheads="1"/>
            </p:cNvSpPr>
            <p:nvPr/>
          </p:nvSpPr>
          <p:spPr bwMode="auto">
            <a:xfrm>
              <a:off x="1197" y="703"/>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C</a:t>
              </a:r>
              <a:endParaRPr kumimoji="1" lang="en-US" altLang="zh-CN" sz="2000"/>
            </a:p>
          </p:txBody>
        </p:sp>
        <p:sp>
          <p:nvSpPr>
            <p:cNvPr id="1063" name="Text Box 38"/>
            <p:cNvSpPr txBox="1">
              <a:spLocks noChangeArrowheads="1"/>
            </p:cNvSpPr>
            <p:nvPr/>
          </p:nvSpPr>
          <p:spPr bwMode="auto">
            <a:xfrm>
              <a:off x="354" y="1039"/>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B1</a:t>
              </a:r>
              <a:endParaRPr kumimoji="1" lang="en-US" altLang="zh-CN" sz="2000"/>
            </a:p>
          </p:txBody>
        </p:sp>
        <p:sp>
          <p:nvSpPr>
            <p:cNvPr id="1064" name="Text Box 39"/>
            <p:cNvSpPr txBox="1">
              <a:spLocks noChangeArrowheads="1"/>
            </p:cNvSpPr>
            <p:nvPr/>
          </p:nvSpPr>
          <p:spPr bwMode="auto">
            <a:xfrm>
              <a:off x="2569" y="1061"/>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B1</a:t>
              </a:r>
              <a:endParaRPr kumimoji="1" lang="en-US" altLang="zh-CN" sz="2000"/>
            </a:p>
          </p:txBody>
        </p:sp>
        <p:sp>
          <p:nvSpPr>
            <p:cNvPr id="1065" name="Text Box 40"/>
            <p:cNvSpPr txBox="1">
              <a:spLocks noChangeArrowheads="1"/>
            </p:cNvSpPr>
            <p:nvPr/>
          </p:nvSpPr>
          <p:spPr bwMode="auto">
            <a:xfrm>
              <a:off x="871" y="100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T</a:t>
              </a:r>
              <a:r>
                <a:rPr kumimoji="1" lang="en-US" altLang="zh-CN" baseline="-25000"/>
                <a:t>1</a:t>
              </a:r>
              <a:endParaRPr kumimoji="1" lang="en-US" altLang="zh-CN"/>
            </a:p>
          </p:txBody>
        </p:sp>
        <p:sp>
          <p:nvSpPr>
            <p:cNvPr id="1066" name="Text Box 41"/>
            <p:cNvSpPr txBox="1">
              <a:spLocks noChangeArrowheads="1"/>
            </p:cNvSpPr>
            <p:nvPr/>
          </p:nvSpPr>
          <p:spPr bwMode="auto">
            <a:xfrm>
              <a:off x="2065" y="100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T</a:t>
              </a:r>
              <a:r>
                <a:rPr kumimoji="1" lang="en-US" altLang="zh-CN" baseline="-25000"/>
                <a:t>2</a:t>
              </a:r>
              <a:endParaRPr kumimoji="1" lang="en-US" altLang="zh-CN"/>
            </a:p>
          </p:txBody>
        </p:sp>
        <p:sp>
          <p:nvSpPr>
            <p:cNvPr id="1067" name="Oval 42"/>
            <p:cNvSpPr>
              <a:spLocks noChangeArrowheads="1"/>
            </p:cNvSpPr>
            <p:nvPr/>
          </p:nvSpPr>
          <p:spPr bwMode="auto">
            <a:xfrm>
              <a:off x="1371" y="1108"/>
              <a:ext cx="46"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068" name="Oval 43"/>
            <p:cNvSpPr>
              <a:spLocks noChangeArrowheads="1"/>
            </p:cNvSpPr>
            <p:nvPr/>
          </p:nvSpPr>
          <p:spPr bwMode="auto">
            <a:xfrm>
              <a:off x="1744" y="1104"/>
              <a:ext cx="46"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069" name="Line 44"/>
            <p:cNvSpPr>
              <a:spLocks noChangeShapeType="1"/>
            </p:cNvSpPr>
            <p:nvPr/>
          </p:nvSpPr>
          <p:spPr bwMode="auto">
            <a:xfrm>
              <a:off x="1420" y="1078"/>
              <a:ext cx="32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0" name="Text Box 45"/>
            <p:cNvSpPr txBox="1">
              <a:spLocks noChangeArrowheads="1"/>
            </p:cNvSpPr>
            <p:nvPr/>
          </p:nvSpPr>
          <p:spPr bwMode="auto">
            <a:xfrm>
              <a:off x="1457" y="72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a:t>
              </a:r>
              <a:endParaRPr kumimoji="1" lang="en-US" altLang="zh-CN" i="1"/>
            </a:p>
          </p:txBody>
        </p:sp>
        <p:sp>
          <p:nvSpPr>
            <p:cNvPr id="1071" name="Line 46"/>
            <p:cNvSpPr>
              <a:spLocks noChangeShapeType="1"/>
            </p:cNvSpPr>
            <p:nvPr/>
          </p:nvSpPr>
          <p:spPr bwMode="auto">
            <a:xfrm>
              <a:off x="318" y="1558"/>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2" name="Text Box 47"/>
            <p:cNvSpPr txBox="1">
              <a:spLocks noChangeArrowheads="1"/>
            </p:cNvSpPr>
            <p:nvPr/>
          </p:nvSpPr>
          <p:spPr bwMode="auto">
            <a:xfrm>
              <a:off x="354" y="1536"/>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i1</a:t>
              </a:r>
              <a:endParaRPr kumimoji="1" lang="en-US" altLang="zh-CN" i="1"/>
            </a:p>
          </p:txBody>
        </p:sp>
        <p:sp>
          <p:nvSpPr>
            <p:cNvPr id="1073" name="Text Box 48"/>
            <p:cNvSpPr txBox="1">
              <a:spLocks noChangeArrowheads="1"/>
            </p:cNvSpPr>
            <p:nvPr/>
          </p:nvSpPr>
          <p:spPr bwMode="auto">
            <a:xfrm>
              <a:off x="2615" y="1510"/>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i2</a:t>
              </a:r>
              <a:endParaRPr kumimoji="1" lang="en-US" altLang="zh-CN" i="1"/>
            </a:p>
          </p:txBody>
        </p:sp>
        <p:sp>
          <p:nvSpPr>
            <p:cNvPr id="1074" name="Line 49"/>
            <p:cNvSpPr>
              <a:spLocks noChangeShapeType="1"/>
            </p:cNvSpPr>
            <p:nvPr/>
          </p:nvSpPr>
          <p:spPr bwMode="auto">
            <a:xfrm>
              <a:off x="2936" y="1558"/>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75" name="Group 50"/>
            <p:cNvGrpSpPr>
              <a:grpSpLocks/>
            </p:cNvGrpSpPr>
            <p:nvPr/>
          </p:nvGrpSpPr>
          <p:grpSpPr bwMode="auto">
            <a:xfrm>
              <a:off x="1330" y="1344"/>
              <a:ext cx="138" cy="144"/>
              <a:chOff x="1392" y="1488"/>
              <a:chExt cx="144" cy="144"/>
            </a:xfrm>
          </p:grpSpPr>
          <p:sp>
            <p:nvSpPr>
              <p:cNvPr id="1105" name="Oval 51"/>
              <p:cNvSpPr>
                <a:spLocks noChangeArrowheads="1"/>
              </p:cNvSpPr>
              <p:nvPr/>
            </p:nvSpPr>
            <p:spPr bwMode="auto">
              <a:xfrm>
                <a:off x="1434" y="148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106" name="Line 52"/>
              <p:cNvSpPr>
                <a:spLocks noChangeShapeType="1"/>
              </p:cNvSpPr>
              <p:nvPr/>
            </p:nvSpPr>
            <p:spPr bwMode="auto">
              <a:xfrm>
                <a:off x="1458" y="1536"/>
                <a:ext cx="0" cy="9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7" name="Line 53"/>
              <p:cNvSpPr>
                <a:spLocks noChangeShapeType="1"/>
              </p:cNvSpPr>
              <p:nvPr/>
            </p:nvSpPr>
            <p:spPr bwMode="auto">
              <a:xfrm>
                <a:off x="1392" y="1632"/>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76" name="Group 54"/>
            <p:cNvGrpSpPr>
              <a:grpSpLocks/>
            </p:cNvGrpSpPr>
            <p:nvPr/>
          </p:nvGrpSpPr>
          <p:grpSpPr bwMode="auto">
            <a:xfrm>
              <a:off x="1698" y="1344"/>
              <a:ext cx="138" cy="144"/>
              <a:chOff x="1776" y="1488"/>
              <a:chExt cx="144" cy="144"/>
            </a:xfrm>
          </p:grpSpPr>
          <p:sp>
            <p:nvSpPr>
              <p:cNvPr id="1102" name="Oval 55"/>
              <p:cNvSpPr>
                <a:spLocks noChangeArrowheads="1"/>
              </p:cNvSpPr>
              <p:nvPr/>
            </p:nvSpPr>
            <p:spPr bwMode="auto">
              <a:xfrm>
                <a:off x="1824" y="148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1103" name="Line 56"/>
              <p:cNvSpPr>
                <a:spLocks noChangeShapeType="1"/>
              </p:cNvSpPr>
              <p:nvPr/>
            </p:nvSpPr>
            <p:spPr bwMode="auto">
              <a:xfrm>
                <a:off x="1848" y="1536"/>
                <a:ext cx="0" cy="9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4" name="Line 57"/>
              <p:cNvSpPr>
                <a:spLocks noChangeShapeType="1"/>
              </p:cNvSpPr>
              <p:nvPr/>
            </p:nvSpPr>
            <p:spPr bwMode="auto">
              <a:xfrm>
                <a:off x="1776" y="1632"/>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7" name="Line 58"/>
            <p:cNvSpPr>
              <a:spLocks noChangeShapeType="1"/>
            </p:cNvSpPr>
            <p:nvPr/>
          </p:nvSpPr>
          <p:spPr bwMode="auto">
            <a:xfrm>
              <a:off x="1399" y="1200"/>
              <a:ext cx="0" cy="144"/>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8" name="Line 59"/>
            <p:cNvSpPr>
              <a:spLocks noChangeShapeType="1"/>
            </p:cNvSpPr>
            <p:nvPr/>
          </p:nvSpPr>
          <p:spPr bwMode="auto">
            <a:xfrm>
              <a:off x="1767" y="1200"/>
              <a:ext cx="0" cy="144"/>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 name="Text Box 60"/>
            <p:cNvSpPr txBox="1">
              <a:spLocks noChangeArrowheads="1"/>
            </p:cNvSpPr>
            <p:nvPr/>
          </p:nvSpPr>
          <p:spPr bwMode="auto">
            <a:xfrm>
              <a:off x="1104" y="110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o1</a:t>
              </a:r>
              <a:endParaRPr kumimoji="1" lang="en-US" altLang="zh-CN" i="1"/>
            </a:p>
          </p:txBody>
        </p:sp>
        <p:sp>
          <p:nvSpPr>
            <p:cNvPr id="1080" name="Text Box 61"/>
            <p:cNvSpPr txBox="1">
              <a:spLocks noChangeArrowheads="1"/>
            </p:cNvSpPr>
            <p:nvPr/>
          </p:nvSpPr>
          <p:spPr bwMode="auto">
            <a:xfrm>
              <a:off x="1790" y="115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o2</a:t>
              </a:r>
              <a:endParaRPr kumimoji="1" lang="en-US" altLang="zh-CN" i="1"/>
            </a:p>
          </p:txBody>
        </p:sp>
        <p:sp>
          <p:nvSpPr>
            <p:cNvPr id="1081" name="Line 62"/>
            <p:cNvSpPr>
              <a:spLocks noChangeShapeType="1"/>
            </p:cNvSpPr>
            <p:nvPr/>
          </p:nvSpPr>
          <p:spPr bwMode="auto">
            <a:xfrm>
              <a:off x="687" y="576"/>
              <a:ext cx="0"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2" name="Line 63"/>
            <p:cNvSpPr>
              <a:spLocks noChangeShapeType="1"/>
            </p:cNvSpPr>
            <p:nvPr/>
          </p:nvSpPr>
          <p:spPr bwMode="auto">
            <a:xfrm>
              <a:off x="2387" y="576"/>
              <a:ext cx="0"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3" name="Line 64"/>
            <p:cNvSpPr>
              <a:spLocks noChangeShapeType="1"/>
            </p:cNvSpPr>
            <p:nvPr/>
          </p:nvSpPr>
          <p:spPr bwMode="auto">
            <a:xfrm>
              <a:off x="1147" y="576"/>
              <a:ext cx="0" cy="6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 name="Line 65"/>
            <p:cNvSpPr>
              <a:spLocks noChangeShapeType="1"/>
            </p:cNvSpPr>
            <p:nvPr/>
          </p:nvSpPr>
          <p:spPr bwMode="auto">
            <a:xfrm>
              <a:off x="2020" y="576"/>
              <a:ext cx="0" cy="6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 name="Line 66"/>
            <p:cNvSpPr>
              <a:spLocks noChangeShapeType="1"/>
            </p:cNvSpPr>
            <p:nvPr/>
          </p:nvSpPr>
          <p:spPr bwMode="auto">
            <a:xfrm>
              <a:off x="687" y="576"/>
              <a:ext cx="18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 name="Text Box 67"/>
            <p:cNvSpPr txBox="1">
              <a:spLocks noChangeArrowheads="1"/>
            </p:cNvSpPr>
            <p:nvPr/>
          </p:nvSpPr>
          <p:spPr bwMode="auto">
            <a:xfrm>
              <a:off x="2295" y="432"/>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1087" name="Text Box 68"/>
            <p:cNvSpPr txBox="1">
              <a:spLocks noChangeArrowheads="1"/>
            </p:cNvSpPr>
            <p:nvPr/>
          </p:nvSpPr>
          <p:spPr bwMode="auto">
            <a:xfrm>
              <a:off x="1928" y="432"/>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1088" name="Text Box 69"/>
            <p:cNvSpPr txBox="1">
              <a:spLocks noChangeArrowheads="1"/>
            </p:cNvSpPr>
            <p:nvPr/>
          </p:nvSpPr>
          <p:spPr bwMode="auto">
            <a:xfrm>
              <a:off x="1055" y="432"/>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1089" name="Text Box 70"/>
            <p:cNvSpPr txBox="1">
              <a:spLocks noChangeArrowheads="1"/>
            </p:cNvSpPr>
            <p:nvPr/>
          </p:nvSpPr>
          <p:spPr bwMode="auto">
            <a:xfrm>
              <a:off x="2295" y="124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1090" name="Text Box 71"/>
            <p:cNvSpPr txBox="1">
              <a:spLocks noChangeArrowheads="1"/>
            </p:cNvSpPr>
            <p:nvPr/>
          </p:nvSpPr>
          <p:spPr bwMode="auto">
            <a:xfrm>
              <a:off x="595" y="123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1091" name="Text Box 72"/>
            <p:cNvSpPr txBox="1">
              <a:spLocks noChangeArrowheads="1"/>
            </p:cNvSpPr>
            <p:nvPr/>
          </p:nvSpPr>
          <p:spPr bwMode="auto">
            <a:xfrm>
              <a:off x="2506" y="432"/>
              <a:ext cx="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sym typeface="MT Extra" pitchFamily="18" charset="2"/>
                </a:rPr>
                <a:t></a:t>
              </a:r>
              <a:endParaRPr kumimoji="1" lang="en-US" altLang="zh-CN"/>
            </a:p>
          </p:txBody>
        </p:sp>
        <p:sp>
          <p:nvSpPr>
            <p:cNvPr id="1092" name="Rectangle 73"/>
            <p:cNvSpPr>
              <a:spLocks noChangeArrowheads="1"/>
            </p:cNvSpPr>
            <p:nvPr/>
          </p:nvSpPr>
          <p:spPr bwMode="auto">
            <a:xfrm>
              <a:off x="641" y="768"/>
              <a:ext cx="92"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1093" name="Rectangle 74"/>
            <p:cNvSpPr>
              <a:spLocks noChangeArrowheads="1"/>
            </p:cNvSpPr>
            <p:nvPr/>
          </p:nvSpPr>
          <p:spPr bwMode="auto">
            <a:xfrm>
              <a:off x="1101" y="720"/>
              <a:ext cx="92"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1094" name="Rectangle 75"/>
            <p:cNvSpPr>
              <a:spLocks noChangeArrowheads="1"/>
            </p:cNvSpPr>
            <p:nvPr/>
          </p:nvSpPr>
          <p:spPr bwMode="auto">
            <a:xfrm>
              <a:off x="1974" y="720"/>
              <a:ext cx="91"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1095" name="Rectangle 76"/>
            <p:cNvSpPr>
              <a:spLocks noChangeArrowheads="1"/>
            </p:cNvSpPr>
            <p:nvPr/>
          </p:nvSpPr>
          <p:spPr bwMode="auto">
            <a:xfrm>
              <a:off x="2341" y="768"/>
              <a:ext cx="92"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1096" name="Text Box 77"/>
            <p:cNvSpPr txBox="1">
              <a:spLocks noChangeArrowheads="1"/>
            </p:cNvSpPr>
            <p:nvPr/>
          </p:nvSpPr>
          <p:spPr bwMode="auto">
            <a:xfrm>
              <a:off x="320" y="672"/>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B2</a:t>
              </a:r>
              <a:endParaRPr kumimoji="1" lang="en-US" altLang="zh-CN" sz="2000"/>
            </a:p>
          </p:txBody>
        </p:sp>
        <p:sp>
          <p:nvSpPr>
            <p:cNvPr id="1097" name="Text Box 78"/>
            <p:cNvSpPr txBox="1">
              <a:spLocks noChangeArrowheads="1"/>
            </p:cNvSpPr>
            <p:nvPr/>
          </p:nvSpPr>
          <p:spPr bwMode="auto">
            <a:xfrm>
              <a:off x="2433" y="720"/>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B2</a:t>
              </a:r>
              <a:endParaRPr kumimoji="1" lang="en-US" altLang="zh-CN" sz="2000"/>
            </a:p>
          </p:txBody>
        </p:sp>
        <p:sp>
          <p:nvSpPr>
            <p:cNvPr id="1098" name="Line 79"/>
            <p:cNvSpPr>
              <a:spLocks noChangeShapeType="1"/>
            </p:cNvSpPr>
            <p:nvPr/>
          </p:nvSpPr>
          <p:spPr bwMode="auto">
            <a:xfrm flipV="1">
              <a:off x="136" y="2016"/>
              <a:ext cx="29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9" name="Line 80"/>
            <p:cNvSpPr>
              <a:spLocks noChangeShapeType="1"/>
            </p:cNvSpPr>
            <p:nvPr/>
          </p:nvSpPr>
          <p:spPr bwMode="auto">
            <a:xfrm>
              <a:off x="1560" y="1536"/>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0" name="Text Box 81"/>
            <p:cNvSpPr txBox="1">
              <a:spLocks noChangeArrowheads="1"/>
            </p:cNvSpPr>
            <p:nvPr/>
          </p:nvSpPr>
          <p:spPr bwMode="auto">
            <a:xfrm>
              <a:off x="1468" y="1872"/>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1101" name="Text Box 82"/>
            <p:cNvSpPr txBox="1">
              <a:spLocks noChangeArrowheads="1"/>
            </p:cNvSpPr>
            <p:nvPr/>
          </p:nvSpPr>
          <p:spPr bwMode="auto">
            <a:xfrm>
              <a:off x="733" y="2208"/>
              <a:ext cx="16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差分放大原理电路</a:t>
              </a:r>
            </a:p>
          </p:txBody>
        </p:sp>
      </p:grpSp>
      <p:sp>
        <p:nvSpPr>
          <p:cNvPr id="220243" name="Rectangle 83"/>
          <p:cNvSpPr>
            <a:spLocks noChangeArrowheads="1"/>
          </p:cNvSpPr>
          <p:nvPr/>
        </p:nvSpPr>
        <p:spPr bwMode="auto">
          <a:xfrm>
            <a:off x="407988" y="3819525"/>
            <a:ext cx="2633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altLang="zh-CN"/>
              <a:t>2. </a:t>
            </a:r>
            <a:r>
              <a:rPr kumimoji="1" lang="zh-CN" altLang="en-US"/>
              <a:t>零点漂移的抑制</a:t>
            </a:r>
          </a:p>
        </p:txBody>
      </p:sp>
      <p:sp>
        <p:nvSpPr>
          <p:cNvPr id="220244" name="Rectangle 84"/>
          <p:cNvSpPr>
            <a:spLocks noChangeArrowheads="1"/>
          </p:cNvSpPr>
          <p:nvPr/>
        </p:nvSpPr>
        <p:spPr bwMode="auto">
          <a:xfrm>
            <a:off x="74614" y="869861"/>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zh-CN" altLang="en-US" sz="2800" dirty="0"/>
              <a:t>差分电路的工作特点：</a:t>
            </a:r>
          </a:p>
        </p:txBody>
      </p:sp>
      <p:sp>
        <p:nvSpPr>
          <p:cNvPr id="220245" name="Text Box 85"/>
          <p:cNvSpPr txBox="1">
            <a:spLocks noChangeArrowheads="1"/>
          </p:cNvSpPr>
          <p:nvPr/>
        </p:nvSpPr>
        <p:spPr bwMode="auto">
          <a:xfrm>
            <a:off x="715963" y="2197100"/>
            <a:ext cx="319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输入：</a:t>
            </a:r>
            <a:r>
              <a:rPr kumimoji="1" lang="en-US" altLang="zh-CN"/>
              <a:t>T</a:t>
            </a:r>
            <a:r>
              <a:rPr kumimoji="1" lang="en-US" altLang="zh-CN" baseline="-25000"/>
              <a:t>1</a:t>
            </a:r>
            <a:r>
              <a:rPr kumimoji="1" lang="zh-CN" altLang="en-US"/>
              <a:t>、</a:t>
            </a:r>
            <a:r>
              <a:rPr kumimoji="1" lang="en-US" altLang="zh-CN"/>
              <a:t>T</a:t>
            </a:r>
            <a:r>
              <a:rPr kumimoji="1" lang="en-US" altLang="zh-CN" baseline="-25000"/>
              <a:t>2</a:t>
            </a:r>
            <a:r>
              <a:rPr kumimoji="1" lang="zh-CN" altLang="en-US"/>
              <a:t>的基极</a:t>
            </a:r>
          </a:p>
        </p:txBody>
      </p:sp>
      <p:sp>
        <p:nvSpPr>
          <p:cNvPr id="220246" name="Text Box 86"/>
          <p:cNvSpPr txBox="1">
            <a:spLocks noChangeArrowheads="1"/>
          </p:cNvSpPr>
          <p:nvPr/>
        </p:nvSpPr>
        <p:spPr bwMode="auto">
          <a:xfrm>
            <a:off x="715963" y="2709863"/>
            <a:ext cx="330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a:t>
            </a:r>
            <a:r>
              <a:rPr kumimoji="1" lang="en-US" altLang="zh-CN"/>
              <a:t>T</a:t>
            </a:r>
            <a:r>
              <a:rPr kumimoji="1" lang="en-US" altLang="zh-CN" baseline="-25000"/>
              <a:t>1</a:t>
            </a:r>
            <a:r>
              <a:rPr kumimoji="1" lang="zh-CN" altLang="en-US"/>
              <a:t>、</a:t>
            </a:r>
            <a:r>
              <a:rPr kumimoji="1" lang="en-US" altLang="zh-CN"/>
              <a:t>T</a:t>
            </a:r>
            <a:r>
              <a:rPr kumimoji="1" lang="en-US" altLang="zh-CN" baseline="-25000"/>
              <a:t>2</a:t>
            </a:r>
            <a:r>
              <a:rPr kumimoji="1" lang="zh-CN" altLang="en-US"/>
              <a:t>的集电极</a:t>
            </a:r>
          </a:p>
        </p:txBody>
      </p:sp>
      <p:graphicFrame>
        <p:nvGraphicFramePr>
          <p:cNvPr id="220247" name="Object 2"/>
          <p:cNvGraphicFramePr>
            <a:graphicFrameLocks noChangeAspect="1"/>
          </p:cNvGraphicFramePr>
          <p:nvPr/>
        </p:nvGraphicFramePr>
        <p:xfrm>
          <a:off x="987425" y="4356100"/>
          <a:ext cx="2598738" cy="965200"/>
        </p:xfrm>
        <a:graphic>
          <a:graphicData uri="http://schemas.openxmlformats.org/presentationml/2006/ole">
            <mc:AlternateContent xmlns:mc="http://schemas.openxmlformats.org/markup-compatibility/2006">
              <mc:Choice xmlns:v="urn:schemas-microsoft-com:vml" Requires="v">
                <p:oleObj spid="_x0000_s1151" name="Equation" r:id="rId3" imgW="1295280" imgH="482400" progId="Equation.DSMT4">
                  <p:embed/>
                </p:oleObj>
              </mc:Choice>
              <mc:Fallback>
                <p:oleObj name="Equation" r:id="rId3" imgW="129528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4356100"/>
                        <a:ext cx="2598738"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248" name="Text Box 88"/>
          <p:cNvSpPr txBox="1">
            <a:spLocks noChangeArrowheads="1"/>
          </p:cNvSpPr>
          <p:nvPr/>
        </p:nvSpPr>
        <p:spPr bwMode="auto">
          <a:xfrm>
            <a:off x="4114800" y="583565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零点漂移被完全抑制</a:t>
            </a:r>
          </a:p>
        </p:txBody>
      </p:sp>
      <p:sp>
        <p:nvSpPr>
          <p:cNvPr id="220249" name="Text Box 89"/>
          <p:cNvSpPr txBox="1">
            <a:spLocks noChangeArrowheads="1"/>
          </p:cNvSpPr>
          <p:nvPr/>
        </p:nvSpPr>
        <p:spPr bwMode="auto">
          <a:xfrm>
            <a:off x="4084638" y="4581525"/>
            <a:ext cx="487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因为电路的对称性，所以</a:t>
            </a:r>
            <a:r>
              <a:rPr lang="en-US" altLang="zh-CN" i="1"/>
              <a:t>u</a:t>
            </a:r>
            <a:r>
              <a:rPr lang="en-US" altLang="zh-CN" baseline="-25000"/>
              <a:t>CE1</a:t>
            </a:r>
            <a:r>
              <a:rPr lang="en-US" altLang="zh-CN" i="1"/>
              <a:t>=u</a:t>
            </a:r>
            <a:r>
              <a:rPr lang="en-US" altLang="zh-CN" baseline="-25000"/>
              <a:t>CE2</a:t>
            </a:r>
            <a:endParaRPr lang="en-US" altLang="zh-CN"/>
          </a:p>
        </p:txBody>
      </p:sp>
      <p:sp>
        <p:nvSpPr>
          <p:cNvPr id="220250" name="Text Box 90"/>
          <p:cNvSpPr txBox="1">
            <a:spLocks noChangeArrowheads="1"/>
          </p:cNvSpPr>
          <p:nvPr/>
        </p:nvSpPr>
        <p:spPr bwMode="auto">
          <a:xfrm>
            <a:off x="4084638" y="5272088"/>
            <a:ext cx="267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则 </a:t>
            </a:r>
            <a:r>
              <a:rPr lang="en-US" altLang="zh-CN" i="1"/>
              <a:t>u</a:t>
            </a:r>
            <a:r>
              <a:rPr lang="en-US" altLang="zh-CN" baseline="-25000"/>
              <a:t>o</a:t>
            </a:r>
            <a:r>
              <a:rPr lang="en-US" altLang="zh-CN" i="1"/>
              <a:t>=u</a:t>
            </a:r>
            <a:r>
              <a:rPr lang="en-US" altLang="zh-CN" baseline="-25000"/>
              <a:t>CE1</a:t>
            </a:r>
            <a:r>
              <a:rPr lang="en-US" altLang="zh-CN"/>
              <a:t> </a:t>
            </a:r>
            <a:r>
              <a:rPr lang="en-US" altLang="zh-CN" i="1"/>
              <a:t>–u</a:t>
            </a:r>
            <a:r>
              <a:rPr lang="en-US" altLang="zh-CN" baseline="-25000"/>
              <a:t>CE2</a:t>
            </a:r>
            <a:r>
              <a:rPr lang="en-US" altLang="zh-CN" i="1"/>
              <a:t>=</a:t>
            </a:r>
            <a:r>
              <a:rPr lang="en-US" altLang="zh-CN"/>
              <a:t>0</a:t>
            </a:r>
          </a:p>
        </p:txBody>
      </p:sp>
      <p:sp>
        <p:nvSpPr>
          <p:cNvPr id="220251" name="Text Box 91"/>
          <p:cNvSpPr txBox="1">
            <a:spLocks noChangeArrowheads="1"/>
          </p:cNvSpPr>
          <p:nvPr/>
        </p:nvSpPr>
        <p:spPr bwMode="auto">
          <a:xfrm>
            <a:off x="688975" y="326707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r>
              <a:rPr kumimoji="1" lang="zh-CN" altLang="en-US"/>
              <a:t>对称结构、差分输出。</a:t>
            </a:r>
          </a:p>
        </p:txBody>
      </p:sp>
      <p:sp>
        <p:nvSpPr>
          <p:cNvPr id="220252" name="Text Box 92"/>
          <p:cNvSpPr txBox="1">
            <a:spLocks noChangeArrowheads="1"/>
          </p:cNvSpPr>
          <p:nvPr/>
        </p:nvSpPr>
        <p:spPr bwMode="auto">
          <a:xfrm>
            <a:off x="484188" y="166370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r>
              <a:rPr kumimoji="1" lang="en-US" altLang="zh-CN"/>
              <a:t>1. </a:t>
            </a:r>
            <a:r>
              <a:rPr kumimoji="1" lang="zh-CN" altLang="en-US"/>
              <a:t>电路特点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244"/>
                                        </p:tgtEl>
                                        <p:attrNameLst>
                                          <p:attrName>style.visibility</p:attrName>
                                        </p:attrNameLst>
                                      </p:cBhvr>
                                      <p:to>
                                        <p:strVal val="visible"/>
                                      </p:to>
                                    </p:set>
                                    <p:animEffect transition="in" filter="wipe(left)">
                                      <p:cBhvr>
                                        <p:cTn id="7" dur="500"/>
                                        <p:tgtEl>
                                          <p:spTgt spid="220244"/>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220252"/>
                                        </p:tgtEl>
                                        <p:attrNameLst>
                                          <p:attrName>style.visibility</p:attrName>
                                        </p:attrNameLst>
                                      </p:cBhvr>
                                      <p:to>
                                        <p:strVal val="visible"/>
                                      </p:to>
                                    </p:set>
                                    <p:animEffect transition="in" filter="slide(fromRight)">
                                      <p:cBhvr>
                                        <p:cTn id="16" dur="500"/>
                                        <p:tgtEl>
                                          <p:spTgt spid="220252"/>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20245"/>
                                        </p:tgtEl>
                                        <p:attrNameLst>
                                          <p:attrName>style.visibility</p:attrName>
                                        </p:attrNameLst>
                                      </p:cBhvr>
                                      <p:to>
                                        <p:strVal val="visible"/>
                                      </p:to>
                                    </p:set>
                                    <p:animEffect transition="in" filter="wipe(left)">
                                      <p:cBhvr>
                                        <p:cTn id="20" dur="500"/>
                                        <p:tgtEl>
                                          <p:spTgt spid="220245"/>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20246"/>
                                        </p:tgtEl>
                                        <p:attrNameLst>
                                          <p:attrName>style.visibility</p:attrName>
                                        </p:attrNameLst>
                                      </p:cBhvr>
                                      <p:to>
                                        <p:strVal val="visible"/>
                                      </p:to>
                                    </p:set>
                                    <p:animEffect transition="in" filter="wipe(left)">
                                      <p:cBhvr>
                                        <p:cTn id="24" dur="500"/>
                                        <p:tgtEl>
                                          <p:spTgt spid="220246"/>
                                        </p:tgtEl>
                                      </p:cBhvr>
                                    </p:animEffect>
                                  </p:childTnLst>
                                </p:cTn>
                              </p:par>
                            </p:childTnLst>
                          </p:cTn>
                        </p:par>
                        <p:par>
                          <p:cTn id="25" fill="hold" nodeType="afterGroup">
                            <p:stCondLst>
                              <p:cond delay="1500"/>
                            </p:stCondLst>
                            <p:childTnLst>
                              <p:par>
                                <p:cTn id="26" presetID="1" presetClass="entr" presetSubtype="0" fill="hold" grpId="0" nodeType="afterEffect">
                                  <p:stCondLst>
                                    <p:cond delay="0"/>
                                  </p:stCondLst>
                                  <p:iterate type="wd">
                                    <p:tmAbs val="300"/>
                                  </p:iterate>
                                  <p:childTnLst>
                                    <p:set>
                                      <p:cBhvr>
                                        <p:cTn id="27" dur="1" fill="hold">
                                          <p:stCondLst>
                                            <p:cond delay="299"/>
                                          </p:stCondLst>
                                        </p:cTn>
                                        <p:tgtEl>
                                          <p:spTgt spid="22025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0243"/>
                                        </p:tgtEl>
                                        <p:attrNameLst>
                                          <p:attrName>style.visibility</p:attrName>
                                        </p:attrNameLst>
                                      </p:cBhvr>
                                      <p:to>
                                        <p:strVal val="visible"/>
                                      </p:to>
                                    </p:set>
                                    <p:animEffect transition="in" filter="wipe(left)">
                                      <p:cBhvr>
                                        <p:cTn id="32" dur="500"/>
                                        <p:tgtEl>
                                          <p:spTgt spid="2202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0247"/>
                                        </p:tgtEl>
                                        <p:attrNameLst>
                                          <p:attrName>style.visibility</p:attrName>
                                        </p:attrNameLst>
                                      </p:cBhvr>
                                      <p:to>
                                        <p:strVal val="visible"/>
                                      </p:to>
                                    </p:set>
                                    <p:animEffect transition="in" filter="wipe(left)">
                                      <p:cBhvr>
                                        <p:cTn id="37" dur="500"/>
                                        <p:tgtEl>
                                          <p:spTgt spid="2202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0249"/>
                                        </p:tgtEl>
                                        <p:attrNameLst>
                                          <p:attrName>style.visibility</p:attrName>
                                        </p:attrNameLst>
                                      </p:cBhvr>
                                      <p:to>
                                        <p:strVal val="visible"/>
                                      </p:to>
                                    </p:set>
                                    <p:animEffect transition="in" filter="blinds(horizontal)">
                                      <p:cBhvr>
                                        <p:cTn id="42" dur="500"/>
                                        <p:tgtEl>
                                          <p:spTgt spid="2202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0250"/>
                                        </p:tgtEl>
                                        <p:attrNameLst>
                                          <p:attrName>style.visibility</p:attrName>
                                        </p:attrNameLst>
                                      </p:cBhvr>
                                      <p:to>
                                        <p:strVal val="visible"/>
                                      </p:to>
                                    </p:set>
                                    <p:animEffect transition="in" filter="blinds(horizontal)">
                                      <p:cBhvr>
                                        <p:cTn id="47" dur="500"/>
                                        <p:tgtEl>
                                          <p:spTgt spid="2202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0248"/>
                                        </p:tgtEl>
                                        <p:attrNameLst>
                                          <p:attrName>style.visibility</p:attrName>
                                        </p:attrNameLst>
                                      </p:cBhvr>
                                      <p:to>
                                        <p:strVal val="visible"/>
                                      </p:to>
                                    </p:set>
                                    <p:animEffect transition="in" filter="wipe(left)">
                                      <p:cBhvr>
                                        <p:cTn id="52" dur="500"/>
                                        <p:tgtEl>
                                          <p:spTgt spid="22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43" grpId="0" autoUpdateAnimBg="0"/>
      <p:bldP spid="220244" grpId="0" autoUpdateAnimBg="0"/>
      <p:bldP spid="220245" grpId="0" autoUpdateAnimBg="0"/>
      <p:bldP spid="220246" grpId="0" autoUpdateAnimBg="0"/>
      <p:bldP spid="220248" grpId="0" autoUpdateAnimBg="0"/>
      <p:bldP spid="220249" grpId="0" autoUpdateAnimBg="0"/>
      <p:bldP spid="220250" grpId="0" autoUpdateAnimBg="0"/>
      <p:bldP spid="220251" grpId="0" autoUpdateAnimBg="0"/>
      <p:bldP spid="22025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2"/>
          <p:cNvSpPr>
            <a:spLocks noGrp="1" noChangeArrowheads="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2</a:t>
            </a:r>
            <a:r>
              <a:rPr lang="zh-CN" altLang="en-US" smtClean="0">
                <a:ea typeface="宋体" charset="-122"/>
              </a:rPr>
              <a:t>）</a:t>
            </a:r>
            <a:endParaRPr lang="en-US" altLang="zh-CN" smtClean="0">
              <a:ea typeface="宋体"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23</a:t>
            </a:fld>
            <a:endParaRPr lang="zh-CN" altLang="en-US"/>
          </a:p>
        </p:txBody>
      </p:sp>
      <p:sp>
        <p:nvSpPr>
          <p:cNvPr id="221188" name="Text Box 4"/>
          <p:cNvSpPr txBox="1">
            <a:spLocks noChangeArrowheads="1"/>
          </p:cNvSpPr>
          <p:nvPr/>
        </p:nvSpPr>
        <p:spPr bwMode="auto">
          <a:xfrm>
            <a:off x="4910138" y="2314575"/>
            <a:ext cx="3717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差分放大电路对共模信号有抑制作用。</a:t>
            </a:r>
          </a:p>
        </p:txBody>
      </p:sp>
      <p:sp>
        <p:nvSpPr>
          <p:cNvPr id="221189" name="Text Box 5"/>
          <p:cNvSpPr txBox="1">
            <a:spLocks noChangeArrowheads="1"/>
          </p:cNvSpPr>
          <p:nvPr/>
        </p:nvSpPr>
        <p:spPr bwMode="auto">
          <a:xfrm>
            <a:off x="671513" y="1279525"/>
            <a:ext cx="309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(1) </a:t>
            </a:r>
            <a:r>
              <a:rPr kumimoji="1" lang="zh-CN" altLang="en-US"/>
              <a:t>共模（信号）输入</a:t>
            </a:r>
          </a:p>
        </p:txBody>
      </p:sp>
      <p:sp>
        <p:nvSpPr>
          <p:cNvPr id="221190" name="Rectangle 6"/>
          <p:cNvSpPr>
            <a:spLocks noChangeArrowheads="1"/>
          </p:cNvSpPr>
          <p:nvPr/>
        </p:nvSpPr>
        <p:spPr bwMode="auto">
          <a:xfrm>
            <a:off x="968375" y="1725613"/>
            <a:ext cx="765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a:t>两输入信号大小相等极性相同，称为</a:t>
            </a:r>
            <a:r>
              <a:rPr kumimoji="1" lang="zh-CN" altLang="en-US">
                <a:solidFill>
                  <a:srgbClr val="FF0000"/>
                </a:solidFill>
              </a:rPr>
              <a:t>共模信号</a:t>
            </a:r>
            <a:r>
              <a:rPr kumimoji="1" lang="zh-CN" altLang="en-US"/>
              <a:t>， </a:t>
            </a:r>
            <a:r>
              <a:rPr kumimoji="1" lang="en-US" altLang="en-US" i="1"/>
              <a:t>u</a:t>
            </a:r>
            <a:r>
              <a:rPr kumimoji="1" lang="en-US" altLang="en-US" baseline="-25000"/>
              <a:t>i1 </a:t>
            </a:r>
            <a:r>
              <a:rPr kumimoji="1" lang="en-US" altLang="en-US"/>
              <a:t>=</a:t>
            </a:r>
            <a:r>
              <a:rPr kumimoji="1" lang="en-US" altLang="en-US" i="1"/>
              <a:t> u</a:t>
            </a:r>
            <a:r>
              <a:rPr kumimoji="1" lang="en-US" altLang="en-US" baseline="-25000"/>
              <a:t>i2</a:t>
            </a:r>
            <a:endParaRPr kumimoji="1" lang="en-US" altLang="zh-CN" baseline="-25000"/>
          </a:p>
        </p:txBody>
      </p:sp>
      <p:sp>
        <p:nvSpPr>
          <p:cNvPr id="221191" name="Text Box 7"/>
          <p:cNvSpPr txBox="1">
            <a:spLocks noChangeArrowheads="1"/>
          </p:cNvSpPr>
          <p:nvPr/>
        </p:nvSpPr>
        <p:spPr bwMode="auto">
          <a:xfrm>
            <a:off x="473075" y="898525"/>
            <a:ext cx="2633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3. </a:t>
            </a:r>
            <a:r>
              <a:rPr kumimoji="1" lang="zh-CN" altLang="en-US"/>
              <a:t>输入信号的情况</a:t>
            </a:r>
          </a:p>
        </p:txBody>
      </p:sp>
      <p:graphicFrame>
        <p:nvGraphicFramePr>
          <p:cNvPr id="221192" name="Object 2"/>
          <p:cNvGraphicFramePr>
            <a:graphicFrameLocks noChangeAspect="1"/>
          </p:cNvGraphicFramePr>
          <p:nvPr/>
        </p:nvGraphicFramePr>
        <p:xfrm>
          <a:off x="1144588" y="2217738"/>
          <a:ext cx="1371600" cy="457200"/>
        </p:xfrm>
        <a:graphic>
          <a:graphicData uri="http://schemas.openxmlformats.org/presentationml/2006/ole">
            <mc:AlternateContent xmlns:mc="http://schemas.openxmlformats.org/markup-compatibility/2006">
              <mc:Choice xmlns:v="urn:schemas-microsoft-com:vml" Requires="v">
                <p:oleObj spid="_x0000_s2339" name="Equation" r:id="rId3" imgW="685800" imgH="228600" progId="Equation.DSMT4">
                  <p:embed/>
                </p:oleObj>
              </mc:Choice>
              <mc:Fallback>
                <p:oleObj name="Equation" r:id="rId3" imgW="6858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2217738"/>
                        <a:ext cx="137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3" name="Object 3"/>
          <p:cNvGraphicFramePr>
            <a:graphicFrameLocks noChangeAspect="1"/>
          </p:cNvGraphicFramePr>
          <p:nvPr/>
        </p:nvGraphicFramePr>
        <p:xfrm>
          <a:off x="2944813" y="2219325"/>
          <a:ext cx="1420812" cy="457200"/>
        </p:xfrm>
        <a:graphic>
          <a:graphicData uri="http://schemas.openxmlformats.org/presentationml/2006/ole">
            <mc:AlternateContent xmlns:mc="http://schemas.openxmlformats.org/markup-compatibility/2006">
              <mc:Choice xmlns:v="urn:schemas-microsoft-com:vml" Requires="v">
                <p:oleObj spid="_x0000_s2340" name="Equation" r:id="rId5" imgW="711000" imgH="228600" progId="Equation.DSMT4">
                  <p:embed/>
                </p:oleObj>
              </mc:Choice>
              <mc:Fallback>
                <p:oleObj name="Equation" r:id="rId5" imgW="7110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4813" y="2219325"/>
                        <a:ext cx="1420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4" name="Object 4"/>
          <p:cNvGraphicFramePr>
            <a:graphicFrameLocks noChangeAspect="1"/>
          </p:cNvGraphicFramePr>
          <p:nvPr/>
        </p:nvGraphicFramePr>
        <p:xfrm>
          <a:off x="1144588" y="2755900"/>
          <a:ext cx="1166812" cy="457200"/>
        </p:xfrm>
        <a:graphic>
          <a:graphicData uri="http://schemas.openxmlformats.org/presentationml/2006/ole">
            <mc:AlternateContent xmlns:mc="http://schemas.openxmlformats.org/markup-compatibility/2006">
              <mc:Choice xmlns:v="urn:schemas-microsoft-com:vml" Requires="v">
                <p:oleObj spid="_x0000_s2341" name="Equation" r:id="rId7" imgW="583920" imgH="228600" progId="Equation.DSMT4">
                  <p:embed/>
                </p:oleObj>
              </mc:Choice>
              <mc:Fallback>
                <p:oleObj name="Equation" r:id="rId7" imgW="58392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588" y="2755900"/>
                        <a:ext cx="1166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5" name="Object 5"/>
          <p:cNvGraphicFramePr>
            <a:graphicFrameLocks noChangeAspect="1"/>
          </p:cNvGraphicFramePr>
          <p:nvPr/>
        </p:nvGraphicFramePr>
        <p:xfrm>
          <a:off x="2720975" y="2755900"/>
          <a:ext cx="2081213" cy="457200"/>
        </p:xfrm>
        <a:graphic>
          <a:graphicData uri="http://schemas.openxmlformats.org/presentationml/2006/ole">
            <mc:AlternateContent xmlns:mc="http://schemas.openxmlformats.org/markup-compatibility/2006">
              <mc:Choice xmlns:v="urn:schemas-microsoft-com:vml" Requires="v">
                <p:oleObj spid="_x0000_s2342" name="Equation" r:id="rId9" imgW="1041120" imgH="228600" progId="Equation.DSMT4">
                  <p:embed/>
                </p:oleObj>
              </mc:Choice>
              <mc:Fallback>
                <p:oleObj name="Equation" r:id="rId9" imgW="104112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0975" y="2755900"/>
                        <a:ext cx="2081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6" name="Text Box 12"/>
          <p:cNvSpPr txBox="1">
            <a:spLocks noChangeArrowheads="1"/>
          </p:cNvSpPr>
          <p:nvPr/>
        </p:nvSpPr>
        <p:spPr bwMode="auto">
          <a:xfrm>
            <a:off x="612775" y="3190875"/>
            <a:ext cx="8456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r>
              <a:rPr kumimoji="1" lang="zh-CN" altLang="en-US"/>
              <a:t>电路中零漂表现为共模信号，差分放大电路对其有抑制作用。</a:t>
            </a:r>
          </a:p>
        </p:txBody>
      </p:sp>
      <p:sp>
        <p:nvSpPr>
          <p:cNvPr id="221197" name="Text Box 13"/>
          <p:cNvSpPr txBox="1">
            <a:spLocks noChangeArrowheads="1"/>
          </p:cNvSpPr>
          <p:nvPr/>
        </p:nvSpPr>
        <p:spPr bwMode="auto">
          <a:xfrm>
            <a:off x="671513" y="3668713"/>
            <a:ext cx="309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(2) </a:t>
            </a:r>
            <a:r>
              <a:rPr kumimoji="1" lang="zh-CN" altLang="en-US"/>
              <a:t>差模（信号）输入</a:t>
            </a:r>
          </a:p>
        </p:txBody>
      </p:sp>
      <p:graphicFrame>
        <p:nvGraphicFramePr>
          <p:cNvPr id="221198" name="Object 6"/>
          <p:cNvGraphicFramePr>
            <a:graphicFrameLocks noChangeAspect="1"/>
          </p:cNvGraphicFramePr>
          <p:nvPr/>
        </p:nvGraphicFramePr>
        <p:xfrm>
          <a:off x="1157288" y="5027613"/>
          <a:ext cx="7235825" cy="457200"/>
        </p:xfrm>
        <a:graphic>
          <a:graphicData uri="http://schemas.openxmlformats.org/presentationml/2006/ole">
            <mc:AlternateContent xmlns:mc="http://schemas.openxmlformats.org/markup-compatibility/2006">
              <mc:Choice xmlns:v="urn:schemas-microsoft-com:vml" Requires="v">
                <p:oleObj spid="_x0000_s2343" name="Equation" r:id="rId11" imgW="3619440" imgH="228600" progId="Equation.DSMT4">
                  <p:embed/>
                </p:oleObj>
              </mc:Choice>
              <mc:Fallback>
                <p:oleObj name="Equation" r:id="rId11" imgW="361944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7288" y="5027613"/>
                        <a:ext cx="7235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9" name="Text Box 15"/>
          <p:cNvSpPr txBox="1">
            <a:spLocks noChangeArrowheads="1"/>
          </p:cNvSpPr>
          <p:nvPr/>
        </p:nvSpPr>
        <p:spPr bwMode="auto">
          <a:xfrm>
            <a:off x="871538" y="5435600"/>
            <a:ext cx="799147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在差模输入信号的作用下，差分放大电路的输出电压为单管放大输出电压的两倍。</a:t>
            </a:r>
          </a:p>
        </p:txBody>
      </p:sp>
      <p:sp>
        <p:nvSpPr>
          <p:cNvPr id="221200" name="Rectangle 16"/>
          <p:cNvSpPr>
            <a:spLocks noChangeArrowheads="1"/>
          </p:cNvSpPr>
          <p:nvPr/>
        </p:nvSpPr>
        <p:spPr bwMode="auto">
          <a:xfrm>
            <a:off x="968375" y="4090988"/>
            <a:ext cx="767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a:t>两输入信号大小相等极性相反，称为</a:t>
            </a:r>
            <a:r>
              <a:rPr kumimoji="1" lang="zh-CN" altLang="en-US">
                <a:solidFill>
                  <a:srgbClr val="FF0000"/>
                </a:solidFill>
              </a:rPr>
              <a:t>差模信号</a:t>
            </a:r>
            <a:r>
              <a:rPr kumimoji="1" lang="zh-CN" altLang="en-US"/>
              <a:t>，</a:t>
            </a:r>
            <a:r>
              <a:rPr kumimoji="1" lang="en-US" altLang="en-US" i="1"/>
              <a:t>u</a:t>
            </a:r>
            <a:r>
              <a:rPr kumimoji="1" lang="en-US" altLang="en-US" baseline="-25000"/>
              <a:t>i1</a:t>
            </a:r>
            <a:r>
              <a:rPr kumimoji="1" lang="en-US" altLang="en-US"/>
              <a:t>= </a:t>
            </a:r>
            <a:r>
              <a:rPr kumimoji="1" lang="en-US" altLang="en-US">
                <a:latin typeface="宋体" charset="-122"/>
              </a:rPr>
              <a:t>-</a:t>
            </a:r>
            <a:r>
              <a:rPr kumimoji="1" lang="en-US" altLang="en-US" i="1"/>
              <a:t>u</a:t>
            </a:r>
            <a:r>
              <a:rPr kumimoji="1" lang="en-US" altLang="en-US" baseline="-25000"/>
              <a:t>i2</a:t>
            </a:r>
            <a:endParaRPr kumimoji="1" lang="en-US" altLang="zh-CN"/>
          </a:p>
        </p:txBody>
      </p:sp>
      <p:graphicFrame>
        <p:nvGraphicFramePr>
          <p:cNvPr id="221201" name="Object 7"/>
          <p:cNvGraphicFramePr>
            <a:graphicFrameLocks noChangeAspect="1"/>
          </p:cNvGraphicFramePr>
          <p:nvPr/>
        </p:nvGraphicFramePr>
        <p:xfrm>
          <a:off x="1144588" y="4541838"/>
          <a:ext cx="1371600" cy="457200"/>
        </p:xfrm>
        <a:graphic>
          <a:graphicData uri="http://schemas.openxmlformats.org/presentationml/2006/ole">
            <mc:AlternateContent xmlns:mc="http://schemas.openxmlformats.org/markup-compatibility/2006">
              <mc:Choice xmlns:v="urn:schemas-microsoft-com:vml" Requires="v">
                <p:oleObj spid="_x0000_s2344" name="Equation" r:id="rId13" imgW="685800" imgH="228600" progId="Equation.DSMT4">
                  <p:embed/>
                </p:oleObj>
              </mc:Choice>
              <mc:Fallback>
                <p:oleObj name="Equation" r:id="rId13" imgW="685800" imgH="2286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4588" y="4541838"/>
                        <a:ext cx="137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202" name="Object 8"/>
          <p:cNvGraphicFramePr>
            <a:graphicFrameLocks noChangeAspect="1"/>
          </p:cNvGraphicFramePr>
          <p:nvPr/>
        </p:nvGraphicFramePr>
        <p:xfrm>
          <a:off x="2733675" y="4557713"/>
          <a:ext cx="1420813" cy="457200"/>
        </p:xfrm>
        <a:graphic>
          <a:graphicData uri="http://schemas.openxmlformats.org/presentationml/2006/ole">
            <mc:AlternateContent xmlns:mc="http://schemas.openxmlformats.org/markup-compatibility/2006">
              <mc:Choice xmlns:v="urn:schemas-microsoft-com:vml" Requires="v">
                <p:oleObj spid="_x0000_s2345" name="Equation" r:id="rId15" imgW="711000" imgH="228600" progId="Equation.DSMT4">
                  <p:embed/>
                </p:oleObj>
              </mc:Choice>
              <mc:Fallback>
                <p:oleObj name="Equation" r:id="rId15" imgW="711000" imgH="2286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33675" y="4557713"/>
                        <a:ext cx="1420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203" name="Object 9"/>
          <p:cNvGraphicFramePr>
            <a:graphicFrameLocks noChangeAspect="1"/>
          </p:cNvGraphicFramePr>
          <p:nvPr/>
        </p:nvGraphicFramePr>
        <p:xfrm>
          <a:off x="4373563" y="4557713"/>
          <a:ext cx="1166812" cy="457200"/>
        </p:xfrm>
        <a:graphic>
          <a:graphicData uri="http://schemas.openxmlformats.org/presentationml/2006/ole">
            <mc:AlternateContent xmlns:mc="http://schemas.openxmlformats.org/markup-compatibility/2006">
              <mc:Choice xmlns:v="urn:schemas-microsoft-com:vml" Requires="v">
                <p:oleObj spid="_x0000_s2346" name="Equation" r:id="rId17" imgW="583920" imgH="228600" progId="Equation.DSMT4">
                  <p:embed/>
                </p:oleObj>
              </mc:Choice>
              <mc:Fallback>
                <p:oleObj name="Equation" r:id="rId17" imgW="583920" imgH="2286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3563" y="4557713"/>
                        <a:ext cx="11668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blinds(horizontal)">
                                      <p:cBhvr>
                                        <p:cTn id="7" dur="500"/>
                                        <p:tgtEl>
                                          <p:spTgt spid="221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blinds(horizontal)">
                                      <p:cBhvr>
                                        <p:cTn id="12" dur="500"/>
                                        <p:tgtEl>
                                          <p:spTgt spid="221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1190"/>
                                        </p:tgtEl>
                                        <p:attrNameLst>
                                          <p:attrName>style.visibility</p:attrName>
                                        </p:attrNameLst>
                                      </p:cBhvr>
                                      <p:to>
                                        <p:strVal val="visible"/>
                                      </p:to>
                                    </p:set>
                                    <p:animEffect transition="in" filter="blinds(horizontal)">
                                      <p:cBhvr>
                                        <p:cTn id="17" dur="500"/>
                                        <p:tgtEl>
                                          <p:spTgt spid="221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1192"/>
                                        </p:tgtEl>
                                        <p:attrNameLst>
                                          <p:attrName>style.visibility</p:attrName>
                                        </p:attrNameLst>
                                      </p:cBhvr>
                                      <p:to>
                                        <p:strVal val="visible"/>
                                      </p:to>
                                    </p:set>
                                    <p:animEffect transition="in" filter="wipe(left)">
                                      <p:cBhvr>
                                        <p:cTn id="22" dur="500"/>
                                        <p:tgtEl>
                                          <p:spTgt spid="221192"/>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1193"/>
                                        </p:tgtEl>
                                        <p:attrNameLst>
                                          <p:attrName>style.visibility</p:attrName>
                                        </p:attrNameLst>
                                      </p:cBhvr>
                                      <p:to>
                                        <p:strVal val="visible"/>
                                      </p:to>
                                    </p:set>
                                    <p:animEffect transition="in" filter="wipe(left)">
                                      <p:cBhvr>
                                        <p:cTn id="26" dur="500"/>
                                        <p:tgtEl>
                                          <p:spTgt spid="221193"/>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221194"/>
                                        </p:tgtEl>
                                        <p:attrNameLst>
                                          <p:attrName>style.visibility</p:attrName>
                                        </p:attrNameLst>
                                      </p:cBhvr>
                                      <p:to>
                                        <p:strVal val="visible"/>
                                      </p:to>
                                    </p:set>
                                    <p:animEffect transition="in" filter="wipe(left)">
                                      <p:cBhvr>
                                        <p:cTn id="30" dur="500"/>
                                        <p:tgtEl>
                                          <p:spTgt spid="221194"/>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221195"/>
                                        </p:tgtEl>
                                        <p:attrNameLst>
                                          <p:attrName>style.visibility</p:attrName>
                                        </p:attrNameLst>
                                      </p:cBhvr>
                                      <p:to>
                                        <p:strVal val="visible"/>
                                      </p:to>
                                    </p:set>
                                    <p:animEffect transition="in" filter="wipe(left)">
                                      <p:cBhvr>
                                        <p:cTn id="34" dur="500"/>
                                        <p:tgtEl>
                                          <p:spTgt spid="2211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1188"/>
                                        </p:tgtEl>
                                        <p:attrNameLst>
                                          <p:attrName>style.visibility</p:attrName>
                                        </p:attrNameLst>
                                      </p:cBhvr>
                                      <p:to>
                                        <p:strVal val="visible"/>
                                      </p:to>
                                    </p:set>
                                    <p:animEffect transition="in" filter="blinds(horizontal)">
                                      <p:cBhvr>
                                        <p:cTn id="39" dur="500"/>
                                        <p:tgtEl>
                                          <p:spTgt spid="2211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1196"/>
                                        </p:tgtEl>
                                        <p:attrNameLst>
                                          <p:attrName>style.visibility</p:attrName>
                                        </p:attrNameLst>
                                      </p:cBhvr>
                                      <p:to>
                                        <p:strVal val="visible"/>
                                      </p:to>
                                    </p:set>
                                    <p:animEffect transition="in" filter="blinds(horizontal)">
                                      <p:cBhvr>
                                        <p:cTn id="44" dur="500"/>
                                        <p:tgtEl>
                                          <p:spTgt spid="22119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21197"/>
                                        </p:tgtEl>
                                        <p:attrNameLst>
                                          <p:attrName>style.visibility</p:attrName>
                                        </p:attrNameLst>
                                      </p:cBhvr>
                                      <p:to>
                                        <p:strVal val="visible"/>
                                      </p:to>
                                    </p:set>
                                    <p:animEffect transition="in" filter="blinds(horizontal)">
                                      <p:cBhvr>
                                        <p:cTn id="49" dur="500"/>
                                        <p:tgtEl>
                                          <p:spTgt spid="22119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21200"/>
                                        </p:tgtEl>
                                        <p:attrNameLst>
                                          <p:attrName>style.visibility</p:attrName>
                                        </p:attrNameLst>
                                      </p:cBhvr>
                                      <p:to>
                                        <p:strVal val="visible"/>
                                      </p:to>
                                    </p:set>
                                    <p:animEffect transition="in" filter="blinds(horizontal)">
                                      <p:cBhvr>
                                        <p:cTn id="54" dur="500"/>
                                        <p:tgtEl>
                                          <p:spTgt spid="22120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21201"/>
                                        </p:tgtEl>
                                        <p:attrNameLst>
                                          <p:attrName>style.visibility</p:attrName>
                                        </p:attrNameLst>
                                      </p:cBhvr>
                                      <p:to>
                                        <p:strVal val="visible"/>
                                      </p:to>
                                    </p:set>
                                    <p:animEffect transition="in" filter="wipe(left)">
                                      <p:cBhvr>
                                        <p:cTn id="59" dur="500"/>
                                        <p:tgtEl>
                                          <p:spTgt spid="221201"/>
                                        </p:tgtEl>
                                      </p:cBhvr>
                                    </p:animEffect>
                                  </p:childTnLst>
                                </p:cTn>
                              </p:par>
                            </p:childTnLst>
                          </p:cTn>
                        </p:par>
                        <p:par>
                          <p:cTn id="60" fill="hold" nodeType="afterGroup">
                            <p:stCondLst>
                              <p:cond delay="500"/>
                            </p:stCondLst>
                            <p:childTnLst>
                              <p:par>
                                <p:cTn id="61" presetID="22" presetClass="entr" presetSubtype="8" fill="hold" nodeType="afterEffect">
                                  <p:stCondLst>
                                    <p:cond delay="0"/>
                                  </p:stCondLst>
                                  <p:childTnLst>
                                    <p:set>
                                      <p:cBhvr>
                                        <p:cTn id="62" dur="1" fill="hold">
                                          <p:stCondLst>
                                            <p:cond delay="0"/>
                                          </p:stCondLst>
                                        </p:cTn>
                                        <p:tgtEl>
                                          <p:spTgt spid="221202"/>
                                        </p:tgtEl>
                                        <p:attrNameLst>
                                          <p:attrName>style.visibility</p:attrName>
                                        </p:attrNameLst>
                                      </p:cBhvr>
                                      <p:to>
                                        <p:strVal val="visible"/>
                                      </p:to>
                                    </p:set>
                                    <p:animEffect transition="in" filter="wipe(left)">
                                      <p:cBhvr>
                                        <p:cTn id="63" dur="500"/>
                                        <p:tgtEl>
                                          <p:spTgt spid="221202"/>
                                        </p:tgtEl>
                                      </p:cBhvr>
                                    </p:animEffect>
                                  </p:childTnLst>
                                </p:cTn>
                              </p:par>
                            </p:childTnLst>
                          </p:cTn>
                        </p:par>
                        <p:par>
                          <p:cTn id="64" fill="hold" nodeType="afterGroup">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1203"/>
                                        </p:tgtEl>
                                        <p:attrNameLst>
                                          <p:attrName>style.visibility</p:attrName>
                                        </p:attrNameLst>
                                      </p:cBhvr>
                                      <p:to>
                                        <p:strVal val="visible"/>
                                      </p:to>
                                    </p:set>
                                    <p:animEffect transition="in" filter="wipe(left)">
                                      <p:cBhvr>
                                        <p:cTn id="67" dur="500"/>
                                        <p:tgtEl>
                                          <p:spTgt spid="221203"/>
                                        </p:tgtEl>
                                      </p:cBhvr>
                                    </p:animEffect>
                                  </p:childTnLst>
                                </p:cTn>
                              </p:par>
                            </p:childTnLst>
                          </p:cTn>
                        </p:par>
                        <p:par>
                          <p:cTn id="68" fill="hold" nodeType="afterGroup">
                            <p:stCondLst>
                              <p:cond delay="1500"/>
                            </p:stCondLst>
                            <p:childTnLst>
                              <p:par>
                                <p:cTn id="69" presetID="22" presetClass="entr" presetSubtype="8" fill="hold" nodeType="afterEffect">
                                  <p:stCondLst>
                                    <p:cond delay="0"/>
                                  </p:stCondLst>
                                  <p:childTnLst>
                                    <p:set>
                                      <p:cBhvr>
                                        <p:cTn id="70" dur="1" fill="hold">
                                          <p:stCondLst>
                                            <p:cond delay="0"/>
                                          </p:stCondLst>
                                        </p:cTn>
                                        <p:tgtEl>
                                          <p:spTgt spid="221198"/>
                                        </p:tgtEl>
                                        <p:attrNameLst>
                                          <p:attrName>style.visibility</p:attrName>
                                        </p:attrNameLst>
                                      </p:cBhvr>
                                      <p:to>
                                        <p:strVal val="visible"/>
                                      </p:to>
                                    </p:set>
                                    <p:animEffect transition="in" filter="wipe(left)">
                                      <p:cBhvr>
                                        <p:cTn id="71" dur="500"/>
                                        <p:tgtEl>
                                          <p:spTgt spid="22119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iterate type="lt">
                                    <p:tmAbs val="75"/>
                                  </p:iterate>
                                  <p:childTnLst>
                                    <p:set>
                                      <p:cBhvr>
                                        <p:cTn id="75" dur="1" fill="hold">
                                          <p:stCondLst>
                                            <p:cond delay="74"/>
                                          </p:stCondLst>
                                        </p:cTn>
                                        <p:tgtEl>
                                          <p:spTgt spid="221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utoUpdateAnimBg="0"/>
      <p:bldP spid="221190" grpId="0" autoUpdateAnimBg="0"/>
      <p:bldP spid="221191" grpId="0" autoUpdateAnimBg="0"/>
      <p:bldP spid="221196" grpId="0" autoUpdateAnimBg="0"/>
      <p:bldP spid="221197" grpId="0" autoUpdateAnimBg="0"/>
      <p:bldP spid="221199" grpId="0" autoUpdateAnimBg="0"/>
      <p:bldP spid="22120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3</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12"/>
          </p:nvPr>
        </p:nvSpPr>
        <p:spPr/>
        <p:txBody>
          <a:bodyPr/>
          <a:lstStyle/>
          <a:p>
            <a:pPr>
              <a:defRPr/>
            </a:pPr>
            <a:fld id="{E4DCDFD6-397A-4776-9F04-AECACB83C822}" type="slidenum">
              <a:rPr lang="zh-CN" altLang="en-US" smtClean="0"/>
              <a:pPr>
                <a:defRPr/>
              </a:pPr>
              <a:t>24</a:t>
            </a:fld>
            <a:endParaRPr lang="zh-CN" altLang="en-US"/>
          </a:p>
        </p:txBody>
      </p:sp>
      <p:graphicFrame>
        <p:nvGraphicFramePr>
          <p:cNvPr id="222212" name="Object 2"/>
          <p:cNvGraphicFramePr>
            <a:graphicFrameLocks noChangeAspect="1"/>
          </p:cNvGraphicFramePr>
          <p:nvPr/>
        </p:nvGraphicFramePr>
        <p:xfrm>
          <a:off x="1003300" y="1725613"/>
          <a:ext cx="2814638" cy="784225"/>
        </p:xfrm>
        <a:graphic>
          <a:graphicData uri="http://schemas.openxmlformats.org/presentationml/2006/ole">
            <mc:AlternateContent xmlns:mc="http://schemas.openxmlformats.org/markup-compatibility/2006">
              <mc:Choice xmlns:v="urn:schemas-microsoft-com:vml" Requires="v">
                <p:oleObj spid="_x0000_s3231" name="Equation" r:id="rId3" imgW="1409400" imgH="393480" progId="Equation.DSMT4">
                  <p:embed/>
                </p:oleObj>
              </mc:Choice>
              <mc:Fallback>
                <p:oleObj name="Equation" r:id="rId3" imgW="140940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1725613"/>
                        <a:ext cx="2814638"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3" name="Object 3"/>
          <p:cNvGraphicFramePr>
            <a:graphicFrameLocks noChangeAspect="1"/>
          </p:cNvGraphicFramePr>
          <p:nvPr/>
        </p:nvGraphicFramePr>
        <p:xfrm>
          <a:off x="973138" y="3271838"/>
          <a:ext cx="2838450" cy="784225"/>
        </p:xfrm>
        <a:graphic>
          <a:graphicData uri="http://schemas.openxmlformats.org/presentationml/2006/ole">
            <mc:AlternateContent xmlns:mc="http://schemas.openxmlformats.org/markup-compatibility/2006">
              <mc:Choice xmlns:v="urn:schemas-microsoft-com:vml" Requires="v">
                <p:oleObj spid="_x0000_s3232" name="Equation" r:id="rId5" imgW="1422360" imgH="393480" progId="Equation.DSMT4">
                  <p:embed/>
                </p:oleObj>
              </mc:Choice>
              <mc:Fallback>
                <p:oleObj name="Equation" r:id="rId5" imgW="142236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3271838"/>
                        <a:ext cx="28384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1343025" y="2540000"/>
            <a:ext cx="777875" cy="701675"/>
            <a:chOff x="4202" y="3120"/>
            <a:chExt cx="490" cy="442"/>
          </a:xfrm>
        </p:grpSpPr>
        <p:sp>
          <p:nvSpPr>
            <p:cNvPr id="3161" name="AutoShape 7"/>
            <p:cNvSpPr>
              <a:spLocks noChangeArrowheads="1"/>
            </p:cNvSpPr>
            <p:nvPr/>
          </p:nvSpPr>
          <p:spPr bwMode="auto">
            <a:xfrm>
              <a:off x="4548" y="3178"/>
              <a:ext cx="144" cy="384"/>
            </a:xfrm>
            <a:prstGeom prst="upDownArrow">
              <a:avLst>
                <a:gd name="adj1" fmla="val 50000"/>
                <a:gd name="adj2" fmla="val 53333"/>
              </a:avLst>
            </a:prstGeom>
            <a:solidFill>
              <a:schemeClr val="accent1"/>
            </a:solidFill>
            <a:ln w="12700" cap="sq">
              <a:solidFill>
                <a:schemeClr val="tx1"/>
              </a:solidFill>
              <a:miter lim="800000"/>
              <a:headEnd type="none" w="sm" len="sm"/>
              <a:tailEnd type="none" w="sm" len="sm"/>
            </a:ln>
          </p:spPr>
          <p:txBody>
            <a:bodyPr vert="eaVert" wrap="none" anchor="ctr"/>
            <a:lstStyle/>
            <a:p>
              <a:pPr algn="just">
                <a:lnSpc>
                  <a:spcPct val="130000"/>
                </a:lnSpc>
                <a:spcBef>
                  <a:spcPct val="10000"/>
                </a:spcBef>
              </a:pPr>
              <a:endParaRPr lang="zh-CN" altLang="en-US"/>
            </a:p>
          </p:txBody>
        </p:sp>
        <p:sp>
          <p:nvSpPr>
            <p:cNvPr id="3162" name="Text Box 8"/>
            <p:cNvSpPr txBox="1">
              <a:spLocks noChangeArrowheads="1"/>
            </p:cNvSpPr>
            <p:nvPr/>
          </p:nvSpPr>
          <p:spPr bwMode="auto">
            <a:xfrm>
              <a:off x="4202" y="3120"/>
              <a:ext cx="34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共模</a:t>
              </a:r>
            </a:p>
          </p:txBody>
        </p:sp>
      </p:grpSp>
      <p:grpSp>
        <p:nvGrpSpPr>
          <p:cNvPr id="3" name="Group 9"/>
          <p:cNvGrpSpPr>
            <a:grpSpLocks/>
          </p:cNvGrpSpPr>
          <p:nvPr/>
        </p:nvGrpSpPr>
        <p:grpSpPr bwMode="auto">
          <a:xfrm>
            <a:off x="2638425" y="2540000"/>
            <a:ext cx="676275" cy="692150"/>
            <a:chOff x="1680" y="2976"/>
            <a:chExt cx="426" cy="436"/>
          </a:xfrm>
        </p:grpSpPr>
        <p:sp>
          <p:nvSpPr>
            <p:cNvPr id="3159" name="AutoShape 10"/>
            <p:cNvSpPr>
              <a:spLocks noChangeArrowheads="1"/>
            </p:cNvSpPr>
            <p:nvPr/>
          </p:nvSpPr>
          <p:spPr bwMode="auto">
            <a:xfrm>
              <a:off x="1962" y="3024"/>
              <a:ext cx="144" cy="384"/>
            </a:xfrm>
            <a:prstGeom prst="upDownArrow">
              <a:avLst>
                <a:gd name="adj1" fmla="val 50000"/>
                <a:gd name="adj2" fmla="val 53333"/>
              </a:avLst>
            </a:prstGeom>
            <a:solidFill>
              <a:srgbClr val="FFFF99"/>
            </a:solidFill>
            <a:ln w="12700" cap="sq">
              <a:solidFill>
                <a:schemeClr val="tx1"/>
              </a:solidFill>
              <a:miter lim="800000"/>
              <a:headEnd type="none" w="sm" len="sm"/>
              <a:tailEnd type="none" w="sm" len="sm"/>
            </a:ln>
          </p:spPr>
          <p:txBody>
            <a:bodyPr vert="eaVert" wrap="none" anchor="ctr"/>
            <a:lstStyle/>
            <a:p>
              <a:pPr algn="just">
                <a:lnSpc>
                  <a:spcPct val="130000"/>
                </a:lnSpc>
                <a:spcBef>
                  <a:spcPct val="10000"/>
                </a:spcBef>
              </a:pPr>
              <a:endParaRPr lang="zh-CN" altLang="en-US"/>
            </a:p>
          </p:txBody>
        </p:sp>
        <p:sp>
          <p:nvSpPr>
            <p:cNvPr id="3160" name="Text Box 11"/>
            <p:cNvSpPr txBox="1">
              <a:spLocks noChangeArrowheads="1"/>
            </p:cNvSpPr>
            <p:nvPr/>
          </p:nvSpPr>
          <p:spPr bwMode="auto">
            <a:xfrm>
              <a:off x="1680" y="2976"/>
              <a:ext cx="34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差模</a:t>
              </a:r>
            </a:p>
          </p:txBody>
        </p:sp>
      </p:grpSp>
      <p:sp>
        <p:nvSpPr>
          <p:cNvPr id="3079" name="Text Box 12"/>
          <p:cNvSpPr txBox="1">
            <a:spLocks noChangeArrowheads="1"/>
          </p:cNvSpPr>
          <p:nvPr/>
        </p:nvSpPr>
        <p:spPr bwMode="auto">
          <a:xfrm>
            <a:off x="260351" y="852261"/>
            <a:ext cx="713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dirty="0"/>
              <a:t>(3) </a:t>
            </a:r>
            <a:r>
              <a:rPr kumimoji="1" lang="zh-CN" altLang="en-US" dirty="0"/>
              <a:t>任意信号输入（即非差模，也非共模）</a:t>
            </a:r>
            <a:r>
              <a:rPr kumimoji="1" lang="en-US" altLang="zh-CN" sz="2800" i="1" dirty="0"/>
              <a:t>u</a:t>
            </a:r>
            <a:r>
              <a:rPr kumimoji="1" lang="en-US" altLang="zh-CN" sz="2800" baseline="-25000" dirty="0"/>
              <a:t>i</a:t>
            </a:r>
            <a:r>
              <a:rPr kumimoji="1" lang="en-US" altLang="zh-CN" baseline="-25000" dirty="0"/>
              <a:t>1</a:t>
            </a:r>
            <a:r>
              <a:rPr kumimoji="1" lang="zh-CN" altLang="en-US" baseline="-25000" dirty="0"/>
              <a:t>、</a:t>
            </a:r>
            <a:r>
              <a:rPr kumimoji="1" lang="en-US" altLang="zh-CN" sz="2800" i="1" dirty="0"/>
              <a:t>u</a:t>
            </a:r>
            <a:r>
              <a:rPr kumimoji="1" lang="en-US" altLang="zh-CN" sz="2800" baseline="-25000" dirty="0"/>
              <a:t>i</a:t>
            </a:r>
            <a:r>
              <a:rPr kumimoji="1" lang="en-US" altLang="zh-CN" baseline="-25000" dirty="0"/>
              <a:t>2</a:t>
            </a:r>
            <a:r>
              <a:rPr kumimoji="1" lang="zh-CN" altLang="en-US" dirty="0"/>
              <a:t>。</a:t>
            </a:r>
          </a:p>
        </p:txBody>
      </p:sp>
      <p:sp>
        <p:nvSpPr>
          <p:cNvPr id="222221" name="Text Box 13"/>
          <p:cNvSpPr txBox="1">
            <a:spLocks noChangeArrowheads="1"/>
          </p:cNvSpPr>
          <p:nvPr/>
        </p:nvSpPr>
        <p:spPr bwMode="auto">
          <a:xfrm>
            <a:off x="620713" y="4673600"/>
            <a:ext cx="815022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76250"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分析差分放大电路时，只需考虑共模输入与差模输入即可。对于任意信号可以分解成这两种输入信号来分析。</a:t>
            </a:r>
          </a:p>
        </p:txBody>
      </p:sp>
      <p:grpSp>
        <p:nvGrpSpPr>
          <p:cNvPr id="3081" name="Group 253"/>
          <p:cNvGrpSpPr>
            <a:grpSpLocks/>
          </p:cNvGrpSpPr>
          <p:nvPr/>
        </p:nvGrpSpPr>
        <p:grpSpPr bwMode="auto">
          <a:xfrm>
            <a:off x="3948113" y="1511300"/>
            <a:ext cx="4953000" cy="2895600"/>
            <a:chOff x="2487" y="952"/>
            <a:chExt cx="3120" cy="1824"/>
          </a:xfrm>
        </p:grpSpPr>
        <p:sp>
          <p:nvSpPr>
            <p:cNvPr id="3082" name="Line 175"/>
            <p:cNvSpPr>
              <a:spLocks noChangeShapeType="1"/>
            </p:cNvSpPr>
            <p:nvPr/>
          </p:nvSpPr>
          <p:spPr bwMode="auto">
            <a:xfrm>
              <a:off x="3446" y="188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Line 176"/>
            <p:cNvSpPr>
              <a:spLocks noChangeShapeType="1"/>
            </p:cNvSpPr>
            <p:nvPr/>
          </p:nvSpPr>
          <p:spPr bwMode="auto">
            <a:xfrm flipV="1">
              <a:off x="3446" y="1864"/>
              <a:ext cx="140" cy="1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4" name="Line 177"/>
            <p:cNvSpPr>
              <a:spLocks noChangeShapeType="1"/>
            </p:cNvSpPr>
            <p:nvPr/>
          </p:nvSpPr>
          <p:spPr bwMode="auto">
            <a:xfrm>
              <a:off x="3446" y="2028"/>
              <a:ext cx="138"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5" name="Line 178"/>
            <p:cNvSpPr>
              <a:spLocks noChangeShapeType="1"/>
            </p:cNvSpPr>
            <p:nvPr/>
          </p:nvSpPr>
          <p:spPr bwMode="auto">
            <a:xfrm flipH="1">
              <a:off x="3262" y="1998"/>
              <a:ext cx="1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6" name="Rectangle 179"/>
            <p:cNvSpPr>
              <a:spLocks noChangeArrowheads="1"/>
            </p:cNvSpPr>
            <p:nvPr/>
          </p:nvSpPr>
          <p:spPr bwMode="auto">
            <a:xfrm rot="10800000">
              <a:off x="2803" y="1954"/>
              <a:ext cx="23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087" name="Line 180"/>
            <p:cNvSpPr>
              <a:spLocks noChangeShapeType="1"/>
            </p:cNvSpPr>
            <p:nvPr/>
          </p:nvSpPr>
          <p:spPr bwMode="auto">
            <a:xfrm>
              <a:off x="3033" y="2002"/>
              <a:ext cx="27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88" name="Group 181"/>
            <p:cNvGrpSpPr>
              <a:grpSpLocks/>
            </p:cNvGrpSpPr>
            <p:nvPr/>
          </p:nvGrpSpPr>
          <p:grpSpPr bwMode="auto">
            <a:xfrm flipH="1">
              <a:off x="4457" y="1836"/>
              <a:ext cx="321" cy="336"/>
              <a:chOff x="3648" y="2688"/>
              <a:chExt cx="336" cy="336"/>
            </a:xfrm>
          </p:grpSpPr>
          <p:sp>
            <p:nvSpPr>
              <p:cNvPr id="3155" name="Line 182"/>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6" name="Line 183"/>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7" name="Line 184"/>
              <p:cNvSpPr>
                <a:spLocks noChangeShapeType="1"/>
              </p:cNvSpPr>
              <p:nvPr/>
            </p:nvSpPr>
            <p:spPr bwMode="auto">
              <a:xfrm>
                <a:off x="3840" y="2880"/>
                <a:ext cx="144"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8" name="Line 185"/>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9" name="Rectangle 186"/>
            <p:cNvSpPr>
              <a:spLocks noChangeArrowheads="1"/>
            </p:cNvSpPr>
            <p:nvPr/>
          </p:nvSpPr>
          <p:spPr bwMode="auto">
            <a:xfrm rot="10800000" flipH="1">
              <a:off x="5008" y="1950"/>
              <a:ext cx="23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090" name="Line 187"/>
            <p:cNvSpPr>
              <a:spLocks noChangeShapeType="1"/>
            </p:cNvSpPr>
            <p:nvPr/>
          </p:nvSpPr>
          <p:spPr bwMode="auto">
            <a:xfrm flipH="1">
              <a:off x="4732" y="1998"/>
              <a:ext cx="27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188"/>
            <p:cNvSpPr>
              <a:spLocks noChangeShapeType="1"/>
            </p:cNvSpPr>
            <p:nvPr/>
          </p:nvSpPr>
          <p:spPr bwMode="auto">
            <a:xfrm>
              <a:off x="3593" y="2162"/>
              <a:ext cx="87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189"/>
            <p:cNvSpPr>
              <a:spLocks noChangeShapeType="1"/>
            </p:cNvSpPr>
            <p:nvPr/>
          </p:nvSpPr>
          <p:spPr bwMode="auto">
            <a:xfrm flipH="1">
              <a:off x="2573" y="2002"/>
              <a:ext cx="23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3" name="Line 190"/>
            <p:cNvSpPr>
              <a:spLocks noChangeShapeType="1"/>
            </p:cNvSpPr>
            <p:nvPr/>
          </p:nvSpPr>
          <p:spPr bwMode="auto">
            <a:xfrm>
              <a:off x="5238" y="1998"/>
              <a:ext cx="275"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Oval 191"/>
            <p:cNvSpPr>
              <a:spLocks noChangeArrowheads="1"/>
            </p:cNvSpPr>
            <p:nvPr/>
          </p:nvSpPr>
          <p:spPr bwMode="auto">
            <a:xfrm>
              <a:off x="3970" y="2136"/>
              <a:ext cx="46"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grpSp>
          <p:nvGrpSpPr>
            <p:cNvPr id="3095" name="Group 192"/>
            <p:cNvGrpSpPr>
              <a:grpSpLocks/>
            </p:cNvGrpSpPr>
            <p:nvPr/>
          </p:nvGrpSpPr>
          <p:grpSpPr bwMode="auto">
            <a:xfrm rot="-5400000">
              <a:off x="2483" y="2226"/>
              <a:ext cx="196" cy="188"/>
              <a:chOff x="2721" y="1769"/>
              <a:chExt cx="196" cy="196"/>
            </a:xfrm>
          </p:grpSpPr>
          <p:sp>
            <p:nvSpPr>
              <p:cNvPr id="3153" name="Oval 193"/>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154" name="Line 194"/>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96" name="Line 195"/>
            <p:cNvSpPr>
              <a:spLocks noChangeShapeType="1"/>
            </p:cNvSpPr>
            <p:nvPr/>
          </p:nvSpPr>
          <p:spPr bwMode="auto">
            <a:xfrm>
              <a:off x="2573" y="2002"/>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97" name="Group 196"/>
            <p:cNvGrpSpPr>
              <a:grpSpLocks/>
            </p:cNvGrpSpPr>
            <p:nvPr/>
          </p:nvGrpSpPr>
          <p:grpSpPr bwMode="auto">
            <a:xfrm rot="-5400000">
              <a:off x="5415" y="2222"/>
              <a:ext cx="196" cy="188"/>
              <a:chOff x="2721" y="1769"/>
              <a:chExt cx="196" cy="196"/>
            </a:xfrm>
          </p:grpSpPr>
          <p:sp>
            <p:nvSpPr>
              <p:cNvPr id="3151" name="Oval 197"/>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152" name="Line 198"/>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98" name="Line 199"/>
            <p:cNvSpPr>
              <a:spLocks noChangeShapeType="1"/>
            </p:cNvSpPr>
            <p:nvPr/>
          </p:nvSpPr>
          <p:spPr bwMode="auto">
            <a:xfrm>
              <a:off x="5506" y="1998"/>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200"/>
            <p:cNvSpPr>
              <a:spLocks noChangeShapeType="1"/>
            </p:cNvSpPr>
            <p:nvPr/>
          </p:nvSpPr>
          <p:spPr bwMode="auto">
            <a:xfrm>
              <a:off x="3907" y="2776"/>
              <a:ext cx="1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201"/>
            <p:cNvSpPr>
              <a:spLocks noChangeShapeType="1"/>
            </p:cNvSpPr>
            <p:nvPr/>
          </p:nvSpPr>
          <p:spPr bwMode="auto">
            <a:xfrm>
              <a:off x="3584" y="1742"/>
              <a:ext cx="229"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202"/>
            <p:cNvSpPr>
              <a:spLocks noChangeShapeType="1"/>
            </p:cNvSpPr>
            <p:nvPr/>
          </p:nvSpPr>
          <p:spPr bwMode="auto">
            <a:xfrm>
              <a:off x="4227" y="1742"/>
              <a:ext cx="23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2" name="Oval 203"/>
            <p:cNvSpPr>
              <a:spLocks noChangeArrowheads="1"/>
            </p:cNvSpPr>
            <p:nvPr/>
          </p:nvSpPr>
          <p:spPr bwMode="auto">
            <a:xfrm>
              <a:off x="4436" y="1722"/>
              <a:ext cx="46"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3103" name="Oval 204"/>
            <p:cNvSpPr>
              <a:spLocks noChangeArrowheads="1"/>
            </p:cNvSpPr>
            <p:nvPr/>
          </p:nvSpPr>
          <p:spPr bwMode="auto">
            <a:xfrm>
              <a:off x="3565" y="1728"/>
              <a:ext cx="46"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3104" name="Text Box 205"/>
            <p:cNvSpPr txBox="1">
              <a:spLocks noChangeArrowheads="1"/>
            </p:cNvSpPr>
            <p:nvPr/>
          </p:nvSpPr>
          <p:spPr bwMode="auto">
            <a:xfrm>
              <a:off x="5010" y="952"/>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a:t>
              </a:r>
              <a:r>
                <a:rPr kumimoji="1" lang="en-US" altLang="zh-CN" i="1"/>
                <a:t>U</a:t>
              </a:r>
              <a:r>
                <a:rPr kumimoji="1" lang="en-US" altLang="zh-CN" baseline="-25000"/>
                <a:t>CC</a:t>
              </a:r>
              <a:endParaRPr kumimoji="1" lang="en-US" altLang="zh-CN"/>
            </a:p>
          </p:txBody>
        </p:sp>
        <p:sp>
          <p:nvSpPr>
            <p:cNvPr id="3105" name="Text Box 206"/>
            <p:cNvSpPr txBox="1">
              <a:spLocks noChangeArrowheads="1"/>
            </p:cNvSpPr>
            <p:nvPr/>
          </p:nvSpPr>
          <p:spPr bwMode="auto">
            <a:xfrm>
              <a:off x="4137" y="1288"/>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C</a:t>
              </a:r>
              <a:endParaRPr kumimoji="1" lang="en-US" altLang="zh-CN" sz="2000"/>
            </a:p>
          </p:txBody>
        </p:sp>
        <p:sp>
          <p:nvSpPr>
            <p:cNvPr id="3106" name="Text Box 207"/>
            <p:cNvSpPr txBox="1">
              <a:spLocks noChangeArrowheads="1"/>
            </p:cNvSpPr>
            <p:nvPr/>
          </p:nvSpPr>
          <p:spPr bwMode="auto">
            <a:xfrm>
              <a:off x="3636" y="1319"/>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C</a:t>
              </a:r>
              <a:endParaRPr kumimoji="1" lang="en-US" altLang="zh-CN" sz="2000"/>
            </a:p>
          </p:txBody>
        </p:sp>
        <p:sp>
          <p:nvSpPr>
            <p:cNvPr id="3107" name="Text Box 208"/>
            <p:cNvSpPr txBox="1">
              <a:spLocks noChangeArrowheads="1"/>
            </p:cNvSpPr>
            <p:nvPr/>
          </p:nvSpPr>
          <p:spPr bwMode="auto">
            <a:xfrm>
              <a:off x="2793" y="1655"/>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B1</a:t>
              </a:r>
              <a:endParaRPr kumimoji="1" lang="en-US" altLang="zh-CN" sz="2000"/>
            </a:p>
          </p:txBody>
        </p:sp>
        <p:sp>
          <p:nvSpPr>
            <p:cNvPr id="3108" name="Text Box 209"/>
            <p:cNvSpPr txBox="1">
              <a:spLocks noChangeArrowheads="1"/>
            </p:cNvSpPr>
            <p:nvPr/>
          </p:nvSpPr>
          <p:spPr bwMode="auto">
            <a:xfrm>
              <a:off x="5008" y="1677"/>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B1</a:t>
              </a:r>
              <a:endParaRPr kumimoji="1" lang="en-US" altLang="zh-CN" sz="2000"/>
            </a:p>
          </p:txBody>
        </p:sp>
        <p:sp>
          <p:nvSpPr>
            <p:cNvPr id="3109" name="Text Box 210"/>
            <p:cNvSpPr txBox="1">
              <a:spLocks noChangeArrowheads="1"/>
            </p:cNvSpPr>
            <p:nvPr/>
          </p:nvSpPr>
          <p:spPr bwMode="auto">
            <a:xfrm>
              <a:off x="3310" y="16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T</a:t>
              </a:r>
              <a:r>
                <a:rPr kumimoji="1" lang="en-US" altLang="zh-CN" baseline="-25000"/>
                <a:t>1</a:t>
              </a:r>
              <a:endParaRPr kumimoji="1" lang="en-US" altLang="zh-CN"/>
            </a:p>
          </p:txBody>
        </p:sp>
        <p:sp>
          <p:nvSpPr>
            <p:cNvPr id="3110" name="Text Box 211"/>
            <p:cNvSpPr txBox="1">
              <a:spLocks noChangeArrowheads="1"/>
            </p:cNvSpPr>
            <p:nvPr/>
          </p:nvSpPr>
          <p:spPr bwMode="auto">
            <a:xfrm>
              <a:off x="4504" y="162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T</a:t>
              </a:r>
              <a:r>
                <a:rPr kumimoji="1" lang="en-US" altLang="zh-CN" baseline="-25000"/>
                <a:t>2</a:t>
              </a:r>
              <a:endParaRPr kumimoji="1" lang="en-US" altLang="zh-CN"/>
            </a:p>
          </p:txBody>
        </p:sp>
        <p:sp>
          <p:nvSpPr>
            <p:cNvPr id="3111" name="Oval 212"/>
            <p:cNvSpPr>
              <a:spLocks noChangeArrowheads="1"/>
            </p:cNvSpPr>
            <p:nvPr/>
          </p:nvSpPr>
          <p:spPr bwMode="auto">
            <a:xfrm>
              <a:off x="3810" y="1724"/>
              <a:ext cx="46"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112" name="Oval 213"/>
            <p:cNvSpPr>
              <a:spLocks noChangeArrowheads="1"/>
            </p:cNvSpPr>
            <p:nvPr/>
          </p:nvSpPr>
          <p:spPr bwMode="auto">
            <a:xfrm>
              <a:off x="4183" y="1720"/>
              <a:ext cx="46"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113" name="Line 214"/>
            <p:cNvSpPr>
              <a:spLocks noChangeShapeType="1"/>
            </p:cNvSpPr>
            <p:nvPr/>
          </p:nvSpPr>
          <p:spPr bwMode="auto">
            <a:xfrm>
              <a:off x="3859" y="1694"/>
              <a:ext cx="32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Text Box 215"/>
            <p:cNvSpPr txBox="1">
              <a:spLocks noChangeArrowheads="1"/>
            </p:cNvSpPr>
            <p:nvPr/>
          </p:nvSpPr>
          <p:spPr bwMode="auto">
            <a:xfrm>
              <a:off x="3896" y="133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a:t>
              </a:r>
              <a:endParaRPr kumimoji="1" lang="en-US" altLang="zh-CN" i="1"/>
            </a:p>
          </p:txBody>
        </p:sp>
        <p:sp>
          <p:nvSpPr>
            <p:cNvPr id="3115" name="Line 216"/>
            <p:cNvSpPr>
              <a:spLocks noChangeShapeType="1"/>
            </p:cNvSpPr>
            <p:nvPr/>
          </p:nvSpPr>
          <p:spPr bwMode="auto">
            <a:xfrm>
              <a:off x="2757" y="2174"/>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Text Box 217"/>
            <p:cNvSpPr txBox="1">
              <a:spLocks noChangeArrowheads="1"/>
            </p:cNvSpPr>
            <p:nvPr/>
          </p:nvSpPr>
          <p:spPr bwMode="auto">
            <a:xfrm>
              <a:off x="2793" y="2152"/>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i1</a:t>
              </a:r>
              <a:endParaRPr kumimoji="1" lang="en-US" altLang="zh-CN" i="1"/>
            </a:p>
          </p:txBody>
        </p:sp>
        <p:sp>
          <p:nvSpPr>
            <p:cNvPr id="3117" name="Text Box 218"/>
            <p:cNvSpPr txBox="1">
              <a:spLocks noChangeArrowheads="1"/>
            </p:cNvSpPr>
            <p:nvPr/>
          </p:nvSpPr>
          <p:spPr bwMode="auto">
            <a:xfrm>
              <a:off x="5054" y="2126"/>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i2</a:t>
              </a:r>
              <a:endParaRPr kumimoji="1" lang="en-US" altLang="zh-CN" i="1"/>
            </a:p>
          </p:txBody>
        </p:sp>
        <p:sp>
          <p:nvSpPr>
            <p:cNvPr id="3118" name="Line 219"/>
            <p:cNvSpPr>
              <a:spLocks noChangeShapeType="1"/>
            </p:cNvSpPr>
            <p:nvPr/>
          </p:nvSpPr>
          <p:spPr bwMode="auto">
            <a:xfrm>
              <a:off x="5375" y="2174"/>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19" name="Group 220"/>
            <p:cNvGrpSpPr>
              <a:grpSpLocks/>
            </p:cNvGrpSpPr>
            <p:nvPr/>
          </p:nvGrpSpPr>
          <p:grpSpPr bwMode="auto">
            <a:xfrm>
              <a:off x="3769" y="1960"/>
              <a:ext cx="138" cy="144"/>
              <a:chOff x="1392" y="1488"/>
              <a:chExt cx="144" cy="144"/>
            </a:xfrm>
          </p:grpSpPr>
          <p:sp>
            <p:nvSpPr>
              <p:cNvPr id="3148" name="Oval 221"/>
              <p:cNvSpPr>
                <a:spLocks noChangeArrowheads="1"/>
              </p:cNvSpPr>
              <p:nvPr/>
            </p:nvSpPr>
            <p:spPr bwMode="auto">
              <a:xfrm>
                <a:off x="1434" y="148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149" name="Line 222"/>
              <p:cNvSpPr>
                <a:spLocks noChangeShapeType="1"/>
              </p:cNvSpPr>
              <p:nvPr/>
            </p:nvSpPr>
            <p:spPr bwMode="auto">
              <a:xfrm>
                <a:off x="1458" y="1536"/>
                <a:ext cx="0" cy="9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23"/>
              <p:cNvSpPr>
                <a:spLocks noChangeShapeType="1"/>
              </p:cNvSpPr>
              <p:nvPr/>
            </p:nvSpPr>
            <p:spPr bwMode="auto">
              <a:xfrm>
                <a:off x="1392" y="1632"/>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20" name="Group 224"/>
            <p:cNvGrpSpPr>
              <a:grpSpLocks/>
            </p:cNvGrpSpPr>
            <p:nvPr/>
          </p:nvGrpSpPr>
          <p:grpSpPr bwMode="auto">
            <a:xfrm>
              <a:off x="4137" y="1960"/>
              <a:ext cx="138" cy="144"/>
              <a:chOff x="1776" y="1488"/>
              <a:chExt cx="144" cy="144"/>
            </a:xfrm>
          </p:grpSpPr>
          <p:sp>
            <p:nvSpPr>
              <p:cNvPr id="3145" name="Oval 225"/>
              <p:cNvSpPr>
                <a:spLocks noChangeArrowheads="1"/>
              </p:cNvSpPr>
              <p:nvPr/>
            </p:nvSpPr>
            <p:spPr bwMode="auto">
              <a:xfrm>
                <a:off x="1824" y="148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146" name="Line 226"/>
              <p:cNvSpPr>
                <a:spLocks noChangeShapeType="1"/>
              </p:cNvSpPr>
              <p:nvPr/>
            </p:nvSpPr>
            <p:spPr bwMode="auto">
              <a:xfrm>
                <a:off x="1848" y="1536"/>
                <a:ext cx="0" cy="9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227"/>
              <p:cNvSpPr>
                <a:spLocks noChangeShapeType="1"/>
              </p:cNvSpPr>
              <p:nvPr/>
            </p:nvSpPr>
            <p:spPr bwMode="auto">
              <a:xfrm>
                <a:off x="1776" y="1632"/>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21" name="Line 228"/>
            <p:cNvSpPr>
              <a:spLocks noChangeShapeType="1"/>
            </p:cNvSpPr>
            <p:nvPr/>
          </p:nvSpPr>
          <p:spPr bwMode="auto">
            <a:xfrm>
              <a:off x="3838" y="1816"/>
              <a:ext cx="0" cy="144"/>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229"/>
            <p:cNvSpPr>
              <a:spLocks noChangeShapeType="1"/>
            </p:cNvSpPr>
            <p:nvPr/>
          </p:nvSpPr>
          <p:spPr bwMode="auto">
            <a:xfrm>
              <a:off x="4206" y="1816"/>
              <a:ext cx="0" cy="144"/>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Text Box 230"/>
            <p:cNvSpPr txBox="1">
              <a:spLocks noChangeArrowheads="1"/>
            </p:cNvSpPr>
            <p:nvPr/>
          </p:nvSpPr>
          <p:spPr bwMode="auto">
            <a:xfrm>
              <a:off x="3543" y="1720"/>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o1</a:t>
              </a:r>
              <a:endParaRPr kumimoji="1" lang="en-US" altLang="zh-CN" i="1"/>
            </a:p>
          </p:txBody>
        </p:sp>
        <p:sp>
          <p:nvSpPr>
            <p:cNvPr id="3124" name="Text Box 231"/>
            <p:cNvSpPr txBox="1">
              <a:spLocks noChangeArrowheads="1"/>
            </p:cNvSpPr>
            <p:nvPr/>
          </p:nvSpPr>
          <p:spPr bwMode="auto">
            <a:xfrm>
              <a:off x="4229" y="176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o2</a:t>
              </a:r>
              <a:endParaRPr kumimoji="1" lang="en-US" altLang="zh-CN" i="1"/>
            </a:p>
          </p:txBody>
        </p:sp>
        <p:sp>
          <p:nvSpPr>
            <p:cNvPr id="3125" name="Line 232"/>
            <p:cNvSpPr>
              <a:spLocks noChangeShapeType="1"/>
            </p:cNvSpPr>
            <p:nvPr/>
          </p:nvSpPr>
          <p:spPr bwMode="auto">
            <a:xfrm>
              <a:off x="3126" y="1192"/>
              <a:ext cx="0"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233"/>
            <p:cNvSpPr>
              <a:spLocks noChangeShapeType="1"/>
            </p:cNvSpPr>
            <p:nvPr/>
          </p:nvSpPr>
          <p:spPr bwMode="auto">
            <a:xfrm>
              <a:off x="4826" y="1192"/>
              <a:ext cx="0"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234"/>
            <p:cNvSpPr>
              <a:spLocks noChangeShapeType="1"/>
            </p:cNvSpPr>
            <p:nvPr/>
          </p:nvSpPr>
          <p:spPr bwMode="auto">
            <a:xfrm>
              <a:off x="3586" y="1192"/>
              <a:ext cx="0" cy="6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235"/>
            <p:cNvSpPr>
              <a:spLocks noChangeShapeType="1"/>
            </p:cNvSpPr>
            <p:nvPr/>
          </p:nvSpPr>
          <p:spPr bwMode="auto">
            <a:xfrm>
              <a:off x="4459" y="1192"/>
              <a:ext cx="0" cy="67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236"/>
            <p:cNvSpPr>
              <a:spLocks noChangeShapeType="1"/>
            </p:cNvSpPr>
            <p:nvPr/>
          </p:nvSpPr>
          <p:spPr bwMode="auto">
            <a:xfrm>
              <a:off x="3126" y="1192"/>
              <a:ext cx="188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Text Box 237"/>
            <p:cNvSpPr txBox="1">
              <a:spLocks noChangeArrowheads="1"/>
            </p:cNvSpPr>
            <p:nvPr/>
          </p:nvSpPr>
          <p:spPr bwMode="auto">
            <a:xfrm>
              <a:off x="4734" y="104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3131" name="Text Box 238"/>
            <p:cNvSpPr txBox="1">
              <a:spLocks noChangeArrowheads="1"/>
            </p:cNvSpPr>
            <p:nvPr/>
          </p:nvSpPr>
          <p:spPr bwMode="auto">
            <a:xfrm>
              <a:off x="4367" y="104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3132" name="Text Box 239"/>
            <p:cNvSpPr txBox="1">
              <a:spLocks noChangeArrowheads="1"/>
            </p:cNvSpPr>
            <p:nvPr/>
          </p:nvSpPr>
          <p:spPr bwMode="auto">
            <a:xfrm>
              <a:off x="3494" y="104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3133" name="Text Box 240"/>
            <p:cNvSpPr txBox="1">
              <a:spLocks noChangeArrowheads="1"/>
            </p:cNvSpPr>
            <p:nvPr/>
          </p:nvSpPr>
          <p:spPr bwMode="auto">
            <a:xfrm>
              <a:off x="4734" y="1864"/>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3134" name="Text Box 241"/>
            <p:cNvSpPr txBox="1">
              <a:spLocks noChangeArrowheads="1"/>
            </p:cNvSpPr>
            <p:nvPr/>
          </p:nvSpPr>
          <p:spPr bwMode="auto">
            <a:xfrm>
              <a:off x="3034" y="1854"/>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sp>
          <p:nvSpPr>
            <p:cNvPr id="3135" name="Text Box 242"/>
            <p:cNvSpPr txBox="1">
              <a:spLocks noChangeArrowheads="1"/>
            </p:cNvSpPr>
            <p:nvPr/>
          </p:nvSpPr>
          <p:spPr bwMode="auto">
            <a:xfrm>
              <a:off x="4945" y="1048"/>
              <a:ext cx="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sym typeface="MT Extra" pitchFamily="18" charset="2"/>
                </a:rPr>
                <a:t></a:t>
              </a:r>
              <a:endParaRPr kumimoji="1" lang="en-US" altLang="zh-CN"/>
            </a:p>
          </p:txBody>
        </p:sp>
        <p:sp>
          <p:nvSpPr>
            <p:cNvPr id="3136" name="Rectangle 243"/>
            <p:cNvSpPr>
              <a:spLocks noChangeArrowheads="1"/>
            </p:cNvSpPr>
            <p:nvPr/>
          </p:nvSpPr>
          <p:spPr bwMode="auto">
            <a:xfrm>
              <a:off x="3080" y="1384"/>
              <a:ext cx="92"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3137" name="Rectangle 244"/>
            <p:cNvSpPr>
              <a:spLocks noChangeArrowheads="1"/>
            </p:cNvSpPr>
            <p:nvPr/>
          </p:nvSpPr>
          <p:spPr bwMode="auto">
            <a:xfrm>
              <a:off x="3540" y="1336"/>
              <a:ext cx="92"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3138" name="Rectangle 245"/>
            <p:cNvSpPr>
              <a:spLocks noChangeArrowheads="1"/>
            </p:cNvSpPr>
            <p:nvPr/>
          </p:nvSpPr>
          <p:spPr bwMode="auto">
            <a:xfrm>
              <a:off x="4413" y="1336"/>
              <a:ext cx="91"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3139" name="Rectangle 246"/>
            <p:cNvSpPr>
              <a:spLocks noChangeArrowheads="1"/>
            </p:cNvSpPr>
            <p:nvPr/>
          </p:nvSpPr>
          <p:spPr bwMode="auto">
            <a:xfrm>
              <a:off x="4780" y="1384"/>
              <a:ext cx="92" cy="240"/>
            </a:xfrm>
            <a:prstGeom prst="rect">
              <a:avLst/>
            </a:prstGeom>
            <a:solidFill>
              <a:srgbClr val="EAEAEA"/>
            </a:solidFill>
            <a:ln w="28575" cap="sq">
              <a:solidFill>
                <a:schemeClr val="tx1"/>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3140" name="Text Box 247"/>
            <p:cNvSpPr txBox="1">
              <a:spLocks noChangeArrowheads="1"/>
            </p:cNvSpPr>
            <p:nvPr/>
          </p:nvSpPr>
          <p:spPr bwMode="auto">
            <a:xfrm>
              <a:off x="2759" y="1288"/>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B2</a:t>
              </a:r>
              <a:endParaRPr kumimoji="1" lang="en-US" altLang="zh-CN" sz="2000"/>
            </a:p>
          </p:txBody>
        </p:sp>
        <p:sp>
          <p:nvSpPr>
            <p:cNvPr id="3141" name="Text Box 248"/>
            <p:cNvSpPr txBox="1">
              <a:spLocks noChangeArrowheads="1"/>
            </p:cNvSpPr>
            <p:nvPr/>
          </p:nvSpPr>
          <p:spPr bwMode="auto">
            <a:xfrm>
              <a:off x="4872" y="1336"/>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B2</a:t>
              </a:r>
              <a:endParaRPr kumimoji="1" lang="en-US" altLang="zh-CN" sz="2000"/>
            </a:p>
          </p:txBody>
        </p:sp>
        <p:sp>
          <p:nvSpPr>
            <p:cNvPr id="3142" name="Line 249"/>
            <p:cNvSpPr>
              <a:spLocks noChangeShapeType="1"/>
            </p:cNvSpPr>
            <p:nvPr/>
          </p:nvSpPr>
          <p:spPr bwMode="auto">
            <a:xfrm flipV="1">
              <a:off x="2575" y="2632"/>
              <a:ext cx="29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250"/>
            <p:cNvSpPr>
              <a:spLocks noChangeShapeType="1"/>
            </p:cNvSpPr>
            <p:nvPr/>
          </p:nvSpPr>
          <p:spPr bwMode="auto">
            <a:xfrm>
              <a:off x="3999" y="2152"/>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Text Box 251"/>
            <p:cNvSpPr txBox="1">
              <a:spLocks noChangeArrowheads="1"/>
            </p:cNvSpPr>
            <p:nvPr/>
          </p:nvSpPr>
          <p:spPr bwMode="auto">
            <a:xfrm>
              <a:off x="3907" y="2488"/>
              <a:ext cx="1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ym typeface="Symbol" pitchFamily="18" charset="2"/>
                </a:rPr>
                <a:t></a:t>
              </a:r>
              <a:endParaRPr kumimoji="1" lang="en-US" altLang="zh-CN" sz="20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animEffect transition="in" filter="wipe(left)">
                                      <p:cBhvr>
                                        <p:cTn id="7" dur="500"/>
                                        <p:tgtEl>
                                          <p:spTgt spid="222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3"/>
                                        </p:tgtEl>
                                        <p:attrNameLst>
                                          <p:attrName>style.visibility</p:attrName>
                                        </p:attrNameLst>
                                      </p:cBhvr>
                                      <p:to>
                                        <p:strVal val="visible"/>
                                      </p:to>
                                    </p:set>
                                    <p:animEffect transition="in" filter="wipe(left)">
                                      <p:cBhvr>
                                        <p:cTn id="12" dur="500"/>
                                        <p:tgtEl>
                                          <p:spTgt spid="222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2221"/>
                                        </p:tgtEl>
                                        <p:attrNameLst>
                                          <p:attrName>style.visibility</p:attrName>
                                        </p:attrNameLst>
                                      </p:cBhvr>
                                      <p:to>
                                        <p:strVal val="visible"/>
                                      </p:to>
                                    </p:set>
                                    <p:animEffect transition="in" filter="wipe(left)">
                                      <p:cBhvr>
                                        <p:cTn id="27" dur="500"/>
                                        <p:tgtEl>
                                          <p:spTgt spid="222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4</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25</a:t>
            </a:fld>
            <a:endParaRPr lang="zh-CN" altLang="en-US"/>
          </a:p>
        </p:txBody>
      </p:sp>
      <p:sp>
        <p:nvSpPr>
          <p:cNvPr id="4105"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典型的差分放大电路</a:t>
            </a:r>
          </a:p>
        </p:txBody>
      </p:sp>
      <p:sp>
        <p:nvSpPr>
          <p:cNvPr id="223236" name="Text Box 4"/>
          <p:cNvSpPr txBox="1">
            <a:spLocks noChangeArrowheads="1"/>
          </p:cNvSpPr>
          <p:nvPr/>
        </p:nvSpPr>
        <p:spPr bwMode="auto">
          <a:xfrm>
            <a:off x="266700" y="1354551"/>
            <a:ext cx="17145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dirty="0"/>
              <a:t>1. </a:t>
            </a:r>
            <a:r>
              <a:rPr lang="zh-CN" altLang="en-US" dirty="0"/>
              <a:t>长尾电路</a:t>
            </a:r>
          </a:p>
        </p:txBody>
      </p:sp>
      <p:grpSp>
        <p:nvGrpSpPr>
          <p:cNvPr id="2" name="Group 5"/>
          <p:cNvGrpSpPr>
            <a:grpSpLocks/>
          </p:cNvGrpSpPr>
          <p:nvPr/>
        </p:nvGrpSpPr>
        <p:grpSpPr bwMode="auto">
          <a:xfrm>
            <a:off x="3862388" y="930275"/>
            <a:ext cx="5184775" cy="3355975"/>
            <a:chOff x="0" y="703"/>
            <a:chExt cx="3266" cy="2114"/>
          </a:xfrm>
        </p:grpSpPr>
        <p:sp>
          <p:nvSpPr>
            <p:cNvPr id="4117" name="Rectangle 6"/>
            <p:cNvSpPr>
              <a:spLocks noChangeArrowheads="1"/>
            </p:cNvSpPr>
            <p:nvPr/>
          </p:nvSpPr>
          <p:spPr bwMode="auto">
            <a:xfrm rot="-5400000">
              <a:off x="1032" y="1158"/>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4118" name="Group 7"/>
            <p:cNvGrpSpPr>
              <a:grpSpLocks/>
            </p:cNvGrpSpPr>
            <p:nvPr/>
          </p:nvGrpSpPr>
          <p:grpSpPr bwMode="auto">
            <a:xfrm>
              <a:off x="816" y="1508"/>
              <a:ext cx="336" cy="336"/>
              <a:chOff x="3648" y="2688"/>
              <a:chExt cx="336" cy="336"/>
            </a:xfrm>
          </p:grpSpPr>
          <p:sp>
            <p:nvSpPr>
              <p:cNvPr id="4176" name="Line 8"/>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7" name="Line 9"/>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8" name="Line 10"/>
              <p:cNvSpPr>
                <a:spLocks noChangeShapeType="1"/>
              </p:cNvSpPr>
              <p:nvPr/>
            </p:nvSpPr>
            <p:spPr bwMode="auto">
              <a:xfrm>
                <a:off x="3840" y="2880"/>
                <a:ext cx="144"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9" name="Line 11"/>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19" name="Rectangle 12"/>
            <p:cNvSpPr>
              <a:spLocks noChangeArrowheads="1"/>
            </p:cNvSpPr>
            <p:nvPr/>
          </p:nvSpPr>
          <p:spPr bwMode="auto">
            <a:xfrm rot="10800000">
              <a:off x="336" y="1626"/>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20" name="Line 13"/>
            <p:cNvSpPr>
              <a:spLocks noChangeShapeType="1"/>
            </p:cNvSpPr>
            <p:nvPr/>
          </p:nvSpPr>
          <p:spPr bwMode="auto">
            <a:xfrm>
              <a:off x="576" y="1674"/>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1" name="Line 14"/>
            <p:cNvSpPr>
              <a:spLocks noChangeShapeType="1"/>
            </p:cNvSpPr>
            <p:nvPr/>
          </p:nvSpPr>
          <p:spPr bwMode="auto">
            <a:xfrm>
              <a:off x="1152" y="1326"/>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Rectangle 15"/>
            <p:cNvSpPr>
              <a:spLocks noChangeArrowheads="1"/>
            </p:cNvSpPr>
            <p:nvPr/>
          </p:nvSpPr>
          <p:spPr bwMode="auto">
            <a:xfrm rot="5400000" flipH="1">
              <a:off x="1944" y="1158"/>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4123" name="Group 16"/>
            <p:cNvGrpSpPr>
              <a:grpSpLocks/>
            </p:cNvGrpSpPr>
            <p:nvPr/>
          </p:nvGrpSpPr>
          <p:grpSpPr bwMode="auto">
            <a:xfrm flipH="1">
              <a:off x="2064" y="1508"/>
              <a:ext cx="336" cy="336"/>
              <a:chOff x="3648" y="2688"/>
              <a:chExt cx="336" cy="336"/>
            </a:xfrm>
          </p:grpSpPr>
          <p:sp>
            <p:nvSpPr>
              <p:cNvPr id="4172" name="Line 17"/>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3" name="Line 18"/>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4" name="Line 19"/>
              <p:cNvSpPr>
                <a:spLocks noChangeShapeType="1"/>
              </p:cNvSpPr>
              <p:nvPr/>
            </p:nvSpPr>
            <p:spPr bwMode="auto">
              <a:xfrm>
                <a:off x="3840" y="2880"/>
                <a:ext cx="144"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5" name="Line 20"/>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24" name="Rectangle 21"/>
            <p:cNvSpPr>
              <a:spLocks noChangeArrowheads="1"/>
            </p:cNvSpPr>
            <p:nvPr/>
          </p:nvSpPr>
          <p:spPr bwMode="auto">
            <a:xfrm rot="10800000" flipH="1">
              <a:off x="2640" y="162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25" name="Line 22"/>
            <p:cNvSpPr>
              <a:spLocks noChangeShapeType="1"/>
            </p:cNvSpPr>
            <p:nvPr/>
          </p:nvSpPr>
          <p:spPr bwMode="auto">
            <a:xfrm flipH="1">
              <a:off x="2352" y="1670"/>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6" name="Line 23"/>
            <p:cNvSpPr>
              <a:spLocks noChangeShapeType="1"/>
            </p:cNvSpPr>
            <p:nvPr/>
          </p:nvSpPr>
          <p:spPr bwMode="auto">
            <a:xfrm flipH="1">
              <a:off x="2064" y="1326"/>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7" name="Line 24"/>
            <p:cNvSpPr>
              <a:spLocks noChangeShapeType="1"/>
            </p:cNvSpPr>
            <p:nvPr/>
          </p:nvSpPr>
          <p:spPr bwMode="auto">
            <a:xfrm>
              <a:off x="1162" y="1834"/>
              <a:ext cx="91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8" name="Freeform 25"/>
            <p:cNvSpPr>
              <a:spLocks/>
            </p:cNvSpPr>
            <p:nvPr/>
          </p:nvSpPr>
          <p:spPr bwMode="auto">
            <a:xfrm>
              <a:off x="1152" y="846"/>
              <a:ext cx="1488" cy="240"/>
            </a:xfrm>
            <a:custGeom>
              <a:avLst/>
              <a:gdLst>
                <a:gd name="T0" fmla="*/ 1488 w 1488"/>
                <a:gd name="T1" fmla="*/ 0 h 240"/>
                <a:gd name="T2" fmla="*/ 0 w 1488"/>
                <a:gd name="T3" fmla="*/ 0 h 240"/>
                <a:gd name="T4" fmla="*/ 0 w 1488"/>
                <a:gd name="T5" fmla="*/ 240 h 240"/>
                <a:gd name="T6" fmla="*/ 0 60000 65536"/>
                <a:gd name="T7" fmla="*/ 0 60000 65536"/>
                <a:gd name="T8" fmla="*/ 0 60000 65536"/>
                <a:gd name="T9" fmla="*/ 0 w 1488"/>
                <a:gd name="T10" fmla="*/ 0 h 240"/>
                <a:gd name="T11" fmla="*/ 1488 w 1488"/>
                <a:gd name="T12" fmla="*/ 240 h 240"/>
              </a:gdLst>
              <a:ahLst/>
              <a:cxnLst>
                <a:cxn ang="T6">
                  <a:pos x="T0" y="T1"/>
                </a:cxn>
                <a:cxn ang="T7">
                  <a:pos x="T2" y="T3"/>
                </a:cxn>
                <a:cxn ang="T8">
                  <a:pos x="T4" y="T5"/>
                </a:cxn>
              </a:cxnLst>
              <a:rect l="T9" t="T10" r="T11" b="T12"/>
              <a:pathLst>
                <a:path w="1488" h="240">
                  <a:moveTo>
                    <a:pt x="1488" y="0"/>
                  </a:moveTo>
                  <a:lnTo>
                    <a:pt x="0" y="0"/>
                  </a:lnTo>
                  <a:lnTo>
                    <a:pt x="0" y="24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29" name="Line 26"/>
            <p:cNvSpPr>
              <a:spLocks noChangeShapeType="1"/>
            </p:cNvSpPr>
            <p:nvPr/>
          </p:nvSpPr>
          <p:spPr bwMode="auto">
            <a:xfrm flipV="1">
              <a:off x="2064" y="84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0" name="Line 27"/>
            <p:cNvSpPr>
              <a:spLocks noChangeShapeType="1"/>
            </p:cNvSpPr>
            <p:nvPr/>
          </p:nvSpPr>
          <p:spPr bwMode="auto">
            <a:xfrm flipH="1">
              <a:off x="96" y="167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1" name="Line 28"/>
            <p:cNvSpPr>
              <a:spLocks noChangeShapeType="1"/>
            </p:cNvSpPr>
            <p:nvPr/>
          </p:nvSpPr>
          <p:spPr bwMode="auto">
            <a:xfrm>
              <a:off x="2880" y="1670"/>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2" name="Oval 29"/>
            <p:cNvSpPr>
              <a:spLocks noChangeArrowheads="1"/>
            </p:cNvSpPr>
            <p:nvPr/>
          </p:nvSpPr>
          <p:spPr bwMode="auto">
            <a:xfrm>
              <a:off x="2648" y="82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33" name="Oval 30"/>
            <p:cNvSpPr>
              <a:spLocks noChangeArrowheads="1"/>
            </p:cNvSpPr>
            <p:nvPr/>
          </p:nvSpPr>
          <p:spPr bwMode="auto">
            <a:xfrm>
              <a:off x="1565" y="244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34" name="Oval 31"/>
            <p:cNvSpPr>
              <a:spLocks noChangeArrowheads="1"/>
            </p:cNvSpPr>
            <p:nvPr/>
          </p:nvSpPr>
          <p:spPr bwMode="auto">
            <a:xfrm>
              <a:off x="2036" y="822"/>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grpSp>
          <p:nvGrpSpPr>
            <p:cNvPr id="4135" name="Group 32"/>
            <p:cNvGrpSpPr>
              <a:grpSpLocks/>
            </p:cNvGrpSpPr>
            <p:nvPr/>
          </p:nvGrpSpPr>
          <p:grpSpPr bwMode="auto">
            <a:xfrm>
              <a:off x="6" y="1674"/>
              <a:ext cx="196" cy="624"/>
              <a:chOff x="1110" y="1364"/>
              <a:chExt cx="196" cy="624"/>
            </a:xfrm>
          </p:grpSpPr>
          <p:grpSp>
            <p:nvGrpSpPr>
              <p:cNvPr id="4168" name="Group 33"/>
              <p:cNvGrpSpPr>
                <a:grpSpLocks/>
              </p:cNvGrpSpPr>
              <p:nvPr/>
            </p:nvGrpSpPr>
            <p:grpSpPr bwMode="auto">
              <a:xfrm rot="-5400000">
                <a:off x="1110" y="1584"/>
                <a:ext cx="196" cy="196"/>
                <a:chOff x="2721" y="1769"/>
                <a:chExt cx="196" cy="196"/>
              </a:xfrm>
            </p:grpSpPr>
            <p:sp>
              <p:nvSpPr>
                <p:cNvPr id="4170" name="Oval 34"/>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71" name="Line 35"/>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69" name="Line 36"/>
              <p:cNvSpPr>
                <a:spLocks noChangeShapeType="1"/>
              </p:cNvSpPr>
              <p:nvPr/>
            </p:nvSpPr>
            <p:spPr bwMode="auto">
              <a:xfrm>
                <a:off x="1200" y="1364"/>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36" name="Line 37"/>
            <p:cNvSpPr>
              <a:spLocks noChangeShapeType="1"/>
            </p:cNvSpPr>
            <p:nvPr/>
          </p:nvSpPr>
          <p:spPr bwMode="auto">
            <a:xfrm>
              <a:off x="0" y="2288"/>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37" name="Group 38"/>
            <p:cNvGrpSpPr>
              <a:grpSpLocks/>
            </p:cNvGrpSpPr>
            <p:nvPr/>
          </p:nvGrpSpPr>
          <p:grpSpPr bwMode="auto">
            <a:xfrm>
              <a:off x="3070" y="1670"/>
              <a:ext cx="196" cy="624"/>
              <a:chOff x="1110" y="1364"/>
              <a:chExt cx="196" cy="624"/>
            </a:xfrm>
          </p:grpSpPr>
          <p:grpSp>
            <p:nvGrpSpPr>
              <p:cNvPr id="4164" name="Group 39"/>
              <p:cNvGrpSpPr>
                <a:grpSpLocks/>
              </p:cNvGrpSpPr>
              <p:nvPr/>
            </p:nvGrpSpPr>
            <p:grpSpPr bwMode="auto">
              <a:xfrm rot="-5400000">
                <a:off x="1110" y="1584"/>
                <a:ext cx="196" cy="196"/>
                <a:chOff x="2721" y="1769"/>
                <a:chExt cx="196" cy="196"/>
              </a:xfrm>
            </p:grpSpPr>
            <p:sp>
              <p:nvSpPr>
                <p:cNvPr id="4166" name="Oval 40"/>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67" name="Line 41"/>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65" name="Line 42"/>
              <p:cNvSpPr>
                <a:spLocks noChangeShapeType="1"/>
              </p:cNvSpPr>
              <p:nvPr/>
            </p:nvSpPr>
            <p:spPr bwMode="auto">
              <a:xfrm>
                <a:off x="1200" y="1364"/>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38" name="Line 43"/>
            <p:cNvSpPr>
              <a:spLocks noChangeShapeType="1"/>
            </p:cNvSpPr>
            <p:nvPr/>
          </p:nvSpPr>
          <p:spPr bwMode="auto">
            <a:xfrm>
              <a:off x="3064" y="228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9" name="Line 44"/>
            <p:cNvSpPr>
              <a:spLocks noChangeShapeType="1"/>
            </p:cNvSpPr>
            <p:nvPr/>
          </p:nvSpPr>
          <p:spPr bwMode="auto">
            <a:xfrm>
              <a:off x="1152" y="141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0" name="Line 45"/>
            <p:cNvSpPr>
              <a:spLocks noChangeShapeType="1"/>
            </p:cNvSpPr>
            <p:nvPr/>
          </p:nvSpPr>
          <p:spPr bwMode="auto">
            <a:xfrm>
              <a:off x="1824" y="141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1" name="Oval 46"/>
            <p:cNvSpPr>
              <a:spLocks noChangeArrowheads="1"/>
            </p:cNvSpPr>
            <p:nvPr/>
          </p:nvSpPr>
          <p:spPr bwMode="auto">
            <a:xfrm>
              <a:off x="2042" y="1394"/>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4142" name="Oval 47"/>
            <p:cNvSpPr>
              <a:spLocks noChangeArrowheads="1"/>
            </p:cNvSpPr>
            <p:nvPr/>
          </p:nvSpPr>
          <p:spPr bwMode="auto">
            <a:xfrm>
              <a:off x="1132" y="1400"/>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4143" name="Text Box 48"/>
            <p:cNvSpPr txBox="1">
              <a:spLocks noChangeArrowheads="1"/>
            </p:cNvSpPr>
            <p:nvPr/>
          </p:nvSpPr>
          <p:spPr bwMode="auto">
            <a:xfrm>
              <a:off x="2726" y="703"/>
              <a:ext cx="4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a:t>
              </a:r>
              <a:r>
                <a:rPr kumimoji="1" lang="en-US" altLang="zh-CN" sz="2000" i="1">
                  <a:ea typeface="宋体" charset="-122"/>
                </a:rPr>
                <a:t>U</a:t>
              </a:r>
              <a:r>
                <a:rPr kumimoji="1" lang="en-US" altLang="zh-CN" sz="2000" baseline="-25000">
                  <a:ea typeface="宋体" charset="-122"/>
                </a:rPr>
                <a:t>CC</a:t>
              </a:r>
              <a:endParaRPr kumimoji="1" lang="en-US" altLang="zh-CN" sz="2000">
                <a:ea typeface="宋体" charset="-122"/>
              </a:endParaRPr>
            </a:p>
          </p:txBody>
        </p:sp>
        <p:sp>
          <p:nvSpPr>
            <p:cNvPr id="4144" name="Text Box 49"/>
            <p:cNvSpPr txBox="1">
              <a:spLocks noChangeArrowheads="1"/>
            </p:cNvSpPr>
            <p:nvPr/>
          </p:nvSpPr>
          <p:spPr bwMode="auto">
            <a:xfrm>
              <a:off x="1346" y="2567"/>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olidFill>
                    <a:schemeClr val="hlink"/>
                  </a:solidFill>
                  <a:latin typeface="宋体" charset="-122"/>
                  <a:ea typeface="宋体" charset="-122"/>
                </a:rPr>
                <a:t>-</a:t>
              </a:r>
              <a:r>
                <a:rPr kumimoji="1" lang="en-US" altLang="zh-CN" sz="2000" i="1">
                  <a:solidFill>
                    <a:schemeClr val="hlink"/>
                  </a:solidFill>
                  <a:ea typeface="宋体" charset="-122"/>
                </a:rPr>
                <a:t>E</a:t>
              </a:r>
              <a:r>
                <a:rPr kumimoji="1" lang="en-US" altLang="zh-CN" sz="2000" baseline="-25000">
                  <a:solidFill>
                    <a:schemeClr val="hlink"/>
                  </a:solidFill>
                  <a:ea typeface="宋体" charset="-122"/>
                </a:rPr>
                <a:t>E</a:t>
              </a:r>
              <a:endParaRPr kumimoji="1" lang="en-US" altLang="zh-CN" sz="2000">
                <a:solidFill>
                  <a:schemeClr val="hlink"/>
                </a:solidFill>
                <a:ea typeface="宋体" charset="-122"/>
              </a:endParaRPr>
            </a:p>
          </p:txBody>
        </p:sp>
        <p:sp>
          <p:nvSpPr>
            <p:cNvPr id="4145" name="Text Box 50"/>
            <p:cNvSpPr txBox="1">
              <a:spLocks noChangeArrowheads="1"/>
            </p:cNvSpPr>
            <p:nvPr/>
          </p:nvSpPr>
          <p:spPr bwMode="auto">
            <a:xfrm>
              <a:off x="2150" y="1039"/>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C</a:t>
              </a:r>
              <a:r>
                <a:rPr kumimoji="1" lang="en-US" altLang="zh-CN" sz="2000" i="1" baseline="-25000">
                  <a:ea typeface="宋体" charset="-122"/>
                </a:rPr>
                <a:t>2</a:t>
              </a:r>
              <a:endParaRPr kumimoji="1" lang="en-US" altLang="zh-CN" sz="2000" i="1">
                <a:ea typeface="宋体" charset="-122"/>
              </a:endParaRPr>
            </a:p>
          </p:txBody>
        </p:sp>
        <p:sp>
          <p:nvSpPr>
            <p:cNvPr id="4146" name="Text Box 51"/>
            <p:cNvSpPr txBox="1">
              <a:spLocks noChangeArrowheads="1"/>
            </p:cNvSpPr>
            <p:nvPr/>
          </p:nvSpPr>
          <p:spPr bwMode="auto">
            <a:xfrm>
              <a:off x="760" y="1041"/>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C1</a:t>
              </a:r>
              <a:endParaRPr kumimoji="1" lang="en-US" altLang="zh-CN" sz="2000">
                <a:ea typeface="宋体" charset="-122"/>
              </a:endParaRPr>
            </a:p>
          </p:txBody>
        </p:sp>
        <p:sp>
          <p:nvSpPr>
            <p:cNvPr id="4147" name="Text Box 52"/>
            <p:cNvSpPr txBox="1">
              <a:spLocks noChangeArrowheads="1"/>
            </p:cNvSpPr>
            <p:nvPr/>
          </p:nvSpPr>
          <p:spPr bwMode="auto">
            <a:xfrm>
              <a:off x="326" y="1327"/>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B1</a:t>
              </a:r>
              <a:endParaRPr kumimoji="1" lang="en-US" altLang="zh-CN" sz="2000">
                <a:ea typeface="宋体" charset="-122"/>
              </a:endParaRPr>
            </a:p>
          </p:txBody>
        </p:sp>
        <p:sp>
          <p:nvSpPr>
            <p:cNvPr id="4148" name="Text Box 53"/>
            <p:cNvSpPr txBox="1">
              <a:spLocks noChangeArrowheads="1"/>
            </p:cNvSpPr>
            <p:nvPr/>
          </p:nvSpPr>
          <p:spPr bwMode="auto">
            <a:xfrm>
              <a:off x="2640" y="1349"/>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B2</a:t>
              </a:r>
              <a:endParaRPr kumimoji="1" lang="en-US" altLang="zh-CN" sz="2000">
                <a:ea typeface="宋体" charset="-122"/>
              </a:endParaRPr>
            </a:p>
          </p:txBody>
        </p:sp>
        <p:sp>
          <p:nvSpPr>
            <p:cNvPr id="4149" name="Text Box 54"/>
            <p:cNvSpPr txBox="1">
              <a:spLocks noChangeArrowheads="1"/>
            </p:cNvSpPr>
            <p:nvPr/>
          </p:nvSpPr>
          <p:spPr bwMode="auto">
            <a:xfrm>
              <a:off x="1632" y="2047"/>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E</a:t>
              </a:r>
              <a:endParaRPr kumimoji="1" lang="en-US" altLang="zh-CN" sz="2000">
                <a:ea typeface="宋体" charset="-122"/>
              </a:endParaRPr>
            </a:p>
          </p:txBody>
        </p:sp>
        <p:sp>
          <p:nvSpPr>
            <p:cNvPr id="4150" name="Text Box 55"/>
            <p:cNvSpPr txBox="1">
              <a:spLocks noChangeArrowheads="1"/>
            </p:cNvSpPr>
            <p:nvPr/>
          </p:nvSpPr>
          <p:spPr bwMode="auto">
            <a:xfrm>
              <a:off x="1094" y="151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T</a:t>
              </a:r>
              <a:r>
                <a:rPr kumimoji="1" lang="en-US" altLang="zh-CN" sz="2000" baseline="-25000">
                  <a:ea typeface="宋体" charset="-122"/>
                </a:rPr>
                <a:t>1</a:t>
              </a:r>
              <a:endParaRPr kumimoji="1" lang="en-US" altLang="zh-CN" sz="2000">
                <a:ea typeface="宋体" charset="-122"/>
              </a:endParaRPr>
            </a:p>
          </p:txBody>
        </p:sp>
        <p:sp>
          <p:nvSpPr>
            <p:cNvPr id="4151" name="Text Box 56"/>
            <p:cNvSpPr txBox="1">
              <a:spLocks noChangeArrowheads="1"/>
            </p:cNvSpPr>
            <p:nvPr/>
          </p:nvSpPr>
          <p:spPr bwMode="auto">
            <a:xfrm>
              <a:off x="1824" y="151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T</a:t>
              </a:r>
              <a:r>
                <a:rPr kumimoji="1" lang="en-US" altLang="zh-CN" sz="2000" baseline="-25000">
                  <a:ea typeface="宋体" charset="-122"/>
                </a:rPr>
                <a:t>2</a:t>
              </a:r>
              <a:endParaRPr kumimoji="1" lang="en-US" altLang="zh-CN" sz="2000">
                <a:ea typeface="宋体" charset="-122"/>
              </a:endParaRPr>
            </a:p>
          </p:txBody>
        </p:sp>
        <p:sp>
          <p:nvSpPr>
            <p:cNvPr id="4152" name="Oval 57"/>
            <p:cNvSpPr>
              <a:spLocks noChangeArrowheads="1"/>
            </p:cNvSpPr>
            <p:nvPr/>
          </p:nvSpPr>
          <p:spPr bwMode="auto">
            <a:xfrm>
              <a:off x="1382" y="1396"/>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53" name="Oval 58"/>
            <p:cNvSpPr>
              <a:spLocks noChangeArrowheads="1"/>
            </p:cNvSpPr>
            <p:nvPr/>
          </p:nvSpPr>
          <p:spPr bwMode="auto">
            <a:xfrm>
              <a:off x="1786" y="1392"/>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54" name="Line 59"/>
            <p:cNvSpPr>
              <a:spLocks noChangeShapeType="1"/>
            </p:cNvSpPr>
            <p:nvPr/>
          </p:nvSpPr>
          <p:spPr bwMode="auto">
            <a:xfrm>
              <a:off x="1440" y="1366"/>
              <a:ext cx="336"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5" name="Text Box 60"/>
            <p:cNvSpPr txBox="1">
              <a:spLocks noChangeArrowheads="1"/>
            </p:cNvSpPr>
            <p:nvPr/>
          </p:nvSpPr>
          <p:spPr bwMode="auto">
            <a:xfrm>
              <a:off x="1478" y="1039"/>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o</a:t>
              </a:r>
              <a:endParaRPr kumimoji="1" lang="en-US" altLang="zh-CN" sz="2000" i="1">
                <a:ea typeface="宋体" charset="-122"/>
              </a:endParaRPr>
            </a:p>
          </p:txBody>
        </p:sp>
        <p:sp>
          <p:nvSpPr>
            <p:cNvPr id="4156" name="Line 61"/>
            <p:cNvSpPr>
              <a:spLocks noChangeShapeType="1"/>
            </p:cNvSpPr>
            <p:nvPr/>
          </p:nvSpPr>
          <p:spPr bwMode="auto">
            <a:xfrm>
              <a:off x="288" y="1846"/>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 name="Text Box 62"/>
            <p:cNvSpPr txBox="1">
              <a:spLocks noChangeArrowheads="1"/>
            </p:cNvSpPr>
            <p:nvPr/>
          </p:nvSpPr>
          <p:spPr bwMode="auto">
            <a:xfrm>
              <a:off x="326" y="1855"/>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i1</a:t>
              </a:r>
              <a:endParaRPr kumimoji="1" lang="en-US" altLang="zh-CN" sz="2000" i="1">
                <a:ea typeface="宋体" charset="-122"/>
              </a:endParaRPr>
            </a:p>
          </p:txBody>
        </p:sp>
        <p:sp>
          <p:nvSpPr>
            <p:cNvPr id="4158" name="Text Box 63"/>
            <p:cNvSpPr txBox="1">
              <a:spLocks noChangeArrowheads="1"/>
            </p:cNvSpPr>
            <p:nvPr/>
          </p:nvSpPr>
          <p:spPr bwMode="auto">
            <a:xfrm>
              <a:off x="2688" y="1829"/>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i2</a:t>
              </a:r>
              <a:endParaRPr kumimoji="1" lang="en-US" altLang="zh-CN" sz="2000" i="1">
                <a:ea typeface="宋体" charset="-122"/>
              </a:endParaRPr>
            </a:p>
          </p:txBody>
        </p:sp>
        <p:sp>
          <p:nvSpPr>
            <p:cNvPr id="4159" name="Line 64"/>
            <p:cNvSpPr>
              <a:spLocks noChangeShapeType="1"/>
            </p:cNvSpPr>
            <p:nvPr/>
          </p:nvSpPr>
          <p:spPr bwMode="auto">
            <a:xfrm>
              <a:off x="3024" y="1846"/>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0" name="Rectangle 65"/>
            <p:cNvSpPr>
              <a:spLocks noChangeArrowheads="1"/>
            </p:cNvSpPr>
            <p:nvPr/>
          </p:nvSpPr>
          <p:spPr bwMode="auto">
            <a:xfrm>
              <a:off x="1440" y="1776"/>
              <a:ext cx="288" cy="96"/>
            </a:xfrm>
            <a:prstGeom prst="rect">
              <a:avLst/>
            </a:prstGeom>
            <a:solidFill>
              <a:srgbClr val="FF0000"/>
            </a:solidFill>
            <a:ln w="28575" cap="sq">
              <a:solidFill>
                <a:schemeClr val="hlink"/>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4161" name="Line 66"/>
            <p:cNvSpPr>
              <a:spLocks noChangeShapeType="1"/>
            </p:cNvSpPr>
            <p:nvPr/>
          </p:nvSpPr>
          <p:spPr bwMode="auto">
            <a:xfrm>
              <a:off x="1589" y="1872"/>
              <a:ext cx="0"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2" name="Text Box 67"/>
            <p:cNvSpPr txBox="1">
              <a:spLocks noChangeArrowheads="1"/>
            </p:cNvSpPr>
            <p:nvPr/>
          </p:nvSpPr>
          <p:spPr bwMode="auto">
            <a:xfrm>
              <a:off x="1480" y="1526"/>
              <a:ext cx="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P</a:t>
              </a:r>
              <a:endParaRPr kumimoji="1" lang="en-US" altLang="zh-CN" sz="2000">
                <a:ea typeface="宋体" charset="-122"/>
              </a:endParaRPr>
            </a:p>
          </p:txBody>
        </p:sp>
        <p:sp>
          <p:nvSpPr>
            <p:cNvPr id="4163" name="Rectangle 68"/>
            <p:cNvSpPr>
              <a:spLocks noChangeArrowheads="1"/>
            </p:cNvSpPr>
            <p:nvPr/>
          </p:nvSpPr>
          <p:spPr bwMode="auto">
            <a:xfrm>
              <a:off x="1541" y="2064"/>
              <a:ext cx="93" cy="240"/>
            </a:xfrm>
            <a:prstGeom prst="rect">
              <a:avLst/>
            </a:prstGeom>
            <a:solidFill>
              <a:srgbClr val="FF0000"/>
            </a:solidFill>
            <a:ln w="28575" cap="sq">
              <a:solidFill>
                <a:schemeClr val="hlink"/>
              </a:solidFill>
              <a:miter lim="800000"/>
              <a:headEnd type="none" w="sm" len="sm"/>
              <a:tailEnd type="none" w="sm" len="sm"/>
            </a:ln>
          </p:spPr>
          <p:txBody>
            <a:bodyPr wrap="none" anchor="ctr"/>
            <a:lstStyle/>
            <a:p>
              <a:pPr algn="just">
                <a:lnSpc>
                  <a:spcPct val="130000"/>
                </a:lnSpc>
                <a:spcBef>
                  <a:spcPct val="10000"/>
                </a:spcBef>
              </a:pPr>
              <a:endParaRPr lang="zh-CN" altLang="en-US"/>
            </a:p>
          </p:txBody>
        </p:sp>
      </p:grpSp>
      <p:sp>
        <p:nvSpPr>
          <p:cNvPr id="223301" name="AutoShape 69"/>
          <p:cNvSpPr>
            <a:spLocks noChangeArrowheads="1"/>
          </p:cNvSpPr>
          <p:nvPr/>
        </p:nvSpPr>
        <p:spPr bwMode="auto">
          <a:xfrm>
            <a:off x="1798638" y="3032125"/>
            <a:ext cx="3154362" cy="1524000"/>
          </a:xfrm>
          <a:prstGeom prst="wedgeRoundRectCallout">
            <a:avLst>
              <a:gd name="adj1" fmla="val 85431"/>
              <a:gd name="adj2" fmla="val -65625"/>
              <a:gd name="adj3" fmla="val 16667"/>
            </a:avLst>
          </a:prstGeom>
          <a:solidFill>
            <a:srgbClr val="EAEAEA"/>
          </a:solidFill>
          <a:ln w="28575" algn="ctr">
            <a:solidFill>
              <a:srgbClr val="FF0000"/>
            </a:solidFill>
            <a:miter lim="800000"/>
            <a:headEnd/>
            <a:tailEnd/>
          </a:ln>
        </p:spPr>
        <p:txBody>
          <a:bodyPr/>
          <a:lstStyle/>
          <a:p>
            <a:pPr algn="just">
              <a:lnSpc>
                <a:spcPct val="130000"/>
              </a:lnSpc>
              <a:spcBef>
                <a:spcPct val="10000"/>
              </a:spcBef>
            </a:pPr>
            <a:r>
              <a:rPr lang="zh-CN" altLang="en-US"/>
              <a:t>平衡两个晶体管，使得输入信号为零时，输出也为零。</a:t>
            </a:r>
          </a:p>
        </p:txBody>
      </p:sp>
      <p:sp>
        <p:nvSpPr>
          <p:cNvPr id="223302" name="AutoShape 70"/>
          <p:cNvSpPr>
            <a:spLocks noChangeArrowheads="1"/>
          </p:cNvSpPr>
          <p:nvPr/>
        </p:nvSpPr>
        <p:spPr bwMode="auto">
          <a:xfrm>
            <a:off x="1293813" y="4281488"/>
            <a:ext cx="4648200" cy="1447800"/>
          </a:xfrm>
          <a:prstGeom prst="wedgeRoundRectCallout">
            <a:avLst>
              <a:gd name="adj1" fmla="val 57921"/>
              <a:gd name="adj2" fmla="val -117324"/>
              <a:gd name="adj3" fmla="val 16667"/>
            </a:avLst>
          </a:prstGeom>
          <a:solidFill>
            <a:srgbClr val="EAEAEA"/>
          </a:solidFill>
          <a:ln w="28575" algn="ctr">
            <a:solidFill>
              <a:srgbClr val="FF0000"/>
            </a:solidFill>
            <a:miter lim="800000"/>
            <a:headEnd/>
            <a:tailEnd/>
          </a:ln>
        </p:spPr>
        <p:txBody>
          <a:bodyPr/>
          <a:lstStyle/>
          <a:p>
            <a:pPr algn="just">
              <a:lnSpc>
                <a:spcPct val="130000"/>
              </a:lnSpc>
              <a:spcBef>
                <a:spcPct val="10000"/>
              </a:spcBef>
            </a:pPr>
            <a:r>
              <a:rPr lang="zh-CN" altLang="en-US"/>
              <a:t>长尾电阻，稳定静态工作点。同时限制 每个管子的漂移范围，进一步减小零点漂移。</a:t>
            </a:r>
          </a:p>
        </p:txBody>
      </p:sp>
      <p:sp>
        <p:nvSpPr>
          <p:cNvPr id="223303" name="Rectangle 71"/>
          <p:cNvSpPr>
            <a:spLocks noChangeArrowheads="1"/>
          </p:cNvSpPr>
          <p:nvPr/>
        </p:nvSpPr>
        <p:spPr bwMode="auto">
          <a:xfrm>
            <a:off x="736600" y="1927225"/>
            <a:ext cx="354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pPr algn="just"/>
            <a:r>
              <a:rPr kumimoji="1" lang="zh-CN" altLang="en-US"/>
              <a:t>对于共模信号，</a:t>
            </a:r>
            <a:r>
              <a:rPr kumimoji="1" lang="en-US" altLang="en-US" sz="2800" i="1"/>
              <a:t>u</a:t>
            </a:r>
            <a:r>
              <a:rPr kumimoji="1" lang="en-US" altLang="en-US" sz="2800" baseline="-25000"/>
              <a:t>i</a:t>
            </a:r>
            <a:r>
              <a:rPr kumimoji="1" lang="en-US" altLang="en-US" baseline="-25000"/>
              <a:t>1</a:t>
            </a:r>
            <a:r>
              <a:rPr kumimoji="1" lang="en-US" altLang="en-US"/>
              <a:t> = </a:t>
            </a:r>
            <a:r>
              <a:rPr kumimoji="1" lang="en-US" altLang="en-US" sz="2800" i="1"/>
              <a:t>u</a:t>
            </a:r>
            <a:r>
              <a:rPr kumimoji="1" lang="en-US" altLang="en-US" sz="2800" baseline="-25000"/>
              <a:t>i</a:t>
            </a:r>
            <a:r>
              <a:rPr kumimoji="1" lang="en-US" altLang="en-US" baseline="-25000"/>
              <a:t>2</a:t>
            </a:r>
            <a:r>
              <a:rPr kumimoji="1" lang="en-US" altLang="en-US"/>
              <a:t>  </a:t>
            </a:r>
            <a:endParaRPr kumimoji="1" lang="en-US" altLang="zh-CN"/>
          </a:p>
        </p:txBody>
      </p:sp>
      <p:graphicFrame>
        <p:nvGraphicFramePr>
          <p:cNvPr id="223305" name="Object 2"/>
          <p:cNvGraphicFramePr>
            <a:graphicFrameLocks noChangeAspect="1"/>
          </p:cNvGraphicFramePr>
          <p:nvPr/>
        </p:nvGraphicFramePr>
        <p:xfrm>
          <a:off x="808038" y="2495550"/>
          <a:ext cx="1681162" cy="946150"/>
        </p:xfrm>
        <a:graphic>
          <a:graphicData uri="http://schemas.openxmlformats.org/presentationml/2006/ole">
            <mc:AlternateContent xmlns:mc="http://schemas.openxmlformats.org/markup-compatibility/2006">
              <mc:Choice xmlns:v="urn:schemas-microsoft-com:vml" Requires="v">
                <p:oleObj spid="_x0000_s4384" name="Equation" r:id="rId3" imgW="812520" imgH="457200" progId="Equation.DSMT4">
                  <p:embed/>
                </p:oleObj>
              </mc:Choice>
              <mc:Fallback>
                <p:oleObj name="Equation" r:id="rId3" imgW="81252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495550"/>
                        <a:ext cx="16811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306" name="Object 3"/>
          <p:cNvGraphicFramePr>
            <a:graphicFrameLocks noChangeAspect="1"/>
          </p:cNvGraphicFramePr>
          <p:nvPr/>
        </p:nvGraphicFramePr>
        <p:xfrm>
          <a:off x="2339975" y="2655888"/>
          <a:ext cx="1357313" cy="560387"/>
        </p:xfrm>
        <a:graphic>
          <a:graphicData uri="http://schemas.openxmlformats.org/presentationml/2006/ole">
            <mc:AlternateContent xmlns:mc="http://schemas.openxmlformats.org/markup-compatibility/2006">
              <mc:Choice xmlns:v="urn:schemas-microsoft-com:vml" Requires="v">
                <p:oleObj spid="_x0000_s4385" name="Equation" r:id="rId5" imgW="583920" imgH="241200" progId="Equation.DSMT4">
                  <p:embed/>
                </p:oleObj>
              </mc:Choice>
              <mc:Fallback>
                <p:oleObj name="Equation" r:id="rId5" imgW="58392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655888"/>
                        <a:ext cx="1357313"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307" name="Object 4"/>
          <p:cNvGraphicFramePr>
            <a:graphicFrameLocks noChangeAspect="1"/>
          </p:cNvGraphicFramePr>
          <p:nvPr/>
        </p:nvGraphicFramePr>
        <p:xfrm>
          <a:off x="2616200" y="3767138"/>
          <a:ext cx="1116013" cy="530225"/>
        </p:xfrm>
        <a:graphic>
          <a:graphicData uri="http://schemas.openxmlformats.org/presentationml/2006/ole">
            <mc:AlternateContent xmlns:mc="http://schemas.openxmlformats.org/markup-compatibility/2006">
              <mc:Choice xmlns:v="urn:schemas-microsoft-com:vml" Requires="v">
                <p:oleObj spid="_x0000_s4386" name="Equation" r:id="rId7" imgW="507960" imgH="241200" progId="Equation.DSMT4">
                  <p:embed/>
                </p:oleObj>
              </mc:Choice>
              <mc:Fallback>
                <p:oleObj name="Equation" r:id="rId7" imgW="50796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6200" y="3767138"/>
                        <a:ext cx="111601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308" name="Line 76"/>
          <p:cNvSpPr>
            <a:spLocks noChangeShapeType="1"/>
          </p:cNvSpPr>
          <p:nvPr/>
        </p:nvSpPr>
        <p:spPr bwMode="auto">
          <a:xfrm>
            <a:off x="3138488" y="3305175"/>
            <a:ext cx="0" cy="501650"/>
          </a:xfrm>
          <a:prstGeom prst="line">
            <a:avLst/>
          </a:prstGeom>
          <a:noFill/>
          <a:ln w="19050">
            <a:solidFill>
              <a:schemeClr val="tx1"/>
            </a:solidFill>
            <a:round/>
            <a:headEnd/>
            <a:tailEnd type="arrow"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3309" name="Line 77"/>
          <p:cNvSpPr>
            <a:spLocks noChangeShapeType="1"/>
          </p:cNvSpPr>
          <p:nvPr/>
        </p:nvSpPr>
        <p:spPr bwMode="auto">
          <a:xfrm flipH="1">
            <a:off x="1981200" y="4084638"/>
            <a:ext cx="503238" cy="0"/>
          </a:xfrm>
          <a:prstGeom prst="line">
            <a:avLst/>
          </a:prstGeom>
          <a:noFill/>
          <a:ln w="19050">
            <a:solidFill>
              <a:schemeClr val="tx1"/>
            </a:solidFill>
            <a:round/>
            <a:headEnd/>
            <a:tailEnd type="arrow" w="lg"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23310" name="Object 5"/>
          <p:cNvGraphicFramePr>
            <a:graphicFrameLocks noChangeAspect="1"/>
          </p:cNvGraphicFramePr>
          <p:nvPr/>
        </p:nvGraphicFramePr>
        <p:xfrm>
          <a:off x="792163" y="3560763"/>
          <a:ext cx="1079500" cy="903287"/>
        </p:xfrm>
        <a:graphic>
          <a:graphicData uri="http://schemas.openxmlformats.org/presentationml/2006/ole">
            <mc:AlternateContent xmlns:mc="http://schemas.openxmlformats.org/markup-compatibility/2006">
              <mc:Choice xmlns:v="urn:schemas-microsoft-com:vml" Requires="v">
                <p:oleObj spid="_x0000_s4387" name="Equation" r:id="rId9" imgW="545760" imgH="457200" progId="Equation.DSMT4">
                  <p:embed/>
                </p:oleObj>
              </mc:Choice>
              <mc:Fallback>
                <p:oleObj name="Equation" r:id="rId9" imgW="545760" imgH="4572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163" y="3560763"/>
                        <a:ext cx="1079500"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311" name="Line 79"/>
          <p:cNvSpPr>
            <a:spLocks noChangeShapeType="1"/>
          </p:cNvSpPr>
          <p:nvPr/>
        </p:nvSpPr>
        <p:spPr bwMode="auto">
          <a:xfrm>
            <a:off x="1198563" y="4505325"/>
            <a:ext cx="0" cy="409575"/>
          </a:xfrm>
          <a:prstGeom prst="line">
            <a:avLst/>
          </a:prstGeom>
          <a:noFill/>
          <a:ln w="19050">
            <a:solidFill>
              <a:schemeClr val="tx1"/>
            </a:solidFill>
            <a:round/>
            <a:headEnd/>
            <a:tailEnd type="arrow" w="lg"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23312" name="Object 6"/>
          <p:cNvGraphicFramePr>
            <a:graphicFrameLocks noChangeAspect="1"/>
          </p:cNvGraphicFramePr>
          <p:nvPr/>
        </p:nvGraphicFramePr>
        <p:xfrm>
          <a:off x="836613" y="4846638"/>
          <a:ext cx="963612" cy="992187"/>
        </p:xfrm>
        <a:graphic>
          <a:graphicData uri="http://schemas.openxmlformats.org/presentationml/2006/ole">
            <mc:AlternateContent xmlns:mc="http://schemas.openxmlformats.org/markup-compatibility/2006">
              <mc:Choice xmlns:v="urn:schemas-microsoft-com:vml" Requires="v">
                <p:oleObj spid="_x0000_s4388" name="Equation" r:id="rId11" imgW="444240" imgH="457200" progId="Equation.DSMT4">
                  <p:embed/>
                </p:oleObj>
              </mc:Choice>
              <mc:Fallback>
                <p:oleObj name="Equation" r:id="rId11" imgW="444240" imgH="4572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613" y="4846638"/>
                        <a:ext cx="963612"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313" name="Object 7"/>
          <p:cNvGraphicFramePr>
            <a:graphicFrameLocks noChangeAspect="1"/>
          </p:cNvGraphicFramePr>
          <p:nvPr/>
        </p:nvGraphicFramePr>
        <p:xfrm>
          <a:off x="2514600" y="4810125"/>
          <a:ext cx="1038225" cy="1066800"/>
        </p:xfrm>
        <a:graphic>
          <a:graphicData uri="http://schemas.openxmlformats.org/presentationml/2006/ole">
            <mc:AlternateContent xmlns:mc="http://schemas.openxmlformats.org/markup-compatibility/2006">
              <mc:Choice xmlns:v="urn:schemas-microsoft-com:vml" Requires="v">
                <p:oleObj spid="_x0000_s4389" name="Equation" r:id="rId13" imgW="444240" imgH="457200" progId="Equation.DSMT4">
                  <p:embed/>
                </p:oleObj>
              </mc:Choice>
              <mc:Fallback>
                <p:oleObj name="Equation" r:id="rId13" imgW="444240" imgH="457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4810125"/>
                        <a:ext cx="10382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314" name="Line 82"/>
          <p:cNvSpPr>
            <a:spLocks noChangeShapeType="1"/>
          </p:cNvSpPr>
          <p:nvPr/>
        </p:nvSpPr>
        <p:spPr bwMode="auto">
          <a:xfrm>
            <a:off x="1870075" y="5341938"/>
            <a:ext cx="503238" cy="0"/>
          </a:xfrm>
          <a:prstGeom prst="line">
            <a:avLst/>
          </a:prstGeom>
          <a:noFill/>
          <a:ln w="19050">
            <a:solidFill>
              <a:schemeClr val="tx1"/>
            </a:solidFill>
            <a:round/>
            <a:headEnd/>
            <a:tailEnd type="arrow"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3315" name="Line 83"/>
          <p:cNvSpPr>
            <a:spLocks noChangeShapeType="1"/>
          </p:cNvSpPr>
          <p:nvPr/>
        </p:nvSpPr>
        <p:spPr bwMode="auto">
          <a:xfrm>
            <a:off x="1203325" y="3017838"/>
            <a:ext cx="1327150" cy="18589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3316" name="Rectangle 84"/>
          <p:cNvSpPr>
            <a:spLocks noChangeArrowheads="1"/>
          </p:cNvSpPr>
          <p:nvPr/>
        </p:nvSpPr>
        <p:spPr bwMode="auto">
          <a:xfrm>
            <a:off x="4014788" y="4443413"/>
            <a:ext cx="46783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pPr algn="just">
              <a:lnSpc>
                <a:spcPct val="130000"/>
              </a:lnSpc>
              <a:spcBef>
                <a:spcPct val="10000"/>
              </a:spcBef>
            </a:pPr>
            <a:r>
              <a:rPr lang="zh-CN" altLang="en-US"/>
              <a:t>长尾电阻</a:t>
            </a:r>
            <a:r>
              <a:rPr kumimoji="1" lang="en-US" altLang="zh-CN" i="1"/>
              <a:t>R</a:t>
            </a:r>
            <a:r>
              <a:rPr kumimoji="1" lang="en-US" altLang="zh-CN" baseline="-25000"/>
              <a:t>E</a:t>
            </a:r>
            <a:r>
              <a:rPr kumimoji="1" lang="zh-CN" altLang="en-US"/>
              <a:t>对共模信号有强烈的抑制作用。对提高漂移抑制能力有益。</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wipe(left)">
                                      <p:cBhvr>
                                        <p:cTn id="7" dur="500"/>
                                        <p:tgtEl>
                                          <p:spTgt spid="223236"/>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3301"/>
                                        </p:tgtEl>
                                        <p:attrNameLst>
                                          <p:attrName>style.visibility</p:attrName>
                                        </p:attrNameLst>
                                      </p:cBhvr>
                                      <p:to>
                                        <p:strVal val="visible"/>
                                      </p:to>
                                    </p:set>
                                    <p:animEffect transition="in" filter="wipe(down)">
                                      <p:cBhvr>
                                        <p:cTn id="16" dur="500"/>
                                        <p:tgtEl>
                                          <p:spTgt spid="223301"/>
                                        </p:tgtEl>
                                      </p:cBhvr>
                                    </p:animEffect>
                                  </p:childTnLst>
                                  <p:subTnLst>
                                    <p:set>
                                      <p:cBhvr override="childStyle">
                                        <p:cTn dur="1" fill="hold" display="0" masterRel="nextClick" afterEffect="1"/>
                                        <p:tgtEl>
                                          <p:spTgt spid="22330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3302"/>
                                        </p:tgtEl>
                                        <p:attrNameLst>
                                          <p:attrName>style.visibility</p:attrName>
                                        </p:attrNameLst>
                                      </p:cBhvr>
                                      <p:to>
                                        <p:strVal val="visible"/>
                                      </p:to>
                                    </p:set>
                                    <p:animEffect transition="in" filter="wipe(up)">
                                      <p:cBhvr>
                                        <p:cTn id="21" dur="500"/>
                                        <p:tgtEl>
                                          <p:spTgt spid="223302"/>
                                        </p:tgtEl>
                                      </p:cBhvr>
                                    </p:animEffect>
                                  </p:childTnLst>
                                  <p:subTnLst>
                                    <p:set>
                                      <p:cBhvr override="childStyle">
                                        <p:cTn dur="1" fill="hold" display="0" masterRel="nextClick" afterEffect="1"/>
                                        <p:tgtEl>
                                          <p:spTgt spid="223302"/>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3303"/>
                                        </p:tgtEl>
                                        <p:attrNameLst>
                                          <p:attrName>style.visibility</p:attrName>
                                        </p:attrNameLst>
                                      </p:cBhvr>
                                      <p:to>
                                        <p:strVal val="visible"/>
                                      </p:to>
                                    </p:set>
                                    <p:animEffect transition="in" filter="wipe(left)">
                                      <p:cBhvr>
                                        <p:cTn id="26" dur="500"/>
                                        <p:tgtEl>
                                          <p:spTgt spid="22330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23305"/>
                                        </p:tgtEl>
                                        <p:attrNameLst>
                                          <p:attrName>style.visibility</p:attrName>
                                        </p:attrNameLst>
                                      </p:cBhvr>
                                      <p:to>
                                        <p:strVal val="visible"/>
                                      </p:to>
                                    </p:set>
                                    <p:animEffect transition="in" filter="wipe(left)">
                                      <p:cBhvr>
                                        <p:cTn id="31" dur="500"/>
                                        <p:tgtEl>
                                          <p:spTgt spid="2233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23306"/>
                                        </p:tgtEl>
                                        <p:attrNameLst>
                                          <p:attrName>style.visibility</p:attrName>
                                        </p:attrNameLst>
                                      </p:cBhvr>
                                      <p:to>
                                        <p:strVal val="visible"/>
                                      </p:to>
                                    </p:set>
                                    <p:animEffect transition="in" filter="wipe(left)">
                                      <p:cBhvr>
                                        <p:cTn id="36" dur="500"/>
                                        <p:tgtEl>
                                          <p:spTgt spid="2233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23308"/>
                                        </p:tgtEl>
                                        <p:attrNameLst>
                                          <p:attrName>style.visibility</p:attrName>
                                        </p:attrNameLst>
                                      </p:cBhvr>
                                      <p:to>
                                        <p:strVal val="visible"/>
                                      </p:to>
                                    </p:set>
                                    <p:animEffect transition="in" filter="wipe(up)">
                                      <p:cBhvr>
                                        <p:cTn id="41" dur="500"/>
                                        <p:tgtEl>
                                          <p:spTgt spid="223308"/>
                                        </p:tgtEl>
                                      </p:cBhvr>
                                    </p:animEffect>
                                  </p:childTnLst>
                                </p:cTn>
                              </p:par>
                            </p:childTnLst>
                          </p:cTn>
                        </p:par>
                        <p:par>
                          <p:cTn id="42" fill="hold" nodeType="afterGroup">
                            <p:stCondLst>
                              <p:cond delay="500"/>
                            </p:stCondLst>
                            <p:childTnLst>
                              <p:par>
                                <p:cTn id="43" presetID="22" presetClass="entr" presetSubtype="1" fill="hold" nodeType="afterEffect">
                                  <p:stCondLst>
                                    <p:cond delay="0"/>
                                  </p:stCondLst>
                                  <p:childTnLst>
                                    <p:set>
                                      <p:cBhvr>
                                        <p:cTn id="44" dur="1" fill="hold">
                                          <p:stCondLst>
                                            <p:cond delay="0"/>
                                          </p:stCondLst>
                                        </p:cTn>
                                        <p:tgtEl>
                                          <p:spTgt spid="223307"/>
                                        </p:tgtEl>
                                        <p:attrNameLst>
                                          <p:attrName>style.visibility</p:attrName>
                                        </p:attrNameLst>
                                      </p:cBhvr>
                                      <p:to>
                                        <p:strVal val="visible"/>
                                      </p:to>
                                    </p:set>
                                    <p:animEffect transition="in" filter="wipe(up)">
                                      <p:cBhvr>
                                        <p:cTn id="45" dur="500"/>
                                        <p:tgtEl>
                                          <p:spTgt spid="22330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223309"/>
                                        </p:tgtEl>
                                        <p:attrNameLst>
                                          <p:attrName>style.visibility</p:attrName>
                                        </p:attrNameLst>
                                      </p:cBhvr>
                                      <p:to>
                                        <p:strVal val="visible"/>
                                      </p:to>
                                    </p:set>
                                    <p:animEffect transition="in" filter="wipe(right)">
                                      <p:cBhvr>
                                        <p:cTn id="50" dur="500"/>
                                        <p:tgtEl>
                                          <p:spTgt spid="223309"/>
                                        </p:tgtEl>
                                      </p:cBhvr>
                                    </p:animEffec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223310"/>
                                        </p:tgtEl>
                                        <p:attrNameLst>
                                          <p:attrName>style.visibility</p:attrName>
                                        </p:attrNameLst>
                                      </p:cBhvr>
                                      <p:to>
                                        <p:strVal val="visible"/>
                                      </p:to>
                                    </p:set>
                                    <p:animEffect transition="in" filter="wipe(up)">
                                      <p:cBhvr>
                                        <p:cTn id="54" dur="500"/>
                                        <p:tgtEl>
                                          <p:spTgt spid="2233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23311"/>
                                        </p:tgtEl>
                                        <p:attrNameLst>
                                          <p:attrName>style.visibility</p:attrName>
                                        </p:attrNameLst>
                                      </p:cBhvr>
                                      <p:to>
                                        <p:strVal val="visible"/>
                                      </p:to>
                                    </p:set>
                                    <p:animEffect transition="in" filter="wipe(up)">
                                      <p:cBhvr>
                                        <p:cTn id="59" dur="500"/>
                                        <p:tgtEl>
                                          <p:spTgt spid="223311"/>
                                        </p:tgtEl>
                                      </p:cBhvr>
                                    </p:animEffect>
                                  </p:childTnLst>
                                </p:cTn>
                              </p:par>
                            </p:childTnLst>
                          </p:cTn>
                        </p:par>
                        <p:par>
                          <p:cTn id="60" fill="hold" nodeType="afterGroup">
                            <p:stCondLst>
                              <p:cond delay="500"/>
                            </p:stCondLst>
                            <p:childTnLst>
                              <p:par>
                                <p:cTn id="61" presetID="22" presetClass="entr" presetSubtype="1" fill="hold" nodeType="afterEffect">
                                  <p:stCondLst>
                                    <p:cond delay="0"/>
                                  </p:stCondLst>
                                  <p:childTnLst>
                                    <p:set>
                                      <p:cBhvr>
                                        <p:cTn id="62" dur="1" fill="hold">
                                          <p:stCondLst>
                                            <p:cond delay="0"/>
                                          </p:stCondLst>
                                        </p:cTn>
                                        <p:tgtEl>
                                          <p:spTgt spid="223312"/>
                                        </p:tgtEl>
                                        <p:attrNameLst>
                                          <p:attrName>style.visibility</p:attrName>
                                        </p:attrNameLst>
                                      </p:cBhvr>
                                      <p:to>
                                        <p:strVal val="visible"/>
                                      </p:to>
                                    </p:set>
                                    <p:animEffect transition="in" filter="wipe(up)">
                                      <p:cBhvr>
                                        <p:cTn id="63" dur="500"/>
                                        <p:tgtEl>
                                          <p:spTgt spid="2233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23314"/>
                                        </p:tgtEl>
                                        <p:attrNameLst>
                                          <p:attrName>style.visibility</p:attrName>
                                        </p:attrNameLst>
                                      </p:cBhvr>
                                      <p:to>
                                        <p:strVal val="visible"/>
                                      </p:to>
                                    </p:set>
                                    <p:animEffect transition="in" filter="wipe(left)">
                                      <p:cBhvr>
                                        <p:cTn id="68" dur="500"/>
                                        <p:tgtEl>
                                          <p:spTgt spid="22331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223313"/>
                                        </p:tgtEl>
                                        <p:attrNameLst>
                                          <p:attrName>style.visibility</p:attrName>
                                        </p:attrNameLst>
                                      </p:cBhvr>
                                      <p:to>
                                        <p:strVal val="visible"/>
                                      </p:to>
                                    </p:set>
                                    <p:animEffect transition="in" filter="wipe(left)">
                                      <p:cBhvr>
                                        <p:cTn id="72" dur="500"/>
                                        <p:tgtEl>
                                          <p:spTgt spid="22331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3315"/>
                                        </p:tgtEl>
                                        <p:attrNameLst>
                                          <p:attrName>style.visibility</p:attrName>
                                        </p:attrNameLst>
                                      </p:cBhvr>
                                      <p:to>
                                        <p:strVal val="visible"/>
                                      </p:to>
                                    </p:set>
                                    <p:animEffect transition="in" filter="wipe(left)">
                                      <p:cBhvr>
                                        <p:cTn id="77" dur="500"/>
                                        <p:tgtEl>
                                          <p:spTgt spid="2233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iterate type="lt">
                                    <p:tmAbs val="100"/>
                                  </p:iterate>
                                  <p:childTnLst>
                                    <p:set>
                                      <p:cBhvr>
                                        <p:cTn id="81" dur="1" fill="hold">
                                          <p:stCondLst>
                                            <p:cond delay="0"/>
                                          </p:stCondLst>
                                        </p:cTn>
                                        <p:tgtEl>
                                          <p:spTgt spid="22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p:bldP spid="223301" grpId="0" animBg="1"/>
      <p:bldP spid="223302" grpId="0" animBg="1"/>
      <p:bldP spid="223303" grpId="0"/>
      <p:bldP spid="223308" grpId="0" animBg="1"/>
      <p:bldP spid="223309" grpId="0" animBg="1"/>
      <p:bldP spid="223311" grpId="0" animBg="1"/>
      <p:bldP spid="223314" grpId="0" animBg="1"/>
      <p:bldP spid="223315" grpId="0" animBg="1"/>
      <p:bldP spid="2233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5</a:t>
            </a:r>
            <a:r>
              <a:rPr lang="zh-CN" altLang="en-US" smtClean="0">
                <a:ea typeface="宋体" charset="-122"/>
              </a:rPr>
              <a:t>）</a:t>
            </a:r>
            <a:endParaRPr lang="en-US" altLang="zh-CN" smtClean="0">
              <a:ea typeface="宋体"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26</a:t>
            </a:fld>
            <a:endParaRPr lang="zh-CN" altLang="en-US"/>
          </a:p>
        </p:txBody>
      </p:sp>
      <p:grpSp>
        <p:nvGrpSpPr>
          <p:cNvPr id="2" name="Group 4"/>
          <p:cNvGrpSpPr>
            <a:grpSpLocks/>
          </p:cNvGrpSpPr>
          <p:nvPr/>
        </p:nvGrpSpPr>
        <p:grpSpPr bwMode="auto">
          <a:xfrm>
            <a:off x="3894138" y="930275"/>
            <a:ext cx="5184775" cy="2994025"/>
            <a:chOff x="0" y="703"/>
            <a:chExt cx="3266" cy="1886"/>
          </a:xfrm>
        </p:grpSpPr>
        <p:sp>
          <p:nvSpPr>
            <p:cNvPr id="73741" name="Rectangle 5"/>
            <p:cNvSpPr>
              <a:spLocks noChangeArrowheads="1"/>
            </p:cNvSpPr>
            <p:nvPr/>
          </p:nvSpPr>
          <p:spPr bwMode="auto">
            <a:xfrm rot="-5400000">
              <a:off x="1032" y="1158"/>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73742" name="Group 6"/>
            <p:cNvGrpSpPr>
              <a:grpSpLocks/>
            </p:cNvGrpSpPr>
            <p:nvPr/>
          </p:nvGrpSpPr>
          <p:grpSpPr bwMode="auto">
            <a:xfrm>
              <a:off x="816" y="1508"/>
              <a:ext cx="336" cy="336"/>
              <a:chOff x="3648" y="2688"/>
              <a:chExt cx="336" cy="336"/>
            </a:xfrm>
          </p:grpSpPr>
          <p:sp>
            <p:nvSpPr>
              <p:cNvPr id="73800" name="Line 7"/>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1" name="Line 8"/>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2" name="Line 9"/>
              <p:cNvSpPr>
                <a:spLocks noChangeShapeType="1"/>
              </p:cNvSpPr>
              <p:nvPr/>
            </p:nvSpPr>
            <p:spPr bwMode="auto">
              <a:xfrm>
                <a:off x="3840" y="2880"/>
                <a:ext cx="144"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3" name="Line 10"/>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43" name="Rectangle 11"/>
            <p:cNvSpPr>
              <a:spLocks noChangeArrowheads="1"/>
            </p:cNvSpPr>
            <p:nvPr/>
          </p:nvSpPr>
          <p:spPr bwMode="auto">
            <a:xfrm rot="10800000">
              <a:off x="336" y="1626"/>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44" name="Line 12"/>
            <p:cNvSpPr>
              <a:spLocks noChangeShapeType="1"/>
            </p:cNvSpPr>
            <p:nvPr/>
          </p:nvSpPr>
          <p:spPr bwMode="auto">
            <a:xfrm>
              <a:off x="576" y="1674"/>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3"/>
            <p:cNvSpPr>
              <a:spLocks noChangeShapeType="1"/>
            </p:cNvSpPr>
            <p:nvPr/>
          </p:nvSpPr>
          <p:spPr bwMode="auto">
            <a:xfrm>
              <a:off x="1152" y="1326"/>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Rectangle 14"/>
            <p:cNvSpPr>
              <a:spLocks noChangeArrowheads="1"/>
            </p:cNvSpPr>
            <p:nvPr/>
          </p:nvSpPr>
          <p:spPr bwMode="auto">
            <a:xfrm rot="5400000" flipH="1">
              <a:off x="1944" y="1158"/>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73747" name="Group 15"/>
            <p:cNvGrpSpPr>
              <a:grpSpLocks/>
            </p:cNvGrpSpPr>
            <p:nvPr/>
          </p:nvGrpSpPr>
          <p:grpSpPr bwMode="auto">
            <a:xfrm flipH="1">
              <a:off x="2064" y="1508"/>
              <a:ext cx="336" cy="336"/>
              <a:chOff x="3648" y="2688"/>
              <a:chExt cx="336" cy="336"/>
            </a:xfrm>
          </p:grpSpPr>
          <p:sp>
            <p:nvSpPr>
              <p:cNvPr id="73796" name="Line 16"/>
              <p:cNvSpPr>
                <a:spLocks noChangeShapeType="1"/>
              </p:cNvSpPr>
              <p:nvPr/>
            </p:nvSpPr>
            <p:spPr bwMode="auto">
              <a:xfrm>
                <a:off x="3840" y="273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7" name="Line 17"/>
              <p:cNvSpPr>
                <a:spLocks noChangeShapeType="1"/>
              </p:cNvSpPr>
              <p:nvPr/>
            </p:nvSpPr>
            <p:spPr bwMode="auto">
              <a:xfrm flipV="1">
                <a:off x="3840" y="268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8" name="Line 18"/>
              <p:cNvSpPr>
                <a:spLocks noChangeShapeType="1"/>
              </p:cNvSpPr>
              <p:nvPr/>
            </p:nvSpPr>
            <p:spPr bwMode="auto">
              <a:xfrm>
                <a:off x="3840" y="2880"/>
                <a:ext cx="144" cy="14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9" name="Line 19"/>
              <p:cNvSpPr>
                <a:spLocks noChangeShapeType="1"/>
              </p:cNvSpPr>
              <p:nvPr/>
            </p:nvSpPr>
            <p:spPr bwMode="auto">
              <a:xfrm flipH="1">
                <a:off x="3648" y="285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48" name="Rectangle 20"/>
            <p:cNvSpPr>
              <a:spLocks noChangeArrowheads="1"/>
            </p:cNvSpPr>
            <p:nvPr/>
          </p:nvSpPr>
          <p:spPr bwMode="auto">
            <a:xfrm rot="10800000" flipH="1">
              <a:off x="2640" y="162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49" name="Line 21"/>
            <p:cNvSpPr>
              <a:spLocks noChangeShapeType="1"/>
            </p:cNvSpPr>
            <p:nvPr/>
          </p:nvSpPr>
          <p:spPr bwMode="auto">
            <a:xfrm flipH="1">
              <a:off x="2352" y="1670"/>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0" name="Line 22"/>
            <p:cNvSpPr>
              <a:spLocks noChangeShapeType="1"/>
            </p:cNvSpPr>
            <p:nvPr/>
          </p:nvSpPr>
          <p:spPr bwMode="auto">
            <a:xfrm flipH="1">
              <a:off x="2064" y="1326"/>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1" name="Line 23"/>
            <p:cNvSpPr>
              <a:spLocks noChangeShapeType="1"/>
            </p:cNvSpPr>
            <p:nvPr/>
          </p:nvSpPr>
          <p:spPr bwMode="auto">
            <a:xfrm>
              <a:off x="1162" y="1834"/>
              <a:ext cx="91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2" name="Freeform 24"/>
            <p:cNvSpPr>
              <a:spLocks/>
            </p:cNvSpPr>
            <p:nvPr/>
          </p:nvSpPr>
          <p:spPr bwMode="auto">
            <a:xfrm>
              <a:off x="1152" y="846"/>
              <a:ext cx="1488" cy="240"/>
            </a:xfrm>
            <a:custGeom>
              <a:avLst/>
              <a:gdLst>
                <a:gd name="T0" fmla="*/ 1488 w 1488"/>
                <a:gd name="T1" fmla="*/ 0 h 240"/>
                <a:gd name="T2" fmla="*/ 0 w 1488"/>
                <a:gd name="T3" fmla="*/ 0 h 240"/>
                <a:gd name="T4" fmla="*/ 0 w 1488"/>
                <a:gd name="T5" fmla="*/ 240 h 240"/>
                <a:gd name="T6" fmla="*/ 0 60000 65536"/>
                <a:gd name="T7" fmla="*/ 0 60000 65536"/>
                <a:gd name="T8" fmla="*/ 0 60000 65536"/>
                <a:gd name="T9" fmla="*/ 0 w 1488"/>
                <a:gd name="T10" fmla="*/ 0 h 240"/>
                <a:gd name="T11" fmla="*/ 1488 w 1488"/>
                <a:gd name="T12" fmla="*/ 240 h 240"/>
              </a:gdLst>
              <a:ahLst/>
              <a:cxnLst>
                <a:cxn ang="T6">
                  <a:pos x="T0" y="T1"/>
                </a:cxn>
                <a:cxn ang="T7">
                  <a:pos x="T2" y="T3"/>
                </a:cxn>
                <a:cxn ang="T8">
                  <a:pos x="T4" y="T5"/>
                </a:cxn>
              </a:cxnLst>
              <a:rect l="T9" t="T10" r="T11" b="T12"/>
              <a:pathLst>
                <a:path w="1488" h="240">
                  <a:moveTo>
                    <a:pt x="1488" y="0"/>
                  </a:moveTo>
                  <a:lnTo>
                    <a:pt x="0" y="0"/>
                  </a:lnTo>
                  <a:lnTo>
                    <a:pt x="0" y="24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53" name="Line 25"/>
            <p:cNvSpPr>
              <a:spLocks noChangeShapeType="1"/>
            </p:cNvSpPr>
            <p:nvPr/>
          </p:nvSpPr>
          <p:spPr bwMode="auto">
            <a:xfrm flipV="1">
              <a:off x="2064" y="846"/>
              <a:ext cx="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4" name="Line 26"/>
            <p:cNvSpPr>
              <a:spLocks noChangeShapeType="1"/>
            </p:cNvSpPr>
            <p:nvPr/>
          </p:nvSpPr>
          <p:spPr bwMode="auto">
            <a:xfrm flipH="1">
              <a:off x="96" y="167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27"/>
            <p:cNvSpPr>
              <a:spLocks noChangeShapeType="1"/>
            </p:cNvSpPr>
            <p:nvPr/>
          </p:nvSpPr>
          <p:spPr bwMode="auto">
            <a:xfrm>
              <a:off x="2880" y="1670"/>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Oval 28"/>
            <p:cNvSpPr>
              <a:spLocks noChangeArrowheads="1"/>
            </p:cNvSpPr>
            <p:nvPr/>
          </p:nvSpPr>
          <p:spPr bwMode="auto">
            <a:xfrm>
              <a:off x="2648" y="82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57" name="Oval 29"/>
            <p:cNvSpPr>
              <a:spLocks noChangeArrowheads="1"/>
            </p:cNvSpPr>
            <p:nvPr/>
          </p:nvSpPr>
          <p:spPr bwMode="auto">
            <a:xfrm>
              <a:off x="1565" y="2448"/>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58" name="Oval 30"/>
            <p:cNvSpPr>
              <a:spLocks noChangeArrowheads="1"/>
            </p:cNvSpPr>
            <p:nvPr/>
          </p:nvSpPr>
          <p:spPr bwMode="auto">
            <a:xfrm>
              <a:off x="2036" y="822"/>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grpSp>
          <p:nvGrpSpPr>
            <p:cNvPr id="73759" name="Group 31"/>
            <p:cNvGrpSpPr>
              <a:grpSpLocks/>
            </p:cNvGrpSpPr>
            <p:nvPr/>
          </p:nvGrpSpPr>
          <p:grpSpPr bwMode="auto">
            <a:xfrm>
              <a:off x="6" y="1674"/>
              <a:ext cx="196" cy="624"/>
              <a:chOff x="1110" y="1364"/>
              <a:chExt cx="196" cy="624"/>
            </a:xfrm>
          </p:grpSpPr>
          <p:grpSp>
            <p:nvGrpSpPr>
              <p:cNvPr id="73792" name="Group 32"/>
              <p:cNvGrpSpPr>
                <a:grpSpLocks/>
              </p:cNvGrpSpPr>
              <p:nvPr/>
            </p:nvGrpSpPr>
            <p:grpSpPr bwMode="auto">
              <a:xfrm rot="-5400000">
                <a:off x="1110" y="1584"/>
                <a:ext cx="196" cy="196"/>
                <a:chOff x="2721" y="1769"/>
                <a:chExt cx="196" cy="196"/>
              </a:xfrm>
            </p:grpSpPr>
            <p:sp>
              <p:nvSpPr>
                <p:cNvPr id="73794" name="Oval 33"/>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95" name="Line 34"/>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93" name="Line 35"/>
              <p:cNvSpPr>
                <a:spLocks noChangeShapeType="1"/>
              </p:cNvSpPr>
              <p:nvPr/>
            </p:nvSpPr>
            <p:spPr bwMode="auto">
              <a:xfrm>
                <a:off x="1200" y="1364"/>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60" name="Line 36"/>
            <p:cNvSpPr>
              <a:spLocks noChangeShapeType="1"/>
            </p:cNvSpPr>
            <p:nvPr/>
          </p:nvSpPr>
          <p:spPr bwMode="auto">
            <a:xfrm>
              <a:off x="0" y="2288"/>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61" name="Group 37"/>
            <p:cNvGrpSpPr>
              <a:grpSpLocks/>
            </p:cNvGrpSpPr>
            <p:nvPr/>
          </p:nvGrpSpPr>
          <p:grpSpPr bwMode="auto">
            <a:xfrm>
              <a:off x="3070" y="1670"/>
              <a:ext cx="196" cy="624"/>
              <a:chOff x="1110" y="1364"/>
              <a:chExt cx="196" cy="624"/>
            </a:xfrm>
          </p:grpSpPr>
          <p:grpSp>
            <p:nvGrpSpPr>
              <p:cNvPr id="73788" name="Group 38"/>
              <p:cNvGrpSpPr>
                <a:grpSpLocks/>
              </p:cNvGrpSpPr>
              <p:nvPr/>
            </p:nvGrpSpPr>
            <p:grpSpPr bwMode="auto">
              <a:xfrm rot="-5400000">
                <a:off x="1110" y="1584"/>
                <a:ext cx="196" cy="196"/>
                <a:chOff x="2721" y="1769"/>
                <a:chExt cx="196" cy="196"/>
              </a:xfrm>
            </p:grpSpPr>
            <p:sp>
              <p:nvSpPr>
                <p:cNvPr id="73790" name="Oval 39"/>
                <p:cNvSpPr>
                  <a:spLocks noChangeArrowheads="1"/>
                </p:cNvSpPr>
                <p:nvPr/>
              </p:nvSpPr>
              <p:spPr bwMode="auto">
                <a:xfrm>
                  <a:off x="2721" y="1769"/>
                  <a:ext cx="196" cy="1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91" name="Line 40"/>
                <p:cNvSpPr>
                  <a:spLocks noChangeShapeType="1"/>
                </p:cNvSpPr>
                <p:nvPr/>
              </p:nvSpPr>
              <p:spPr bwMode="auto">
                <a:xfrm flipV="1">
                  <a:off x="2721" y="1862"/>
                  <a:ext cx="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89" name="Line 41"/>
              <p:cNvSpPr>
                <a:spLocks noChangeShapeType="1"/>
              </p:cNvSpPr>
              <p:nvPr/>
            </p:nvSpPr>
            <p:spPr bwMode="auto">
              <a:xfrm>
                <a:off x="1200" y="1364"/>
                <a:ext cx="0" cy="6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62" name="Line 42"/>
            <p:cNvSpPr>
              <a:spLocks noChangeShapeType="1"/>
            </p:cNvSpPr>
            <p:nvPr/>
          </p:nvSpPr>
          <p:spPr bwMode="auto">
            <a:xfrm>
              <a:off x="3064" y="228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3" name="Line 43"/>
            <p:cNvSpPr>
              <a:spLocks noChangeShapeType="1"/>
            </p:cNvSpPr>
            <p:nvPr/>
          </p:nvSpPr>
          <p:spPr bwMode="auto">
            <a:xfrm>
              <a:off x="1152" y="141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4" name="Line 44"/>
            <p:cNvSpPr>
              <a:spLocks noChangeShapeType="1"/>
            </p:cNvSpPr>
            <p:nvPr/>
          </p:nvSpPr>
          <p:spPr bwMode="auto">
            <a:xfrm>
              <a:off x="1824" y="141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5" name="Oval 45"/>
            <p:cNvSpPr>
              <a:spLocks noChangeArrowheads="1"/>
            </p:cNvSpPr>
            <p:nvPr/>
          </p:nvSpPr>
          <p:spPr bwMode="auto">
            <a:xfrm>
              <a:off x="2042" y="1394"/>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73766" name="Oval 46"/>
            <p:cNvSpPr>
              <a:spLocks noChangeArrowheads="1"/>
            </p:cNvSpPr>
            <p:nvPr/>
          </p:nvSpPr>
          <p:spPr bwMode="auto">
            <a:xfrm>
              <a:off x="1132" y="1400"/>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73767" name="Text Box 47"/>
            <p:cNvSpPr txBox="1">
              <a:spLocks noChangeArrowheads="1"/>
            </p:cNvSpPr>
            <p:nvPr/>
          </p:nvSpPr>
          <p:spPr bwMode="auto">
            <a:xfrm>
              <a:off x="2726" y="703"/>
              <a:ext cx="4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a:t>
              </a:r>
              <a:r>
                <a:rPr kumimoji="1" lang="en-US" altLang="zh-CN" sz="2000" i="1">
                  <a:ea typeface="宋体" charset="-122"/>
                </a:rPr>
                <a:t>U</a:t>
              </a:r>
              <a:r>
                <a:rPr kumimoji="1" lang="en-US" altLang="zh-CN" sz="2000" baseline="-25000">
                  <a:ea typeface="宋体" charset="-122"/>
                </a:rPr>
                <a:t>CC</a:t>
              </a:r>
              <a:endParaRPr kumimoji="1" lang="en-US" altLang="zh-CN" sz="2000">
                <a:ea typeface="宋体" charset="-122"/>
              </a:endParaRPr>
            </a:p>
          </p:txBody>
        </p:sp>
        <p:sp>
          <p:nvSpPr>
            <p:cNvPr id="73768" name="Text Box 48"/>
            <p:cNvSpPr txBox="1">
              <a:spLocks noChangeArrowheads="1"/>
            </p:cNvSpPr>
            <p:nvPr/>
          </p:nvSpPr>
          <p:spPr bwMode="auto">
            <a:xfrm>
              <a:off x="1216" y="2339"/>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solidFill>
                    <a:schemeClr val="hlink"/>
                  </a:solidFill>
                  <a:latin typeface="宋体" charset="-122"/>
                  <a:ea typeface="宋体" charset="-122"/>
                </a:rPr>
                <a:t>-</a:t>
              </a:r>
              <a:r>
                <a:rPr kumimoji="1" lang="en-US" altLang="zh-CN" sz="2000" i="1">
                  <a:solidFill>
                    <a:schemeClr val="hlink"/>
                  </a:solidFill>
                  <a:ea typeface="宋体" charset="-122"/>
                </a:rPr>
                <a:t>E</a:t>
              </a:r>
              <a:r>
                <a:rPr kumimoji="1" lang="en-US" altLang="zh-CN" sz="2000" baseline="-25000">
                  <a:solidFill>
                    <a:schemeClr val="hlink"/>
                  </a:solidFill>
                  <a:ea typeface="宋体" charset="-122"/>
                </a:rPr>
                <a:t>E</a:t>
              </a:r>
              <a:endParaRPr kumimoji="1" lang="en-US" altLang="zh-CN" sz="2000">
                <a:solidFill>
                  <a:schemeClr val="hlink"/>
                </a:solidFill>
                <a:ea typeface="宋体" charset="-122"/>
              </a:endParaRPr>
            </a:p>
          </p:txBody>
        </p:sp>
        <p:sp>
          <p:nvSpPr>
            <p:cNvPr id="73769" name="Text Box 49"/>
            <p:cNvSpPr txBox="1">
              <a:spLocks noChangeArrowheads="1"/>
            </p:cNvSpPr>
            <p:nvPr/>
          </p:nvSpPr>
          <p:spPr bwMode="auto">
            <a:xfrm>
              <a:off x="2150" y="1039"/>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C2</a:t>
              </a:r>
              <a:endParaRPr kumimoji="1" lang="en-US" altLang="zh-CN" sz="2000">
                <a:ea typeface="宋体" charset="-122"/>
              </a:endParaRPr>
            </a:p>
          </p:txBody>
        </p:sp>
        <p:sp>
          <p:nvSpPr>
            <p:cNvPr id="73770" name="Text Box 50"/>
            <p:cNvSpPr txBox="1">
              <a:spLocks noChangeArrowheads="1"/>
            </p:cNvSpPr>
            <p:nvPr/>
          </p:nvSpPr>
          <p:spPr bwMode="auto">
            <a:xfrm>
              <a:off x="760" y="1041"/>
              <a:ext cx="3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C1</a:t>
              </a:r>
              <a:endParaRPr kumimoji="1" lang="en-US" altLang="zh-CN" sz="2000">
                <a:ea typeface="宋体" charset="-122"/>
              </a:endParaRPr>
            </a:p>
          </p:txBody>
        </p:sp>
        <p:sp>
          <p:nvSpPr>
            <p:cNvPr id="73771" name="Text Box 51"/>
            <p:cNvSpPr txBox="1">
              <a:spLocks noChangeArrowheads="1"/>
            </p:cNvSpPr>
            <p:nvPr/>
          </p:nvSpPr>
          <p:spPr bwMode="auto">
            <a:xfrm>
              <a:off x="326" y="1327"/>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B1</a:t>
              </a:r>
              <a:endParaRPr kumimoji="1" lang="en-US" altLang="zh-CN" sz="2000">
                <a:ea typeface="宋体" charset="-122"/>
              </a:endParaRPr>
            </a:p>
          </p:txBody>
        </p:sp>
        <p:sp>
          <p:nvSpPr>
            <p:cNvPr id="73772" name="Text Box 52"/>
            <p:cNvSpPr txBox="1">
              <a:spLocks noChangeArrowheads="1"/>
            </p:cNvSpPr>
            <p:nvPr/>
          </p:nvSpPr>
          <p:spPr bwMode="auto">
            <a:xfrm>
              <a:off x="2640" y="1349"/>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B2</a:t>
              </a:r>
              <a:endParaRPr kumimoji="1" lang="en-US" altLang="zh-CN" sz="2000">
                <a:ea typeface="宋体" charset="-122"/>
              </a:endParaRPr>
            </a:p>
          </p:txBody>
        </p:sp>
        <p:sp>
          <p:nvSpPr>
            <p:cNvPr id="73773" name="Text Box 53"/>
            <p:cNvSpPr txBox="1">
              <a:spLocks noChangeArrowheads="1"/>
            </p:cNvSpPr>
            <p:nvPr/>
          </p:nvSpPr>
          <p:spPr bwMode="auto">
            <a:xfrm>
              <a:off x="1632" y="2047"/>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E</a:t>
              </a:r>
              <a:endParaRPr kumimoji="1" lang="en-US" altLang="zh-CN" sz="2000">
                <a:ea typeface="宋体" charset="-122"/>
              </a:endParaRPr>
            </a:p>
          </p:txBody>
        </p:sp>
        <p:sp>
          <p:nvSpPr>
            <p:cNvPr id="73774" name="Text Box 54"/>
            <p:cNvSpPr txBox="1">
              <a:spLocks noChangeArrowheads="1"/>
            </p:cNvSpPr>
            <p:nvPr/>
          </p:nvSpPr>
          <p:spPr bwMode="auto">
            <a:xfrm>
              <a:off x="1094" y="151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T</a:t>
              </a:r>
              <a:r>
                <a:rPr kumimoji="1" lang="en-US" altLang="zh-CN" sz="2000" baseline="-25000">
                  <a:ea typeface="宋体" charset="-122"/>
                </a:rPr>
                <a:t>1</a:t>
              </a:r>
              <a:endParaRPr kumimoji="1" lang="en-US" altLang="zh-CN" sz="2000">
                <a:ea typeface="宋体" charset="-122"/>
              </a:endParaRPr>
            </a:p>
          </p:txBody>
        </p:sp>
        <p:sp>
          <p:nvSpPr>
            <p:cNvPr id="73775" name="Text Box 55"/>
            <p:cNvSpPr txBox="1">
              <a:spLocks noChangeArrowheads="1"/>
            </p:cNvSpPr>
            <p:nvPr/>
          </p:nvSpPr>
          <p:spPr bwMode="auto">
            <a:xfrm>
              <a:off x="1824" y="151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T</a:t>
              </a:r>
              <a:r>
                <a:rPr kumimoji="1" lang="en-US" altLang="zh-CN" sz="2000" baseline="-25000">
                  <a:ea typeface="宋体" charset="-122"/>
                </a:rPr>
                <a:t>2</a:t>
              </a:r>
              <a:endParaRPr kumimoji="1" lang="en-US" altLang="zh-CN" sz="2000">
                <a:ea typeface="宋体" charset="-122"/>
              </a:endParaRPr>
            </a:p>
          </p:txBody>
        </p:sp>
        <p:sp>
          <p:nvSpPr>
            <p:cNvPr id="73776" name="Oval 56"/>
            <p:cNvSpPr>
              <a:spLocks noChangeArrowheads="1"/>
            </p:cNvSpPr>
            <p:nvPr/>
          </p:nvSpPr>
          <p:spPr bwMode="auto">
            <a:xfrm>
              <a:off x="1382" y="1396"/>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77" name="Oval 57"/>
            <p:cNvSpPr>
              <a:spLocks noChangeArrowheads="1"/>
            </p:cNvSpPr>
            <p:nvPr/>
          </p:nvSpPr>
          <p:spPr bwMode="auto">
            <a:xfrm>
              <a:off x="1786" y="1392"/>
              <a:ext cx="48" cy="48"/>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3778" name="Line 58"/>
            <p:cNvSpPr>
              <a:spLocks noChangeShapeType="1"/>
            </p:cNvSpPr>
            <p:nvPr/>
          </p:nvSpPr>
          <p:spPr bwMode="auto">
            <a:xfrm>
              <a:off x="1440" y="1366"/>
              <a:ext cx="336"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9" name="Text Box 59"/>
            <p:cNvSpPr txBox="1">
              <a:spLocks noChangeArrowheads="1"/>
            </p:cNvSpPr>
            <p:nvPr/>
          </p:nvSpPr>
          <p:spPr bwMode="auto">
            <a:xfrm>
              <a:off x="1478" y="1039"/>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o</a:t>
              </a:r>
              <a:endParaRPr kumimoji="1" lang="en-US" altLang="zh-CN" sz="2000" i="1">
                <a:ea typeface="宋体" charset="-122"/>
              </a:endParaRPr>
            </a:p>
          </p:txBody>
        </p:sp>
        <p:sp>
          <p:nvSpPr>
            <p:cNvPr id="73780" name="Line 60"/>
            <p:cNvSpPr>
              <a:spLocks noChangeShapeType="1"/>
            </p:cNvSpPr>
            <p:nvPr/>
          </p:nvSpPr>
          <p:spPr bwMode="auto">
            <a:xfrm>
              <a:off x="288" y="1846"/>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1" name="Text Box 61"/>
            <p:cNvSpPr txBox="1">
              <a:spLocks noChangeArrowheads="1"/>
            </p:cNvSpPr>
            <p:nvPr/>
          </p:nvSpPr>
          <p:spPr bwMode="auto">
            <a:xfrm>
              <a:off x="326" y="1855"/>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i1</a:t>
              </a:r>
              <a:endParaRPr kumimoji="1" lang="en-US" altLang="zh-CN" sz="2000" i="1">
                <a:ea typeface="宋体" charset="-122"/>
              </a:endParaRPr>
            </a:p>
          </p:txBody>
        </p:sp>
        <p:sp>
          <p:nvSpPr>
            <p:cNvPr id="73782" name="Text Box 62"/>
            <p:cNvSpPr txBox="1">
              <a:spLocks noChangeArrowheads="1"/>
            </p:cNvSpPr>
            <p:nvPr/>
          </p:nvSpPr>
          <p:spPr bwMode="auto">
            <a:xfrm>
              <a:off x="2688" y="1829"/>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i2</a:t>
              </a:r>
              <a:endParaRPr kumimoji="1" lang="en-US" altLang="zh-CN" sz="2000" i="1">
                <a:ea typeface="宋体" charset="-122"/>
              </a:endParaRPr>
            </a:p>
          </p:txBody>
        </p:sp>
        <p:sp>
          <p:nvSpPr>
            <p:cNvPr id="73783" name="Line 63"/>
            <p:cNvSpPr>
              <a:spLocks noChangeShapeType="1"/>
            </p:cNvSpPr>
            <p:nvPr/>
          </p:nvSpPr>
          <p:spPr bwMode="auto">
            <a:xfrm>
              <a:off x="3024" y="1846"/>
              <a:ext cx="0" cy="28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4" name="Rectangle 64"/>
            <p:cNvSpPr>
              <a:spLocks noChangeArrowheads="1"/>
            </p:cNvSpPr>
            <p:nvPr/>
          </p:nvSpPr>
          <p:spPr bwMode="auto">
            <a:xfrm>
              <a:off x="1440" y="1776"/>
              <a:ext cx="288" cy="96"/>
            </a:xfrm>
            <a:prstGeom prst="rect">
              <a:avLst/>
            </a:prstGeom>
            <a:solidFill>
              <a:srgbClr val="FF0000"/>
            </a:solidFill>
            <a:ln w="28575" cap="sq">
              <a:solidFill>
                <a:schemeClr val="hlink"/>
              </a:solidFill>
              <a:miter lim="800000"/>
              <a:headEnd type="none" w="sm" len="sm"/>
              <a:tailEnd type="none" w="sm" len="sm"/>
            </a:ln>
          </p:spPr>
          <p:txBody>
            <a:bodyPr wrap="none" anchor="ctr"/>
            <a:lstStyle/>
            <a:p>
              <a:pPr algn="just">
                <a:lnSpc>
                  <a:spcPct val="130000"/>
                </a:lnSpc>
                <a:spcBef>
                  <a:spcPct val="10000"/>
                </a:spcBef>
              </a:pPr>
              <a:endParaRPr lang="zh-CN" altLang="en-US"/>
            </a:p>
          </p:txBody>
        </p:sp>
        <p:sp>
          <p:nvSpPr>
            <p:cNvPr id="73785" name="Line 65"/>
            <p:cNvSpPr>
              <a:spLocks noChangeShapeType="1"/>
            </p:cNvSpPr>
            <p:nvPr/>
          </p:nvSpPr>
          <p:spPr bwMode="auto">
            <a:xfrm>
              <a:off x="1589" y="1872"/>
              <a:ext cx="0" cy="5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6" name="Text Box 66"/>
            <p:cNvSpPr txBox="1">
              <a:spLocks noChangeArrowheads="1"/>
            </p:cNvSpPr>
            <p:nvPr/>
          </p:nvSpPr>
          <p:spPr bwMode="auto">
            <a:xfrm>
              <a:off x="1480" y="1526"/>
              <a:ext cx="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P</a:t>
              </a:r>
              <a:endParaRPr kumimoji="1" lang="en-US" altLang="zh-CN" sz="2000">
                <a:ea typeface="宋体" charset="-122"/>
              </a:endParaRPr>
            </a:p>
          </p:txBody>
        </p:sp>
        <p:sp>
          <p:nvSpPr>
            <p:cNvPr id="73787" name="Rectangle 67"/>
            <p:cNvSpPr>
              <a:spLocks noChangeArrowheads="1"/>
            </p:cNvSpPr>
            <p:nvPr/>
          </p:nvSpPr>
          <p:spPr bwMode="auto">
            <a:xfrm>
              <a:off x="1541" y="2064"/>
              <a:ext cx="93" cy="240"/>
            </a:xfrm>
            <a:prstGeom prst="rect">
              <a:avLst/>
            </a:prstGeom>
            <a:solidFill>
              <a:srgbClr val="FF0000"/>
            </a:solidFill>
            <a:ln w="28575" cap="sq">
              <a:solidFill>
                <a:schemeClr val="hlink"/>
              </a:solidFill>
              <a:miter lim="800000"/>
              <a:headEnd type="none" w="sm" len="sm"/>
              <a:tailEnd type="none" w="sm" len="sm"/>
            </a:ln>
          </p:spPr>
          <p:txBody>
            <a:bodyPr wrap="none" anchor="ctr"/>
            <a:lstStyle/>
            <a:p>
              <a:pPr algn="just">
                <a:lnSpc>
                  <a:spcPct val="130000"/>
                </a:lnSpc>
                <a:spcBef>
                  <a:spcPct val="10000"/>
                </a:spcBef>
              </a:pPr>
              <a:endParaRPr lang="zh-CN" altLang="en-US"/>
            </a:p>
          </p:txBody>
        </p:sp>
      </p:grpSp>
      <p:sp>
        <p:nvSpPr>
          <p:cNvPr id="224324" name="Rectangle 68"/>
          <p:cNvSpPr>
            <a:spLocks noChangeArrowheads="1"/>
          </p:cNvSpPr>
          <p:nvPr/>
        </p:nvSpPr>
        <p:spPr bwMode="auto">
          <a:xfrm>
            <a:off x="125060" y="889983"/>
            <a:ext cx="38154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pPr algn="just"/>
            <a:r>
              <a:rPr kumimoji="1" lang="zh-CN" altLang="en-US" dirty="0" smtClean="0"/>
              <a:t>对于差模</a:t>
            </a:r>
            <a:r>
              <a:rPr kumimoji="1" lang="zh-CN" altLang="en-US" dirty="0"/>
              <a:t>信号，</a:t>
            </a:r>
            <a:r>
              <a:rPr kumimoji="1" lang="en-US" altLang="en-US" sz="2800" i="1" dirty="0"/>
              <a:t>u</a:t>
            </a:r>
            <a:r>
              <a:rPr kumimoji="1" lang="en-US" altLang="en-US" sz="2800" baseline="-25000" dirty="0"/>
              <a:t>i</a:t>
            </a:r>
            <a:r>
              <a:rPr kumimoji="1" lang="en-US" altLang="en-US" baseline="-25000" dirty="0"/>
              <a:t>1</a:t>
            </a:r>
            <a:r>
              <a:rPr kumimoji="1" lang="en-US" altLang="en-US" dirty="0"/>
              <a:t> =</a:t>
            </a:r>
            <a:r>
              <a:rPr kumimoji="1" lang="en-US" altLang="zh-CN" dirty="0"/>
              <a:t> </a:t>
            </a:r>
            <a:r>
              <a:rPr kumimoji="1" lang="en-US" altLang="en-US" dirty="0">
                <a:sym typeface="Symbol" pitchFamily="18" charset="2"/>
              </a:rPr>
              <a:t></a:t>
            </a:r>
            <a:r>
              <a:rPr kumimoji="1" lang="en-US" altLang="en-US" dirty="0"/>
              <a:t> </a:t>
            </a:r>
            <a:r>
              <a:rPr kumimoji="1" lang="en-US" altLang="en-US" sz="2800" i="1" dirty="0"/>
              <a:t>u</a:t>
            </a:r>
            <a:r>
              <a:rPr kumimoji="1" lang="en-US" altLang="en-US" sz="2800" baseline="-25000" dirty="0"/>
              <a:t>i</a:t>
            </a:r>
            <a:r>
              <a:rPr kumimoji="1" lang="en-US" altLang="en-US" baseline="-25000" dirty="0"/>
              <a:t>2</a:t>
            </a:r>
            <a:r>
              <a:rPr kumimoji="1" lang="en-US" altLang="en-US" dirty="0"/>
              <a:t>  </a:t>
            </a:r>
            <a:endParaRPr kumimoji="1" lang="en-US" altLang="zh-CN" dirty="0"/>
          </a:p>
        </p:txBody>
      </p:sp>
      <p:sp>
        <p:nvSpPr>
          <p:cNvPr id="224325" name="Text Box 69"/>
          <p:cNvSpPr txBox="1">
            <a:spLocks noChangeArrowheads="1"/>
          </p:cNvSpPr>
          <p:nvPr/>
        </p:nvSpPr>
        <p:spPr bwMode="auto">
          <a:xfrm>
            <a:off x="541338" y="4068763"/>
            <a:ext cx="85518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dirty="0"/>
              <a:t>在发射极长尾电阻上既没有信号电流，也没有信号电压！</a:t>
            </a:r>
          </a:p>
          <a:p>
            <a:pPr eaLnBrk="1" hangingPunct="1">
              <a:lnSpc>
                <a:spcPct val="130000"/>
              </a:lnSpc>
            </a:pPr>
            <a:r>
              <a:rPr kumimoji="1" lang="en-US" altLang="zh-CN" i="1" dirty="0"/>
              <a:t>R</a:t>
            </a:r>
            <a:r>
              <a:rPr kumimoji="1" lang="en-US" altLang="zh-CN" baseline="-25000" dirty="0"/>
              <a:t>E</a:t>
            </a:r>
            <a:r>
              <a:rPr kumimoji="1" lang="zh-CN" altLang="en-US" dirty="0"/>
              <a:t>对差模信号不起反馈作用，此时发射极电阻等效为短路。</a:t>
            </a:r>
          </a:p>
        </p:txBody>
      </p:sp>
      <p:grpSp>
        <p:nvGrpSpPr>
          <p:cNvPr id="9" name="Group 70"/>
          <p:cNvGrpSpPr>
            <a:grpSpLocks/>
          </p:cNvGrpSpPr>
          <p:nvPr/>
        </p:nvGrpSpPr>
        <p:grpSpPr bwMode="auto">
          <a:xfrm>
            <a:off x="644526" y="1458913"/>
            <a:ext cx="3259138" cy="1816101"/>
            <a:chOff x="3" y="584"/>
            <a:chExt cx="2053" cy="1144"/>
          </a:xfrm>
        </p:grpSpPr>
        <p:sp>
          <p:nvSpPr>
            <p:cNvPr id="73737" name="Text Box 71"/>
            <p:cNvSpPr txBox="1">
              <a:spLocks noChangeArrowheads="1"/>
            </p:cNvSpPr>
            <p:nvPr/>
          </p:nvSpPr>
          <p:spPr bwMode="auto">
            <a:xfrm>
              <a:off x="3" y="584"/>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dirty="0"/>
                <a:t>发射极电阻上电流</a:t>
              </a:r>
            </a:p>
          </p:txBody>
        </p:sp>
        <p:sp>
          <p:nvSpPr>
            <p:cNvPr id="73738" name="Text Box 72"/>
            <p:cNvSpPr txBox="1">
              <a:spLocks noChangeArrowheads="1"/>
            </p:cNvSpPr>
            <p:nvPr/>
          </p:nvSpPr>
          <p:spPr bwMode="auto">
            <a:xfrm>
              <a:off x="298" y="864"/>
              <a:ext cx="9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E</a:t>
              </a:r>
              <a:r>
                <a:rPr kumimoji="1" lang="en-US" altLang="zh-CN">
                  <a:ea typeface="宋体" charset="-122"/>
                </a:rPr>
                <a:t>=</a:t>
              </a:r>
              <a:r>
                <a:rPr kumimoji="1" lang="en-US" altLang="zh-CN" i="1">
                  <a:ea typeface="宋体" charset="-122"/>
                </a:rPr>
                <a:t>i</a:t>
              </a:r>
              <a:r>
                <a:rPr kumimoji="1" lang="en-US" altLang="zh-CN" baseline="-25000">
                  <a:ea typeface="宋体" charset="-122"/>
                </a:rPr>
                <a:t>E1</a:t>
              </a:r>
              <a:r>
                <a:rPr kumimoji="1" lang="en-US" altLang="zh-CN">
                  <a:ea typeface="宋体" charset="-122"/>
                </a:rPr>
                <a:t>+ </a:t>
              </a:r>
              <a:r>
                <a:rPr kumimoji="1" lang="en-US" altLang="zh-CN" i="1">
                  <a:ea typeface="宋体" charset="-122"/>
                </a:rPr>
                <a:t>i</a:t>
              </a:r>
              <a:r>
                <a:rPr kumimoji="1" lang="en-US" altLang="zh-CN" baseline="-25000">
                  <a:ea typeface="宋体" charset="-122"/>
                </a:rPr>
                <a:t>E2</a:t>
              </a:r>
            </a:p>
          </p:txBody>
        </p:sp>
        <p:sp>
          <p:nvSpPr>
            <p:cNvPr id="73739" name="Rectangle 73"/>
            <p:cNvSpPr>
              <a:spLocks noChangeArrowheads="1"/>
            </p:cNvSpPr>
            <p:nvPr/>
          </p:nvSpPr>
          <p:spPr bwMode="auto">
            <a:xfrm>
              <a:off x="384" y="1152"/>
              <a:ext cx="1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zh-CN" altLang="zh-CN" baseline="-25000">
                  <a:ea typeface="宋体" charset="-122"/>
                </a:rPr>
                <a:t> </a:t>
              </a:r>
              <a:r>
                <a:rPr kumimoji="1" lang="zh-CN" altLang="zh-CN">
                  <a:ea typeface="宋体" charset="-122"/>
                </a:rPr>
                <a:t>= (</a:t>
              </a:r>
              <a:r>
                <a:rPr kumimoji="1" lang="en-US" altLang="zh-CN" i="1">
                  <a:ea typeface="宋体" charset="-122"/>
                </a:rPr>
                <a:t>I</a:t>
              </a:r>
              <a:r>
                <a:rPr kumimoji="1" lang="en-US" altLang="zh-CN" baseline="-25000">
                  <a:ea typeface="宋体" charset="-122"/>
                </a:rPr>
                <a:t>E1</a:t>
              </a:r>
              <a:r>
                <a:rPr kumimoji="1" lang="en-US" altLang="zh-CN">
                  <a:ea typeface="宋体" charset="-122"/>
                </a:rPr>
                <a:t>+</a:t>
              </a:r>
              <a:r>
                <a:rPr kumimoji="1" lang="en-US" altLang="zh-CN" i="1">
                  <a:ea typeface="宋体" charset="-122"/>
                </a:rPr>
                <a:t>i</a:t>
              </a:r>
              <a:r>
                <a:rPr kumimoji="1" lang="en-US" altLang="zh-CN" baseline="-25000">
                  <a:ea typeface="宋体" charset="-122"/>
                </a:rPr>
                <a:t>e1</a:t>
              </a:r>
              <a:r>
                <a:rPr kumimoji="1" lang="en-US" altLang="zh-CN">
                  <a:ea typeface="宋体" charset="-122"/>
                </a:rPr>
                <a:t>)+(</a:t>
              </a:r>
              <a:r>
                <a:rPr kumimoji="1" lang="en-US" altLang="zh-CN" i="1">
                  <a:ea typeface="宋体" charset="-122"/>
                </a:rPr>
                <a:t>I</a:t>
              </a:r>
              <a:r>
                <a:rPr kumimoji="1" lang="en-US" altLang="zh-CN" baseline="-25000">
                  <a:ea typeface="宋体" charset="-122"/>
                </a:rPr>
                <a:t>E2</a:t>
              </a:r>
              <a:r>
                <a:rPr kumimoji="1" lang="en-US" altLang="zh-CN">
                  <a:latin typeface="宋体" charset="-122"/>
                  <a:ea typeface="宋体" charset="-122"/>
                </a:rPr>
                <a:t>-</a:t>
              </a:r>
              <a:r>
                <a:rPr kumimoji="1" lang="en-US" altLang="zh-CN" i="1">
                  <a:ea typeface="宋体" charset="-122"/>
                </a:rPr>
                <a:t>i</a:t>
              </a:r>
              <a:r>
                <a:rPr kumimoji="1" lang="en-US" altLang="zh-CN" baseline="-25000">
                  <a:ea typeface="宋体" charset="-122"/>
                </a:rPr>
                <a:t>e2</a:t>
              </a:r>
              <a:r>
                <a:rPr kumimoji="1" lang="en-US" altLang="zh-CN">
                  <a:ea typeface="宋体" charset="-122"/>
                </a:rPr>
                <a:t>)</a:t>
              </a:r>
            </a:p>
          </p:txBody>
        </p:sp>
        <p:sp>
          <p:nvSpPr>
            <p:cNvPr id="73740" name="Rectangle 74"/>
            <p:cNvSpPr>
              <a:spLocks noChangeArrowheads="1"/>
            </p:cNvSpPr>
            <p:nvPr/>
          </p:nvSpPr>
          <p:spPr bwMode="auto">
            <a:xfrm>
              <a:off x="428" y="1440"/>
              <a:ext cx="7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zh-CN" altLang="zh-CN">
                  <a:ea typeface="宋体" charset="-122"/>
                </a:rPr>
                <a:t>=</a:t>
              </a:r>
              <a:r>
                <a:rPr kumimoji="1" lang="en-US" altLang="zh-CN" i="1">
                  <a:ea typeface="宋体" charset="-122"/>
                </a:rPr>
                <a:t>I</a:t>
              </a:r>
              <a:r>
                <a:rPr kumimoji="1" lang="en-US" altLang="zh-CN" baseline="-25000">
                  <a:ea typeface="宋体" charset="-122"/>
                </a:rPr>
                <a:t>E1</a:t>
              </a:r>
              <a:r>
                <a:rPr kumimoji="1" lang="en-US" altLang="zh-CN">
                  <a:ea typeface="宋体" charset="-122"/>
                </a:rPr>
                <a:t>+</a:t>
              </a:r>
              <a:r>
                <a:rPr kumimoji="1" lang="en-US" altLang="zh-CN" i="1">
                  <a:ea typeface="宋体" charset="-122"/>
                </a:rPr>
                <a:t>I</a:t>
              </a:r>
              <a:r>
                <a:rPr kumimoji="1" lang="en-US" altLang="zh-CN" baseline="-25000">
                  <a:ea typeface="宋体" charset="-122"/>
                </a:rPr>
                <a:t>E2</a:t>
              </a:r>
            </a:p>
          </p:txBody>
        </p:sp>
      </p:grpSp>
      <p:sp>
        <p:nvSpPr>
          <p:cNvPr id="224331" name="Text Box 75"/>
          <p:cNvSpPr txBox="1">
            <a:spLocks noChangeArrowheads="1"/>
          </p:cNvSpPr>
          <p:nvPr/>
        </p:nvSpPr>
        <p:spPr bwMode="auto">
          <a:xfrm>
            <a:off x="331788" y="5186363"/>
            <a:ext cx="8567737"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为了消除</a:t>
            </a:r>
            <a:r>
              <a:rPr kumimoji="1" lang="en-US" altLang="zh-CN" i="1"/>
              <a:t>R</a:t>
            </a:r>
            <a:r>
              <a:rPr kumimoji="1" lang="en-US" altLang="zh-CN" baseline="-25000"/>
              <a:t>E</a:t>
            </a:r>
            <a:r>
              <a:rPr kumimoji="1" lang="zh-CN" altLang="en-US"/>
              <a:t>所产生的较大压降，使两管发射极电位基本上接近 地电位，获得合适的静态工作点，需要较大数值辅助电源</a:t>
            </a:r>
            <a:r>
              <a:rPr kumimoji="1" lang="en-US" altLang="zh-CN" i="1"/>
              <a:t>E</a:t>
            </a:r>
            <a:r>
              <a:rPr kumimoji="1" lang="en-US" altLang="zh-CN" baseline="-25000"/>
              <a:t>E</a:t>
            </a:r>
            <a:r>
              <a:rPr kumimoji="1" lang="zh-CN" altLang="en-US"/>
              <a:t>。</a:t>
            </a:r>
            <a:endParaRPr kumimoji="1" lang="zh-CN" altLang="en-US" i="1"/>
          </a:p>
        </p:txBody>
      </p:sp>
      <p:sp>
        <p:nvSpPr>
          <p:cNvPr id="224332" name="Text Box 76"/>
          <p:cNvSpPr txBox="1">
            <a:spLocks noChangeArrowheads="1"/>
          </p:cNvSpPr>
          <p:nvPr/>
        </p:nvSpPr>
        <p:spPr bwMode="auto">
          <a:xfrm>
            <a:off x="868363" y="3362325"/>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r>
              <a:rPr kumimoji="1" lang="zh-CN" altLang="en-US"/>
              <a:t>不随信号变化！</a:t>
            </a:r>
            <a:endParaRPr kumimoji="1" lang="zh-CN" altLang="en-US" sz="20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324"/>
                                        </p:tgtEl>
                                        <p:attrNameLst>
                                          <p:attrName>style.visibility</p:attrName>
                                        </p:attrNameLst>
                                      </p:cBhvr>
                                      <p:to>
                                        <p:strVal val="visible"/>
                                      </p:to>
                                    </p:set>
                                    <p:animEffect transition="in" filter="wipe(left)">
                                      <p:cBhvr>
                                        <p:cTn id="7" dur="500"/>
                                        <p:tgtEl>
                                          <p:spTgt spid="224324"/>
                                        </p:tgtEl>
                                      </p:cBhvr>
                                    </p:animEffect>
                                  </p:childTnLst>
                                </p:cTn>
                              </p:par>
                              <p:par>
                                <p:cTn id="8" presetID="4" presetClass="entr" presetSubtype="3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ou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224332"/>
                                        </p:tgtEl>
                                        <p:attrNameLst>
                                          <p:attrName>style.visibility</p:attrName>
                                        </p:attrNameLst>
                                      </p:cBhvr>
                                      <p:to>
                                        <p:strVal val="visible"/>
                                      </p:to>
                                    </p:set>
                                    <p:anim calcmode="lin" valueType="num">
                                      <p:cBhvr additive="base">
                                        <p:cTn id="19" dur="500" fill="hold"/>
                                        <p:tgtEl>
                                          <p:spTgt spid="224332"/>
                                        </p:tgtEl>
                                        <p:attrNameLst>
                                          <p:attrName>ppt_x</p:attrName>
                                        </p:attrNameLst>
                                      </p:cBhvr>
                                      <p:tavLst>
                                        <p:tav tm="0">
                                          <p:val>
                                            <p:strVal val="1+#ppt_w/2"/>
                                          </p:val>
                                        </p:tav>
                                        <p:tav tm="100000">
                                          <p:val>
                                            <p:strVal val="#ppt_x"/>
                                          </p:val>
                                        </p:tav>
                                      </p:tavLst>
                                    </p:anim>
                                    <p:anim calcmode="lin" valueType="num">
                                      <p:cBhvr additive="base">
                                        <p:cTn id="20" dur="500" fill="hold"/>
                                        <p:tgtEl>
                                          <p:spTgt spid="2243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22432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224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24" grpId="0"/>
      <p:bldP spid="224325" grpId="0" autoUpdateAnimBg="0"/>
      <p:bldP spid="224331" grpId="0" autoUpdateAnimBg="0"/>
      <p:bldP spid="22433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6</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27</a:t>
            </a:fld>
            <a:endParaRPr lang="zh-CN" altLang="en-US"/>
          </a:p>
        </p:txBody>
      </p:sp>
      <p:sp>
        <p:nvSpPr>
          <p:cNvPr id="5124" name="内容占位符 2"/>
          <p:cNvSpPr>
            <a:spLocks noGrp="1"/>
          </p:cNvSpPr>
          <p:nvPr>
            <p:ph sz="quarter" idx="4294967295"/>
          </p:nvPr>
        </p:nvSpPr>
        <p:spPr>
          <a:xfrm>
            <a:off x="167152" y="664986"/>
            <a:ext cx="8891588" cy="5543550"/>
          </a:xfrm>
        </p:spPr>
        <p:txBody>
          <a:bodyPr/>
          <a:lstStyle/>
          <a:p>
            <a:pPr marL="0" indent="0" eaLnBrk="1" hangingPunct="1">
              <a:lnSpc>
                <a:spcPct val="150000"/>
              </a:lnSpc>
              <a:buFont typeface="Wingdings" pitchFamily="2" charset="2"/>
              <a:buNone/>
            </a:pPr>
            <a:r>
              <a:rPr lang="zh-CN" altLang="en-US" sz="2400" dirty="0" smtClean="0">
                <a:ea typeface="宋体" charset="-122"/>
              </a:rPr>
              <a:t>差分放大电路如图</a:t>
            </a:r>
            <a:r>
              <a:rPr lang="en-US" altLang="zh-CN" sz="2400" dirty="0" smtClean="0">
                <a:ea typeface="宋体" charset="-122"/>
              </a:rPr>
              <a:t>7-2-2</a:t>
            </a:r>
            <a:r>
              <a:rPr lang="zh-CN" altLang="en-US" sz="2400" dirty="0" smtClean="0">
                <a:ea typeface="宋体" charset="-122"/>
              </a:rPr>
              <a:t>所示，已知，晶体管</a:t>
            </a:r>
            <a:r>
              <a:rPr lang="en-US" sz="2400" dirty="0" smtClean="0">
                <a:ea typeface="宋体" charset="-122"/>
                <a:sym typeface="Symbol" pitchFamily="18" charset="2"/>
              </a:rPr>
              <a:t></a:t>
            </a:r>
            <a:r>
              <a:rPr lang="en-US" altLang="zh-CN" sz="2400" dirty="0" smtClean="0">
                <a:ea typeface="宋体" charset="-122"/>
              </a:rPr>
              <a:t>=100</a:t>
            </a:r>
            <a:r>
              <a:rPr lang="zh-CN" altLang="en-US" sz="2400" dirty="0" smtClean="0">
                <a:ea typeface="宋体" charset="-122"/>
              </a:rPr>
              <a:t>，</a:t>
            </a:r>
            <a:r>
              <a:rPr lang="en-US" altLang="zh-CN" sz="2400" i="1" dirty="0" smtClean="0">
                <a:ea typeface="宋体" charset="-122"/>
              </a:rPr>
              <a:t>U</a:t>
            </a:r>
            <a:r>
              <a:rPr lang="en-US" altLang="zh-CN" sz="2400" baseline="-25000" dirty="0" smtClean="0">
                <a:ea typeface="宋体" charset="-122"/>
              </a:rPr>
              <a:t>BE</a:t>
            </a:r>
            <a:r>
              <a:rPr lang="en-US" altLang="zh-CN" sz="2400" dirty="0" smtClean="0">
                <a:ea typeface="宋体" charset="-122"/>
              </a:rPr>
              <a:t>=0.7V</a:t>
            </a:r>
            <a:r>
              <a:rPr lang="zh-CN" altLang="en-US" sz="2400" dirty="0" smtClean="0">
                <a:ea typeface="宋体" charset="-122"/>
              </a:rPr>
              <a:t>，</a:t>
            </a:r>
            <a:r>
              <a:rPr lang="en-US" altLang="zh-CN" sz="2400" i="1" dirty="0" smtClean="0">
                <a:ea typeface="宋体" charset="-122"/>
              </a:rPr>
              <a:t>R</a:t>
            </a:r>
            <a:r>
              <a:rPr lang="en-US" altLang="zh-CN" sz="2400" baseline="-25000" dirty="0" smtClean="0">
                <a:ea typeface="宋体" charset="-122"/>
              </a:rPr>
              <a:t>C</a:t>
            </a:r>
            <a:r>
              <a:rPr lang="en-US" altLang="zh-CN" sz="2400" dirty="0" smtClean="0">
                <a:ea typeface="宋体" charset="-122"/>
              </a:rPr>
              <a:t>=6.2k</a:t>
            </a:r>
            <a:r>
              <a:rPr lang="en-US" altLang="zh-CN" sz="2400" dirty="0" smtClean="0">
                <a:ea typeface="宋体" charset="-122"/>
                <a:sym typeface="Symbol" pitchFamily="18" charset="2"/>
              </a:rPr>
              <a:t></a:t>
            </a:r>
            <a:r>
              <a:rPr lang="zh-CN" altLang="en-US" sz="2400" dirty="0" smtClean="0">
                <a:ea typeface="宋体" charset="-122"/>
              </a:rPr>
              <a:t>，</a:t>
            </a:r>
            <a:r>
              <a:rPr lang="en-US" altLang="zh-CN" sz="2400" i="1" dirty="0" smtClean="0">
                <a:ea typeface="宋体" charset="-122"/>
              </a:rPr>
              <a:t>R</a:t>
            </a:r>
            <a:r>
              <a:rPr lang="en-US" altLang="zh-CN" sz="2400" baseline="-25000" dirty="0" smtClean="0">
                <a:ea typeface="宋体" charset="-122"/>
              </a:rPr>
              <a:t>B</a:t>
            </a:r>
            <a:r>
              <a:rPr lang="en-US" altLang="zh-CN" sz="2400" dirty="0" smtClean="0">
                <a:ea typeface="宋体" charset="-122"/>
              </a:rPr>
              <a:t>=3k</a:t>
            </a:r>
            <a:r>
              <a:rPr lang="en-US" altLang="zh-CN" sz="2400" dirty="0" smtClean="0">
                <a:ea typeface="宋体" charset="-122"/>
                <a:sym typeface="Symbol" pitchFamily="18" charset="2"/>
              </a:rPr>
              <a:t></a:t>
            </a:r>
            <a:r>
              <a:rPr lang="zh-CN" altLang="en-US" sz="2400" dirty="0" smtClean="0">
                <a:ea typeface="宋体" charset="-122"/>
              </a:rPr>
              <a:t>，</a:t>
            </a:r>
            <a:r>
              <a:rPr lang="en-US" altLang="zh-CN" sz="2400" i="1" dirty="0" smtClean="0">
                <a:ea typeface="宋体" charset="-122"/>
              </a:rPr>
              <a:t>R</a:t>
            </a:r>
            <a:r>
              <a:rPr lang="en-US" altLang="zh-CN" sz="2400" baseline="-25000" dirty="0" smtClean="0">
                <a:ea typeface="宋体" charset="-122"/>
              </a:rPr>
              <a:t>P</a:t>
            </a:r>
            <a:r>
              <a:rPr lang="en-US" altLang="zh-CN" sz="2400" dirty="0" smtClean="0">
                <a:ea typeface="宋体" charset="-122"/>
              </a:rPr>
              <a:t>=200</a:t>
            </a:r>
            <a:r>
              <a:rPr lang="en-US" altLang="zh-CN" sz="2400" dirty="0" smtClean="0">
                <a:ea typeface="宋体" charset="-122"/>
                <a:sym typeface="Symbol" pitchFamily="18" charset="2"/>
              </a:rPr>
              <a:t></a:t>
            </a:r>
            <a:r>
              <a:rPr lang="zh-CN" altLang="en-US" sz="2400" dirty="0" smtClean="0">
                <a:ea typeface="宋体" charset="-122"/>
              </a:rPr>
              <a:t>，</a:t>
            </a:r>
            <a:r>
              <a:rPr lang="en-US" altLang="zh-CN" sz="2400" i="1" dirty="0" smtClean="0">
                <a:ea typeface="宋体" charset="-122"/>
              </a:rPr>
              <a:t>R</a:t>
            </a:r>
            <a:r>
              <a:rPr lang="en-US" altLang="zh-CN" sz="2400" baseline="-25000" dirty="0" smtClean="0">
                <a:ea typeface="宋体" charset="-122"/>
              </a:rPr>
              <a:t>E</a:t>
            </a:r>
            <a:r>
              <a:rPr lang="en-US" altLang="zh-CN" sz="2400" dirty="0" smtClean="0">
                <a:ea typeface="宋体" charset="-122"/>
              </a:rPr>
              <a:t>=5.6k</a:t>
            </a:r>
            <a:r>
              <a:rPr lang="en-US" altLang="zh-CN" sz="2400" dirty="0" smtClean="0">
                <a:ea typeface="宋体" charset="-122"/>
                <a:sym typeface="Symbol" pitchFamily="18" charset="2"/>
              </a:rPr>
              <a:t></a:t>
            </a:r>
            <a:r>
              <a:rPr lang="zh-CN" altLang="en-US" sz="2400" dirty="0" smtClean="0">
                <a:ea typeface="宋体" charset="-122"/>
              </a:rPr>
              <a:t>，</a:t>
            </a:r>
            <a:r>
              <a:rPr lang="en-US" altLang="zh-CN" sz="2400" i="1" dirty="0" smtClean="0">
                <a:ea typeface="宋体" charset="-122"/>
              </a:rPr>
              <a:t>U</a:t>
            </a:r>
            <a:r>
              <a:rPr lang="en-US" altLang="zh-CN" sz="2400" baseline="-25000" dirty="0" smtClean="0">
                <a:ea typeface="宋体" charset="-122"/>
              </a:rPr>
              <a:t>CC</a:t>
            </a:r>
            <a:r>
              <a:rPr lang="en-US" altLang="zh-CN" sz="2400" dirty="0" smtClean="0">
                <a:ea typeface="宋体" charset="-122"/>
              </a:rPr>
              <a:t>=</a:t>
            </a:r>
            <a:r>
              <a:rPr lang="en-US" altLang="zh-CN" sz="2400" i="1" dirty="0" smtClean="0">
                <a:ea typeface="宋体" charset="-122"/>
              </a:rPr>
              <a:t> U</a:t>
            </a:r>
            <a:r>
              <a:rPr lang="en-US" altLang="zh-CN" sz="2400" baseline="-25000" dirty="0" smtClean="0">
                <a:ea typeface="宋体" charset="-122"/>
              </a:rPr>
              <a:t>EE</a:t>
            </a:r>
            <a:r>
              <a:rPr lang="en-US" altLang="zh-CN" sz="2400" dirty="0" smtClean="0">
                <a:ea typeface="宋体" charset="-122"/>
              </a:rPr>
              <a:t>=12V</a:t>
            </a:r>
            <a:r>
              <a:rPr lang="zh-CN" altLang="en-US" sz="2400" dirty="0" smtClean="0">
                <a:ea typeface="宋体" charset="-122"/>
              </a:rPr>
              <a:t>，负载电阻</a:t>
            </a:r>
            <a:r>
              <a:rPr lang="en-US" altLang="zh-CN" sz="2400" i="1" dirty="0" smtClean="0">
                <a:ea typeface="宋体" charset="-122"/>
              </a:rPr>
              <a:t>R</a:t>
            </a:r>
            <a:r>
              <a:rPr lang="en-US" altLang="zh-CN" sz="2400" baseline="-25000" dirty="0" smtClean="0">
                <a:ea typeface="宋体" charset="-122"/>
              </a:rPr>
              <a:t>L</a:t>
            </a:r>
            <a:r>
              <a:rPr lang="en-US" altLang="zh-CN" sz="2400" dirty="0" smtClean="0">
                <a:ea typeface="宋体" charset="-122"/>
              </a:rPr>
              <a:t>=6.2 k</a:t>
            </a:r>
            <a:r>
              <a:rPr lang="en-US" altLang="zh-CN" sz="2400" dirty="0" smtClean="0">
                <a:ea typeface="宋体" charset="-122"/>
                <a:sym typeface="Symbol" pitchFamily="18" charset="2"/>
              </a:rPr>
              <a:t></a:t>
            </a:r>
            <a:r>
              <a:rPr lang="zh-CN" altLang="en-US" sz="2400" dirty="0" smtClean="0">
                <a:ea typeface="宋体" charset="-122"/>
              </a:rPr>
              <a:t>。试计算：</a:t>
            </a:r>
          </a:p>
          <a:p>
            <a:pPr marL="0" indent="0" eaLnBrk="1" hangingPunct="1">
              <a:buFont typeface="Wingdings" pitchFamily="2" charset="2"/>
              <a:buNone/>
            </a:pPr>
            <a:r>
              <a:rPr lang="zh-CN" altLang="en-US" sz="2400" dirty="0" smtClean="0">
                <a:ea typeface="宋体" charset="-122"/>
              </a:rPr>
              <a:t>（</a:t>
            </a:r>
            <a:r>
              <a:rPr lang="en-US" altLang="zh-CN" sz="2400" dirty="0" smtClean="0">
                <a:ea typeface="宋体" charset="-122"/>
              </a:rPr>
              <a:t>1</a:t>
            </a:r>
            <a:r>
              <a:rPr lang="zh-CN" altLang="en-US" sz="2400" dirty="0" smtClean="0">
                <a:ea typeface="宋体" charset="-122"/>
              </a:rPr>
              <a:t>）静态工作点参数；（</a:t>
            </a:r>
            <a:r>
              <a:rPr lang="en-US" altLang="zh-CN" sz="2400" dirty="0" smtClean="0">
                <a:ea typeface="宋体" charset="-122"/>
              </a:rPr>
              <a:t>2</a:t>
            </a:r>
            <a:r>
              <a:rPr lang="zh-CN" altLang="en-US" sz="2400" dirty="0" smtClean="0">
                <a:ea typeface="宋体" charset="-122"/>
              </a:rPr>
              <a:t>）差模放大性能指标：</a:t>
            </a:r>
            <a:r>
              <a:rPr lang="en-US" altLang="zh-CN" sz="2400" i="1" dirty="0" smtClean="0">
                <a:ea typeface="宋体" charset="-122"/>
              </a:rPr>
              <a:t>A</a:t>
            </a:r>
            <a:r>
              <a:rPr lang="en-US" altLang="zh-CN" sz="2400" i="1" baseline="-25000" dirty="0" smtClean="0">
                <a:ea typeface="宋体" charset="-122"/>
              </a:rPr>
              <a:t>u</a:t>
            </a:r>
            <a:r>
              <a:rPr lang="zh-CN" altLang="en-US" sz="2400" i="1" dirty="0" smtClean="0">
                <a:ea typeface="宋体" charset="-122"/>
              </a:rPr>
              <a:t>、</a:t>
            </a:r>
            <a:r>
              <a:rPr lang="en-US" altLang="zh-CN" sz="2400" i="1" dirty="0" err="1" smtClean="0">
                <a:ea typeface="宋体" charset="-122"/>
              </a:rPr>
              <a:t>r</a:t>
            </a:r>
            <a:r>
              <a:rPr lang="en-US" altLang="zh-CN" sz="2400" baseline="-25000" dirty="0" err="1" smtClean="0">
                <a:ea typeface="宋体" charset="-122"/>
              </a:rPr>
              <a:t>i</a:t>
            </a:r>
            <a:r>
              <a:rPr lang="zh-CN" altLang="en-US" sz="2400" i="1" dirty="0" smtClean="0">
                <a:ea typeface="宋体" charset="-122"/>
              </a:rPr>
              <a:t>、</a:t>
            </a:r>
            <a:r>
              <a:rPr lang="en-US" altLang="zh-CN" sz="2400" i="1" dirty="0" err="1" smtClean="0">
                <a:ea typeface="宋体" charset="-122"/>
              </a:rPr>
              <a:t>r</a:t>
            </a:r>
            <a:r>
              <a:rPr lang="en-US" altLang="zh-CN" sz="2400" baseline="-25000" dirty="0" err="1" smtClean="0">
                <a:ea typeface="宋体" charset="-122"/>
              </a:rPr>
              <a:t>o</a:t>
            </a:r>
            <a:r>
              <a:rPr lang="zh-CN" altLang="en-US" sz="2400" dirty="0" smtClean="0">
                <a:ea typeface="宋体" charset="-122"/>
              </a:rPr>
              <a:t>。</a:t>
            </a:r>
          </a:p>
        </p:txBody>
      </p:sp>
      <p:sp>
        <p:nvSpPr>
          <p:cNvPr id="51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5122" name="Object 1"/>
          <p:cNvGraphicFramePr>
            <a:graphicFrameLocks noChangeAspect="1"/>
          </p:cNvGraphicFramePr>
          <p:nvPr>
            <p:extLst>
              <p:ext uri="{D42A27DB-BD31-4B8C-83A1-F6EECF244321}">
                <p14:modId xmlns:p14="http://schemas.microsoft.com/office/powerpoint/2010/main" val="2286819903"/>
              </p:ext>
            </p:extLst>
          </p:nvPr>
        </p:nvGraphicFramePr>
        <p:xfrm>
          <a:off x="3781425" y="3125964"/>
          <a:ext cx="5210175" cy="3282950"/>
        </p:xfrm>
        <a:graphic>
          <a:graphicData uri="http://schemas.openxmlformats.org/presentationml/2006/ole">
            <mc:AlternateContent xmlns:mc="http://schemas.openxmlformats.org/markup-compatibility/2006">
              <mc:Choice xmlns:v="urn:schemas-microsoft-com:vml" Requires="v">
                <p:oleObj spid="_x0000_s5161" name="Visio" r:id="rId3" imgW="3887152" imgH="2439352" progId="Visio.Drawing.11">
                  <p:embed/>
                </p:oleObj>
              </mc:Choice>
              <mc:Fallback>
                <p:oleObj name="Visio" r:id="rId3" imgW="3887152" imgH="243935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425" y="3125964"/>
                        <a:ext cx="5210175" cy="328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ChangeArrowheads="1"/>
          </p:cNvSpPr>
          <p:nvPr/>
        </p:nvSpPr>
        <p:spPr bwMode="auto">
          <a:xfrm flipH="1">
            <a:off x="630238" y="3208338"/>
            <a:ext cx="2636837"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solidFill>
                  <a:schemeClr val="tx2"/>
                </a:solidFill>
              </a:rPr>
              <a:t>设微调电阻</a:t>
            </a:r>
            <a:r>
              <a:rPr lang="en-US" altLang="zh-CN" i="1">
                <a:solidFill>
                  <a:schemeClr val="tx2"/>
                </a:solidFill>
              </a:rPr>
              <a:t>R</a:t>
            </a:r>
            <a:r>
              <a:rPr lang="en-US" altLang="zh-CN" baseline="-25000">
                <a:solidFill>
                  <a:schemeClr val="tx2"/>
                </a:solidFill>
              </a:rPr>
              <a:t>P</a:t>
            </a:r>
            <a:r>
              <a:rPr lang="zh-CN" altLang="en-US">
                <a:solidFill>
                  <a:schemeClr val="tx2"/>
                </a:solidFill>
              </a:rPr>
              <a:t>滑动点在中心位置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up)">
                                      <p:cBhvr>
                                        <p:cTn id="7" dur="500"/>
                                        <p:tgtEl>
                                          <p:spTgt spid="5124">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 calcmode="lin" valueType="num">
                                      <p:cBhvr additive="base">
                                        <p:cTn id="10" dur="500" fill="hold"/>
                                        <p:tgtEl>
                                          <p:spTgt spid="5122"/>
                                        </p:tgtEl>
                                        <p:attrNameLst>
                                          <p:attrName>ppt_x</p:attrName>
                                        </p:attrNameLst>
                                      </p:cBhvr>
                                      <p:tavLst>
                                        <p:tav tm="0">
                                          <p:val>
                                            <p:strVal val="#ppt_x"/>
                                          </p:val>
                                        </p:tav>
                                        <p:tav tm="100000">
                                          <p:val>
                                            <p:strVal val="#ppt_x"/>
                                          </p:val>
                                        </p:tav>
                                      </p:tavLst>
                                    </p:anim>
                                    <p:anim calcmode="lin" valueType="num">
                                      <p:cBhvr additive="base">
                                        <p:cTn id="11"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124">
                                            <p:txEl>
                                              <p:pRg st="1" end="1"/>
                                            </p:txEl>
                                          </p:spTgt>
                                        </p:tgtEl>
                                        <p:attrNameLst>
                                          <p:attrName>style.visibility</p:attrName>
                                        </p:attrNameLst>
                                      </p:cBhvr>
                                      <p:to>
                                        <p:strVal val="visible"/>
                                      </p:to>
                                    </p:set>
                                    <p:animEffect transition="in" filter="wipe(up)">
                                      <p:cBhvr>
                                        <p:cTn id="16" dur="500"/>
                                        <p:tgtEl>
                                          <p:spTgt spid="512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7</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28</a:t>
            </a:fld>
            <a:endParaRPr lang="zh-CN" altLang="en-US"/>
          </a:p>
        </p:txBody>
      </p:sp>
      <p:sp>
        <p:nvSpPr>
          <p:cNvPr id="6152" name="内容占位符 2"/>
          <p:cNvSpPr>
            <a:spLocks noGrp="1"/>
          </p:cNvSpPr>
          <p:nvPr>
            <p:ph sz="quarter" idx="4294967295"/>
          </p:nvPr>
        </p:nvSpPr>
        <p:spPr>
          <a:xfrm>
            <a:off x="0" y="765175"/>
            <a:ext cx="8891588" cy="5543550"/>
          </a:xfrm>
        </p:spPr>
        <p:txBody>
          <a:bodyPr/>
          <a:lstStyle/>
          <a:p>
            <a:pPr eaLnBrk="1" hangingPunct="1"/>
            <a:r>
              <a:rPr lang="zh-CN" altLang="en-US" smtClean="0">
                <a:ea typeface="宋体" charset="-122"/>
              </a:rPr>
              <a:t>静态分析</a:t>
            </a:r>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6146" name="Object 1"/>
          <p:cNvGraphicFramePr>
            <a:graphicFrameLocks noChangeAspect="1"/>
          </p:cNvGraphicFramePr>
          <p:nvPr>
            <p:extLst>
              <p:ext uri="{D42A27DB-BD31-4B8C-83A1-F6EECF244321}">
                <p14:modId xmlns:p14="http://schemas.microsoft.com/office/powerpoint/2010/main" val="3774534848"/>
              </p:ext>
            </p:extLst>
          </p:nvPr>
        </p:nvGraphicFramePr>
        <p:xfrm>
          <a:off x="696913" y="1319213"/>
          <a:ext cx="7415212" cy="1363662"/>
        </p:xfrm>
        <a:graphic>
          <a:graphicData uri="http://schemas.openxmlformats.org/presentationml/2006/ole">
            <mc:AlternateContent xmlns:mc="http://schemas.openxmlformats.org/markup-compatibility/2006">
              <mc:Choice xmlns:v="urn:schemas-microsoft-com:vml" Requires="v">
                <p:oleObj spid="_x0000_s6328" name="Equation" r:id="rId3" imgW="3213000" imgH="583920" progId="Equation.DSMT4">
                  <p:embed/>
                </p:oleObj>
              </mc:Choice>
              <mc:Fallback>
                <p:oleObj name="Equation" r:id="rId3" imgW="3213000" imgH="58392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1319213"/>
                        <a:ext cx="7415212" cy="136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6147" name="Object 3"/>
          <p:cNvGraphicFramePr>
            <a:graphicFrameLocks noChangeAspect="1"/>
          </p:cNvGraphicFramePr>
          <p:nvPr>
            <p:extLst>
              <p:ext uri="{D42A27DB-BD31-4B8C-83A1-F6EECF244321}">
                <p14:modId xmlns:p14="http://schemas.microsoft.com/office/powerpoint/2010/main" val="1274501959"/>
              </p:ext>
            </p:extLst>
          </p:nvPr>
        </p:nvGraphicFramePr>
        <p:xfrm>
          <a:off x="696913" y="2662460"/>
          <a:ext cx="4770437" cy="571500"/>
        </p:xfrm>
        <a:graphic>
          <a:graphicData uri="http://schemas.openxmlformats.org/presentationml/2006/ole">
            <mc:AlternateContent xmlns:mc="http://schemas.openxmlformats.org/markup-compatibility/2006">
              <mc:Choice xmlns:v="urn:schemas-microsoft-com:vml" Requires="v">
                <p:oleObj spid="_x0000_s6329" name="Equation" r:id="rId5" imgW="1358640" imgH="228600" progId="Equation.DSMT4">
                  <p:embed/>
                </p:oleObj>
              </mc:Choice>
              <mc:Fallback>
                <p:oleObj name="Equation" r:id="rId5" imgW="135864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3" y="2662460"/>
                        <a:ext cx="47704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6148" name="Object 5"/>
          <p:cNvGraphicFramePr>
            <a:graphicFrameLocks noChangeAspect="1"/>
          </p:cNvGraphicFramePr>
          <p:nvPr>
            <p:extLst>
              <p:ext uri="{D42A27DB-BD31-4B8C-83A1-F6EECF244321}">
                <p14:modId xmlns:p14="http://schemas.microsoft.com/office/powerpoint/2010/main" val="2325048721"/>
              </p:ext>
            </p:extLst>
          </p:nvPr>
        </p:nvGraphicFramePr>
        <p:xfrm>
          <a:off x="696913" y="3375248"/>
          <a:ext cx="6491287" cy="1047750"/>
        </p:xfrm>
        <a:graphic>
          <a:graphicData uri="http://schemas.openxmlformats.org/presentationml/2006/ole">
            <mc:AlternateContent xmlns:mc="http://schemas.openxmlformats.org/markup-compatibility/2006">
              <mc:Choice xmlns:v="urn:schemas-microsoft-com:vml" Requires="v">
                <p:oleObj spid="_x0000_s6330" name="Equation" r:id="rId7" imgW="2590560" imgH="419040" progId="Equation.DSMT4">
                  <p:embed/>
                </p:oleObj>
              </mc:Choice>
              <mc:Fallback>
                <p:oleObj name="Equation" r:id="rId7" imgW="2590560" imgH="4190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913" y="3375248"/>
                        <a:ext cx="6491287"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6149" name="Object 7"/>
          <p:cNvGraphicFramePr>
            <a:graphicFrameLocks noChangeAspect="1"/>
          </p:cNvGraphicFramePr>
          <p:nvPr>
            <p:extLst>
              <p:ext uri="{D42A27DB-BD31-4B8C-83A1-F6EECF244321}">
                <p14:modId xmlns:p14="http://schemas.microsoft.com/office/powerpoint/2010/main" val="1676395649"/>
              </p:ext>
            </p:extLst>
          </p:nvPr>
        </p:nvGraphicFramePr>
        <p:xfrm>
          <a:off x="696913" y="4564285"/>
          <a:ext cx="7399337" cy="571500"/>
        </p:xfrm>
        <a:graphic>
          <a:graphicData uri="http://schemas.openxmlformats.org/presentationml/2006/ole">
            <mc:AlternateContent xmlns:mc="http://schemas.openxmlformats.org/markup-compatibility/2006">
              <mc:Choice xmlns:v="urn:schemas-microsoft-com:vml" Requires="v">
                <p:oleObj spid="_x0000_s6331" name="Equation" r:id="rId9" imgW="2958840" imgH="228600" progId="Equation.DSMT4">
                  <p:embed/>
                </p:oleObj>
              </mc:Choice>
              <mc:Fallback>
                <p:oleObj name="Equation" r:id="rId9" imgW="295884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913" y="4564285"/>
                        <a:ext cx="73993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6150" name="Object 9"/>
          <p:cNvGraphicFramePr>
            <a:graphicFrameLocks noChangeAspect="1"/>
          </p:cNvGraphicFramePr>
          <p:nvPr>
            <p:extLst>
              <p:ext uri="{D42A27DB-BD31-4B8C-83A1-F6EECF244321}">
                <p14:modId xmlns:p14="http://schemas.microsoft.com/office/powerpoint/2010/main" val="2345760323"/>
              </p:ext>
            </p:extLst>
          </p:nvPr>
        </p:nvGraphicFramePr>
        <p:xfrm>
          <a:off x="696913" y="5278660"/>
          <a:ext cx="7454900" cy="1073150"/>
        </p:xfrm>
        <a:graphic>
          <a:graphicData uri="http://schemas.openxmlformats.org/presentationml/2006/ole">
            <mc:AlternateContent xmlns:mc="http://schemas.openxmlformats.org/markup-compatibility/2006">
              <mc:Choice xmlns:v="urn:schemas-microsoft-com:vml" Requires="v">
                <p:oleObj spid="_x0000_s6332" name="Equation" r:id="rId11" imgW="3047760" imgH="431640" progId="Equation.DSMT4">
                  <p:embed/>
                </p:oleObj>
              </mc:Choice>
              <mc:Fallback>
                <p:oleObj name="Equation" r:id="rId11" imgW="3047760" imgH="43164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913" y="5278660"/>
                        <a:ext cx="74549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additive="base">
                                        <p:cTn id="13" dur="500" fill="hold"/>
                                        <p:tgtEl>
                                          <p:spTgt spid="6147"/>
                                        </p:tgtEl>
                                        <p:attrNameLst>
                                          <p:attrName>ppt_x</p:attrName>
                                        </p:attrNameLst>
                                      </p:cBhvr>
                                      <p:tavLst>
                                        <p:tav tm="0">
                                          <p:val>
                                            <p:strVal val="#ppt_x"/>
                                          </p:val>
                                        </p:tav>
                                        <p:tav tm="100000">
                                          <p:val>
                                            <p:strVal val="#ppt_x"/>
                                          </p:val>
                                        </p:tav>
                                      </p:tavLst>
                                    </p:anim>
                                    <p:anim calcmode="lin" valueType="num">
                                      <p:cBhvr additive="base">
                                        <p:cTn id="14"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additive="base">
                                        <p:cTn id="25" dur="500" fill="hold"/>
                                        <p:tgtEl>
                                          <p:spTgt spid="6149"/>
                                        </p:tgtEl>
                                        <p:attrNameLst>
                                          <p:attrName>ppt_x</p:attrName>
                                        </p:attrNameLst>
                                      </p:cBhvr>
                                      <p:tavLst>
                                        <p:tav tm="0">
                                          <p:val>
                                            <p:strVal val="#ppt_x"/>
                                          </p:val>
                                        </p:tav>
                                        <p:tav tm="100000">
                                          <p:val>
                                            <p:strVal val="#ppt_x"/>
                                          </p:val>
                                        </p:tav>
                                      </p:tavLst>
                                    </p:anim>
                                    <p:anim calcmode="lin" valueType="num">
                                      <p:cBhvr additive="base">
                                        <p:cTn id="26"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50"/>
                                        </p:tgtEl>
                                        <p:attrNameLst>
                                          <p:attrName>style.visibility</p:attrName>
                                        </p:attrNameLst>
                                      </p:cBhvr>
                                      <p:to>
                                        <p:strVal val="visible"/>
                                      </p:to>
                                    </p:set>
                                    <p:anim calcmode="lin" valueType="num">
                                      <p:cBhvr additive="base">
                                        <p:cTn id="31" dur="500" fill="hold"/>
                                        <p:tgtEl>
                                          <p:spTgt spid="6150"/>
                                        </p:tgtEl>
                                        <p:attrNameLst>
                                          <p:attrName>ppt_x</p:attrName>
                                        </p:attrNameLst>
                                      </p:cBhvr>
                                      <p:tavLst>
                                        <p:tav tm="0">
                                          <p:val>
                                            <p:strVal val="#ppt_x"/>
                                          </p:val>
                                        </p:tav>
                                        <p:tav tm="100000">
                                          <p:val>
                                            <p:strVal val="#ppt_x"/>
                                          </p:val>
                                        </p:tav>
                                      </p:tavLst>
                                    </p:anim>
                                    <p:anim calcmode="lin" valueType="num">
                                      <p:cBhvr additive="base">
                                        <p:cTn id="32"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7</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29</a:t>
            </a:fld>
            <a:endParaRPr lang="zh-CN" altLang="en-US"/>
          </a:p>
        </p:txBody>
      </p:sp>
      <p:sp>
        <p:nvSpPr>
          <p:cNvPr id="7175" name="内容占位符 2"/>
          <p:cNvSpPr>
            <a:spLocks noGrp="1"/>
          </p:cNvSpPr>
          <p:nvPr>
            <p:ph sz="quarter" idx="4294967295"/>
          </p:nvPr>
        </p:nvSpPr>
        <p:spPr>
          <a:xfrm>
            <a:off x="0" y="765175"/>
            <a:ext cx="8891588" cy="5543550"/>
          </a:xfrm>
        </p:spPr>
        <p:txBody>
          <a:bodyPr/>
          <a:lstStyle/>
          <a:p>
            <a:pPr eaLnBrk="1" hangingPunct="1">
              <a:buFont typeface="Wingdings" pitchFamily="2" charset="2"/>
              <a:buNone/>
            </a:pPr>
            <a:r>
              <a:rPr lang="zh-CN" altLang="en-US" smtClean="0">
                <a:ea typeface="宋体" charset="-122"/>
              </a:rPr>
              <a:t>差模放大性能</a:t>
            </a:r>
          </a:p>
        </p:txBody>
      </p:sp>
      <p:sp>
        <p:nvSpPr>
          <p:cNvPr id="71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7170" name="Object 1"/>
          <p:cNvGraphicFramePr>
            <a:graphicFrameLocks noChangeAspect="1"/>
          </p:cNvGraphicFramePr>
          <p:nvPr>
            <p:extLst>
              <p:ext uri="{D42A27DB-BD31-4B8C-83A1-F6EECF244321}">
                <p14:modId xmlns:p14="http://schemas.microsoft.com/office/powerpoint/2010/main" val="3399243332"/>
              </p:ext>
            </p:extLst>
          </p:nvPr>
        </p:nvGraphicFramePr>
        <p:xfrm>
          <a:off x="542925" y="1503807"/>
          <a:ext cx="8001000" cy="1238250"/>
        </p:xfrm>
        <a:graphic>
          <a:graphicData uri="http://schemas.openxmlformats.org/presentationml/2006/ole">
            <mc:AlternateContent xmlns:mc="http://schemas.openxmlformats.org/markup-compatibility/2006">
              <mc:Choice xmlns:v="urn:schemas-microsoft-com:vml" Requires="v">
                <p:oleObj spid="_x0000_s7317" name="Equation" r:id="rId3" imgW="3822480" imgH="583920" progId="Equation.DSMT4">
                  <p:embed/>
                </p:oleObj>
              </mc:Choice>
              <mc:Fallback>
                <p:oleObj name="Equation" r:id="rId3" imgW="3822480" imgH="58392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503807"/>
                        <a:ext cx="800100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7171" name="Object 3"/>
          <p:cNvGraphicFramePr>
            <a:graphicFrameLocks noChangeAspect="1"/>
          </p:cNvGraphicFramePr>
          <p:nvPr/>
        </p:nvGraphicFramePr>
        <p:xfrm>
          <a:off x="2357438" y="2819400"/>
          <a:ext cx="5473700" cy="884238"/>
        </p:xfrm>
        <a:graphic>
          <a:graphicData uri="http://schemas.openxmlformats.org/presentationml/2006/ole">
            <mc:AlternateContent xmlns:mc="http://schemas.openxmlformats.org/markup-compatibility/2006">
              <mc:Choice xmlns:v="urn:schemas-microsoft-com:vml" Requires="v">
                <p:oleObj spid="_x0000_s7318" name="Equation" r:id="rId5" imgW="2476440" imgH="393480" progId="Equation.DSMT4">
                  <p:embed/>
                </p:oleObj>
              </mc:Choice>
              <mc:Fallback>
                <p:oleObj name="Equation" r:id="rId5" imgW="247644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2819400"/>
                        <a:ext cx="54737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7172" name="Object 5"/>
          <p:cNvGraphicFramePr>
            <a:graphicFrameLocks noChangeAspect="1"/>
          </p:cNvGraphicFramePr>
          <p:nvPr/>
        </p:nvGraphicFramePr>
        <p:xfrm>
          <a:off x="542925" y="3625850"/>
          <a:ext cx="5005388" cy="1665288"/>
        </p:xfrm>
        <a:graphic>
          <a:graphicData uri="http://schemas.openxmlformats.org/presentationml/2006/ole">
            <mc:AlternateContent xmlns:mc="http://schemas.openxmlformats.org/markup-compatibility/2006">
              <mc:Choice xmlns:v="urn:schemas-microsoft-com:vml" Requires="v">
                <p:oleObj spid="_x0000_s7319" name="Equation" r:id="rId7" imgW="2476440" imgH="812520" progId="Equation.DSMT4">
                  <p:embed/>
                </p:oleObj>
              </mc:Choice>
              <mc:Fallback>
                <p:oleObj name="Equation" r:id="rId7" imgW="2476440" imgH="8125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 y="3625850"/>
                        <a:ext cx="5005388"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7173" name="Object 7"/>
          <p:cNvGraphicFramePr>
            <a:graphicFrameLocks noChangeAspect="1"/>
          </p:cNvGraphicFramePr>
          <p:nvPr/>
        </p:nvGraphicFramePr>
        <p:xfrm>
          <a:off x="581025" y="5489575"/>
          <a:ext cx="2682875" cy="522288"/>
        </p:xfrm>
        <a:graphic>
          <a:graphicData uri="http://schemas.openxmlformats.org/presentationml/2006/ole">
            <mc:AlternateContent xmlns:mc="http://schemas.openxmlformats.org/markup-compatibility/2006">
              <mc:Choice xmlns:v="urn:schemas-microsoft-com:vml" Requires="v">
                <p:oleObj spid="_x0000_s7320" name="Equation" r:id="rId9" imgW="1155600" imgH="228600" progId="Equation.DSMT4">
                  <p:embed/>
                </p:oleObj>
              </mc:Choice>
              <mc:Fallback>
                <p:oleObj name="Equation" r:id="rId9" imgW="11556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025" y="5489575"/>
                        <a:ext cx="2682875"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TextBox 11"/>
          <p:cNvSpPr txBox="1">
            <a:spLocks noChangeArrowheads="1"/>
          </p:cNvSpPr>
          <p:nvPr/>
        </p:nvSpPr>
        <p:spPr bwMode="auto">
          <a:xfrm>
            <a:off x="1528763" y="2952750"/>
            <a:ext cx="8032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solidFill>
                  <a:schemeClr val="tx2"/>
                </a:solidFill>
              </a:rPr>
              <a:t>其中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80"/>
                                        </p:tgtEl>
                                        <p:attrNameLst>
                                          <p:attrName>style.visibility</p:attrName>
                                        </p:attrNameLst>
                                      </p:cBhvr>
                                      <p:to>
                                        <p:strVal val="visible"/>
                                      </p:to>
                                    </p:set>
                                    <p:anim calcmode="lin" valueType="num">
                                      <p:cBhvr additive="base">
                                        <p:cTn id="13" dur="500" fill="hold"/>
                                        <p:tgtEl>
                                          <p:spTgt spid="7180"/>
                                        </p:tgtEl>
                                        <p:attrNameLst>
                                          <p:attrName>ppt_x</p:attrName>
                                        </p:attrNameLst>
                                      </p:cBhvr>
                                      <p:tavLst>
                                        <p:tav tm="0">
                                          <p:val>
                                            <p:strVal val="#ppt_x"/>
                                          </p:val>
                                        </p:tav>
                                        <p:tav tm="100000">
                                          <p:val>
                                            <p:strVal val="#ppt_x"/>
                                          </p:val>
                                        </p:tav>
                                      </p:tavLst>
                                    </p:anim>
                                    <p:anim calcmode="lin" valueType="num">
                                      <p:cBhvr additive="base">
                                        <p:cTn id="14" dur="500" fill="hold"/>
                                        <p:tgtEl>
                                          <p:spTgt spid="718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71"/>
                                        </p:tgtEl>
                                        <p:attrNameLst>
                                          <p:attrName>style.visibility</p:attrName>
                                        </p:attrNameLst>
                                      </p:cBhvr>
                                      <p:to>
                                        <p:strVal val="visible"/>
                                      </p:to>
                                    </p:set>
                                    <p:anim calcmode="lin" valueType="num">
                                      <p:cBhvr additive="base">
                                        <p:cTn id="17" dur="500" fill="hold"/>
                                        <p:tgtEl>
                                          <p:spTgt spid="7171"/>
                                        </p:tgtEl>
                                        <p:attrNameLst>
                                          <p:attrName>ppt_x</p:attrName>
                                        </p:attrNameLst>
                                      </p:cBhvr>
                                      <p:tavLst>
                                        <p:tav tm="0">
                                          <p:val>
                                            <p:strVal val="#ppt_x"/>
                                          </p:val>
                                        </p:tav>
                                        <p:tav tm="100000">
                                          <p:val>
                                            <p:strVal val="#ppt_x"/>
                                          </p:val>
                                        </p:tav>
                                      </p:tavLst>
                                    </p:anim>
                                    <p:anim calcmode="lin" valueType="num">
                                      <p:cBhvr additive="base">
                                        <p:cTn id="1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 calcmode="lin" valueType="num">
                                      <p:cBhvr additive="base">
                                        <p:cTn id="23" dur="500" fill="hold"/>
                                        <p:tgtEl>
                                          <p:spTgt spid="7172"/>
                                        </p:tgtEl>
                                        <p:attrNameLst>
                                          <p:attrName>ppt_x</p:attrName>
                                        </p:attrNameLst>
                                      </p:cBhvr>
                                      <p:tavLst>
                                        <p:tav tm="0">
                                          <p:val>
                                            <p:strVal val="#ppt_x"/>
                                          </p:val>
                                        </p:tav>
                                        <p:tav tm="100000">
                                          <p:val>
                                            <p:strVal val="#ppt_x"/>
                                          </p:val>
                                        </p:tav>
                                      </p:tavLst>
                                    </p:anim>
                                    <p:anim calcmode="lin" valueType="num">
                                      <p:cBhvr additive="base">
                                        <p:cTn id="2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73"/>
                                        </p:tgtEl>
                                        <p:attrNameLst>
                                          <p:attrName>style.visibility</p:attrName>
                                        </p:attrNameLst>
                                      </p:cBhvr>
                                      <p:to>
                                        <p:strVal val="visible"/>
                                      </p:to>
                                    </p:set>
                                    <p:anim calcmode="lin" valueType="num">
                                      <p:cBhvr additive="base">
                                        <p:cTn id="29" dur="500" fill="hold"/>
                                        <p:tgtEl>
                                          <p:spTgt spid="7173"/>
                                        </p:tgtEl>
                                        <p:attrNameLst>
                                          <p:attrName>ppt_x</p:attrName>
                                        </p:attrNameLst>
                                      </p:cBhvr>
                                      <p:tavLst>
                                        <p:tav tm="0">
                                          <p:val>
                                            <p:strVal val="#ppt_x"/>
                                          </p:val>
                                        </p:tav>
                                        <p:tav tm="100000">
                                          <p:val>
                                            <p:strVal val="#ppt_x"/>
                                          </p:val>
                                        </p:tav>
                                      </p:tavLst>
                                    </p:anim>
                                    <p:anim calcmode="lin" valueType="num">
                                      <p:cBhvr additive="base">
                                        <p:cTn id="3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zh-CN" altLang="en-US" smtClean="0">
                <a:ea typeface="宋体" charset="-122"/>
              </a:rPr>
              <a:t>本章概述</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a:t>
            </a:fld>
            <a:endParaRPr lang="zh-CN" altLang="en-US"/>
          </a:p>
        </p:txBody>
      </p:sp>
      <p:sp>
        <p:nvSpPr>
          <p:cNvPr id="54275" name="内容占位符 2"/>
          <p:cNvSpPr>
            <a:spLocks noGrp="1"/>
          </p:cNvSpPr>
          <p:nvPr>
            <p:ph sz="quarter" idx="4294967295"/>
          </p:nvPr>
        </p:nvSpPr>
        <p:spPr>
          <a:xfrm>
            <a:off x="0" y="765175"/>
            <a:ext cx="8891588" cy="5543550"/>
          </a:xfrm>
        </p:spPr>
        <p:txBody>
          <a:bodyPr/>
          <a:lstStyle/>
          <a:p>
            <a:pPr eaLnBrk="1" hangingPunct="1">
              <a:lnSpc>
                <a:spcPct val="150000"/>
              </a:lnSpc>
            </a:pPr>
            <a:r>
              <a:rPr lang="en-US" altLang="zh-CN" sz="2400" dirty="0" smtClean="0">
                <a:ea typeface="宋体" charset="-122"/>
              </a:rPr>
              <a:t>1959</a:t>
            </a:r>
            <a:r>
              <a:rPr lang="zh-CN" altLang="en-US" sz="2400" dirty="0" smtClean="0">
                <a:ea typeface="宋体" charset="-122"/>
              </a:rPr>
              <a:t>年第一块集成电路在得克萨斯仪器公司（</a:t>
            </a:r>
            <a:r>
              <a:rPr lang="en-US" altLang="zh-CN" sz="2400" dirty="0" smtClean="0">
                <a:ea typeface="宋体" charset="-122"/>
              </a:rPr>
              <a:t>TI</a:t>
            </a:r>
            <a:r>
              <a:rPr lang="zh-CN" altLang="en-US" sz="2400" dirty="0" smtClean="0">
                <a:ea typeface="宋体" charset="-122"/>
              </a:rPr>
              <a:t>）面世，开创了电子器件与电路（系统）新篇章，在一小块半导体单晶上，制成多个二极管、晶体管（场效应管）、电阻、电容等元器件，并将它们连接成能够完成一定功能的电子线路。因此，集成电路是元器件和电路融合成一体的集成组件。这一里程碑的成果获得了</a:t>
            </a:r>
            <a:r>
              <a:rPr lang="en-US" altLang="zh-CN" sz="2400" dirty="0" smtClean="0">
                <a:ea typeface="宋体" charset="-122"/>
              </a:rPr>
              <a:t>2000</a:t>
            </a:r>
            <a:r>
              <a:rPr lang="zh-CN" altLang="en-US" sz="2400" dirty="0" smtClean="0">
                <a:ea typeface="宋体" charset="-122"/>
              </a:rPr>
              <a:t>年诺贝尔物理学奖。</a:t>
            </a:r>
          </a:p>
          <a:p>
            <a:pPr eaLnBrk="1" hangingPunct="1">
              <a:lnSpc>
                <a:spcPct val="150000"/>
              </a:lnSpc>
            </a:pPr>
            <a:r>
              <a:rPr lang="zh-CN" altLang="en-US" sz="2400" dirty="0" smtClean="0">
                <a:ea typeface="宋体" charset="-122"/>
              </a:rPr>
              <a:t>集成电路按其功能可分为数字集成电路和模拟集成电路两大类。数字集成电路是用来产生和加工各种数字信号的集成电子线路。模拟集成电路是用来产生、放大和处理各种模拟信号或模拟信号和数字信号之间相互转换的集成电子线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8</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30</a:t>
            </a:fld>
            <a:endParaRPr lang="zh-CN" altLang="en-US"/>
          </a:p>
        </p:txBody>
      </p:sp>
      <p:sp>
        <p:nvSpPr>
          <p:cNvPr id="74755" name="内容占位符 2"/>
          <p:cNvSpPr>
            <a:spLocks noGrp="1"/>
          </p:cNvSpPr>
          <p:nvPr>
            <p:ph sz="quarter" idx="4294967295"/>
          </p:nvPr>
        </p:nvSpPr>
        <p:spPr>
          <a:xfrm>
            <a:off x="0" y="765175"/>
            <a:ext cx="8891588" cy="5543550"/>
          </a:xfrm>
        </p:spPr>
        <p:txBody>
          <a:bodyPr/>
          <a:lstStyle/>
          <a:p>
            <a:pPr eaLnBrk="1" hangingPunct="1">
              <a:lnSpc>
                <a:spcPct val="120000"/>
              </a:lnSpc>
            </a:pPr>
            <a:r>
              <a:rPr lang="zh-CN" altLang="en-US" sz="2400" dirty="0" smtClean="0">
                <a:ea typeface="宋体" charset="-122"/>
              </a:rPr>
              <a:t>从负反馈的角度看，发射极电阻</a:t>
            </a:r>
            <a:r>
              <a:rPr lang="en-US" altLang="zh-CN" sz="2400" i="1" dirty="0" smtClean="0">
                <a:ea typeface="宋体" charset="-122"/>
              </a:rPr>
              <a:t>R</a:t>
            </a:r>
            <a:r>
              <a:rPr lang="en-US" altLang="zh-CN" sz="2400" baseline="-25000" dirty="0" smtClean="0">
                <a:ea typeface="宋体" charset="-122"/>
              </a:rPr>
              <a:t>E</a:t>
            </a:r>
            <a:r>
              <a:rPr lang="zh-CN" altLang="en-US" sz="2400" dirty="0" smtClean="0">
                <a:ea typeface="宋体" charset="-122"/>
              </a:rPr>
              <a:t>越大，差分放大电路共模抑制能力越强，但是，</a:t>
            </a:r>
            <a:r>
              <a:rPr lang="en-US" altLang="zh-CN" sz="2400" i="1" dirty="0" smtClean="0">
                <a:ea typeface="宋体" charset="-122"/>
              </a:rPr>
              <a:t>R</a:t>
            </a:r>
            <a:r>
              <a:rPr lang="en-US" altLang="zh-CN" sz="2400" baseline="-25000" dirty="0" smtClean="0">
                <a:ea typeface="宋体" charset="-122"/>
              </a:rPr>
              <a:t>E</a:t>
            </a:r>
            <a:r>
              <a:rPr lang="zh-CN" altLang="en-US" sz="2400" dirty="0" smtClean="0">
                <a:ea typeface="宋体" charset="-122"/>
              </a:rPr>
              <a:t>愈大，要获得合适的静态工作点所需的负电源</a:t>
            </a:r>
            <a:r>
              <a:rPr lang="en-US" altLang="zh-CN" sz="2400" dirty="0" smtClean="0">
                <a:ea typeface="宋体" charset="-122"/>
              </a:rPr>
              <a:t>|</a:t>
            </a:r>
            <a:r>
              <a:rPr lang="en-US" altLang="zh-CN" sz="2400" i="1" dirty="0" smtClean="0">
                <a:ea typeface="宋体" charset="-122"/>
              </a:rPr>
              <a:t>U</a:t>
            </a:r>
            <a:r>
              <a:rPr lang="en-US" altLang="zh-CN" sz="2400" baseline="-25000" dirty="0" smtClean="0">
                <a:ea typeface="宋体" charset="-122"/>
              </a:rPr>
              <a:t>EE</a:t>
            </a:r>
            <a:r>
              <a:rPr lang="en-US" altLang="zh-CN" sz="2400" dirty="0" smtClean="0">
                <a:ea typeface="宋体" charset="-122"/>
              </a:rPr>
              <a:t>|</a:t>
            </a:r>
            <a:r>
              <a:rPr lang="zh-CN" altLang="en-US" sz="2400" dirty="0" smtClean="0">
                <a:ea typeface="宋体" charset="-122"/>
              </a:rPr>
              <a:t>愈高。为了既能用较小的负电源</a:t>
            </a:r>
            <a:r>
              <a:rPr lang="en-US" sz="2400" dirty="0" smtClean="0">
                <a:ea typeface="宋体" charset="-122"/>
              </a:rPr>
              <a:t> </a:t>
            </a:r>
            <a:r>
              <a:rPr lang="zh-CN" altLang="en-US" sz="2400" dirty="0" smtClean="0">
                <a:ea typeface="宋体" charset="-122"/>
              </a:rPr>
              <a:t>，又能提高共模抑制比，可以用恒流源来代替</a:t>
            </a:r>
            <a:r>
              <a:rPr lang="en-US" altLang="zh-CN" sz="2400" i="1" dirty="0" smtClean="0">
                <a:ea typeface="宋体" charset="-122"/>
              </a:rPr>
              <a:t>R</a:t>
            </a:r>
            <a:r>
              <a:rPr lang="en-US" altLang="zh-CN" sz="2400" baseline="-25000" dirty="0" smtClean="0">
                <a:ea typeface="宋体" charset="-122"/>
              </a:rPr>
              <a:t>E</a:t>
            </a:r>
            <a:r>
              <a:rPr lang="zh-CN" altLang="en-US" sz="2400" dirty="0" smtClean="0">
                <a:ea typeface="宋体" charset="-122"/>
              </a:rPr>
              <a:t>。</a:t>
            </a:r>
          </a:p>
          <a:p>
            <a:pPr eaLnBrk="1" hangingPunct="1">
              <a:lnSpc>
                <a:spcPct val="120000"/>
              </a:lnSpc>
            </a:pPr>
            <a:r>
              <a:rPr lang="zh-CN" altLang="en-US" sz="2400" dirty="0" smtClean="0">
                <a:ea typeface="宋体" charset="-122"/>
              </a:rPr>
              <a:t>为了使运算放大器在有限级数的前提下获得尽可能大的开环电压放大倍数，根据上面差分放大电路放大倍数的计算公式可知，应使用尽可能大的集电极偏置电阻</a:t>
            </a:r>
            <a:r>
              <a:rPr lang="en-US" altLang="zh-CN" sz="2400" i="1" dirty="0" smtClean="0">
                <a:ea typeface="宋体" charset="-122"/>
              </a:rPr>
              <a:t>R</a:t>
            </a:r>
            <a:r>
              <a:rPr lang="en-US" altLang="zh-CN" sz="2400" baseline="-25000" dirty="0" smtClean="0">
                <a:ea typeface="宋体" charset="-122"/>
              </a:rPr>
              <a:t>C</a:t>
            </a:r>
            <a:r>
              <a:rPr lang="zh-CN" altLang="en-US" sz="2400" dirty="0" smtClean="0">
                <a:ea typeface="宋体" charset="-122"/>
              </a:rPr>
              <a:t>，但是，</a:t>
            </a:r>
            <a:r>
              <a:rPr lang="en-US" altLang="zh-CN" sz="2400" i="1" dirty="0" smtClean="0">
                <a:ea typeface="宋体" charset="-122"/>
              </a:rPr>
              <a:t>R</a:t>
            </a:r>
            <a:r>
              <a:rPr lang="en-US" altLang="zh-CN" sz="2400" baseline="-25000" dirty="0" smtClean="0">
                <a:ea typeface="宋体" charset="-122"/>
              </a:rPr>
              <a:t>C</a:t>
            </a:r>
            <a:r>
              <a:rPr lang="zh-CN" altLang="en-US" sz="2400" dirty="0" smtClean="0">
                <a:ea typeface="宋体" charset="-122"/>
              </a:rPr>
              <a:t>愈大，要获得合适的静态工作点所需的正电源</a:t>
            </a:r>
            <a:r>
              <a:rPr lang="en-US" altLang="zh-CN" sz="2400" i="1" dirty="0" smtClean="0">
                <a:ea typeface="宋体" charset="-122"/>
              </a:rPr>
              <a:t>U</a:t>
            </a:r>
            <a:r>
              <a:rPr lang="en-US" altLang="zh-CN" sz="2400" baseline="-25000" dirty="0" smtClean="0">
                <a:ea typeface="宋体" charset="-122"/>
              </a:rPr>
              <a:t>CC</a:t>
            </a:r>
            <a:r>
              <a:rPr lang="zh-CN" altLang="en-US" sz="2400" dirty="0" smtClean="0">
                <a:ea typeface="宋体" charset="-122"/>
              </a:rPr>
              <a:t>也愈高。这对电路设计是不利的。同样地，利用恒流源器件的高输出电阻特性，将</a:t>
            </a:r>
            <a:r>
              <a:rPr lang="en-US" altLang="zh-CN" sz="2400" i="1" dirty="0" smtClean="0">
                <a:ea typeface="宋体" charset="-122"/>
              </a:rPr>
              <a:t>R</a:t>
            </a:r>
            <a:r>
              <a:rPr lang="en-US" altLang="zh-CN" sz="2400" baseline="-25000" dirty="0" smtClean="0">
                <a:ea typeface="宋体" charset="-122"/>
              </a:rPr>
              <a:t>C</a:t>
            </a:r>
            <a:r>
              <a:rPr lang="zh-CN" altLang="en-US" sz="2400" dirty="0" smtClean="0">
                <a:ea typeface="宋体" charset="-122"/>
              </a:rPr>
              <a:t>用恒流源替代，既可以保障静态工作点的设置，又能在信号通路中呈现极大的电阻值，从而获得很高的电压放大倍数。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9</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31</a:t>
            </a:fld>
            <a:endParaRPr lang="zh-CN" altLang="en-US"/>
          </a:p>
        </p:txBody>
      </p:sp>
      <p:sp>
        <p:nvSpPr>
          <p:cNvPr id="8196" name="内容占位符 2"/>
          <p:cNvSpPr>
            <a:spLocks noGrp="1"/>
          </p:cNvSpPr>
          <p:nvPr>
            <p:ph sz="quarter" idx="4294967295"/>
          </p:nvPr>
        </p:nvSpPr>
        <p:spPr>
          <a:xfrm>
            <a:off x="0" y="765175"/>
            <a:ext cx="8891588" cy="5543550"/>
          </a:xfrm>
        </p:spPr>
        <p:txBody>
          <a:bodyPr/>
          <a:lstStyle/>
          <a:p>
            <a:pPr eaLnBrk="1" hangingPunct="1">
              <a:lnSpc>
                <a:spcPct val="120000"/>
              </a:lnSpc>
              <a:spcBef>
                <a:spcPct val="0"/>
              </a:spcBef>
            </a:pPr>
            <a:r>
              <a:rPr lang="zh-CN" altLang="en-US" sz="2400" dirty="0" smtClean="0">
                <a:ea typeface="宋体" charset="-122"/>
              </a:rPr>
              <a:t>用恒流源电路代替</a:t>
            </a:r>
            <a:r>
              <a:rPr lang="en-US" altLang="zh-CN" sz="2400" i="1" dirty="0" smtClean="0">
                <a:ea typeface="宋体" charset="-122"/>
              </a:rPr>
              <a:t>R</a:t>
            </a:r>
            <a:r>
              <a:rPr lang="en-US" altLang="zh-CN" sz="2400" baseline="-25000" dirty="0" smtClean="0">
                <a:ea typeface="宋体" charset="-122"/>
              </a:rPr>
              <a:t>E</a:t>
            </a:r>
            <a:r>
              <a:rPr lang="zh-CN" altLang="en-US" sz="2400" dirty="0" smtClean="0">
                <a:ea typeface="宋体" charset="-122"/>
              </a:rPr>
              <a:t>和</a:t>
            </a:r>
            <a:r>
              <a:rPr lang="en-US" altLang="zh-CN" sz="2400" i="1" dirty="0" smtClean="0">
                <a:ea typeface="宋体" charset="-122"/>
              </a:rPr>
              <a:t>R</a:t>
            </a:r>
            <a:r>
              <a:rPr lang="en-US" altLang="zh-CN" sz="2400" baseline="-25000" dirty="0" smtClean="0">
                <a:ea typeface="宋体" charset="-122"/>
              </a:rPr>
              <a:t>C</a:t>
            </a:r>
            <a:r>
              <a:rPr lang="zh-CN" altLang="en-US" sz="2400" dirty="0" smtClean="0">
                <a:ea typeface="宋体" charset="-122"/>
              </a:rPr>
              <a:t>的差分放大电路如图。恒流源</a:t>
            </a:r>
            <a:r>
              <a:rPr lang="en-US" altLang="zh-CN" sz="2400" i="1" dirty="0" smtClean="0">
                <a:ea typeface="宋体" charset="-122"/>
              </a:rPr>
              <a:t>I</a:t>
            </a:r>
            <a:r>
              <a:rPr lang="en-US" altLang="zh-CN" sz="2400" baseline="-25000" dirty="0" smtClean="0">
                <a:ea typeface="宋体" charset="-122"/>
              </a:rPr>
              <a:t>E</a:t>
            </a:r>
            <a:r>
              <a:rPr lang="zh-CN" altLang="en-US" sz="2400" dirty="0" smtClean="0">
                <a:ea typeface="宋体" charset="-122"/>
              </a:rPr>
              <a:t>和恒流源</a:t>
            </a:r>
            <a:r>
              <a:rPr lang="en-US" altLang="zh-CN" sz="2400" i="1" dirty="0" smtClean="0">
                <a:ea typeface="宋体" charset="-122"/>
              </a:rPr>
              <a:t>I</a:t>
            </a:r>
            <a:r>
              <a:rPr lang="en-US" altLang="zh-CN" sz="2400" baseline="-25000" dirty="0" smtClean="0">
                <a:ea typeface="宋体" charset="-122"/>
              </a:rPr>
              <a:t>C</a:t>
            </a:r>
            <a:r>
              <a:rPr lang="zh-CN" altLang="en-US" sz="2400" dirty="0" smtClean="0">
                <a:ea typeface="宋体" charset="-122"/>
              </a:rPr>
              <a:t>保持</a:t>
            </a:r>
            <a:r>
              <a:rPr lang="en-US" altLang="zh-CN" sz="2400" i="1" dirty="0" smtClean="0">
                <a:ea typeface="宋体" charset="-122"/>
              </a:rPr>
              <a:t>I</a:t>
            </a:r>
            <a:r>
              <a:rPr lang="en-US" altLang="zh-CN" sz="2400" baseline="-25000" dirty="0" smtClean="0">
                <a:ea typeface="宋体" charset="-122"/>
              </a:rPr>
              <a:t>E</a:t>
            </a:r>
            <a:r>
              <a:rPr lang="en-US" altLang="zh-CN" sz="2400" dirty="0" smtClean="0">
                <a:ea typeface="宋体" charset="-122"/>
              </a:rPr>
              <a:t>=2</a:t>
            </a:r>
            <a:r>
              <a:rPr lang="en-US" altLang="zh-CN" sz="2400" i="1" dirty="0" smtClean="0">
                <a:ea typeface="宋体" charset="-122"/>
              </a:rPr>
              <a:t>I</a:t>
            </a:r>
            <a:r>
              <a:rPr lang="en-US" altLang="zh-CN" sz="2400" baseline="-25000" dirty="0" smtClean="0">
                <a:ea typeface="宋体" charset="-122"/>
              </a:rPr>
              <a:t>C</a:t>
            </a:r>
            <a:r>
              <a:rPr lang="zh-CN" altLang="en-US" sz="2400" dirty="0" smtClean="0">
                <a:ea typeface="宋体" charset="-122"/>
              </a:rPr>
              <a:t>的关系。这样，由于恒流源的恒流作用，</a:t>
            </a:r>
            <a:r>
              <a:rPr lang="en-US" altLang="zh-CN" sz="2400" dirty="0" smtClean="0">
                <a:ea typeface="宋体" charset="-122"/>
              </a:rPr>
              <a:t>T</a:t>
            </a:r>
            <a:r>
              <a:rPr lang="en-US" altLang="zh-CN" sz="2400" baseline="-25000" dirty="0" smtClean="0">
                <a:ea typeface="宋体" charset="-122"/>
              </a:rPr>
              <a:t>1</a:t>
            </a:r>
            <a:r>
              <a:rPr lang="zh-CN" altLang="en-US" sz="2400" dirty="0" smtClean="0">
                <a:ea typeface="宋体" charset="-122"/>
              </a:rPr>
              <a:t>和</a:t>
            </a:r>
            <a:r>
              <a:rPr lang="en-US" altLang="zh-CN" sz="2400" dirty="0" smtClean="0">
                <a:ea typeface="宋体" charset="-122"/>
              </a:rPr>
              <a:t>T</a:t>
            </a:r>
            <a:r>
              <a:rPr lang="en-US" altLang="zh-CN" sz="2400" baseline="-25000" dirty="0" smtClean="0">
                <a:ea typeface="宋体" charset="-122"/>
              </a:rPr>
              <a:t>2</a:t>
            </a:r>
            <a:r>
              <a:rPr lang="zh-CN" altLang="en-US" sz="2400" dirty="0" smtClean="0">
                <a:ea typeface="宋体" charset="-122"/>
              </a:rPr>
              <a:t>的集电极电压</a:t>
            </a:r>
            <a:r>
              <a:rPr lang="en-US" altLang="zh-CN" sz="2400" i="1" dirty="0" smtClean="0">
                <a:ea typeface="宋体" charset="-122"/>
              </a:rPr>
              <a:t>u</a:t>
            </a:r>
            <a:r>
              <a:rPr lang="en-US" altLang="zh-CN" sz="2400" baseline="-25000" dirty="0" smtClean="0">
                <a:ea typeface="宋体" charset="-122"/>
              </a:rPr>
              <a:t>o1</a:t>
            </a:r>
            <a:r>
              <a:rPr lang="zh-CN" altLang="en-US" sz="2400" dirty="0" smtClean="0">
                <a:ea typeface="宋体" charset="-122"/>
              </a:rPr>
              <a:t>和</a:t>
            </a:r>
            <a:r>
              <a:rPr lang="en-US" altLang="zh-CN" sz="2400" i="1" dirty="0" smtClean="0">
                <a:ea typeface="宋体" charset="-122"/>
              </a:rPr>
              <a:t>u</a:t>
            </a:r>
            <a:r>
              <a:rPr lang="en-US" altLang="zh-CN" sz="2400" baseline="-25000" dirty="0" smtClean="0">
                <a:ea typeface="宋体" charset="-122"/>
              </a:rPr>
              <a:t>o2</a:t>
            </a:r>
            <a:r>
              <a:rPr lang="zh-CN" altLang="en-US" sz="2400" dirty="0" smtClean="0">
                <a:ea typeface="宋体" charset="-122"/>
              </a:rPr>
              <a:t>不随温度变化，达到抑制零点漂移的目的，同时恒流源</a:t>
            </a:r>
            <a:r>
              <a:rPr lang="en-US" altLang="zh-CN" sz="2400" i="1" dirty="0" smtClean="0">
                <a:ea typeface="宋体" charset="-122"/>
              </a:rPr>
              <a:t>I</a:t>
            </a:r>
            <a:r>
              <a:rPr lang="en-US" altLang="zh-CN" sz="2400" baseline="-25000" dirty="0" smtClean="0">
                <a:ea typeface="宋体" charset="-122"/>
              </a:rPr>
              <a:t>C</a:t>
            </a:r>
            <a:r>
              <a:rPr lang="zh-CN" altLang="en-US" sz="2400" dirty="0" smtClean="0">
                <a:ea typeface="宋体" charset="-122"/>
              </a:rPr>
              <a:t>的高输出电阻</a:t>
            </a:r>
            <a:r>
              <a:rPr lang="en-US" altLang="zh-CN" sz="2400" i="1" dirty="0" smtClean="0">
                <a:ea typeface="宋体" charset="-122"/>
              </a:rPr>
              <a:t>R</a:t>
            </a:r>
            <a:r>
              <a:rPr lang="en-US" altLang="zh-CN" sz="2400" baseline="-25000" dirty="0" smtClean="0">
                <a:ea typeface="宋体" charset="-122"/>
              </a:rPr>
              <a:t>o</a:t>
            </a:r>
            <a:r>
              <a:rPr lang="zh-CN" altLang="en-US" sz="2400" dirty="0" smtClean="0">
                <a:ea typeface="宋体" charset="-122"/>
              </a:rPr>
              <a:t>（一般可以达到</a:t>
            </a:r>
            <a:r>
              <a:rPr lang="en-US" altLang="zh-CN" sz="2400" dirty="0" smtClean="0">
                <a:ea typeface="宋体" charset="-122"/>
              </a:rPr>
              <a:t>10</a:t>
            </a:r>
            <a:r>
              <a:rPr lang="en-US" altLang="zh-CN" sz="2400" baseline="30000" dirty="0" smtClean="0">
                <a:ea typeface="宋体" charset="-122"/>
              </a:rPr>
              <a:t>5</a:t>
            </a:r>
            <a:r>
              <a:rPr lang="en-US" altLang="zh-CN" sz="2400" dirty="0" smtClean="0">
                <a:ea typeface="宋体" charset="-122"/>
                <a:sym typeface="Symbol" pitchFamily="18" charset="2"/>
              </a:rPr>
              <a:t></a:t>
            </a:r>
            <a:r>
              <a:rPr lang="zh-CN" altLang="en-US" sz="2400" dirty="0" smtClean="0">
                <a:ea typeface="宋体" charset="-122"/>
              </a:rPr>
              <a:t>以上）又为获得高电压放大倍数提供了保障。</a:t>
            </a:r>
          </a:p>
          <a:p>
            <a:pPr eaLnBrk="1" hangingPunct="1"/>
            <a:endParaRPr lang="zh-CN" altLang="en-US" sz="2400" dirty="0" smtClean="0">
              <a:ea typeface="宋体" charset="-122"/>
            </a:endParaRPr>
          </a:p>
        </p:txBody>
      </p:sp>
      <p:sp>
        <p:nvSpPr>
          <p:cNvPr id="81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8194" name="Object 1"/>
          <p:cNvGraphicFramePr>
            <a:graphicFrameLocks noChangeAspect="1"/>
          </p:cNvGraphicFramePr>
          <p:nvPr>
            <p:extLst>
              <p:ext uri="{D42A27DB-BD31-4B8C-83A1-F6EECF244321}">
                <p14:modId xmlns:p14="http://schemas.microsoft.com/office/powerpoint/2010/main" val="3152788091"/>
              </p:ext>
            </p:extLst>
          </p:nvPr>
        </p:nvGraphicFramePr>
        <p:xfrm>
          <a:off x="1638300" y="2749547"/>
          <a:ext cx="5602288" cy="3643313"/>
        </p:xfrm>
        <a:graphic>
          <a:graphicData uri="http://schemas.openxmlformats.org/presentationml/2006/ole">
            <mc:AlternateContent xmlns:mc="http://schemas.openxmlformats.org/markup-compatibility/2006">
              <mc:Choice xmlns:v="urn:schemas-microsoft-com:vml" Requires="v">
                <p:oleObj spid="_x0000_s8232" name="Visio" r:id="rId3" imgW="2560796" imgH="1670685" progId="Visio.Drawing.11">
                  <p:embed/>
                </p:oleObj>
              </mc:Choice>
              <mc:Fallback>
                <p:oleObj name="Visio" r:id="rId3" imgW="2560796" imgH="167068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749547"/>
                        <a:ext cx="5602288" cy="364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10</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32</a:t>
            </a:fld>
            <a:endParaRPr lang="zh-CN" altLang="en-US"/>
          </a:p>
        </p:txBody>
      </p:sp>
      <p:sp>
        <p:nvSpPr>
          <p:cNvPr id="9220" name="内容占位符 2"/>
          <p:cNvSpPr>
            <a:spLocks noGrp="1"/>
          </p:cNvSpPr>
          <p:nvPr>
            <p:ph sz="quarter" idx="4294967295"/>
          </p:nvPr>
        </p:nvSpPr>
        <p:spPr>
          <a:xfrm>
            <a:off x="0" y="765175"/>
            <a:ext cx="8891588" cy="5543550"/>
          </a:xfrm>
        </p:spPr>
        <p:txBody>
          <a:bodyPr/>
          <a:lstStyle/>
          <a:p>
            <a:pPr eaLnBrk="1" hangingPunct="1"/>
            <a:r>
              <a:rPr lang="zh-CN" altLang="en-US" smtClean="0">
                <a:ea typeface="宋体" charset="-122"/>
              </a:rPr>
              <a:t>差分放大电路的输入、输出方式</a:t>
            </a:r>
          </a:p>
        </p:txBody>
      </p:sp>
      <p:sp>
        <p:nvSpPr>
          <p:cNvPr id="92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9218" name="Object 1"/>
          <p:cNvGraphicFramePr>
            <a:graphicFrameLocks noChangeAspect="1"/>
          </p:cNvGraphicFramePr>
          <p:nvPr>
            <p:extLst>
              <p:ext uri="{D42A27DB-BD31-4B8C-83A1-F6EECF244321}">
                <p14:modId xmlns:p14="http://schemas.microsoft.com/office/powerpoint/2010/main" val="2648456395"/>
              </p:ext>
            </p:extLst>
          </p:nvPr>
        </p:nvGraphicFramePr>
        <p:xfrm>
          <a:off x="201422" y="1221756"/>
          <a:ext cx="5853113" cy="3806825"/>
        </p:xfrm>
        <a:graphic>
          <a:graphicData uri="http://schemas.openxmlformats.org/presentationml/2006/ole">
            <mc:AlternateContent xmlns:mc="http://schemas.openxmlformats.org/markup-compatibility/2006">
              <mc:Choice xmlns:v="urn:schemas-microsoft-com:vml" Requires="v">
                <p:oleObj spid="_x0000_s9397" name="Visio" r:id="rId3" imgW="2560796" imgH="1670685" progId="Visio.Drawing.11">
                  <p:embed/>
                </p:oleObj>
              </mc:Choice>
              <mc:Fallback>
                <p:oleObj name="Visio" r:id="rId3" imgW="2560796" imgH="167068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22" y="1221756"/>
                        <a:ext cx="5853113" cy="380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矩形 5"/>
          <p:cNvSpPr>
            <a:spLocks noChangeArrowheads="1"/>
          </p:cNvSpPr>
          <p:nvPr/>
        </p:nvSpPr>
        <p:spPr bwMode="auto">
          <a:xfrm>
            <a:off x="620523" y="5028581"/>
            <a:ext cx="543401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dirty="0"/>
              <a:t>双端输入、单端输出差分放大电路</a:t>
            </a:r>
          </a:p>
        </p:txBody>
      </p:sp>
      <p:graphicFrame>
        <p:nvGraphicFramePr>
          <p:cNvPr id="8" name="Object 7"/>
          <p:cNvGraphicFramePr>
            <a:graphicFrameLocks noChangeAspect="1"/>
          </p:cNvGraphicFramePr>
          <p:nvPr>
            <p:extLst>
              <p:ext uri="{D42A27DB-BD31-4B8C-83A1-F6EECF244321}">
                <p14:modId xmlns:p14="http://schemas.microsoft.com/office/powerpoint/2010/main" val="3369078013"/>
              </p:ext>
            </p:extLst>
          </p:nvPr>
        </p:nvGraphicFramePr>
        <p:xfrm>
          <a:off x="6159499" y="1323975"/>
          <a:ext cx="1355725" cy="898525"/>
        </p:xfrm>
        <a:graphic>
          <a:graphicData uri="http://schemas.openxmlformats.org/presentationml/2006/ole">
            <mc:AlternateContent xmlns:mc="http://schemas.openxmlformats.org/markup-compatibility/2006">
              <mc:Choice xmlns:v="urn:schemas-microsoft-com:vml" Requires="v">
                <p:oleObj spid="_x0000_s9398" name="Equation" r:id="rId5" imgW="583920" imgH="393480" progId="Equation.DSMT4">
                  <p:embed/>
                </p:oleObj>
              </mc:Choice>
              <mc:Fallback>
                <p:oleObj name="Equation" r:id="rId5" imgW="583920" imgH="393480" progId="Equation.DSMT4">
                  <p:embed/>
                  <p:pic>
                    <p:nvPicPr>
                      <p:cNvPr id="0" name=""/>
                      <p:cNvPicPr>
                        <a:picLocks noChangeAspect="1" noChangeArrowheads="1"/>
                      </p:cNvPicPr>
                      <p:nvPr/>
                    </p:nvPicPr>
                    <p:blipFill>
                      <a:blip r:embed="rId6"/>
                      <a:srcRect/>
                      <a:stretch>
                        <a:fillRect/>
                      </a:stretch>
                    </p:blipFill>
                    <p:spPr bwMode="auto">
                      <a:xfrm>
                        <a:off x="6159499" y="1323975"/>
                        <a:ext cx="135572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719650580"/>
              </p:ext>
            </p:extLst>
          </p:nvPr>
        </p:nvGraphicFramePr>
        <p:xfrm>
          <a:off x="6159499" y="2185811"/>
          <a:ext cx="1001712" cy="522287"/>
        </p:xfrm>
        <a:graphic>
          <a:graphicData uri="http://schemas.openxmlformats.org/presentationml/2006/ole">
            <mc:AlternateContent xmlns:mc="http://schemas.openxmlformats.org/markup-compatibility/2006">
              <mc:Choice xmlns:v="urn:schemas-microsoft-com:vml" Requires="v">
                <p:oleObj spid="_x0000_s9399" name="Equation" r:id="rId7" imgW="431640" imgH="228600" progId="Equation.DSMT4">
                  <p:embed/>
                </p:oleObj>
              </mc:Choice>
              <mc:Fallback>
                <p:oleObj name="Equation" r:id="rId7" imgW="431640" imgH="228600" progId="Equation.DSMT4">
                  <p:embed/>
                  <p:pic>
                    <p:nvPicPr>
                      <p:cNvPr id="0" name=""/>
                      <p:cNvPicPr>
                        <a:picLocks noChangeAspect="1" noChangeArrowheads="1"/>
                      </p:cNvPicPr>
                      <p:nvPr/>
                    </p:nvPicPr>
                    <p:blipFill>
                      <a:blip r:embed="rId8"/>
                      <a:srcRect/>
                      <a:stretch>
                        <a:fillRect/>
                      </a:stretch>
                    </p:blipFill>
                    <p:spPr bwMode="auto">
                      <a:xfrm>
                        <a:off x="6159499" y="2185811"/>
                        <a:ext cx="1001712"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
          <p:cNvGraphicFramePr>
            <a:graphicFrameLocks noChangeAspect="1"/>
          </p:cNvGraphicFramePr>
          <p:nvPr>
            <p:extLst>
              <p:ext uri="{D42A27DB-BD31-4B8C-83A1-F6EECF244321}">
                <p14:modId xmlns:p14="http://schemas.microsoft.com/office/powerpoint/2010/main" val="534113688"/>
              </p:ext>
            </p:extLst>
          </p:nvPr>
        </p:nvGraphicFramePr>
        <p:xfrm>
          <a:off x="6093333" y="2754313"/>
          <a:ext cx="2924175" cy="968375"/>
        </p:xfrm>
        <a:graphic>
          <a:graphicData uri="http://schemas.openxmlformats.org/presentationml/2006/ole">
            <mc:AlternateContent xmlns:mc="http://schemas.openxmlformats.org/markup-compatibility/2006">
              <mc:Choice xmlns:v="urn:schemas-microsoft-com:vml" Requires="v">
                <p:oleObj spid="_x0000_s9400" name="Equation" r:id="rId9" imgW="1396800" imgH="457200" progId="Equation.DSMT4">
                  <p:embed/>
                </p:oleObj>
              </mc:Choice>
              <mc:Fallback>
                <p:oleObj name="Equation" r:id="rId9" imgW="1396800" imgH="457200" progId="Equation.DSMT4">
                  <p:embed/>
                  <p:pic>
                    <p:nvPicPr>
                      <p:cNvPr id="0" name=""/>
                      <p:cNvPicPr>
                        <a:picLocks noChangeAspect="1" noChangeArrowheads="1"/>
                      </p:cNvPicPr>
                      <p:nvPr/>
                    </p:nvPicPr>
                    <p:blipFill>
                      <a:blip r:embed="rId10"/>
                      <a:srcRect/>
                      <a:stretch>
                        <a:fillRect/>
                      </a:stretch>
                    </p:blipFill>
                    <p:spPr bwMode="auto">
                      <a:xfrm>
                        <a:off x="6093333" y="2754313"/>
                        <a:ext cx="2924175"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3570073679"/>
              </p:ext>
            </p:extLst>
          </p:nvPr>
        </p:nvGraphicFramePr>
        <p:xfrm>
          <a:off x="6307138" y="3879850"/>
          <a:ext cx="1822450" cy="468313"/>
        </p:xfrm>
        <a:graphic>
          <a:graphicData uri="http://schemas.openxmlformats.org/presentationml/2006/ole">
            <mc:AlternateContent xmlns:mc="http://schemas.openxmlformats.org/markup-compatibility/2006">
              <mc:Choice xmlns:v="urn:schemas-microsoft-com:vml" Requires="v">
                <p:oleObj spid="_x0000_s9401" name="Equation" r:id="rId11" imgW="901440" imgH="228600" progId="Equation.DSMT4">
                  <p:embed/>
                </p:oleObj>
              </mc:Choice>
              <mc:Fallback>
                <p:oleObj name="Equation" r:id="rId11" imgW="901440" imgH="228600" progId="Equation.DSMT4">
                  <p:embed/>
                  <p:pic>
                    <p:nvPicPr>
                      <p:cNvPr id="0" name=""/>
                      <p:cNvPicPr>
                        <a:picLocks noChangeAspect="1" noChangeArrowheads="1"/>
                      </p:cNvPicPr>
                      <p:nvPr/>
                    </p:nvPicPr>
                    <p:blipFill>
                      <a:blip r:embed="rId12"/>
                      <a:srcRect/>
                      <a:stretch>
                        <a:fillRect/>
                      </a:stretch>
                    </p:blipFill>
                    <p:spPr bwMode="auto">
                      <a:xfrm>
                        <a:off x="6307138" y="3879850"/>
                        <a:ext cx="18224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1961626540"/>
              </p:ext>
            </p:extLst>
          </p:nvPr>
        </p:nvGraphicFramePr>
        <p:xfrm>
          <a:off x="6370638" y="4532313"/>
          <a:ext cx="847725" cy="468313"/>
        </p:xfrm>
        <a:graphic>
          <a:graphicData uri="http://schemas.openxmlformats.org/presentationml/2006/ole">
            <mc:AlternateContent xmlns:mc="http://schemas.openxmlformats.org/markup-compatibility/2006">
              <mc:Choice xmlns:v="urn:schemas-microsoft-com:vml" Requires="v">
                <p:oleObj spid="_x0000_s9402" name="Equation" r:id="rId13" imgW="419040" imgH="228600" progId="Equation.DSMT4">
                  <p:embed/>
                </p:oleObj>
              </mc:Choice>
              <mc:Fallback>
                <p:oleObj name="Equation" r:id="rId13" imgW="419040" imgH="228600" progId="Equation.DSMT4">
                  <p:embed/>
                  <p:pic>
                    <p:nvPicPr>
                      <p:cNvPr id="0" name=""/>
                      <p:cNvPicPr>
                        <a:picLocks noChangeAspect="1" noChangeArrowheads="1"/>
                      </p:cNvPicPr>
                      <p:nvPr/>
                    </p:nvPicPr>
                    <p:blipFill>
                      <a:blip r:embed="rId14"/>
                      <a:srcRect/>
                      <a:stretch>
                        <a:fillRect/>
                      </a:stretch>
                    </p:blipFill>
                    <p:spPr bwMode="auto">
                      <a:xfrm>
                        <a:off x="6370638" y="4532313"/>
                        <a:ext cx="8477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11</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33</a:t>
            </a:fld>
            <a:endParaRPr lang="zh-CN" altLang="en-US"/>
          </a:p>
        </p:txBody>
      </p:sp>
      <p:sp>
        <p:nvSpPr>
          <p:cNvPr id="10244" name="内容占位符 2"/>
          <p:cNvSpPr>
            <a:spLocks noGrp="1"/>
          </p:cNvSpPr>
          <p:nvPr>
            <p:ph sz="quarter" idx="4294967295"/>
          </p:nvPr>
        </p:nvSpPr>
        <p:spPr>
          <a:xfrm>
            <a:off x="0" y="765175"/>
            <a:ext cx="8891588" cy="5543550"/>
          </a:xfrm>
        </p:spPr>
        <p:txBody>
          <a:bodyPr/>
          <a:lstStyle/>
          <a:p>
            <a:pPr eaLnBrk="1" hangingPunct="1"/>
            <a:r>
              <a:rPr lang="zh-CN" altLang="en-US" dirty="0" smtClean="0">
                <a:ea typeface="宋体" charset="-122"/>
              </a:rPr>
              <a:t>差分放大电路的输入、输出方式</a:t>
            </a:r>
          </a:p>
        </p:txBody>
      </p:sp>
      <p:sp>
        <p:nvSpPr>
          <p:cNvPr id="102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10246" name="矩形 5"/>
          <p:cNvSpPr>
            <a:spLocks noChangeArrowheads="1"/>
          </p:cNvSpPr>
          <p:nvPr/>
        </p:nvSpPr>
        <p:spPr bwMode="auto">
          <a:xfrm>
            <a:off x="377635" y="5400675"/>
            <a:ext cx="54340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dirty="0"/>
              <a:t>单端输入、单端输出差分放大电路</a:t>
            </a:r>
          </a:p>
        </p:txBody>
      </p:sp>
      <p:sp>
        <p:nvSpPr>
          <p:cNvPr id="102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0242" name="Object 3"/>
          <p:cNvGraphicFramePr>
            <a:graphicFrameLocks noChangeAspect="1"/>
          </p:cNvGraphicFramePr>
          <p:nvPr>
            <p:extLst>
              <p:ext uri="{D42A27DB-BD31-4B8C-83A1-F6EECF244321}">
                <p14:modId xmlns:p14="http://schemas.microsoft.com/office/powerpoint/2010/main" val="1121614956"/>
              </p:ext>
            </p:extLst>
          </p:nvPr>
        </p:nvGraphicFramePr>
        <p:xfrm>
          <a:off x="142875" y="1228725"/>
          <a:ext cx="5740400" cy="3968750"/>
        </p:xfrm>
        <a:graphic>
          <a:graphicData uri="http://schemas.openxmlformats.org/presentationml/2006/ole">
            <mc:AlternateContent xmlns:mc="http://schemas.openxmlformats.org/markup-compatibility/2006">
              <mc:Choice xmlns:v="urn:schemas-microsoft-com:vml" Requires="v">
                <p:oleObj spid="_x0000_s10417" name="Visio" r:id="rId3" imgW="2560796" imgH="1770221" progId="Visio.Drawing.11">
                  <p:embed/>
                </p:oleObj>
              </mc:Choice>
              <mc:Fallback>
                <p:oleObj name="Visio" r:id="rId3" imgW="2560796" imgH="177022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228725"/>
                        <a:ext cx="5740400" cy="396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255765616"/>
              </p:ext>
            </p:extLst>
          </p:nvPr>
        </p:nvGraphicFramePr>
        <p:xfrm>
          <a:off x="6175818" y="1315498"/>
          <a:ext cx="1355725" cy="898525"/>
        </p:xfrm>
        <a:graphic>
          <a:graphicData uri="http://schemas.openxmlformats.org/presentationml/2006/ole">
            <mc:AlternateContent xmlns:mc="http://schemas.openxmlformats.org/markup-compatibility/2006">
              <mc:Choice xmlns:v="urn:schemas-microsoft-com:vml" Requires="v">
                <p:oleObj spid="_x0000_s10418" name="Equation" r:id="rId5" imgW="583920" imgH="393480" progId="Equation.DSMT4">
                  <p:embed/>
                </p:oleObj>
              </mc:Choice>
              <mc:Fallback>
                <p:oleObj name="Equation" r:id="rId5" imgW="583920" imgH="393480" progId="Equation.DSMT4">
                  <p:embed/>
                  <p:pic>
                    <p:nvPicPr>
                      <p:cNvPr id="0" name=""/>
                      <p:cNvPicPr>
                        <a:picLocks noChangeAspect="1" noChangeArrowheads="1"/>
                      </p:cNvPicPr>
                      <p:nvPr/>
                    </p:nvPicPr>
                    <p:blipFill>
                      <a:blip r:embed="rId6"/>
                      <a:srcRect/>
                      <a:stretch>
                        <a:fillRect/>
                      </a:stretch>
                    </p:blipFill>
                    <p:spPr bwMode="auto">
                      <a:xfrm>
                        <a:off x="6175818" y="1315498"/>
                        <a:ext cx="135572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546706049"/>
              </p:ext>
            </p:extLst>
          </p:nvPr>
        </p:nvGraphicFramePr>
        <p:xfrm>
          <a:off x="6189661" y="2214023"/>
          <a:ext cx="1325563" cy="898525"/>
        </p:xfrm>
        <a:graphic>
          <a:graphicData uri="http://schemas.openxmlformats.org/presentationml/2006/ole">
            <mc:AlternateContent xmlns:mc="http://schemas.openxmlformats.org/markup-compatibility/2006">
              <mc:Choice xmlns:v="urn:schemas-microsoft-com:vml" Requires="v">
                <p:oleObj spid="_x0000_s10419" name="Equation" r:id="rId7" imgW="571320" imgH="393480" progId="Equation.DSMT4">
                  <p:embed/>
                </p:oleObj>
              </mc:Choice>
              <mc:Fallback>
                <p:oleObj name="Equation" r:id="rId7" imgW="571320" imgH="393480" progId="Equation.DSMT4">
                  <p:embed/>
                  <p:pic>
                    <p:nvPicPr>
                      <p:cNvPr id="0" name=""/>
                      <p:cNvPicPr>
                        <a:picLocks noChangeAspect="1" noChangeArrowheads="1"/>
                      </p:cNvPicPr>
                      <p:nvPr/>
                    </p:nvPicPr>
                    <p:blipFill>
                      <a:blip r:embed="rId8"/>
                      <a:srcRect/>
                      <a:stretch>
                        <a:fillRect/>
                      </a:stretch>
                    </p:blipFill>
                    <p:spPr bwMode="auto">
                      <a:xfrm>
                        <a:off x="6189661" y="2214023"/>
                        <a:ext cx="1325563"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
          <p:cNvGraphicFramePr>
            <a:graphicFrameLocks noChangeAspect="1"/>
          </p:cNvGraphicFramePr>
          <p:nvPr>
            <p:extLst>
              <p:ext uri="{D42A27DB-BD31-4B8C-83A1-F6EECF244321}">
                <p14:modId xmlns:p14="http://schemas.microsoft.com/office/powerpoint/2010/main" val="1060817460"/>
              </p:ext>
            </p:extLst>
          </p:nvPr>
        </p:nvGraphicFramePr>
        <p:xfrm>
          <a:off x="6160072" y="3201988"/>
          <a:ext cx="2925762" cy="968375"/>
        </p:xfrm>
        <a:graphic>
          <a:graphicData uri="http://schemas.openxmlformats.org/presentationml/2006/ole">
            <mc:AlternateContent xmlns:mc="http://schemas.openxmlformats.org/markup-compatibility/2006">
              <mc:Choice xmlns:v="urn:schemas-microsoft-com:vml" Requires="v">
                <p:oleObj spid="_x0000_s10420" name="Equation" r:id="rId9" imgW="1396800" imgH="457200" progId="Equation.DSMT4">
                  <p:embed/>
                </p:oleObj>
              </mc:Choice>
              <mc:Fallback>
                <p:oleObj name="Equation" r:id="rId9" imgW="1396800" imgH="457200" progId="Equation.DSMT4">
                  <p:embed/>
                  <p:pic>
                    <p:nvPicPr>
                      <p:cNvPr id="0" name=""/>
                      <p:cNvPicPr>
                        <a:picLocks noChangeAspect="1" noChangeArrowheads="1"/>
                      </p:cNvPicPr>
                      <p:nvPr/>
                    </p:nvPicPr>
                    <p:blipFill>
                      <a:blip r:embed="rId10"/>
                      <a:srcRect/>
                      <a:stretch>
                        <a:fillRect/>
                      </a:stretch>
                    </p:blipFill>
                    <p:spPr bwMode="auto">
                      <a:xfrm>
                        <a:off x="6160072" y="3201988"/>
                        <a:ext cx="292576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3941939453"/>
              </p:ext>
            </p:extLst>
          </p:nvPr>
        </p:nvGraphicFramePr>
        <p:xfrm>
          <a:off x="6296025" y="4409261"/>
          <a:ext cx="1822450" cy="468313"/>
        </p:xfrm>
        <a:graphic>
          <a:graphicData uri="http://schemas.openxmlformats.org/presentationml/2006/ole">
            <mc:AlternateContent xmlns:mc="http://schemas.openxmlformats.org/markup-compatibility/2006">
              <mc:Choice xmlns:v="urn:schemas-microsoft-com:vml" Requires="v">
                <p:oleObj spid="_x0000_s10421" name="Equation" r:id="rId11" imgW="901440" imgH="228600" progId="Equation.DSMT4">
                  <p:embed/>
                </p:oleObj>
              </mc:Choice>
              <mc:Fallback>
                <p:oleObj name="Equation" r:id="rId11" imgW="901440" imgH="228600" progId="Equation.DSMT4">
                  <p:embed/>
                  <p:pic>
                    <p:nvPicPr>
                      <p:cNvPr id="0" name=""/>
                      <p:cNvPicPr>
                        <a:picLocks noChangeAspect="1" noChangeArrowheads="1"/>
                      </p:cNvPicPr>
                      <p:nvPr/>
                    </p:nvPicPr>
                    <p:blipFill>
                      <a:blip r:embed="rId12"/>
                      <a:srcRect/>
                      <a:stretch>
                        <a:fillRect/>
                      </a:stretch>
                    </p:blipFill>
                    <p:spPr bwMode="auto">
                      <a:xfrm>
                        <a:off x="6296025" y="4409261"/>
                        <a:ext cx="18224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2909664280"/>
              </p:ext>
            </p:extLst>
          </p:nvPr>
        </p:nvGraphicFramePr>
        <p:xfrm>
          <a:off x="6359525" y="5108505"/>
          <a:ext cx="847725" cy="468313"/>
        </p:xfrm>
        <a:graphic>
          <a:graphicData uri="http://schemas.openxmlformats.org/presentationml/2006/ole">
            <mc:AlternateContent xmlns:mc="http://schemas.openxmlformats.org/markup-compatibility/2006">
              <mc:Choice xmlns:v="urn:schemas-microsoft-com:vml" Requires="v">
                <p:oleObj spid="_x0000_s10422" name="Equation" r:id="rId13" imgW="419040" imgH="228600" progId="Equation.DSMT4">
                  <p:embed/>
                </p:oleObj>
              </mc:Choice>
              <mc:Fallback>
                <p:oleObj name="Equation" r:id="rId13" imgW="419040" imgH="228600" progId="Equation.DSMT4">
                  <p:embed/>
                  <p:pic>
                    <p:nvPicPr>
                      <p:cNvPr id="0" name=""/>
                      <p:cNvPicPr>
                        <a:picLocks noChangeAspect="1" noChangeArrowheads="1"/>
                      </p:cNvPicPr>
                      <p:nvPr/>
                    </p:nvPicPr>
                    <p:blipFill>
                      <a:blip r:embed="rId14"/>
                      <a:srcRect/>
                      <a:stretch>
                        <a:fillRect/>
                      </a:stretch>
                    </p:blipFill>
                    <p:spPr bwMode="auto">
                      <a:xfrm>
                        <a:off x="6359525" y="5108505"/>
                        <a:ext cx="8477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12</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34</a:t>
            </a:fld>
            <a:endParaRPr lang="zh-CN" altLang="en-US"/>
          </a:p>
        </p:txBody>
      </p:sp>
      <p:sp>
        <p:nvSpPr>
          <p:cNvPr id="11268" name="内容占位符 2"/>
          <p:cNvSpPr>
            <a:spLocks noGrp="1"/>
          </p:cNvSpPr>
          <p:nvPr>
            <p:ph sz="quarter" idx="4294967295"/>
          </p:nvPr>
        </p:nvSpPr>
        <p:spPr>
          <a:xfrm>
            <a:off x="0" y="765175"/>
            <a:ext cx="8891588" cy="5543550"/>
          </a:xfrm>
        </p:spPr>
        <p:txBody>
          <a:bodyPr/>
          <a:lstStyle/>
          <a:p>
            <a:pPr eaLnBrk="1" hangingPunct="1"/>
            <a:r>
              <a:rPr lang="zh-CN" altLang="en-US" smtClean="0">
                <a:ea typeface="宋体" charset="-122"/>
              </a:rPr>
              <a:t>差分放大电路的输入、输出方式</a:t>
            </a:r>
          </a:p>
        </p:txBody>
      </p:sp>
      <p:sp>
        <p:nvSpPr>
          <p:cNvPr id="1126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11270" name="矩形 5"/>
          <p:cNvSpPr>
            <a:spLocks noChangeArrowheads="1"/>
          </p:cNvSpPr>
          <p:nvPr/>
        </p:nvSpPr>
        <p:spPr bwMode="auto">
          <a:xfrm>
            <a:off x="358141" y="5359577"/>
            <a:ext cx="54340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dirty="0"/>
              <a:t>单端输入、双端输出差分放大电路</a:t>
            </a:r>
          </a:p>
        </p:txBody>
      </p:sp>
      <p:sp>
        <p:nvSpPr>
          <p:cNvPr id="112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1266" name="Object 3"/>
          <p:cNvGraphicFramePr>
            <a:graphicFrameLocks noChangeAspect="1"/>
          </p:cNvGraphicFramePr>
          <p:nvPr>
            <p:extLst>
              <p:ext uri="{D42A27DB-BD31-4B8C-83A1-F6EECF244321}">
                <p14:modId xmlns:p14="http://schemas.microsoft.com/office/powerpoint/2010/main" val="2931240942"/>
              </p:ext>
            </p:extLst>
          </p:nvPr>
        </p:nvGraphicFramePr>
        <p:xfrm>
          <a:off x="64453" y="1300163"/>
          <a:ext cx="5727700" cy="3959225"/>
        </p:xfrm>
        <a:graphic>
          <a:graphicData uri="http://schemas.openxmlformats.org/presentationml/2006/ole">
            <mc:AlternateContent xmlns:mc="http://schemas.openxmlformats.org/markup-compatibility/2006">
              <mc:Choice xmlns:v="urn:schemas-microsoft-com:vml" Requires="v">
                <p:oleObj spid="_x0000_s11441" name="Visio" r:id="rId3" imgW="2560796" imgH="1770221" progId="Visio.Drawing.11">
                  <p:embed/>
                </p:oleObj>
              </mc:Choice>
              <mc:Fallback>
                <p:oleObj name="Visio" r:id="rId3" imgW="2560796" imgH="177022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3" y="1300163"/>
                        <a:ext cx="57277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3289598917"/>
              </p:ext>
            </p:extLst>
          </p:nvPr>
        </p:nvGraphicFramePr>
        <p:xfrm>
          <a:off x="6175818" y="1315498"/>
          <a:ext cx="1355725" cy="898525"/>
        </p:xfrm>
        <a:graphic>
          <a:graphicData uri="http://schemas.openxmlformats.org/presentationml/2006/ole">
            <mc:AlternateContent xmlns:mc="http://schemas.openxmlformats.org/markup-compatibility/2006">
              <mc:Choice xmlns:v="urn:schemas-microsoft-com:vml" Requires="v">
                <p:oleObj spid="_x0000_s11442" name="Equation" r:id="rId5" imgW="583920" imgH="393480" progId="Equation.DSMT4">
                  <p:embed/>
                </p:oleObj>
              </mc:Choice>
              <mc:Fallback>
                <p:oleObj name="Equation" r:id="rId5" imgW="583920" imgH="393480" progId="Equation.DSMT4">
                  <p:embed/>
                  <p:pic>
                    <p:nvPicPr>
                      <p:cNvPr id="0" name=""/>
                      <p:cNvPicPr>
                        <a:picLocks noChangeAspect="1" noChangeArrowheads="1"/>
                      </p:cNvPicPr>
                      <p:nvPr/>
                    </p:nvPicPr>
                    <p:blipFill>
                      <a:blip r:embed="rId6"/>
                      <a:srcRect/>
                      <a:stretch>
                        <a:fillRect/>
                      </a:stretch>
                    </p:blipFill>
                    <p:spPr bwMode="auto">
                      <a:xfrm>
                        <a:off x="6175818" y="1315498"/>
                        <a:ext cx="135572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1267787628"/>
              </p:ext>
            </p:extLst>
          </p:nvPr>
        </p:nvGraphicFramePr>
        <p:xfrm>
          <a:off x="6189661" y="2214023"/>
          <a:ext cx="1325563" cy="898525"/>
        </p:xfrm>
        <a:graphic>
          <a:graphicData uri="http://schemas.openxmlformats.org/presentationml/2006/ole">
            <mc:AlternateContent xmlns:mc="http://schemas.openxmlformats.org/markup-compatibility/2006">
              <mc:Choice xmlns:v="urn:schemas-microsoft-com:vml" Requires="v">
                <p:oleObj spid="_x0000_s11443" name="Equation" r:id="rId7" imgW="571320" imgH="393480" progId="Equation.DSMT4">
                  <p:embed/>
                </p:oleObj>
              </mc:Choice>
              <mc:Fallback>
                <p:oleObj name="Equation" r:id="rId7" imgW="571320" imgH="393480" progId="Equation.DSMT4">
                  <p:embed/>
                  <p:pic>
                    <p:nvPicPr>
                      <p:cNvPr id="0" name=""/>
                      <p:cNvPicPr>
                        <a:picLocks noChangeAspect="1" noChangeArrowheads="1"/>
                      </p:cNvPicPr>
                      <p:nvPr/>
                    </p:nvPicPr>
                    <p:blipFill>
                      <a:blip r:embed="rId8"/>
                      <a:srcRect/>
                      <a:stretch>
                        <a:fillRect/>
                      </a:stretch>
                    </p:blipFill>
                    <p:spPr bwMode="auto">
                      <a:xfrm>
                        <a:off x="6189661" y="2214023"/>
                        <a:ext cx="1325563"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
          <p:cNvGraphicFramePr>
            <a:graphicFrameLocks noChangeAspect="1"/>
          </p:cNvGraphicFramePr>
          <p:nvPr>
            <p:extLst>
              <p:ext uri="{D42A27DB-BD31-4B8C-83A1-F6EECF244321}">
                <p14:modId xmlns:p14="http://schemas.microsoft.com/office/powerpoint/2010/main" val="3834614733"/>
              </p:ext>
            </p:extLst>
          </p:nvPr>
        </p:nvGraphicFramePr>
        <p:xfrm>
          <a:off x="6194362" y="3192463"/>
          <a:ext cx="2686050" cy="968375"/>
        </p:xfrm>
        <a:graphic>
          <a:graphicData uri="http://schemas.openxmlformats.org/presentationml/2006/ole">
            <mc:AlternateContent xmlns:mc="http://schemas.openxmlformats.org/markup-compatibility/2006">
              <mc:Choice xmlns:v="urn:schemas-microsoft-com:vml" Requires="v">
                <p:oleObj spid="_x0000_s11444" name="Equation" r:id="rId9" imgW="1282680" imgH="457200" progId="Equation.DSMT4">
                  <p:embed/>
                </p:oleObj>
              </mc:Choice>
              <mc:Fallback>
                <p:oleObj name="Equation" r:id="rId9" imgW="1282680" imgH="457200" progId="Equation.DSMT4">
                  <p:embed/>
                  <p:pic>
                    <p:nvPicPr>
                      <p:cNvPr id="0" name=""/>
                      <p:cNvPicPr>
                        <a:picLocks noChangeAspect="1" noChangeArrowheads="1"/>
                      </p:cNvPicPr>
                      <p:nvPr/>
                    </p:nvPicPr>
                    <p:blipFill>
                      <a:blip r:embed="rId10"/>
                      <a:srcRect/>
                      <a:stretch>
                        <a:fillRect/>
                      </a:stretch>
                    </p:blipFill>
                    <p:spPr bwMode="auto">
                      <a:xfrm>
                        <a:off x="6194362" y="3192463"/>
                        <a:ext cx="26860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extLst>
              <p:ext uri="{D42A27DB-BD31-4B8C-83A1-F6EECF244321}">
                <p14:modId xmlns:p14="http://schemas.microsoft.com/office/powerpoint/2010/main" val="1230443968"/>
              </p:ext>
            </p:extLst>
          </p:nvPr>
        </p:nvGraphicFramePr>
        <p:xfrm>
          <a:off x="6296025" y="4409261"/>
          <a:ext cx="1822450" cy="468313"/>
        </p:xfrm>
        <a:graphic>
          <a:graphicData uri="http://schemas.openxmlformats.org/presentationml/2006/ole">
            <mc:AlternateContent xmlns:mc="http://schemas.openxmlformats.org/markup-compatibility/2006">
              <mc:Choice xmlns:v="urn:schemas-microsoft-com:vml" Requires="v">
                <p:oleObj spid="_x0000_s11445" name="Equation" r:id="rId11" imgW="901440" imgH="228600" progId="Equation.DSMT4">
                  <p:embed/>
                </p:oleObj>
              </mc:Choice>
              <mc:Fallback>
                <p:oleObj name="Equation" r:id="rId11" imgW="901440" imgH="228600" progId="Equation.DSMT4">
                  <p:embed/>
                  <p:pic>
                    <p:nvPicPr>
                      <p:cNvPr id="0" name=""/>
                      <p:cNvPicPr>
                        <a:picLocks noChangeAspect="1" noChangeArrowheads="1"/>
                      </p:cNvPicPr>
                      <p:nvPr/>
                    </p:nvPicPr>
                    <p:blipFill>
                      <a:blip r:embed="rId12"/>
                      <a:srcRect/>
                      <a:stretch>
                        <a:fillRect/>
                      </a:stretch>
                    </p:blipFill>
                    <p:spPr bwMode="auto">
                      <a:xfrm>
                        <a:off x="6296025" y="4409261"/>
                        <a:ext cx="18224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
          <p:cNvGraphicFramePr>
            <a:graphicFrameLocks noChangeAspect="1"/>
          </p:cNvGraphicFramePr>
          <p:nvPr>
            <p:extLst>
              <p:ext uri="{D42A27DB-BD31-4B8C-83A1-F6EECF244321}">
                <p14:modId xmlns:p14="http://schemas.microsoft.com/office/powerpoint/2010/main" val="933642476"/>
              </p:ext>
            </p:extLst>
          </p:nvPr>
        </p:nvGraphicFramePr>
        <p:xfrm>
          <a:off x="6359525" y="5108505"/>
          <a:ext cx="847725" cy="468313"/>
        </p:xfrm>
        <a:graphic>
          <a:graphicData uri="http://schemas.openxmlformats.org/presentationml/2006/ole">
            <mc:AlternateContent xmlns:mc="http://schemas.openxmlformats.org/markup-compatibility/2006">
              <mc:Choice xmlns:v="urn:schemas-microsoft-com:vml" Requires="v">
                <p:oleObj spid="_x0000_s11446" name="Equation" r:id="rId13" imgW="419040" imgH="228600" progId="Equation.DSMT4">
                  <p:embed/>
                </p:oleObj>
              </mc:Choice>
              <mc:Fallback>
                <p:oleObj name="Equation" r:id="rId13" imgW="419040" imgH="228600" progId="Equation.DSMT4">
                  <p:embed/>
                  <p:pic>
                    <p:nvPicPr>
                      <p:cNvPr id="0" name=""/>
                      <p:cNvPicPr>
                        <a:picLocks noChangeAspect="1" noChangeArrowheads="1"/>
                      </p:cNvPicPr>
                      <p:nvPr/>
                    </p:nvPicPr>
                    <p:blipFill>
                      <a:blip r:embed="rId14"/>
                      <a:srcRect/>
                      <a:stretch>
                        <a:fillRect/>
                      </a:stretch>
                    </p:blipFill>
                    <p:spPr bwMode="auto">
                      <a:xfrm>
                        <a:off x="6359525" y="5108505"/>
                        <a:ext cx="8477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pPr eaLnBrk="1" hangingPunct="1"/>
            <a:r>
              <a:rPr lang="en-US" altLang="zh-CN" smtClean="0">
                <a:ea typeface="宋体" charset="-122"/>
              </a:rPr>
              <a:t>7.2.1 </a:t>
            </a:r>
            <a:r>
              <a:rPr lang="zh-CN" altLang="en-US" smtClean="0">
                <a:ea typeface="宋体" charset="-122"/>
              </a:rPr>
              <a:t>差分放大电路（续</a:t>
            </a:r>
            <a:r>
              <a:rPr lang="en-US" altLang="zh-CN" smtClean="0">
                <a:ea typeface="宋体" charset="-122"/>
              </a:rPr>
              <a:t>13</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35</a:t>
            </a:fld>
            <a:endParaRPr lang="zh-CN" altLang="en-US"/>
          </a:p>
        </p:txBody>
      </p:sp>
      <p:sp>
        <p:nvSpPr>
          <p:cNvPr id="12292" name="内容占位符 2"/>
          <p:cNvSpPr>
            <a:spLocks noGrp="1"/>
          </p:cNvSpPr>
          <p:nvPr>
            <p:ph sz="quarter" idx="4294967295"/>
          </p:nvPr>
        </p:nvSpPr>
        <p:spPr>
          <a:xfrm>
            <a:off x="0" y="765175"/>
            <a:ext cx="8891588" cy="5543550"/>
          </a:xfrm>
        </p:spPr>
        <p:txBody>
          <a:bodyPr/>
          <a:lstStyle/>
          <a:p>
            <a:pPr marL="449263" indent="-449263" eaLnBrk="1" hangingPunct="1">
              <a:lnSpc>
                <a:spcPct val="140000"/>
              </a:lnSpc>
              <a:spcBef>
                <a:spcPct val="0"/>
              </a:spcBef>
            </a:pPr>
            <a:r>
              <a:rPr lang="zh-CN" altLang="en-US" sz="2400" dirty="0" smtClean="0">
                <a:ea typeface="宋体" charset="-122"/>
              </a:rPr>
              <a:t>由于差分放大电路两边完全对称，因此信号从任意一边输入（另一边输入端接地）时，作用在两个管子</a:t>
            </a:r>
            <a:r>
              <a:rPr lang="en-US" altLang="zh-CN" sz="2400" dirty="0" smtClean="0">
                <a:ea typeface="宋体" charset="-122"/>
              </a:rPr>
              <a:t>T</a:t>
            </a:r>
            <a:r>
              <a:rPr lang="en-US" altLang="zh-CN" sz="2400" baseline="-25000" dirty="0" smtClean="0">
                <a:ea typeface="宋体" charset="-122"/>
              </a:rPr>
              <a:t>1</a:t>
            </a:r>
            <a:r>
              <a:rPr lang="zh-CN" altLang="en-US" sz="2400" dirty="0" smtClean="0">
                <a:ea typeface="宋体" charset="-122"/>
              </a:rPr>
              <a:t>和</a:t>
            </a:r>
            <a:r>
              <a:rPr lang="en-US" altLang="zh-CN" sz="2400" dirty="0" smtClean="0">
                <a:ea typeface="宋体" charset="-122"/>
              </a:rPr>
              <a:t>T</a:t>
            </a:r>
            <a:r>
              <a:rPr lang="en-US" altLang="zh-CN" sz="2400" baseline="-25000" dirty="0" smtClean="0">
                <a:ea typeface="宋体" charset="-122"/>
              </a:rPr>
              <a:t>2</a:t>
            </a:r>
            <a:r>
              <a:rPr lang="zh-CN" altLang="en-US" sz="2400" dirty="0" smtClean="0">
                <a:ea typeface="宋体" charset="-122"/>
              </a:rPr>
              <a:t>的发射结上的电压仍是一个差模信号，即</a:t>
            </a:r>
            <a:r>
              <a:rPr lang="en-US" altLang="zh-CN" sz="2400" i="1" dirty="0" smtClean="0">
                <a:ea typeface="宋体" charset="-122"/>
              </a:rPr>
              <a:t>u</a:t>
            </a:r>
            <a:r>
              <a:rPr lang="en-US" altLang="zh-CN" sz="2400" baseline="-25000" dirty="0" smtClean="0">
                <a:ea typeface="宋体" charset="-122"/>
              </a:rPr>
              <a:t>be1</a:t>
            </a:r>
            <a:r>
              <a:rPr lang="en-US" altLang="zh-CN" sz="2400" dirty="0" smtClean="0">
                <a:ea typeface="宋体" charset="-122"/>
              </a:rPr>
              <a:t>= </a:t>
            </a:r>
            <a:r>
              <a:rPr lang="en-US" altLang="zh-CN" sz="2400" i="1" dirty="0" smtClean="0">
                <a:ea typeface="宋体" charset="-122"/>
              </a:rPr>
              <a:t>-u</a:t>
            </a:r>
            <a:r>
              <a:rPr lang="en-US" altLang="zh-CN" sz="2400" baseline="-25000" dirty="0" smtClean="0">
                <a:ea typeface="宋体" charset="-122"/>
              </a:rPr>
              <a:t>be2</a:t>
            </a:r>
            <a:r>
              <a:rPr lang="zh-CN" altLang="en-US" sz="2400" dirty="0" smtClean="0">
                <a:ea typeface="宋体" charset="-122"/>
              </a:rPr>
              <a:t>，所以与双端输入时一样，具有电压放大作用。</a:t>
            </a:r>
            <a:endParaRPr lang="en-US" altLang="zh-CN" sz="2400" dirty="0" smtClean="0">
              <a:ea typeface="宋体" charset="-122"/>
            </a:endParaRPr>
          </a:p>
          <a:p>
            <a:pPr marL="449263" indent="-449263" eaLnBrk="1" hangingPunct="1">
              <a:lnSpc>
                <a:spcPct val="140000"/>
              </a:lnSpc>
              <a:spcBef>
                <a:spcPct val="0"/>
              </a:spcBef>
            </a:pPr>
            <a:r>
              <a:rPr lang="zh-CN" altLang="en-US" sz="2400" dirty="0" smtClean="0">
                <a:ea typeface="宋体" charset="-122"/>
              </a:rPr>
              <a:t>当单端输出时，由于输出只与一个管子的集电极电压变化有关，因此它的输出电压变化量</a:t>
            </a:r>
            <a:r>
              <a:rPr lang="en-US" altLang="zh-CN" sz="2400" i="1" dirty="0" err="1" smtClean="0">
                <a:ea typeface="宋体" charset="-122"/>
              </a:rPr>
              <a:t>u</a:t>
            </a:r>
            <a:r>
              <a:rPr lang="en-US" altLang="zh-CN" sz="2400" baseline="-25000" dirty="0" err="1" smtClean="0">
                <a:ea typeface="宋体" charset="-122"/>
              </a:rPr>
              <a:t>o</a:t>
            </a:r>
            <a:r>
              <a:rPr lang="zh-CN" altLang="en-US" sz="2400" dirty="0" smtClean="0">
                <a:ea typeface="宋体" charset="-122"/>
              </a:rPr>
              <a:t>只有双端输出的一半。所以，单端输出的差模电压放大倍数只有双端输出的一半：</a:t>
            </a:r>
          </a:p>
        </p:txBody>
      </p:sp>
      <p:sp>
        <p:nvSpPr>
          <p:cNvPr id="1229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122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2290" name="Object 2"/>
          <p:cNvGraphicFramePr>
            <a:graphicFrameLocks noChangeAspect="1"/>
          </p:cNvGraphicFramePr>
          <p:nvPr/>
        </p:nvGraphicFramePr>
        <p:xfrm>
          <a:off x="3132138" y="4418013"/>
          <a:ext cx="2854325" cy="1003300"/>
        </p:xfrm>
        <a:graphic>
          <a:graphicData uri="http://schemas.openxmlformats.org/presentationml/2006/ole">
            <mc:AlternateContent xmlns:mc="http://schemas.openxmlformats.org/markup-compatibility/2006">
              <mc:Choice xmlns:v="urn:schemas-microsoft-com:vml" Requires="v">
                <p:oleObj spid="_x0000_s12330" name="Equation" r:id="rId3" imgW="1244520" imgH="431640" progId="Equation.DSMT4">
                  <p:embed/>
                </p:oleObj>
              </mc:Choice>
              <mc:Fallback>
                <p:oleObj name="Equation" r:id="rId3" imgW="124452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418013"/>
                        <a:ext cx="28543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矩形 8"/>
          <p:cNvSpPr>
            <a:spLocks noChangeArrowheads="1"/>
          </p:cNvSpPr>
          <p:nvPr/>
        </p:nvSpPr>
        <p:spPr bwMode="auto">
          <a:xfrm>
            <a:off x="179388" y="5360988"/>
            <a:ext cx="86804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dirty="0"/>
              <a:t>式中（</a:t>
            </a:r>
            <a:r>
              <a:rPr lang="en-US" altLang="zh-CN" dirty="0"/>
              <a:t>±</a:t>
            </a:r>
            <a:r>
              <a:rPr lang="zh-CN" altLang="en-US" dirty="0"/>
              <a:t>）取负号相对应为从</a:t>
            </a:r>
            <a:r>
              <a:rPr lang="en-US" altLang="zh-CN" dirty="0"/>
              <a:t>T</a:t>
            </a:r>
            <a:r>
              <a:rPr lang="en-US" altLang="zh-CN" baseline="-25000" dirty="0"/>
              <a:t>1</a:t>
            </a:r>
            <a:r>
              <a:rPr lang="zh-CN" altLang="en-US" dirty="0"/>
              <a:t>集电极输出，此时</a:t>
            </a:r>
            <a:r>
              <a:rPr lang="en-US" altLang="zh-CN" i="1" dirty="0" err="1"/>
              <a:t>u</a:t>
            </a:r>
            <a:r>
              <a:rPr lang="en-US" altLang="zh-CN" baseline="-25000" dirty="0" err="1"/>
              <a:t>o</a:t>
            </a:r>
            <a:r>
              <a:rPr lang="zh-CN" altLang="en-US" dirty="0"/>
              <a:t>与</a:t>
            </a:r>
            <a:r>
              <a:rPr lang="en-US" altLang="zh-CN" i="1" dirty="0" err="1"/>
              <a:t>u</a:t>
            </a:r>
            <a:r>
              <a:rPr lang="en-US" altLang="zh-CN" baseline="-25000" dirty="0" err="1"/>
              <a:t>i</a:t>
            </a:r>
            <a:r>
              <a:rPr lang="zh-CN" altLang="en-US" dirty="0"/>
              <a:t>的极性相反；取正号相对应为从</a:t>
            </a:r>
            <a:r>
              <a:rPr lang="en-US" altLang="zh-CN" dirty="0"/>
              <a:t>T</a:t>
            </a:r>
            <a:r>
              <a:rPr lang="en-US" altLang="zh-CN" baseline="-25000" dirty="0"/>
              <a:t>2</a:t>
            </a:r>
            <a:r>
              <a:rPr lang="zh-CN" altLang="en-US" dirty="0"/>
              <a:t>集电极输出，此时</a:t>
            </a:r>
            <a:r>
              <a:rPr lang="en-US" altLang="zh-CN" i="1" dirty="0" err="1"/>
              <a:t>u</a:t>
            </a:r>
            <a:r>
              <a:rPr lang="en-US" altLang="zh-CN" baseline="-25000" dirty="0" err="1"/>
              <a:t>o</a:t>
            </a:r>
            <a:r>
              <a:rPr lang="zh-CN" altLang="en-US" dirty="0"/>
              <a:t>与</a:t>
            </a:r>
            <a:r>
              <a:rPr lang="en-US" altLang="zh-CN" i="1" dirty="0" err="1"/>
              <a:t>u</a:t>
            </a:r>
            <a:r>
              <a:rPr lang="en-US" altLang="zh-CN" baseline="-25000" dirty="0" err="1"/>
              <a:t>i</a:t>
            </a:r>
            <a:r>
              <a:rPr lang="zh-CN" altLang="en-US" dirty="0"/>
              <a:t>的极性相同。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2">
                                            <p:txEl>
                                              <p:pRg st="1" end="1"/>
                                            </p:txEl>
                                          </p:spTgt>
                                        </p:tgtEl>
                                        <p:attrNameLst>
                                          <p:attrName>style.visibility</p:attrName>
                                        </p:attrNameLst>
                                      </p:cBhvr>
                                      <p:to>
                                        <p:strVal val="visible"/>
                                      </p:to>
                                    </p:set>
                                    <p:anim calcmode="lin" valueType="num">
                                      <p:cBhvr additive="base">
                                        <p:cTn id="13"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2290"/>
                                        </p:tgtEl>
                                        <p:attrNameLst>
                                          <p:attrName>style.visibility</p:attrName>
                                        </p:attrNameLst>
                                      </p:cBhvr>
                                      <p:to>
                                        <p:strVal val="visible"/>
                                      </p:to>
                                    </p:set>
                                    <p:anim calcmode="lin" valueType="num">
                                      <p:cBhvr additive="base">
                                        <p:cTn id="18" dur="500" fill="hold"/>
                                        <p:tgtEl>
                                          <p:spTgt spid="12290"/>
                                        </p:tgtEl>
                                        <p:attrNameLst>
                                          <p:attrName>ppt_x</p:attrName>
                                        </p:attrNameLst>
                                      </p:cBhvr>
                                      <p:tavLst>
                                        <p:tav tm="0">
                                          <p:val>
                                            <p:strVal val="#ppt_x"/>
                                          </p:val>
                                        </p:tav>
                                        <p:tav tm="100000">
                                          <p:val>
                                            <p:strVal val="#ppt_x"/>
                                          </p:val>
                                        </p:tav>
                                      </p:tavLst>
                                    </p:anim>
                                    <p:anim calcmode="lin" valueType="num">
                                      <p:cBhvr additive="base">
                                        <p:cTn id="19"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295"/>
                                        </p:tgtEl>
                                        <p:attrNameLst>
                                          <p:attrName>style.visibility</p:attrName>
                                        </p:attrNameLst>
                                      </p:cBhvr>
                                      <p:to>
                                        <p:strVal val="visible"/>
                                      </p:to>
                                    </p:set>
                                    <p:anim calcmode="lin" valueType="num">
                                      <p:cBhvr additive="base">
                                        <p:cTn id="24" dur="500" fill="hold"/>
                                        <p:tgtEl>
                                          <p:spTgt spid="12295"/>
                                        </p:tgtEl>
                                        <p:attrNameLst>
                                          <p:attrName>ppt_x</p:attrName>
                                        </p:attrNameLst>
                                      </p:cBhvr>
                                      <p:tavLst>
                                        <p:tav tm="0">
                                          <p:val>
                                            <p:strVal val="#ppt_x"/>
                                          </p:val>
                                        </p:tav>
                                        <p:tav tm="100000">
                                          <p:val>
                                            <p:strVal val="#ppt_x"/>
                                          </p:val>
                                        </p:tav>
                                      </p:tavLst>
                                    </p:anim>
                                    <p:anim calcmode="lin" valueType="num">
                                      <p:cBhvr additive="base">
                                        <p:cTn id="25"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uiExpand="1" build="p"/>
      <p:bldP spid="1229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36</a:t>
            </a:fld>
            <a:endParaRPr lang="zh-CN" altLang="en-US"/>
          </a:p>
        </p:txBody>
      </p:sp>
      <p:sp>
        <p:nvSpPr>
          <p:cNvPr id="3" name="内容占位符 2"/>
          <p:cNvSpPr>
            <a:spLocks noGrp="1"/>
          </p:cNvSpPr>
          <p:nvPr>
            <p:ph sz="quarter" idx="4294967295"/>
          </p:nvPr>
        </p:nvSpPr>
        <p:spPr>
          <a:xfrm>
            <a:off x="0" y="765175"/>
            <a:ext cx="8891588" cy="5543550"/>
          </a:xfrm>
        </p:spPr>
        <p:txBody>
          <a:bodyPr/>
          <a:lstStyle/>
          <a:p>
            <a:pPr eaLnBrk="1" hangingPunct="1">
              <a:defRPr/>
            </a:pPr>
            <a:r>
              <a:rPr lang="zh-CN" altLang="en-US" dirty="0" smtClean="0"/>
              <a:t>基本镜像电流源电路</a:t>
            </a:r>
            <a:endParaRPr lang="en-US" altLang="zh-CN" dirty="0" smtClean="0"/>
          </a:p>
          <a:p>
            <a:pPr indent="17463" eaLnBrk="1" hangingPunct="1">
              <a:lnSpc>
                <a:spcPct val="150000"/>
              </a:lnSpc>
              <a:buFont typeface="Wingdings" pitchFamily="2" charset="2"/>
              <a:buNone/>
              <a:defRPr/>
            </a:pPr>
            <a:r>
              <a:rPr lang="zh-CN" altLang="en-US" sz="2400" dirty="0" smtClean="0"/>
              <a:t>集成运算放大器中的电流源偏置电路要求各个电流源之间保持一定的数值关系，以便保障各级电路获得正确的偏置。因此，作为偏置电路的电流源电路需要在同一参考电流的基础上进行配置。</a:t>
            </a:r>
          </a:p>
        </p:txBody>
      </p:sp>
      <p:sp>
        <p:nvSpPr>
          <p:cNvPr id="1331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3314" name="Object 1"/>
          <p:cNvGraphicFramePr>
            <a:graphicFrameLocks noChangeAspect="1"/>
          </p:cNvGraphicFramePr>
          <p:nvPr>
            <p:extLst>
              <p:ext uri="{D42A27DB-BD31-4B8C-83A1-F6EECF244321}">
                <p14:modId xmlns:p14="http://schemas.microsoft.com/office/powerpoint/2010/main" val="520848829"/>
              </p:ext>
            </p:extLst>
          </p:nvPr>
        </p:nvGraphicFramePr>
        <p:xfrm>
          <a:off x="2723696" y="2928942"/>
          <a:ext cx="5075238" cy="3478212"/>
        </p:xfrm>
        <a:graphic>
          <a:graphicData uri="http://schemas.openxmlformats.org/presentationml/2006/ole">
            <mc:AlternateContent xmlns:mc="http://schemas.openxmlformats.org/markup-compatibility/2006">
              <mc:Choice xmlns:v="urn:schemas-microsoft-com:vml" Requires="v">
                <p:oleObj spid="_x0000_s13352" name="Visio" r:id="rId3" imgW="3522821" imgH="2416016" progId="Visio.Drawing.11">
                  <p:embed/>
                </p:oleObj>
              </mc:Choice>
              <mc:Fallback>
                <p:oleObj name="Visio" r:id="rId3" imgW="3522821" imgH="241601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3696" y="2928942"/>
                        <a:ext cx="5075238" cy="347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4"/>
                                        </p:tgtEl>
                                        <p:attrNameLst>
                                          <p:attrName>style.visibility</p:attrName>
                                        </p:attrNameLst>
                                      </p:cBhvr>
                                      <p:to>
                                        <p:strVal val="visible"/>
                                      </p:to>
                                    </p:set>
                                    <p:anim calcmode="lin" valueType="num">
                                      <p:cBhvr additive="base">
                                        <p:cTn id="19" dur="500" fill="hold"/>
                                        <p:tgtEl>
                                          <p:spTgt spid="13314"/>
                                        </p:tgtEl>
                                        <p:attrNameLst>
                                          <p:attrName>ppt_x</p:attrName>
                                        </p:attrNameLst>
                                      </p:cBhvr>
                                      <p:tavLst>
                                        <p:tav tm="0">
                                          <p:val>
                                            <p:strVal val="#ppt_x"/>
                                          </p:val>
                                        </p:tav>
                                        <p:tav tm="100000">
                                          <p:val>
                                            <p:strVal val="#ppt_x"/>
                                          </p:val>
                                        </p:tav>
                                      </p:tavLst>
                                    </p:anim>
                                    <p:anim calcmode="lin" valueType="num">
                                      <p:cBhvr additive="base">
                                        <p:cTn id="20"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镜像电流源偏置电路（续</a:t>
            </a:r>
            <a:r>
              <a:rPr lang="en-US" altLang="zh-CN" smtClean="0">
                <a:ea typeface="宋体" charset="-122"/>
              </a:rPr>
              <a:t>1</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37</a:t>
            </a:fld>
            <a:endParaRPr lang="zh-CN" altLang="en-US"/>
          </a:p>
        </p:txBody>
      </p:sp>
      <p:sp>
        <p:nvSpPr>
          <p:cNvPr id="14342" name="内容占位符 2"/>
          <p:cNvSpPr>
            <a:spLocks noGrp="1"/>
          </p:cNvSpPr>
          <p:nvPr>
            <p:ph sz="quarter" idx="4294967295"/>
          </p:nvPr>
        </p:nvSpPr>
        <p:spPr>
          <a:xfrm>
            <a:off x="0" y="774319"/>
            <a:ext cx="8891588" cy="5543550"/>
          </a:xfrm>
        </p:spPr>
        <p:txBody>
          <a:bodyPr/>
          <a:lstStyle/>
          <a:p>
            <a:pPr marL="0" indent="0" eaLnBrk="1" hangingPunct="1">
              <a:lnSpc>
                <a:spcPct val="150000"/>
              </a:lnSpc>
              <a:buFont typeface="Wingdings" pitchFamily="2" charset="2"/>
              <a:buNone/>
            </a:pPr>
            <a:r>
              <a:rPr lang="zh-CN" altLang="en-US" sz="2400" dirty="0" smtClean="0">
                <a:ea typeface="宋体" charset="-122"/>
              </a:rPr>
              <a:t>电路中各个晶体管发射结并联连接，具有相同的</a:t>
            </a:r>
            <a:r>
              <a:rPr lang="en-US" altLang="zh-CN" sz="2400" i="1" dirty="0" smtClean="0">
                <a:ea typeface="宋体" charset="-122"/>
              </a:rPr>
              <a:t>U</a:t>
            </a:r>
            <a:r>
              <a:rPr lang="en-US" altLang="zh-CN" sz="2400" i="1" baseline="-25000" dirty="0" smtClean="0">
                <a:ea typeface="宋体" charset="-122"/>
              </a:rPr>
              <a:t>BE</a:t>
            </a:r>
            <a:r>
              <a:rPr lang="zh-CN" altLang="en-US" sz="2400" dirty="0" smtClean="0">
                <a:ea typeface="宋体" charset="-122"/>
              </a:rPr>
              <a:t>，工艺上，将各个晶体管的电流放大系数做得很大，</a:t>
            </a:r>
            <a:r>
              <a:rPr lang="en-US" sz="2400" dirty="0" smtClean="0">
                <a:ea typeface="宋体" charset="-122"/>
                <a:sym typeface="Symbol" pitchFamily="18" charset="2"/>
              </a:rPr>
              <a:t></a:t>
            </a:r>
            <a:r>
              <a:rPr lang="en-US" altLang="zh-CN" sz="2400" dirty="0" smtClean="0">
                <a:ea typeface="宋体" charset="-122"/>
              </a:rPr>
              <a:t>&gt;&gt;1</a:t>
            </a:r>
            <a:r>
              <a:rPr lang="zh-CN" altLang="en-US" sz="2400" dirty="0" smtClean="0">
                <a:ea typeface="宋体" charset="-122"/>
              </a:rPr>
              <a:t>，那么</a:t>
            </a:r>
          </a:p>
        </p:txBody>
      </p:sp>
      <p:sp>
        <p:nvSpPr>
          <p:cNvPr id="143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4338" name="Object 1"/>
          <p:cNvGraphicFramePr>
            <a:graphicFrameLocks noChangeAspect="1"/>
          </p:cNvGraphicFramePr>
          <p:nvPr>
            <p:extLst>
              <p:ext uri="{D42A27DB-BD31-4B8C-83A1-F6EECF244321}">
                <p14:modId xmlns:p14="http://schemas.microsoft.com/office/powerpoint/2010/main" val="2112362692"/>
              </p:ext>
            </p:extLst>
          </p:nvPr>
        </p:nvGraphicFramePr>
        <p:xfrm>
          <a:off x="2363788" y="2024063"/>
          <a:ext cx="6251575" cy="866775"/>
        </p:xfrm>
        <a:graphic>
          <a:graphicData uri="http://schemas.openxmlformats.org/presentationml/2006/ole">
            <mc:AlternateContent xmlns:mc="http://schemas.openxmlformats.org/markup-compatibility/2006">
              <mc:Choice xmlns:v="urn:schemas-microsoft-com:vml" Requires="v">
                <p:oleObj spid="_x0000_s14447" name="Equation" r:id="rId3" imgW="3085920" imgH="431640" progId="Equation.DSMT4">
                  <p:embed/>
                </p:oleObj>
              </mc:Choice>
              <mc:Fallback>
                <p:oleObj name="Equation" r:id="rId3" imgW="3085920" imgH="431640" progId="Equation.DSMT4">
                  <p:embed/>
                  <p:pic>
                    <p:nvPicPr>
                      <p:cNvPr id="0" name="Object 1"/>
                      <p:cNvPicPr>
                        <a:picLocks noChangeAspect="1" noChangeArrowheads="1"/>
                      </p:cNvPicPr>
                      <p:nvPr/>
                    </p:nvPicPr>
                    <p:blipFill>
                      <a:blip r:embed="rId4"/>
                      <a:srcRect/>
                      <a:stretch>
                        <a:fillRect/>
                      </a:stretch>
                    </p:blipFill>
                    <p:spPr bwMode="auto">
                      <a:xfrm>
                        <a:off x="2363788" y="2024063"/>
                        <a:ext cx="625157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4339" name="Object 3"/>
          <p:cNvGraphicFramePr>
            <a:graphicFrameLocks noChangeAspect="1"/>
          </p:cNvGraphicFramePr>
          <p:nvPr>
            <p:extLst>
              <p:ext uri="{D42A27DB-BD31-4B8C-83A1-F6EECF244321}">
                <p14:modId xmlns:p14="http://schemas.microsoft.com/office/powerpoint/2010/main" val="1602651172"/>
              </p:ext>
            </p:extLst>
          </p:nvPr>
        </p:nvGraphicFramePr>
        <p:xfrm>
          <a:off x="4014788" y="2938463"/>
          <a:ext cx="4621212" cy="868362"/>
        </p:xfrm>
        <a:graphic>
          <a:graphicData uri="http://schemas.openxmlformats.org/presentationml/2006/ole">
            <mc:AlternateContent xmlns:mc="http://schemas.openxmlformats.org/markup-compatibility/2006">
              <mc:Choice xmlns:v="urn:schemas-microsoft-com:vml" Requires="v">
                <p:oleObj spid="_x0000_s14448" name="Equation" r:id="rId5" imgW="2286000" imgH="431640" progId="Equation.DSMT4">
                  <p:embed/>
                </p:oleObj>
              </mc:Choice>
              <mc:Fallback>
                <p:oleObj name="Equation" r:id="rId5" imgW="2286000" imgH="431640" progId="Equation.DSMT4">
                  <p:embed/>
                  <p:pic>
                    <p:nvPicPr>
                      <p:cNvPr id="0" name="Object 3"/>
                      <p:cNvPicPr>
                        <a:picLocks noChangeAspect="1" noChangeArrowheads="1"/>
                      </p:cNvPicPr>
                      <p:nvPr/>
                    </p:nvPicPr>
                    <p:blipFill>
                      <a:blip r:embed="rId6"/>
                      <a:srcRect/>
                      <a:stretch>
                        <a:fillRect/>
                      </a:stretch>
                    </p:blipFill>
                    <p:spPr bwMode="auto">
                      <a:xfrm>
                        <a:off x="4014788" y="2938463"/>
                        <a:ext cx="4621212"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5"/>
          <p:cNvGraphicFramePr>
            <a:graphicFrameLocks noChangeAspect="1"/>
          </p:cNvGraphicFramePr>
          <p:nvPr>
            <p:extLst>
              <p:ext uri="{D42A27DB-BD31-4B8C-83A1-F6EECF244321}">
                <p14:modId xmlns:p14="http://schemas.microsoft.com/office/powerpoint/2010/main" val="1416872996"/>
              </p:ext>
            </p:extLst>
          </p:nvPr>
        </p:nvGraphicFramePr>
        <p:xfrm>
          <a:off x="218395" y="2763611"/>
          <a:ext cx="5075237" cy="3478213"/>
        </p:xfrm>
        <a:graphic>
          <a:graphicData uri="http://schemas.openxmlformats.org/presentationml/2006/ole">
            <mc:AlternateContent xmlns:mc="http://schemas.openxmlformats.org/markup-compatibility/2006">
              <mc:Choice xmlns:v="urn:schemas-microsoft-com:vml" Requires="v">
                <p:oleObj spid="_x0000_s14449" name="Visio" r:id="rId7" imgW="3522821" imgH="2416016" progId="Visio.Drawing.11">
                  <p:embed/>
                </p:oleObj>
              </mc:Choice>
              <mc:Fallback>
                <p:oleObj name="Visio" r:id="rId7" imgW="3522821" imgH="2416016"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395" y="2763611"/>
                        <a:ext cx="5075237" cy="347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镜像电流源偏置电路（续</a:t>
            </a:r>
            <a:r>
              <a:rPr lang="en-US" altLang="zh-CN" smtClean="0">
                <a:ea typeface="宋体" charset="-122"/>
              </a:rPr>
              <a:t>2</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38</a:t>
            </a:fld>
            <a:endParaRPr lang="zh-CN" altLang="en-US"/>
          </a:p>
        </p:txBody>
      </p:sp>
      <p:sp>
        <p:nvSpPr>
          <p:cNvPr id="15365" name="内容占位符 2"/>
          <p:cNvSpPr>
            <a:spLocks noGrp="1"/>
          </p:cNvSpPr>
          <p:nvPr>
            <p:ph sz="quarter" idx="4294967295"/>
          </p:nvPr>
        </p:nvSpPr>
        <p:spPr>
          <a:xfrm>
            <a:off x="0" y="765175"/>
            <a:ext cx="8891588" cy="5543550"/>
          </a:xfrm>
        </p:spPr>
        <p:txBody>
          <a:bodyPr/>
          <a:lstStyle/>
          <a:p>
            <a:pPr marL="0" indent="0" eaLnBrk="1" hangingPunct="1">
              <a:lnSpc>
                <a:spcPct val="150000"/>
              </a:lnSpc>
              <a:buFont typeface="Wingdings" pitchFamily="2" charset="2"/>
              <a:buNone/>
            </a:pPr>
            <a:r>
              <a:rPr lang="zh-CN" altLang="en-US" sz="2400" dirty="0" smtClean="0">
                <a:ea typeface="宋体" charset="-122"/>
              </a:rPr>
              <a:t>根据晶体管的制造工艺，在相同的发射结电压下，各晶体管集电极电流大小与晶体管发射结的相对面积</a:t>
            </a:r>
            <a:r>
              <a:rPr lang="en-US" altLang="zh-CN" sz="2400" i="1" dirty="0" smtClean="0">
                <a:ea typeface="宋体" charset="-122"/>
              </a:rPr>
              <a:t>A</a:t>
            </a:r>
            <a:r>
              <a:rPr lang="zh-CN" altLang="en-US" sz="2400" dirty="0" smtClean="0">
                <a:ea typeface="宋体" charset="-122"/>
              </a:rPr>
              <a:t>成正比（这里可以理解为，大面积晶体管是由多个晶体管并联而构成，所以电流比单个晶体管大），因此，各个电流源电流可以通过控制晶体管发射结相对面积得到</a:t>
            </a: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153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5362" name="Object 1"/>
          <p:cNvGraphicFramePr>
            <a:graphicFrameLocks noChangeAspect="1"/>
          </p:cNvGraphicFramePr>
          <p:nvPr>
            <p:extLst>
              <p:ext uri="{D42A27DB-BD31-4B8C-83A1-F6EECF244321}">
                <p14:modId xmlns:p14="http://schemas.microsoft.com/office/powerpoint/2010/main" val="3495996301"/>
              </p:ext>
            </p:extLst>
          </p:nvPr>
        </p:nvGraphicFramePr>
        <p:xfrm>
          <a:off x="1744663" y="3582988"/>
          <a:ext cx="5230812" cy="866775"/>
        </p:xfrm>
        <a:graphic>
          <a:graphicData uri="http://schemas.openxmlformats.org/presentationml/2006/ole">
            <mc:AlternateContent xmlns:mc="http://schemas.openxmlformats.org/markup-compatibility/2006">
              <mc:Choice xmlns:v="urn:schemas-microsoft-com:vml" Requires="v">
                <p:oleObj spid="_x0000_s15437" name="Equation" r:id="rId3" imgW="2616120" imgH="431640" progId="Equation.DSMT4">
                  <p:embed/>
                </p:oleObj>
              </mc:Choice>
              <mc:Fallback>
                <p:oleObj name="Equation" r:id="rId3" imgW="2616120" imgH="431640" progId="Equation.DSMT4">
                  <p:embed/>
                  <p:pic>
                    <p:nvPicPr>
                      <p:cNvPr id="0" name="Object 1"/>
                      <p:cNvPicPr>
                        <a:picLocks noChangeAspect="1" noChangeArrowheads="1"/>
                      </p:cNvPicPr>
                      <p:nvPr/>
                    </p:nvPicPr>
                    <p:blipFill>
                      <a:blip r:embed="rId4"/>
                      <a:srcRect/>
                      <a:stretch>
                        <a:fillRect/>
                      </a:stretch>
                    </p:blipFill>
                    <p:spPr bwMode="auto">
                      <a:xfrm>
                        <a:off x="1744663" y="3582988"/>
                        <a:ext cx="523081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1517165167"/>
              </p:ext>
            </p:extLst>
          </p:nvPr>
        </p:nvGraphicFramePr>
        <p:xfrm>
          <a:off x="1731963" y="4637088"/>
          <a:ext cx="5205412" cy="866775"/>
        </p:xfrm>
        <a:graphic>
          <a:graphicData uri="http://schemas.openxmlformats.org/presentationml/2006/ole">
            <mc:AlternateContent xmlns:mc="http://schemas.openxmlformats.org/markup-compatibility/2006">
              <mc:Choice xmlns:v="urn:schemas-microsoft-com:vml" Requires="v">
                <p:oleObj spid="_x0000_s15438" name="Equation" r:id="rId5" imgW="2603160" imgH="431640" progId="Equation.DSMT4">
                  <p:embed/>
                </p:oleObj>
              </mc:Choice>
              <mc:Fallback>
                <p:oleObj name="Equation" r:id="rId5" imgW="2603160" imgH="431640" progId="Equation.DSMT4">
                  <p:embed/>
                  <p:pic>
                    <p:nvPicPr>
                      <p:cNvPr id="0" name="Object 3"/>
                      <p:cNvPicPr>
                        <a:picLocks noChangeAspect="1" noChangeArrowheads="1"/>
                      </p:cNvPicPr>
                      <p:nvPr/>
                    </p:nvPicPr>
                    <p:blipFill>
                      <a:blip r:embed="rId6"/>
                      <a:srcRect/>
                      <a:stretch>
                        <a:fillRect/>
                      </a:stretch>
                    </p:blipFill>
                    <p:spPr bwMode="auto">
                      <a:xfrm>
                        <a:off x="1731963" y="4637088"/>
                        <a:ext cx="520541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矩形 7"/>
          <p:cNvSpPr>
            <a:spLocks noChangeArrowheads="1"/>
          </p:cNvSpPr>
          <p:nvPr/>
        </p:nvSpPr>
        <p:spPr bwMode="auto">
          <a:xfrm>
            <a:off x="561975" y="5705475"/>
            <a:ext cx="82073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dirty="0"/>
              <a:t>这一组电流源可以作为差分放大电路的射极偏置电流源。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 calcmode="lin" valueType="num">
                                      <p:cBhvr additive="base">
                                        <p:cTn id="7" dur="500" fill="hold"/>
                                        <p:tgtEl>
                                          <p:spTgt spid="153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362"/>
                                        </p:tgtEl>
                                        <p:attrNameLst>
                                          <p:attrName>style.visibility</p:attrName>
                                        </p:attrNameLst>
                                      </p:cBhvr>
                                      <p:to>
                                        <p:strVal val="visible"/>
                                      </p:to>
                                    </p:set>
                                    <p:anim calcmode="lin" valueType="num">
                                      <p:cBhvr additive="base">
                                        <p:cTn id="12" dur="500" fill="hold"/>
                                        <p:tgtEl>
                                          <p:spTgt spid="15362"/>
                                        </p:tgtEl>
                                        <p:attrNameLst>
                                          <p:attrName>ppt_x</p:attrName>
                                        </p:attrNameLst>
                                      </p:cBhvr>
                                      <p:tavLst>
                                        <p:tav tm="0">
                                          <p:val>
                                            <p:strVal val="#ppt_x"/>
                                          </p:val>
                                        </p:tav>
                                        <p:tav tm="100000">
                                          <p:val>
                                            <p:strVal val="#ppt_x"/>
                                          </p:val>
                                        </p:tav>
                                      </p:tavLst>
                                    </p:anim>
                                    <p:anim calcmode="lin" valueType="num">
                                      <p:cBhvr additive="base">
                                        <p:cTn id="13" dur="500" fill="hold"/>
                                        <p:tgtEl>
                                          <p:spTgt spid="1536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ppt_x"/>
                                          </p:val>
                                        </p:tav>
                                        <p:tav tm="100000">
                                          <p:val>
                                            <p:strVal val="#ppt_x"/>
                                          </p:val>
                                        </p:tav>
                                      </p:tavLst>
                                    </p:anim>
                                    <p:anim calcmode="lin" valueType="num">
                                      <p:cBhvr additive="base">
                                        <p:cTn id="1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368"/>
                                        </p:tgtEl>
                                        <p:attrNameLst>
                                          <p:attrName>style.visibility</p:attrName>
                                        </p:attrNameLst>
                                      </p:cBhvr>
                                      <p:to>
                                        <p:strVal val="visible"/>
                                      </p:to>
                                    </p:set>
                                    <p:anim calcmode="lin" valueType="num">
                                      <p:cBhvr additive="base">
                                        <p:cTn id="23" dur="500" fill="hold"/>
                                        <p:tgtEl>
                                          <p:spTgt spid="15368"/>
                                        </p:tgtEl>
                                        <p:attrNameLst>
                                          <p:attrName>ppt_x</p:attrName>
                                        </p:attrNameLst>
                                      </p:cBhvr>
                                      <p:tavLst>
                                        <p:tav tm="0">
                                          <p:val>
                                            <p:strVal val="#ppt_x"/>
                                          </p:val>
                                        </p:tav>
                                        <p:tav tm="100000">
                                          <p:val>
                                            <p:strVal val="#ppt_x"/>
                                          </p:val>
                                        </p:tav>
                                      </p:tavLst>
                                    </p:anim>
                                    <p:anim calcmode="lin" valueType="num">
                                      <p:cBhvr additive="base">
                                        <p:cTn id="24"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P spid="153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镜像电流源偏置电路（续</a:t>
            </a:r>
            <a:r>
              <a:rPr lang="en-US" altLang="zh-CN" smtClean="0">
                <a:ea typeface="宋体" charset="-122"/>
              </a:rPr>
              <a:t>3</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39</a:t>
            </a:fld>
            <a:endParaRPr lang="zh-CN" altLang="en-US"/>
          </a:p>
        </p:txBody>
      </p:sp>
      <p:sp>
        <p:nvSpPr>
          <p:cNvPr id="16388" name="内容占位符 2"/>
          <p:cNvSpPr>
            <a:spLocks noGrp="1"/>
          </p:cNvSpPr>
          <p:nvPr>
            <p:ph sz="quarter" idx="4294967295"/>
          </p:nvPr>
        </p:nvSpPr>
        <p:spPr>
          <a:xfrm>
            <a:off x="0" y="765175"/>
            <a:ext cx="8891588" cy="5543550"/>
          </a:xfrm>
        </p:spPr>
        <p:txBody>
          <a:bodyPr/>
          <a:lstStyle/>
          <a:p>
            <a:pPr eaLnBrk="1" hangingPunct="1">
              <a:lnSpc>
                <a:spcPct val="150000"/>
              </a:lnSpc>
              <a:buFont typeface="Wingdings" pitchFamily="2" charset="2"/>
              <a:buNone/>
            </a:pPr>
            <a:r>
              <a:rPr lang="zh-CN" altLang="en-US" sz="2400" smtClean="0">
                <a:ea typeface="宋体" charset="-122"/>
              </a:rPr>
              <a:t>采用</a:t>
            </a:r>
            <a:r>
              <a:rPr lang="en-US" altLang="zh-CN" sz="2400" smtClean="0">
                <a:ea typeface="宋体" charset="-122"/>
              </a:rPr>
              <a:t>PNP</a:t>
            </a:r>
            <a:r>
              <a:rPr lang="zh-CN" altLang="en-US" sz="2400" smtClean="0">
                <a:ea typeface="宋体" charset="-122"/>
              </a:rPr>
              <a:t>型晶体管可以构成另一组用于集电极偏置的电流源：</a:t>
            </a:r>
          </a:p>
        </p:txBody>
      </p:sp>
      <p:sp>
        <p:nvSpPr>
          <p:cNvPr id="1638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6386" name="Object 1"/>
          <p:cNvGraphicFramePr>
            <a:graphicFrameLocks noChangeAspect="1"/>
          </p:cNvGraphicFramePr>
          <p:nvPr/>
        </p:nvGraphicFramePr>
        <p:xfrm>
          <a:off x="1949450" y="1603375"/>
          <a:ext cx="5456238" cy="3800475"/>
        </p:xfrm>
        <a:graphic>
          <a:graphicData uri="http://schemas.openxmlformats.org/presentationml/2006/ole">
            <mc:AlternateContent xmlns:mc="http://schemas.openxmlformats.org/markup-compatibility/2006">
              <mc:Choice xmlns:v="urn:schemas-microsoft-com:vml" Requires="v">
                <p:oleObj spid="_x0000_s16425" name="Visio" r:id="rId3" imgW="3450908" imgH="2398395" progId="Visio.Drawing.11">
                  <p:embed/>
                </p:oleObj>
              </mc:Choice>
              <mc:Fallback>
                <p:oleObj name="Visio" r:id="rId3" imgW="3450908" imgH="239839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450" y="1603375"/>
                        <a:ext cx="5456238" cy="380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矩形 5"/>
          <p:cNvSpPr>
            <a:spLocks noChangeArrowheads="1"/>
          </p:cNvSpPr>
          <p:nvPr/>
        </p:nvSpPr>
        <p:spPr bwMode="auto">
          <a:xfrm>
            <a:off x="2503488" y="5495925"/>
            <a:ext cx="389731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集电极偏置镜像电流源电路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390"/>
                                        </p:tgtEl>
                                        <p:attrNameLst>
                                          <p:attrName>style.visibility</p:attrName>
                                        </p:attrNameLst>
                                      </p:cBhvr>
                                      <p:to>
                                        <p:strVal val="visible"/>
                                      </p:to>
                                    </p:set>
                                    <p:anim calcmode="lin" valueType="num">
                                      <p:cBhvr additive="base">
                                        <p:cTn id="12" dur="500" fill="hold"/>
                                        <p:tgtEl>
                                          <p:spTgt spid="16390"/>
                                        </p:tgtEl>
                                        <p:attrNameLst>
                                          <p:attrName>ppt_x</p:attrName>
                                        </p:attrNameLst>
                                      </p:cBhvr>
                                      <p:tavLst>
                                        <p:tav tm="0">
                                          <p:val>
                                            <p:strVal val="#ppt_x"/>
                                          </p:val>
                                        </p:tav>
                                        <p:tav tm="100000">
                                          <p:val>
                                            <p:strVal val="#ppt_x"/>
                                          </p:val>
                                        </p:tav>
                                      </p:tavLst>
                                    </p:anim>
                                    <p:anim calcmode="lin" valueType="num">
                                      <p:cBhvr additive="base">
                                        <p:cTn id="13"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mtClean="0">
                <a:ea typeface="宋体" charset="-122"/>
              </a:rPr>
              <a:t>本章概述（续</a:t>
            </a:r>
            <a:r>
              <a:rPr lang="en-US" altLang="zh-CN" smtClean="0">
                <a:ea typeface="宋体" charset="-122"/>
              </a:rPr>
              <a:t>1</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4</a:t>
            </a:fld>
            <a:endParaRPr lang="zh-CN" altLang="en-US"/>
          </a:p>
        </p:txBody>
      </p:sp>
      <p:sp>
        <p:nvSpPr>
          <p:cNvPr id="55299" name="内容占位符 2"/>
          <p:cNvSpPr>
            <a:spLocks noGrp="1"/>
          </p:cNvSpPr>
          <p:nvPr>
            <p:ph sz="quarter" idx="4294967295"/>
          </p:nvPr>
        </p:nvSpPr>
        <p:spPr>
          <a:xfrm>
            <a:off x="163286" y="747485"/>
            <a:ext cx="8686800" cy="5392738"/>
          </a:xfrm>
        </p:spPr>
        <p:txBody>
          <a:bodyPr/>
          <a:lstStyle/>
          <a:p>
            <a:pPr eaLnBrk="1" hangingPunct="1">
              <a:lnSpc>
                <a:spcPct val="150000"/>
              </a:lnSpc>
            </a:pPr>
            <a:r>
              <a:rPr lang="zh-CN" altLang="en-US" sz="2400" dirty="0" smtClean="0">
                <a:ea typeface="宋体" charset="-122"/>
              </a:rPr>
              <a:t>模拟集成电路种类很多，集成运算放大器是一种最常用的模拟集成电路，它是以差分放大器为主体的非线性集成电路，这种非线性集成电路最初主要用于模拟计算机中实现运算功能，所以被称为集成运算放大器。</a:t>
            </a:r>
            <a:endParaRPr lang="en-US" altLang="zh-CN" sz="2400" dirty="0" smtClean="0">
              <a:ea typeface="宋体" charset="-122"/>
            </a:endParaRPr>
          </a:p>
          <a:p>
            <a:pPr eaLnBrk="1" hangingPunct="1">
              <a:lnSpc>
                <a:spcPct val="150000"/>
              </a:lnSpc>
            </a:pPr>
            <a:r>
              <a:rPr lang="zh-CN" altLang="en-US" sz="2400" dirty="0" smtClean="0">
                <a:ea typeface="宋体" charset="-122"/>
              </a:rPr>
              <a:t>还可用来处理各种模拟信号，实现放大、振荡、调制和解调、模拟信号的加、减、乘、除以及比较等功能。</a:t>
            </a:r>
            <a:endParaRPr lang="en-US" altLang="zh-CN" sz="2400" dirty="0" smtClean="0">
              <a:ea typeface="宋体" charset="-122"/>
            </a:endParaRPr>
          </a:p>
          <a:p>
            <a:pPr eaLnBrk="1" hangingPunct="1">
              <a:lnSpc>
                <a:spcPct val="150000"/>
              </a:lnSpc>
            </a:pPr>
            <a:r>
              <a:rPr lang="zh-CN" altLang="en-US" sz="2400" dirty="0" smtClean="0">
                <a:ea typeface="宋体" charset="-122"/>
              </a:rPr>
              <a:t>集成运算放大器还广泛地应用于脉冲电路。模拟集成运算放大器的意义已远远不止是“运算”。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镜像电流源偏置电路（续</a:t>
            </a:r>
            <a:r>
              <a:rPr lang="en-US" altLang="zh-CN" smtClean="0">
                <a:ea typeface="宋体" charset="-122"/>
              </a:rPr>
              <a:t>4</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40</a:t>
            </a:fld>
            <a:endParaRPr lang="zh-CN" altLang="en-US"/>
          </a:p>
        </p:txBody>
      </p:sp>
      <p:sp>
        <p:nvSpPr>
          <p:cNvPr id="174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7410" name="Object 1"/>
          <p:cNvGraphicFramePr>
            <a:graphicFrameLocks noChangeAspect="1"/>
          </p:cNvGraphicFramePr>
          <p:nvPr>
            <p:extLst>
              <p:ext uri="{D42A27DB-BD31-4B8C-83A1-F6EECF244321}">
                <p14:modId xmlns:p14="http://schemas.microsoft.com/office/powerpoint/2010/main" val="3695363022"/>
              </p:ext>
            </p:extLst>
          </p:nvPr>
        </p:nvGraphicFramePr>
        <p:xfrm>
          <a:off x="-7938" y="693281"/>
          <a:ext cx="4849813" cy="5716587"/>
        </p:xfrm>
        <a:graphic>
          <a:graphicData uri="http://schemas.openxmlformats.org/presentationml/2006/ole">
            <mc:AlternateContent xmlns:mc="http://schemas.openxmlformats.org/markup-compatibility/2006">
              <mc:Choice xmlns:v="urn:schemas-microsoft-com:vml" Requires="v">
                <p:oleObj spid="_x0000_s17555" name="Visio" r:id="rId3" imgW="3512820" imgH="4144328" progId="Visio.Drawing.11">
                  <p:embed/>
                </p:oleObj>
              </mc:Choice>
              <mc:Fallback>
                <p:oleObj name="Visio" r:id="rId3" imgW="3512820" imgH="414432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 y="693281"/>
                        <a:ext cx="4849813" cy="571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7411" name="Object 3"/>
          <p:cNvGraphicFramePr>
            <a:graphicFrameLocks noChangeAspect="1"/>
          </p:cNvGraphicFramePr>
          <p:nvPr>
            <p:extLst>
              <p:ext uri="{D42A27DB-BD31-4B8C-83A1-F6EECF244321}">
                <p14:modId xmlns:p14="http://schemas.microsoft.com/office/powerpoint/2010/main" val="2609059196"/>
              </p:ext>
            </p:extLst>
          </p:nvPr>
        </p:nvGraphicFramePr>
        <p:xfrm>
          <a:off x="4862513" y="1289050"/>
          <a:ext cx="4049712" cy="749300"/>
        </p:xfrm>
        <a:graphic>
          <a:graphicData uri="http://schemas.openxmlformats.org/presentationml/2006/ole">
            <mc:AlternateContent xmlns:mc="http://schemas.openxmlformats.org/markup-compatibility/2006">
              <mc:Choice xmlns:v="urn:schemas-microsoft-com:vml" Requires="v">
                <p:oleObj spid="_x0000_s17556" name="Equation" r:id="rId5" imgW="2323800" imgH="431640" progId="Equation.DSMT4">
                  <p:embed/>
                </p:oleObj>
              </mc:Choice>
              <mc:Fallback>
                <p:oleObj name="Equation" r:id="rId5" imgW="2323800" imgH="431640" progId="Equation.DSMT4">
                  <p:embed/>
                  <p:pic>
                    <p:nvPicPr>
                      <p:cNvPr id="0" name="Object 3"/>
                      <p:cNvPicPr>
                        <a:picLocks noChangeAspect="1" noChangeArrowheads="1"/>
                      </p:cNvPicPr>
                      <p:nvPr/>
                    </p:nvPicPr>
                    <p:blipFill>
                      <a:blip r:embed="rId6"/>
                      <a:srcRect/>
                      <a:stretch>
                        <a:fillRect/>
                      </a:stretch>
                    </p:blipFill>
                    <p:spPr bwMode="auto">
                      <a:xfrm>
                        <a:off x="4862513" y="1289050"/>
                        <a:ext cx="4049712"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7412" name="Object 5"/>
          <p:cNvGraphicFramePr>
            <a:graphicFrameLocks noChangeAspect="1"/>
          </p:cNvGraphicFramePr>
          <p:nvPr>
            <p:extLst>
              <p:ext uri="{D42A27DB-BD31-4B8C-83A1-F6EECF244321}">
                <p14:modId xmlns:p14="http://schemas.microsoft.com/office/powerpoint/2010/main" val="3698475930"/>
              </p:ext>
            </p:extLst>
          </p:nvPr>
        </p:nvGraphicFramePr>
        <p:xfrm>
          <a:off x="4827588" y="2025650"/>
          <a:ext cx="3573462" cy="1679575"/>
        </p:xfrm>
        <a:graphic>
          <a:graphicData uri="http://schemas.openxmlformats.org/presentationml/2006/ole">
            <mc:AlternateContent xmlns:mc="http://schemas.openxmlformats.org/markup-compatibility/2006">
              <mc:Choice xmlns:v="urn:schemas-microsoft-com:vml" Requires="v">
                <p:oleObj spid="_x0000_s17557" name="Equation" r:id="rId7" imgW="1879560" imgH="888840" progId="Equation.DSMT4">
                  <p:embed/>
                </p:oleObj>
              </mc:Choice>
              <mc:Fallback>
                <p:oleObj name="Equation" r:id="rId7" imgW="1879560" imgH="888840" progId="Equation.DSMT4">
                  <p:embed/>
                  <p:pic>
                    <p:nvPicPr>
                      <p:cNvPr id="0" name="Object 5"/>
                      <p:cNvPicPr>
                        <a:picLocks noChangeAspect="1" noChangeArrowheads="1"/>
                      </p:cNvPicPr>
                      <p:nvPr/>
                    </p:nvPicPr>
                    <p:blipFill>
                      <a:blip r:embed="rId8"/>
                      <a:srcRect/>
                      <a:stretch>
                        <a:fillRect/>
                      </a:stretch>
                    </p:blipFill>
                    <p:spPr bwMode="auto">
                      <a:xfrm>
                        <a:off x="4827588" y="2025650"/>
                        <a:ext cx="3573462"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7413" name="Object 7"/>
          <p:cNvGraphicFramePr>
            <a:graphicFrameLocks noChangeAspect="1"/>
          </p:cNvGraphicFramePr>
          <p:nvPr>
            <p:extLst>
              <p:ext uri="{D42A27DB-BD31-4B8C-83A1-F6EECF244321}">
                <p14:modId xmlns:p14="http://schemas.microsoft.com/office/powerpoint/2010/main" val="1117664510"/>
              </p:ext>
            </p:extLst>
          </p:nvPr>
        </p:nvGraphicFramePr>
        <p:xfrm>
          <a:off x="4862513" y="3790950"/>
          <a:ext cx="3284537" cy="1543050"/>
        </p:xfrm>
        <a:graphic>
          <a:graphicData uri="http://schemas.openxmlformats.org/presentationml/2006/ole">
            <mc:AlternateContent xmlns:mc="http://schemas.openxmlformats.org/markup-compatibility/2006">
              <mc:Choice xmlns:v="urn:schemas-microsoft-com:vml" Requires="v">
                <p:oleObj spid="_x0000_s17558" name="Equation" r:id="rId9" imgW="1879560" imgH="888840" progId="Equation.DSMT4">
                  <p:embed/>
                </p:oleObj>
              </mc:Choice>
              <mc:Fallback>
                <p:oleObj name="Equation" r:id="rId9" imgW="1879560" imgH="888840" progId="Equation.DSMT4">
                  <p:embed/>
                  <p:pic>
                    <p:nvPicPr>
                      <p:cNvPr id="0" name="Object 7"/>
                      <p:cNvPicPr>
                        <a:picLocks noChangeAspect="1" noChangeArrowheads="1"/>
                      </p:cNvPicPr>
                      <p:nvPr/>
                    </p:nvPicPr>
                    <p:blipFill>
                      <a:blip r:embed="rId10"/>
                      <a:srcRect/>
                      <a:stretch>
                        <a:fillRect/>
                      </a:stretch>
                    </p:blipFill>
                    <p:spPr bwMode="auto">
                      <a:xfrm>
                        <a:off x="4862513" y="3790950"/>
                        <a:ext cx="3284537"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ppt_x"/>
                                          </p:val>
                                        </p:tav>
                                        <p:tav tm="100000">
                                          <p:val>
                                            <p:strVal val="#ppt_x"/>
                                          </p:val>
                                        </p:tav>
                                      </p:tavLst>
                                    </p:anim>
                                    <p:anim calcmode="lin" valueType="num">
                                      <p:cBhvr additive="base">
                                        <p:cTn id="20"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镜像电流源偏置电路（续</a:t>
            </a:r>
            <a:r>
              <a:rPr lang="en-US" altLang="zh-CN" smtClean="0">
                <a:ea typeface="宋体" charset="-122"/>
              </a:rPr>
              <a:t>5</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41</a:t>
            </a:fld>
            <a:endParaRPr lang="zh-CN" altLang="en-US"/>
          </a:p>
        </p:txBody>
      </p:sp>
      <p:sp>
        <p:nvSpPr>
          <p:cNvPr id="18437" name="Rectangle 1"/>
          <p:cNvSpPr>
            <a:spLocks noChangeArrowheads="1"/>
          </p:cNvSpPr>
          <p:nvPr/>
        </p:nvSpPr>
        <p:spPr bwMode="auto">
          <a:xfrm>
            <a:off x="0" y="914400"/>
            <a:ext cx="424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p>
            <a:r>
              <a:rPr lang="zh-CN">
                <a:solidFill>
                  <a:schemeClr val="tx2"/>
                </a:solidFill>
                <a:latin typeface="Arial" charset="0"/>
                <a:ea typeface="宋体" charset="-122"/>
              </a:rPr>
              <a:t>威尔荪</a:t>
            </a:r>
            <a:r>
              <a:rPr lang="zh-CN">
                <a:solidFill>
                  <a:schemeClr val="tx2"/>
                </a:solidFill>
                <a:ea typeface="宋体" charset="-122"/>
              </a:rPr>
              <a:t>（</a:t>
            </a:r>
            <a:r>
              <a:rPr lang="en-US" altLang="zh-CN">
                <a:solidFill>
                  <a:schemeClr val="tx2"/>
                </a:solidFill>
                <a:ea typeface="宋体" charset="-122"/>
              </a:rPr>
              <a:t>Wilson</a:t>
            </a:r>
            <a:r>
              <a:rPr lang="zh-CN" altLang="en-US">
                <a:solidFill>
                  <a:schemeClr val="tx2"/>
                </a:solidFill>
                <a:ea typeface="宋体" charset="-122"/>
              </a:rPr>
              <a:t>）电流源电路</a:t>
            </a:r>
            <a:endParaRPr lang="zh-CN" altLang="en-US" sz="3600">
              <a:solidFill>
                <a:schemeClr val="tx2"/>
              </a:solidFill>
              <a:latin typeface="Arial" charset="0"/>
              <a:ea typeface="宋体" charset="-122"/>
            </a:endParaRPr>
          </a:p>
        </p:txBody>
      </p:sp>
      <p:sp>
        <p:nvSpPr>
          <p:cNvPr id="18438"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8434" name="Object 2"/>
          <p:cNvGraphicFramePr>
            <a:graphicFrameLocks noChangeAspect="1"/>
          </p:cNvGraphicFramePr>
          <p:nvPr/>
        </p:nvGraphicFramePr>
        <p:xfrm>
          <a:off x="419100" y="1363663"/>
          <a:ext cx="4946650" cy="4984750"/>
        </p:xfrm>
        <a:graphic>
          <a:graphicData uri="http://schemas.openxmlformats.org/presentationml/2006/ole">
            <mc:AlternateContent xmlns:mc="http://schemas.openxmlformats.org/markup-compatibility/2006">
              <mc:Choice xmlns:v="urn:schemas-microsoft-com:vml" Requires="v">
                <p:oleObj spid="_x0000_s18510" name="Visio" r:id="rId3" imgW="3494246" imgH="3514249" progId="Visio.Drawing.11">
                  <p:embed/>
                </p:oleObj>
              </mc:Choice>
              <mc:Fallback>
                <p:oleObj name="Visio" r:id="rId3" imgW="3494246" imgH="351424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63663"/>
                        <a:ext cx="4946650" cy="498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9" name="矩形 5"/>
          <p:cNvSpPr>
            <a:spLocks noChangeArrowheads="1"/>
          </p:cNvSpPr>
          <p:nvPr/>
        </p:nvSpPr>
        <p:spPr bwMode="auto">
          <a:xfrm>
            <a:off x="5524500" y="954088"/>
            <a:ext cx="34099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dirty="0"/>
              <a:t>增加一个晶体管，使各个并联管基本工作在相同的条件下。</a:t>
            </a:r>
          </a:p>
        </p:txBody>
      </p:sp>
      <p:sp>
        <p:nvSpPr>
          <p:cNvPr id="184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8435" name="Object 4"/>
          <p:cNvGraphicFramePr>
            <a:graphicFrameLocks noChangeAspect="1"/>
          </p:cNvGraphicFramePr>
          <p:nvPr>
            <p:extLst>
              <p:ext uri="{D42A27DB-BD31-4B8C-83A1-F6EECF244321}">
                <p14:modId xmlns:p14="http://schemas.microsoft.com/office/powerpoint/2010/main" val="1920215209"/>
              </p:ext>
            </p:extLst>
          </p:nvPr>
        </p:nvGraphicFramePr>
        <p:xfrm>
          <a:off x="5808663" y="2676525"/>
          <a:ext cx="3094037" cy="1260475"/>
        </p:xfrm>
        <a:graphic>
          <a:graphicData uri="http://schemas.openxmlformats.org/presentationml/2006/ole">
            <mc:AlternateContent xmlns:mc="http://schemas.openxmlformats.org/markup-compatibility/2006">
              <mc:Choice xmlns:v="urn:schemas-microsoft-com:vml" Requires="v">
                <p:oleObj spid="_x0000_s18511" name="Equation" r:id="rId5" imgW="1612800" imgH="660240" progId="Equation.DSMT4">
                  <p:embed/>
                </p:oleObj>
              </mc:Choice>
              <mc:Fallback>
                <p:oleObj name="Equation" r:id="rId5" imgW="1612800" imgH="660240" progId="Equation.DSMT4">
                  <p:embed/>
                  <p:pic>
                    <p:nvPicPr>
                      <p:cNvPr id="0" name="Object 4"/>
                      <p:cNvPicPr>
                        <a:picLocks noChangeAspect="1" noChangeArrowheads="1"/>
                      </p:cNvPicPr>
                      <p:nvPr/>
                    </p:nvPicPr>
                    <p:blipFill>
                      <a:blip r:embed="rId6"/>
                      <a:srcRect/>
                      <a:stretch>
                        <a:fillRect/>
                      </a:stretch>
                    </p:blipFill>
                    <p:spPr bwMode="auto">
                      <a:xfrm>
                        <a:off x="5808663" y="2676525"/>
                        <a:ext cx="3094037"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1" name="矩形 8"/>
          <p:cNvSpPr>
            <a:spLocks noChangeArrowheads="1"/>
          </p:cNvSpPr>
          <p:nvPr/>
        </p:nvSpPr>
        <p:spPr bwMode="auto">
          <a:xfrm>
            <a:off x="5494338" y="4611688"/>
            <a:ext cx="355917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每一路输出电流源都是两个晶体管输出端串联，具有更高的输出电阻。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ppt_x"/>
                                          </p:val>
                                        </p:tav>
                                        <p:tav tm="100000">
                                          <p:val>
                                            <p:strVal val="#ppt_x"/>
                                          </p:val>
                                        </p:tav>
                                      </p:tavLst>
                                    </p:anim>
                                    <p:anim calcmode="lin" valueType="num">
                                      <p:cBhvr additive="base">
                                        <p:cTn id="8"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ppt_x"/>
                                          </p:val>
                                        </p:tav>
                                        <p:tav tm="100000">
                                          <p:val>
                                            <p:strVal val="#ppt_x"/>
                                          </p:val>
                                        </p:tav>
                                      </p:tavLst>
                                    </p:anim>
                                    <p:anim calcmode="lin" valueType="num">
                                      <p:cBhvr additive="base">
                                        <p:cTn id="14"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41"/>
                                        </p:tgtEl>
                                        <p:attrNameLst>
                                          <p:attrName>style.visibility</p:attrName>
                                        </p:attrNameLst>
                                      </p:cBhvr>
                                      <p:to>
                                        <p:strVal val="visible"/>
                                      </p:to>
                                    </p:set>
                                    <p:anim calcmode="lin" valueType="num">
                                      <p:cBhvr additive="base">
                                        <p:cTn id="19" dur="500" fill="hold"/>
                                        <p:tgtEl>
                                          <p:spTgt spid="18441"/>
                                        </p:tgtEl>
                                        <p:attrNameLst>
                                          <p:attrName>ppt_x</p:attrName>
                                        </p:attrNameLst>
                                      </p:cBhvr>
                                      <p:tavLst>
                                        <p:tav tm="0">
                                          <p:val>
                                            <p:strVal val="#ppt_x"/>
                                          </p:val>
                                        </p:tav>
                                        <p:tav tm="100000">
                                          <p:val>
                                            <p:strVal val="#ppt_x"/>
                                          </p:val>
                                        </p:tav>
                                      </p:tavLst>
                                    </p:anim>
                                    <p:anim calcmode="lin" valueType="num">
                                      <p:cBhvr additive="base">
                                        <p:cTn id="20" dur="500" fill="hold"/>
                                        <p:tgtEl>
                                          <p:spTgt spid="18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1"/>
          <p:cNvSpPr>
            <a:spLocks noGrp="1"/>
          </p:cNvSpPr>
          <p:nvPr>
            <p:ph type="title"/>
          </p:nvPr>
        </p:nvSpPr>
        <p:spPr/>
        <p:txBody>
          <a:bodyPr/>
          <a:lstStyle/>
          <a:p>
            <a:pPr eaLnBrk="1" hangingPunct="1"/>
            <a:r>
              <a:rPr lang="en-US" altLang="zh-CN" smtClean="0">
                <a:ea typeface="宋体" charset="-122"/>
              </a:rPr>
              <a:t>7.2.2 </a:t>
            </a:r>
            <a:r>
              <a:rPr lang="zh-CN" altLang="en-US" smtClean="0">
                <a:ea typeface="宋体" charset="-122"/>
              </a:rPr>
              <a:t>镜像电流源偏置电路（续</a:t>
            </a:r>
            <a:r>
              <a:rPr lang="en-US" altLang="zh-CN" smtClean="0">
                <a:ea typeface="宋体" charset="-122"/>
              </a:rPr>
              <a:t>6</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42</a:t>
            </a:fld>
            <a:endParaRPr lang="zh-CN" altLang="en-US"/>
          </a:p>
        </p:txBody>
      </p:sp>
      <p:sp>
        <p:nvSpPr>
          <p:cNvPr id="19460" name="矩形 2"/>
          <p:cNvSpPr>
            <a:spLocks noChangeArrowheads="1"/>
          </p:cNvSpPr>
          <p:nvPr/>
        </p:nvSpPr>
        <p:spPr bwMode="auto">
          <a:xfrm>
            <a:off x="0" y="863600"/>
            <a:ext cx="4211638"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韦德拉（</a:t>
            </a:r>
            <a:r>
              <a:rPr lang="en-US" altLang="zh-CN"/>
              <a:t>Widlar</a:t>
            </a:r>
            <a:r>
              <a:rPr lang="zh-CN" altLang="en-US"/>
              <a:t>）电流源电路</a:t>
            </a:r>
          </a:p>
        </p:txBody>
      </p:sp>
      <p:sp>
        <p:nvSpPr>
          <p:cNvPr id="194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19458" name="Object 1"/>
          <p:cNvGraphicFramePr>
            <a:graphicFrameLocks noChangeAspect="1"/>
          </p:cNvGraphicFramePr>
          <p:nvPr/>
        </p:nvGraphicFramePr>
        <p:xfrm>
          <a:off x="225425" y="1409700"/>
          <a:ext cx="4738688" cy="4826000"/>
        </p:xfrm>
        <a:graphic>
          <a:graphicData uri="http://schemas.openxmlformats.org/presentationml/2006/ole">
            <mc:AlternateContent xmlns:mc="http://schemas.openxmlformats.org/markup-compatibility/2006">
              <mc:Choice xmlns:v="urn:schemas-microsoft-com:vml" Requires="v">
                <p:oleObj spid="_x0000_s19497" name="Visio" r:id="rId3" imgW="3516630" imgH="3577114" progId="Visio.Drawing.11">
                  <p:embed/>
                </p:oleObj>
              </mc:Choice>
              <mc:Fallback>
                <p:oleObj name="Visio" r:id="rId3" imgW="3516630" imgH="35771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1409700"/>
                        <a:ext cx="4738688" cy="482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矩形 5"/>
          <p:cNvSpPr>
            <a:spLocks noChangeArrowheads="1"/>
          </p:cNvSpPr>
          <p:nvPr/>
        </p:nvSpPr>
        <p:spPr bwMode="auto">
          <a:xfrm>
            <a:off x="5156200" y="1208088"/>
            <a:ext cx="3732213"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10000"/>
              </a:spcBef>
            </a:pPr>
            <a:r>
              <a:rPr lang="zh-CN" altLang="en-US" dirty="0"/>
              <a:t>每个晶体管完全按照同一尺寸制造，各管</a:t>
            </a:r>
            <a:r>
              <a:rPr lang="en-US" i="1" dirty="0">
                <a:sym typeface="Symbol" pitchFamily="18" charset="2"/>
              </a:rPr>
              <a:t></a:t>
            </a:r>
            <a:r>
              <a:rPr lang="zh-CN" altLang="en-US" dirty="0"/>
              <a:t>和</a:t>
            </a:r>
            <a:r>
              <a:rPr lang="en-US" altLang="zh-CN" i="1" dirty="0"/>
              <a:t>I</a:t>
            </a:r>
            <a:r>
              <a:rPr lang="en-US" altLang="zh-CN" baseline="-25000" dirty="0"/>
              <a:t>S</a:t>
            </a:r>
            <a:r>
              <a:rPr lang="zh-CN" altLang="en-US" dirty="0"/>
              <a:t>完全一致，电流源的不同数值仅通过相应地调整射极串联电阻来实现，可以大大提高集成度，也可使电流源电路性能的一致性得到提高。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wipe(up)">
                                      <p:cBhvr>
                                        <p:cTn id="7"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mtClean="0">
                <a:ea typeface="宋体" charset="-122"/>
              </a:rPr>
              <a:t>7.3 </a:t>
            </a:r>
            <a:r>
              <a:rPr lang="zh-CN" altLang="en-US" smtClean="0">
                <a:ea typeface="宋体" charset="-122"/>
              </a:rPr>
              <a:t>集成运算放大器的线性应用</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43</a:t>
            </a:fld>
            <a:endParaRPr lang="zh-CN" altLang="en-US"/>
          </a:p>
        </p:txBody>
      </p:sp>
      <p:sp>
        <p:nvSpPr>
          <p:cNvPr id="75779" name="Rectangle 3"/>
          <p:cNvSpPr>
            <a:spLocks noGrp="1" noChangeArrowheads="1"/>
          </p:cNvSpPr>
          <p:nvPr>
            <p:ph sz="quarter" idx="4294967295"/>
          </p:nvPr>
        </p:nvSpPr>
        <p:spPr>
          <a:xfrm>
            <a:off x="0" y="667201"/>
            <a:ext cx="8891588" cy="5543550"/>
          </a:xfrm>
        </p:spPr>
        <p:txBody>
          <a:bodyPr/>
          <a:lstStyle/>
          <a:p>
            <a:pPr marL="182563" indent="-182563" eaLnBrk="1" hangingPunct="1">
              <a:lnSpc>
                <a:spcPct val="130000"/>
              </a:lnSpc>
              <a:spcBef>
                <a:spcPct val="0"/>
              </a:spcBef>
            </a:pPr>
            <a:r>
              <a:rPr lang="zh-CN" altLang="en-US" sz="2400" dirty="0" smtClean="0">
                <a:ea typeface="宋体" charset="-122"/>
              </a:rPr>
              <a:t>集成运算放大器的应用</a:t>
            </a:r>
          </a:p>
          <a:p>
            <a:pPr marL="528638" lvl="1" indent="-166688" eaLnBrk="1" hangingPunct="1">
              <a:lnSpc>
                <a:spcPct val="130000"/>
              </a:lnSpc>
              <a:spcBef>
                <a:spcPct val="0"/>
              </a:spcBef>
            </a:pPr>
            <a:r>
              <a:rPr lang="zh-CN" altLang="en-US" sz="2400" dirty="0" smtClean="0"/>
              <a:t>线性应用</a:t>
            </a:r>
            <a:br>
              <a:rPr lang="zh-CN" altLang="en-US" sz="2400" dirty="0" smtClean="0"/>
            </a:br>
            <a:r>
              <a:rPr lang="zh-CN" altLang="en-US" sz="2400" dirty="0" smtClean="0"/>
              <a:t>电路结构上存在从输出端到反相输入端的负反馈支路，输入信号幅度足够小，以保证集成运算放大器的输出处于最大输出电压的范围内。</a:t>
            </a:r>
          </a:p>
          <a:p>
            <a:pPr marL="528638" lvl="1" indent="-166688" eaLnBrk="1" hangingPunct="1">
              <a:lnSpc>
                <a:spcPct val="130000"/>
              </a:lnSpc>
              <a:spcBef>
                <a:spcPct val="0"/>
              </a:spcBef>
            </a:pPr>
            <a:r>
              <a:rPr lang="zh-CN" altLang="en-US" sz="2400" dirty="0" smtClean="0"/>
              <a:t>非线性应用</a:t>
            </a:r>
            <a:br>
              <a:rPr lang="zh-CN" altLang="en-US" sz="2400" dirty="0" smtClean="0"/>
            </a:br>
            <a:r>
              <a:rPr lang="zh-CN" altLang="en-US" sz="2400" dirty="0" smtClean="0"/>
              <a:t>电路结构上，集成运算放大器处于开环（无反馈）或存在从输出端到同相输入端的正反馈支路，输出总是处于饱和状态，即输出在正、负最大值之间变化。</a:t>
            </a:r>
          </a:p>
          <a:p>
            <a:pPr marL="182563" indent="-182563" eaLnBrk="1" hangingPunct="1">
              <a:lnSpc>
                <a:spcPct val="130000"/>
              </a:lnSpc>
              <a:spcBef>
                <a:spcPct val="0"/>
              </a:spcBef>
            </a:pPr>
            <a:r>
              <a:rPr lang="zh-CN" altLang="en-US" sz="2400" dirty="0" smtClean="0">
                <a:ea typeface="宋体" charset="-122"/>
              </a:rPr>
              <a:t>集成运算放大器电路分析的方法</a:t>
            </a:r>
          </a:p>
          <a:p>
            <a:pPr marL="528638" lvl="1" indent="-166688" eaLnBrk="1" hangingPunct="1">
              <a:lnSpc>
                <a:spcPct val="130000"/>
              </a:lnSpc>
              <a:spcBef>
                <a:spcPct val="0"/>
              </a:spcBef>
              <a:buFont typeface="Wingdings" pitchFamily="2" charset="2"/>
              <a:buNone/>
            </a:pPr>
            <a:r>
              <a:rPr lang="zh-CN" altLang="en-US" sz="2400" dirty="0" smtClean="0"/>
              <a:t>  首先判断应用类型，然后利用理想运算放大器的特征对电路进行分析。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additive="base">
                                        <p:cTn id="25"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75779">
                                            <p:txEl>
                                              <p:pRg st="4" end="4"/>
                                            </p:txEl>
                                          </p:spTgt>
                                        </p:tgtEl>
                                        <p:attrNameLst>
                                          <p:attrName>style.visibility</p:attrName>
                                        </p:attrNameLst>
                                      </p:cBhvr>
                                      <p:to>
                                        <p:strVal val="visible"/>
                                      </p:to>
                                    </p:set>
                                    <p:anim calcmode="lin" valueType="num">
                                      <p:cBhvr additive="base">
                                        <p:cTn id="30"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ea typeface="宋体" charset="-122"/>
              </a:rPr>
              <a:t>7.3 </a:t>
            </a:r>
            <a:r>
              <a:rPr lang="zh-CN" altLang="en-US" smtClean="0">
                <a:ea typeface="宋体" charset="-122"/>
              </a:rPr>
              <a:t>集成运算放大器的线性应用（续</a:t>
            </a:r>
            <a:r>
              <a:rPr lang="en-US" altLang="zh-CN" smtClean="0">
                <a:ea typeface="宋体" charset="-122"/>
              </a:rPr>
              <a:t>1</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44</a:t>
            </a:fld>
            <a:endParaRPr lang="zh-CN" altLang="en-US"/>
          </a:p>
        </p:txBody>
      </p:sp>
      <p:sp>
        <p:nvSpPr>
          <p:cNvPr id="76803" name="Rectangle 3"/>
          <p:cNvSpPr>
            <a:spLocks noGrp="1" noChangeArrowheads="1"/>
          </p:cNvSpPr>
          <p:nvPr>
            <p:ph sz="quarter" idx="4294967295"/>
          </p:nvPr>
        </p:nvSpPr>
        <p:spPr>
          <a:xfrm>
            <a:off x="0" y="774319"/>
            <a:ext cx="8891588" cy="5543550"/>
          </a:xfrm>
        </p:spPr>
        <p:txBody>
          <a:bodyPr/>
          <a:lstStyle/>
          <a:p>
            <a:pPr marL="360363" lvl="1" indent="-360363" eaLnBrk="1" hangingPunct="1">
              <a:lnSpc>
                <a:spcPct val="120000"/>
              </a:lnSpc>
              <a:spcBef>
                <a:spcPct val="0"/>
              </a:spcBef>
            </a:pPr>
            <a:r>
              <a:rPr lang="zh-CN" altLang="en-US" dirty="0" smtClean="0">
                <a:ea typeface="宋体" charset="-122"/>
              </a:rPr>
              <a:t>运算放大器线性工作的保障</a:t>
            </a:r>
            <a:br>
              <a:rPr lang="zh-CN" altLang="en-US" dirty="0" smtClean="0">
                <a:ea typeface="宋体" charset="-122"/>
              </a:rPr>
            </a:br>
            <a:r>
              <a:rPr lang="zh-CN" altLang="en-US" sz="2400" dirty="0" smtClean="0">
                <a:ea typeface="宋体" charset="-122"/>
              </a:rPr>
              <a:t>运算放大器的输出幅度有限（比电源电压低 </a:t>
            </a:r>
            <a:r>
              <a:rPr lang="en-US" altLang="zh-CN" sz="2400" dirty="0" smtClean="0">
                <a:ea typeface="宋体" charset="-122"/>
              </a:rPr>
              <a:t>2~4V</a:t>
            </a:r>
            <a:r>
              <a:rPr lang="zh-CN" altLang="en-US" sz="2400" dirty="0" smtClean="0">
                <a:ea typeface="宋体" charset="-122"/>
              </a:rPr>
              <a:t>左右），而运算放大器的开环电压增益一般</a:t>
            </a:r>
            <a:r>
              <a:rPr lang="en-US" altLang="zh-CN" sz="2400" dirty="0" smtClean="0">
                <a:ea typeface="宋体" charset="-122"/>
              </a:rPr>
              <a:t>&gt;10000</a:t>
            </a:r>
            <a:r>
              <a:rPr lang="zh-CN" altLang="en-US" sz="2400" dirty="0" smtClean="0">
                <a:ea typeface="宋体" charset="-122"/>
              </a:rPr>
              <a:t>，因此，两个输入端的电压必须非常接近，才能保障运算放大器工作在线性范围内，否则，运算放大器将进入饱和状态。在电路组成时，一般是靠从输出端到反相输入端之间引入负反馈来强制两输入端电压一致。所以，在运算放大器应用电路中，负反馈是判断是否线性应用的主要电路标志。</a:t>
            </a:r>
            <a:endParaRPr lang="zh-CN" altLang="en-US" dirty="0" smtClean="0">
              <a:ea typeface="宋体" charset="-122"/>
            </a:endParaRPr>
          </a:p>
          <a:p>
            <a:pPr marL="360363" lvl="1" indent="-360363" eaLnBrk="1" hangingPunct="1">
              <a:lnSpc>
                <a:spcPct val="120000"/>
              </a:lnSpc>
              <a:spcBef>
                <a:spcPct val="0"/>
              </a:spcBef>
            </a:pPr>
            <a:r>
              <a:rPr lang="zh-CN" altLang="en-US" dirty="0" smtClean="0">
                <a:ea typeface="宋体" charset="-122"/>
              </a:rPr>
              <a:t>线性应用的理想运算放大器特征</a:t>
            </a:r>
          </a:p>
          <a:p>
            <a:pPr marL="360363" lvl="2" indent="-360363" eaLnBrk="1" hangingPunct="1">
              <a:lnSpc>
                <a:spcPct val="120000"/>
              </a:lnSpc>
              <a:spcBef>
                <a:spcPct val="0"/>
              </a:spcBef>
              <a:buFont typeface="Wingdings" pitchFamily="2" charset="2"/>
              <a:buNone/>
            </a:pPr>
            <a:r>
              <a:rPr lang="en-US" altLang="zh-CN" dirty="0" smtClean="0">
                <a:ea typeface="宋体" charset="-122"/>
              </a:rPr>
              <a:t>      (1) </a:t>
            </a:r>
            <a:r>
              <a:rPr lang="en-US" altLang="zh-CN" sz="2600" i="1" dirty="0" smtClean="0">
                <a:ea typeface="宋体" charset="-122"/>
              </a:rPr>
              <a:t>u</a:t>
            </a:r>
            <a:r>
              <a:rPr lang="en-US" altLang="zh-CN" baseline="-25000" dirty="0" smtClean="0">
                <a:ea typeface="宋体" charset="-122"/>
              </a:rPr>
              <a:t>+</a:t>
            </a:r>
            <a:r>
              <a:rPr lang="en-US" altLang="zh-CN" dirty="0" smtClean="0">
                <a:ea typeface="宋体" charset="-122"/>
              </a:rPr>
              <a:t>=</a:t>
            </a:r>
            <a:r>
              <a:rPr lang="en-US" altLang="zh-CN" sz="2600" i="1" dirty="0" smtClean="0">
                <a:ea typeface="宋体" charset="-122"/>
              </a:rPr>
              <a:t>u</a:t>
            </a:r>
            <a:r>
              <a:rPr lang="en-US" altLang="zh-CN" baseline="-25000" dirty="0" smtClean="0">
                <a:ea typeface="宋体" charset="-122"/>
                <a:sym typeface="Symbol" pitchFamily="18" charset="2"/>
              </a:rPr>
              <a:t></a:t>
            </a:r>
            <a:r>
              <a:rPr lang="en-US" altLang="zh-CN" dirty="0" smtClean="0">
                <a:ea typeface="宋体" charset="-122"/>
              </a:rPr>
              <a:t>(</a:t>
            </a:r>
            <a:r>
              <a:rPr lang="zh-CN" altLang="en-US" dirty="0" smtClean="0">
                <a:ea typeface="宋体" charset="-122"/>
              </a:rPr>
              <a:t>虚短</a:t>
            </a:r>
            <a:r>
              <a:rPr lang="en-US" altLang="zh-CN" dirty="0" smtClean="0">
                <a:ea typeface="宋体" charset="-122"/>
              </a:rPr>
              <a:t>)</a:t>
            </a:r>
            <a:r>
              <a:rPr lang="zh-CN" altLang="en-US" dirty="0" smtClean="0">
                <a:ea typeface="宋体" charset="-122"/>
              </a:rPr>
              <a:t>。</a:t>
            </a:r>
            <a:endParaRPr lang="en-US" altLang="zh-CN" dirty="0" smtClean="0">
              <a:ea typeface="宋体" charset="-122"/>
            </a:endParaRPr>
          </a:p>
          <a:p>
            <a:pPr marL="360363" lvl="2" indent="-360363" eaLnBrk="1" hangingPunct="1">
              <a:lnSpc>
                <a:spcPct val="120000"/>
              </a:lnSpc>
              <a:spcBef>
                <a:spcPct val="0"/>
              </a:spcBef>
              <a:buFont typeface="Wingdings" pitchFamily="2" charset="2"/>
              <a:buNone/>
            </a:pPr>
            <a:r>
              <a:rPr lang="en-US" altLang="zh-CN" dirty="0" smtClean="0">
                <a:ea typeface="宋体" charset="-122"/>
              </a:rPr>
              <a:t>      (2) </a:t>
            </a:r>
            <a:r>
              <a:rPr lang="zh-CN" altLang="en-US" dirty="0" smtClean="0">
                <a:ea typeface="宋体" charset="-122"/>
              </a:rPr>
              <a:t>无输入电流，</a:t>
            </a:r>
            <a:r>
              <a:rPr lang="en-US" altLang="zh-CN" sz="2600" i="1" dirty="0" err="1" smtClean="0">
                <a:ea typeface="宋体" charset="-122"/>
              </a:rPr>
              <a:t>i</a:t>
            </a:r>
            <a:r>
              <a:rPr lang="en-US" altLang="zh-CN" baseline="-25000" dirty="0" smtClean="0">
                <a:ea typeface="宋体" charset="-122"/>
              </a:rPr>
              <a:t>+</a:t>
            </a:r>
            <a:r>
              <a:rPr lang="en-US" altLang="zh-CN" dirty="0" smtClean="0">
                <a:ea typeface="宋体" charset="-122"/>
              </a:rPr>
              <a:t>=</a:t>
            </a:r>
            <a:r>
              <a:rPr lang="en-US" altLang="zh-CN" sz="2600" i="1" dirty="0" err="1" smtClean="0">
                <a:ea typeface="宋体" charset="-122"/>
              </a:rPr>
              <a:t>i</a:t>
            </a:r>
            <a:r>
              <a:rPr lang="en-US" altLang="zh-CN" baseline="-25000" dirty="0" smtClean="0">
                <a:ea typeface="宋体" charset="-122"/>
                <a:sym typeface="Symbol" pitchFamily="18" charset="2"/>
              </a:rPr>
              <a:t></a:t>
            </a:r>
            <a:r>
              <a:rPr lang="en-US" altLang="zh-CN" dirty="0" smtClean="0">
                <a:ea typeface="宋体" charset="-122"/>
              </a:rPr>
              <a:t>=0</a:t>
            </a:r>
            <a:r>
              <a:rPr lang="zh-CN" altLang="en-US" dirty="0" smtClean="0">
                <a:ea typeface="宋体" charset="-122"/>
              </a:rPr>
              <a:t>。</a:t>
            </a:r>
            <a:endParaRPr lang="en-US" altLang="zh-CN" dirty="0" smtClean="0">
              <a:ea typeface="宋体" charset="-122"/>
            </a:endParaRPr>
          </a:p>
          <a:p>
            <a:pPr marL="360363" lvl="2" indent="-360363" eaLnBrk="1" hangingPunct="1">
              <a:lnSpc>
                <a:spcPct val="120000"/>
              </a:lnSpc>
              <a:spcBef>
                <a:spcPct val="0"/>
              </a:spcBef>
              <a:buFont typeface="Wingdings" pitchFamily="2" charset="2"/>
              <a:buNone/>
            </a:pPr>
            <a:r>
              <a:rPr lang="en-US" altLang="zh-CN" dirty="0" smtClean="0">
                <a:ea typeface="宋体" charset="-122"/>
              </a:rPr>
              <a:t>      (3) </a:t>
            </a:r>
            <a:r>
              <a:rPr lang="zh-CN" altLang="en-US" dirty="0" smtClean="0">
                <a:ea typeface="宋体" charset="-122"/>
              </a:rPr>
              <a:t>输出端呈受控电压源特性。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6803">
                                            <p:txEl>
                                              <p:pRg st="2" end="2"/>
                                            </p:txEl>
                                          </p:spTgt>
                                        </p:tgtEl>
                                        <p:attrNameLst>
                                          <p:attrName>style.visibility</p:attrName>
                                        </p:attrNameLst>
                                      </p:cBhvr>
                                      <p:to>
                                        <p:strVal val="visible"/>
                                      </p:to>
                                    </p:set>
                                    <p:anim calcmode="lin" valueType="num">
                                      <p:cBhvr additive="base">
                                        <p:cTn id="18"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76803">
                                            <p:txEl>
                                              <p:pRg st="3" end="3"/>
                                            </p:txEl>
                                          </p:spTgt>
                                        </p:tgtEl>
                                        <p:attrNameLst>
                                          <p:attrName>style.visibility</p:attrName>
                                        </p:attrNameLst>
                                      </p:cBhvr>
                                      <p:to>
                                        <p:strVal val="visible"/>
                                      </p:to>
                                    </p:set>
                                    <p:anim calcmode="lin" valueType="num">
                                      <p:cBhvr additive="base">
                                        <p:cTn id="23"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76803">
                                            <p:txEl>
                                              <p:pRg st="4" end="4"/>
                                            </p:txEl>
                                          </p:spTgt>
                                        </p:tgtEl>
                                        <p:attrNameLst>
                                          <p:attrName>style.visibility</p:attrName>
                                        </p:attrNameLst>
                                      </p:cBhvr>
                                      <p:to>
                                        <p:strVal val="visible"/>
                                      </p:to>
                                    </p:set>
                                    <p:anim calcmode="lin" valueType="num">
                                      <p:cBhvr additive="base">
                                        <p:cTn id="28"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ea typeface="宋体" charset="-122"/>
              </a:rPr>
              <a:t>7.3 </a:t>
            </a:r>
            <a:r>
              <a:rPr lang="zh-CN" altLang="en-US" smtClean="0">
                <a:ea typeface="宋体" charset="-122"/>
              </a:rPr>
              <a:t>集成运算放大器的线性应用（续</a:t>
            </a:r>
            <a:r>
              <a:rPr lang="en-US" altLang="zh-CN" smtClean="0">
                <a:ea typeface="宋体" charset="-122"/>
              </a:rPr>
              <a:t>1</a:t>
            </a:r>
            <a:r>
              <a:rPr lang="zh-CN" altLang="en-US" smtClean="0">
                <a:ea typeface="宋体" charset="-122"/>
              </a:rPr>
              <a:t>）</a:t>
            </a:r>
            <a:endParaRPr lang="zh-CN" altLang="en-US" sz="3200"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45</a:t>
            </a:fld>
            <a:endParaRPr lang="zh-CN" altLang="en-US"/>
          </a:p>
        </p:txBody>
      </p:sp>
      <p:sp>
        <p:nvSpPr>
          <p:cNvPr id="77827" name="Rectangle 3"/>
          <p:cNvSpPr>
            <a:spLocks noGrp="1" noChangeArrowheads="1"/>
          </p:cNvSpPr>
          <p:nvPr>
            <p:ph sz="quarter" idx="4294967295"/>
          </p:nvPr>
        </p:nvSpPr>
        <p:spPr>
          <a:xfrm>
            <a:off x="0" y="765175"/>
            <a:ext cx="8891588" cy="5543550"/>
          </a:xfrm>
        </p:spPr>
        <p:txBody>
          <a:bodyPr/>
          <a:lstStyle/>
          <a:p>
            <a:pPr marL="533400" lvl="1" indent="-171450" eaLnBrk="1" hangingPunct="1"/>
            <a:r>
              <a:rPr lang="zh-CN" altLang="en-US" smtClean="0"/>
              <a:t>线性应用电路一般结构</a:t>
            </a:r>
          </a:p>
        </p:txBody>
      </p:sp>
      <p:grpSp>
        <p:nvGrpSpPr>
          <p:cNvPr id="2" name="Group 4"/>
          <p:cNvGrpSpPr>
            <a:grpSpLocks/>
          </p:cNvGrpSpPr>
          <p:nvPr/>
        </p:nvGrpSpPr>
        <p:grpSpPr bwMode="auto">
          <a:xfrm>
            <a:off x="4895876" y="1292543"/>
            <a:ext cx="3760788" cy="1970088"/>
            <a:chOff x="96" y="1872"/>
            <a:chExt cx="2369" cy="1241"/>
          </a:xfrm>
        </p:grpSpPr>
        <p:grpSp>
          <p:nvGrpSpPr>
            <p:cNvPr id="77832" name="Group 5"/>
            <p:cNvGrpSpPr>
              <a:grpSpLocks/>
            </p:cNvGrpSpPr>
            <p:nvPr/>
          </p:nvGrpSpPr>
          <p:grpSpPr bwMode="auto">
            <a:xfrm>
              <a:off x="912" y="2337"/>
              <a:ext cx="1008" cy="747"/>
              <a:chOff x="384" y="641"/>
              <a:chExt cx="1392" cy="943"/>
            </a:xfrm>
          </p:grpSpPr>
          <p:grpSp>
            <p:nvGrpSpPr>
              <p:cNvPr id="77857" name="Group 6"/>
              <p:cNvGrpSpPr>
                <a:grpSpLocks/>
              </p:cNvGrpSpPr>
              <p:nvPr/>
            </p:nvGrpSpPr>
            <p:grpSpPr bwMode="auto">
              <a:xfrm>
                <a:off x="720" y="641"/>
                <a:ext cx="720" cy="943"/>
                <a:chOff x="720" y="641"/>
                <a:chExt cx="720" cy="943"/>
              </a:xfrm>
            </p:grpSpPr>
            <p:sp>
              <p:nvSpPr>
                <p:cNvPr id="77861" name="Rectangle 7"/>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7862" name="Line 8"/>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9"/>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Line 10"/>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5" name="Line 11"/>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Line 12"/>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7" name="AutoShape 13"/>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7868" name="Text Box 14"/>
                <p:cNvSpPr txBox="1">
                  <a:spLocks noChangeArrowheads="1"/>
                </p:cNvSpPr>
                <p:nvPr/>
              </p:nvSpPr>
              <p:spPr bwMode="auto">
                <a:xfrm>
                  <a:off x="1044" y="641"/>
                  <a:ext cx="38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zh-CN" sz="2000">
                      <a:ea typeface="宋体" charset="-122"/>
                    </a:rPr>
                    <a:t>∞</a:t>
                  </a:r>
                </a:p>
              </p:txBody>
            </p:sp>
          </p:grpSp>
          <p:sp>
            <p:nvSpPr>
              <p:cNvPr id="77858" name="Line 15"/>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9" name="Line 16"/>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17"/>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33" name="Text Box 18"/>
            <p:cNvSpPr txBox="1">
              <a:spLocks noChangeArrowheads="1"/>
            </p:cNvSpPr>
            <p:nvPr/>
          </p:nvSpPr>
          <p:spPr bwMode="auto">
            <a:xfrm>
              <a:off x="720" y="2527"/>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000" i="1">
                  <a:ea typeface="宋体" charset="-122"/>
                </a:rPr>
                <a:t>u</a:t>
              </a:r>
              <a:r>
                <a:rPr kumimoji="1" lang="en-US" altLang="en-US" sz="2000" i="1" baseline="-25000">
                  <a:latin typeface="宋体" charset="-122"/>
                  <a:ea typeface="宋体" charset="-122"/>
                </a:rPr>
                <a:t>-</a:t>
              </a:r>
              <a:endParaRPr kumimoji="1" lang="en-US" altLang="zh-CN" sz="2000" i="1">
                <a:ea typeface="宋体" charset="-122"/>
              </a:endParaRPr>
            </a:p>
          </p:txBody>
        </p:sp>
        <p:sp>
          <p:nvSpPr>
            <p:cNvPr id="77834" name="Text Box 19"/>
            <p:cNvSpPr txBox="1">
              <a:spLocks noChangeArrowheads="1"/>
            </p:cNvSpPr>
            <p:nvPr/>
          </p:nvSpPr>
          <p:spPr bwMode="auto">
            <a:xfrm>
              <a:off x="720" y="2863"/>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000" i="1">
                  <a:ea typeface="宋体" charset="-122"/>
                </a:rPr>
                <a:t>u</a:t>
              </a:r>
              <a:r>
                <a:rPr kumimoji="1" lang="en-US" altLang="en-US" sz="2000" i="1" baseline="-25000">
                  <a:ea typeface="宋体" charset="-122"/>
                </a:rPr>
                <a:t>+</a:t>
              </a:r>
              <a:endParaRPr kumimoji="1" lang="en-US" altLang="zh-CN" sz="2000" i="1">
                <a:ea typeface="宋体" charset="-122"/>
              </a:endParaRPr>
            </a:p>
          </p:txBody>
        </p:sp>
        <p:sp>
          <p:nvSpPr>
            <p:cNvPr id="77835" name="Text Box 20"/>
            <p:cNvSpPr txBox="1">
              <a:spLocks noChangeArrowheads="1"/>
            </p:cNvSpPr>
            <p:nvPr/>
          </p:nvSpPr>
          <p:spPr bwMode="auto">
            <a:xfrm>
              <a:off x="2208" y="2623"/>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000" i="1">
                  <a:ea typeface="宋体" charset="-122"/>
                </a:rPr>
                <a:t>u</a:t>
              </a:r>
              <a:r>
                <a:rPr kumimoji="1" lang="en-US" altLang="en-US" sz="2000" baseline="-25000">
                  <a:ea typeface="宋体" charset="-122"/>
                </a:rPr>
                <a:t>o</a:t>
              </a:r>
              <a:endParaRPr kumimoji="1" lang="en-US" altLang="zh-CN" sz="2000" i="1">
                <a:ea typeface="宋体" charset="-122"/>
              </a:endParaRPr>
            </a:p>
          </p:txBody>
        </p:sp>
        <p:sp>
          <p:nvSpPr>
            <p:cNvPr id="77836" name="Rectangle 21"/>
            <p:cNvSpPr>
              <a:spLocks noChangeArrowheads="1"/>
            </p:cNvSpPr>
            <p:nvPr/>
          </p:nvSpPr>
          <p:spPr bwMode="auto">
            <a:xfrm>
              <a:off x="1214" y="1872"/>
              <a:ext cx="384"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a:ea typeface="宋体" charset="-122"/>
                </a:rPr>
                <a:t>F</a:t>
              </a:r>
            </a:p>
          </p:txBody>
        </p:sp>
        <p:sp>
          <p:nvSpPr>
            <p:cNvPr id="77837" name="Rectangle 22"/>
            <p:cNvSpPr>
              <a:spLocks noChangeArrowheads="1"/>
            </p:cNvSpPr>
            <p:nvPr/>
          </p:nvSpPr>
          <p:spPr bwMode="auto">
            <a:xfrm>
              <a:off x="96" y="2430"/>
              <a:ext cx="384" cy="24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a:ea typeface="宋体" charset="-122"/>
                </a:rPr>
                <a:t>A</a:t>
              </a:r>
            </a:p>
          </p:txBody>
        </p:sp>
        <p:sp>
          <p:nvSpPr>
            <p:cNvPr id="77838" name="Rectangle 23"/>
            <p:cNvSpPr>
              <a:spLocks noChangeArrowheads="1"/>
            </p:cNvSpPr>
            <p:nvPr/>
          </p:nvSpPr>
          <p:spPr bwMode="auto">
            <a:xfrm>
              <a:off x="336" y="2784"/>
              <a:ext cx="384" cy="24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en-US" sz="2000">
                  <a:ea typeface="宋体" charset="-122"/>
                </a:rPr>
                <a:t>B</a:t>
              </a:r>
              <a:endParaRPr kumimoji="1" lang="en-US" altLang="zh-CN" sz="2000">
                <a:ea typeface="宋体" charset="-122"/>
              </a:endParaRPr>
            </a:p>
          </p:txBody>
        </p:sp>
        <p:sp>
          <p:nvSpPr>
            <p:cNvPr id="77839" name="Line 24"/>
            <p:cNvSpPr>
              <a:spLocks noChangeShapeType="1"/>
            </p:cNvSpPr>
            <p:nvPr/>
          </p:nvSpPr>
          <p:spPr bwMode="auto">
            <a:xfrm flipH="1">
              <a:off x="720" y="255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0" name="Line 25"/>
            <p:cNvSpPr>
              <a:spLocks noChangeShapeType="1"/>
            </p:cNvSpPr>
            <p:nvPr/>
          </p:nvSpPr>
          <p:spPr bwMode="auto">
            <a:xfrm flipH="1">
              <a:off x="706" y="2900"/>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1" name="Freeform 26"/>
            <p:cNvSpPr>
              <a:spLocks/>
            </p:cNvSpPr>
            <p:nvPr/>
          </p:nvSpPr>
          <p:spPr bwMode="auto">
            <a:xfrm>
              <a:off x="864" y="2016"/>
              <a:ext cx="336" cy="528"/>
            </a:xfrm>
            <a:custGeom>
              <a:avLst/>
              <a:gdLst>
                <a:gd name="T0" fmla="*/ 0 w 336"/>
                <a:gd name="T1" fmla="*/ 528 h 528"/>
                <a:gd name="T2" fmla="*/ 0 w 336"/>
                <a:gd name="T3" fmla="*/ 0 h 528"/>
                <a:gd name="T4" fmla="*/ 336 w 336"/>
                <a:gd name="T5" fmla="*/ 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528"/>
                  </a:moveTo>
                  <a:lnTo>
                    <a:pt x="0" y="0"/>
                  </a:lnTo>
                  <a:lnTo>
                    <a:pt x="33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7842" name="Freeform 27"/>
            <p:cNvSpPr>
              <a:spLocks/>
            </p:cNvSpPr>
            <p:nvPr/>
          </p:nvSpPr>
          <p:spPr bwMode="auto">
            <a:xfrm flipH="1">
              <a:off x="1594" y="2016"/>
              <a:ext cx="336" cy="672"/>
            </a:xfrm>
            <a:custGeom>
              <a:avLst/>
              <a:gdLst>
                <a:gd name="T0" fmla="*/ 0 w 336"/>
                <a:gd name="T1" fmla="*/ 855 h 528"/>
                <a:gd name="T2" fmla="*/ 0 w 336"/>
                <a:gd name="T3" fmla="*/ 0 h 528"/>
                <a:gd name="T4" fmla="*/ 336 w 336"/>
                <a:gd name="T5" fmla="*/ 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528"/>
                  </a:moveTo>
                  <a:lnTo>
                    <a:pt x="0" y="0"/>
                  </a:lnTo>
                  <a:lnTo>
                    <a:pt x="33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7843" name="Line 28"/>
            <p:cNvSpPr>
              <a:spLocks noChangeShapeType="1"/>
            </p:cNvSpPr>
            <p:nvPr/>
          </p:nvSpPr>
          <p:spPr bwMode="auto">
            <a:xfrm>
              <a:off x="1872" y="2698"/>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Oval 29"/>
            <p:cNvSpPr>
              <a:spLocks noChangeArrowheads="1"/>
            </p:cNvSpPr>
            <p:nvPr/>
          </p:nvSpPr>
          <p:spPr bwMode="auto">
            <a:xfrm>
              <a:off x="834" y="2536"/>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grpSp>
          <p:nvGrpSpPr>
            <p:cNvPr id="77845" name="Group 30"/>
            <p:cNvGrpSpPr>
              <a:grpSpLocks/>
            </p:cNvGrpSpPr>
            <p:nvPr/>
          </p:nvGrpSpPr>
          <p:grpSpPr bwMode="auto">
            <a:xfrm>
              <a:off x="960" y="2478"/>
              <a:ext cx="144" cy="144"/>
              <a:chOff x="3014" y="1622"/>
              <a:chExt cx="144" cy="144"/>
            </a:xfrm>
          </p:grpSpPr>
          <p:sp>
            <p:nvSpPr>
              <p:cNvPr id="77855" name="Line 31"/>
              <p:cNvSpPr>
                <a:spLocks noChangeShapeType="1"/>
              </p:cNvSpPr>
              <p:nvPr/>
            </p:nvSpPr>
            <p:spPr bwMode="auto">
              <a:xfrm>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32"/>
              <p:cNvSpPr>
                <a:spLocks noChangeShapeType="1"/>
              </p:cNvSpPr>
              <p:nvPr/>
            </p:nvSpPr>
            <p:spPr bwMode="auto">
              <a:xfrm flipH="1">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846" name="Group 33"/>
            <p:cNvGrpSpPr>
              <a:grpSpLocks/>
            </p:cNvGrpSpPr>
            <p:nvPr/>
          </p:nvGrpSpPr>
          <p:grpSpPr bwMode="auto">
            <a:xfrm>
              <a:off x="960" y="2812"/>
              <a:ext cx="144" cy="144"/>
              <a:chOff x="3014" y="1622"/>
              <a:chExt cx="144" cy="144"/>
            </a:xfrm>
          </p:grpSpPr>
          <p:sp>
            <p:nvSpPr>
              <p:cNvPr id="77853" name="Line 34"/>
              <p:cNvSpPr>
                <a:spLocks noChangeShapeType="1"/>
              </p:cNvSpPr>
              <p:nvPr/>
            </p:nvSpPr>
            <p:spPr bwMode="auto">
              <a:xfrm>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35"/>
              <p:cNvSpPr>
                <a:spLocks noChangeShapeType="1"/>
              </p:cNvSpPr>
              <p:nvPr/>
            </p:nvSpPr>
            <p:spPr bwMode="auto">
              <a:xfrm flipH="1">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847" name="Oval 36"/>
            <p:cNvSpPr>
              <a:spLocks noChangeArrowheads="1"/>
            </p:cNvSpPr>
            <p:nvPr/>
          </p:nvSpPr>
          <p:spPr bwMode="auto">
            <a:xfrm>
              <a:off x="1910" y="2678"/>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77848" name="Line 37"/>
            <p:cNvSpPr>
              <a:spLocks noChangeShapeType="1"/>
            </p:cNvSpPr>
            <p:nvPr/>
          </p:nvSpPr>
          <p:spPr bwMode="auto">
            <a:xfrm flipH="1">
              <a:off x="480" y="2554"/>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38"/>
            <p:cNvSpPr>
              <a:spLocks noChangeShapeType="1"/>
            </p:cNvSpPr>
            <p:nvPr/>
          </p:nvSpPr>
          <p:spPr bwMode="auto">
            <a:xfrm>
              <a:off x="576" y="2496"/>
              <a:ext cx="19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Text Box 39"/>
            <p:cNvSpPr txBox="1">
              <a:spLocks noChangeArrowheads="1"/>
            </p:cNvSpPr>
            <p:nvPr/>
          </p:nvSpPr>
          <p:spPr bwMode="auto">
            <a:xfrm>
              <a:off x="518" y="223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i</a:t>
              </a:r>
              <a:r>
                <a:rPr kumimoji="1" lang="en-US" altLang="zh-CN" sz="2000" baseline="-25000">
                  <a:ea typeface="宋体" charset="-122"/>
                </a:rPr>
                <a:t>1</a:t>
              </a:r>
              <a:endParaRPr kumimoji="1" lang="en-US" altLang="zh-CN" sz="2000" i="1">
                <a:ea typeface="宋体" charset="-122"/>
              </a:endParaRPr>
            </a:p>
          </p:txBody>
        </p:sp>
        <p:sp>
          <p:nvSpPr>
            <p:cNvPr id="77851" name="Line 40"/>
            <p:cNvSpPr>
              <a:spLocks noChangeShapeType="1"/>
            </p:cNvSpPr>
            <p:nvPr/>
          </p:nvSpPr>
          <p:spPr bwMode="auto">
            <a:xfrm flipV="1">
              <a:off x="930" y="2160"/>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Text Box 41"/>
            <p:cNvSpPr txBox="1">
              <a:spLocks noChangeArrowheads="1"/>
            </p:cNvSpPr>
            <p:nvPr/>
          </p:nvSpPr>
          <p:spPr bwMode="auto">
            <a:xfrm>
              <a:off x="960" y="2095"/>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i</a:t>
              </a:r>
              <a:r>
                <a:rPr kumimoji="1" lang="en-US" altLang="zh-CN" sz="2000" i="1" baseline="-25000">
                  <a:ea typeface="宋体" charset="-122"/>
                </a:rPr>
                <a:t>f</a:t>
              </a:r>
              <a:endParaRPr kumimoji="1" lang="en-US" altLang="zh-CN" sz="2000" i="1">
                <a:ea typeface="宋体" charset="-122"/>
              </a:endParaRPr>
            </a:p>
          </p:txBody>
        </p:sp>
      </p:grpSp>
      <p:sp>
        <p:nvSpPr>
          <p:cNvPr id="148522" name="Rectangle 42"/>
          <p:cNvSpPr>
            <a:spLocks noChangeArrowheads="1"/>
          </p:cNvSpPr>
          <p:nvPr/>
        </p:nvSpPr>
        <p:spPr bwMode="auto">
          <a:xfrm>
            <a:off x="756477" y="1292543"/>
            <a:ext cx="38973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gn="just">
              <a:lnSpc>
                <a:spcPct val="150000"/>
              </a:lnSpc>
              <a:spcBef>
                <a:spcPct val="50000"/>
              </a:spcBef>
            </a:pPr>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F</a:t>
            </a:r>
            <a:r>
              <a:rPr kumimoji="1" lang="zh-CN" altLang="en-US" dirty="0"/>
              <a:t>分别为一部分电路（包括信号源）。分析目的是找出输出电压。</a:t>
            </a:r>
          </a:p>
        </p:txBody>
      </p:sp>
      <p:sp>
        <p:nvSpPr>
          <p:cNvPr id="148523" name="Rectangle 43"/>
          <p:cNvSpPr>
            <a:spLocks noChangeArrowheads="1"/>
          </p:cNvSpPr>
          <p:nvPr/>
        </p:nvSpPr>
        <p:spPr bwMode="auto">
          <a:xfrm>
            <a:off x="381635" y="3457575"/>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lgn="just">
              <a:buSzPct val="80000"/>
              <a:buFont typeface="Wingdings" pitchFamily="2" charset="2"/>
              <a:buChar char="n"/>
            </a:pPr>
            <a:r>
              <a:rPr kumimoji="1" lang="en-US" altLang="zh-CN" dirty="0"/>
              <a:t> </a:t>
            </a:r>
            <a:r>
              <a:rPr kumimoji="1" lang="zh-CN" altLang="en-US" dirty="0"/>
              <a:t>线性应用电路的分析方法</a:t>
            </a:r>
          </a:p>
        </p:txBody>
      </p:sp>
      <p:sp>
        <p:nvSpPr>
          <p:cNvPr id="148524" name="Rectangle 44"/>
          <p:cNvSpPr>
            <a:spLocks noChangeArrowheads="1"/>
          </p:cNvSpPr>
          <p:nvPr/>
        </p:nvSpPr>
        <p:spPr bwMode="auto">
          <a:xfrm>
            <a:off x="841401" y="4066658"/>
            <a:ext cx="7815263"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gn="just">
              <a:lnSpc>
                <a:spcPct val="130000"/>
              </a:lnSpc>
            </a:pPr>
            <a:r>
              <a:rPr kumimoji="1" lang="en-US" altLang="zh-CN" dirty="0"/>
              <a:t>        </a:t>
            </a:r>
            <a:r>
              <a:rPr kumimoji="1" lang="zh-CN" altLang="en-US" dirty="0"/>
              <a:t>判断电路组成是否具有从输出端引至反相输入端的“反馈通路”（初步判断运算放大器工作在线性工作区），若存在，则按下述（线性应用电路的）六个步骤进行分析。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48522"/>
                                        </p:tgtEl>
                                        <p:attrNameLst>
                                          <p:attrName>style.visibility</p:attrName>
                                        </p:attrNameLst>
                                      </p:cBhvr>
                                      <p:to>
                                        <p:strVal val="visible"/>
                                      </p:to>
                                    </p:set>
                                    <p:animEffect transition="in" filter="wipe(up)">
                                      <p:cBhvr>
                                        <p:cTn id="11" dur="1000"/>
                                        <p:tgtEl>
                                          <p:spTgt spid="1485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8523"/>
                                        </p:tgtEl>
                                        <p:attrNameLst>
                                          <p:attrName>style.visibility</p:attrName>
                                        </p:attrNameLst>
                                      </p:cBhvr>
                                      <p:to>
                                        <p:strVal val="visible"/>
                                      </p:to>
                                    </p:set>
                                    <p:anim calcmode="lin" valueType="num">
                                      <p:cBhvr additive="base">
                                        <p:cTn id="16" dur="500" fill="hold"/>
                                        <p:tgtEl>
                                          <p:spTgt spid="148523"/>
                                        </p:tgtEl>
                                        <p:attrNameLst>
                                          <p:attrName>ppt_x</p:attrName>
                                        </p:attrNameLst>
                                      </p:cBhvr>
                                      <p:tavLst>
                                        <p:tav tm="0">
                                          <p:val>
                                            <p:strVal val="#ppt_x"/>
                                          </p:val>
                                        </p:tav>
                                        <p:tav tm="100000">
                                          <p:val>
                                            <p:strVal val="#ppt_x"/>
                                          </p:val>
                                        </p:tav>
                                      </p:tavLst>
                                    </p:anim>
                                    <p:anim calcmode="lin" valueType="num">
                                      <p:cBhvr additive="base">
                                        <p:cTn id="17" dur="500" fill="hold"/>
                                        <p:tgtEl>
                                          <p:spTgt spid="14852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nodeType="after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8524"/>
                                        </p:tgtEl>
                                        <p:attrNameLst>
                                          <p:attrName>style.visibility</p:attrName>
                                        </p:attrNameLst>
                                      </p:cBhvr>
                                      <p:to>
                                        <p:strVal val="visible"/>
                                      </p:to>
                                    </p:set>
                                    <p:anim calcmode="lin" valueType="num">
                                      <p:cBhvr additive="base">
                                        <p:cTn id="22" dur="500" fill="hold"/>
                                        <p:tgtEl>
                                          <p:spTgt spid="148524"/>
                                        </p:tgtEl>
                                        <p:attrNameLst>
                                          <p:attrName>ppt_x</p:attrName>
                                        </p:attrNameLst>
                                      </p:cBhvr>
                                      <p:tavLst>
                                        <p:tav tm="0">
                                          <p:val>
                                            <p:strVal val="#ppt_x"/>
                                          </p:val>
                                        </p:tav>
                                        <p:tav tm="100000">
                                          <p:val>
                                            <p:strVal val="#ppt_x"/>
                                          </p:val>
                                        </p:tav>
                                      </p:tavLst>
                                    </p:anim>
                                    <p:anim calcmode="lin" valueType="num">
                                      <p:cBhvr additive="base">
                                        <p:cTn id="23" dur="500" fill="hold"/>
                                        <p:tgtEl>
                                          <p:spTgt spid="148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2" grpId="0"/>
      <p:bldP spid="148523" grpId="0"/>
      <p:bldP spid="1485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mtClean="0">
                <a:ea typeface="宋体" charset="-122"/>
              </a:rPr>
              <a:t>7.3 </a:t>
            </a:r>
            <a:r>
              <a:rPr lang="zh-CN" altLang="en-US" smtClean="0">
                <a:ea typeface="宋体" charset="-122"/>
              </a:rPr>
              <a:t>集成运算放大器的线性应用</a:t>
            </a:r>
            <a:r>
              <a:rPr lang="zh-CN" altLang="en-US" smtClean="0">
                <a:ea typeface="楷体_GB2312" pitchFamily="49" charset="-122"/>
              </a:rPr>
              <a:t>（续</a:t>
            </a:r>
            <a:r>
              <a:rPr lang="en-US" altLang="zh-CN" smtClean="0">
                <a:ea typeface="楷体_GB2312" pitchFamily="49" charset="-122"/>
              </a:rPr>
              <a:t>2</a:t>
            </a:r>
            <a:r>
              <a:rPr lang="zh-CN" altLang="en-US" smtClean="0">
                <a:ea typeface="楷体_GB2312" pitchFamily="49" charset="-122"/>
              </a:rPr>
              <a:t>）</a:t>
            </a: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46</a:t>
            </a:fld>
            <a:endParaRPr lang="zh-CN" altLang="en-US"/>
          </a:p>
        </p:txBody>
      </p:sp>
      <p:sp>
        <p:nvSpPr>
          <p:cNvPr id="78851" name="Rectangle 3"/>
          <p:cNvSpPr>
            <a:spLocks noGrp="1" noChangeArrowheads="1"/>
          </p:cNvSpPr>
          <p:nvPr>
            <p:ph sz="quarter" idx="4294967295"/>
          </p:nvPr>
        </p:nvSpPr>
        <p:spPr>
          <a:xfrm>
            <a:off x="0" y="765175"/>
            <a:ext cx="8891588" cy="5543550"/>
          </a:xfrm>
        </p:spPr>
        <p:txBody>
          <a:bodyPr/>
          <a:lstStyle/>
          <a:p>
            <a:pPr marL="533400" lvl="1" indent="-171450" eaLnBrk="1" hangingPunct="1"/>
            <a:r>
              <a:rPr lang="en-US" altLang="zh-CN" smtClean="0"/>
              <a:t> </a:t>
            </a:r>
            <a:r>
              <a:rPr lang="zh-CN" altLang="en-US" smtClean="0"/>
              <a:t>集成运算放大器的线性应用电路的六步分析法</a:t>
            </a:r>
          </a:p>
        </p:txBody>
      </p:sp>
      <p:sp>
        <p:nvSpPr>
          <p:cNvPr id="149508" name="Text Box 4"/>
          <p:cNvSpPr txBox="1">
            <a:spLocks noChangeArrowheads="1"/>
          </p:cNvSpPr>
          <p:nvPr/>
        </p:nvSpPr>
        <p:spPr bwMode="auto">
          <a:xfrm>
            <a:off x="519113" y="1570038"/>
            <a:ext cx="704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zh-CN" altLang="en-US"/>
              <a:t>利用  </a:t>
            </a:r>
            <a:r>
              <a:rPr kumimoji="1" lang="en-US" altLang="zh-CN" i="1"/>
              <a:t>i</a:t>
            </a:r>
            <a:r>
              <a:rPr kumimoji="1" lang="en-US" altLang="zh-CN" i="1" baseline="-25000"/>
              <a:t>+</a:t>
            </a:r>
            <a:r>
              <a:rPr kumimoji="1" lang="en-US" altLang="zh-CN"/>
              <a:t>=0</a:t>
            </a:r>
            <a:r>
              <a:rPr kumimoji="1" lang="zh-CN" altLang="en-US"/>
              <a:t>，由</a:t>
            </a:r>
            <a:r>
              <a:rPr kumimoji="1" lang="en-US" altLang="zh-CN"/>
              <a:t>B</a:t>
            </a:r>
            <a:r>
              <a:rPr kumimoji="1" lang="zh-CN" altLang="en-US"/>
              <a:t>电路求出同输入端电压 </a:t>
            </a:r>
            <a:r>
              <a:rPr kumimoji="1" lang="en-US" altLang="zh-CN" i="1"/>
              <a:t>u</a:t>
            </a:r>
            <a:r>
              <a:rPr kumimoji="1" lang="en-US" altLang="zh-CN" i="1" baseline="-25000"/>
              <a:t>+</a:t>
            </a:r>
            <a:endParaRPr kumimoji="1" lang="en-US" altLang="zh-CN"/>
          </a:p>
        </p:txBody>
      </p:sp>
      <p:sp>
        <p:nvSpPr>
          <p:cNvPr id="149509" name="Text Box 5"/>
          <p:cNvSpPr txBox="1">
            <a:spLocks noChangeArrowheads="1"/>
          </p:cNvSpPr>
          <p:nvPr/>
        </p:nvSpPr>
        <p:spPr bwMode="auto">
          <a:xfrm>
            <a:off x="519113" y="2087563"/>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 </a:t>
            </a:r>
            <a:r>
              <a:rPr kumimoji="1" lang="zh-CN" altLang="en-US"/>
              <a:t>利用  </a:t>
            </a:r>
            <a:r>
              <a:rPr kumimoji="1" lang="en-US" altLang="zh-CN" i="1"/>
              <a:t>u</a:t>
            </a:r>
            <a:r>
              <a:rPr kumimoji="1" lang="en-US" altLang="zh-CN" i="1" baseline="-25000"/>
              <a:t>+</a:t>
            </a:r>
            <a:r>
              <a:rPr kumimoji="1" lang="en-US" altLang="zh-CN"/>
              <a:t>= </a:t>
            </a:r>
            <a:r>
              <a:rPr kumimoji="1" lang="en-US" altLang="zh-CN" i="1"/>
              <a:t>u</a:t>
            </a:r>
            <a:r>
              <a:rPr kumimoji="1" lang="en-US" altLang="zh-CN" i="1" baseline="-25000">
                <a:latin typeface="宋体" charset="-122"/>
              </a:rPr>
              <a:t>-</a:t>
            </a:r>
            <a:r>
              <a:rPr kumimoji="1" lang="zh-CN" altLang="en-US"/>
              <a:t>，确定反相输入端电压  </a:t>
            </a:r>
            <a:r>
              <a:rPr kumimoji="1" lang="en-US" altLang="zh-CN" i="1"/>
              <a:t>u</a:t>
            </a:r>
            <a:r>
              <a:rPr kumimoji="1" lang="en-US" altLang="zh-CN" i="1" baseline="-25000">
                <a:latin typeface="宋体" charset="-122"/>
              </a:rPr>
              <a:t>-</a:t>
            </a:r>
            <a:r>
              <a:rPr kumimoji="1" lang="en-US" altLang="zh-CN"/>
              <a:t>=</a:t>
            </a:r>
            <a:r>
              <a:rPr kumimoji="1" lang="en-US" altLang="zh-CN" i="1"/>
              <a:t>u</a:t>
            </a:r>
            <a:r>
              <a:rPr kumimoji="1" lang="en-US" altLang="zh-CN" i="1" baseline="-25000"/>
              <a:t>+</a:t>
            </a:r>
          </a:p>
        </p:txBody>
      </p:sp>
      <p:sp>
        <p:nvSpPr>
          <p:cNvPr id="149510" name="Text Box 6"/>
          <p:cNvSpPr txBox="1">
            <a:spLocks noChangeArrowheads="1"/>
          </p:cNvSpPr>
          <p:nvPr/>
        </p:nvSpPr>
        <p:spPr bwMode="auto">
          <a:xfrm>
            <a:off x="519113" y="2605088"/>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dirty="0"/>
              <a:t>第三步</a:t>
            </a:r>
            <a:r>
              <a:rPr kumimoji="1" lang="en-US" altLang="zh-CN" dirty="0"/>
              <a:t>. </a:t>
            </a:r>
            <a:r>
              <a:rPr kumimoji="1" lang="zh-CN" altLang="en-US" dirty="0"/>
              <a:t>利用已知电压 </a:t>
            </a:r>
            <a:r>
              <a:rPr kumimoji="1" lang="en-US" altLang="zh-CN" i="1" dirty="0"/>
              <a:t>u</a:t>
            </a:r>
            <a:r>
              <a:rPr kumimoji="1" lang="en-US" altLang="zh-CN" i="1" baseline="-25000" dirty="0">
                <a:latin typeface="宋体" charset="-122"/>
              </a:rPr>
              <a:t>-</a:t>
            </a:r>
            <a:r>
              <a:rPr kumimoji="1" lang="zh-CN" altLang="en-US" dirty="0"/>
              <a:t>，由</a:t>
            </a:r>
            <a:r>
              <a:rPr kumimoji="1" lang="en-US" altLang="zh-CN" dirty="0"/>
              <a:t>A</a:t>
            </a:r>
            <a:r>
              <a:rPr kumimoji="1" lang="zh-CN" altLang="en-US" dirty="0"/>
              <a:t>电路求出电流  </a:t>
            </a:r>
            <a:r>
              <a:rPr kumimoji="1" lang="en-US" altLang="zh-CN" i="1" dirty="0"/>
              <a:t>i</a:t>
            </a:r>
            <a:r>
              <a:rPr kumimoji="1" lang="en-US" altLang="zh-CN" baseline="-25000" dirty="0"/>
              <a:t>1</a:t>
            </a:r>
            <a:endParaRPr kumimoji="1" lang="en-US" altLang="zh-CN" i="1" baseline="-25000" dirty="0"/>
          </a:p>
        </p:txBody>
      </p:sp>
      <p:sp>
        <p:nvSpPr>
          <p:cNvPr id="149511" name="Text Box 7"/>
          <p:cNvSpPr txBox="1">
            <a:spLocks noChangeArrowheads="1"/>
          </p:cNvSpPr>
          <p:nvPr/>
        </p:nvSpPr>
        <p:spPr bwMode="auto">
          <a:xfrm>
            <a:off x="519113" y="3124200"/>
            <a:ext cx="4646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第四步</a:t>
            </a:r>
            <a:r>
              <a:rPr kumimoji="1" lang="en-US" altLang="zh-CN"/>
              <a:t>. </a:t>
            </a:r>
            <a:r>
              <a:rPr kumimoji="1" lang="zh-CN" altLang="en-US"/>
              <a:t>利用</a:t>
            </a:r>
            <a:r>
              <a:rPr kumimoji="1" lang="en-US" altLang="zh-CN" i="1"/>
              <a:t>i</a:t>
            </a:r>
            <a:r>
              <a:rPr kumimoji="1" lang="en-US" altLang="zh-CN" baseline="-25000">
                <a:latin typeface="宋体" charset="-122"/>
              </a:rPr>
              <a:t>-</a:t>
            </a:r>
            <a:r>
              <a:rPr kumimoji="1" lang="en-US" altLang="zh-CN"/>
              <a:t>=0</a:t>
            </a:r>
            <a:r>
              <a:rPr kumimoji="1" lang="zh-CN" altLang="en-US"/>
              <a:t>，求出电流 </a:t>
            </a:r>
            <a:r>
              <a:rPr kumimoji="1" lang="en-US" altLang="zh-CN" i="1"/>
              <a:t>i</a:t>
            </a:r>
            <a:r>
              <a:rPr kumimoji="1" lang="en-US" altLang="zh-CN" baseline="-25000"/>
              <a:t>f</a:t>
            </a:r>
            <a:r>
              <a:rPr kumimoji="1" lang="en-US" altLang="zh-CN" i="1" baseline="-25000"/>
              <a:t>  </a:t>
            </a:r>
            <a:r>
              <a:rPr kumimoji="1" lang="en-US" altLang="zh-CN"/>
              <a:t>=</a:t>
            </a:r>
            <a:r>
              <a:rPr kumimoji="1" lang="en-US" altLang="zh-CN" i="1"/>
              <a:t>i</a:t>
            </a:r>
            <a:r>
              <a:rPr kumimoji="1" lang="en-US" altLang="zh-CN" baseline="-25000"/>
              <a:t>1</a:t>
            </a:r>
          </a:p>
        </p:txBody>
      </p:sp>
      <p:sp>
        <p:nvSpPr>
          <p:cNvPr id="149512" name="Text Box 8"/>
          <p:cNvSpPr txBox="1">
            <a:spLocks noChangeArrowheads="1"/>
          </p:cNvSpPr>
          <p:nvPr/>
        </p:nvSpPr>
        <p:spPr bwMode="auto">
          <a:xfrm>
            <a:off x="503238" y="3641725"/>
            <a:ext cx="685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第五步</a:t>
            </a:r>
            <a:r>
              <a:rPr kumimoji="1" lang="en-US" altLang="zh-CN"/>
              <a:t>. </a:t>
            </a:r>
            <a:r>
              <a:rPr kumimoji="1" lang="zh-CN" altLang="en-US"/>
              <a:t>由电路</a:t>
            </a:r>
            <a:r>
              <a:rPr kumimoji="1" lang="en-US" altLang="zh-CN"/>
              <a:t>F</a:t>
            </a:r>
            <a:r>
              <a:rPr kumimoji="1" lang="zh-CN" altLang="en-US"/>
              <a:t>的特性和</a:t>
            </a:r>
            <a:r>
              <a:rPr kumimoji="1" lang="en-US" altLang="zh-CN" i="1"/>
              <a:t>u</a:t>
            </a:r>
            <a:r>
              <a:rPr kumimoji="1" lang="en-US" altLang="zh-CN" i="1" baseline="-25000">
                <a:latin typeface="宋体" charset="-122"/>
              </a:rPr>
              <a:t>-</a:t>
            </a:r>
            <a:r>
              <a:rPr kumimoji="1" lang="zh-CN" altLang="en-US"/>
              <a:t>确定输出电压：</a:t>
            </a:r>
            <a:br>
              <a:rPr kumimoji="1" lang="zh-CN" altLang="en-US"/>
            </a:br>
            <a:r>
              <a:rPr kumimoji="1" lang="zh-CN" altLang="en-US"/>
              <a:t>              </a:t>
            </a:r>
            <a:r>
              <a:rPr kumimoji="1" lang="en-US" altLang="zh-CN" i="1"/>
              <a:t>u</a:t>
            </a:r>
            <a:r>
              <a:rPr kumimoji="1" lang="en-US" altLang="zh-CN" baseline="-25000"/>
              <a:t>o</a:t>
            </a:r>
            <a:r>
              <a:rPr kumimoji="1" lang="en-US" altLang="zh-CN"/>
              <a:t>=</a:t>
            </a:r>
            <a:r>
              <a:rPr kumimoji="1" lang="en-US" altLang="zh-CN" i="1"/>
              <a:t>u</a:t>
            </a:r>
            <a:r>
              <a:rPr kumimoji="1" lang="en-US" altLang="zh-CN" i="1" baseline="-25000">
                <a:latin typeface="宋体" charset="-122"/>
              </a:rPr>
              <a:t>-</a:t>
            </a:r>
            <a:r>
              <a:rPr kumimoji="1" lang="en-US" altLang="zh-CN">
                <a:latin typeface="宋体" charset="-122"/>
              </a:rPr>
              <a:t>-</a:t>
            </a:r>
            <a:r>
              <a:rPr kumimoji="1" lang="en-US" altLang="zh-CN"/>
              <a:t>F(</a:t>
            </a:r>
            <a:r>
              <a:rPr kumimoji="1" lang="en-US" altLang="zh-CN" i="1"/>
              <a:t>i</a:t>
            </a:r>
            <a:r>
              <a:rPr kumimoji="1" lang="en-US" altLang="zh-CN" baseline="-25000"/>
              <a:t>f</a:t>
            </a:r>
            <a:r>
              <a:rPr kumimoji="1" lang="en-US" altLang="zh-CN" i="1" baseline="-25000"/>
              <a:t> </a:t>
            </a:r>
            <a:r>
              <a:rPr kumimoji="1" lang="en-US" altLang="zh-CN"/>
              <a:t>)</a:t>
            </a:r>
          </a:p>
        </p:txBody>
      </p:sp>
      <p:sp>
        <p:nvSpPr>
          <p:cNvPr id="149513" name="Text Box 9"/>
          <p:cNvSpPr txBox="1">
            <a:spLocks noChangeArrowheads="1"/>
          </p:cNvSpPr>
          <p:nvPr/>
        </p:nvSpPr>
        <p:spPr bwMode="auto">
          <a:xfrm>
            <a:off x="503238" y="4525963"/>
            <a:ext cx="63706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rPr>
              <a:t>第六步</a:t>
            </a:r>
            <a:r>
              <a:rPr kumimoji="1" lang="en-US" altLang="zh-CN">
                <a:solidFill>
                  <a:srgbClr val="FF0000"/>
                </a:solidFill>
              </a:rPr>
              <a:t>. </a:t>
            </a:r>
            <a:r>
              <a:rPr kumimoji="1" lang="zh-CN" altLang="en-US">
                <a:solidFill>
                  <a:srgbClr val="FF0000"/>
                </a:solidFill>
              </a:rPr>
              <a:t>检验输出电压是否在线性范围内。</a:t>
            </a:r>
            <a:br>
              <a:rPr kumimoji="1" lang="zh-CN" altLang="en-US">
                <a:solidFill>
                  <a:srgbClr val="FF0000"/>
                </a:solidFill>
              </a:rPr>
            </a:br>
            <a:r>
              <a:rPr kumimoji="1" lang="zh-CN" altLang="en-US">
                <a:solidFill>
                  <a:srgbClr val="FF0000"/>
                </a:solidFill>
              </a:rPr>
              <a:t>               </a:t>
            </a:r>
            <a:r>
              <a:rPr kumimoji="1" lang="en-US" altLang="zh-CN">
                <a:solidFill>
                  <a:srgbClr val="FF0000"/>
                </a:solidFill>
              </a:rPr>
              <a:t>| </a:t>
            </a:r>
            <a:r>
              <a:rPr kumimoji="1" lang="en-US" altLang="zh-CN" i="1">
                <a:solidFill>
                  <a:srgbClr val="FF0000"/>
                </a:solidFill>
              </a:rPr>
              <a:t>u</a:t>
            </a:r>
            <a:r>
              <a:rPr kumimoji="1" lang="en-US" altLang="zh-CN" baseline="-25000">
                <a:solidFill>
                  <a:srgbClr val="FF0000"/>
                </a:solidFill>
              </a:rPr>
              <a:t>o</a:t>
            </a:r>
            <a:r>
              <a:rPr kumimoji="1" lang="en-US" altLang="zh-CN">
                <a:solidFill>
                  <a:srgbClr val="FF0000"/>
                </a:solidFill>
              </a:rPr>
              <a:t> | &lt; </a:t>
            </a:r>
            <a:r>
              <a:rPr kumimoji="1" lang="en-US" altLang="zh-CN" i="1">
                <a:solidFill>
                  <a:srgbClr val="FF0000"/>
                </a:solidFill>
              </a:rPr>
              <a:t>U</a:t>
            </a:r>
            <a:r>
              <a:rPr kumimoji="1" lang="en-US" altLang="zh-CN" baseline="-25000">
                <a:solidFill>
                  <a:srgbClr val="FF0000"/>
                </a:solidFill>
              </a:rPr>
              <a:t>OM</a:t>
            </a:r>
            <a:r>
              <a:rPr kumimoji="1" lang="en-US" altLang="zh-CN">
                <a:solidFill>
                  <a:srgbClr val="FF0000"/>
                </a:solidFill>
              </a:rPr>
              <a:t>  ?</a:t>
            </a:r>
          </a:p>
        </p:txBody>
      </p:sp>
      <p:grpSp>
        <p:nvGrpSpPr>
          <p:cNvPr id="2" name="Group 10"/>
          <p:cNvGrpSpPr>
            <a:grpSpLocks/>
          </p:cNvGrpSpPr>
          <p:nvPr/>
        </p:nvGrpSpPr>
        <p:grpSpPr bwMode="auto">
          <a:xfrm>
            <a:off x="5383213" y="4315956"/>
            <a:ext cx="3760787" cy="1970087"/>
            <a:chOff x="96" y="1872"/>
            <a:chExt cx="2369" cy="1241"/>
          </a:xfrm>
        </p:grpSpPr>
        <p:grpSp>
          <p:nvGrpSpPr>
            <p:cNvPr id="78859" name="Group 11"/>
            <p:cNvGrpSpPr>
              <a:grpSpLocks/>
            </p:cNvGrpSpPr>
            <p:nvPr/>
          </p:nvGrpSpPr>
          <p:grpSpPr bwMode="auto">
            <a:xfrm>
              <a:off x="912" y="2337"/>
              <a:ext cx="1008" cy="747"/>
              <a:chOff x="384" y="641"/>
              <a:chExt cx="1392" cy="943"/>
            </a:xfrm>
          </p:grpSpPr>
          <p:grpSp>
            <p:nvGrpSpPr>
              <p:cNvPr id="78884" name="Group 12"/>
              <p:cNvGrpSpPr>
                <a:grpSpLocks/>
              </p:cNvGrpSpPr>
              <p:nvPr/>
            </p:nvGrpSpPr>
            <p:grpSpPr bwMode="auto">
              <a:xfrm>
                <a:off x="720" y="641"/>
                <a:ext cx="720" cy="943"/>
                <a:chOff x="720" y="641"/>
                <a:chExt cx="720" cy="943"/>
              </a:xfrm>
            </p:grpSpPr>
            <p:sp>
              <p:nvSpPr>
                <p:cNvPr id="78888" name="Rectangle 13"/>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8889" name="Line 14"/>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0" name="Line 15"/>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1" name="Line 16"/>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2" name="Line 17"/>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3" name="Line 18"/>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94" name="AutoShape 19"/>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8895" name="Text Box 20"/>
                <p:cNvSpPr txBox="1">
                  <a:spLocks noChangeArrowheads="1"/>
                </p:cNvSpPr>
                <p:nvPr/>
              </p:nvSpPr>
              <p:spPr bwMode="auto">
                <a:xfrm>
                  <a:off x="1044" y="641"/>
                  <a:ext cx="38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zh-CN" sz="2000">
                      <a:ea typeface="宋体" charset="-122"/>
                    </a:rPr>
                    <a:t>∞</a:t>
                  </a:r>
                </a:p>
              </p:txBody>
            </p:sp>
          </p:grpSp>
          <p:sp>
            <p:nvSpPr>
              <p:cNvPr id="78885" name="Line 21"/>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6" name="Line 22"/>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7" name="Line 23"/>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60" name="Text Box 24"/>
            <p:cNvSpPr txBox="1">
              <a:spLocks noChangeArrowheads="1"/>
            </p:cNvSpPr>
            <p:nvPr/>
          </p:nvSpPr>
          <p:spPr bwMode="auto">
            <a:xfrm>
              <a:off x="720" y="2527"/>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000" i="1">
                  <a:ea typeface="宋体" charset="-122"/>
                </a:rPr>
                <a:t>u</a:t>
              </a:r>
              <a:r>
                <a:rPr kumimoji="1" lang="en-US" altLang="en-US" sz="2000" i="1" baseline="-25000">
                  <a:latin typeface="宋体" charset="-122"/>
                  <a:ea typeface="宋体" charset="-122"/>
                </a:rPr>
                <a:t>-</a:t>
              </a:r>
              <a:endParaRPr kumimoji="1" lang="en-US" altLang="zh-CN" sz="2000" i="1">
                <a:ea typeface="宋体" charset="-122"/>
              </a:endParaRPr>
            </a:p>
          </p:txBody>
        </p:sp>
        <p:sp>
          <p:nvSpPr>
            <p:cNvPr id="78861" name="Text Box 25"/>
            <p:cNvSpPr txBox="1">
              <a:spLocks noChangeArrowheads="1"/>
            </p:cNvSpPr>
            <p:nvPr/>
          </p:nvSpPr>
          <p:spPr bwMode="auto">
            <a:xfrm>
              <a:off x="720" y="2863"/>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000" i="1">
                  <a:ea typeface="宋体" charset="-122"/>
                </a:rPr>
                <a:t>u</a:t>
              </a:r>
              <a:r>
                <a:rPr kumimoji="1" lang="en-US" altLang="en-US" sz="2000" i="1" baseline="-25000">
                  <a:ea typeface="宋体" charset="-122"/>
                </a:rPr>
                <a:t>+</a:t>
              </a:r>
              <a:endParaRPr kumimoji="1" lang="en-US" altLang="zh-CN" sz="2000" i="1">
                <a:ea typeface="宋体" charset="-122"/>
              </a:endParaRPr>
            </a:p>
          </p:txBody>
        </p:sp>
        <p:sp>
          <p:nvSpPr>
            <p:cNvPr id="78862" name="Text Box 26"/>
            <p:cNvSpPr txBox="1">
              <a:spLocks noChangeArrowheads="1"/>
            </p:cNvSpPr>
            <p:nvPr/>
          </p:nvSpPr>
          <p:spPr bwMode="auto">
            <a:xfrm>
              <a:off x="2208" y="2623"/>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en-US" sz="2000" i="1">
                  <a:ea typeface="宋体" charset="-122"/>
                </a:rPr>
                <a:t>u</a:t>
              </a:r>
              <a:r>
                <a:rPr kumimoji="1" lang="en-US" altLang="en-US" sz="2000" baseline="-25000">
                  <a:ea typeface="宋体" charset="-122"/>
                </a:rPr>
                <a:t>o</a:t>
              </a:r>
              <a:endParaRPr kumimoji="1" lang="en-US" altLang="zh-CN" sz="2000" i="1">
                <a:ea typeface="宋体" charset="-122"/>
              </a:endParaRPr>
            </a:p>
          </p:txBody>
        </p:sp>
        <p:sp>
          <p:nvSpPr>
            <p:cNvPr id="78863" name="Rectangle 27"/>
            <p:cNvSpPr>
              <a:spLocks noChangeArrowheads="1"/>
            </p:cNvSpPr>
            <p:nvPr/>
          </p:nvSpPr>
          <p:spPr bwMode="auto">
            <a:xfrm>
              <a:off x="1214" y="1872"/>
              <a:ext cx="384"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a:ea typeface="宋体" charset="-122"/>
                </a:rPr>
                <a:t>F</a:t>
              </a:r>
            </a:p>
          </p:txBody>
        </p:sp>
        <p:sp>
          <p:nvSpPr>
            <p:cNvPr id="78864" name="Rectangle 28"/>
            <p:cNvSpPr>
              <a:spLocks noChangeArrowheads="1"/>
            </p:cNvSpPr>
            <p:nvPr/>
          </p:nvSpPr>
          <p:spPr bwMode="auto">
            <a:xfrm>
              <a:off x="96" y="2430"/>
              <a:ext cx="384" cy="24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000">
                  <a:ea typeface="宋体" charset="-122"/>
                </a:rPr>
                <a:t>A</a:t>
              </a:r>
            </a:p>
          </p:txBody>
        </p:sp>
        <p:sp>
          <p:nvSpPr>
            <p:cNvPr id="78865" name="Rectangle 29"/>
            <p:cNvSpPr>
              <a:spLocks noChangeArrowheads="1"/>
            </p:cNvSpPr>
            <p:nvPr/>
          </p:nvSpPr>
          <p:spPr bwMode="auto">
            <a:xfrm>
              <a:off x="336" y="2784"/>
              <a:ext cx="384" cy="240"/>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en-US" sz="2000">
                  <a:ea typeface="宋体" charset="-122"/>
                </a:rPr>
                <a:t>B</a:t>
              </a:r>
              <a:endParaRPr kumimoji="1" lang="en-US" altLang="zh-CN" sz="2000">
                <a:ea typeface="宋体" charset="-122"/>
              </a:endParaRPr>
            </a:p>
          </p:txBody>
        </p:sp>
        <p:sp>
          <p:nvSpPr>
            <p:cNvPr id="78866" name="Line 30"/>
            <p:cNvSpPr>
              <a:spLocks noChangeShapeType="1"/>
            </p:cNvSpPr>
            <p:nvPr/>
          </p:nvSpPr>
          <p:spPr bwMode="auto">
            <a:xfrm flipH="1">
              <a:off x="720" y="255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7" name="Line 31"/>
            <p:cNvSpPr>
              <a:spLocks noChangeShapeType="1"/>
            </p:cNvSpPr>
            <p:nvPr/>
          </p:nvSpPr>
          <p:spPr bwMode="auto">
            <a:xfrm flipH="1">
              <a:off x="706" y="2900"/>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8" name="Freeform 32"/>
            <p:cNvSpPr>
              <a:spLocks/>
            </p:cNvSpPr>
            <p:nvPr/>
          </p:nvSpPr>
          <p:spPr bwMode="auto">
            <a:xfrm>
              <a:off x="864" y="2016"/>
              <a:ext cx="336" cy="528"/>
            </a:xfrm>
            <a:custGeom>
              <a:avLst/>
              <a:gdLst>
                <a:gd name="T0" fmla="*/ 0 w 336"/>
                <a:gd name="T1" fmla="*/ 528 h 528"/>
                <a:gd name="T2" fmla="*/ 0 w 336"/>
                <a:gd name="T3" fmla="*/ 0 h 528"/>
                <a:gd name="T4" fmla="*/ 336 w 336"/>
                <a:gd name="T5" fmla="*/ 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528"/>
                  </a:moveTo>
                  <a:lnTo>
                    <a:pt x="0" y="0"/>
                  </a:lnTo>
                  <a:lnTo>
                    <a:pt x="33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8869" name="Freeform 33"/>
            <p:cNvSpPr>
              <a:spLocks/>
            </p:cNvSpPr>
            <p:nvPr/>
          </p:nvSpPr>
          <p:spPr bwMode="auto">
            <a:xfrm flipH="1">
              <a:off x="1594" y="2016"/>
              <a:ext cx="336" cy="672"/>
            </a:xfrm>
            <a:custGeom>
              <a:avLst/>
              <a:gdLst>
                <a:gd name="T0" fmla="*/ 0 w 336"/>
                <a:gd name="T1" fmla="*/ 855 h 528"/>
                <a:gd name="T2" fmla="*/ 0 w 336"/>
                <a:gd name="T3" fmla="*/ 0 h 528"/>
                <a:gd name="T4" fmla="*/ 336 w 336"/>
                <a:gd name="T5" fmla="*/ 0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0" y="528"/>
                  </a:moveTo>
                  <a:lnTo>
                    <a:pt x="0" y="0"/>
                  </a:lnTo>
                  <a:lnTo>
                    <a:pt x="336" y="0"/>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78870" name="Line 34"/>
            <p:cNvSpPr>
              <a:spLocks noChangeShapeType="1"/>
            </p:cNvSpPr>
            <p:nvPr/>
          </p:nvSpPr>
          <p:spPr bwMode="auto">
            <a:xfrm>
              <a:off x="1872" y="2698"/>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1" name="Oval 35"/>
            <p:cNvSpPr>
              <a:spLocks noChangeArrowheads="1"/>
            </p:cNvSpPr>
            <p:nvPr/>
          </p:nvSpPr>
          <p:spPr bwMode="auto">
            <a:xfrm>
              <a:off x="834" y="2536"/>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grpSp>
          <p:nvGrpSpPr>
            <p:cNvPr id="78872" name="Group 36"/>
            <p:cNvGrpSpPr>
              <a:grpSpLocks/>
            </p:cNvGrpSpPr>
            <p:nvPr/>
          </p:nvGrpSpPr>
          <p:grpSpPr bwMode="auto">
            <a:xfrm>
              <a:off x="960" y="2478"/>
              <a:ext cx="144" cy="144"/>
              <a:chOff x="3014" y="1622"/>
              <a:chExt cx="144" cy="144"/>
            </a:xfrm>
          </p:grpSpPr>
          <p:sp>
            <p:nvSpPr>
              <p:cNvPr id="78882" name="Line 37"/>
              <p:cNvSpPr>
                <a:spLocks noChangeShapeType="1"/>
              </p:cNvSpPr>
              <p:nvPr/>
            </p:nvSpPr>
            <p:spPr bwMode="auto">
              <a:xfrm>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3" name="Line 38"/>
              <p:cNvSpPr>
                <a:spLocks noChangeShapeType="1"/>
              </p:cNvSpPr>
              <p:nvPr/>
            </p:nvSpPr>
            <p:spPr bwMode="auto">
              <a:xfrm flipH="1">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8873" name="Group 39"/>
            <p:cNvGrpSpPr>
              <a:grpSpLocks/>
            </p:cNvGrpSpPr>
            <p:nvPr/>
          </p:nvGrpSpPr>
          <p:grpSpPr bwMode="auto">
            <a:xfrm>
              <a:off x="960" y="2812"/>
              <a:ext cx="144" cy="144"/>
              <a:chOff x="3014" y="1622"/>
              <a:chExt cx="144" cy="144"/>
            </a:xfrm>
          </p:grpSpPr>
          <p:sp>
            <p:nvSpPr>
              <p:cNvPr id="78880" name="Line 40"/>
              <p:cNvSpPr>
                <a:spLocks noChangeShapeType="1"/>
              </p:cNvSpPr>
              <p:nvPr/>
            </p:nvSpPr>
            <p:spPr bwMode="auto">
              <a:xfrm>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1" name="Line 41"/>
              <p:cNvSpPr>
                <a:spLocks noChangeShapeType="1"/>
              </p:cNvSpPr>
              <p:nvPr/>
            </p:nvSpPr>
            <p:spPr bwMode="auto">
              <a:xfrm flipH="1">
                <a:off x="3014" y="1622"/>
                <a:ext cx="144" cy="144"/>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74" name="Oval 42"/>
            <p:cNvSpPr>
              <a:spLocks noChangeArrowheads="1"/>
            </p:cNvSpPr>
            <p:nvPr/>
          </p:nvSpPr>
          <p:spPr bwMode="auto">
            <a:xfrm>
              <a:off x="1910" y="2678"/>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78875" name="Line 43"/>
            <p:cNvSpPr>
              <a:spLocks noChangeShapeType="1"/>
            </p:cNvSpPr>
            <p:nvPr/>
          </p:nvSpPr>
          <p:spPr bwMode="auto">
            <a:xfrm flipH="1">
              <a:off x="480" y="2554"/>
              <a:ext cx="288"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6" name="Line 44"/>
            <p:cNvSpPr>
              <a:spLocks noChangeShapeType="1"/>
            </p:cNvSpPr>
            <p:nvPr/>
          </p:nvSpPr>
          <p:spPr bwMode="auto">
            <a:xfrm>
              <a:off x="576" y="2496"/>
              <a:ext cx="19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7" name="Text Box 45"/>
            <p:cNvSpPr txBox="1">
              <a:spLocks noChangeArrowheads="1"/>
            </p:cNvSpPr>
            <p:nvPr/>
          </p:nvSpPr>
          <p:spPr bwMode="auto">
            <a:xfrm>
              <a:off x="518" y="2239"/>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i</a:t>
              </a:r>
              <a:r>
                <a:rPr kumimoji="1" lang="en-US" altLang="zh-CN" sz="2000" baseline="-25000">
                  <a:ea typeface="宋体" charset="-122"/>
                </a:rPr>
                <a:t>1</a:t>
              </a:r>
              <a:endParaRPr kumimoji="1" lang="en-US" altLang="zh-CN" sz="2000" i="1">
                <a:ea typeface="宋体" charset="-122"/>
              </a:endParaRPr>
            </a:p>
          </p:txBody>
        </p:sp>
        <p:sp>
          <p:nvSpPr>
            <p:cNvPr id="78878" name="Line 46"/>
            <p:cNvSpPr>
              <a:spLocks noChangeShapeType="1"/>
            </p:cNvSpPr>
            <p:nvPr/>
          </p:nvSpPr>
          <p:spPr bwMode="auto">
            <a:xfrm flipV="1">
              <a:off x="930" y="2160"/>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Text Box 47"/>
            <p:cNvSpPr txBox="1">
              <a:spLocks noChangeArrowheads="1"/>
            </p:cNvSpPr>
            <p:nvPr/>
          </p:nvSpPr>
          <p:spPr bwMode="auto">
            <a:xfrm>
              <a:off x="960" y="209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i</a:t>
              </a:r>
              <a:r>
                <a:rPr kumimoji="1" lang="en-US" altLang="zh-CN" sz="2000" baseline="-25000">
                  <a:ea typeface="宋体" charset="-122"/>
                </a:rPr>
                <a:t>f</a:t>
              </a:r>
              <a:endParaRPr kumimoji="1" lang="en-US" altLang="zh-CN" sz="2000">
                <a:ea typeface="宋体"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49508"/>
                                        </p:tgtEl>
                                        <p:attrNameLst>
                                          <p:attrName>style.visibility</p:attrName>
                                        </p:attrNameLst>
                                      </p:cBhvr>
                                      <p:to>
                                        <p:strVal val="visible"/>
                                      </p:to>
                                    </p:set>
                                    <p:animEffect transition="in" filter="wipe(left)">
                                      <p:cBhvr>
                                        <p:cTn id="13" dur="75"/>
                                        <p:tgtEl>
                                          <p:spTgt spid="1495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49509"/>
                                        </p:tgtEl>
                                        <p:attrNameLst>
                                          <p:attrName>style.visibility</p:attrName>
                                        </p:attrNameLst>
                                      </p:cBhvr>
                                      <p:to>
                                        <p:strVal val="visible"/>
                                      </p:to>
                                    </p:set>
                                    <p:animEffect transition="in" filter="wipe(left)">
                                      <p:cBhvr>
                                        <p:cTn id="18" dur="75"/>
                                        <p:tgtEl>
                                          <p:spTgt spid="1495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49510"/>
                                        </p:tgtEl>
                                        <p:attrNameLst>
                                          <p:attrName>style.visibility</p:attrName>
                                        </p:attrNameLst>
                                      </p:cBhvr>
                                      <p:to>
                                        <p:strVal val="visible"/>
                                      </p:to>
                                    </p:set>
                                    <p:animEffect transition="in" filter="wipe(left)">
                                      <p:cBhvr>
                                        <p:cTn id="23" dur="75"/>
                                        <p:tgtEl>
                                          <p:spTgt spid="1495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49511"/>
                                        </p:tgtEl>
                                        <p:attrNameLst>
                                          <p:attrName>style.visibility</p:attrName>
                                        </p:attrNameLst>
                                      </p:cBhvr>
                                      <p:to>
                                        <p:strVal val="visible"/>
                                      </p:to>
                                    </p:set>
                                    <p:animEffect transition="in" filter="wipe(left)">
                                      <p:cBhvr>
                                        <p:cTn id="28" dur="75"/>
                                        <p:tgtEl>
                                          <p:spTgt spid="1495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49512"/>
                                        </p:tgtEl>
                                        <p:attrNameLst>
                                          <p:attrName>style.visibility</p:attrName>
                                        </p:attrNameLst>
                                      </p:cBhvr>
                                      <p:to>
                                        <p:strVal val="visible"/>
                                      </p:to>
                                    </p:set>
                                    <p:animEffect transition="in" filter="wipe(left)">
                                      <p:cBhvr>
                                        <p:cTn id="33" dur="75"/>
                                        <p:tgtEl>
                                          <p:spTgt spid="1495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49513"/>
                                        </p:tgtEl>
                                        <p:attrNameLst>
                                          <p:attrName>style.visibility</p:attrName>
                                        </p:attrNameLst>
                                      </p:cBhvr>
                                      <p:to>
                                        <p:strVal val="visible"/>
                                      </p:to>
                                    </p:set>
                                    <p:animEffect transition="in" filter="wipe(left)">
                                      <p:cBhvr>
                                        <p:cTn id="38" dur="75"/>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autoUpdateAnimBg="0"/>
      <p:bldP spid="149509" grpId="0" autoUpdateAnimBg="0"/>
      <p:bldP spid="149510" grpId="0" autoUpdateAnimBg="0"/>
      <p:bldP spid="149511" grpId="0" autoUpdateAnimBg="0"/>
      <p:bldP spid="149512" grpId="0" autoUpdateAnimBg="0"/>
      <p:bldP spid="14951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p:cNvSpPr>
            <a:spLocks noGrp="1" noChangeArrowheads="1"/>
          </p:cNvSpPr>
          <p:nvPr>
            <p:ph type="title"/>
          </p:nvPr>
        </p:nvSpPr>
        <p:spPr/>
        <p:txBody>
          <a:bodyPr/>
          <a:lstStyle/>
          <a:p>
            <a:pPr eaLnBrk="1" hangingPunct="1"/>
            <a:r>
              <a:rPr lang="en-US" altLang="zh-CN" sz="4000" smtClean="0">
                <a:ea typeface="宋体" charset="-122"/>
              </a:rPr>
              <a:t>7.3.1 </a:t>
            </a:r>
            <a:r>
              <a:rPr lang="zh-CN" altLang="en-US" sz="4000" smtClean="0">
                <a:ea typeface="宋体" charset="-122"/>
              </a:rPr>
              <a:t>比例运算电路</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47</a:t>
            </a:fld>
            <a:endParaRPr lang="zh-CN" altLang="en-US"/>
          </a:p>
        </p:txBody>
      </p:sp>
      <p:sp>
        <p:nvSpPr>
          <p:cNvPr id="20488"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反相比例运算电路</a:t>
            </a:r>
          </a:p>
        </p:txBody>
      </p:sp>
      <p:grpSp>
        <p:nvGrpSpPr>
          <p:cNvPr id="2" name="Group 4"/>
          <p:cNvGrpSpPr>
            <a:grpSpLocks/>
          </p:cNvGrpSpPr>
          <p:nvPr/>
        </p:nvGrpSpPr>
        <p:grpSpPr bwMode="auto">
          <a:xfrm>
            <a:off x="676275" y="1224411"/>
            <a:ext cx="3303588" cy="2541587"/>
            <a:chOff x="192" y="1039"/>
            <a:chExt cx="2081" cy="1601"/>
          </a:xfrm>
        </p:grpSpPr>
        <p:grpSp>
          <p:nvGrpSpPr>
            <p:cNvPr id="20507" name="Group 5"/>
            <p:cNvGrpSpPr>
              <a:grpSpLocks/>
            </p:cNvGrpSpPr>
            <p:nvPr/>
          </p:nvGrpSpPr>
          <p:grpSpPr bwMode="auto">
            <a:xfrm>
              <a:off x="192" y="1039"/>
              <a:ext cx="2081" cy="1601"/>
              <a:chOff x="134" y="991"/>
              <a:chExt cx="2081" cy="1601"/>
            </a:xfrm>
          </p:grpSpPr>
          <p:sp>
            <p:nvSpPr>
              <p:cNvPr id="20512" name="Oval 6"/>
              <p:cNvSpPr>
                <a:spLocks noChangeArrowheads="1"/>
              </p:cNvSpPr>
              <p:nvPr/>
            </p:nvSpPr>
            <p:spPr bwMode="auto">
              <a:xfrm>
                <a:off x="1036" y="1680"/>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0513" name="Rectangle 7"/>
              <p:cNvSpPr>
                <a:spLocks noChangeArrowheads="1"/>
              </p:cNvSpPr>
              <p:nvPr/>
            </p:nvSpPr>
            <p:spPr bwMode="auto">
              <a:xfrm>
                <a:off x="1296" y="1220"/>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0514" name="Group 8"/>
              <p:cNvGrpSpPr>
                <a:grpSpLocks/>
              </p:cNvGrpSpPr>
              <p:nvPr/>
            </p:nvGrpSpPr>
            <p:grpSpPr bwMode="auto">
              <a:xfrm>
                <a:off x="912" y="1493"/>
                <a:ext cx="1008" cy="747"/>
                <a:chOff x="384" y="641"/>
                <a:chExt cx="1392" cy="943"/>
              </a:xfrm>
            </p:grpSpPr>
            <p:grpSp>
              <p:nvGrpSpPr>
                <p:cNvPr id="20529" name="Group 9"/>
                <p:cNvGrpSpPr>
                  <a:grpSpLocks/>
                </p:cNvGrpSpPr>
                <p:nvPr/>
              </p:nvGrpSpPr>
              <p:grpSpPr bwMode="auto">
                <a:xfrm>
                  <a:off x="720" y="641"/>
                  <a:ext cx="720" cy="943"/>
                  <a:chOff x="720" y="641"/>
                  <a:chExt cx="720" cy="943"/>
                </a:xfrm>
              </p:grpSpPr>
              <p:sp>
                <p:nvSpPr>
                  <p:cNvPr id="20533" name="Rectangle 10"/>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0534" name="Line 11"/>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5" name="Line 12"/>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6" name="Line 13"/>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7" name="Line 14"/>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8" name="Line 15"/>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9" name="AutoShape 16"/>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0540" name="Text Box 17"/>
                  <p:cNvSpPr txBox="1">
                    <a:spLocks noChangeArrowheads="1"/>
                  </p:cNvSpPr>
                  <p:nvPr/>
                </p:nvSpPr>
                <p:spPr bwMode="auto">
                  <a:xfrm>
                    <a:off x="1044" y="641"/>
                    <a:ext cx="38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zh-CN" sz="2000"/>
                      <a:t>∞</a:t>
                    </a:r>
                  </a:p>
                </p:txBody>
              </p:sp>
            </p:grpSp>
            <p:sp>
              <p:nvSpPr>
                <p:cNvPr id="20530" name="Line 18"/>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1" name="Line 19"/>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2" name="Line 20"/>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15" name="Rectangle 21"/>
              <p:cNvSpPr>
                <a:spLocks noChangeArrowheads="1"/>
              </p:cNvSpPr>
              <p:nvPr/>
            </p:nvSpPr>
            <p:spPr bwMode="auto">
              <a:xfrm rot="-5400000">
                <a:off x="802" y="2270"/>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0516" name="Rectangle 22"/>
              <p:cNvSpPr>
                <a:spLocks noChangeArrowheads="1"/>
              </p:cNvSpPr>
              <p:nvPr/>
            </p:nvSpPr>
            <p:spPr bwMode="auto">
              <a:xfrm>
                <a:off x="672" y="167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0517" name="Line 23"/>
              <p:cNvSpPr>
                <a:spLocks noChangeShapeType="1"/>
              </p:cNvSpPr>
              <p:nvPr/>
            </p:nvSpPr>
            <p:spPr bwMode="auto">
              <a:xfrm>
                <a:off x="922" y="2056"/>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8" name="Line 24"/>
              <p:cNvSpPr>
                <a:spLocks noChangeShapeType="1"/>
              </p:cNvSpPr>
              <p:nvPr/>
            </p:nvSpPr>
            <p:spPr bwMode="auto">
              <a:xfrm>
                <a:off x="922" y="2442"/>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9" name="Line 25"/>
              <p:cNvSpPr>
                <a:spLocks noChangeShapeType="1"/>
              </p:cNvSpPr>
              <p:nvPr/>
            </p:nvSpPr>
            <p:spPr bwMode="auto">
              <a:xfrm>
                <a:off x="826" y="2592"/>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0" name="Freeform 26"/>
              <p:cNvSpPr>
                <a:spLocks/>
              </p:cNvSpPr>
              <p:nvPr/>
            </p:nvSpPr>
            <p:spPr bwMode="auto">
              <a:xfrm>
                <a:off x="1536" y="1268"/>
                <a:ext cx="288" cy="576"/>
              </a:xfrm>
              <a:custGeom>
                <a:avLst/>
                <a:gdLst>
                  <a:gd name="T0" fmla="*/ 0 w 288"/>
                  <a:gd name="T1" fmla="*/ 0 h 576"/>
                  <a:gd name="T2" fmla="*/ 288 w 288"/>
                  <a:gd name="T3" fmla="*/ 0 h 576"/>
                  <a:gd name="T4" fmla="*/ 288 w 288"/>
                  <a:gd name="T5" fmla="*/ 576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0521" name="Freeform 27"/>
              <p:cNvSpPr>
                <a:spLocks/>
              </p:cNvSpPr>
              <p:nvPr/>
            </p:nvSpPr>
            <p:spPr bwMode="auto">
              <a:xfrm>
                <a:off x="1056" y="1268"/>
                <a:ext cx="240" cy="432"/>
              </a:xfrm>
              <a:custGeom>
                <a:avLst/>
                <a:gdLst>
                  <a:gd name="T0" fmla="*/ 240 w 240"/>
                  <a:gd name="T1" fmla="*/ 0 h 432"/>
                  <a:gd name="T2" fmla="*/ 0 w 240"/>
                  <a:gd name="T3" fmla="*/ 0 h 432"/>
                  <a:gd name="T4" fmla="*/ 0 w 240"/>
                  <a:gd name="T5" fmla="*/ 432 h 432"/>
                  <a:gd name="T6" fmla="*/ 0 60000 65536"/>
                  <a:gd name="T7" fmla="*/ 0 60000 65536"/>
                  <a:gd name="T8" fmla="*/ 0 60000 65536"/>
                  <a:gd name="T9" fmla="*/ 0 w 240"/>
                  <a:gd name="T10" fmla="*/ 0 h 432"/>
                  <a:gd name="T11" fmla="*/ 240 w 240"/>
                  <a:gd name="T12" fmla="*/ 432 h 432"/>
                </a:gdLst>
                <a:ahLst/>
                <a:cxnLst>
                  <a:cxn ang="T6">
                    <a:pos x="T0" y="T1"/>
                  </a:cxn>
                  <a:cxn ang="T7">
                    <a:pos x="T2" y="T3"/>
                  </a:cxn>
                  <a:cxn ang="T8">
                    <a:pos x="T4" y="T5"/>
                  </a:cxn>
                </a:cxnLst>
                <a:rect l="T9" t="T10" r="T11" b="T12"/>
                <a:pathLst>
                  <a:path w="240" h="432">
                    <a:moveTo>
                      <a:pt x="240" y="0"/>
                    </a:moveTo>
                    <a:lnTo>
                      <a:pt x="0" y="0"/>
                    </a:lnTo>
                    <a:lnTo>
                      <a:pt x="0" y="43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0522" name="Line 28"/>
              <p:cNvSpPr>
                <a:spLocks noChangeShapeType="1"/>
              </p:cNvSpPr>
              <p:nvPr/>
            </p:nvSpPr>
            <p:spPr bwMode="auto">
              <a:xfrm flipH="1">
                <a:off x="432" y="1710"/>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3" name="Oval 29"/>
              <p:cNvSpPr>
                <a:spLocks noChangeArrowheads="1"/>
              </p:cNvSpPr>
              <p:nvPr/>
            </p:nvSpPr>
            <p:spPr bwMode="auto">
              <a:xfrm>
                <a:off x="1786" y="1826"/>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0524" name="Text Box 30"/>
              <p:cNvSpPr txBox="1">
                <a:spLocks noChangeArrowheads="1"/>
              </p:cNvSpPr>
              <p:nvPr/>
            </p:nvSpPr>
            <p:spPr bwMode="auto">
              <a:xfrm>
                <a:off x="134" y="1593"/>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u</a:t>
                </a:r>
                <a:r>
                  <a:rPr kumimoji="1" lang="en-US" altLang="zh-CN" sz="2000" i="1" baseline="-25000"/>
                  <a:t>i</a:t>
                </a:r>
                <a:endParaRPr kumimoji="1" lang="en-US" altLang="zh-CN" sz="2000" i="1"/>
              </a:p>
            </p:txBody>
          </p:sp>
          <p:sp>
            <p:nvSpPr>
              <p:cNvPr id="20525" name="Text Box 31"/>
              <p:cNvSpPr txBox="1">
                <a:spLocks noChangeArrowheads="1"/>
              </p:cNvSpPr>
              <p:nvPr/>
            </p:nvSpPr>
            <p:spPr bwMode="auto">
              <a:xfrm>
                <a:off x="614" y="1401"/>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1</a:t>
                </a:r>
                <a:endParaRPr kumimoji="1" lang="en-US" altLang="zh-CN" sz="2000" i="1"/>
              </a:p>
            </p:txBody>
          </p:sp>
          <p:sp>
            <p:nvSpPr>
              <p:cNvPr id="20526" name="Text Box 32"/>
              <p:cNvSpPr txBox="1">
                <a:spLocks noChangeArrowheads="1"/>
              </p:cNvSpPr>
              <p:nvPr/>
            </p:nvSpPr>
            <p:spPr bwMode="auto">
              <a:xfrm>
                <a:off x="576" y="2191"/>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2</a:t>
                </a:r>
                <a:endParaRPr kumimoji="1" lang="en-US" altLang="zh-CN" sz="2000" i="1"/>
              </a:p>
            </p:txBody>
          </p:sp>
          <p:sp>
            <p:nvSpPr>
              <p:cNvPr id="20527" name="Text Box 33"/>
              <p:cNvSpPr txBox="1">
                <a:spLocks noChangeArrowheads="1"/>
              </p:cNvSpPr>
              <p:nvPr/>
            </p:nvSpPr>
            <p:spPr bwMode="auto">
              <a:xfrm>
                <a:off x="1488" y="991"/>
                <a:ext cx="2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R</a:t>
                </a:r>
                <a:r>
                  <a:rPr kumimoji="1" lang="en-US" altLang="zh-CN" sz="2000" baseline="-25000"/>
                  <a:t>f</a:t>
                </a:r>
                <a:endParaRPr kumimoji="1" lang="en-US" altLang="zh-CN" sz="2000"/>
              </a:p>
            </p:txBody>
          </p:sp>
          <p:sp>
            <p:nvSpPr>
              <p:cNvPr id="20528" name="Text Box 34"/>
              <p:cNvSpPr txBox="1">
                <a:spLocks noChangeArrowheads="1"/>
              </p:cNvSpPr>
              <p:nvPr/>
            </p:nvSpPr>
            <p:spPr bwMode="auto">
              <a:xfrm>
                <a:off x="1958" y="1785"/>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u</a:t>
                </a:r>
                <a:r>
                  <a:rPr kumimoji="1" lang="en-US" altLang="zh-CN" sz="2000" baseline="-25000"/>
                  <a:t>o</a:t>
                </a:r>
                <a:endParaRPr kumimoji="1" lang="en-US" altLang="zh-CN" sz="2000" i="1"/>
              </a:p>
            </p:txBody>
          </p:sp>
        </p:grpSp>
        <p:sp>
          <p:nvSpPr>
            <p:cNvPr id="20508" name="Line 35"/>
            <p:cNvSpPr>
              <a:spLocks noChangeShapeType="1"/>
            </p:cNvSpPr>
            <p:nvPr/>
          </p:nvSpPr>
          <p:spPr bwMode="auto">
            <a:xfrm>
              <a:off x="576" y="1872"/>
              <a:ext cx="336"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Text Box 36"/>
            <p:cNvSpPr txBox="1">
              <a:spLocks noChangeArrowheads="1"/>
            </p:cNvSpPr>
            <p:nvPr/>
          </p:nvSpPr>
          <p:spPr bwMode="auto">
            <a:xfrm>
              <a:off x="614" y="1855"/>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i</a:t>
              </a:r>
              <a:r>
                <a:rPr kumimoji="1" lang="en-US" altLang="zh-CN" sz="2000" baseline="-25000"/>
                <a:t>1</a:t>
              </a:r>
              <a:endParaRPr kumimoji="1" lang="en-US" altLang="zh-CN" sz="2000" i="1"/>
            </a:p>
          </p:txBody>
        </p:sp>
        <p:sp>
          <p:nvSpPr>
            <p:cNvPr id="20510" name="Text Box 37"/>
            <p:cNvSpPr txBox="1">
              <a:spLocks noChangeArrowheads="1"/>
            </p:cNvSpPr>
            <p:nvPr/>
          </p:nvSpPr>
          <p:spPr bwMode="auto">
            <a:xfrm>
              <a:off x="851" y="1135"/>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t>i</a:t>
              </a:r>
              <a:r>
                <a:rPr kumimoji="1" lang="en-US" altLang="zh-CN" sz="2000" baseline="-25000"/>
                <a:t>f</a:t>
              </a:r>
              <a:endParaRPr kumimoji="1" lang="en-US" altLang="zh-CN" sz="2000"/>
            </a:p>
          </p:txBody>
        </p:sp>
        <p:sp>
          <p:nvSpPr>
            <p:cNvPr id="20511" name="Line 38"/>
            <p:cNvSpPr>
              <a:spLocks noChangeShapeType="1"/>
            </p:cNvSpPr>
            <p:nvPr/>
          </p:nvSpPr>
          <p:spPr bwMode="auto">
            <a:xfrm flipV="1">
              <a:off x="1056" y="1248"/>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19" name="Text Box 39"/>
          <p:cNvSpPr txBox="1">
            <a:spLocks noChangeArrowheads="1"/>
          </p:cNvSpPr>
          <p:nvPr/>
        </p:nvSpPr>
        <p:spPr bwMode="auto">
          <a:xfrm>
            <a:off x="4598988" y="1229173"/>
            <a:ext cx="3698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en-US" altLang="zh-CN" i="1"/>
              <a:t>i</a:t>
            </a:r>
            <a:r>
              <a:rPr kumimoji="1" lang="en-US" altLang="zh-CN" i="1" baseline="-25000"/>
              <a:t>+</a:t>
            </a:r>
            <a:r>
              <a:rPr kumimoji="1" lang="en-US" altLang="zh-CN"/>
              <a:t>=0    ∴</a:t>
            </a:r>
            <a:r>
              <a:rPr kumimoji="1" lang="en-US" altLang="zh-CN" i="1"/>
              <a:t>u</a:t>
            </a:r>
            <a:r>
              <a:rPr kumimoji="1" lang="en-US" altLang="zh-CN" i="1" baseline="-25000"/>
              <a:t>+</a:t>
            </a:r>
            <a:r>
              <a:rPr kumimoji="1" lang="zh-CN" altLang="en-US"/>
              <a:t>＝</a:t>
            </a:r>
            <a:r>
              <a:rPr kumimoji="1" lang="en-US" altLang="zh-CN"/>
              <a:t>0V</a:t>
            </a:r>
          </a:p>
        </p:txBody>
      </p:sp>
      <p:sp>
        <p:nvSpPr>
          <p:cNvPr id="46120" name="Text Box 40"/>
          <p:cNvSpPr txBox="1">
            <a:spLocks noChangeArrowheads="1"/>
          </p:cNvSpPr>
          <p:nvPr/>
        </p:nvSpPr>
        <p:spPr bwMode="auto">
          <a:xfrm>
            <a:off x="4598988" y="1727648"/>
            <a:ext cx="4173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 </a:t>
            </a:r>
            <a:r>
              <a:rPr kumimoji="1" lang="en-US" altLang="zh-CN" i="1"/>
              <a:t>u</a:t>
            </a:r>
            <a:r>
              <a:rPr kumimoji="1" lang="en-US" altLang="zh-CN" i="1" baseline="-25000">
                <a:latin typeface="宋体" charset="-122"/>
              </a:rPr>
              <a:t>-</a:t>
            </a:r>
            <a:r>
              <a:rPr kumimoji="1" lang="en-US" altLang="zh-CN"/>
              <a:t>= </a:t>
            </a:r>
            <a:r>
              <a:rPr kumimoji="1" lang="en-US" altLang="zh-CN" i="1"/>
              <a:t>u</a:t>
            </a:r>
            <a:r>
              <a:rPr kumimoji="1" lang="en-US" altLang="zh-CN" i="1" baseline="-25000"/>
              <a:t>+</a:t>
            </a:r>
            <a:r>
              <a:rPr kumimoji="1" lang="en-US" altLang="zh-CN"/>
              <a:t>= 0V   </a:t>
            </a:r>
            <a:r>
              <a:rPr kumimoji="1" lang="zh-CN" altLang="en-US"/>
              <a:t>（虚地）</a:t>
            </a:r>
            <a:endParaRPr kumimoji="1" lang="zh-CN" altLang="en-US" i="1" baseline="-25000"/>
          </a:p>
        </p:txBody>
      </p:sp>
      <p:sp>
        <p:nvSpPr>
          <p:cNvPr id="46121" name="Text Box 41"/>
          <p:cNvSpPr txBox="1">
            <a:spLocks noChangeArrowheads="1"/>
          </p:cNvSpPr>
          <p:nvPr/>
        </p:nvSpPr>
        <p:spPr bwMode="auto">
          <a:xfrm>
            <a:off x="4598988" y="2303911"/>
            <a:ext cx="2301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第三步</a:t>
            </a:r>
            <a:r>
              <a:rPr kumimoji="1" lang="en-US" altLang="zh-CN"/>
              <a:t>. </a:t>
            </a:r>
            <a:r>
              <a:rPr kumimoji="1" lang="en-US" altLang="zh-CN" i="1"/>
              <a:t>i</a:t>
            </a:r>
            <a:r>
              <a:rPr kumimoji="1" lang="en-US" altLang="zh-CN" baseline="-25000"/>
              <a:t>1</a:t>
            </a:r>
            <a:r>
              <a:rPr kumimoji="1" lang="en-US" altLang="zh-CN"/>
              <a:t>=</a:t>
            </a:r>
            <a:r>
              <a:rPr kumimoji="1" lang="en-US" altLang="zh-CN" i="1"/>
              <a:t>u</a:t>
            </a:r>
            <a:r>
              <a:rPr kumimoji="1" lang="en-US" altLang="zh-CN" baseline="-25000"/>
              <a:t>i</a:t>
            </a:r>
            <a:r>
              <a:rPr kumimoji="1" lang="en-US" altLang="zh-CN" i="1" baseline="-25000"/>
              <a:t> </a:t>
            </a:r>
            <a:r>
              <a:rPr kumimoji="1" lang="en-US" altLang="zh-CN"/>
              <a:t>/</a:t>
            </a:r>
            <a:r>
              <a:rPr kumimoji="1" lang="en-US" altLang="zh-CN" i="1"/>
              <a:t>R</a:t>
            </a:r>
            <a:r>
              <a:rPr kumimoji="1" lang="en-US" altLang="zh-CN" baseline="-25000"/>
              <a:t>1</a:t>
            </a:r>
            <a:endParaRPr kumimoji="1" lang="en-US" altLang="zh-CN" i="1" baseline="-25000"/>
          </a:p>
        </p:txBody>
      </p:sp>
      <p:sp>
        <p:nvSpPr>
          <p:cNvPr id="46122" name="Text Box 42"/>
          <p:cNvSpPr txBox="1">
            <a:spLocks noChangeArrowheads="1"/>
          </p:cNvSpPr>
          <p:nvPr/>
        </p:nvSpPr>
        <p:spPr bwMode="auto">
          <a:xfrm>
            <a:off x="4598988" y="2878586"/>
            <a:ext cx="4205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第四步</a:t>
            </a:r>
            <a:r>
              <a:rPr kumimoji="1" lang="en-US" altLang="zh-CN"/>
              <a:t>. ∵</a:t>
            </a:r>
            <a:r>
              <a:rPr kumimoji="1" lang="en-US" altLang="zh-CN" i="1"/>
              <a:t>i</a:t>
            </a:r>
            <a:r>
              <a:rPr kumimoji="1" lang="en-US" altLang="zh-CN" baseline="-25000">
                <a:latin typeface="宋体" charset="-122"/>
              </a:rPr>
              <a:t>-</a:t>
            </a:r>
            <a:r>
              <a:rPr kumimoji="1" lang="en-US" altLang="zh-CN"/>
              <a:t>=0</a:t>
            </a:r>
            <a:r>
              <a:rPr kumimoji="1" lang="zh-CN" altLang="en-US"/>
              <a:t>，∴</a:t>
            </a:r>
            <a:r>
              <a:rPr kumimoji="1" lang="en-US" altLang="zh-CN" i="1"/>
              <a:t>i</a:t>
            </a:r>
            <a:r>
              <a:rPr kumimoji="1" lang="en-US" altLang="zh-CN" i="1" baseline="-25000"/>
              <a:t>f </a:t>
            </a:r>
            <a:r>
              <a:rPr kumimoji="1" lang="en-US" altLang="zh-CN"/>
              <a:t>=</a:t>
            </a:r>
            <a:r>
              <a:rPr kumimoji="1" lang="en-US" altLang="zh-CN" i="1"/>
              <a:t>i</a:t>
            </a:r>
            <a:r>
              <a:rPr kumimoji="1" lang="en-US" altLang="zh-CN" baseline="-25000"/>
              <a:t>1</a:t>
            </a:r>
            <a:r>
              <a:rPr kumimoji="1" lang="en-US" altLang="zh-CN"/>
              <a:t>= </a:t>
            </a:r>
            <a:r>
              <a:rPr kumimoji="1" lang="en-US" altLang="zh-CN" i="1"/>
              <a:t>u</a:t>
            </a:r>
            <a:r>
              <a:rPr kumimoji="1" lang="en-US" altLang="zh-CN" baseline="-25000"/>
              <a:t>i</a:t>
            </a:r>
            <a:r>
              <a:rPr kumimoji="1" lang="en-US" altLang="zh-CN" i="1" baseline="-25000"/>
              <a:t> </a:t>
            </a:r>
            <a:r>
              <a:rPr kumimoji="1" lang="en-US" altLang="zh-CN"/>
              <a:t>/</a:t>
            </a:r>
            <a:r>
              <a:rPr kumimoji="1" lang="en-US" altLang="zh-CN" i="1"/>
              <a:t>R</a:t>
            </a:r>
            <a:r>
              <a:rPr kumimoji="1" lang="en-US" altLang="zh-CN" baseline="-25000"/>
              <a:t>1</a:t>
            </a:r>
          </a:p>
        </p:txBody>
      </p:sp>
      <p:sp>
        <p:nvSpPr>
          <p:cNvPr id="46123" name="Text Box 43"/>
          <p:cNvSpPr txBox="1">
            <a:spLocks noChangeArrowheads="1"/>
          </p:cNvSpPr>
          <p:nvPr/>
        </p:nvSpPr>
        <p:spPr bwMode="auto">
          <a:xfrm>
            <a:off x="4598988" y="3454848"/>
            <a:ext cx="1189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第五步</a:t>
            </a:r>
            <a:r>
              <a:rPr kumimoji="1" lang="en-US" altLang="zh-CN"/>
              <a:t>.</a:t>
            </a:r>
          </a:p>
        </p:txBody>
      </p:sp>
      <p:graphicFrame>
        <p:nvGraphicFramePr>
          <p:cNvPr id="46124" name="Object 2"/>
          <p:cNvGraphicFramePr>
            <a:graphicFrameLocks noChangeAspect="1"/>
          </p:cNvGraphicFramePr>
          <p:nvPr>
            <p:extLst>
              <p:ext uri="{D42A27DB-BD31-4B8C-83A1-F6EECF244321}">
                <p14:modId xmlns:p14="http://schemas.microsoft.com/office/powerpoint/2010/main" val="1508982108"/>
              </p:ext>
            </p:extLst>
          </p:nvPr>
        </p:nvGraphicFramePr>
        <p:xfrm>
          <a:off x="5541963" y="3548511"/>
          <a:ext cx="3122612" cy="914400"/>
        </p:xfrm>
        <a:graphic>
          <a:graphicData uri="http://schemas.openxmlformats.org/presentationml/2006/ole">
            <mc:AlternateContent xmlns:mc="http://schemas.openxmlformats.org/markup-compatibility/2006">
              <mc:Choice xmlns:v="urn:schemas-microsoft-com:vml" Requires="v">
                <p:oleObj spid="_x0000_s20711" name="公式" r:id="rId3" imgW="1562040" imgH="457200" progId="Equation.3">
                  <p:embed/>
                </p:oleObj>
              </mc:Choice>
              <mc:Fallback>
                <p:oleObj name="公式" r:id="rId3" imgW="156204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3548511"/>
                        <a:ext cx="31226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25" name="Text Box 45"/>
          <p:cNvSpPr txBox="1">
            <a:spLocks noChangeArrowheads="1"/>
          </p:cNvSpPr>
          <p:nvPr/>
        </p:nvSpPr>
        <p:spPr bwMode="auto">
          <a:xfrm>
            <a:off x="1322388" y="4185098"/>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2</a:t>
            </a:r>
            <a:r>
              <a:rPr kumimoji="1" lang="en-US" altLang="zh-CN"/>
              <a:t>=</a:t>
            </a:r>
            <a:r>
              <a:rPr kumimoji="1" lang="en-US" altLang="zh-CN" i="1"/>
              <a:t>R</a:t>
            </a:r>
            <a:r>
              <a:rPr kumimoji="1" lang="en-US" altLang="zh-CN" baseline="-25000"/>
              <a:t>1</a:t>
            </a:r>
            <a:r>
              <a:rPr kumimoji="1" lang="en-US" altLang="zh-CN"/>
              <a:t>//</a:t>
            </a:r>
            <a:r>
              <a:rPr kumimoji="1" lang="en-US" altLang="zh-CN" i="1"/>
              <a:t>R</a:t>
            </a:r>
            <a:r>
              <a:rPr kumimoji="1" lang="en-US" altLang="zh-CN" baseline="-25000"/>
              <a:t>f</a:t>
            </a:r>
            <a:endParaRPr kumimoji="1" lang="en-US" altLang="zh-CN"/>
          </a:p>
        </p:txBody>
      </p:sp>
      <p:sp>
        <p:nvSpPr>
          <p:cNvPr id="46126" name="Text Box 46"/>
          <p:cNvSpPr txBox="1">
            <a:spLocks noChangeArrowheads="1"/>
          </p:cNvSpPr>
          <p:nvPr/>
        </p:nvSpPr>
        <p:spPr bwMode="auto">
          <a:xfrm>
            <a:off x="3548063" y="1424436"/>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分析</a:t>
            </a:r>
          </a:p>
        </p:txBody>
      </p:sp>
      <p:sp>
        <p:nvSpPr>
          <p:cNvPr id="46127" name="Text Box 47"/>
          <p:cNvSpPr txBox="1">
            <a:spLocks noChangeArrowheads="1"/>
          </p:cNvSpPr>
          <p:nvPr/>
        </p:nvSpPr>
        <p:spPr bwMode="auto">
          <a:xfrm>
            <a:off x="712788" y="380092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构成要求</a:t>
            </a:r>
          </a:p>
        </p:txBody>
      </p:sp>
      <p:sp>
        <p:nvSpPr>
          <p:cNvPr id="46128" name="Text Box 48"/>
          <p:cNvSpPr txBox="1">
            <a:spLocks noChangeArrowheads="1"/>
          </p:cNvSpPr>
          <p:nvPr/>
        </p:nvSpPr>
        <p:spPr bwMode="auto">
          <a:xfrm>
            <a:off x="2465388" y="4185098"/>
            <a:ext cx="174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a:t>
            </a:r>
            <a:r>
              <a:rPr kumimoji="1" lang="en-US" altLang="zh-CN" i="1"/>
              <a:t>R</a:t>
            </a:r>
            <a:r>
              <a:rPr kumimoji="1" lang="en-US" altLang="zh-CN"/>
              <a:t> </a:t>
            </a:r>
            <a:r>
              <a:rPr kumimoji="1" lang="en-US" altLang="zh-CN" baseline="-25000"/>
              <a:t>+</a:t>
            </a:r>
            <a:r>
              <a:rPr kumimoji="1" lang="en-US" altLang="zh-CN"/>
              <a:t>=</a:t>
            </a:r>
            <a:r>
              <a:rPr kumimoji="1" lang="en-US" altLang="zh-CN" i="1"/>
              <a:t>R</a:t>
            </a:r>
            <a:r>
              <a:rPr kumimoji="1" lang="en-US" altLang="zh-CN"/>
              <a:t> </a:t>
            </a:r>
            <a:r>
              <a:rPr kumimoji="1" lang="en-US" altLang="zh-CN" baseline="-25000">
                <a:latin typeface="宋体" charset="-122"/>
              </a:rPr>
              <a:t>-</a:t>
            </a:r>
            <a:r>
              <a:rPr kumimoji="1" lang="zh-CN" altLang="en-US"/>
              <a:t>）</a:t>
            </a:r>
          </a:p>
        </p:txBody>
      </p:sp>
      <p:sp>
        <p:nvSpPr>
          <p:cNvPr id="46129" name="Text Box 49">
            <a:hlinkClick r:id="rId5" action="ppaction://hlinkfile"/>
          </p:cNvPr>
          <p:cNvSpPr txBox="1">
            <a:spLocks noChangeArrowheads="1"/>
          </p:cNvSpPr>
          <p:nvPr/>
        </p:nvSpPr>
        <p:spPr bwMode="auto">
          <a:xfrm>
            <a:off x="6199188" y="419144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反相比例</a:t>
            </a:r>
          </a:p>
        </p:txBody>
      </p:sp>
      <p:sp>
        <p:nvSpPr>
          <p:cNvPr id="46130" name="Text Box 50"/>
          <p:cNvSpPr txBox="1">
            <a:spLocks noChangeArrowheads="1"/>
          </p:cNvSpPr>
          <p:nvPr/>
        </p:nvSpPr>
        <p:spPr bwMode="auto">
          <a:xfrm>
            <a:off x="4598988" y="4870898"/>
            <a:ext cx="405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a:t>
            </a:r>
            <a:r>
              <a:rPr kumimoji="1" lang="en-US" altLang="zh-CN"/>
              <a:t>. </a:t>
            </a:r>
            <a:r>
              <a:rPr kumimoji="1" lang="zh-CN" altLang="en-US"/>
              <a:t>线性工作输入范围：</a:t>
            </a:r>
          </a:p>
        </p:txBody>
      </p:sp>
      <p:graphicFrame>
        <p:nvGraphicFramePr>
          <p:cNvPr id="46131" name="Object 3"/>
          <p:cNvGraphicFramePr>
            <a:graphicFrameLocks noChangeAspect="1"/>
          </p:cNvGraphicFramePr>
          <p:nvPr>
            <p:extLst>
              <p:ext uri="{D42A27DB-BD31-4B8C-83A1-F6EECF244321}">
                <p14:modId xmlns:p14="http://schemas.microsoft.com/office/powerpoint/2010/main" val="3679472124"/>
              </p:ext>
            </p:extLst>
          </p:nvPr>
        </p:nvGraphicFramePr>
        <p:xfrm>
          <a:off x="5830888" y="5348736"/>
          <a:ext cx="1651000" cy="865187"/>
        </p:xfrm>
        <a:graphic>
          <a:graphicData uri="http://schemas.openxmlformats.org/presentationml/2006/ole">
            <mc:AlternateContent xmlns:mc="http://schemas.openxmlformats.org/markup-compatibility/2006">
              <mc:Choice xmlns:v="urn:schemas-microsoft-com:vml" Requires="v">
                <p:oleObj spid="_x0000_s20712" name="Equation" r:id="rId6" imgW="825480" imgH="431640" progId="Equation.DSMT4">
                  <p:embed/>
                </p:oleObj>
              </mc:Choice>
              <mc:Fallback>
                <p:oleObj name="Equation" r:id="rId6" imgW="825480" imgH="4316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0888" y="5348736"/>
                        <a:ext cx="16510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2" name="AutoShape 52"/>
          <p:cNvSpPr>
            <a:spLocks noChangeArrowheads="1"/>
          </p:cNvSpPr>
          <p:nvPr/>
        </p:nvSpPr>
        <p:spPr bwMode="auto">
          <a:xfrm>
            <a:off x="3986213" y="2478536"/>
            <a:ext cx="3170237" cy="1249362"/>
          </a:xfrm>
          <a:prstGeom prst="wedgeRoundRectCallout">
            <a:avLst>
              <a:gd name="adj1" fmla="val -91713"/>
              <a:gd name="adj2" fmla="val 90153"/>
              <a:gd name="adj3" fmla="val 16667"/>
            </a:avLst>
          </a:prstGeom>
          <a:solidFill>
            <a:schemeClr val="bg1"/>
          </a:solidFill>
          <a:ln w="28575">
            <a:solidFill>
              <a:srgbClr val="FF0000"/>
            </a:solidFill>
            <a:miter lim="800000"/>
            <a:headEnd/>
            <a:tailEnd/>
          </a:ln>
        </p:spPr>
        <p:txBody>
          <a:bodyPr/>
          <a:lstStyle/>
          <a:p>
            <a:pPr algn="just"/>
            <a:r>
              <a:rPr kumimoji="1" lang="zh-CN" altLang="en-US"/>
              <a:t>平衡偏置电流的影响，又称为平衡电阻。</a:t>
            </a:r>
          </a:p>
        </p:txBody>
      </p:sp>
      <p:sp>
        <p:nvSpPr>
          <p:cNvPr id="46133" name="Text Box 53"/>
          <p:cNvSpPr txBox="1">
            <a:spLocks noChangeArrowheads="1"/>
          </p:cNvSpPr>
          <p:nvPr/>
        </p:nvSpPr>
        <p:spPr bwMode="auto">
          <a:xfrm>
            <a:off x="484188" y="463912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电路性能参数：</a:t>
            </a:r>
          </a:p>
        </p:txBody>
      </p:sp>
      <p:sp>
        <p:nvSpPr>
          <p:cNvPr id="46134" name="Text Box 54"/>
          <p:cNvSpPr txBox="1">
            <a:spLocks noChangeArrowheads="1"/>
          </p:cNvSpPr>
          <p:nvPr/>
        </p:nvSpPr>
        <p:spPr bwMode="auto">
          <a:xfrm>
            <a:off x="484188" y="516934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闭环增益：</a:t>
            </a:r>
          </a:p>
        </p:txBody>
      </p:sp>
      <p:graphicFrame>
        <p:nvGraphicFramePr>
          <p:cNvPr id="46135" name="Object 4"/>
          <p:cNvGraphicFramePr>
            <a:graphicFrameLocks noChangeAspect="1"/>
          </p:cNvGraphicFramePr>
          <p:nvPr>
            <p:extLst>
              <p:ext uri="{D42A27DB-BD31-4B8C-83A1-F6EECF244321}">
                <p14:modId xmlns:p14="http://schemas.microsoft.com/office/powerpoint/2010/main" val="1626745655"/>
              </p:ext>
            </p:extLst>
          </p:nvPr>
        </p:nvGraphicFramePr>
        <p:xfrm>
          <a:off x="2178050" y="5824986"/>
          <a:ext cx="809625" cy="457200"/>
        </p:xfrm>
        <a:graphic>
          <a:graphicData uri="http://schemas.openxmlformats.org/presentationml/2006/ole">
            <mc:AlternateContent xmlns:mc="http://schemas.openxmlformats.org/markup-compatibility/2006">
              <mc:Choice xmlns:v="urn:schemas-microsoft-com:vml" Requires="v">
                <p:oleObj spid="_x0000_s20713" name="Equation" r:id="rId8" imgW="406080" imgH="228600" progId="Equation.DSMT4">
                  <p:embed/>
                </p:oleObj>
              </mc:Choice>
              <mc:Fallback>
                <p:oleObj name="Equation" r:id="rId8" imgW="406080" imgH="228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8050" y="5824986"/>
                        <a:ext cx="809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136" name="Object 5"/>
          <p:cNvGraphicFramePr>
            <a:graphicFrameLocks noChangeAspect="1"/>
          </p:cNvGraphicFramePr>
          <p:nvPr>
            <p:extLst>
              <p:ext uri="{D42A27DB-BD31-4B8C-83A1-F6EECF244321}">
                <p14:modId xmlns:p14="http://schemas.microsoft.com/office/powerpoint/2010/main" val="3541514951"/>
              </p:ext>
            </p:extLst>
          </p:nvPr>
        </p:nvGraphicFramePr>
        <p:xfrm>
          <a:off x="2109788" y="5043936"/>
          <a:ext cx="1346200" cy="863600"/>
        </p:xfrm>
        <a:graphic>
          <a:graphicData uri="http://schemas.openxmlformats.org/presentationml/2006/ole">
            <mc:AlternateContent xmlns:mc="http://schemas.openxmlformats.org/markup-compatibility/2006">
              <mc:Choice xmlns:v="urn:schemas-microsoft-com:vml" Requires="v">
                <p:oleObj spid="_x0000_s20714" name="Equation" r:id="rId10" imgW="672840" imgH="431640" progId="Equation.DSMT4">
                  <p:embed/>
                </p:oleObj>
              </mc:Choice>
              <mc:Fallback>
                <p:oleObj name="Equation" r:id="rId10" imgW="672840" imgH="43164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9788" y="5043936"/>
                        <a:ext cx="13462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7" name="Text Box 57"/>
          <p:cNvSpPr txBox="1">
            <a:spLocks noChangeArrowheads="1"/>
          </p:cNvSpPr>
          <p:nvPr/>
        </p:nvSpPr>
        <p:spPr bwMode="auto">
          <a:xfrm>
            <a:off x="484188" y="582339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输入电阻：</a:t>
            </a:r>
          </a:p>
        </p:txBody>
      </p:sp>
      <p:graphicFrame>
        <p:nvGraphicFramePr>
          <p:cNvPr id="46138" name="Object 6"/>
          <p:cNvGraphicFramePr>
            <a:graphicFrameLocks noChangeAspect="1"/>
          </p:cNvGraphicFramePr>
          <p:nvPr>
            <p:extLst>
              <p:ext uri="{D42A27DB-BD31-4B8C-83A1-F6EECF244321}">
                <p14:modId xmlns:p14="http://schemas.microsoft.com/office/powerpoint/2010/main" val="3752367384"/>
              </p:ext>
            </p:extLst>
          </p:nvPr>
        </p:nvGraphicFramePr>
        <p:xfrm>
          <a:off x="4810125" y="5824986"/>
          <a:ext cx="758825" cy="455612"/>
        </p:xfrm>
        <a:graphic>
          <a:graphicData uri="http://schemas.openxmlformats.org/presentationml/2006/ole">
            <mc:AlternateContent xmlns:mc="http://schemas.openxmlformats.org/markup-compatibility/2006">
              <mc:Choice xmlns:v="urn:schemas-microsoft-com:vml" Requires="v">
                <p:oleObj spid="_x0000_s20715" name="Equation" r:id="rId12" imgW="380880" imgH="228600" progId="Equation.DSMT4">
                  <p:embed/>
                </p:oleObj>
              </mc:Choice>
              <mc:Fallback>
                <p:oleObj name="Equation" r:id="rId12" imgW="380880" imgH="2286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0125" y="5824986"/>
                        <a:ext cx="7588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39" name="Text Box 59"/>
          <p:cNvSpPr txBox="1">
            <a:spLocks noChangeArrowheads="1"/>
          </p:cNvSpPr>
          <p:nvPr/>
        </p:nvSpPr>
        <p:spPr bwMode="auto">
          <a:xfrm>
            <a:off x="3287713" y="582339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输出电阻：</a:t>
            </a:r>
          </a:p>
        </p:txBody>
      </p:sp>
      <p:sp>
        <p:nvSpPr>
          <p:cNvPr id="46140" name="AutoShape 60"/>
          <p:cNvSpPr>
            <a:spLocks noChangeArrowheads="1"/>
          </p:cNvSpPr>
          <p:nvPr/>
        </p:nvSpPr>
        <p:spPr bwMode="auto">
          <a:xfrm>
            <a:off x="3190875" y="1341886"/>
            <a:ext cx="5610225" cy="2881312"/>
          </a:xfrm>
          <a:prstGeom prst="wedgeRoundRectCallout">
            <a:avLst>
              <a:gd name="adj1" fmla="val -71394"/>
              <a:gd name="adj2" fmla="val -10278"/>
              <a:gd name="adj3" fmla="val 16667"/>
            </a:avLst>
          </a:prstGeom>
          <a:solidFill>
            <a:schemeClr val="bg1"/>
          </a:solidFill>
          <a:ln w="28575">
            <a:solidFill>
              <a:srgbClr val="FF0000"/>
            </a:solidFill>
            <a:miter lim="800000"/>
            <a:headEnd/>
            <a:tailEnd/>
          </a:ln>
        </p:spPr>
        <p:txBody>
          <a:bodyPr/>
          <a:lstStyle/>
          <a:p>
            <a:pPr algn="just">
              <a:lnSpc>
                <a:spcPct val="120000"/>
              </a:lnSpc>
            </a:pPr>
            <a:r>
              <a:rPr kumimoji="1" lang="zh-CN" altLang="en-US"/>
              <a:t>两个输入端输入电压均为</a:t>
            </a:r>
            <a:r>
              <a:rPr kumimoji="1" lang="en-US" altLang="zh-CN"/>
              <a:t>0</a:t>
            </a:r>
            <a:r>
              <a:rPr kumimoji="1" lang="zh-CN" altLang="en-US"/>
              <a:t>，表明电路共模输入信号很小，因此，对运算放大器共模抑制的要求不高。</a:t>
            </a:r>
          </a:p>
          <a:p>
            <a:pPr algn="just">
              <a:lnSpc>
                <a:spcPct val="120000"/>
              </a:lnSpc>
            </a:pPr>
            <a:r>
              <a:rPr kumimoji="1" lang="zh-CN" altLang="en-US"/>
              <a:t>根据反馈的联接方式，反相比例电路采用了并联电压负反馈，因此，电路的输入电阻受到降低。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lt">
                                    <p:tmPct val="100000"/>
                                  </p:iterate>
                                  <p:childTnLst>
                                    <p:set>
                                      <p:cBhvr>
                                        <p:cTn id="10" dur="1" fill="hold">
                                          <p:stCondLst>
                                            <p:cond delay="0"/>
                                          </p:stCondLst>
                                        </p:cTn>
                                        <p:tgtEl>
                                          <p:spTgt spid="46126"/>
                                        </p:tgtEl>
                                        <p:attrNameLst>
                                          <p:attrName>style.visibility</p:attrName>
                                        </p:attrNameLst>
                                      </p:cBhvr>
                                      <p:to>
                                        <p:strVal val="visible"/>
                                      </p:to>
                                    </p:set>
                                    <p:animEffect transition="in" filter="wipe(left)">
                                      <p:cBhvr>
                                        <p:cTn id="11" dur="75"/>
                                        <p:tgtEl>
                                          <p:spTgt spid="4612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46119"/>
                                        </p:tgtEl>
                                        <p:attrNameLst>
                                          <p:attrName>style.visibility</p:attrName>
                                        </p:attrNameLst>
                                      </p:cBhvr>
                                      <p:to>
                                        <p:strVal val="visible"/>
                                      </p:to>
                                    </p:set>
                                    <p:animEffect transition="in" filter="wipe(left)">
                                      <p:cBhvr>
                                        <p:cTn id="16" dur="75"/>
                                        <p:tgtEl>
                                          <p:spTgt spid="461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46120"/>
                                        </p:tgtEl>
                                        <p:attrNameLst>
                                          <p:attrName>style.visibility</p:attrName>
                                        </p:attrNameLst>
                                      </p:cBhvr>
                                      <p:to>
                                        <p:strVal val="visible"/>
                                      </p:to>
                                    </p:set>
                                    <p:animEffect transition="in" filter="wipe(left)">
                                      <p:cBhvr>
                                        <p:cTn id="21" dur="75"/>
                                        <p:tgtEl>
                                          <p:spTgt spid="461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46121"/>
                                        </p:tgtEl>
                                        <p:attrNameLst>
                                          <p:attrName>style.visibility</p:attrName>
                                        </p:attrNameLst>
                                      </p:cBhvr>
                                      <p:to>
                                        <p:strVal val="visible"/>
                                      </p:to>
                                    </p:set>
                                    <p:animEffect transition="in" filter="wipe(left)">
                                      <p:cBhvr>
                                        <p:cTn id="26" dur="75"/>
                                        <p:tgtEl>
                                          <p:spTgt spid="461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46122"/>
                                        </p:tgtEl>
                                        <p:attrNameLst>
                                          <p:attrName>style.visibility</p:attrName>
                                        </p:attrNameLst>
                                      </p:cBhvr>
                                      <p:to>
                                        <p:strVal val="visible"/>
                                      </p:to>
                                    </p:set>
                                    <p:animEffect transition="in" filter="wipe(left)">
                                      <p:cBhvr>
                                        <p:cTn id="31" dur="75"/>
                                        <p:tgtEl>
                                          <p:spTgt spid="461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46123"/>
                                        </p:tgtEl>
                                        <p:attrNameLst>
                                          <p:attrName>style.visibility</p:attrName>
                                        </p:attrNameLst>
                                      </p:cBhvr>
                                      <p:to>
                                        <p:strVal val="visible"/>
                                      </p:to>
                                    </p:set>
                                    <p:animEffect transition="in" filter="wipe(left)">
                                      <p:cBhvr>
                                        <p:cTn id="36" dur="75"/>
                                        <p:tgtEl>
                                          <p:spTgt spid="46123"/>
                                        </p:tgtEl>
                                      </p:cBhvr>
                                    </p:animEffect>
                                  </p:childTnLst>
                                </p:cTn>
                              </p:par>
                            </p:childTnLst>
                          </p:cTn>
                        </p:par>
                        <p:par>
                          <p:cTn id="37" fill="hold" nodeType="afterGroup">
                            <p:stCondLst>
                              <p:cond delay="300"/>
                            </p:stCondLst>
                            <p:childTnLst>
                              <p:par>
                                <p:cTn id="38" presetID="22" presetClass="entr" presetSubtype="8" fill="hold" nodeType="afterEffect">
                                  <p:stCondLst>
                                    <p:cond delay="0"/>
                                  </p:stCondLst>
                                  <p:childTnLst>
                                    <p:set>
                                      <p:cBhvr>
                                        <p:cTn id="39" dur="1" fill="hold">
                                          <p:stCondLst>
                                            <p:cond delay="0"/>
                                          </p:stCondLst>
                                        </p:cTn>
                                        <p:tgtEl>
                                          <p:spTgt spid="46124"/>
                                        </p:tgtEl>
                                        <p:attrNameLst>
                                          <p:attrName>style.visibility</p:attrName>
                                        </p:attrNameLst>
                                      </p:cBhvr>
                                      <p:to>
                                        <p:strVal val="visible"/>
                                      </p:to>
                                    </p:set>
                                    <p:animEffect transition="in" filter="wipe(left)">
                                      <p:cBhvr>
                                        <p:cTn id="40" dur="500"/>
                                        <p:tgtEl>
                                          <p:spTgt spid="461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46129"/>
                                        </p:tgtEl>
                                        <p:attrNameLst>
                                          <p:attrName>style.visibility</p:attrName>
                                        </p:attrNameLst>
                                      </p:cBhvr>
                                      <p:to>
                                        <p:strVal val="visible"/>
                                      </p:to>
                                    </p:set>
                                    <p:animEffect transition="in" filter="wipe(left)">
                                      <p:cBhvr>
                                        <p:cTn id="45" dur="75"/>
                                        <p:tgtEl>
                                          <p:spTgt spid="461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iterate type="lt">
                                    <p:tmAbs val="75"/>
                                  </p:iterate>
                                  <p:childTnLst>
                                    <p:set>
                                      <p:cBhvr>
                                        <p:cTn id="49" dur="1" fill="hold">
                                          <p:stCondLst>
                                            <p:cond delay="74"/>
                                          </p:stCondLst>
                                        </p:cTn>
                                        <p:tgtEl>
                                          <p:spTgt spid="46130"/>
                                        </p:tgtEl>
                                        <p:attrNameLst>
                                          <p:attrName>style.visibility</p:attrName>
                                        </p:attrNameLst>
                                      </p:cBhvr>
                                      <p:to>
                                        <p:strVal val="visible"/>
                                      </p:to>
                                    </p:set>
                                  </p:childTnLst>
                                </p:cTn>
                              </p:par>
                            </p:childTnLst>
                          </p:cTn>
                        </p:par>
                        <p:par>
                          <p:cTn id="50" fill="hold" nodeType="afterGroup">
                            <p:stCondLst>
                              <p:cond delay="975"/>
                            </p:stCondLst>
                            <p:childTnLst>
                              <p:par>
                                <p:cTn id="51" presetID="22" presetClass="entr" presetSubtype="8" fill="hold" nodeType="afterEffect">
                                  <p:stCondLst>
                                    <p:cond delay="0"/>
                                  </p:stCondLst>
                                  <p:childTnLst>
                                    <p:set>
                                      <p:cBhvr>
                                        <p:cTn id="52" dur="1" fill="hold">
                                          <p:stCondLst>
                                            <p:cond delay="0"/>
                                          </p:stCondLst>
                                        </p:cTn>
                                        <p:tgtEl>
                                          <p:spTgt spid="46131"/>
                                        </p:tgtEl>
                                        <p:attrNameLst>
                                          <p:attrName>style.visibility</p:attrName>
                                        </p:attrNameLst>
                                      </p:cBhvr>
                                      <p:to>
                                        <p:strVal val="visible"/>
                                      </p:to>
                                    </p:set>
                                    <p:animEffect transition="in" filter="wipe(left)">
                                      <p:cBhvr>
                                        <p:cTn id="53" dur="500"/>
                                        <p:tgtEl>
                                          <p:spTgt spid="461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iterate type="lt">
                                    <p:tmAbs val="75"/>
                                  </p:iterate>
                                  <p:childTnLst>
                                    <p:set>
                                      <p:cBhvr>
                                        <p:cTn id="57" dur="1" fill="hold">
                                          <p:stCondLst>
                                            <p:cond delay="74"/>
                                          </p:stCondLst>
                                        </p:cTn>
                                        <p:tgtEl>
                                          <p:spTgt spid="4613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iterate type="lt">
                                    <p:tmAbs val="75"/>
                                  </p:iterate>
                                  <p:childTnLst>
                                    <p:set>
                                      <p:cBhvr>
                                        <p:cTn id="61" dur="1" fill="hold">
                                          <p:stCondLst>
                                            <p:cond delay="74"/>
                                          </p:stCondLst>
                                        </p:cTn>
                                        <p:tgtEl>
                                          <p:spTgt spid="46134"/>
                                        </p:tgtEl>
                                        <p:attrNameLst>
                                          <p:attrName>style.visibility</p:attrName>
                                        </p:attrNameLst>
                                      </p:cBhvr>
                                      <p:to>
                                        <p:strVal val="visible"/>
                                      </p:to>
                                    </p:set>
                                  </p:childTnLst>
                                </p:cTn>
                              </p:par>
                            </p:childTnLst>
                          </p:cTn>
                        </p:par>
                        <p:par>
                          <p:cTn id="62" fill="hold" nodeType="afterGroup">
                            <p:stCondLst>
                              <p:cond delay="375"/>
                            </p:stCondLst>
                            <p:childTnLst>
                              <p:par>
                                <p:cTn id="63" presetID="22" presetClass="entr" presetSubtype="8" fill="hold" nodeType="afterEffect">
                                  <p:stCondLst>
                                    <p:cond delay="0"/>
                                  </p:stCondLst>
                                  <p:childTnLst>
                                    <p:set>
                                      <p:cBhvr>
                                        <p:cTn id="64" dur="1" fill="hold">
                                          <p:stCondLst>
                                            <p:cond delay="0"/>
                                          </p:stCondLst>
                                        </p:cTn>
                                        <p:tgtEl>
                                          <p:spTgt spid="46136"/>
                                        </p:tgtEl>
                                        <p:attrNameLst>
                                          <p:attrName>style.visibility</p:attrName>
                                        </p:attrNameLst>
                                      </p:cBhvr>
                                      <p:to>
                                        <p:strVal val="visible"/>
                                      </p:to>
                                    </p:set>
                                    <p:animEffect transition="in" filter="wipe(left)">
                                      <p:cBhvr>
                                        <p:cTn id="65" dur="500"/>
                                        <p:tgtEl>
                                          <p:spTgt spid="4613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iterate type="lt">
                                    <p:tmAbs val="75"/>
                                  </p:iterate>
                                  <p:childTnLst>
                                    <p:set>
                                      <p:cBhvr>
                                        <p:cTn id="69" dur="1" fill="hold">
                                          <p:stCondLst>
                                            <p:cond delay="74"/>
                                          </p:stCondLst>
                                        </p:cTn>
                                        <p:tgtEl>
                                          <p:spTgt spid="46137"/>
                                        </p:tgtEl>
                                        <p:attrNameLst>
                                          <p:attrName>style.visibility</p:attrName>
                                        </p:attrNameLst>
                                      </p:cBhvr>
                                      <p:to>
                                        <p:strVal val="visible"/>
                                      </p:to>
                                    </p:set>
                                  </p:childTnLst>
                                </p:cTn>
                              </p:par>
                            </p:childTnLst>
                          </p:cTn>
                        </p:par>
                        <p:par>
                          <p:cTn id="70" fill="hold" nodeType="afterGroup">
                            <p:stCondLst>
                              <p:cond delay="375"/>
                            </p:stCondLst>
                            <p:childTnLst>
                              <p:par>
                                <p:cTn id="71" presetID="22" presetClass="entr" presetSubtype="8" fill="hold" nodeType="afterEffect">
                                  <p:stCondLst>
                                    <p:cond delay="0"/>
                                  </p:stCondLst>
                                  <p:childTnLst>
                                    <p:set>
                                      <p:cBhvr>
                                        <p:cTn id="72" dur="1" fill="hold">
                                          <p:stCondLst>
                                            <p:cond delay="0"/>
                                          </p:stCondLst>
                                        </p:cTn>
                                        <p:tgtEl>
                                          <p:spTgt spid="46135"/>
                                        </p:tgtEl>
                                        <p:attrNameLst>
                                          <p:attrName>style.visibility</p:attrName>
                                        </p:attrNameLst>
                                      </p:cBhvr>
                                      <p:to>
                                        <p:strVal val="visible"/>
                                      </p:to>
                                    </p:set>
                                    <p:animEffect transition="in" filter="wipe(left)">
                                      <p:cBhvr>
                                        <p:cTn id="73" dur="500"/>
                                        <p:tgtEl>
                                          <p:spTgt spid="461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iterate type="lt">
                                    <p:tmAbs val="75"/>
                                  </p:iterate>
                                  <p:childTnLst>
                                    <p:set>
                                      <p:cBhvr>
                                        <p:cTn id="77" dur="1" fill="hold">
                                          <p:stCondLst>
                                            <p:cond delay="74"/>
                                          </p:stCondLst>
                                        </p:cTn>
                                        <p:tgtEl>
                                          <p:spTgt spid="46139"/>
                                        </p:tgtEl>
                                        <p:attrNameLst>
                                          <p:attrName>style.visibility</p:attrName>
                                        </p:attrNameLst>
                                      </p:cBhvr>
                                      <p:to>
                                        <p:strVal val="visible"/>
                                      </p:to>
                                    </p:set>
                                  </p:childTnLst>
                                </p:cTn>
                              </p:par>
                            </p:childTnLst>
                          </p:cTn>
                        </p:par>
                        <p:par>
                          <p:cTn id="78" fill="hold" nodeType="afterGroup">
                            <p:stCondLst>
                              <p:cond delay="375"/>
                            </p:stCondLst>
                            <p:childTnLst>
                              <p:par>
                                <p:cTn id="79" presetID="22" presetClass="entr" presetSubtype="8" fill="hold" nodeType="afterEffect">
                                  <p:stCondLst>
                                    <p:cond delay="0"/>
                                  </p:stCondLst>
                                  <p:childTnLst>
                                    <p:set>
                                      <p:cBhvr>
                                        <p:cTn id="80" dur="1" fill="hold">
                                          <p:stCondLst>
                                            <p:cond delay="0"/>
                                          </p:stCondLst>
                                        </p:cTn>
                                        <p:tgtEl>
                                          <p:spTgt spid="46138"/>
                                        </p:tgtEl>
                                        <p:attrNameLst>
                                          <p:attrName>style.visibility</p:attrName>
                                        </p:attrNameLst>
                                      </p:cBhvr>
                                      <p:to>
                                        <p:strVal val="visible"/>
                                      </p:to>
                                    </p:set>
                                    <p:animEffect transition="in" filter="wipe(left)">
                                      <p:cBhvr>
                                        <p:cTn id="81" dur="500"/>
                                        <p:tgtEl>
                                          <p:spTgt spid="4613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iterate type="lt">
                                    <p:tmPct val="100000"/>
                                  </p:iterate>
                                  <p:childTnLst>
                                    <p:set>
                                      <p:cBhvr>
                                        <p:cTn id="85" dur="1" fill="hold">
                                          <p:stCondLst>
                                            <p:cond delay="0"/>
                                          </p:stCondLst>
                                        </p:cTn>
                                        <p:tgtEl>
                                          <p:spTgt spid="46127"/>
                                        </p:tgtEl>
                                        <p:attrNameLst>
                                          <p:attrName>style.visibility</p:attrName>
                                        </p:attrNameLst>
                                      </p:cBhvr>
                                      <p:to>
                                        <p:strVal val="visible"/>
                                      </p:to>
                                    </p:set>
                                    <p:animEffect transition="in" filter="wipe(left)">
                                      <p:cBhvr>
                                        <p:cTn id="86" dur="75"/>
                                        <p:tgtEl>
                                          <p:spTgt spid="46127"/>
                                        </p:tgtEl>
                                      </p:cBhvr>
                                    </p:animEffect>
                                  </p:childTnLst>
                                </p:cTn>
                              </p:par>
                            </p:childTnLst>
                          </p:cTn>
                        </p:par>
                        <p:par>
                          <p:cTn id="87" fill="hold" nodeType="afterGroup">
                            <p:stCondLst>
                              <p:cond delay="300"/>
                            </p:stCondLst>
                            <p:childTnLst>
                              <p:par>
                                <p:cTn id="88" presetID="22" presetClass="entr" presetSubtype="8" fill="hold" grpId="0" nodeType="afterEffect">
                                  <p:stCondLst>
                                    <p:cond delay="0"/>
                                  </p:stCondLst>
                                  <p:iterate type="lt">
                                    <p:tmPct val="100000"/>
                                  </p:iterate>
                                  <p:childTnLst>
                                    <p:set>
                                      <p:cBhvr>
                                        <p:cTn id="89" dur="1" fill="hold">
                                          <p:stCondLst>
                                            <p:cond delay="0"/>
                                          </p:stCondLst>
                                        </p:cTn>
                                        <p:tgtEl>
                                          <p:spTgt spid="46125"/>
                                        </p:tgtEl>
                                        <p:attrNameLst>
                                          <p:attrName>style.visibility</p:attrName>
                                        </p:attrNameLst>
                                      </p:cBhvr>
                                      <p:to>
                                        <p:strVal val="visible"/>
                                      </p:to>
                                    </p:set>
                                    <p:animEffect transition="in" filter="wipe(left)">
                                      <p:cBhvr>
                                        <p:cTn id="90" dur="75"/>
                                        <p:tgtEl>
                                          <p:spTgt spid="46125"/>
                                        </p:tgtEl>
                                      </p:cBhvr>
                                    </p:animEffect>
                                  </p:childTnLst>
                                </p:cTn>
                              </p:par>
                            </p:childTnLst>
                          </p:cTn>
                        </p:par>
                        <p:par>
                          <p:cTn id="91" fill="hold" nodeType="afterGroup">
                            <p:stCondLst>
                              <p:cond delay="975"/>
                            </p:stCondLst>
                            <p:childTnLst>
                              <p:par>
                                <p:cTn id="92" presetID="22" presetClass="entr" presetSubtype="8" fill="hold" grpId="0" nodeType="afterEffect">
                                  <p:stCondLst>
                                    <p:cond delay="0"/>
                                  </p:stCondLst>
                                  <p:iterate type="lt">
                                    <p:tmPct val="100000"/>
                                  </p:iterate>
                                  <p:childTnLst>
                                    <p:set>
                                      <p:cBhvr>
                                        <p:cTn id="93" dur="1" fill="hold">
                                          <p:stCondLst>
                                            <p:cond delay="0"/>
                                          </p:stCondLst>
                                        </p:cTn>
                                        <p:tgtEl>
                                          <p:spTgt spid="46128"/>
                                        </p:tgtEl>
                                        <p:attrNameLst>
                                          <p:attrName>style.visibility</p:attrName>
                                        </p:attrNameLst>
                                      </p:cBhvr>
                                      <p:to>
                                        <p:strVal val="visible"/>
                                      </p:to>
                                    </p:set>
                                    <p:animEffect transition="in" filter="wipe(left)">
                                      <p:cBhvr>
                                        <p:cTn id="94" dur="75"/>
                                        <p:tgtEl>
                                          <p:spTgt spid="4612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iterate type="lt">
                                    <p:tmAbs val="75"/>
                                  </p:iterate>
                                  <p:childTnLst>
                                    <p:set>
                                      <p:cBhvr>
                                        <p:cTn id="98" dur="1" fill="hold">
                                          <p:stCondLst>
                                            <p:cond delay="74"/>
                                          </p:stCondLst>
                                        </p:cTn>
                                        <p:tgtEl>
                                          <p:spTgt spid="46132"/>
                                        </p:tgtEl>
                                        <p:attrNameLst>
                                          <p:attrName>style.visibility</p:attrName>
                                        </p:attrNameLst>
                                      </p:cBhvr>
                                      <p:to>
                                        <p:strVal val="visible"/>
                                      </p:to>
                                    </p:set>
                                  </p:childTnLst>
                                  <p:subTnLst>
                                    <p:set>
                                      <p:cBhvr override="childStyle">
                                        <p:cTn dur="1" fill="hold" display="0" masterRel="nextClick" afterEffect="1"/>
                                        <p:tgtEl>
                                          <p:spTgt spid="46132"/>
                                        </p:tgtEl>
                                        <p:attrNameLst>
                                          <p:attrName>style.visibility</p:attrName>
                                        </p:attrNameLst>
                                      </p:cBhvr>
                                      <p:to>
                                        <p:strVal val="hidden"/>
                                      </p:to>
                                    </p:set>
                                  </p:sub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iterate type="lt">
                                    <p:tmAbs val="75"/>
                                  </p:iterate>
                                  <p:childTnLst>
                                    <p:set>
                                      <p:cBhvr>
                                        <p:cTn id="102" dur="1" fill="hold">
                                          <p:stCondLst>
                                            <p:cond delay="74"/>
                                          </p:stCondLst>
                                        </p:cTn>
                                        <p:tgtEl>
                                          <p:spTgt spid="46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9" grpId="0" autoUpdateAnimBg="0"/>
      <p:bldP spid="46120" grpId="0" autoUpdateAnimBg="0"/>
      <p:bldP spid="46121" grpId="0" autoUpdateAnimBg="0"/>
      <p:bldP spid="46122" grpId="0" autoUpdateAnimBg="0"/>
      <p:bldP spid="46123" grpId="0" autoUpdateAnimBg="0"/>
      <p:bldP spid="46125" grpId="0" autoUpdateAnimBg="0"/>
      <p:bldP spid="46126" grpId="0" autoUpdateAnimBg="0"/>
      <p:bldP spid="46127" grpId="0" autoUpdateAnimBg="0"/>
      <p:bldP spid="46128" grpId="0" autoUpdateAnimBg="0"/>
      <p:bldP spid="46129" grpId="0" autoUpdateAnimBg="0"/>
      <p:bldP spid="46130" grpId="0" autoUpdateAnimBg="0"/>
      <p:bldP spid="46132" grpId="0" animBg="1" autoUpdateAnimBg="0"/>
      <p:bldP spid="46133" grpId="0" autoUpdateAnimBg="0"/>
      <p:bldP spid="46134" grpId="0" autoUpdateAnimBg="0"/>
      <p:bldP spid="46137" grpId="0" autoUpdateAnimBg="0"/>
      <p:bldP spid="46139" grpId="0" autoUpdateAnimBg="0"/>
      <p:bldP spid="4614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
          <p:cNvSpPr>
            <a:spLocks noGrp="1" noChangeArrowheads="1"/>
          </p:cNvSpPr>
          <p:nvPr>
            <p:ph type="title"/>
          </p:nvPr>
        </p:nvSpPr>
        <p:spPr/>
        <p:txBody>
          <a:bodyPr/>
          <a:lstStyle/>
          <a:p>
            <a:pPr eaLnBrk="1" hangingPunct="1"/>
            <a:r>
              <a:rPr lang="en-US" altLang="zh-CN" sz="4000" smtClean="0">
                <a:ea typeface="宋体" charset="-122"/>
              </a:rPr>
              <a:t>7.3.1 </a:t>
            </a:r>
            <a:r>
              <a:rPr lang="zh-CN" altLang="en-US" sz="4000" smtClean="0">
                <a:ea typeface="宋体" charset="-122"/>
              </a:rPr>
              <a:t>比例运算电路（续</a:t>
            </a:r>
            <a:r>
              <a:rPr lang="en-US" altLang="zh-CN" sz="4000" smtClean="0">
                <a:ea typeface="宋体" charset="-122"/>
              </a:rPr>
              <a:t>1</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48</a:t>
            </a:fld>
            <a:endParaRPr lang="zh-CN" altLang="en-US"/>
          </a:p>
        </p:txBody>
      </p:sp>
      <p:sp>
        <p:nvSpPr>
          <p:cNvPr id="21515"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同相比例运算电路</a:t>
            </a:r>
          </a:p>
        </p:txBody>
      </p:sp>
      <p:grpSp>
        <p:nvGrpSpPr>
          <p:cNvPr id="2" name="Group 4"/>
          <p:cNvGrpSpPr>
            <a:grpSpLocks/>
          </p:cNvGrpSpPr>
          <p:nvPr/>
        </p:nvGrpSpPr>
        <p:grpSpPr bwMode="auto">
          <a:xfrm>
            <a:off x="669925" y="1585913"/>
            <a:ext cx="3436938" cy="2541587"/>
            <a:chOff x="3366" y="511"/>
            <a:chExt cx="2165" cy="1601"/>
          </a:xfrm>
        </p:grpSpPr>
        <p:sp>
          <p:nvSpPr>
            <p:cNvPr id="21532" name="Oval 5"/>
            <p:cNvSpPr>
              <a:spLocks noChangeArrowheads="1"/>
            </p:cNvSpPr>
            <p:nvPr/>
          </p:nvSpPr>
          <p:spPr bwMode="auto">
            <a:xfrm>
              <a:off x="4322" y="1200"/>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1533" name="Rectangle 6"/>
            <p:cNvSpPr>
              <a:spLocks noChangeArrowheads="1"/>
            </p:cNvSpPr>
            <p:nvPr/>
          </p:nvSpPr>
          <p:spPr bwMode="auto">
            <a:xfrm>
              <a:off x="4582" y="740"/>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1534" name="Group 7"/>
            <p:cNvGrpSpPr>
              <a:grpSpLocks/>
            </p:cNvGrpSpPr>
            <p:nvPr/>
          </p:nvGrpSpPr>
          <p:grpSpPr bwMode="auto">
            <a:xfrm>
              <a:off x="4198" y="1013"/>
              <a:ext cx="1008" cy="747"/>
              <a:chOff x="384" y="641"/>
              <a:chExt cx="1392" cy="943"/>
            </a:xfrm>
          </p:grpSpPr>
          <p:grpSp>
            <p:nvGrpSpPr>
              <p:cNvPr id="21559" name="Group 8"/>
              <p:cNvGrpSpPr>
                <a:grpSpLocks/>
              </p:cNvGrpSpPr>
              <p:nvPr/>
            </p:nvGrpSpPr>
            <p:grpSpPr bwMode="auto">
              <a:xfrm>
                <a:off x="720" y="641"/>
                <a:ext cx="720" cy="943"/>
                <a:chOff x="720" y="641"/>
                <a:chExt cx="720" cy="943"/>
              </a:xfrm>
            </p:grpSpPr>
            <p:sp>
              <p:nvSpPr>
                <p:cNvPr id="21563" name="Rectangle 9"/>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64" name="Line 10"/>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11"/>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12"/>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Line 13"/>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8" name="Line 14"/>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AutoShape 15"/>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70" name="Text Box 16"/>
                <p:cNvSpPr txBox="1">
                  <a:spLocks noChangeArrowheads="1"/>
                </p:cNvSpPr>
                <p:nvPr/>
              </p:nvSpPr>
              <p:spPr bwMode="auto">
                <a:xfrm>
                  <a:off x="1044" y="641"/>
                  <a:ext cx="38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zh-CN" sz="2000">
                      <a:ea typeface="宋体" charset="-122"/>
                    </a:rPr>
                    <a:t>∞</a:t>
                  </a:r>
                </a:p>
              </p:txBody>
            </p:sp>
          </p:grpSp>
          <p:sp>
            <p:nvSpPr>
              <p:cNvPr id="21560" name="Line 17"/>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1" name="Line 18"/>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19"/>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35" name="Rectangle 20"/>
            <p:cNvSpPr>
              <a:spLocks noChangeArrowheads="1"/>
            </p:cNvSpPr>
            <p:nvPr/>
          </p:nvSpPr>
          <p:spPr bwMode="auto">
            <a:xfrm rot="-5400000">
              <a:off x="4088" y="1790"/>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36" name="Rectangle 21"/>
            <p:cNvSpPr>
              <a:spLocks noChangeArrowheads="1"/>
            </p:cNvSpPr>
            <p:nvPr/>
          </p:nvSpPr>
          <p:spPr bwMode="auto">
            <a:xfrm>
              <a:off x="3958" y="119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37" name="Line 22"/>
            <p:cNvSpPr>
              <a:spLocks noChangeShapeType="1"/>
            </p:cNvSpPr>
            <p:nvPr/>
          </p:nvSpPr>
          <p:spPr bwMode="auto">
            <a:xfrm>
              <a:off x="4208" y="1576"/>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23"/>
            <p:cNvSpPr>
              <a:spLocks noChangeShapeType="1"/>
            </p:cNvSpPr>
            <p:nvPr/>
          </p:nvSpPr>
          <p:spPr bwMode="auto">
            <a:xfrm>
              <a:off x="4208" y="1962"/>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24"/>
            <p:cNvSpPr>
              <a:spLocks noChangeShapeType="1"/>
            </p:cNvSpPr>
            <p:nvPr/>
          </p:nvSpPr>
          <p:spPr bwMode="auto">
            <a:xfrm>
              <a:off x="3420" y="134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Freeform 25"/>
            <p:cNvSpPr>
              <a:spLocks/>
            </p:cNvSpPr>
            <p:nvPr/>
          </p:nvSpPr>
          <p:spPr bwMode="auto">
            <a:xfrm>
              <a:off x="4822" y="788"/>
              <a:ext cx="288" cy="576"/>
            </a:xfrm>
            <a:custGeom>
              <a:avLst/>
              <a:gdLst>
                <a:gd name="T0" fmla="*/ 0 w 288"/>
                <a:gd name="T1" fmla="*/ 0 h 576"/>
                <a:gd name="T2" fmla="*/ 288 w 288"/>
                <a:gd name="T3" fmla="*/ 0 h 576"/>
                <a:gd name="T4" fmla="*/ 288 w 288"/>
                <a:gd name="T5" fmla="*/ 576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41" name="Freeform 26"/>
            <p:cNvSpPr>
              <a:spLocks/>
            </p:cNvSpPr>
            <p:nvPr/>
          </p:nvSpPr>
          <p:spPr bwMode="auto">
            <a:xfrm>
              <a:off x="4342" y="788"/>
              <a:ext cx="240" cy="432"/>
            </a:xfrm>
            <a:custGeom>
              <a:avLst/>
              <a:gdLst>
                <a:gd name="T0" fmla="*/ 240 w 240"/>
                <a:gd name="T1" fmla="*/ 0 h 432"/>
                <a:gd name="T2" fmla="*/ 0 w 240"/>
                <a:gd name="T3" fmla="*/ 0 h 432"/>
                <a:gd name="T4" fmla="*/ 0 w 240"/>
                <a:gd name="T5" fmla="*/ 432 h 432"/>
                <a:gd name="T6" fmla="*/ 0 60000 65536"/>
                <a:gd name="T7" fmla="*/ 0 60000 65536"/>
                <a:gd name="T8" fmla="*/ 0 60000 65536"/>
                <a:gd name="T9" fmla="*/ 0 w 240"/>
                <a:gd name="T10" fmla="*/ 0 h 432"/>
                <a:gd name="T11" fmla="*/ 240 w 240"/>
                <a:gd name="T12" fmla="*/ 432 h 432"/>
              </a:gdLst>
              <a:ahLst/>
              <a:cxnLst>
                <a:cxn ang="T6">
                  <a:pos x="T0" y="T1"/>
                </a:cxn>
                <a:cxn ang="T7">
                  <a:pos x="T2" y="T3"/>
                </a:cxn>
                <a:cxn ang="T8">
                  <a:pos x="T4" y="T5"/>
                </a:cxn>
              </a:cxnLst>
              <a:rect l="T9" t="T10" r="T11" b="T12"/>
              <a:pathLst>
                <a:path w="240" h="432">
                  <a:moveTo>
                    <a:pt x="240" y="0"/>
                  </a:moveTo>
                  <a:lnTo>
                    <a:pt x="0" y="0"/>
                  </a:lnTo>
                  <a:lnTo>
                    <a:pt x="0" y="43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42" name="Oval 27"/>
            <p:cNvSpPr>
              <a:spLocks noChangeArrowheads="1"/>
            </p:cNvSpPr>
            <p:nvPr/>
          </p:nvSpPr>
          <p:spPr bwMode="auto">
            <a:xfrm>
              <a:off x="5072" y="1346"/>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1543" name="Text Box 28"/>
            <p:cNvSpPr txBox="1">
              <a:spLocks noChangeArrowheads="1"/>
            </p:cNvSpPr>
            <p:nvPr/>
          </p:nvSpPr>
          <p:spPr bwMode="auto">
            <a:xfrm>
              <a:off x="3366" y="1482"/>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endParaRPr kumimoji="1" lang="en-US" altLang="zh-CN" i="1">
                <a:ea typeface="宋体" charset="-122"/>
              </a:endParaRPr>
            </a:p>
          </p:txBody>
        </p:sp>
        <p:sp>
          <p:nvSpPr>
            <p:cNvPr id="21544" name="Text Box 29"/>
            <p:cNvSpPr txBox="1">
              <a:spLocks noChangeArrowheads="1"/>
            </p:cNvSpPr>
            <p:nvPr/>
          </p:nvSpPr>
          <p:spPr bwMode="auto">
            <a:xfrm>
              <a:off x="3900" y="921"/>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i="1">
                <a:ea typeface="宋体" charset="-122"/>
              </a:endParaRPr>
            </a:p>
          </p:txBody>
        </p:sp>
        <p:sp>
          <p:nvSpPr>
            <p:cNvPr id="21545" name="Text Box 30"/>
            <p:cNvSpPr txBox="1">
              <a:spLocks noChangeArrowheads="1"/>
            </p:cNvSpPr>
            <p:nvPr/>
          </p:nvSpPr>
          <p:spPr bwMode="auto">
            <a:xfrm>
              <a:off x="3862" y="1711"/>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3</a:t>
              </a:r>
              <a:endParaRPr kumimoji="1" lang="en-US" altLang="zh-CN" sz="2000" i="1">
                <a:ea typeface="宋体" charset="-122"/>
              </a:endParaRPr>
            </a:p>
          </p:txBody>
        </p:sp>
        <p:sp>
          <p:nvSpPr>
            <p:cNvPr id="21546" name="Text Box 31"/>
            <p:cNvSpPr txBox="1">
              <a:spLocks noChangeArrowheads="1"/>
            </p:cNvSpPr>
            <p:nvPr/>
          </p:nvSpPr>
          <p:spPr bwMode="auto">
            <a:xfrm>
              <a:off x="4774" y="511"/>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i="1" baseline="-25000">
                  <a:ea typeface="宋体" charset="-122"/>
                </a:rPr>
                <a:t>f</a:t>
              </a:r>
              <a:endParaRPr kumimoji="1" lang="en-US" altLang="zh-CN" sz="2000" i="1">
                <a:ea typeface="宋体" charset="-122"/>
              </a:endParaRPr>
            </a:p>
          </p:txBody>
        </p:sp>
        <p:sp>
          <p:nvSpPr>
            <p:cNvPr id="21547" name="Text Box 32"/>
            <p:cNvSpPr txBox="1">
              <a:spLocks noChangeArrowheads="1"/>
            </p:cNvSpPr>
            <p:nvPr/>
          </p:nvSpPr>
          <p:spPr bwMode="auto">
            <a:xfrm>
              <a:off x="5244" y="127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i="1">
                <a:ea typeface="宋体" charset="-122"/>
              </a:endParaRPr>
            </a:p>
          </p:txBody>
        </p:sp>
        <p:sp>
          <p:nvSpPr>
            <p:cNvPr id="21548" name="Line 33"/>
            <p:cNvSpPr>
              <a:spLocks noChangeShapeType="1"/>
            </p:cNvSpPr>
            <p:nvPr/>
          </p:nvSpPr>
          <p:spPr bwMode="auto">
            <a:xfrm>
              <a:off x="3468" y="1152"/>
              <a:ext cx="336"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Text Box 34"/>
            <p:cNvSpPr txBox="1">
              <a:spLocks noChangeArrowheads="1"/>
            </p:cNvSpPr>
            <p:nvPr/>
          </p:nvSpPr>
          <p:spPr bwMode="auto">
            <a:xfrm>
              <a:off x="3612" y="76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1550" name="Text Box 35"/>
            <p:cNvSpPr txBox="1">
              <a:spLocks noChangeArrowheads="1"/>
            </p:cNvSpPr>
            <p:nvPr/>
          </p:nvSpPr>
          <p:spPr bwMode="auto">
            <a:xfrm>
              <a:off x="4079" y="5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i="1" baseline="-25000">
                  <a:ea typeface="宋体" charset="-122"/>
                </a:rPr>
                <a:t>f</a:t>
              </a:r>
              <a:endParaRPr kumimoji="1" lang="en-US" altLang="zh-CN" i="1">
                <a:ea typeface="宋体" charset="-122"/>
              </a:endParaRPr>
            </a:p>
          </p:txBody>
        </p:sp>
        <p:sp>
          <p:nvSpPr>
            <p:cNvPr id="21551" name="Line 36"/>
            <p:cNvSpPr>
              <a:spLocks noChangeShapeType="1"/>
            </p:cNvSpPr>
            <p:nvPr/>
          </p:nvSpPr>
          <p:spPr bwMode="auto">
            <a:xfrm flipV="1">
              <a:off x="4284" y="720"/>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Freeform 37"/>
            <p:cNvSpPr>
              <a:spLocks/>
            </p:cNvSpPr>
            <p:nvPr/>
          </p:nvSpPr>
          <p:spPr bwMode="auto">
            <a:xfrm>
              <a:off x="3516" y="1248"/>
              <a:ext cx="432" cy="96"/>
            </a:xfrm>
            <a:custGeom>
              <a:avLst/>
              <a:gdLst>
                <a:gd name="T0" fmla="*/ 432 w 432"/>
                <a:gd name="T1" fmla="*/ 0 h 96"/>
                <a:gd name="T2" fmla="*/ 0 w 432"/>
                <a:gd name="T3" fmla="*/ 0 h 96"/>
                <a:gd name="T4" fmla="*/ 0 w 432"/>
                <a:gd name="T5" fmla="*/ 96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432" y="0"/>
                  </a:moveTo>
                  <a:lnTo>
                    <a:pt x="0" y="0"/>
                  </a:lnTo>
                  <a:lnTo>
                    <a:pt x="0" y="9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53" name="Rectangle 38"/>
            <p:cNvSpPr>
              <a:spLocks noChangeArrowheads="1"/>
            </p:cNvSpPr>
            <p:nvPr/>
          </p:nvSpPr>
          <p:spPr bwMode="auto">
            <a:xfrm>
              <a:off x="3804" y="1536"/>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1554" name="Line 39"/>
            <p:cNvSpPr>
              <a:spLocks noChangeShapeType="1"/>
            </p:cNvSpPr>
            <p:nvPr/>
          </p:nvSpPr>
          <p:spPr bwMode="auto">
            <a:xfrm>
              <a:off x="4044" y="157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5" name="Line 40"/>
            <p:cNvSpPr>
              <a:spLocks noChangeShapeType="1"/>
            </p:cNvSpPr>
            <p:nvPr/>
          </p:nvSpPr>
          <p:spPr bwMode="auto">
            <a:xfrm flipH="1">
              <a:off x="3564" y="158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6" name="Line 41"/>
            <p:cNvSpPr>
              <a:spLocks noChangeShapeType="1"/>
            </p:cNvSpPr>
            <p:nvPr/>
          </p:nvSpPr>
          <p:spPr bwMode="auto">
            <a:xfrm>
              <a:off x="4120" y="2112"/>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7" name="Oval 42"/>
            <p:cNvSpPr>
              <a:spLocks noChangeArrowheads="1"/>
            </p:cNvSpPr>
            <p:nvPr/>
          </p:nvSpPr>
          <p:spPr bwMode="auto">
            <a:xfrm>
              <a:off x="4178" y="1564"/>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1558" name="Text Box 43"/>
            <p:cNvSpPr txBox="1">
              <a:spLocks noChangeArrowheads="1"/>
            </p:cNvSpPr>
            <p:nvPr/>
          </p:nvSpPr>
          <p:spPr bwMode="auto">
            <a:xfrm>
              <a:off x="3744" y="127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2</a:t>
              </a:r>
              <a:endParaRPr kumimoji="1" lang="en-US" altLang="zh-CN" sz="2000" i="1">
                <a:ea typeface="宋体" charset="-122"/>
              </a:endParaRPr>
            </a:p>
          </p:txBody>
        </p:sp>
      </p:grpSp>
      <p:sp>
        <p:nvSpPr>
          <p:cNvPr id="157740" name="Text Box 44"/>
          <p:cNvSpPr txBox="1">
            <a:spLocks noChangeArrowheads="1"/>
          </p:cNvSpPr>
          <p:nvPr/>
        </p:nvSpPr>
        <p:spPr bwMode="auto">
          <a:xfrm>
            <a:off x="577850" y="4294188"/>
            <a:ext cx="187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2</a:t>
            </a:r>
            <a:r>
              <a:rPr kumimoji="1" lang="en-US" altLang="zh-CN" i="1"/>
              <a:t>//R</a:t>
            </a:r>
            <a:r>
              <a:rPr kumimoji="1" lang="en-US" altLang="zh-CN" baseline="-25000"/>
              <a:t>3</a:t>
            </a:r>
            <a:r>
              <a:rPr kumimoji="1" lang="en-US" altLang="zh-CN" i="1"/>
              <a:t>=R</a:t>
            </a:r>
            <a:r>
              <a:rPr kumimoji="1" lang="en-US" altLang="zh-CN" baseline="-25000"/>
              <a:t>1</a:t>
            </a:r>
            <a:r>
              <a:rPr kumimoji="1" lang="en-US" altLang="zh-CN"/>
              <a:t>//</a:t>
            </a:r>
            <a:r>
              <a:rPr kumimoji="1" lang="en-US" altLang="zh-CN" i="1"/>
              <a:t>R</a:t>
            </a:r>
            <a:r>
              <a:rPr kumimoji="1" lang="en-US" altLang="zh-CN" baseline="-25000"/>
              <a:t>f</a:t>
            </a:r>
            <a:endParaRPr kumimoji="1" lang="en-US" altLang="zh-CN"/>
          </a:p>
        </p:txBody>
      </p:sp>
      <p:sp>
        <p:nvSpPr>
          <p:cNvPr id="157741" name="Text Box 45"/>
          <p:cNvSpPr txBox="1">
            <a:spLocks noChangeArrowheads="1"/>
          </p:cNvSpPr>
          <p:nvPr/>
        </p:nvSpPr>
        <p:spPr bwMode="auto">
          <a:xfrm>
            <a:off x="273050" y="39100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构成要求</a:t>
            </a:r>
          </a:p>
        </p:txBody>
      </p:sp>
      <p:sp>
        <p:nvSpPr>
          <p:cNvPr id="157742" name="Text Box 46"/>
          <p:cNvSpPr txBox="1">
            <a:spLocks noChangeArrowheads="1"/>
          </p:cNvSpPr>
          <p:nvPr/>
        </p:nvSpPr>
        <p:spPr bwMode="auto">
          <a:xfrm>
            <a:off x="2147888" y="4294188"/>
            <a:ext cx="1747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a:t>
            </a:r>
            <a:r>
              <a:rPr kumimoji="1" lang="en-US" altLang="zh-CN" i="1"/>
              <a:t>R</a:t>
            </a:r>
            <a:r>
              <a:rPr kumimoji="1" lang="en-US" altLang="zh-CN"/>
              <a:t> </a:t>
            </a:r>
            <a:r>
              <a:rPr kumimoji="1" lang="en-US" altLang="zh-CN" baseline="-25000"/>
              <a:t>+</a:t>
            </a:r>
            <a:r>
              <a:rPr kumimoji="1" lang="en-US" altLang="zh-CN"/>
              <a:t>=</a:t>
            </a:r>
            <a:r>
              <a:rPr kumimoji="1" lang="en-US" altLang="zh-CN" i="1"/>
              <a:t>R</a:t>
            </a:r>
            <a:r>
              <a:rPr kumimoji="1" lang="en-US" altLang="zh-CN"/>
              <a:t> </a:t>
            </a:r>
            <a:r>
              <a:rPr kumimoji="1" lang="en-US" altLang="zh-CN" baseline="-25000">
                <a:latin typeface="宋体" charset="-122"/>
              </a:rPr>
              <a:t>-</a:t>
            </a:r>
            <a:r>
              <a:rPr kumimoji="1" lang="zh-CN" altLang="en-US"/>
              <a:t>）</a:t>
            </a:r>
          </a:p>
        </p:txBody>
      </p:sp>
      <p:sp>
        <p:nvSpPr>
          <p:cNvPr id="157743" name="AutoShape 47"/>
          <p:cNvSpPr>
            <a:spLocks noChangeArrowheads="1"/>
          </p:cNvSpPr>
          <p:nvPr/>
        </p:nvSpPr>
        <p:spPr bwMode="auto">
          <a:xfrm>
            <a:off x="2101850" y="3505200"/>
            <a:ext cx="3763963" cy="533400"/>
          </a:xfrm>
          <a:prstGeom prst="wedgeRoundRectCallout">
            <a:avLst>
              <a:gd name="adj1" fmla="val -49833"/>
              <a:gd name="adj2" fmla="val 104167"/>
              <a:gd name="adj3" fmla="val 16667"/>
            </a:avLst>
          </a:prstGeom>
          <a:solidFill>
            <a:schemeClr val="bg1"/>
          </a:solidFill>
          <a:ln w="19050">
            <a:solidFill>
              <a:srgbClr val="FF0000"/>
            </a:solidFill>
            <a:miter lim="800000"/>
            <a:headEnd/>
            <a:tailEnd/>
          </a:ln>
        </p:spPr>
        <p:txBody>
          <a:bodyPr/>
          <a:lstStyle/>
          <a:p>
            <a:pPr algn="just"/>
            <a:r>
              <a:rPr kumimoji="1" lang="zh-CN" altLang="en-US"/>
              <a:t>平衡偏置电流的影响，</a:t>
            </a:r>
          </a:p>
        </p:txBody>
      </p:sp>
      <p:sp>
        <p:nvSpPr>
          <p:cNvPr id="157744" name="Text Box 48"/>
          <p:cNvSpPr txBox="1">
            <a:spLocks noChangeArrowheads="1"/>
          </p:cNvSpPr>
          <p:nvPr/>
        </p:nvSpPr>
        <p:spPr bwMode="auto">
          <a:xfrm>
            <a:off x="171450" y="4813300"/>
            <a:ext cx="272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ea typeface="宋体" charset="-122"/>
              </a:rPr>
              <a:t>第一步</a:t>
            </a:r>
            <a:r>
              <a:rPr kumimoji="1" lang="en-US" altLang="zh-CN">
                <a:ea typeface="宋体" charset="-122"/>
              </a:rPr>
              <a:t>. ∵</a:t>
            </a:r>
            <a:r>
              <a:rPr kumimoji="1" lang="en-US" altLang="zh-CN" i="1">
                <a:ea typeface="宋体" charset="-122"/>
              </a:rPr>
              <a:t>i</a:t>
            </a:r>
            <a:r>
              <a:rPr kumimoji="1" lang="en-US" altLang="zh-CN" i="1" baseline="-25000">
                <a:ea typeface="宋体" charset="-122"/>
              </a:rPr>
              <a:t>+</a:t>
            </a:r>
            <a:r>
              <a:rPr kumimoji="1" lang="en-US" altLang="zh-CN">
                <a:ea typeface="宋体" charset="-122"/>
              </a:rPr>
              <a:t>=0    ∴</a:t>
            </a:r>
          </a:p>
        </p:txBody>
      </p:sp>
      <p:sp>
        <p:nvSpPr>
          <p:cNvPr id="157745" name="Text Box 49"/>
          <p:cNvSpPr txBox="1">
            <a:spLocks noChangeArrowheads="1"/>
          </p:cNvSpPr>
          <p:nvPr/>
        </p:nvSpPr>
        <p:spPr bwMode="auto">
          <a:xfrm>
            <a:off x="171450" y="5473700"/>
            <a:ext cx="1189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ea typeface="宋体" charset="-122"/>
              </a:rPr>
              <a:t>第二步</a:t>
            </a:r>
            <a:r>
              <a:rPr kumimoji="1" lang="en-US" altLang="zh-CN">
                <a:ea typeface="宋体" charset="-122"/>
              </a:rPr>
              <a:t>.</a:t>
            </a:r>
            <a:endParaRPr kumimoji="1" lang="en-US" altLang="zh-CN" i="1" baseline="-25000">
              <a:ea typeface="宋体" charset="-122"/>
            </a:endParaRPr>
          </a:p>
        </p:txBody>
      </p:sp>
      <p:graphicFrame>
        <p:nvGraphicFramePr>
          <p:cNvPr id="157746" name="Object 2"/>
          <p:cNvGraphicFramePr>
            <a:graphicFrameLocks noChangeAspect="1"/>
          </p:cNvGraphicFramePr>
          <p:nvPr/>
        </p:nvGraphicFramePr>
        <p:xfrm>
          <a:off x="3033713" y="4646613"/>
          <a:ext cx="1863725" cy="863600"/>
        </p:xfrm>
        <a:graphic>
          <a:graphicData uri="http://schemas.openxmlformats.org/presentationml/2006/ole">
            <mc:AlternateContent xmlns:mc="http://schemas.openxmlformats.org/markup-compatibility/2006">
              <mc:Choice xmlns:v="urn:schemas-microsoft-com:vml" Requires="v">
                <p:oleObj spid="_x0000_s21843" name="Equation" r:id="rId3" imgW="927000" imgH="431640" progId="Equation.DSMT4">
                  <p:embed/>
                </p:oleObj>
              </mc:Choice>
              <mc:Fallback>
                <p:oleObj name="Equation" r:id="rId3" imgW="92700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4646613"/>
                        <a:ext cx="18637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47" name="Object 3"/>
          <p:cNvGraphicFramePr>
            <a:graphicFrameLocks noChangeAspect="1"/>
          </p:cNvGraphicFramePr>
          <p:nvPr/>
        </p:nvGraphicFramePr>
        <p:xfrm>
          <a:off x="1517650" y="5270500"/>
          <a:ext cx="2447925" cy="863600"/>
        </p:xfrm>
        <a:graphic>
          <a:graphicData uri="http://schemas.openxmlformats.org/presentationml/2006/ole">
            <mc:AlternateContent xmlns:mc="http://schemas.openxmlformats.org/markup-compatibility/2006">
              <mc:Choice xmlns:v="urn:schemas-microsoft-com:vml" Requires="v">
                <p:oleObj spid="_x0000_s21844" name="Equation" r:id="rId5" imgW="1218960" imgH="431640" progId="Equation.DSMT4">
                  <p:embed/>
                </p:oleObj>
              </mc:Choice>
              <mc:Fallback>
                <p:oleObj name="Equation" r:id="rId5" imgW="121896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650" y="5270500"/>
                        <a:ext cx="24479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49" name="Text Box 53"/>
          <p:cNvSpPr txBox="1">
            <a:spLocks noChangeArrowheads="1"/>
          </p:cNvSpPr>
          <p:nvPr/>
        </p:nvSpPr>
        <p:spPr bwMode="auto">
          <a:xfrm>
            <a:off x="4116388" y="1157288"/>
            <a:ext cx="118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ea typeface="宋体" charset="-122"/>
              </a:rPr>
              <a:t>第三步</a:t>
            </a:r>
            <a:r>
              <a:rPr kumimoji="1" lang="en-US" altLang="zh-CN">
                <a:ea typeface="宋体" charset="-122"/>
              </a:rPr>
              <a:t>.</a:t>
            </a:r>
            <a:endParaRPr kumimoji="1" lang="en-US" altLang="zh-CN" i="1" baseline="-25000">
              <a:ea typeface="宋体" charset="-122"/>
            </a:endParaRPr>
          </a:p>
        </p:txBody>
      </p:sp>
      <p:sp>
        <p:nvSpPr>
          <p:cNvPr id="157750" name="Text Box 54"/>
          <p:cNvSpPr txBox="1">
            <a:spLocks noChangeArrowheads="1"/>
          </p:cNvSpPr>
          <p:nvPr/>
        </p:nvSpPr>
        <p:spPr bwMode="auto">
          <a:xfrm>
            <a:off x="4116388" y="1863725"/>
            <a:ext cx="327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ea typeface="宋体" charset="-122"/>
              </a:rPr>
              <a:t>第四步</a:t>
            </a:r>
            <a:r>
              <a:rPr kumimoji="1" lang="en-US" altLang="zh-CN">
                <a:ea typeface="宋体" charset="-122"/>
              </a:rPr>
              <a:t>. ∵</a:t>
            </a:r>
            <a:r>
              <a:rPr kumimoji="1" lang="en-US" altLang="zh-CN" i="1">
                <a:ea typeface="宋体" charset="-122"/>
              </a:rPr>
              <a:t>i</a:t>
            </a:r>
            <a:r>
              <a:rPr kumimoji="1" lang="en-US" altLang="zh-CN" baseline="-25000">
                <a:latin typeface="宋体" charset="-122"/>
                <a:ea typeface="宋体" charset="-122"/>
              </a:rPr>
              <a:t>-</a:t>
            </a:r>
            <a:r>
              <a:rPr kumimoji="1" lang="en-US" altLang="zh-CN">
                <a:ea typeface="宋体" charset="-122"/>
              </a:rPr>
              <a:t>=0</a:t>
            </a:r>
            <a:r>
              <a:rPr kumimoji="1" lang="zh-CN" altLang="en-US">
                <a:ea typeface="宋体" charset="-122"/>
              </a:rPr>
              <a:t>，∴</a:t>
            </a:r>
            <a:r>
              <a:rPr kumimoji="1" lang="en-US" altLang="zh-CN" i="1">
                <a:ea typeface="宋体" charset="-122"/>
              </a:rPr>
              <a:t>i</a:t>
            </a:r>
            <a:r>
              <a:rPr kumimoji="1" lang="en-US" altLang="zh-CN" baseline="-25000">
                <a:ea typeface="宋体" charset="-122"/>
              </a:rPr>
              <a:t>f</a:t>
            </a:r>
            <a:r>
              <a:rPr kumimoji="1" lang="en-US" altLang="zh-CN" i="1" baseline="-25000">
                <a:ea typeface="宋体" charset="-122"/>
              </a:rPr>
              <a:t> </a:t>
            </a:r>
            <a:r>
              <a:rPr kumimoji="1" lang="en-US" altLang="zh-CN">
                <a:ea typeface="宋体" charset="-122"/>
              </a:rPr>
              <a:t>=</a:t>
            </a:r>
            <a:r>
              <a:rPr kumimoji="1" lang="en-US" altLang="zh-CN" i="1">
                <a:ea typeface="宋体" charset="-122"/>
              </a:rPr>
              <a:t>i</a:t>
            </a:r>
            <a:r>
              <a:rPr kumimoji="1" lang="en-US" altLang="zh-CN" baseline="-25000">
                <a:ea typeface="宋体" charset="-122"/>
              </a:rPr>
              <a:t>1</a:t>
            </a:r>
          </a:p>
        </p:txBody>
      </p:sp>
      <p:sp>
        <p:nvSpPr>
          <p:cNvPr id="157751" name="Text Box 55"/>
          <p:cNvSpPr txBox="1">
            <a:spLocks noChangeArrowheads="1"/>
          </p:cNvSpPr>
          <p:nvPr/>
        </p:nvSpPr>
        <p:spPr bwMode="auto">
          <a:xfrm>
            <a:off x="4116388" y="2479675"/>
            <a:ext cx="1266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ea typeface="宋体" charset="-122"/>
              </a:rPr>
              <a:t>第五步</a:t>
            </a:r>
            <a:r>
              <a:rPr kumimoji="1" lang="en-US" altLang="zh-CN">
                <a:ea typeface="宋体" charset="-122"/>
              </a:rPr>
              <a:t>. </a:t>
            </a:r>
          </a:p>
        </p:txBody>
      </p:sp>
      <p:graphicFrame>
        <p:nvGraphicFramePr>
          <p:cNvPr id="157752" name="Object 4"/>
          <p:cNvGraphicFramePr>
            <a:graphicFrameLocks noChangeAspect="1"/>
          </p:cNvGraphicFramePr>
          <p:nvPr/>
        </p:nvGraphicFramePr>
        <p:xfrm>
          <a:off x="5464175" y="2263775"/>
          <a:ext cx="2790825" cy="863600"/>
        </p:xfrm>
        <a:graphic>
          <a:graphicData uri="http://schemas.openxmlformats.org/presentationml/2006/ole">
            <mc:AlternateContent xmlns:mc="http://schemas.openxmlformats.org/markup-compatibility/2006">
              <mc:Choice xmlns:v="urn:schemas-microsoft-com:vml" Requires="v">
                <p:oleObj spid="_x0000_s21845" name="Equation" r:id="rId7" imgW="1396800" imgH="431640" progId="Equation.DSMT4">
                  <p:embed/>
                </p:oleObj>
              </mc:Choice>
              <mc:Fallback>
                <p:oleObj name="Equation" r:id="rId7" imgW="139680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4175" y="2263775"/>
                        <a:ext cx="27908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53" name="Object 5"/>
          <p:cNvGraphicFramePr>
            <a:graphicFrameLocks noChangeAspect="1"/>
          </p:cNvGraphicFramePr>
          <p:nvPr/>
        </p:nvGraphicFramePr>
        <p:xfrm>
          <a:off x="5451475" y="969963"/>
          <a:ext cx="2806700" cy="863600"/>
        </p:xfrm>
        <a:graphic>
          <a:graphicData uri="http://schemas.openxmlformats.org/presentationml/2006/ole">
            <mc:AlternateContent xmlns:mc="http://schemas.openxmlformats.org/markup-compatibility/2006">
              <mc:Choice xmlns:v="urn:schemas-microsoft-com:vml" Requires="v">
                <p:oleObj spid="_x0000_s21846" name="Equation" r:id="rId9" imgW="1396800" imgH="431640" progId="Equation.DSMT4">
                  <p:embed/>
                </p:oleObj>
              </mc:Choice>
              <mc:Fallback>
                <p:oleObj name="Equation" r:id="rId9" imgW="139680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1475" y="969963"/>
                        <a:ext cx="28067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54" name="Text Box 58">
            <a:hlinkClick r:id="rId11" action="ppaction://hlinkfile"/>
          </p:cNvPr>
          <p:cNvSpPr txBox="1">
            <a:spLocks noChangeArrowheads="1"/>
          </p:cNvSpPr>
          <p:nvPr/>
        </p:nvSpPr>
        <p:spPr bwMode="auto">
          <a:xfrm>
            <a:off x="7734300" y="206692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同相比例</a:t>
            </a:r>
          </a:p>
        </p:txBody>
      </p:sp>
      <p:sp>
        <p:nvSpPr>
          <p:cNvPr id="157758" name="Text Box 62"/>
          <p:cNvSpPr txBox="1">
            <a:spLocks noChangeArrowheads="1"/>
          </p:cNvSpPr>
          <p:nvPr/>
        </p:nvSpPr>
        <p:spPr bwMode="auto">
          <a:xfrm>
            <a:off x="4116388" y="3167063"/>
            <a:ext cx="4051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a:t>
            </a:r>
            <a:r>
              <a:rPr kumimoji="1" lang="en-US" altLang="zh-CN"/>
              <a:t>. </a:t>
            </a:r>
            <a:r>
              <a:rPr kumimoji="1" lang="zh-CN" altLang="en-US"/>
              <a:t>线性工作输入范围：</a:t>
            </a:r>
          </a:p>
        </p:txBody>
      </p:sp>
      <p:graphicFrame>
        <p:nvGraphicFramePr>
          <p:cNvPr id="157759" name="Object 6"/>
          <p:cNvGraphicFramePr>
            <a:graphicFrameLocks noChangeAspect="1"/>
          </p:cNvGraphicFramePr>
          <p:nvPr/>
        </p:nvGraphicFramePr>
        <p:xfrm>
          <a:off x="4476750" y="3643313"/>
          <a:ext cx="4389438" cy="863600"/>
        </p:xfrm>
        <a:graphic>
          <a:graphicData uri="http://schemas.openxmlformats.org/presentationml/2006/ole">
            <mc:AlternateContent xmlns:mc="http://schemas.openxmlformats.org/markup-compatibility/2006">
              <mc:Choice xmlns:v="urn:schemas-microsoft-com:vml" Requires="v">
                <p:oleObj spid="_x0000_s21847" name="Equation" r:id="rId12" imgW="2197080" imgH="431640" progId="Equation.DSMT4">
                  <p:embed/>
                </p:oleObj>
              </mc:Choice>
              <mc:Fallback>
                <p:oleObj name="Equation" r:id="rId12" imgW="2197080" imgH="43164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6750" y="3643313"/>
                        <a:ext cx="438943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60" name="AutoShape 64"/>
          <p:cNvSpPr>
            <a:spLocks noChangeArrowheads="1"/>
          </p:cNvSpPr>
          <p:nvPr/>
        </p:nvSpPr>
        <p:spPr bwMode="auto">
          <a:xfrm>
            <a:off x="4297363" y="5029200"/>
            <a:ext cx="3832225" cy="608013"/>
          </a:xfrm>
          <a:prstGeom prst="wedgeRoundRectCallout">
            <a:avLst>
              <a:gd name="adj1" fmla="val 42421"/>
              <a:gd name="adj2" fmla="val -193866"/>
              <a:gd name="adj3" fmla="val 16667"/>
            </a:avLst>
          </a:prstGeom>
          <a:solidFill>
            <a:schemeClr val="bg1"/>
          </a:solidFill>
          <a:ln w="28575">
            <a:solidFill>
              <a:srgbClr val="FF0000"/>
            </a:solidFill>
            <a:miter lim="800000"/>
            <a:headEnd/>
            <a:tailEnd/>
          </a:ln>
        </p:spPr>
        <p:txBody>
          <a:bodyPr/>
          <a:lstStyle/>
          <a:p>
            <a:pPr algn="ctr"/>
            <a:r>
              <a:rPr kumimoji="1" lang="zh-CN" altLang="en-US"/>
              <a:t>应用平衡电阻的要求</a:t>
            </a:r>
          </a:p>
        </p:txBody>
      </p:sp>
      <p:sp>
        <p:nvSpPr>
          <p:cNvPr id="157761" name="Text Box 65"/>
          <p:cNvSpPr txBox="1">
            <a:spLocks noChangeArrowheads="1"/>
          </p:cNvSpPr>
          <p:nvPr/>
        </p:nvSpPr>
        <p:spPr bwMode="auto">
          <a:xfrm>
            <a:off x="4787900" y="459263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闭环增益：</a:t>
            </a:r>
          </a:p>
        </p:txBody>
      </p:sp>
      <p:graphicFrame>
        <p:nvGraphicFramePr>
          <p:cNvPr id="157762" name="Object 7"/>
          <p:cNvGraphicFramePr>
            <a:graphicFrameLocks noChangeAspect="1"/>
          </p:cNvGraphicFramePr>
          <p:nvPr/>
        </p:nvGraphicFramePr>
        <p:xfrm>
          <a:off x="6457950" y="5254625"/>
          <a:ext cx="1417638" cy="457200"/>
        </p:xfrm>
        <a:graphic>
          <a:graphicData uri="http://schemas.openxmlformats.org/presentationml/2006/ole">
            <mc:AlternateContent xmlns:mc="http://schemas.openxmlformats.org/markup-compatibility/2006">
              <mc:Choice xmlns:v="urn:schemas-microsoft-com:vml" Requires="v">
                <p:oleObj spid="_x0000_s21848" name="Equation" r:id="rId14" imgW="711000" imgH="228600" progId="Equation.DSMT4">
                  <p:embed/>
                </p:oleObj>
              </mc:Choice>
              <mc:Fallback>
                <p:oleObj name="Equation" r:id="rId14" imgW="711000" imgH="22860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57950" y="5254625"/>
                        <a:ext cx="14176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763" name="Object 8"/>
          <p:cNvGraphicFramePr>
            <a:graphicFrameLocks noChangeAspect="1"/>
          </p:cNvGraphicFramePr>
          <p:nvPr/>
        </p:nvGraphicFramePr>
        <p:xfrm>
          <a:off x="6427788" y="4478338"/>
          <a:ext cx="2665412" cy="863600"/>
        </p:xfrm>
        <a:graphic>
          <a:graphicData uri="http://schemas.openxmlformats.org/presentationml/2006/ole">
            <mc:AlternateContent xmlns:mc="http://schemas.openxmlformats.org/markup-compatibility/2006">
              <mc:Choice xmlns:v="urn:schemas-microsoft-com:vml" Requires="v">
                <p:oleObj spid="_x0000_s21849" name="Equation" r:id="rId16" imgW="1333440" imgH="431640" progId="Equation.DSMT4">
                  <p:embed/>
                </p:oleObj>
              </mc:Choice>
              <mc:Fallback>
                <p:oleObj name="Equation" r:id="rId16" imgW="1333440" imgH="431640" progId="Equation.DSMT4">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27788" y="4478338"/>
                        <a:ext cx="266541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64" name="Text Box 68"/>
          <p:cNvSpPr txBox="1">
            <a:spLocks noChangeArrowheads="1"/>
          </p:cNvSpPr>
          <p:nvPr/>
        </p:nvSpPr>
        <p:spPr bwMode="auto">
          <a:xfrm>
            <a:off x="4787900" y="520223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输入电阻：</a:t>
            </a:r>
          </a:p>
        </p:txBody>
      </p:sp>
      <p:graphicFrame>
        <p:nvGraphicFramePr>
          <p:cNvPr id="157765" name="Object 9"/>
          <p:cNvGraphicFramePr>
            <a:graphicFrameLocks noChangeAspect="1"/>
          </p:cNvGraphicFramePr>
          <p:nvPr/>
        </p:nvGraphicFramePr>
        <p:xfrm>
          <a:off x="6565900" y="5818188"/>
          <a:ext cx="758825" cy="455612"/>
        </p:xfrm>
        <a:graphic>
          <a:graphicData uri="http://schemas.openxmlformats.org/presentationml/2006/ole">
            <mc:AlternateContent xmlns:mc="http://schemas.openxmlformats.org/markup-compatibility/2006">
              <mc:Choice xmlns:v="urn:schemas-microsoft-com:vml" Requires="v">
                <p:oleObj spid="_x0000_s21850" name="Equation" r:id="rId18" imgW="380880" imgH="228600" progId="Equation.DSMT4">
                  <p:embed/>
                </p:oleObj>
              </mc:Choice>
              <mc:Fallback>
                <p:oleObj name="Equation" r:id="rId18" imgW="380880" imgH="228600" progId="Equation.DSMT4">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65900" y="5818188"/>
                        <a:ext cx="7588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66" name="Text Box 70"/>
          <p:cNvSpPr txBox="1">
            <a:spLocks noChangeArrowheads="1"/>
          </p:cNvSpPr>
          <p:nvPr/>
        </p:nvSpPr>
        <p:spPr bwMode="auto">
          <a:xfrm>
            <a:off x="4787900" y="577850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输出电阻：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7741"/>
                                        </p:tgtEl>
                                        <p:attrNameLst>
                                          <p:attrName>style.visibility</p:attrName>
                                        </p:attrNameLst>
                                      </p:cBhvr>
                                      <p:to>
                                        <p:strVal val="visible"/>
                                      </p:to>
                                    </p:set>
                                    <p:animEffect transition="in" filter="wipe(left)">
                                      <p:cBhvr>
                                        <p:cTn id="12" dur="75"/>
                                        <p:tgtEl>
                                          <p:spTgt spid="157741"/>
                                        </p:tgtEl>
                                      </p:cBhvr>
                                    </p:animEffect>
                                  </p:childTnLst>
                                </p:cTn>
                              </p:par>
                            </p:childTnLst>
                          </p:cTn>
                        </p:par>
                        <p:par>
                          <p:cTn id="13" fill="hold" nodeType="afterGroup">
                            <p:stCondLst>
                              <p:cond delay="300"/>
                            </p:stCondLst>
                            <p:childTnLst>
                              <p:par>
                                <p:cTn id="14" presetID="22" presetClass="entr" presetSubtype="8" fill="hold" grpId="0" nodeType="afterEffect">
                                  <p:stCondLst>
                                    <p:cond delay="0"/>
                                  </p:stCondLst>
                                  <p:iterate type="lt">
                                    <p:tmPct val="100000"/>
                                  </p:iterate>
                                  <p:childTnLst>
                                    <p:set>
                                      <p:cBhvr>
                                        <p:cTn id="15" dur="1" fill="hold">
                                          <p:stCondLst>
                                            <p:cond delay="0"/>
                                          </p:stCondLst>
                                        </p:cTn>
                                        <p:tgtEl>
                                          <p:spTgt spid="157740"/>
                                        </p:tgtEl>
                                        <p:attrNameLst>
                                          <p:attrName>style.visibility</p:attrName>
                                        </p:attrNameLst>
                                      </p:cBhvr>
                                      <p:to>
                                        <p:strVal val="visible"/>
                                      </p:to>
                                    </p:set>
                                    <p:animEffect transition="in" filter="wipe(left)">
                                      <p:cBhvr>
                                        <p:cTn id="16" dur="75"/>
                                        <p:tgtEl>
                                          <p:spTgt spid="157740"/>
                                        </p:tgtEl>
                                      </p:cBhvr>
                                    </p:animEffect>
                                  </p:childTnLst>
                                </p:cTn>
                              </p:par>
                            </p:childTnLst>
                          </p:cTn>
                        </p:par>
                        <p:par>
                          <p:cTn id="17" fill="hold" nodeType="afterGroup">
                            <p:stCondLst>
                              <p:cond delay="1275"/>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157742"/>
                                        </p:tgtEl>
                                        <p:attrNameLst>
                                          <p:attrName>style.visibility</p:attrName>
                                        </p:attrNameLst>
                                      </p:cBhvr>
                                      <p:to>
                                        <p:strVal val="visible"/>
                                      </p:to>
                                    </p:set>
                                    <p:animEffect transition="in" filter="wipe(left)">
                                      <p:cBhvr>
                                        <p:cTn id="20" dur="75"/>
                                        <p:tgtEl>
                                          <p:spTgt spid="157742"/>
                                        </p:tgtEl>
                                      </p:cBhvr>
                                    </p:animEffect>
                                  </p:childTnLst>
                                </p:cTn>
                              </p:par>
                            </p:childTnLst>
                          </p:cTn>
                        </p:par>
                        <p:par>
                          <p:cTn id="21" fill="hold" nodeType="afterGroup">
                            <p:stCondLst>
                              <p:cond delay="1800"/>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157743"/>
                                        </p:tgtEl>
                                        <p:attrNameLst>
                                          <p:attrName>style.visibility</p:attrName>
                                        </p:attrNameLst>
                                      </p:cBhvr>
                                      <p:to>
                                        <p:strVal val="visible"/>
                                      </p:to>
                                    </p:set>
                                  </p:childTnLst>
                                  <p:subTnLst>
                                    <p:set>
                                      <p:cBhvr override="childStyle">
                                        <p:cTn dur="1" fill="hold" display="0" masterRel="nextClick" afterEffect="1"/>
                                        <p:tgtEl>
                                          <p:spTgt spid="15774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57744"/>
                                        </p:tgtEl>
                                        <p:attrNameLst>
                                          <p:attrName>style.visibility</p:attrName>
                                        </p:attrNameLst>
                                      </p:cBhvr>
                                      <p:to>
                                        <p:strVal val="visible"/>
                                      </p:to>
                                    </p:set>
                                    <p:animEffect transition="in" filter="wipe(left)">
                                      <p:cBhvr>
                                        <p:cTn id="28" dur="75"/>
                                        <p:tgtEl>
                                          <p:spTgt spid="157744"/>
                                        </p:tgtEl>
                                      </p:cBhvr>
                                    </p:animEffect>
                                  </p:childTnLst>
                                </p:cTn>
                              </p:par>
                            </p:childTnLst>
                          </p:cTn>
                        </p:par>
                        <p:par>
                          <p:cTn id="29" fill="hold" nodeType="afterGroup">
                            <p:stCondLst>
                              <p:cond delay="750"/>
                            </p:stCondLst>
                            <p:childTnLst>
                              <p:par>
                                <p:cTn id="30" presetID="22" presetClass="entr" presetSubtype="8" fill="hold" nodeType="afterEffect">
                                  <p:stCondLst>
                                    <p:cond delay="0"/>
                                  </p:stCondLst>
                                  <p:childTnLst>
                                    <p:set>
                                      <p:cBhvr>
                                        <p:cTn id="31" dur="1" fill="hold">
                                          <p:stCondLst>
                                            <p:cond delay="0"/>
                                          </p:stCondLst>
                                        </p:cTn>
                                        <p:tgtEl>
                                          <p:spTgt spid="157746"/>
                                        </p:tgtEl>
                                        <p:attrNameLst>
                                          <p:attrName>style.visibility</p:attrName>
                                        </p:attrNameLst>
                                      </p:cBhvr>
                                      <p:to>
                                        <p:strVal val="visible"/>
                                      </p:to>
                                    </p:set>
                                    <p:animEffect transition="in" filter="wipe(left)">
                                      <p:cBhvr>
                                        <p:cTn id="32" dur="500"/>
                                        <p:tgtEl>
                                          <p:spTgt spid="1577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57745"/>
                                        </p:tgtEl>
                                        <p:attrNameLst>
                                          <p:attrName>style.visibility</p:attrName>
                                        </p:attrNameLst>
                                      </p:cBhvr>
                                      <p:to>
                                        <p:strVal val="visible"/>
                                      </p:to>
                                    </p:set>
                                    <p:animEffect transition="in" filter="wipe(left)">
                                      <p:cBhvr>
                                        <p:cTn id="37" dur="75"/>
                                        <p:tgtEl>
                                          <p:spTgt spid="157745"/>
                                        </p:tgtEl>
                                      </p:cBhvr>
                                    </p:animEffect>
                                  </p:childTnLst>
                                </p:cTn>
                              </p:par>
                            </p:childTnLst>
                          </p:cTn>
                        </p:par>
                        <p:par>
                          <p:cTn id="38" fill="hold" nodeType="afterGroup">
                            <p:stCondLst>
                              <p:cond delay="300"/>
                            </p:stCondLst>
                            <p:childTnLst>
                              <p:par>
                                <p:cTn id="39" presetID="22" presetClass="entr" presetSubtype="8" fill="hold" nodeType="afterEffect">
                                  <p:stCondLst>
                                    <p:cond delay="0"/>
                                  </p:stCondLst>
                                  <p:childTnLst>
                                    <p:set>
                                      <p:cBhvr>
                                        <p:cTn id="40" dur="1" fill="hold">
                                          <p:stCondLst>
                                            <p:cond delay="0"/>
                                          </p:stCondLst>
                                        </p:cTn>
                                        <p:tgtEl>
                                          <p:spTgt spid="157747"/>
                                        </p:tgtEl>
                                        <p:attrNameLst>
                                          <p:attrName>style.visibility</p:attrName>
                                        </p:attrNameLst>
                                      </p:cBhvr>
                                      <p:to>
                                        <p:strVal val="visible"/>
                                      </p:to>
                                    </p:set>
                                    <p:animEffect transition="in" filter="wipe(left)">
                                      <p:cBhvr>
                                        <p:cTn id="41" dur="500"/>
                                        <p:tgtEl>
                                          <p:spTgt spid="15774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157749"/>
                                        </p:tgtEl>
                                        <p:attrNameLst>
                                          <p:attrName>style.visibility</p:attrName>
                                        </p:attrNameLst>
                                      </p:cBhvr>
                                      <p:to>
                                        <p:strVal val="visible"/>
                                      </p:to>
                                    </p:set>
                                    <p:animEffect transition="in" filter="wipe(left)">
                                      <p:cBhvr>
                                        <p:cTn id="46" dur="75"/>
                                        <p:tgtEl>
                                          <p:spTgt spid="157749"/>
                                        </p:tgtEl>
                                      </p:cBhvr>
                                    </p:animEffect>
                                  </p:childTnLst>
                                </p:cTn>
                              </p:par>
                            </p:childTnLst>
                          </p:cTn>
                        </p:par>
                        <p:par>
                          <p:cTn id="47" fill="hold" nodeType="afterGroup">
                            <p:stCondLst>
                              <p:cond delay="300"/>
                            </p:stCondLst>
                            <p:childTnLst>
                              <p:par>
                                <p:cTn id="48" presetID="22" presetClass="entr" presetSubtype="8" fill="hold" nodeType="afterEffect">
                                  <p:stCondLst>
                                    <p:cond delay="0"/>
                                  </p:stCondLst>
                                  <p:childTnLst>
                                    <p:set>
                                      <p:cBhvr>
                                        <p:cTn id="49" dur="1" fill="hold">
                                          <p:stCondLst>
                                            <p:cond delay="0"/>
                                          </p:stCondLst>
                                        </p:cTn>
                                        <p:tgtEl>
                                          <p:spTgt spid="157753"/>
                                        </p:tgtEl>
                                        <p:attrNameLst>
                                          <p:attrName>style.visibility</p:attrName>
                                        </p:attrNameLst>
                                      </p:cBhvr>
                                      <p:to>
                                        <p:strVal val="visible"/>
                                      </p:to>
                                    </p:set>
                                    <p:animEffect transition="in" filter="wipe(left)">
                                      <p:cBhvr>
                                        <p:cTn id="50" dur="500"/>
                                        <p:tgtEl>
                                          <p:spTgt spid="1577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157750"/>
                                        </p:tgtEl>
                                        <p:attrNameLst>
                                          <p:attrName>style.visibility</p:attrName>
                                        </p:attrNameLst>
                                      </p:cBhvr>
                                      <p:to>
                                        <p:strVal val="visible"/>
                                      </p:to>
                                    </p:set>
                                    <p:animEffect transition="in" filter="wipe(left)">
                                      <p:cBhvr>
                                        <p:cTn id="55" dur="75"/>
                                        <p:tgtEl>
                                          <p:spTgt spid="15775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iterate type="lt">
                                    <p:tmPct val="100000"/>
                                  </p:iterate>
                                  <p:childTnLst>
                                    <p:set>
                                      <p:cBhvr>
                                        <p:cTn id="59" dur="1" fill="hold">
                                          <p:stCondLst>
                                            <p:cond delay="0"/>
                                          </p:stCondLst>
                                        </p:cTn>
                                        <p:tgtEl>
                                          <p:spTgt spid="157751"/>
                                        </p:tgtEl>
                                        <p:attrNameLst>
                                          <p:attrName>style.visibility</p:attrName>
                                        </p:attrNameLst>
                                      </p:cBhvr>
                                      <p:to>
                                        <p:strVal val="visible"/>
                                      </p:to>
                                    </p:set>
                                    <p:animEffect transition="in" filter="wipe(left)">
                                      <p:cBhvr>
                                        <p:cTn id="60" dur="75"/>
                                        <p:tgtEl>
                                          <p:spTgt spid="157751"/>
                                        </p:tgtEl>
                                      </p:cBhvr>
                                    </p:animEffect>
                                  </p:childTnLst>
                                </p:cTn>
                              </p:par>
                            </p:childTnLst>
                          </p:cTn>
                        </p:par>
                        <p:par>
                          <p:cTn id="61" fill="hold" nodeType="afterGroup">
                            <p:stCondLst>
                              <p:cond delay="300"/>
                            </p:stCondLst>
                            <p:childTnLst>
                              <p:par>
                                <p:cTn id="62" presetID="22" presetClass="entr" presetSubtype="8" fill="hold" nodeType="afterEffect">
                                  <p:stCondLst>
                                    <p:cond delay="0"/>
                                  </p:stCondLst>
                                  <p:childTnLst>
                                    <p:set>
                                      <p:cBhvr>
                                        <p:cTn id="63" dur="1" fill="hold">
                                          <p:stCondLst>
                                            <p:cond delay="0"/>
                                          </p:stCondLst>
                                        </p:cTn>
                                        <p:tgtEl>
                                          <p:spTgt spid="157752"/>
                                        </p:tgtEl>
                                        <p:attrNameLst>
                                          <p:attrName>style.visibility</p:attrName>
                                        </p:attrNameLst>
                                      </p:cBhvr>
                                      <p:to>
                                        <p:strVal val="visible"/>
                                      </p:to>
                                    </p:set>
                                    <p:animEffect transition="in" filter="wipe(left)">
                                      <p:cBhvr>
                                        <p:cTn id="64" dur="500"/>
                                        <p:tgtEl>
                                          <p:spTgt spid="15775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iterate type="lt">
                                    <p:tmPct val="100000"/>
                                  </p:iterate>
                                  <p:childTnLst>
                                    <p:set>
                                      <p:cBhvr>
                                        <p:cTn id="68" dur="1" fill="hold">
                                          <p:stCondLst>
                                            <p:cond delay="0"/>
                                          </p:stCondLst>
                                        </p:cTn>
                                        <p:tgtEl>
                                          <p:spTgt spid="157754"/>
                                        </p:tgtEl>
                                        <p:attrNameLst>
                                          <p:attrName>style.visibility</p:attrName>
                                        </p:attrNameLst>
                                      </p:cBhvr>
                                      <p:to>
                                        <p:strVal val="visible"/>
                                      </p:to>
                                    </p:set>
                                    <p:animEffect transition="in" filter="wipe(left)">
                                      <p:cBhvr>
                                        <p:cTn id="69" dur="75"/>
                                        <p:tgtEl>
                                          <p:spTgt spid="15775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iterate type="lt">
                                    <p:tmAbs val="75"/>
                                  </p:iterate>
                                  <p:childTnLst>
                                    <p:set>
                                      <p:cBhvr>
                                        <p:cTn id="73" dur="1" fill="hold">
                                          <p:stCondLst>
                                            <p:cond delay="74"/>
                                          </p:stCondLst>
                                        </p:cTn>
                                        <p:tgtEl>
                                          <p:spTgt spid="157758"/>
                                        </p:tgtEl>
                                        <p:attrNameLst>
                                          <p:attrName>style.visibility</p:attrName>
                                        </p:attrNameLst>
                                      </p:cBhvr>
                                      <p:to>
                                        <p:strVal val="visible"/>
                                      </p:to>
                                    </p:set>
                                  </p:childTnLst>
                                </p:cTn>
                              </p:par>
                            </p:childTnLst>
                          </p:cTn>
                        </p:par>
                        <p:par>
                          <p:cTn id="74" fill="hold" nodeType="afterGroup">
                            <p:stCondLst>
                              <p:cond delay="975"/>
                            </p:stCondLst>
                            <p:childTnLst>
                              <p:par>
                                <p:cTn id="75" presetID="22" presetClass="entr" presetSubtype="8" fill="hold" nodeType="afterEffect">
                                  <p:stCondLst>
                                    <p:cond delay="0"/>
                                  </p:stCondLst>
                                  <p:childTnLst>
                                    <p:set>
                                      <p:cBhvr>
                                        <p:cTn id="76" dur="1" fill="hold">
                                          <p:stCondLst>
                                            <p:cond delay="0"/>
                                          </p:stCondLst>
                                        </p:cTn>
                                        <p:tgtEl>
                                          <p:spTgt spid="157759"/>
                                        </p:tgtEl>
                                        <p:attrNameLst>
                                          <p:attrName>style.visibility</p:attrName>
                                        </p:attrNameLst>
                                      </p:cBhvr>
                                      <p:to>
                                        <p:strVal val="visible"/>
                                      </p:to>
                                    </p:set>
                                    <p:animEffect transition="in" filter="wipe(left)">
                                      <p:cBhvr>
                                        <p:cTn id="77" dur="500"/>
                                        <p:tgtEl>
                                          <p:spTgt spid="15775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iterate type="lt">
                                    <p:tmAbs val="75"/>
                                  </p:iterate>
                                  <p:childTnLst>
                                    <p:set>
                                      <p:cBhvr>
                                        <p:cTn id="81" dur="1" fill="hold">
                                          <p:stCondLst>
                                            <p:cond delay="74"/>
                                          </p:stCondLst>
                                        </p:cTn>
                                        <p:tgtEl>
                                          <p:spTgt spid="157760"/>
                                        </p:tgtEl>
                                        <p:attrNameLst>
                                          <p:attrName>style.visibility</p:attrName>
                                        </p:attrNameLst>
                                      </p:cBhvr>
                                      <p:to>
                                        <p:strVal val="visible"/>
                                      </p:to>
                                    </p:set>
                                  </p:childTnLst>
                                  <p:subTnLst>
                                    <p:set>
                                      <p:cBhvr override="childStyle">
                                        <p:cTn dur="1" fill="hold" display="0" masterRel="nextClick" afterEffect="1"/>
                                        <p:tgtEl>
                                          <p:spTgt spid="15776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iterate type="lt">
                                    <p:tmAbs val="75"/>
                                  </p:iterate>
                                  <p:childTnLst>
                                    <p:set>
                                      <p:cBhvr>
                                        <p:cTn id="85" dur="1" fill="hold">
                                          <p:stCondLst>
                                            <p:cond delay="74"/>
                                          </p:stCondLst>
                                        </p:cTn>
                                        <p:tgtEl>
                                          <p:spTgt spid="157761"/>
                                        </p:tgtEl>
                                        <p:attrNameLst>
                                          <p:attrName>style.visibility</p:attrName>
                                        </p:attrNameLst>
                                      </p:cBhvr>
                                      <p:to>
                                        <p:strVal val="visible"/>
                                      </p:to>
                                    </p:set>
                                  </p:childTnLst>
                                </p:cTn>
                              </p:par>
                            </p:childTnLst>
                          </p:cTn>
                        </p:par>
                        <p:par>
                          <p:cTn id="86" fill="hold" nodeType="afterGroup">
                            <p:stCondLst>
                              <p:cond delay="375"/>
                            </p:stCondLst>
                            <p:childTnLst>
                              <p:par>
                                <p:cTn id="87" presetID="22" presetClass="entr" presetSubtype="8" fill="hold" nodeType="afterEffect">
                                  <p:stCondLst>
                                    <p:cond delay="0"/>
                                  </p:stCondLst>
                                  <p:childTnLst>
                                    <p:set>
                                      <p:cBhvr>
                                        <p:cTn id="88" dur="1" fill="hold">
                                          <p:stCondLst>
                                            <p:cond delay="0"/>
                                          </p:stCondLst>
                                        </p:cTn>
                                        <p:tgtEl>
                                          <p:spTgt spid="157763"/>
                                        </p:tgtEl>
                                        <p:attrNameLst>
                                          <p:attrName>style.visibility</p:attrName>
                                        </p:attrNameLst>
                                      </p:cBhvr>
                                      <p:to>
                                        <p:strVal val="visible"/>
                                      </p:to>
                                    </p:set>
                                    <p:animEffect transition="in" filter="wipe(left)">
                                      <p:cBhvr>
                                        <p:cTn id="89" dur="500"/>
                                        <p:tgtEl>
                                          <p:spTgt spid="15776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iterate type="lt">
                                    <p:tmAbs val="75"/>
                                  </p:iterate>
                                  <p:childTnLst>
                                    <p:set>
                                      <p:cBhvr>
                                        <p:cTn id="93" dur="1" fill="hold">
                                          <p:stCondLst>
                                            <p:cond delay="74"/>
                                          </p:stCondLst>
                                        </p:cTn>
                                        <p:tgtEl>
                                          <p:spTgt spid="157764"/>
                                        </p:tgtEl>
                                        <p:attrNameLst>
                                          <p:attrName>style.visibility</p:attrName>
                                        </p:attrNameLst>
                                      </p:cBhvr>
                                      <p:to>
                                        <p:strVal val="visible"/>
                                      </p:to>
                                    </p:set>
                                  </p:childTnLst>
                                </p:cTn>
                              </p:par>
                            </p:childTnLst>
                          </p:cTn>
                        </p:par>
                        <p:par>
                          <p:cTn id="94" fill="hold" nodeType="afterGroup">
                            <p:stCondLst>
                              <p:cond delay="375"/>
                            </p:stCondLst>
                            <p:childTnLst>
                              <p:par>
                                <p:cTn id="95" presetID="22" presetClass="entr" presetSubtype="8" fill="hold" nodeType="afterEffect">
                                  <p:stCondLst>
                                    <p:cond delay="0"/>
                                  </p:stCondLst>
                                  <p:childTnLst>
                                    <p:set>
                                      <p:cBhvr>
                                        <p:cTn id="96" dur="1" fill="hold">
                                          <p:stCondLst>
                                            <p:cond delay="0"/>
                                          </p:stCondLst>
                                        </p:cTn>
                                        <p:tgtEl>
                                          <p:spTgt spid="157762"/>
                                        </p:tgtEl>
                                        <p:attrNameLst>
                                          <p:attrName>style.visibility</p:attrName>
                                        </p:attrNameLst>
                                      </p:cBhvr>
                                      <p:to>
                                        <p:strVal val="visible"/>
                                      </p:to>
                                    </p:set>
                                    <p:animEffect transition="in" filter="wipe(left)">
                                      <p:cBhvr>
                                        <p:cTn id="97" dur="500"/>
                                        <p:tgtEl>
                                          <p:spTgt spid="1577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iterate type="lt">
                                    <p:tmAbs val="75"/>
                                  </p:iterate>
                                  <p:childTnLst>
                                    <p:set>
                                      <p:cBhvr>
                                        <p:cTn id="101" dur="1" fill="hold">
                                          <p:stCondLst>
                                            <p:cond delay="74"/>
                                          </p:stCondLst>
                                        </p:cTn>
                                        <p:tgtEl>
                                          <p:spTgt spid="157766"/>
                                        </p:tgtEl>
                                        <p:attrNameLst>
                                          <p:attrName>style.visibility</p:attrName>
                                        </p:attrNameLst>
                                      </p:cBhvr>
                                      <p:to>
                                        <p:strVal val="visible"/>
                                      </p:to>
                                    </p:set>
                                  </p:childTnLst>
                                </p:cTn>
                              </p:par>
                            </p:childTnLst>
                          </p:cTn>
                        </p:par>
                        <p:par>
                          <p:cTn id="102" fill="hold" nodeType="afterGroup">
                            <p:stCondLst>
                              <p:cond delay="375"/>
                            </p:stCondLst>
                            <p:childTnLst>
                              <p:par>
                                <p:cTn id="103" presetID="22" presetClass="entr" presetSubtype="8" fill="hold" nodeType="afterEffect">
                                  <p:stCondLst>
                                    <p:cond delay="0"/>
                                  </p:stCondLst>
                                  <p:childTnLst>
                                    <p:set>
                                      <p:cBhvr>
                                        <p:cTn id="104" dur="1" fill="hold">
                                          <p:stCondLst>
                                            <p:cond delay="0"/>
                                          </p:stCondLst>
                                        </p:cTn>
                                        <p:tgtEl>
                                          <p:spTgt spid="157765"/>
                                        </p:tgtEl>
                                        <p:attrNameLst>
                                          <p:attrName>style.visibility</p:attrName>
                                        </p:attrNameLst>
                                      </p:cBhvr>
                                      <p:to>
                                        <p:strVal val="visible"/>
                                      </p:to>
                                    </p:set>
                                    <p:animEffect transition="in" filter="wipe(left)">
                                      <p:cBhvr>
                                        <p:cTn id="105" dur="500"/>
                                        <p:tgtEl>
                                          <p:spTgt spid="15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0" grpId="0" autoUpdateAnimBg="0"/>
      <p:bldP spid="157741" grpId="0" autoUpdateAnimBg="0"/>
      <p:bldP spid="157742" grpId="0" autoUpdateAnimBg="0"/>
      <p:bldP spid="157743" grpId="0" animBg="1" autoUpdateAnimBg="0"/>
      <p:bldP spid="157744" grpId="0" autoUpdateAnimBg="0"/>
      <p:bldP spid="157745" grpId="0" autoUpdateAnimBg="0"/>
      <p:bldP spid="157749" grpId="0" autoUpdateAnimBg="0"/>
      <p:bldP spid="157750" grpId="0" autoUpdateAnimBg="0"/>
      <p:bldP spid="157751" grpId="0" autoUpdateAnimBg="0"/>
      <p:bldP spid="157754" grpId="0" autoUpdateAnimBg="0"/>
      <p:bldP spid="157758" grpId="0" autoUpdateAnimBg="0"/>
      <p:bldP spid="157760" grpId="0" animBg="1" autoUpdateAnimBg="0"/>
      <p:bldP spid="157761" grpId="0" autoUpdateAnimBg="0"/>
      <p:bldP spid="157764" grpId="0" autoUpdateAnimBg="0"/>
      <p:bldP spid="15776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altLang="zh-CN" sz="4000" smtClean="0">
                <a:ea typeface="宋体" charset="-122"/>
              </a:rPr>
              <a:t>7.3.1 </a:t>
            </a:r>
            <a:r>
              <a:rPr lang="zh-CN" altLang="en-US" sz="4000" smtClean="0">
                <a:ea typeface="宋体" charset="-122"/>
              </a:rPr>
              <a:t>比例运算电路（续</a:t>
            </a:r>
            <a:r>
              <a:rPr lang="en-US" altLang="zh-CN" sz="4000" smtClean="0">
                <a:ea typeface="宋体" charset="-122"/>
              </a:rPr>
              <a:t>2</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49</a:t>
            </a:fld>
            <a:endParaRPr lang="zh-CN" altLang="en-US"/>
          </a:p>
        </p:txBody>
      </p:sp>
      <p:sp>
        <p:nvSpPr>
          <p:cNvPr id="158724" name="Rectangle 4"/>
          <p:cNvSpPr>
            <a:spLocks noChangeArrowheads="1"/>
          </p:cNvSpPr>
          <p:nvPr/>
        </p:nvSpPr>
        <p:spPr bwMode="auto">
          <a:xfrm>
            <a:off x="609600" y="1133475"/>
            <a:ext cx="48768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gn="just">
              <a:lnSpc>
                <a:spcPct val="130000"/>
              </a:lnSpc>
              <a:spcBef>
                <a:spcPct val="10000"/>
              </a:spcBef>
            </a:pPr>
            <a:r>
              <a:rPr kumimoji="1" lang="zh-CN" altLang="en-US"/>
              <a:t>两个输入端输入电压均不为</a:t>
            </a:r>
            <a:r>
              <a:rPr kumimoji="1" lang="en-US" altLang="zh-CN"/>
              <a:t>0</a:t>
            </a:r>
            <a:r>
              <a:rPr kumimoji="1" lang="zh-CN" altLang="en-US"/>
              <a:t>，表明电路存在共模输入信号，因此，对运算放大器有共模抑制的要求。根据反馈的联接方式，同相比例电路采用了串联电压负反馈。因此，输入电阻较高。</a:t>
            </a:r>
          </a:p>
        </p:txBody>
      </p:sp>
      <p:grpSp>
        <p:nvGrpSpPr>
          <p:cNvPr id="2" name="Group 5"/>
          <p:cNvGrpSpPr>
            <a:grpSpLocks/>
          </p:cNvGrpSpPr>
          <p:nvPr/>
        </p:nvGrpSpPr>
        <p:grpSpPr bwMode="auto">
          <a:xfrm>
            <a:off x="5707063" y="960438"/>
            <a:ext cx="3436937" cy="2541587"/>
            <a:chOff x="3366" y="511"/>
            <a:chExt cx="2165" cy="1601"/>
          </a:xfrm>
        </p:grpSpPr>
        <p:sp>
          <p:nvSpPr>
            <p:cNvPr id="22544" name="Oval 6"/>
            <p:cNvSpPr>
              <a:spLocks noChangeArrowheads="1"/>
            </p:cNvSpPr>
            <p:nvPr/>
          </p:nvSpPr>
          <p:spPr bwMode="auto">
            <a:xfrm>
              <a:off x="4322" y="1200"/>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2545" name="Rectangle 7"/>
            <p:cNvSpPr>
              <a:spLocks noChangeArrowheads="1"/>
            </p:cNvSpPr>
            <p:nvPr/>
          </p:nvSpPr>
          <p:spPr bwMode="auto">
            <a:xfrm>
              <a:off x="4582" y="740"/>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2546" name="Group 8"/>
            <p:cNvGrpSpPr>
              <a:grpSpLocks/>
            </p:cNvGrpSpPr>
            <p:nvPr/>
          </p:nvGrpSpPr>
          <p:grpSpPr bwMode="auto">
            <a:xfrm>
              <a:off x="4198" y="1013"/>
              <a:ext cx="1008" cy="747"/>
              <a:chOff x="384" y="641"/>
              <a:chExt cx="1392" cy="943"/>
            </a:xfrm>
          </p:grpSpPr>
          <p:grpSp>
            <p:nvGrpSpPr>
              <p:cNvPr id="22571" name="Group 9"/>
              <p:cNvGrpSpPr>
                <a:grpSpLocks/>
              </p:cNvGrpSpPr>
              <p:nvPr/>
            </p:nvGrpSpPr>
            <p:grpSpPr bwMode="auto">
              <a:xfrm>
                <a:off x="720" y="641"/>
                <a:ext cx="720" cy="943"/>
                <a:chOff x="720" y="641"/>
                <a:chExt cx="720" cy="943"/>
              </a:xfrm>
            </p:grpSpPr>
            <p:sp>
              <p:nvSpPr>
                <p:cNvPr id="22575" name="Rectangle 10"/>
                <p:cNvSpPr>
                  <a:spLocks noChangeArrowheads="1"/>
                </p:cNvSpPr>
                <p:nvPr/>
              </p:nvSpPr>
              <p:spPr bwMode="auto">
                <a:xfrm>
                  <a:off x="720" y="672"/>
                  <a:ext cx="720" cy="912"/>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76" name="Line 11"/>
                <p:cNvSpPr>
                  <a:spLocks noChangeShapeType="1"/>
                </p:cNvSpPr>
                <p:nvPr/>
              </p:nvSpPr>
              <p:spPr bwMode="auto">
                <a:xfrm>
                  <a:off x="768" y="912"/>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7" name="Line 12"/>
                <p:cNvSpPr>
                  <a:spLocks noChangeShapeType="1"/>
                </p:cNvSpPr>
                <p:nvPr/>
              </p:nvSpPr>
              <p:spPr bwMode="auto">
                <a:xfrm>
                  <a:off x="768" y="134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8" name="Line 13"/>
                <p:cNvSpPr>
                  <a:spLocks noChangeShapeType="1"/>
                </p:cNvSpPr>
                <p:nvPr/>
              </p:nvSpPr>
              <p:spPr bwMode="auto">
                <a:xfrm>
                  <a:off x="1296" y="1104"/>
                  <a:ext cx="9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9" name="Line 14"/>
                <p:cNvSpPr>
                  <a:spLocks noChangeShapeType="1"/>
                </p:cNvSpPr>
                <p:nvPr/>
              </p:nvSpPr>
              <p:spPr bwMode="auto">
                <a:xfrm rot="-5400000">
                  <a:off x="744" y="1340"/>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0" name="Line 15"/>
                <p:cNvSpPr>
                  <a:spLocks noChangeShapeType="1"/>
                </p:cNvSpPr>
                <p:nvPr/>
              </p:nvSpPr>
              <p:spPr bwMode="auto">
                <a:xfrm rot="-5400000">
                  <a:off x="1264" y="1108"/>
                  <a:ext cx="144"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1" name="AutoShape 16"/>
                <p:cNvSpPr>
                  <a:spLocks noChangeArrowheads="1"/>
                </p:cNvSpPr>
                <p:nvPr/>
              </p:nvSpPr>
              <p:spPr bwMode="auto">
                <a:xfrm rot="5400000" flipH="1">
                  <a:off x="936" y="696"/>
                  <a:ext cx="96" cy="144"/>
                </a:xfrm>
                <a:prstGeom prst="triangle">
                  <a:avLst>
                    <a:gd name="adj" fmla="val 50000"/>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82" name="Text Box 17"/>
                <p:cNvSpPr txBox="1">
                  <a:spLocks noChangeArrowheads="1"/>
                </p:cNvSpPr>
                <p:nvPr/>
              </p:nvSpPr>
              <p:spPr bwMode="auto">
                <a:xfrm>
                  <a:off x="1044" y="641"/>
                  <a:ext cx="38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zh-CN" sz="2000">
                      <a:ea typeface="宋体" charset="-122"/>
                    </a:rPr>
                    <a:t>∞</a:t>
                  </a:r>
                </a:p>
              </p:txBody>
            </p:sp>
          </p:grpSp>
          <p:sp>
            <p:nvSpPr>
              <p:cNvPr id="22572" name="Line 18"/>
              <p:cNvSpPr>
                <a:spLocks noChangeShapeType="1"/>
              </p:cNvSpPr>
              <p:nvPr/>
            </p:nvSpPr>
            <p:spPr bwMode="auto">
              <a:xfrm flipH="1">
                <a:off x="384" y="912"/>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3" name="Line 19"/>
              <p:cNvSpPr>
                <a:spLocks noChangeShapeType="1"/>
              </p:cNvSpPr>
              <p:nvPr/>
            </p:nvSpPr>
            <p:spPr bwMode="auto">
              <a:xfrm flipH="1">
                <a:off x="384" y="134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4" name="Line 20"/>
              <p:cNvSpPr>
                <a:spLocks noChangeShapeType="1"/>
              </p:cNvSpPr>
              <p:nvPr/>
            </p:nvSpPr>
            <p:spPr bwMode="auto">
              <a:xfrm flipH="1">
                <a:off x="1440" y="1104"/>
                <a:ext cx="336"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47" name="Rectangle 21"/>
            <p:cNvSpPr>
              <a:spLocks noChangeArrowheads="1"/>
            </p:cNvSpPr>
            <p:nvPr/>
          </p:nvSpPr>
          <p:spPr bwMode="auto">
            <a:xfrm rot="-5400000">
              <a:off x="4088" y="1790"/>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48" name="Rectangle 22"/>
            <p:cNvSpPr>
              <a:spLocks noChangeArrowheads="1"/>
            </p:cNvSpPr>
            <p:nvPr/>
          </p:nvSpPr>
          <p:spPr bwMode="auto">
            <a:xfrm>
              <a:off x="3958" y="1192"/>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49" name="Line 23"/>
            <p:cNvSpPr>
              <a:spLocks noChangeShapeType="1"/>
            </p:cNvSpPr>
            <p:nvPr/>
          </p:nvSpPr>
          <p:spPr bwMode="auto">
            <a:xfrm>
              <a:off x="4208" y="1576"/>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24"/>
            <p:cNvSpPr>
              <a:spLocks noChangeShapeType="1"/>
            </p:cNvSpPr>
            <p:nvPr/>
          </p:nvSpPr>
          <p:spPr bwMode="auto">
            <a:xfrm>
              <a:off x="4208" y="1962"/>
              <a:ext cx="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25"/>
            <p:cNvSpPr>
              <a:spLocks noChangeShapeType="1"/>
            </p:cNvSpPr>
            <p:nvPr/>
          </p:nvSpPr>
          <p:spPr bwMode="auto">
            <a:xfrm>
              <a:off x="3420" y="134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Freeform 26"/>
            <p:cNvSpPr>
              <a:spLocks/>
            </p:cNvSpPr>
            <p:nvPr/>
          </p:nvSpPr>
          <p:spPr bwMode="auto">
            <a:xfrm>
              <a:off x="4822" y="788"/>
              <a:ext cx="288" cy="576"/>
            </a:xfrm>
            <a:custGeom>
              <a:avLst/>
              <a:gdLst>
                <a:gd name="T0" fmla="*/ 0 w 288"/>
                <a:gd name="T1" fmla="*/ 0 h 576"/>
                <a:gd name="T2" fmla="*/ 288 w 288"/>
                <a:gd name="T3" fmla="*/ 0 h 576"/>
                <a:gd name="T4" fmla="*/ 288 w 288"/>
                <a:gd name="T5" fmla="*/ 576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53" name="Freeform 27"/>
            <p:cNvSpPr>
              <a:spLocks/>
            </p:cNvSpPr>
            <p:nvPr/>
          </p:nvSpPr>
          <p:spPr bwMode="auto">
            <a:xfrm>
              <a:off x="4342" y="788"/>
              <a:ext cx="240" cy="432"/>
            </a:xfrm>
            <a:custGeom>
              <a:avLst/>
              <a:gdLst>
                <a:gd name="T0" fmla="*/ 240 w 240"/>
                <a:gd name="T1" fmla="*/ 0 h 432"/>
                <a:gd name="T2" fmla="*/ 0 w 240"/>
                <a:gd name="T3" fmla="*/ 0 h 432"/>
                <a:gd name="T4" fmla="*/ 0 w 240"/>
                <a:gd name="T5" fmla="*/ 432 h 432"/>
                <a:gd name="T6" fmla="*/ 0 60000 65536"/>
                <a:gd name="T7" fmla="*/ 0 60000 65536"/>
                <a:gd name="T8" fmla="*/ 0 60000 65536"/>
                <a:gd name="T9" fmla="*/ 0 w 240"/>
                <a:gd name="T10" fmla="*/ 0 h 432"/>
                <a:gd name="T11" fmla="*/ 240 w 240"/>
                <a:gd name="T12" fmla="*/ 432 h 432"/>
              </a:gdLst>
              <a:ahLst/>
              <a:cxnLst>
                <a:cxn ang="T6">
                  <a:pos x="T0" y="T1"/>
                </a:cxn>
                <a:cxn ang="T7">
                  <a:pos x="T2" y="T3"/>
                </a:cxn>
                <a:cxn ang="T8">
                  <a:pos x="T4" y="T5"/>
                </a:cxn>
              </a:cxnLst>
              <a:rect l="T9" t="T10" r="T11" b="T12"/>
              <a:pathLst>
                <a:path w="240" h="432">
                  <a:moveTo>
                    <a:pt x="240" y="0"/>
                  </a:moveTo>
                  <a:lnTo>
                    <a:pt x="0" y="0"/>
                  </a:lnTo>
                  <a:lnTo>
                    <a:pt x="0" y="43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54" name="Oval 28"/>
            <p:cNvSpPr>
              <a:spLocks noChangeArrowheads="1"/>
            </p:cNvSpPr>
            <p:nvPr/>
          </p:nvSpPr>
          <p:spPr bwMode="auto">
            <a:xfrm>
              <a:off x="5072" y="1346"/>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2555" name="Text Box 29"/>
            <p:cNvSpPr txBox="1">
              <a:spLocks noChangeArrowheads="1"/>
            </p:cNvSpPr>
            <p:nvPr/>
          </p:nvSpPr>
          <p:spPr bwMode="auto">
            <a:xfrm>
              <a:off x="3366" y="1482"/>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i</a:t>
              </a:r>
              <a:endParaRPr kumimoji="1" lang="en-US" altLang="zh-CN">
                <a:ea typeface="宋体" charset="-122"/>
              </a:endParaRPr>
            </a:p>
          </p:txBody>
        </p:sp>
        <p:sp>
          <p:nvSpPr>
            <p:cNvPr id="22556" name="Text Box 30"/>
            <p:cNvSpPr txBox="1">
              <a:spLocks noChangeArrowheads="1"/>
            </p:cNvSpPr>
            <p:nvPr/>
          </p:nvSpPr>
          <p:spPr bwMode="auto">
            <a:xfrm>
              <a:off x="3900" y="921"/>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i="1">
                <a:ea typeface="宋体" charset="-122"/>
              </a:endParaRPr>
            </a:p>
          </p:txBody>
        </p:sp>
        <p:sp>
          <p:nvSpPr>
            <p:cNvPr id="22557" name="Text Box 31"/>
            <p:cNvSpPr txBox="1">
              <a:spLocks noChangeArrowheads="1"/>
            </p:cNvSpPr>
            <p:nvPr/>
          </p:nvSpPr>
          <p:spPr bwMode="auto">
            <a:xfrm>
              <a:off x="3862" y="1711"/>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3</a:t>
              </a:r>
              <a:endParaRPr kumimoji="1" lang="en-US" altLang="zh-CN" sz="2000" i="1">
                <a:ea typeface="宋体" charset="-122"/>
              </a:endParaRPr>
            </a:p>
          </p:txBody>
        </p:sp>
        <p:sp>
          <p:nvSpPr>
            <p:cNvPr id="22558" name="Text Box 32"/>
            <p:cNvSpPr txBox="1">
              <a:spLocks noChangeArrowheads="1"/>
            </p:cNvSpPr>
            <p:nvPr/>
          </p:nvSpPr>
          <p:spPr bwMode="auto">
            <a:xfrm>
              <a:off x="4774" y="511"/>
              <a:ext cx="2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f</a:t>
              </a:r>
              <a:endParaRPr kumimoji="1" lang="en-US" altLang="zh-CN" sz="2000">
                <a:ea typeface="宋体" charset="-122"/>
              </a:endParaRPr>
            </a:p>
          </p:txBody>
        </p:sp>
        <p:sp>
          <p:nvSpPr>
            <p:cNvPr id="22559" name="Text Box 33"/>
            <p:cNvSpPr txBox="1">
              <a:spLocks noChangeArrowheads="1"/>
            </p:cNvSpPr>
            <p:nvPr/>
          </p:nvSpPr>
          <p:spPr bwMode="auto">
            <a:xfrm>
              <a:off x="5244" y="127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i="1">
                <a:ea typeface="宋体" charset="-122"/>
              </a:endParaRPr>
            </a:p>
          </p:txBody>
        </p:sp>
        <p:sp>
          <p:nvSpPr>
            <p:cNvPr id="22560" name="Line 34"/>
            <p:cNvSpPr>
              <a:spLocks noChangeShapeType="1"/>
            </p:cNvSpPr>
            <p:nvPr/>
          </p:nvSpPr>
          <p:spPr bwMode="auto">
            <a:xfrm>
              <a:off x="3468" y="1152"/>
              <a:ext cx="336"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Text Box 35"/>
            <p:cNvSpPr txBox="1">
              <a:spLocks noChangeArrowheads="1"/>
            </p:cNvSpPr>
            <p:nvPr/>
          </p:nvSpPr>
          <p:spPr bwMode="auto">
            <a:xfrm>
              <a:off x="3612" y="76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2562" name="Text Box 36"/>
            <p:cNvSpPr txBox="1">
              <a:spLocks noChangeArrowheads="1"/>
            </p:cNvSpPr>
            <p:nvPr/>
          </p:nvSpPr>
          <p:spPr bwMode="auto">
            <a:xfrm>
              <a:off x="4079" y="5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f</a:t>
              </a:r>
              <a:endParaRPr kumimoji="1" lang="en-US" altLang="zh-CN">
                <a:ea typeface="宋体" charset="-122"/>
              </a:endParaRPr>
            </a:p>
          </p:txBody>
        </p:sp>
        <p:sp>
          <p:nvSpPr>
            <p:cNvPr id="22563" name="Line 37"/>
            <p:cNvSpPr>
              <a:spLocks noChangeShapeType="1"/>
            </p:cNvSpPr>
            <p:nvPr/>
          </p:nvSpPr>
          <p:spPr bwMode="auto">
            <a:xfrm flipV="1">
              <a:off x="4284" y="720"/>
              <a:ext cx="0" cy="24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Freeform 38"/>
            <p:cNvSpPr>
              <a:spLocks/>
            </p:cNvSpPr>
            <p:nvPr/>
          </p:nvSpPr>
          <p:spPr bwMode="auto">
            <a:xfrm>
              <a:off x="3516" y="1248"/>
              <a:ext cx="432" cy="96"/>
            </a:xfrm>
            <a:custGeom>
              <a:avLst/>
              <a:gdLst>
                <a:gd name="T0" fmla="*/ 432 w 432"/>
                <a:gd name="T1" fmla="*/ 0 h 96"/>
                <a:gd name="T2" fmla="*/ 0 w 432"/>
                <a:gd name="T3" fmla="*/ 0 h 96"/>
                <a:gd name="T4" fmla="*/ 0 w 432"/>
                <a:gd name="T5" fmla="*/ 96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432" y="0"/>
                  </a:moveTo>
                  <a:lnTo>
                    <a:pt x="0" y="0"/>
                  </a:lnTo>
                  <a:lnTo>
                    <a:pt x="0" y="9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65" name="Rectangle 39"/>
            <p:cNvSpPr>
              <a:spLocks noChangeArrowheads="1"/>
            </p:cNvSpPr>
            <p:nvPr/>
          </p:nvSpPr>
          <p:spPr bwMode="auto">
            <a:xfrm>
              <a:off x="3804" y="1536"/>
              <a:ext cx="240" cy="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2566" name="Line 40"/>
            <p:cNvSpPr>
              <a:spLocks noChangeShapeType="1"/>
            </p:cNvSpPr>
            <p:nvPr/>
          </p:nvSpPr>
          <p:spPr bwMode="auto">
            <a:xfrm>
              <a:off x="4044" y="1574"/>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41"/>
            <p:cNvSpPr>
              <a:spLocks noChangeShapeType="1"/>
            </p:cNvSpPr>
            <p:nvPr/>
          </p:nvSpPr>
          <p:spPr bwMode="auto">
            <a:xfrm flipH="1">
              <a:off x="3564" y="1584"/>
              <a:ext cx="24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42"/>
            <p:cNvSpPr>
              <a:spLocks noChangeShapeType="1"/>
            </p:cNvSpPr>
            <p:nvPr/>
          </p:nvSpPr>
          <p:spPr bwMode="auto">
            <a:xfrm>
              <a:off x="4120" y="2112"/>
              <a:ext cx="19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Oval 43"/>
            <p:cNvSpPr>
              <a:spLocks noChangeArrowheads="1"/>
            </p:cNvSpPr>
            <p:nvPr/>
          </p:nvSpPr>
          <p:spPr bwMode="auto">
            <a:xfrm>
              <a:off x="4178" y="1564"/>
              <a:ext cx="48" cy="48"/>
            </a:xfrm>
            <a:prstGeom prst="ellipse">
              <a:avLst/>
            </a:prstGeom>
            <a:solidFill>
              <a:schemeClr val="tx1"/>
            </a:solidFill>
            <a:ln w="28575">
              <a:solidFill>
                <a:schemeClr val="tx1"/>
              </a:solidFill>
              <a:round/>
              <a:headEnd/>
              <a:tailEnd/>
            </a:ln>
          </p:spPr>
          <p:txBody>
            <a:bodyPr wrap="none" anchor="ctr"/>
            <a:lstStyle/>
            <a:p>
              <a:pPr algn="just">
                <a:lnSpc>
                  <a:spcPct val="130000"/>
                </a:lnSpc>
                <a:spcBef>
                  <a:spcPct val="10000"/>
                </a:spcBef>
              </a:pPr>
              <a:endParaRPr lang="zh-CN" altLang="en-US"/>
            </a:p>
          </p:txBody>
        </p:sp>
        <p:sp>
          <p:nvSpPr>
            <p:cNvPr id="22570" name="Text Box 44"/>
            <p:cNvSpPr txBox="1">
              <a:spLocks noChangeArrowheads="1"/>
            </p:cNvSpPr>
            <p:nvPr/>
          </p:nvSpPr>
          <p:spPr bwMode="auto">
            <a:xfrm>
              <a:off x="3744" y="127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2</a:t>
              </a:r>
              <a:endParaRPr kumimoji="1" lang="en-US" altLang="zh-CN" sz="2000" i="1">
                <a:ea typeface="宋体" charset="-122"/>
              </a:endParaRPr>
            </a:p>
          </p:txBody>
        </p:sp>
      </p:grpSp>
      <p:sp>
        <p:nvSpPr>
          <p:cNvPr id="158766" name="Rectangle 46"/>
          <p:cNvSpPr>
            <a:spLocks noChangeArrowheads="1"/>
          </p:cNvSpPr>
          <p:nvPr/>
        </p:nvSpPr>
        <p:spPr bwMode="auto">
          <a:xfrm>
            <a:off x="560388" y="4013200"/>
            <a:ext cx="81819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gn="just">
              <a:lnSpc>
                <a:spcPct val="130000"/>
              </a:lnSpc>
              <a:spcBef>
                <a:spcPct val="10000"/>
              </a:spcBef>
            </a:pPr>
            <a:r>
              <a:rPr kumimoji="1" lang="zh-CN" altLang="en-US"/>
              <a:t>当</a:t>
            </a:r>
            <a:r>
              <a:rPr kumimoji="1" lang="en-US" altLang="zh-CN" i="1"/>
              <a:t>R</a:t>
            </a:r>
            <a:r>
              <a:rPr kumimoji="1" lang="en-US" altLang="zh-CN" baseline="-25000"/>
              <a:t>1</a:t>
            </a:r>
            <a:r>
              <a:rPr kumimoji="1" lang="zh-CN" altLang="en-US"/>
              <a:t>和</a:t>
            </a:r>
            <a:r>
              <a:rPr kumimoji="1" lang="en-US" altLang="zh-CN" i="1"/>
              <a:t>R</a:t>
            </a:r>
            <a:r>
              <a:rPr kumimoji="1" lang="en-US" altLang="zh-CN" baseline="-25000"/>
              <a:t>3</a:t>
            </a:r>
            <a:r>
              <a:rPr kumimoji="1" lang="zh-CN" altLang="en-US"/>
              <a:t>为</a:t>
            </a:r>
            <a:r>
              <a:rPr kumimoji="1" lang="zh-CN" altLang="en-US">
                <a:sym typeface="Symbol" pitchFamily="18" charset="2"/>
              </a:rPr>
              <a:t>时，同相比例运算电路构成理想电压跟随器。</a:t>
            </a:r>
          </a:p>
        </p:txBody>
      </p:sp>
      <p:graphicFrame>
        <p:nvGraphicFramePr>
          <p:cNvPr id="158769" name="Object 2"/>
          <p:cNvGraphicFramePr>
            <a:graphicFrameLocks noChangeAspect="1"/>
          </p:cNvGraphicFramePr>
          <p:nvPr/>
        </p:nvGraphicFramePr>
        <p:xfrm>
          <a:off x="2193925" y="4543425"/>
          <a:ext cx="2516188" cy="563563"/>
        </p:xfrm>
        <a:graphic>
          <a:graphicData uri="http://schemas.openxmlformats.org/presentationml/2006/ole">
            <mc:AlternateContent xmlns:mc="http://schemas.openxmlformats.org/markup-compatibility/2006">
              <mc:Choice xmlns:v="urn:schemas-microsoft-com:vml" Requires="v">
                <p:oleObj spid="_x0000_s22685" name="Equation" r:id="rId3" imgW="1015920" imgH="228600" progId="Equation.DSMT4">
                  <p:embed/>
                </p:oleObj>
              </mc:Choice>
              <mc:Fallback>
                <p:oleObj name="Equation" r:id="rId3" imgW="101592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925" y="4543425"/>
                        <a:ext cx="2516188"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70" name="Object 3"/>
          <p:cNvGraphicFramePr>
            <a:graphicFrameLocks noChangeAspect="1"/>
          </p:cNvGraphicFramePr>
          <p:nvPr/>
        </p:nvGraphicFramePr>
        <p:xfrm>
          <a:off x="2193925" y="5094288"/>
          <a:ext cx="973138" cy="563562"/>
        </p:xfrm>
        <a:graphic>
          <a:graphicData uri="http://schemas.openxmlformats.org/presentationml/2006/ole">
            <mc:AlternateContent xmlns:mc="http://schemas.openxmlformats.org/markup-compatibility/2006">
              <mc:Choice xmlns:v="urn:schemas-microsoft-com:vml" Requires="v">
                <p:oleObj spid="_x0000_s22686" name="Equation" r:id="rId5" imgW="393480" imgH="228600" progId="Equation.DSMT4">
                  <p:embed/>
                </p:oleObj>
              </mc:Choice>
              <mc:Fallback>
                <p:oleObj name="Equation" r:id="rId5" imgW="3934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3925" y="5094288"/>
                        <a:ext cx="973138"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71" name="Object 4"/>
          <p:cNvGraphicFramePr>
            <a:graphicFrameLocks noChangeAspect="1"/>
          </p:cNvGraphicFramePr>
          <p:nvPr/>
        </p:nvGraphicFramePr>
        <p:xfrm>
          <a:off x="2193925" y="5684838"/>
          <a:ext cx="941388" cy="563562"/>
        </p:xfrm>
        <a:graphic>
          <a:graphicData uri="http://schemas.openxmlformats.org/presentationml/2006/ole">
            <mc:AlternateContent xmlns:mc="http://schemas.openxmlformats.org/markup-compatibility/2006">
              <mc:Choice xmlns:v="urn:schemas-microsoft-com:vml" Requires="v">
                <p:oleObj spid="_x0000_s22687" name="Equation" r:id="rId7" imgW="380880" imgH="228600" progId="Equation.DSMT4">
                  <p:embed/>
                </p:oleObj>
              </mc:Choice>
              <mc:Fallback>
                <p:oleObj name="Equation" r:id="rId7" imgW="38088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3925" y="5684838"/>
                        <a:ext cx="941388"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53"/>
          <p:cNvGrpSpPr>
            <a:grpSpLocks/>
          </p:cNvGrpSpPr>
          <p:nvPr/>
        </p:nvGrpSpPr>
        <p:grpSpPr bwMode="auto">
          <a:xfrm>
            <a:off x="6477000" y="2713038"/>
            <a:ext cx="868363" cy="928687"/>
            <a:chOff x="4080" y="1709"/>
            <a:chExt cx="547" cy="585"/>
          </a:xfrm>
        </p:grpSpPr>
        <p:sp>
          <p:nvSpPr>
            <p:cNvPr id="22542" name="Rectangle 47"/>
            <p:cNvSpPr>
              <a:spLocks noChangeArrowheads="1"/>
            </p:cNvSpPr>
            <p:nvPr/>
          </p:nvSpPr>
          <p:spPr bwMode="auto">
            <a:xfrm>
              <a:off x="4080" y="1795"/>
              <a:ext cx="547" cy="499"/>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22543" name="Rectangle 52"/>
            <p:cNvSpPr>
              <a:spLocks noChangeArrowheads="1"/>
            </p:cNvSpPr>
            <p:nvPr/>
          </p:nvSpPr>
          <p:spPr bwMode="auto">
            <a:xfrm>
              <a:off x="4359" y="1709"/>
              <a:ext cx="153" cy="211"/>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pSp>
      <p:grpSp>
        <p:nvGrpSpPr>
          <p:cNvPr id="6" name="Group 56"/>
          <p:cNvGrpSpPr>
            <a:grpSpLocks/>
          </p:cNvGrpSpPr>
          <p:nvPr/>
        </p:nvGrpSpPr>
        <p:grpSpPr bwMode="auto">
          <a:xfrm>
            <a:off x="5602288" y="1516063"/>
            <a:ext cx="1616075" cy="862012"/>
            <a:chOff x="3529" y="955"/>
            <a:chExt cx="1018" cy="543"/>
          </a:xfrm>
        </p:grpSpPr>
        <p:sp>
          <p:nvSpPr>
            <p:cNvPr id="22539" name="Rectangle 48"/>
            <p:cNvSpPr>
              <a:spLocks noChangeArrowheads="1"/>
            </p:cNvSpPr>
            <p:nvPr/>
          </p:nvSpPr>
          <p:spPr bwMode="auto">
            <a:xfrm>
              <a:off x="3529" y="955"/>
              <a:ext cx="912" cy="461"/>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p>
              <a:pPr algn="just">
                <a:lnSpc>
                  <a:spcPct val="130000"/>
                </a:lnSpc>
                <a:spcBef>
                  <a:spcPct val="10000"/>
                </a:spcBef>
              </a:pPr>
              <a:endParaRPr lang="zh-CN" altLang="en-US"/>
            </a:p>
          </p:txBody>
        </p:sp>
        <p:sp>
          <p:nvSpPr>
            <p:cNvPr id="22540" name="Rectangle 54"/>
            <p:cNvSpPr>
              <a:spLocks noChangeArrowheads="1"/>
            </p:cNvSpPr>
            <p:nvPr/>
          </p:nvSpPr>
          <p:spPr bwMode="auto">
            <a:xfrm>
              <a:off x="3619" y="1373"/>
              <a:ext cx="307" cy="125"/>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22541" name="Rectangle 55"/>
            <p:cNvSpPr>
              <a:spLocks noChangeArrowheads="1"/>
            </p:cNvSpPr>
            <p:nvPr/>
          </p:nvSpPr>
          <p:spPr bwMode="auto">
            <a:xfrm>
              <a:off x="4240" y="1265"/>
              <a:ext cx="307" cy="125"/>
            </a:xfrm>
            <a:prstGeom prst="rect">
              <a:avLst/>
            </a:prstGeom>
            <a:solidFill>
              <a:srgbClr val="EAEAEA"/>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wipe(up)">
                                      <p:cBhvr>
                                        <p:cTn id="7" dur="1000"/>
                                        <p:tgtEl>
                                          <p:spTgt spid="158724"/>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587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nodeType="afterGroup">
                            <p:stCondLst>
                              <p:cond delay="1000"/>
                            </p:stCondLst>
                            <p:childTnLst>
                              <p:par>
                                <p:cTn id="25" presetID="22" presetClass="entr" presetSubtype="8" fill="hold" nodeType="afterEffect">
                                  <p:stCondLst>
                                    <p:cond delay="0"/>
                                  </p:stCondLst>
                                  <p:childTnLst>
                                    <p:set>
                                      <p:cBhvr>
                                        <p:cTn id="26" dur="1" fill="hold">
                                          <p:stCondLst>
                                            <p:cond delay="0"/>
                                          </p:stCondLst>
                                        </p:cTn>
                                        <p:tgtEl>
                                          <p:spTgt spid="158769"/>
                                        </p:tgtEl>
                                        <p:attrNameLst>
                                          <p:attrName>style.visibility</p:attrName>
                                        </p:attrNameLst>
                                      </p:cBhvr>
                                      <p:to>
                                        <p:strVal val="visible"/>
                                      </p:to>
                                    </p:set>
                                    <p:animEffect transition="in" filter="wipe(left)">
                                      <p:cBhvr>
                                        <p:cTn id="27" dur="500"/>
                                        <p:tgtEl>
                                          <p:spTgt spid="158769"/>
                                        </p:tgtEl>
                                      </p:cBhvr>
                                    </p:animEffect>
                                  </p:childTnLst>
                                </p:cTn>
                              </p:par>
                            </p:childTnLst>
                          </p:cTn>
                        </p:par>
                        <p:par>
                          <p:cTn id="28" fill="hold" nodeType="afterGroup">
                            <p:stCondLst>
                              <p:cond delay="1500"/>
                            </p:stCondLst>
                            <p:childTnLst>
                              <p:par>
                                <p:cTn id="29" presetID="22" presetClass="entr" presetSubtype="8" fill="hold" nodeType="afterEffect">
                                  <p:stCondLst>
                                    <p:cond delay="0"/>
                                  </p:stCondLst>
                                  <p:childTnLst>
                                    <p:set>
                                      <p:cBhvr>
                                        <p:cTn id="30" dur="1" fill="hold">
                                          <p:stCondLst>
                                            <p:cond delay="0"/>
                                          </p:stCondLst>
                                        </p:cTn>
                                        <p:tgtEl>
                                          <p:spTgt spid="158770"/>
                                        </p:tgtEl>
                                        <p:attrNameLst>
                                          <p:attrName>style.visibility</p:attrName>
                                        </p:attrNameLst>
                                      </p:cBhvr>
                                      <p:to>
                                        <p:strVal val="visible"/>
                                      </p:to>
                                    </p:set>
                                    <p:animEffect transition="in" filter="wipe(left)">
                                      <p:cBhvr>
                                        <p:cTn id="31" dur="500"/>
                                        <p:tgtEl>
                                          <p:spTgt spid="158770"/>
                                        </p:tgtEl>
                                      </p:cBhvr>
                                    </p:animEffect>
                                  </p:childTnLst>
                                </p:cTn>
                              </p:par>
                            </p:childTnLst>
                          </p:cTn>
                        </p:par>
                        <p:par>
                          <p:cTn id="32" fill="hold" nodeType="afterGroup">
                            <p:stCondLst>
                              <p:cond delay="2000"/>
                            </p:stCondLst>
                            <p:childTnLst>
                              <p:par>
                                <p:cTn id="33" presetID="22" presetClass="entr" presetSubtype="8" fill="hold" nodeType="afterEffect">
                                  <p:stCondLst>
                                    <p:cond delay="0"/>
                                  </p:stCondLst>
                                  <p:childTnLst>
                                    <p:set>
                                      <p:cBhvr>
                                        <p:cTn id="34" dur="1" fill="hold">
                                          <p:stCondLst>
                                            <p:cond delay="0"/>
                                          </p:stCondLst>
                                        </p:cTn>
                                        <p:tgtEl>
                                          <p:spTgt spid="158771"/>
                                        </p:tgtEl>
                                        <p:attrNameLst>
                                          <p:attrName>style.visibility</p:attrName>
                                        </p:attrNameLst>
                                      </p:cBhvr>
                                      <p:to>
                                        <p:strVal val="visible"/>
                                      </p:to>
                                    </p:set>
                                    <p:animEffect transition="in" filter="wipe(left)">
                                      <p:cBhvr>
                                        <p:cTn id="35" dur="500"/>
                                        <p:tgtEl>
                                          <p:spTgt spid="15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P spid="1587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ea typeface="宋体" charset="-122"/>
              </a:rPr>
              <a:t>本章概述（续</a:t>
            </a:r>
            <a:r>
              <a:rPr lang="en-US" altLang="zh-CN" smtClean="0">
                <a:ea typeface="宋体" charset="-122"/>
              </a:rPr>
              <a:t>2</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5</a:t>
            </a:fld>
            <a:endParaRPr lang="zh-CN" altLang="en-US"/>
          </a:p>
        </p:txBody>
      </p:sp>
      <p:sp>
        <p:nvSpPr>
          <p:cNvPr id="56323" name="内容占位符 2"/>
          <p:cNvSpPr>
            <a:spLocks noGrp="1"/>
          </p:cNvSpPr>
          <p:nvPr>
            <p:ph sz="quarter" idx="4294967295"/>
          </p:nvPr>
        </p:nvSpPr>
        <p:spPr>
          <a:xfrm>
            <a:off x="0" y="765175"/>
            <a:ext cx="8891588" cy="5543550"/>
          </a:xfrm>
        </p:spPr>
        <p:txBody>
          <a:bodyPr/>
          <a:lstStyle/>
          <a:p>
            <a:pPr eaLnBrk="1" hangingPunct="1">
              <a:lnSpc>
                <a:spcPct val="150000"/>
              </a:lnSpc>
            </a:pPr>
            <a:r>
              <a:rPr lang="zh-CN" altLang="en-US" sz="2400" dirty="0" smtClean="0">
                <a:ea typeface="宋体" charset="-122"/>
              </a:rPr>
              <a:t>本章首先对集成运算放大器的外部特性和主要内部电路进行介绍。然后重点介绍集成运算放大器应用电路的分析方法，在介绍分析方法的同时，给出一些典型的集成运算放大器应用单元电路。本章最后，介绍另一类模拟集成电路</a:t>
            </a:r>
            <a:r>
              <a:rPr lang="en-US" altLang="zh-CN" sz="2400" dirty="0" smtClean="0">
                <a:ea typeface="宋体" charset="-122"/>
              </a:rPr>
              <a:t>——</a:t>
            </a:r>
            <a:r>
              <a:rPr lang="zh-CN" altLang="en-US" sz="2400" dirty="0" smtClean="0">
                <a:ea typeface="宋体" charset="-122"/>
              </a:rPr>
              <a:t>集成功率放大器及其应用电路。</a:t>
            </a:r>
          </a:p>
          <a:p>
            <a:pPr eaLnBrk="1" hangingPunct="1">
              <a:lnSpc>
                <a:spcPct val="150000"/>
              </a:lnSpc>
            </a:pPr>
            <a:r>
              <a:rPr lang="zh-CN" altLang="en-US" sz="2400" dirty="0" smtClean="0">
                <a:ea typeface="宋体" charset="-122"/>
              </a:rPr>
              <a:t>学习本章重点要掌握集成运算放大器在应用电路中所表现的特性，包括理想化的条件和特征；理解运算放大器内部电路工作与其外部特性之间的联系；线性和非线性应用情况下集成运算放大器应用电路的分析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zh-CN" sz="4000" smtClean="0">
                <a:ea typeface="宋体" charset="-122"/>
              </a:rPr>
              <a:t>7.3.1 </a:t>
            </a:r>
            <a:r>
              <a:rPr lang="zh-CN" altLang="en-US" sz="4000" smtClean="0">
                <a:ea typeface="宋体" charset="-122"/>
              </a:rPr>
              <a:t>比例运算电路（续</a:t>
            </a:r>
            <a:r>
              <a:rPr lang="en-US" altLang="zh-CN" sz="4000" smtClean="0">
                <a:ea typeface="宋体" charset="-122"/>
              </a:rPr>
              <a:t>3</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50</a:t>
            </a:fld>
            <a:endParaRPr lang="zh-CN" altLang="en-US"/>
          </a:p>
        </p:txBody>
      </p:sp>
      <p:sp>
        <p:nvSpPr>
          <p:cNvPr id="23558" name="Rectangle 3"/>
          <p:cNvSpPr>
            <a:spLocks noGrp="1" noChangeArrowheads="1"/>
          </p:cNvSpPr>
          <p:nvPr>
            <p:ph sz="quarter" idx="4294967295"/>
          </p:nvPr>
        </p:nvSpPr>
        <p:spPr>
          <a:xfrm>
            <a:off x="0" y="781504"/>
            <a:ext cx="8891588" cy="5543550"/>
          </a:xfrm>
        </p:spPr>
        <p:txBody>
          <a:bodyPr/>
          <a:lstStyle/>
          <a:p>
            <a:pPr eaLnBrk="1" hangingPunct="1"/>
            <a:r>
              <a:rPr lang="zh-CN" altLang="en-US" dirty="0" smtClean="0">
                <a:ea typeface="宋体" charset="-122"/>
              </a:rPr>
              <a:t>应用举例</a:t>
            </a:r>
          </a:p>
        </p:txBody>
      </p:sp>
      <p:sp>
        <p:nvSpPr>
          <p:cNvPr id="176132" name="Text Box 4"/>
          <p:cNvSpPr txBox="1">
            <a:spLocks noChangeArrowheads="1"/>
          </p:cNvSpPr>
          <p:nvPr/>
        </p:nvSpPr>
        <p:spPr bwMode="auto">
          <a:xfrm>
            <a:off x="2286000" y="1018264"/>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推导 </a:t>
            </a:r>
            <a:r>
              <a:rPr kumimoji="1" lang="en-US" altLang="zh-CN" i="1"/>
              <a:t>i</a:t>
            </a:r>
            <a:r>
              <a:rPr kumimoji="1" lang="en-US" altLang="zh-CN" baseline="-25000"/>
              <a:t>L</a:t>
            </a:r>
            <a:r>
              <a:rPr kumimoji="1" lang="en-US" altLang="zh-CN" i="1" baseline="-25000"/>
              <a:t> </a:t>
            </a:r>
            <a:r>
              <a:rPr kumimoji="1" lang="zh-CN" altLang="en-US"/>
              <a:t>和 </a:t>
            </a:r>
            <a:r>
              <a:rPr kumimoji="1" lang="en-US" altLang="zh-CN" i="1"/>
              <a:t>U</a:t>
            </a:r>
            <a:r>
              <a:rPr kumimoji="1" lang="en-US" altLang="zh-CN" baseline="-25000"/>
              <a:t>S</a:t>
            </a:r>
            <a:r>
              <a:rPr kumimoji="1" lang="en-US" altLang="zh-CN" i="1" baseline="-25000"/>
              <a:t>  </a:t>
            </a:r>
            <a:r>
              <a:rPr kumimoji="1" lang="zh-CN" altLang="en-US"/>
              <a:t>的关系式，并说明该电路的功能。</a:t>
            </a:r>
          </a:p>
        </p:txBody>
      </p:sp>
      <p:sp>
        <p:nvSpPr>
          <p:cNvPr id="176133" name="Text Box 5"/>
          <p:cNvSpPr txBox="1">
            <a:spLocks noChangeArrowheads="1"/>
          </p:cNvSpPr>
          <p:nvPr/>
        </p:nvSpPr>
        <p:spPr bwMode="auto">
          <a:xfrm>
            <a:off x="850900" y="2683552"/>
            <a:ext cx="192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     </a:t>
            </a:r>
            <a:r>
              <a:rPr kumimoji="1" lang="en-US" altLang="zh-CN" i="1">
                <a:ea typeface="宋体" charset="-122"/>
              </a:rPr>
              <a:t>u</a:t>
            </a:r>
            <a:r>
              <a:rPr kumimoji="1" lang="en-US" altLang="zh-CN" i="1" baseline="-25000">
                <a:latin typeface="宋体" charset="-122"/>
                <a:ea typeface="宋体" charset="-122"/>
              </a:rPr>
              <a:t>-</a:t>
            </a:r>
            <a:r>
              <a:rPr kumimoji="1" lang="en-US" altLang="zh-CN" i="1">
                <a:ea typeface="宋体" charset="-122"/>
              </a:rPr>
              <a:t>=u</a:t>
            </a:r>
            <a:r>
              <a:rPr kumimoji="1" lang="en-US" altLang="zh-CN" i="1" baseline="-25000">
                <a:ea typeface="宋体" charset="-122"/>
              </a:rPr>
              <a:t>+</a:t>
            </a:r>
            <a:r>
              <a:rPr kumimoji="1" lang="en-US" altLang="zh-CN" i="1">
                <a:ea typeface="宋体" charset="-122"/>
              </a:rPr>
              <a:t>=</a:t>
            </a:r>
            <a:r>
              <a:rPr kumimoji="1" lang="en-US" altLang="zh-CN">
                <a:ea typeface="宋体" charset="-122"/>
              </a:rPr>
              <a:t>0</a:t>
            </a:r>
          </a:p>
        </p:txBody>
      </p:sp>
      <p:sp>
        <p:nvSpPr>
          <p:cNvPr id="176134" name="Text Box 6"/>
          <p:cNvSpPr txBox="1">
            <a:spLocks noChangeArrowheads="1"/>
          </p:cNvSpPr>
          <p:nvPr/>
        </p:nvSpPr>
        <p:spPr bwMode="auto">
          <a:xfrm>
            <a:off x="822325" y="3188377"/>
            <a:ext cx="243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ea typeface="宋体" charset="-122"/>
              </a:rPr>
              <a:t>∴   </a:t>
            </a:r>
            <a:r>
              <a:rPr kumimoji="1" lang="en-US" altLang="zh-CN" i="1">
                <a:ea typeface="宋体" charset="-122"/>
              </a:rPr>
              <a:t>i</a:t>
            </a:r>
            <a:r>
              <a:rPr kumimoji="1" lang="en-US" altLang="zh-CN" baseline="-25000">
                <a:ea typeface="宋体" charset="-122"/>
              </a:rPr>
              <a:t>f</a:t>
            </a:r>
            <a:r>
              <a:rPr kumimoji="1" lang="en-US" altLang="zh-CN" i="1" baseline="-25000">
                <a:ea typeface="宋体" charset="-122"/>
              </a:rPr>
              <a:t> </a:t>
            </a:r>
            <a:r>
              <a:rPr kumimoji="1" lang="en-US" altLang="zh-CN">
                <a:ea typeface="宋体" charset="-122"/>
              </a:rPr>
              <a:t> = </a:t>
            </a:r>
            <a:r>
              <a:rPr kumimoji="1" lang="en-US" altLang="zh-CN" i="1">
                <a:ea typeface="宋体" charset="-122"/>
              </a:rPr>
              <a:t>i</a:t>
            </a:r>
            <a:r>
              <a:rPr kumimoji="1" lang="en-US" altLang="zh-CN" baseline="-25000">
                <a:ea typeface="宋体" charset="-122"/>
              </a:rPr>
              <a:t>1 </a:t>
            </a:r>
            <a:r>
              <a:rPr kumimoji="1" lang="en-US" altLang="zh-CN">
                <a:ea typeface="宋体" charset="-122"/>
              </a:rPr>
              <a:t>=</a:t>
            </a:r>
            <a:r>
              <a:rPr kumimoji="1" lang="en-US" altLang="zh-CN" i="1">
                <a:ea typeface="宋体" charset="-122"/>
              </a:rPr>
              <a:t>U</a:t>
            </a:r>
            <a:r>
              <a:rPr kumimoji="1" lang="en-US" altLang="zh-CN" baseline="-25000">
                <a:ea typeface="宋体" charset="-122"/>
              </a:rPr>
              <a:t>S </a:t>
            </a:r>
            <a:r>
              <a:rPr kumimoji="1" lang="en-US" altLang="zh-CN">
                <a:ea typeface="宋体" charset="-122"/>
              </a:rPr>
              <a:t>/</a:t>
            </a:r>
            <a:r>
              <a:rPr kumimoji="1" lang="en-US" altLang="zh-CN" i="1">
                <a:ea typeface="宋体" charset="-122"/>
              </a:rPr>
              <a:t>R</a:t>
            </a:r>
            <a:r>
              <a:rPr kumimoji="1" lang="en-US" altLang="zh-CN" baseline="-25000">
                <a:ea typeface="宋体" charset="-122"/>
              </a:rPr>
              <a:t>1</a:t>
            </a:r>
          </a:p>
        </p:txBody>
      </p:sp>
      <p:sp>
        <p:nvSpPr>
          <p:cNvPr id="176135" name="Text Box 7"/>
          <p:cNvSpPr txBox="1">
            <a:spLocks noChangeArrowheads="1"/>
          </p:cNvSpPr>
          <p:nvPr/>
        </p:nvSpPr>
        <p:spPr bwMode="auto">
          <a:xfrm>
            <a:off x="622300" y="1529439"/>
            <a:ext cx="33575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电路中存在负反馈通路，可初步判断运放线性工作。</a:t>
            </a:r>
          </a:p>
        </p:txBody>
      </p:sp>
      <p:grpSp>
        <p:nvGrpSpPr>
          <p:cNvPr id="2" name="Group 8"/>
          <p:cNvGrpSpPr>
            <a:grpSpLocks/>
          </p:cNvGrpSpPr>
          <p:nvPr/>
        </p:nvGrpSpPr>
        <p:grpSpPr bwMode="auto">
          <a:xfrm>
            <a:off x="4217988" y="1496102"/>
            <a:ext cx="4933950" cy="2381250"/>
            <a:chOff x="688" y="2292"/>
            <a:chExt cx="3108" cy="1500"/>
          </a:xfrm>
        </p:grpSpPr>
        <p:grpSp>
          <p:nvGrpSpPr>
            <p:cNvPr id="23568" name="Group 9"/>
            <p:cNvGrpSpPr>
              <a:grpSpLocks/>
            </p:cNvGrpSpPr>
            <p:nvPr/>
          </p:nvGrpSpPr>
          <p:grpSpPr bwMode="auto">
            <a:xfrm>
              <a:off x="688" y="2292"/>
              <a:ext cx="3108" cy="1500"/>
              <a:chOff x="688" y="2292"/>
              <a:chExt cx="3108" cy="1500"/>
            </a:xfrm>
          </p:grpSpPr>
          <p:grpSp>
            <p:nvGrpSpPr>
              <p:cNvPr id="23570" name="Group 10"/>
              <p:cNvGrpSpPr>
                <a:grpSpLocks/>
              </p:cNvGrpSpPr>
              <p:nvPr/>
            </p:nvGrpSpPr>
            <p:grpSpPr bwMode="auto">
              <a:xfrm>
                <a:off x="2288" y="3576"/>
                <a:ext cx="144" cy="96"/>
                <a:chOff x="1056" y="1392"/>
                <a:chExt cx="144" cy="96"/>
              </a:xfrm>
            </p:grpSpPr>
            <p:sp>
              <p:nvSpPr>
                <p:cNvPr id="23640" name="Line 11"/>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1" name="Line 12"/>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71" name="Group 13"/>
              <p:cNvGrpSpPr>
                <a:grpSpLocks/>
              </p:cNvGrpSpPr>
              <p:nvPr/>
            </p:nvGrpSpPr>
            <p:grpSpPr bwMode="auto">
              <a:xfrm rot="5400000">
                <a:off x="1631" y="2436"/>
                <a:ext cx="77" cy="480"/>
                <a:chOff x="1824" y="1344"/>
                <a:chExt cx="77" cy="480"/>
              </a:xfrm>
            </p:grpSpPr>
            <p:sp>
              <p:nvSpPr>
                <p:cNvPr id="23637" name="Rectangle 1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38" name="Line 1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9" name="Line 1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2" name="Oval 17"/>
              <p:cNvSpPr>
                <a:spLocks noChangeArrowheads="1"/>
              </p:cNvSpPr>
              <p:nvPr/>
            </p:nvSpPr>
            <p:spPr bwMode="auto">
              <a:xfrm>
                <a:off x="2838" y="278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3573" name="Group 18"/>
              <p:cNvGrpSpPr>
                <a:grpSpLocks/>
              </p:cNvGrpSpPr>
              <p:nvPr/>
            </p:nvGrpSpPr>
            <p:grpSpPr bwMode="auto">
              <a:xfrm rot="5400000">
                <a:off x="1191" y="2731"/>
                <a:ext cx="77" cy="480"/>
                <a:chOff x="1824" y="1344"/>
                <a:chExt cx="77" cy="480"/>
              </a:xfrm>
            </p:grpSpPr>
            <p:sp>
              <p:nvSpPr>
                <p:cNvPr id="23634" name="Rectangle 1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35" name="Line 2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6" name="Line 2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74" name="Group 22"/>
              <p:cNvGrpSpPr>
                <a:grpSpLocks/>
              </p:cNvGrpSpPr>
              <p:nvPr/>
            </p:nvGrpSpPr>
            <p:grpSpPr bwMode="auto">
              <a:xfrm rot="5400000">
                <a:off x="2073" y="2945"/>
                <a:ext cx="77" cy="480"/>
                <a:chOff x="1824" y="1344"/>
                <a:chExt cx="77" cy="480"/>
              </a:xfrm>
            </p:grpSpPr>
            <p:sp>
              <p:nvSpPr>
                <p:cNvPr id="23631" name="Rectangle 2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32" name="Line 2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3" name="Line 2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75" name="Group 26"/>
              <p:cNvGrpSpPr>
                <a:grpSpLocks/>
              </p:cNvGrpSpPr>
              <p:nvPr/>
            </p:nvGrpSpPr>
            <p:grpSpPr bwMode="auto">
              <a:xfrm>
                <a:off x="2323" y="3186"/>
                <a:ext cx="77" cy="480"/>
                <a:chOff x="1824" y="1344"/>
                <a:chExt cx="77" cy="480"/>
              </a:xfrm>
            </p:grpSpPr>
            <p:sp>
              <p:nvSpPr>
                <p:cNvPr id="23628"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29"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0"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6" name="Line 30"/>
              <p:cNvSpPr>
                <a:spLocks noChangeShapeType="1"/>
              </p:cNvSpPr>
              <p:nvPr/>
            </p:nvSpPr>
            <p:spPr bwMode="auto">
              <a:xfrm>
                <a:off x="1450" y="297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Line 31"/>
              <p:cNvSpPr>
                <a:spLocks noChangeShapeType="1"/>
              </p:cNvSpPr>
              <p:nvPr/>
            </p:nvSpPr>
            <p:spPr bwMode="auto">
              <a:xfrm flipH="1">
                <a:off x="2362" y="3184"/>
                <a:ext cx="480"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78" name="Line 32"/>
              <p:cNvSpPr>
                <a:spLocks noChangeShapeType="1"/>
              </p:cNvSpPr>
              <p:nvPr/>
            </p:nvSpPr>
            <p:spPr bwMode="auto">
              <a:xfrm>
                <a:off x="2323" y="2812"/>
                <a:ext cx="5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Freeform 33"/>
              <p:cNvSpPr>
                <a:spLocks/>
              </p:cNvSpPr>
              <p:nvPr/>
            </p:nvSpPr>
            <p:spPr bwMode="auto">
              <a:xfrm flipH="1" flipV="1">
                <a:off x="1670" y="2966"/>
                <a:ext cx="288" cy="220"/>
              </a:xfrm>
              <a:custGeom>
                <a:avLst/>
                <a:gdLst>
                  <a:gd name="T0" fmla="*/ 0 w 288"/>
                  <a:gd name="T1" fmla="*/ 0 h 576"/>
                  <a:gd name="T2" fmla="*/ 288 w 288"/>
                  <a:gd name="T3" fmla="*/ 0 h 576"/>
                  <a:gd name="T4" fmla="*/ 288 w 288"/>
                  <a:gd name="T5" fmla="*/ 84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3580" name="Oval 34"/>
              <p:cNvSpPr>
                <a:spLocks noChangeArrowheads="1"/>
              </p:cNvSpPr>
              <p:nvPr/>
            </p:nvSpPr>
            <p:spPr bwMode="auto">
              <a:xfrm>
                <a:off x="2838" y="31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581" name="Text Box 35"/>
              <p:cNvSpPr txBox="1">
                <a:spLocks noChangeArrowheads="1"/>
              </p:cNvSpPr>
              <p:nvPr/>
            </p:nvSpPr>
            <p:spPr bwMode="auto">
              <a:xfrm>
                <a:off x="688" y="2976"/>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S</a:t>
                </a:r>
                <a:endParaRPr kumimoji="1" lang="en-US" altLang="zh-CN" sz="2000" i="1">
                  <a:ea typeface="宋体" charset="-122"/>
                </a:endParaRPr>
              </a:p>
            </p:txBody>
          </p:sp>
          <p:sp>
            <p:nvSpPr>
              <p:cNvPr id="23582" name="Text Box 36"/>
              <p:cNvSpPr txBox="1">
                <a:spLocks noChangeArrowheads="1"/>
              </p:cNvSpPr>
              <p:nvPr/>
            </p:nvSpPr>
            <p:spPr bwMode="auto">
              <a:xfrm>
                <a:off x="1136" y="2990"/>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i="1">
                  <a:ea typeface="宋体" charset="-122"/>
                </a:endParaRPr>
              </a:p>
            </p:txBody>
          </p:sp>
          <p:sp>
            <p:nvSpPr>
              <p:cNvPr id="23583" name="Text Box 37"/>
              <p:cNvSpPr txBox="1">
                <a:spLocks noChangeArrowheads="1"/>
              </p:cNvSpPr>
              <p:nvPr/>
            </p:nvSpPr>
            <p:spPr bwMode="auto">
              <a:xfrm>
                <a:off x="1574" y="2382"/>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2</a:t>
                </a:r>
                <a:endParaRPr kumimoji="1" lang="en-US" altLang="zh-CN" sz="2000" i="1">
                  <a:ea typeface="宋体" charset="-122"/>
                </a:endParaRPr>
              </a:p>
            </p:txBody>
          </p:sp>
          <p:sp>
            <p:nvSpPr>
              <p:cNvPr id="23584" name="Text Box 38"/>
              <p:cNvSpPr txBox="1">
                <a:spLocks noChangeArrowheads="1"/>
              </p:cNvSpPr>
              <p:nvPr/>
            </p:nvSpPr>
            <p:spPr bwMode="auto">
              <a:xfrm>
                <a:off x="1988" y="3196"/>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3</a:t>
                </a:r>
                <a:endParaRPr kumimoji="1" lang="en-US" altLang="zh-CN" sz="2000" i="1">
                  <a:ea typeface="宋体" charset="-122"/>
                </a:endParaRPr>
              </a:p>
            </p:txBody>
          </p:sp>
          <p:sp>
            <p:nvSpPr>
              <p:cNvPr id="23585" name="Text Box 39"/>
              <p:cNvSpPr txBox="1">
                <a:spLocks noChangeArrowheads="1"/>
              </p:cNvSpPr>
              <p:nvPr/>
            </p:nvSpPr>
            <p:spPr bwMode="auto">
              <a:xfrm>
                <a:off x="2400" y="3264"/>
                <a:ext cx="2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f</a:t>
                </a:r>
                <a:endParaRPr kumimoji="1" lang="en-US" altLang="zh-CN" sz="2000">
                  <a:ea typeface="宋体" charset="-122"/>
                </a:endParaRPr>
              </a:p>
            </p:txBody>
          </p:sp>
          <p:sp>
            <p:nvSpPr>
              <p:cNvPr id="23586" name="Line 40"/>
              <p:cNvSpPr>
                <a:spLocks noChangeShapeType="1"/>
              </p:cNvSpPr>
              <p:nvPr/>
            </p:nvSpPr>
            <p:spPr bwMode="auto">
              <a:xfrm>
                <a:off x="960" y="2880"/>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3587" name="Text Box 41"/>
              <p:cNvSpPr txBox="1">
                <a:spLocks noChangeArrowheads="1"/>
              </p:cNvSpPr>
              <p:nvPr/>
            </p:nvSpPr>
            <p:spPr bwMode="auto">
              <a:xfrm>
                <a:off x="1008" y="2561"/>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3588" name="Line 42"/>
              <p:cNvSpPr>
                <a:spLocks noChangeShapeType="1"/>
              </p:cNvSpPr>
              <p:nvPr/>
            </p:nvSpPr>
            <p:spPr bwMode="auto">
              <a:xfrm>
                <a:off x="1632" y="3312"/>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3589" name="Text Box 43"/>
              <p:cNvSpPr txBox="1">
                <a:spLocks noChangeArrowheads="1"/>
              </p:cNvSpPr>
              <p:nvPr/>
            </p:nvSpPr>
            <p:spPr bwMode="auto">
              <a:xfrm>
                <a:off x="1680"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f</a:t>
                </a:r>
                <a:endParaRPr kumimoji="1" lang="en-US" altLang="zh-CN">
                  <a:ea typeface="宋体" charset="-122"/>
                </a:endParaRPr>
              </a:p>
            </p:txBody>
          </p:sp>
          <p:grpSp>
            <p:nvGrpSpPr>
              <p:cNvPr id="23590" name="Group 44"/>
              <p:cNvGrpSpPr>
                <a:grpSpLocks/>
              </p:cNvGrpSpPr>
              <p:nvPr/>
            </p:nvGrpSpPr>
            <p:grpSpPr bwMode="auto">
              <a:xfrm>
                <a:off x="923" y="2964"/>
                <a:ext cx="144" cy="302"/>
                <a:chOff x="1152" y="1152"/>
                <a:chExt cx="144" cy="302"/>
              </a:xfrm>
            </p:grpSpPr>
            <p:grpSp>
              <p:nvGrpSpPr>
                <p:cNvPr id="23620" name="Group 45"/>
                <p:cNvGrpSpPr>
                  <a:grpSpLocks/>
                </p:cNvGrpSpPr>
                <p:nvPr/>
              </p:nvGrpSpPr>
              <p:grpSpPr bwMode="auto">
                <a:xfrm>
                  <a:off x="1152" y="1248"/>
                  <a:ext cx="144" cy="34"/>
                  <a:chOff x="1526" y="1392"/>
                  <a:chExt cx="144" cy="34"/>
                </a:xfrm>
              </p:grpSpPr>
              <p:sp>
                <p:nvSpPr>
                  <p:cNvPr id="23626" name="Line 46"/>
                  <p:cNvSpPr>
                    <a:spLocks noChangeShapeType="1"/>
                  </p:cNvSpPr>
                  <p:nvPr/>
                </p:nvSpPr>
                <p:spPr bwMode="auto">
                  <a:xfrm>
                    <a:off x="1526" y="139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7" name="Line 47"/>
                  <p:cNvSpPr>
                    <a:spLocks noChangeAspect="1" noChangeShapeType="1"/>
                  </p:cNvSpPr>
                  <p:nvPr/>
                </p:nvSpPr>
                <p:spPr bwMode="auto">
                  <a:xfrm>
                    <a:off x="1559" y="1425"/>
                    <a:ext cx="7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21" name="Group 48"/>
                <p:cNvGrpSpPr>
                  <a:grpSpLocks/>
                </p:cNvGrpSpPr>
                <p:nvPr/>
              </p:nvGrpSpPr>
              <p:grpSpPr bwMode="auto">
                <a:xfrm>
                  <a:off x="1152" y="1324"/>
                  <a:ext cx="144" cy="34"/>
                  <a:chOff x="1526" y="1392"/>
                  <a:chExt cx="144" cy="34"/>
                </a:xfrm>
              </p:grpSpPr>
              <p:sp>
                <p:nvSpPr>
                  <p:cNvPr id="23624" name="Line 49"/>
                  <p:cNvSpPr>
                    <a:spLocks noChangeShapeType="1"/>
                  </p:cNvSpPr>
                  <p:nvPr/>
                </p:nvSpPr>
                <p:spPr bwMode="auto">
                  <a:xfrm>
                    <a:off x="1526" y="139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5" name="Line 50"/>
                  <p:cNvSpPr>
                    <a:spLocks noChangeAspect="1" noChangeShapeType="1"/>
                  </p:cNvSpPr>
                  <p:nvPr/>
                </p:nvSpPr>
                <p:spPr bwMode="auto">
                  <a:xfrm>
                    <a:off x="1559" y="1425"/>
                    <a:ext cx="7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22" name="Line 51"/>
                <p:cNvSpPr>
                  <a:spLocks noChangeShapeType="1"/>
                </p:cNvSpPr>
                <p:nvPr/>
              </p:nvSpPr>
              <p:spPr bwMode="auto">
                <a:xfrm>
                  <a:off x="1224" y="11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3" name="Line 52"/>
                <p:cNvSpPr>
                  <a:spLocks noChangeShapeType="1"/>
                </p:cNvSpPr>
                <p:nvPr/>
              </p:nvSpPr>
              <p:spPr bwMode="auto">
                <a:xfrm>
                  <a:off x="1224" y="1358"/>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1" name="Group 53"/>
              <p:cNvGrpSpPr>
                <a:grpSpLocks/>
              </p:cNvGrpSpPr>
              <p:nvPr/>
            </p:nvGrpSpPr>
            <p:grpSpPr bwMode="auto">
              <a:xfrm>
                <a:off x="923" y="3208"/>
                <a:ext cx="144" cy="96"/>
                <a:chOff x="1056" y="1392"/>
                <a:chExt cx="144" cy="96"/>
              </a:xfrm>
            </p:grpSpPr>
            <p:sp>
              <p:nvSpPr>
                <p:cNvPr id="23618" name="Line 54"/>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9" name="Line 55"/>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2" name="Group 56"/>
              <p:cNvGrpSpPr>
                <a:grpSpLocks/>
              </p:cNvGrpSpPr>
              <p:nvPr/>
            </p:nvGrpSpPr>
            <p:grpSpPr bwMode="auto">
              <a:xfrm>
                <a:off x="1920" y="2544"/>
                <a:ext cx="384" cy="528"/>
                <a:chOff x="1872" y="2544"/>
                <a:chExt cx="384" cy="528"/>
              </a:xfrm>
            </p:grpSpPr>
            <p:sp>
              <p:nvSpPr>
                <p:cNvPr id="23606" name="Rectangle 57"/>
                <p:cNvSpPr>
                  <a:spLocks noChangeArrowheads="1"/>
                </p:cNvSpPr>
                <p:nvPr/>
              </p:nvSpPr>
              <p:spPr bwMode="auto">
                <a:xfrm rot="10800000" flipH="1" flipV="1">
                  <a:off x="1872" y="254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07" name="Line 58"/>
                <p:cNvSpPr>
                  <a:spLocks noChangeShapeType="1"/>
                </p:cNvSpPr>
                <p:nvPr/>
              </p:nvSpPr>
              <p:spPr bwMode="auto">
                <a:xfrm rot="10800000" flipH="1" flipV="1">
                  <a:off x="1920" y="292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608" name="Group 59"/>
                <p:cNvGrpSpPr>
                  <a:grpSpLocks/>
                </p:cNvGrpSpPr>
                <p:nvPr/>
              </p:nvGrpSpPr>
              <p:grpSpPr bwMode="auto">
                <a:xfrm rot="10800000" flipH="1" flipV="1">
                  <a:off x="1907" y="2688"/>
                  <a:ext cx="48" cy="48"/>
                  <a:chOff x="2856" y="2613"/>
                  <a:chExt cx="48" cy="48"/>
                </a:xfrm>
              </p:grpSpPr>
              <p:sp>
                <p:nvSpPr>
                  <p:cNvPr id="23616" name="Line 60"/>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7" name="Line 61"/>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09" name="Group 62"/>
                <p:cNvGrpSpPr>
                  <a:grpSpLocks/>
                </p:cNvGrpSpPr>
                <p:nvPr/>
              </p:nvGrpSpPr>
              <p:grpSpPr bwMode="auto">
                <a:xfrm rot="10800000" flipH="1" flipV="1">
                  <a:off x="2183" y="2786"/>
                  <a:ext cx="48" cy="48"/>
                  <a:chOff x="2856" y="2613"/>
                  <a:chExt cx="48" cy="48"/>
                </a:xfrm>
              </p:grpSpPr>
              <p:sp>
                <p:nvSpPr>
                  <p:cNvPr id="23614" name="Line 63"/>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5" name="Line 64"/>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10" name="AutoShape 65"/>
                <p:cNvSpPr>
                  <a:spLocks noChangeArrowheads="1"/>
                </p:cNvSpPr>
                <p:nvPr/>
              </p:nvSpPr>
              <p:spPr bwMode="auto">
                <a:xfrm rot="-5400000" flipH="1" flipV="1">
                  <a:off x="1952" y="258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3611" name="Group 66"/>
                <p:cNvGrpSpPr>
                  <a:grpSpLocks noChangeAspect="1"/>
                </p:cNvGrpSpPr>
                <p:nvPr/>
              </p:nvGrpSpPr>
              <p:grpSpPr bwMode="auto">
                <a:xfrm>
                  <a:off x="2056" y="2592"/>
                  <a:ext cx="104" cy="34"/>
                  <a:chOff x="1584" y="2928"/>
                  <a:chExt cx="288" cy="96"/>
                </a:xfrm>
              </p:grpSpPr>
              <p:sp>
                <p:nvSpPr>
                  <p:cNvPr id="23612" name="Oval 67"/>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13" name="Oval 68"/>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3593" name="Group 69"/>
              <p:cNvGrpSpPr>
                <a:grpSpLocks/>
              </p:cNvGrpSpPr>
              <p:nvPr/>
            </p:nvGrpSpPr>
            <p:grpSpPr bwMode="auto">
              <a:xfrm>
                <a:off x="1366" y="2675"/>
                <a:ext cx="144" cy="96"/>
                <a:chOff x="1056" y="1392"/>
                <a:chExt cx="144" cy="96"/>
              </a:xfrm>
            </p:grpSpPr>
            <p:sp>
              <p:nvSpPr>
                <p:cNvPr id="23604" name="Line 7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5" name="Line 71"/>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4" name="Group 72"/>
              <p:cNvGrpSpPr>
                <a:grpSpLocks/>
              </p:cNvGrpSpPr>
              <p:nvPr/>
            </p:nvGrpSpPr>
            <p:grpSpPr bwMode="auto">
              <a:xfrm>
                <a:off x="3428" y="2784"/>
                <a:ext cx="77" cy="480"/>
                <a:chOff x="1824" y="1344"/>
                <a:chExt cx="77" cy="480"/>
              </a:xfrm>
            </p:grpSpPr>
            <p:sp>
              <p:nvSpPr>
                <p:cNvPr id="23601" name="Rectangle 7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3602" name="Line 7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7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5" name="Freeform 76"/>
              <p:cNvSpPr>
                <a:spLocks/>
              </p:cNvSpPr>
              <p:nvPr/>
            </p:nvSpPr>
            <p:spPr bwMode="auto">
              <a:xfrm>
                <a:off x="2890" y="2670"/>
                <a:ext cx="576" cy="149"/>
              </a:xfrm>
              <a:custGeom>
                <a:avLst/>
                <a:gdLst>
                  <a:gd name="T0" fmla="*/ 0 w 576"/>
                  <a:gd name="T1" fmla="*/ 144 h 149"/>
                  <a:gd name="T2" fmla="*/ 144 w 576"/>
                  <a:gd name="T3" fmla="*/ 144 h 149"/>
                  <a:gd name="T4" fmla="*/ 144 w 576"/>
                  <a:gd name="T5" fmla="*/ 0 h 149"/>
                  <a:gd name="T6" fmla="*/ 576 w 576"/>
                  <a:gd name="T7" fmla="*/ 0 h 149"/>
                  <a:gd name="T8" fmla="*/ 576 w 576"/>
                  <a:gd name="T9" fmla="*/ 149 h 149"/>
                  <a:gd name="T10" fmla="*/ 0 60000 65536"/>
                  <a:gd name="T11" fmla="*/ 0 60000 65536"/>
                  <a:gd name="T12" fmla="*/ 0 60000 65536"/>
                  <a:gd name="T13" fmla="*/ 0 60000 65536"/>
                  <a:gd name="T14" fmla="*/ 0 60000 65536"/>
                  <a:gd name="T15" fmla="*/ 0 w 576"/>
                  <a:gd name="T16" fmla="*/ 0 h 149"/>
                  <a:gd name="T17" fmla="*/ 576 w 576"/>
                  <a:gd name="T18" fmla="*/ 149 h 149"/>
                </a:gdLst>
                <a:ahLst/>
                <a:cxnLst>
                  <a:cxn ang="T10">
                    <a:pos x="T0" y="T1"/>
                  </a:cxn>
                  <a:cxn ang="T11">
                    <a:pos x="T2" y="T3"/>
                  </a:cxn>
                  <a:cxn ang="T12">
                    <a:pos x="T4" y="T5"/>
                  </a:cxn>
                  <a:cxn ang="T13">
                    <a:pos x="T6" y="T7"/>
                  </a:cxn>
                  <a:cxn ang="T14">
                    <a:pos x="T8" y="T9"/>
                  </a:cxn>
                </a:cxnLst>
                <a:rect l="T15" t="T16" r="T17" b="T18"/>
                <a:pathLst>
                  <a:path w="576" h="149">
                    <a:moveTo>
                      <a:pt x="0" y="144"/>
                    </a:moveTo>
                    <a:lnTo>
                      <a:pt x="144" y="144"/>
                    </a:lnTo>
                    <a:lnTo>
                      <a:pt x="144" y="0"/>
                    </a:lnTo>
                    <a:lnTo>
                      <a:pt x="576" y="0"/>
                    </a:lnTo>
                    <a:lnTo>
                      <a:pt x="576" y="149"/>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3596" name="Freeform 77"/>
              <p:cNvSpPr>
                <a:spLocks/>
              </p:cNvSpPr>
              <p:nvPr/>
            </p:nvSpPr>
            <p:spPr bwMode="auto">
              <a:xfrm flipV="1">
                <a:off x="2890" y="3178"/>
                <a:ext cx="576" cy="144"/>
              </a:xfrm>
              <a:custGeom>
                <a:avLst/>
                <a:gdLst>
                  <a:gd name="T0" fmla="*/ 0 w 576"/>
                  <a:gd name="T1" fmla="*/ 144 h 144"/>
                  <a:gd name="T2" fmla="*/ 144 w 576"/>
                  <a:gd name="T3" fmla="*/ 144 h 144"/>
                  <a:gd name="T4" fmla="*/ 144 w 576"/>
                  <a:gd name="T5" fmla="*/ 0 h 144"/>
                  <a:gd name="T6" fmla="*/ 576 w 576"/>
                  <a:gd name="T7" fmla="*/ 0 h 144"/>
                  <a:gd name="T8" fmla="*/ 576 w 576"/>
                  <a:gd name="T9" fmla="*/ 96 h 144"/>
                  <a:gd name="T10" fmla="*/ 0 60000 65536"/>
                  <a:gd name="T11" fmla="*/ 0 60000 65536"/>
                  <a:gd name="T12" fmla="*/ 0 60000 65536"/>
                  <a:gd name="T13" fmla="*/ 0 60000 65536"/>
                  <a:gd name="T14" fmla="*/ 0 60000 65536"/>
                  <a:gd name="T15" fmla="*/ 0 w 576"/>
                  <a:gd name="T16" fmla="*/ 0 h 144"/>
                  <a:gd name="T17" fmla="*/ 576 w 576"/>
                  <a:gd name="T18" fmla="*/ 144 h 144"/>
                </a:gdLst>
                <a:ahLst/>
                <a:cxnLst>
                  <a:cxn ang="T10">
                    <a:pos x="T0" y="T1"/>
                  </a:cxn>
                  <a:cxn ang="T11">
                    <a:pos x="T2" y="T3"/>
                  </a:cxn>
                  <a:cxn ang="T12">
                    <a:pos x="T4" y="T5"/>
                  </a:cxn>
                  <a:cxn ang="T13">
                    <a:pos x="T6" y="T7"/>
                  </a:cxn>
                  <a:cxn ang="T14">
                    <a:pos x="T8" y="T9"/>
                  </a:cxn>
                </a:cxnLst>
                <a:rect l="T15" t="T16" r="T17" b="T18"/>
                <a:pathLst>
                  <a:path w="576" h="144">
                    <a:moveTo>
                      <a:pt x="0" y="144"/>
                    </a:moveTo>
                    <a:lnTo>
                      <a:pt x="144" y="144"/>
                    </a:lnTo>
                    <a:lnTo>
                      <a:pt x="144" y="0"/>
                    </a:lnTo>
                    <a:lnTo>
                      <a:pt x="576" y="0"/>
                    </a:lnTo>
                    <a:lnTo>
                      <a:pt x="576"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3597" name="Text Box 78"/>
              <p:cNvSpPr txBox="1">
                <a:spLocks noChangeArrowheads="1"/>
              </p:cNvSpPr>
              <p:nvPr/>
            </p:nvSpPr>
            <p:spPr bwMode="auto">
              <a:xfrm>
                <a:off x="3504" y="2880"/>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L</a:t>
                </a:r>
              </a:p>
            </p:txBody>
          </p:sp>
          <p:sp>
            <p:nvSpPr>
              <p:cNvPr id="23598" name="Line 79"/>
              <p:cNvSpPr>
                <a:spLocks noChangeShapeType="1"/>
              </p:cNvSpPr>
              <p:nvPr/>
            </p:nvSpPr>
            <p:spPr bwMode="auto">
              <a:xfrm rot="5400000">
                <a:off x="3191" y="3001"/>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3599" name="Text Box 80"/>
              <p:cNvSpPr txBox="1">
                <a:spLocks noChangeArrowheads="1"/>
              </p:cNvSpPr>
              <p:nvPr/>
            </p:nvSpPr>
            <p:spPr bwMode="auto">
              <a:xfrm>
                <a:off x="3120" y="2801"/>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L</a:t>
                </a:r>
                <a:endParaRPr kumimoji="1" lang="en-US" altLang="zh-CN">
                  <a:ea typeface="宋体" charset="-122"/>
                </a:endParaRPr>
              </a:p>
            </p:txBody>
          </p:sp>
          <p:sp>
            <p:nvSpPr>
              <p:cNvPr id="23600" name="Rectangle 81"/>
              <p:cNvSpPr>
                <a:spLocks noChangeArrowheads="1"/>
              </p:cNvSpPr>
              <p:nvPr/>
            </p:nvSpPr>
            <p:spPr bwMode="auto">
              <a:xfrm>
                <a:off x="688" y="2292"/>
                <a:ext cx="2154" cy="1500"/>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sp>
          <p:nvSpPr>
            <p:cNvPr id="23569" name="Text Box 82"/>
            <p:cNvSpPr txBox="1">
              <a:spLocks noChangeArrowheads="1"/>
            </p:cNvSpPr>
            <p:nvPr/>
          </p:nvSpPr>
          <p:spPr bwMode="auto">
            <a:xfrm>
              <a:off x="2304" y="295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F</a:t>
              </a:r>
            </a:p>
          </p:txBody>
        </p:sp>
      </p:grpSp>
      <p:sp>
        <p:nvSpPr>
          <p:cNvPr id="176211" name="Text Box 83"/>
          <p:cNvSpPr txBox="1">
            <a:spLocks noChangeArrowheads="1"/>
          </p:cNvSpPr>
          <p:nvPr/>
        </p:nvSpPr>
        <p:spPr bwMode="auto">
          <a:xfrm>
            <a:off x="608013" y="3856714"/>
            <a:ext cx="453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F</a:t>
            </a:r>
            <a:r>
              <a:rPr kumimoji="1" lang="zh-CN" altLang="en-US"/>
              <a:t>点电位（即电阻 </a:t>
            </a:r>
            <a:r>
              <a:rPr kumimoji="1" lang="en-US" altLang="zh-CN" i="1"/>
              <a:t>R</a:t>
            </a:r>
            <a:r>
              <a:rPr kumimoji="1" lang="en-US" altLang="zh-CN" baseline="-25000"/>
              <a:t>f</a:t>
            </a:r>
            <a:r>
              <a:rPr kumimoji="1" lang="en-US" altLang="zh-CN" i="1" baseline="-25000"/>
              <a:t>  </a:t>
            </a:r>
            <a:r>
              <a:rPr kumimoji="1" lang="zh-CN" altLang="en-US"/>
              <a:t>上电压）为</a:t>
            </a:r>
          </a:p>
        </p:txBody>
      </p:sp>
      <p:graphicFrame>
        <p:nvGraphicFramePr>
          <p:cNvPr id="176212" name="Object 2"/>
          <p:cNvGraphicFramePr>
            <a:graphicFrameLocks noChangeAspect="1"/>
          </p:cNvGraphicFramePr>
          <p:nvPr>
            <p:extLst>
              <p:ext uri="{D42A27DB-BD31-4B8C-83A1-F6EECF244321}">
                <p14:modId xmlns:p14="http://schemas.microsoft.com/office/powerpoint/2010/main" val="1529164757"/>
              </p:ext>
            </p:extLst>
          </p:nvPr>
        </p:nvGraphicFramePr>
        <p:xfrm>
          <a:off x="1276350" y="4348839"/>
          <a:ext cx="3036888" cy="860425"/>
        </p:xfrm>
        <a:graphic>
          <a:graphicData uri="http://schemas.openxmlformats.org/presentationml/2006/ole">
            <mc:AlternateContent xmlns:mc="http://schemas.openxmlformats.org/markup-compatibility/2006">
              <mc:Choice xmlns:v="urn:schemas-microsoft-com:vml" Requires="v">
                <p:oleObj spid="_x0000_s23744" name="Equation" r:id="rId3" imgW="1523880" imgH="431640" progId="Equation.DSMT4">
                  <p:embed/>
                </p:oleObj>
              </mc:Choice>
              <mc:Fallback>
                <p:oleObj name="Equation" r:id="rId3" imgW="15238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4348839"/>
                        <a:ext cx="3036888"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213" name="Text Box 85"/>
          <p:cNvSpPr txBox="1">
            <a:spLocks noChangeArrowheads="1"/>
          </p:cNvSpPr>
          <p:nvPr/>
        </p:nvSpPr>
        <p:spPr bwMode="auto">
          <a:xfrm>
            <a:off x="592138" y="5015589"/>
            <a:ext cx="316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在 </a:t>
            </a:r>
            <a:r>
              <a:rPr kumimoji="1" lang="en-US" altLang="zh-CN"/>
              <a:t>F</a:t>
            </a:r>
            <a:r>
              <a:rPr kumimoji="1" lang="en-US" altLang="zh-CN" i="1"/>
              <a:t> </a:t>
            </a:r>
            <a:r>
              <a:rPr kumimoji="1" lang="zh-CN" altLang="en-US"/>
              <a:t>点应用 </a:t>
            </a:r>
            <a:r>
              <a:rPr kumimoji="1" lang="en-US" altLang="zh-CN"/>
              <a:t>KCL </a:t>
            </a:r>
            <a:r>
              <a:rPr kumimoji="1" lang="zh-CN" altLang="en-US"/>
              <a:t>有：</a:t>
            </a:r>
          </a:p>
        </p:txBody>
      </p:sp>
      <p:graphicFrame>
        <p:nvGraphicFramePr>
          <p:cNvPr id="176214" name="Object 3"/>
          <p:cNvGraphicFramePr>
            <a:graphicFrameLocks noChangeAspect="1"/>
          </p:cNvGraphicFramePr>
          <p:nvPr>
            <p:extLst>
              <p:ext uri="{D42A27DB-BD31-4B8C-83A1-F6EECF244321}">
                <p14:modId xmlns:p14="http://schemas.microsoft.com/office/powerpoint/2010/main" val="3238683088"/>
              </p:ext>
            </p:extLst>
          </p:nvPr>
        </p:nvGraphicFramePr>
        <p:xfrm>
          <a:off x="1289050" y="5461677"/>
          <a:ext cx="5684838" cy="863600"/>
        </p:xfrm>
        <a:graphic>
          <a:graphicData uri="http://schemas.openxmlformats.org/presentationml/2006/ole">
            <mc:AlternateContent xmlns:mc="http://schemas.openxmlformats.org/markup-compatibility/2006">
              <mc:Choice xmlns:v="urn:schemas-microsoft-com:vml" Requires="v">
                <p:oleObj spid="_x0000_s23745" name="Equation" r:id="rId5" imgW="2844720" imgH="431640" progId="Equation.DSMT4">
                  <p:embed/>
                </p:oleObj>
              </mc:Choice>
              <mc:Fallback>
                <p:oleObj name="Equation" r:id="rId5" imgW="28447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9050" y="5461677"/>
                        <a:ext cx="568483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215" name="Text Box 87"/>
          <p:cNvSpPr txBox="1">
            <a:spLocks noChangeArrowheads="1"/>
          </p:cNvSpPr>
          <p:nvPr/>
        </p:nvSpPr>
        <p:spPr bwMode="auto">
          <a:xfrm>
            <a:off x="457200" y="1505627"/>
            <a:ext cx="3524250" cy="3051175"/>
          </a:xfrm>
          <a:prstGeom prst="rect">
            <a:avLst/>
          </a:prstGeom>
          <a:solidFill>
            <a:srgbClr val="EAEAEA"/>
          </a:solidFill>
          <a:ln w="38100">
            <a:solidFill>
              <a:srgbClr val="FF0000"/>
            </a:solidFill>
            <a:miter lim="800000"/>
            <a:headEnd/>
            <a:tailEnd/>
          </a:ln>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r>
              <a:rPr kumimoji="1" lang="zh-CN" altLang="en-US"/>
              <a:t>电阻</a:t>
            </a:r>
            <a:r>
              <a:rPr kumimoji="1" lang="en-US" altLang="zh-CN" i="1"/>
              <a:t>R</a:t>
            </a:r>
            <a:r>
              <a:rPr kumimoji="1" lang="en-US" altLang="zh-CN" baseline="-25000"/>
              <a:t>L</a:t>
            </a:r>
            <a:r>
              <a:rPr kumimoji="1" lang="zh-CN" altLang="en-US"/>
              <a:t>中电流与电阻值无关，因此，虚线框内电路等效为恒流源。</a:t>
            </a:r>
          </a:p>
          <a:p>
            <a:pPr algn="just" eaLnBrk="1" hangingPunct="1"/>
            <a:r>
              <a:rPr kumimoji="1" lang="zh-CN" altLang="en-US"/>
              <a:t>如果负载电阻</a:t>
            </a:r>
            <a:r>
              <a:rPr kumimoji="1" lang="en-US" altLang="zh-CN" i="1"/>
              <a:t>R</a:t>
            </a:r>
            <a:r>
              <a:rPr kumimoji="1" lang="en-US" altLang="zh-CN" baseline="-25000"/>
              <a:t>L</a:t>
            </a:r>
            <a:r>
              <a:rPr kumimoji="1" lang="zh-CN" altLang="en-US"/>
              <a:t>过大或基准电源</a:t>
            </a:r>
            <a:r>
              <a:rPr kumimoji="1" lang="en-US" altLang="zh-CN" i="1"/>
              <a:t>U</a:t>
            </a:r>
            <a:r>
              <a:rPr kumimoji="1" lang="en-US" altLang="zh-CN" baseline="-25000"/>
              <a:t>S</a:t>
            </a:r>
            <a:r>
              <a:rPr kumimoji="1" lang="zh-CN" altLang="en-US"/>
              <a:t>过大，则线性工作条件可能被破坏，这时，恒流源特性将不能维持。</a:t>
            </a:r>
            <a:endParaRPr kumimoji="1" lang="zh-CN" altLang="en-US" i="1"/>
          </a:p>
        </p:txBody>
      </p:sp>
      <p:sp>
        <p:nvSpPr>
          <p:cNvPr id="176216" name="Text Box 88"/>
          <p:cNvSpPr txBox="1">
            <a:spLocks noChangeArrowheads="1"/>
          </p:cNvSpPr>
          <p:nvPr/>
        </p:nvSpPr>
        <p:spPr bwMode="auto">
          <a:xfrm>
            <a:off x="5475288" y="4067852"/>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电路线性工作的条件：</a:t>
            </a:r>
          </a:p>
        </p:txBody>
      </p:sp>
      <p:graphicFrame>
        <p:nvGraphicFramePr>
          <p:cNvPr id="176217" name="Object 4"/>
          <p:cNvGraphicFramePr>
            <a:graphicFrameLocks noChangeAspect="1"/>
          </p:cNvGraphicFramePr>
          <p:nvPr>
            <p:extLst>
              <p:ext uri="{D42A27DB-BD31-4B8C-83A1-F6EECF244321}">
                <p14:modId xmlns:p14="http://schemas.microsoft.com/office/powerpoint/2010/main" val="2304073510"/>
              </p:ext>
            </p:extLst>
          </p:nvPr>
        </p:nvGraphicFramePr>
        <p:xfrm>
          <a:off x="4451350" y="4585377"/>
          <a:ext cx="4613275" cy="869950"/>
        </p:xfrm>
        <a:graphic>
          <a:graphicData uri="http://schemas.openxmlformats.org/presentationml/2006/ole">
            <mc:AlternateContent xmlns:mc="http://schemas.openxmlformats.org/markup-compatibility/2006">
              <mc:Choice xmlns:v="urn:schemas-microsoft-com:vml" Requires="v">
                <p:oleObj spid="_x0000_s23746" name="Equation" r:id="rId7" imgW="2552400" imgH="482400" progId="Equation.DSMT4">
                  <p:embed/>
                </p:oleObj>
              </mc:Choice>
              <mc:Fallback>
                <p:oleObj name="Equation" r:id="rId7" imgW="2552400" imgH="4824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1350" y="4585377"/>
                        <a:ext cx="4613275"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176132"/>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lide(fromBottom)">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17613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17613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lt">
                                    <p:tmAbs val="75"/>
                                  </p:iterate>
                                  <p:childTnLst>
                                    <p:set>
                                      <p:cBhvr>
                                        <p:cTn id="21" dur="1" fill="hold">
                                          <p:stCondLst>
                                            <p:cond delay="74"/>
                                          </p:stCondLst>
                                        </p:cTn>
                                        <p:tgtEl>
                                          <p:spTgt spid="17613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7621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76212"/>
                                        </p:tgtEl>
                                        <p:attrNameLst>
                                          <p:attrName>style.visibility</p:attrName>
                                        </p:attrNameLst>
                                      </p:cBhvr>
                                      <p:to>
                                        <p:strVal val="visible"/>
                                      </p:to>
                                    </p:set>
                                    <p:animEffect transition="in" filter="wipe(left)">
                                      <p:cBhvr>
                                        <p:cTn id="30" dur="500"/>
                                        <p:tgtEl>
                                          <p:spTgt spid="1762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762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76214"/>
                                        </p:tgtEl>
                                        <p:attrNameLst>
                                          <p:attrName>style.visibility</p:attrName>
                                        </p:attrNameLst>
                                      </p:cBhvr>
                                      <p:to>
                                        <p:strVal val="visible"/>
                                      </p:to>
                                    </p:set>
                                    <p:animEffect transition="in" filter="wipe(left)">
                                      <p:cBhvr>
                                        <p:cTn id="39" dur="500"/>
                                        <p:tgtEl>
                                          <p:spTgt spid="1762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lt">
                                    <p:tmAbs val="75"/>
                                  </p:iterate>
                                  <p:childTnLst>
                                    <p:set>
                                      <p:cBhvr>
                                        <p:cTn id="43" dur="1" fill="hold">
                                          <p:stCondLst>
                                            <p:cond delay="74"/>
                                          </p:stCondLst>
                                        </p:cTn>
                                        <p:tgtEl>
                                          <p:spTgt spid="17621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76217"/>
                                        </p:tgtEl>
                                        <p:attrNameLst>
                                          <p:attrName>style.visibility</p:attrName>
                                        </p:attrNameLst>
                                      </p:cBhvr>
                                      <p:to>
                                        <p:strVal val="visible"/>
                                      </p:to>
                                    </p:set>
                                    <p:animEffect transition="in" filter="wipe(left)">
                                      <p:cBhvr>
                                        <p:cTn id="48" dur="500"/>
                                        <p:tgtEl>
                                          <p:spTgt spid="1762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176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utoUpdateAnimBg="0"/>
      <p:bldP spid="176133" grpId="0" autoUpdateAnimBg="0"/>
      <p:bldP spid="176134" grpId="0" autoUpdateAnimBg="0"/>
      <p:bldP spid="176135" grpId="0" autoUpdateAnimBg="0"/>
      <p:bldP spid="176211" grpId="0" autoUpdateAnimBg="0"/>
      <p:bldP spid="176213" grpId="0" autoUpdateAnimBg="0"/>
      <p:bldP spid="176215" grpId="0" animBg="1" autoUpdateAnimBg="0"/>
      <p:bldP spid="17621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51</a:t>
            </a:fld>
            <a:endParaRPr lang="zh-CN" altLang="en-US"/>
          </a:p>
        </p:txBody>
      </p:sp>
      <p:sp>
        <p:nvSpPr>
          <p:cNvPr id="24581"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反相求和电路</a:t>
            </a:r>
          </a:p>
        </p:txBody>
      </p:sp>
      <p:grpSp>
        <p:nvGrpSpPr>
          <p:cNvPr id="2" name="Group 4"/>
          <p:cNvGrpSpPr>
            <a:grpSpLocks/>
          </p:cNvGrpSpPr>
          <p:nvPr/>
        </p:nvGrpSpPr>
        <p:grpSpPr bwMode="auto">
          <a:xfrm>
            <a:off x="765175" y="1338936"/>
            <a:ext cx="3440113" cy="2344738"/>
            <a:chOff x="288" y="1001"/>
            <a:chExt cx="2167" cy="1477"/>
          </a:xfrm>
        </p:grpSpPr>
        <p:grpSp>
          <p:nvGrpSpPr>
            <p:cNvPr id="24592" name="Group 5"/>
            <p:cNvGrpSpPr>
              <a:grpSpLocks/>
            </p:cNvGrpSpPr>
            <p:nvPr/>
          </p:nvGrpSpPr>
          <p:grpSpPr bwMode="auto">
            <a:xfrm>
              <a:off x="1440" y="1488"/>
              <a:ext cx="384" cy="528"/>
              <a:chOff x="2304" y="1824"/>
              <a:chExt cx="384" cy="528"/>
            </a:xfrm>
          </p:grpSpPr>
          <p:sp>
            <p:nvSpPr>
              <p:cNvPr id="24636"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37"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638" name="Group 8"/>
              <p:cNvGrpSpPr>
                <a:grpSpLocks/>
              </p:cNvGrpSpPr>
              <p:nvPr/>
            </p:nvGrpSpPr>
            <p:grpSpPr bwMode="auto">
              <a:xfrm rot="10800000" flipH="1" flipV="1">
                <a:off x="2339" y="2210"/>
                <a:ext cx="48" cy="48"/>
                <a:chOff x="2856" y="2613"/>
                <a:chExt cx="48" cy="48"/>
              </a:xfrm>
            </p:grpSpPr>
            <p:sp>
              <p:nvSpPr>
                <p:cNvPr id="24646"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7"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39" name="Group 11"/>
              <p:cNvGrpSpPr>
                <a:grpSpLocks/>
              </p:cNvGrpSpPr>
              <p:nvPr/>
            </p:nvGrpSpPr>
            <p:grpSpPr bwMode="auto">
              <a:xfrm rot="10800000" flipH="1" flipV="1">
                <a:off x="2615" y="2066"/>
                <a:ext cx="48" cy="48"/>
                <a:chOff x="2856" y="2613"/>
                <a:chExt cx="48" cy="48"/>
              </a:xfrm>
            </p:grpSpPr>
            <p:sp>
              <p:nvSpPr>
                <p:cNvPr id="24644"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5" name="Line 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40"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4641" name="Group 15"/>
              <p:cNvGrpSpPr>
                <a:grpSpLocks noChangeAspect="1"/>
              </p:cNvGrpSpPr>
              <p:nvPr/>
            </p:nvGrpSpPr>
            <p:grpSpPr bwMode="auto">
              <a:xfrm>
                <a:off x="2488" y="1872"/>
                <a:ext cx="104" cy="34"/>
                <a:chOff x="1584" y="2928"/>
                <a:chExt cx="288" cy="96"/>
              </a:xfrm>
            </p:grpSpPr>
            <p:sp>
              <p:nvSpPr>
                <p:cNvPr id="24642"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43"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4593" name="Group 18"/>
            <p:cNvGrpSpPr>
              <a:grpSpLocks/>
            </p:cNvGrpSpPr>
            <p:nvPr/>
          </p:nvGrpSpPr>
          <p:grpSpPr bwMode="auto">
            <a:xfrm>
              <a:off x="1128" y="2382"/>
              <a:ext cx="144" cy="96"/>
              <a:chOff x="1056" y="1392"/>
              <a:chExt cx="144" cy="96"/>
            </a:xfrm>
          </p:grpSpPr>
          <p:sp>
            <p:nvSpPr>
              <p:cNvPr id="24634" name="Line 1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5" name="Line 2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94" name="Group 21"/>
            <p:cNvGrpSpPr>
              <a:grpSpLocks/>
            </p:cNvGrpSpPr>
            <p:nvPr/>
          </p:nvGrpSpPr>
          <p:grpSpPr bwMode="auto">
            <a:xfrm rot="5400000">
              <a:off x="1593" y="1095"/>
              <a:ext cx="77" cy="480"/>
              <a:chOff x="1824" y="1344"/>
              <a:chExt cx="77" cy="480"/>
            </a:xfrm>
          </p:grpSpPr>
          <p:sp>
            <p:nvSpPr>
              <p:cNvPr id="24631" name="Rectangle 2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32" name="Line 2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3" name="Line 2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95" name="Oval 25"/>
            <p:cNvSpPr>
              <a:spLocks noChangeArrowheads="1"/>
            </p:cNvSpPr>
            <p:nvPr/>
          </p:nvSpPr>
          <p:spPr bwMode="auto">
            <a:xfrm>
              <a:off x="2118" y="17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4596" name="Group 26"/>
            <p:cNvGrpSpPr>
              <a:grpSpLocks/>
            </p:cNvGrpSpPr>
            <p:nvPr/>
          </p:nvGrpSpPr>
          <p:grpSpPr bwMode="auto">
            <a:xfrm rot="5400000">
              <a:off x="825" y="1095"/>
              <a:ext cx="77" cy="480"/>
              <a:chOff x="1824" y="1344"/>
              <a:chExt cx="77" cy="480"/>
            </a:xfrm>
          </p:grpSpPr>
          <p:sp>
            <p:nvSpPr>
              <p:cNvPr id="24628"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29"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97" name="Group 30"/>
            <p:cNvGrpSpPr>
              <a:grpSpLocks/>
            </p:cNvGrpSpPr>
            <p:nvPr/>
          </p:nvGrpSpPr>
          <p:grpSpPr bwMode="auto">
            <a:xfrm rot="5400000">
              <a:off x="825" y="1383"/>
              <a:ext cx="77" cy="480"/>
              <a:chOff x="1824" y="1344"/>
              <a:chExt cx="77" cy="480"/>
            </a:xfrm>
          </p:grpSpPr>
          <p:sp>
            <p:nvSpPr>
              <p:cNvPr id="24625"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26"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7"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98" name="Group 34"/>
            <p:cNvGrpSpPr>
              <a:grpSpLocks/>
            </p:cNvGrpSpPr>
            <p:nvPr/>
          </p:nvGrpSpPr>
          <p:grpSpPr bwMode="auto">
            <a:xfrm>
              <a:off x="1162" y="1968"/>
              <a:ext cx="77" cy="480"/>
              <a:chOff x="1824" y="1344"/>
              <a:chExt cx="77" cy="480"/>
            </a:xfrm>
          </p:grpSpPr>
          <p:sp>
            <p:nvSpPr>
              <p:cNvPr id="24622"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23"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4"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99" name="Freeform 38"/>
            <p:cNvSpPr>
              <a:spLocks/>
            </p:cNvSpPr>
            <p:nvPr/>
          </p:nvSpPr>
          <p:spPr bwMode="auto">
            <a:xfrm>
              <a:off x="1200" y="1899"/>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0" y="0"/>
                  </a:lnTo>
                  <a:lnTo>
                    <a:pt x="24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4600" name="Line 39"/>
            <p:cNvSpPr>
              <a:spLocks noChangeShapeType="1"/>
            </p:cNvSpPr>
            <p:nvPr/>
          </p:nvSpPr>
          <p:spPr bwMode="auto">
            <a:xfrm>
              <a:off x="1104" y="1335"/>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40"/>
            <p:cNvSpPr>
              <a:spLocks noChangeShapeType="1"/>
            </p:cNvSpPr>
            <p:nvPr/>
          </p:nvSpPr>
          <p:spPr bwMode="auto">
            <a:xfrm>
              <a:off x="1056" y="1623"/>
              <a:ext cx="3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41"/>
            <p:cNvSpPr>
              <a:spLocks noChangeShapeType="1"/>
            </p:cNvSpPr>
            <p:nvPr/>
          </p:nvSpPr>
          <p:spPr bwMode="auto">
            <a:xfrm rot="5400000">
              <a:off x="1044" y="1479"/>
              <a:ext cx="288" cy="0"/>
            </a:xfrm>
            <a:prstGeom prst="line">
              <a:avLst/>
            </a:prstGeom>
            <a:noFill/>
            <a:ln w="28575">
              <a:solidFill>
                <a:schemeClr val="tx1"/>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4603" name="Line 42"/>
            <p:cNvSpPr>
              <a:spLocks noChangeShapeType="1"/>
            </p:cNvSpPr>
            <p:nvPr/>
          </p:nvSpPr>
          <p:spPr bwMode="auto">
            <a:xfrm>
              <a:off x="1824" y="174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Oval 43"/>
            <p:cNvSpPr>
              <a:spLocks noChangeArrowheads="1"/>
            </p:cNvSpPr>
            <p:nvPr/>
          </p:nvSpPr>
          <p:spPr bwMode="auto">
            <a:xfrm>
              <a:off x="573" y="1311"/>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05" name="Oval 44"/>
            <p:cNvSpPr>
              <a:spLocks noChangeArrowheads="1"/>
            </p:cNvSpPr>
            <p:nvPr/>
          </p:nvSpPr>
          <p:spPr bwMode="auto">
            <a:xfrm>
              <a:off x="570" y="159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4606" name="Freeform 45"/>
            <p:cNvSpPr>
              <a:spLocks/>
            </p:cNvSpPr>
            <p:nvPr/>
          </p:nvSpPr>
          <p:spPr bwMode="auto">
            <a:xfrm flipH="1">
              <a:off x="1798" y="1335"/>
              <a:ext cx="170" cy="395"/>
            </a:xfrm>
            <a:custGeom>
              <a:avLst/>
              <a:gdLst>
                <a:gd name="T0" fmla="*/ 0 w 240"/>
                <a:gd name="T1" fmla="*/ 1084 h 144"/>
                <a:gd name="T2" fmla="*/ 0 w 240"/>
                <a:gd name="T3" fmla="*/ 0 h 144"/>
                <a:gd name="T4" fmla="*/ 12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0" y="0"/>
                  </a:lnTo>
                  <a:lnTo>
                    <a:pt x="240" y="0"/>
                  </a:lnTo>
                </a:path>
              </a:pathLst>
            </a:custGeom>
            <a:noFill/>
            <a:ln w="28575">
              <a:solidFill>
                <a:schemeClr val="tx1"/>
              </a:solidFill>
              <a:round/>
              <a:headEnd type="oval" w="sm" len="sm"/>
              <a:tailEnd type="none"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4607" name="Text Box 46"/>
            <p:cNvSpPr txBox="1">
              <a:spLocks noChangeArrowheads="1"/>
            </p:cNvSpPr>
            <p:nvPr/>
          </p:nvSpPr>
          <p:spPr bwMode="auto">
            <a:xfrm>
              <a:off x="2198" y="1573"/>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o</a:t>
              </a:r>
              <a:endParaRPr kumimoji="1" lang="en-US" altLang="zh-CN" sz="2000">
                <a:ea typeface="宋体" charset="-122"/>
              </a:endParaRPr>
            </a:p>
          </p:txBody>
        </p:sp>
        <p:sp>
          <p:nvSpPr>
            <p:cNvPr id="24608" name="Text Box 47"/>
            <p:cNvSpPr txBox="1">
              <a:spLocks noChangeArrowheads="1"/>
            </p:cNvSpPr>
            <p:nvPr/>
          </p:nvSpPr>
          <p:spPr bwMode="auto">
            <a:xfrm>
              <a:off x="288" y="1150"/>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i="1" baseline="-25000">
                  <a:ea typeface="宋体" charset="-122"/>
                </a:rPr>
                <a:t>i</a:t>
              </a:r>
              <a:r>
                <a:rPr kumimoji="1" lang="en-US" altLang="zh-CN" sz="2000" baseline="-25000">
                  <a:ea typeface="宋体" charset="-122"/>
                </a:rPr>
                <a:t>1</a:t>
              </a:r>
              <a:endParaRPr kumimoji="1" lang="en-US" altLang="zh-CN" sz="2000">
                <a:ea typeface="宋体" charset="-122"/>
              </a:endParaRPr>
            </a:p>
          </p:txBody>
        </p:sp>
        <p:sp>
          <p:nvSpPr>
            <p:cNvPr id="24609" name="Text Box 48"/>
            <p:cNvSpPr txBox="1">
              <a:spLocks noChangeArrowheads="1"/>
            </p:cNvSpPr>
            <p:nvPr/>
          </p:nvSpPr>
          <p:spPr bwMode="auto">
            <a:xfrm>
              <a:off x="288" y="1478"/>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i="1" baseline="-25000">
                  <a:ea typeface="宋体" charset="-122"/>
                </a:rPr>
                <a:t>i</a:t>
              </a:r>
              <a:r>
                <a:rPr kumimoji="1" lang="en-US" altLang="zh-CN" sz="2000" baseline="-25000">
                  <a:ea typeface="宋体" charset="-122"/>
                </a:rPr>
                <a:t>2</a:t>
              </a:r>
              <a:endParaRPr kumimoji="1" lang="en-US" altLang="zh-CN" sz="2000">
                <a:ea typeface="宋体" charset="-122"/>
              </a:endParaRPr>
            </a:p>
          </p:txBody>
        </p:sp>
        <p:sp>
          <p:nvSpPr>
            <p:cNvPr id="24610" name="Text Box 49"/>
            <p:cNvSpPr txBox="1">
              <a:spLocks noChangeArrowheads="1"/>
            </p:cNvSpPr>
            <p:nvPr/>
          </p:nvSpPr>
          <p:spPr bwMode="auto">
            <a:xfrm>
              <a:off x="758" y="1017"/>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a:ea typeface="宋体" charset="-122"/>
              </a:endParaRPr>
            </a:p>
          </p:txBody>
        </p:sp>
        <p:sp>
          <p:nvSpPr>
            <p:cNvPr id="24611" name="Text Box 50"/>
            <p:cNvSpPr txBox="1">
              <a:spLocks noChangeArrowheads="1"/>
            </p:cNvSpPr>
            <p:nvPr/>
          </p:nvSpPr>
          <p:spPr bwMode="auto">
            <a:xfrm>
              <a:off x="750" y="1344"/>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2</a:t>
              </a:r>
              <a:endParaRPr kumimoji="1" lang="en-US" altLang="zh-CN" sz="2000">
                <a:ea typeface="宋体" charset="-122"/>
              </a:endParaRPr>
            </a:p>
          </p:txBody>
        </p:sp>
        <p:sp>
          <p:nvSpPr>
            <p:cNvPr id="24612" name="Text Box 51"/>
            <p:cNvSpPr txBox="1">
              <a:spLocks noChangeArrowheads="1"/>
            </p:cNvSpPr>
            <p:nvPr/>
          </p:nvSpPr>
          <p:spPr bwMode="auto">
            <a:xfrm>
              <a:off x="1510" y="1035"/>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i="1" baseline="-25000">
                  <a:ea typeface="宋体" charset="-122"/>
                </a:rPr>
                <a:t>f</a:t>
              </a:r>
              <a:endParaRPr kumimoji="1" lang="en-US" altLang="zh-CN" sz="2000" i="1">
                <a:ea typeface="宋体" charset="-122"/>
              </a:endParaRPr>
            </a:p>
          </p:txBody>
        </p:sp>
        <p:sp>
          <p:nvSpPr>
            <p:cNvPr id="24613" name="Text Box 52"/>
            <p:cNvSpPr txBox="1">
              <a:spLocks noChangeArrowheads="1"/>
            </p:cNvSpPr>
            <p:nvPr/>
          </p:nvSpPr>
          <p:spPr bwMode="auto">
            <a:xfrm>
              <a:off x="886" y="205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a:t>
              </a:r>
              <a:endParaRPr kumimoji="1" lang="en-US" altLang="zh-CN" sz="2000">
                <a:ea typeface="宋体" charset="-122"/>
              </a:endParaRPr>
            </a:p>
          </p:txBody>
        </p:sp>
        <p:sp>
          <p:nvSpPr>
            <p:cNvPr id="24614" name="Line 53"/>
            <p:cNvSpPr>
              <a:spLocks noChangeShapeType="1"/>
            </p:cNvSpPr>
            <p:nvPr/>
          </p:nvSpPr>
          <p:spPr bwMode="auto">
            <a:xfrm>
              <a:off x="585" y="1248"/>
              <a:ext cx="19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4615" name="Line 54"/>
            <p:cNvSpPr>
              <a:spLocks noChangeShapeType="1"/>
            </p:cNvSpPr>
            <p:nvPr/>
          </p:nvSpPr>
          <p:spPr bwMode="auto">
            <a:xfrm>
              <a:off x="576" y="1728"/>
              <a:ext cx="19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4616" name="Line 55"/>
            <p:cNvSpPr>
              <a:spLocks noChangeShapeType="1"/>
            </p:cNvSpPr>
            <p:nvPr/>
          </p:nvSpPr>
          <p:spPr bwMode="auto">
            <a:xfrm>
              <a:off x="1269" y="1248"/>
              <a:ext cx="19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4617" name="Text Box 56"/>
            <p:cNvSpPr txBox="1">
              <a:spLocks noChangeArrowheads="1"/>
            </p:cNvSpPr>
            <p:nvPr/>
          </p:nvSpPr>
          <p:spPr bwMode="auto">
            <a:xfrm>
              <a:off x="441" y="1001"/>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sz="2000" i="1">
                  <a:ea typeface="宋体" charset="-122"/>
                </a:rPr>
                <a:t>i</a:t>
              </a:r>
              <a:r>
                <a:rPr lang="en-US" altLang="zh-CN" sz="2000" baseline="-25000">
                  <a:ea typeface="宋体" charset="-122"/>
                </a:rPr>
                <a:t>1</a:t>
              </a:r>
              <a:endParaRPr lang="en-US" altLang="zh-CN" sz="2000">
                <a:ea typeface="宋体" charset="-122"/>
              </a:endParaRPr>
            </a:p>
          </p:txBody>
        </p:sp>
        <p:sp>
          <p:nvSpPr>
            <p:cNvPr id="24618" name="Text Box 57"/>
            <p:cNvSpPr txBox="1">
              <a:spLocks noChangeArrowheads="1"/>
            </p:cNvSpPr>
            <p:nvPr/>
          </p:nvSpPr>
          <p:spPr bwMode="auto">
            <a:xfrm>
              <a:off x="508" y="1718"/>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sz="2000" i="1">
                  <a:ea typeface="宋体" charset="-122"/>
                </a:rPr>
                <a:t>i</a:t>
              </a:r>
              <a:r>
                <a:rPr lang="en-US" altLang="zh-CN" sz="2000" baseline="-25000">
                  <a:ea typeface="宋体" charset="-122"/>
                </a:rPr>
                <a:t>2</a:t>
              </a:r>
              <a:endParaRPr lang="en-US" altLang="zh-CN" sz="2000">
                <a:ea typeface="宋体" charset="-122"/>
              </a:endParaRPr>
            </a:p>
          </p:txBody>
        </p:sp>
        <p:sp>
          <p:nvSpPr>
            <p:cNvPr id="24619" name="Text Box 58"/>
            <p:cNvSpPr txBox="1">
              <a:spLocks noChangeArrowheads="1"/>
            </p:cNvSpPr>
            <p:nvPr/>
          </p:nvSpPr>
          <p:spPr bwMode="auto">
            <a:xfrm>
              <a:off x="1132" y="1008"/>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sz="2000" i="1">
                  <a:ea typeface="宋体" charset="-122"/>
                </a:rPr>
                <a:t>i</a:t>
              </a:r>
              <a:r>
                <a:rPr lang="en-US" altLang="zh-CN" sz="2000" i="1" baseline="-25000">
                  <a:ea typeface="宋体" charset="-122"/>
                </a:rPr>
                <a:t>f</a:t>
              </a:r>
              <a:endParaRPr lang="en-US" altLang="zh-CN" sz="2000" i="1">
                <a:ea typeface="宋体" charset="-122"/>
              </a:endParaRPr>
            </a:p>
          </p:txBody>
        </p:sp>
        <p:sp>
          <p:nvSpPr>
            <p:cNvPr id="24620" name="Text Box 59"/>
            <p:cNvSpPr txBox="1">
              <a:spLocks noChangeArrowheads="1"/>
            </p:cNvSpPr>
            <p:nvPr/>
          </p:nvSpPr>
          <p:spPr bwMode="auto">
            <a:xfrm>
              <a:off x="993" y="166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endParaRPr lang="zh-CN" altLang="zh-CN" sz="2000">
                <a:ea typeface="宋体" charset="-122"/>
              </a:endParaRPr>
            </a:p>
          </p:txBody>
        </p:sp>
        <p:sp>
          <p:nvSpPr>
            <p:cNvPr id="24621" name="Text Box 60"/>
            <p:cNvSpPr txBox="1">
              <a:spLocks noChangeArrowheads="1"/>
            </p:cNvSpPr>
            <p:nvPr/>
          </p:nvSpPr>
          <p:spPr bwMode="auto">
            <a:xfrm>
              <a:off x="1185" y="138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endParaRPr lang="zh-CN" altLang="zh-CN" sz="2000">
                <a:latin typeface="宋体" charset="-122"/>
                <a:ea typeface="宋体" charset="-122"/>
              </a:endParaRPr>
            </a:p>
          </p:txBody>
        </p:sp>
      </p:grpSp>
      <p:sp>
        <p:nvSpPr>
          <p:cNvPr id="159805" name="Text Box 61"/>
          <p:cNvSpPr txBox="1">
            <a:spLocks noChangeArrowheads="1"/>
          </p:cNvSpPr>
          <p:nvPr/>
        </p:nvSpPr>
        <p:spPr bwMode="auto">
          <a:xfrm>
            <a:off x="5318125" y="1213524"/>
            <a:ext cx="238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a:t>
            </a:r>
            <a:r>
              <a:rPr kumimoji="1" lang="en-US" altLang="zh-CN"/>
              <a:t>=</a:t>
            </a:r>
            <a:r>
              <a:rPr kumimoji="1" lang="en-US" altLang="zh-CN" i="1"/>
              <a:t>R</a:t>
            </a:r>
            <a:r>
              <a:rPr kumimoji="1" lang="en-US" altLang="zh-CN" baseline="-25000">
                <a:sym typeface="Symbol" pitchFamily="18" charset="2"/>
              </a:rPr>
              <a:t></a:t>
            </a:r>
            <a:r>
              <a:rPr kumimoji="1" lang="en-US" altLang="zh-CN"/>
              <a:t>=</a:t>
            </a:r>
            <a:r>
              <a:rPr kumimoji="1" lang="en-US" altLang="zh-CN" i="1"/>
              <a:t>R</a:t>
            </a:r>
            <a:r>
              <a:rPr kumimoji="1" lang="en-US" altLang="zh-CN" baseline="-25000"/>
              <a:t>1</a:t>
            </a:r>
            <a:r>
              <a:rPr kumimoji="1" lang="en-US" altLang="zh-CN"/>
              <a:t>//</a:t>
            </a:r>
            <a:r>
              <a:rPr kumimoji="1" lang="en-US" altLang="zh-CN" i="1"/>
              <a:t>R</a:t>
            </a:r>
            <a:r>
              <a:rPr kumimoji="1" lang="en-US" altLang="zh-CN" baseline="-25000"/>
              <a:t>2</a:t>
            </a:r>
            <a:r>
              <a:rPr kumimoji="1" lang="en-US" altLang="zh-CN"/>
              <a:t>//</a:t>
            </a:r>
            <a:r>
              <a:rPr kumimoji="1" lang="en-US" altLang="zh-CN" i="1"/>
              <a:t>R</a:t>
            </a:r>
            <a:r>
              <a:rPr kumimoji="1" lang="en-US" altLang="zh-CN" i="1" baseline="-25000"/>
              <a:t>f</a:t>
            </a:r>
          </a:p>
        </p:txBody>
      </p:sp>
      <p:sp>
        <p:nvSpPr>
          <p:cNvPr id="159806" name="Text Box 62"/>
          <p:cNvSpPr txBox="1">
            <a:spLocks noChangeArrowheads="1"/>
          </p:cNvSpPr>
          <p:nvPr/>
        </p:nvSpPr>
        <p:spPr bwMode="auto">
          <a:xfrm>
            <a:off x="3822700" y="1196061"/>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构成要求</a:t>
            </a:r>
          </a:p>
        </p:txBody>
      </p:sp>
      <p:sp>
        <p:nvSpPr>
          <p:cNvPr id="159808" name="Text Box 64"/>
          <p:cNvSpPr txBox="1">
            <a:spLocks noChangeArrowheads="1"/>
          </p:cNvSpPr>
          <p:nvPr/>
        </p:nvSpPr>
        <p:spPr bwMode="auto">
          <a:xfrm>
            <a:off x="4175125" y="1792961"/>
            <a:ext cx="4103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en-US" altLang="zh-CN" sz="2800"/>
              <a:t>∵</a:t>
            </a:r>
            <a:r>
              <a:rPr kumimoji="1" lang="en-US" altLang="zh-CN" sz="2800" i="1"/>
              <a:t>i</a:t>
            </a:r>
            <a:r>
              <a:rPr kumimoji="1" lang="en-US" altLang="zh-CN" sz="2800" i="1" baseline="-25000"/>
              <a:t>+</a:t>
            </a:r>
            <a:r>
              <a:rPr kumimoji="1" lang="en-US" altLang="zh-CN" sz="2800"/>
              <a:t>=0    ∴</a:t>
            </a:r>
            <a:r>
              <a:rPr kumimoji="1" lang="en-US" altLang="zh-CN" sz="2800" i="1"/>
              <a:t>u</a:t>
            </a:r>
            <a:r>
              <a:rPr kumimoji="1" lang="en-US" altLang="zh-CN" sz="2800" i="1" baseline="-25000"/>
              <a:t>+</a:t>
            </a:r>
            <a:r>
              <a:rPr kumimoji="1" lang="zh-CN" altLang="en-US" sz="2800"/>
              <a:t>＝</a:t>
            </a:r>
            <a:r>
              <a:rPr kumimoji="1" lang="en-US" altLang="zh-CN" sz="2800"/>
              <a:t>0V</a:t>
            </a:r>
          </a:p>
        </p:txBody>
      </p:sp>
      <p:sp>
        <p:nvSpPr>
          <p:cNvPr id="159809" name="Text Box 65"/>
          <p:cNvSpPr txBox="1">
            <a:spLocks noChangeArrowheads="1"/>
          </p:cNvSpPr>
          <p:nvPr/>
        </p:nvSpPr>
        <p:spPr bwMode="auto">
          <a:xfrm>
            <a:off x="4175125" y="2477174"/>
            <a:ext cx="285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  </a:t>
            </a:r>
            <a:r>
              <a:rPr kumimoji="1" lang="en-US" altLang="zh-CN" sz="2800" i="1"/>
              <a:t>u</a:t>
            </a:r>
            <a:r>
              <a:rPr kumimoji="1" lang="en-US" altLang="zh-CN" sz="2800" i="1" baseline="-25000">
                <a:latin typeface="宋体" charset="-122"/>
              </a:rPr>
              <a:t>-</a:t>
            </a:r>
            <a:r>
              <a:rPr kumimoji="1" lang="en-US" altLang="zh-CN" sz="2800"/>
              <a:t>=</a:t>
            </a:r>
            <a:r>
              <a:rPr kumimoji="1" lang="en-US" altLang="zh-CN" sz="2800" i="1"/>
              <a:t>u</a:t>
            </a:r>
            <a:r>
              <a:rPr kumimoji="1" lang="en-US" altLang="zh-CN" sz="2800" i="1" baseline="-25000"/>
              <a:t>+</a:t>
            </a:r>
            <a:r>
              <a:rPr kumimoji="1" lang="en-US" altLang="zh-CN" sz="2800"/>
              <a:t>=0V</a:t>
            </a:r>
            <a:endParaRPr kumimoji="1" lang="en-US" altLang="zh-CN" sz="2800" i="1" baseline="-25000"/>
          </a:p>
        </p:txBody>
      </p:sp>
      <p:sp>
        <p:nvSpPr>
          <p:cNvPr id="159810" name="Text Box 66"/>
          <p:cNvSpPr txBox="1">
            <a:spLocks noChangeArrowheads="1"/>
          </p:cNvSpPr>
          <p:nvPr/>
        </p:nvSpPr>
        <p:spPr bwMode="auto">
          <a:xfrm>
            <a:off x="4175125" y="3161386"/>
            <a:ext cx="4451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第三步</a:t>
            </a:r>
            <a:r>
              <a:rPr kumimoji="1" lang="en-US" altLang="zh-CN"/>
              <a:t>.  </a:t>
            </a:r>
            <a:r>
              <a:rPr kumimoji="1" lang="en-US" altLang="zh-CN" sz="2800" i="1"/>
              <a:t>i</a:t>
            </a:r>
            <a:r>
              <a:rPr kumimoji="1" lang="en-US" altLang="zh-CN" sz="2800" baseline="-25000"/>
              <a:t>1</a:t>
            </a:r>
            <a:r>
              <a:rPr kumimoji="1" lang="en-US" altLang="zh-CN" sz="2800"/>
              <a:t>=</a:t>
            </a:r>
            <a:r>
              <a:rPr kumimoji="1" lang="en-US" altLang="zh-CN" sz="2800" i="1"/>
              <a:t>u</a:t>
            </a:r>
            <a:r>
              <a:rPr kumimoji="1" lang="en-US" altLang="zh-CN" sz="2800" i="1" baseline="-25000"/>
              <a:t>i</a:t>
            </a:r>
            <a:r>
              <a:rPr kumimoji="1" lang="en-US" altLang="zh-CN" sz="2800" baseline="-25000"/>
              <a:t>1</a:t>
            </a:r>
            <a:r>
              <a:rPr kumimoji="1" lang="en-US" altLang="zh-CN" sz="2800" i="1" baseline="-25000"/>
              <a:t> </a:t>
            </a:r>
            <a:r>
              <a:rPr kumimoji="1" lang="en-US" altLang="zh-CN" sz="2800"/>
              <a:t>/</a:t>
            </a:r>
            <a:r>
              <a:rPr kumimoji="1" lang="en-US" altLang="zh-CN" sz="2800" i="1"/>
              <a:t>R</a:t>
            </a:r>
            <a:r>
              <a:rPr kumimoji="1" lang="en-US" altLang="zh-CN" sz="2800" baseline="-25000"/>
              <a:t>1</a:t>
            </a:r>
            <a:r>
              <a:rPr kumimoji="1" lang="zh-CN" altLang="en-US" sz="2800"/>
              <a:t>， </a:t>
            </a:r>
            <a:r>
              <a:rPr kumimoji="1" lang="en-US" altLang="zh-CN" sz="2800" i="1"/>
              <a:t>i</a:t>
            </a:r>
            <a:r>
              <a:rPr kumimoji="1" lang="en-US" altLang="zh-CN" sz="2800" baseline="-25000"/>
              <a:t>2</a:t>
            </a:r>
            <a:r>
              <a:rPr kumimoji="1" lang="en-US" altLang="zh-CN" sz="2800"/>
              <a:t>=</a:t>
            </a:r>
            <a:r>
              <a:rPr kumimoji="1" lang="en-US" altLang="zh-CN" sz="2800" i="1"/>
              <a:t>u</a:t>
            </a:r>
            <a:r>
              <a:rPr kumimoji="1" lang="en-US" altLang="zh-CN" sz="2800" i="1" baseline="-25000"/>
              <a:t>i</a:t>
            </a:r>
            <a:r>
              <a:rPr kumimoji="1" lang="en-US" altLang="zh-CN" sz="2800" baseline="-25000"/>
              <a:t>2</a:t>
            </a:r>
            <a:r>
              <a:rPr kumimoji="1" lang="en-US" altLang="zh-CN" sz="2800" i="1" baseline="-25000"/>
              <a:t> </a:t>
            </a:r>
            <a:r>
              <a:rPr kumimoji="1" lang="en-US" altLang="zh-CN" sz="2800"/>
              <a:t>/</a:t>
            </a:r>
            <a:r>
              <a:rPr kumimoji="1" lang="en-US" altLang="zh-CN" sz="2800" i="1"/>
              <a:t>R</a:t>
            </a:r>
            <a:r>
              <a:rPr kumimoji="1" lang="en-US" altLang="zh-CN" sz="2800" baseline="-25000"/>
              <a:t>2</a:t>
            </a:r>
          </a:p>
        </p:txBody>
      </p:sp>
      <p:sp>
        <p:nvSpPr>
          <p:cNvPr id="159811" name="Text Box 67"/>
          <p:cNvSpPr txBox="1">
            <a:spLocks noChangeArrowheads="1"/>
          </p:cNvSpPr>
          <p:nvPr/>
        </p:nvSpPr>
        <p:spPr bwMode="auto">
          <a:xfrm>
            <a:off x="482600" y="3845599"/>
            <a:ext cx="6619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第四步</a:t>
            </a:r>
            <a:r>
              <a:rPr kumimoji="1" lang="en-US" altLang="zh-CN"/>
              <a:t>. </a:t>
            </a:r>
            <a:r>
              <a:rPr kumimoji="1" lang="en-US" altLang="zh-CN" sz="2800"/>
              <a:t>∵</a:t>
            </a:r>
            <a:r>
              <a:rPr kumimoji="1" lang="en-US" altLang="zh-CN" sz="2800" i="1"/>
              <a:t>i</a:t>
            </a:r>
            <a:r>
              <a:rPr kumimoji="1" lang="en-US" altLang="zh-CN" sz="2800" baseline="-25000">
                <a:latin typeface="宋体" charset="-122"/>
              </a:rPr>
              <a:t>-</a:t>
            </a:r>
            <a:r>
              <a:rPr kumimoji="1" lang="en-US" altLang="zh-CN" sz="2800"/>
              <a:t>=0</a:t>
            </a:r>
            <a:r>
              <a:rPr kumimoji="1" lang="zh-CN" altLang="en-US" sz="2800"/>
              <a:t>，∴</a:t>
            </a:r>
            <a:r>
              <a:rPr kumimoji="1" lang="en-US" altLang="zh-CN" sz="2800" i="1"/>
              <a:t>i</a:t>
            </a:r>
            <a:r>
              <a:rPr kumimoji="1" lang="en-US" altLang="zh-CN" sz="2800" i="1" baseline="-25000"/>
              <a:t>f </a:t>
            </a:r>
            <a:r>
              <a:rPr kumimoji="1" lang="en-US" altLang="zh-CN" sz="2800"/>
              <a:t>=</a:t>
            </a:r>
            <a:r>
              <a:rPr kumimoji="1" lang="en-US" altLang="zh-CN" sz="2800" i="1"/>
              <a:t>i</a:t>
            </a:r>
            <a:r>
              <a:rPr kumimoji="1" lang="en-US" altLang="zh-CN" sz="2800" baseline="-25000"/>
              <a:t>1</a:t>
            </a:r>
            <a:r>
              <a:rPr kumimoji="1" lang="en-US" altLang="zh-CN" sz="2800"/>
              <a:t>+ </a:t>
            </a:r>
            <a:r>
              <a:rPr kumimoji="1" lang="en-US" altLang="zh-CN" sz="2800" i="1"/>
              <a:t>i</a:t>
            </a:r>
            <a:r>
              <a:rPr kumimoji="1" lang="en-US" altLang="zh-CN" sz="2800" baseline="-25000"/>
              <a:t>2</a:t>
            </a:r>
            <a:r>
              <a:rPr kumimoji="1" lang="en-US" altLang="zh-CN" sz="2800"/>
              <a:t> = </a:t>
            </a:r>
            <a:r>
              <a:rPr kumimoji="1" lang="en-US" altLang="zh-CN" sz="2800" i="1"/>
              <a:t>u</a:t>
            </a:r>
            <a:r>
              <a:rPr kumimoji="1" lang="en-US" altLang="zh-CN" sz="2800" i="1" baseline="-25000"/>
              <a:t>i</a:t>
            </a:r>
            <a:r>
              <a:rPr kumimoji="1" lang="en-US" altLang="zh-CN" sz="2800" baseline="-25000"/>
              <a:t>1</a:t>
            </a:r>
            <a:r>
              <a:rPr kumimoji="1" lang="en-US" altLang="zh-CN" sz="2800" i="1" baseline="-25000"/>
              <a:t> </a:t>
            </a:r>
            <a:r>
              <a:rPr kumimoji="1" lang="en-US" altLang="zh-CN" sz="2800"/>
              <a:t>/</a:t>
            </a:r>
            <a:r>
              <a:rPr kumimoji="1" lang="en-US" altLang="zh-CN" sz="2800" i="1"/>
              <a:t>R</a:t>
            </a:r>
            <a:r>
              <a:rPr kumimoji="1" lang="en-US" altLang="zh-CN" sz="2800" baseline="-25000"/>
              <a:t>1</a:t>
            </a:r>
            <a:r>
              <a:rPr kumimoji="1" lang="en-US" altLang="zh-CN" sz="2800"/>
              <a:t>+ </a:t>
            </a:r>
            <a:r>
              <a:rPr kumimoji="1" lang="en-US" altLang="zh-CN" sz="2800" i="1"/>
              <a:t>u</a:t>
            </a:r>
            <a:r>
              <a:rPr kumimoji="1" lang="en-US" altLang="zh-CN" sz="2800" i="1" baseline="-25000"/>
              <a:t>i</a:t>
            </a:r>
            <a:r>
              <a:rPr kumimoji="1" lang="en-US" altLang="zh-CN" sz="2800" baseline="-25000"/>
              <a:t>2</a:t>
            </a:r>
            <a:r>
              <a:rPr kumimoji="1" lang="en-US" altLang="zh-CN" sz="2800" i="1" baseline="-25000"/>
              <a:t> </a:t>
            </a:r>
            <a:r>
              <a:rPr kumimoji="1" lang="en-US" altLang="zh-CN" sz="2800"/>
              <a:t>/</a:t>
            </a:r>
            <a:r>
              <a:rPr kumimoji="1" lang="en-US" altLang="zh-CN" sz="2800" i="1"/>
              <a:t>R</a:t>
            </a:r>
            <a:r>
              <a:rPr kumimoji="1" lang="en-US" altLang="zh-CN" sz="2800" baseline="-25000"/>
              <a:t>2</a:t>
            </a:r>
          </a:p>
        </p:txBody>
      </p:sp>
      <p:sp>
        <p:nvSpPr>
          <p:cNvPr id="159812" name="Text Box 68"/>
          <p:cNvSpPr txBox="1">
            <a:spLocks noChangeArrowheads="1"/>
          </p:cNvSpPr>
          <p:nvPr/>
        </p:nvSpPr>
        <p:spPr bwMode="auto">
          <a:xfrm>
            <a:off x="482600" y="4750474"/>
            <a:ext cx="1189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第五步</a:t>
            </a:r>
            <a:r>
              <a:rPr kumimoji="1" lang="en-US" altLang="zh-CN"/>
              <a:t>.</a:t>
            </a:r>
          </a:p>
        </p:txBody>
      </p:sp>
      <p:graphicFrame>
        <p:nvGraphicFramePr>
          <p:cNvPr id="159813" name="Object 2"/>
          <p:cNvGraphicFramePr>
            <a:graphicFrameLocks noChangeAspect="1"/>
          </p:cNvGraphicFramePr>
          <p:nvPr>
            <p:extLst>
              <p:ext uri="{D42A27DB-BD31-4B8C-83A1-F6EECF244321}">
                <p14:modId xmlns:p14="http://schemas.microsoft.com/office/powerpoint/2010/main" val="1512633535"/>
              </p:ext>
            </p:extLst>
          </p:nvPr>
        </p:nvGraphicFramePr>
        <p:xfrm>
          <a:off x="1657350" y="4548861"/>
          <a:ext cx="3952875" cy="862013"/>
        </p:xfrm>
        <a:graphic>
          <a:graphicData uri="http://schemas.openxmlformats.org/presentationml/2006/ole">
            <mc:AlternateContent xmlns:mc="http://schemas.openxmlformats.org/markup-compatibility/2006">
              <mc:Choice xmlns:v="urn:schemas-microsoft-com:vml" Requires="v">
                <p:oleObj spid="_x0000_s24716" name="Equation" r:id="rId3" imgW="1981080" imgH="431640" progId="Equation.DSMT4">
                  <p:embed/>
                </p:oleObj>
              </mc:Choice>
              <mc:Fallback>
                <p:oleObj name="Equation" r:id="rId3" imgW="19810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4548861"/>
                        <a:ext cx="3952875"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814" name="Text Box 70">
            <a:hlinkClick r:id="rId5" action="ppaction://hlinkfile"/>
          </p:cNvPr>
          <p:cNvSpPr txBox="1">
            <a:spLocks noChangeArrowheads="1"/>
          </p:cNvSpPr>
          <p:nvPr/>
        </p:nvSpPr>
        <p:spPr bwMode="auto">
          <a:xfrm>
            <a:off x="5641975" y="4707611"/>
            <a:ext cx="247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反相加权求和</a:t>
            </a:r>
          </a:p>
        </p:txBody>
      </p:sp>
      <p:sp>
        <p:nvSpPr>
          <p:cNvPr id="159815" name="Text Box 71"/>
          <p:cNvSpPr txBox="1">
            <a:spLocks noChangeArrowheads="1"/>
          </p:cNvSpPr>
          <p:nvPr/>
        </p:nvSpPr>
        <p:spPr bwMode="auto">
          <a:xfrm>
            <a:off x="482600" y="5568036"/>
            <a:ext cx="4206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第六步、线性工作输入范围：</a:t>
            </a:r>
          </a:p>
        </p:txBody>
      </p:sp>
      <p:graphicFrame>
        <p:nvGraphicFramePr>
          <p:cNvPr id="159816" name="Object 3"/>
          <p:cNvGraphicFramePr>
            <a:graphicFrameLocks noChangeAspect="1"/>
          </p:cNvGraphicFramePr>
          <p:nvPr>
            <p:extLst>
              <p:ext uri="{D42A27DB-BD31-4B8C-83A1-F6EECF244321}">
                <p14:modId xmlns:p14="http://schemas.microsoft.com/office/powerpoint/2010/main" val="2605370328"/>
              </p:ext>
            </p:extLst>
          </p:nvPr>
        </p:nvGraphicFramePr>
        <p:xfrm>
          <a:off x="4419600" y="5293399"/>
          <a:ext cx="2378075" cy="963612"/>
        </p:xfrm>
        <a:graphic>
          <a:graphicData uri="http://schemas.openxmlformats.org/presentationml/2006/ole">
            <mc:AlternateContent xmlns:mc="http://schemas.openxmlformats.org/markup-compatibility/2006">
              <mc:Choice xmlns:v="urn:schemas-microsoft-com:vml" Requires="v">
                <p:oleObj spid="_x0000_s24717" name="Equation" r:id="rId6" imgW="1193760" imgH="482400" progId="Equation.DSMT4">
                  <p:embed/>
                </p:oleObj>
              </mc:Choice>
              <mc:Fallback>
                <p:oleObj name="Equation" r:id="rId6" imgW="1193760" imgH="4824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5293399"/>
                        <a:ext cx="237807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59806"/>
                                        </p:tgtEl>
                                        <p:attrNameLst>
                                          <p:attrName>style.visibility</p:attrName>
                                        </p:attrNameLst>
                                      </p:cBhvr>
                                      <p:to>
                                        <p:strVal val="visible"/>
                                      </p:to>
                                    </p:set>
                                    <p:animEffect transition="in" filter="wipe(left)">
                                      <p:cBhvr>
                                        <p:cTn id="11" dur="75"/>
                                        <p:tgtEl>
                                          <p:spTgt spid="159806"/>
                                        </p:tgtEl>
                                      </p:cBhvr>
                                    </p:animEffect>
                                  </p:childTnLst>
                                </p:cTn>
                              </p:par>
                            </p:childTnLst>
                          </p:cTn>
                        </p:par>
                        <p:par>
                          <p:cTn id="12" fill="hold" nodeType="afterGroup">
                            <p:stCondLst>
                              <p:cond delay="80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59805"/>
                                        </p:tgtEl>
                                        <p:attrNameLst>
                                          <p:attrName>style.visibility</p:attrName>
                                        </p:attrNameLst>
                                      </p:cBhvr>
                                      <p:to>
                                        <p:strVal val="visible"/>
                                      </p:to>
                                    </p:set>
                                    <p:animEffect transition="in" filter="wipe(left)">
                                      <p:cBhvr>
                                        <p:cTn id="15" dur="75"/>
                                        <p:tgtEl>
                                          <p:spTgt spid="1598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59808"/>
                                        </p:tgtEl>
                                        <p:attrNameLst>
                                          <p:attrName>style.visibility</p:attrName>
                                        </p:attrNameLst>
                                      </p:cBhvr>
                                      <p:to>
                                        <p:strVal val="visible"/>
                                      </p:to>
                                    </p:set>
                                    <p:animEffect transition="in" filter="wipe(left)">
                                      <p:cBhvr>
                                        <p:cTn id="20" dur="75"/>
                                        <p:tgtEl>
                                          <p:spTgt spid="1598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59809"/>
                                        </p:tgtEl>
                                        <p:attrNameLst>
                                          <p:attrName>style.visibility</p:attrName>
                                        </p:attrNameLst>
                                      </p:cBhvr>
                                      <p:to>
                                        <p:strVal val="visible"/>
                                      </p:to>
                                    </p:set>
                                    <p:animEffect transition="in" filter="wipe(left)">
                                      <p:cBhvr>
                                        <p:cTn id="25" dur="75"/>
                                        <p:tgtEl>
                                          <p:spTgt spid="15980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59810"/>
                                        </p:tgtEl>
                                        <p:attrNameLst>
                                          <p:attrName>style.visibility</p:attrName>
                                        </p:attrNameLst>
                                      </p:cBhvr>
                                      <p:to>
                                        <p:strVal val="visible"/>
                                      </p:to>
                                    </p:set>
                                    <p:animEffect transition="in" filter="wipe(left)">
                                      <p:cBhvr>
                                        <p:cTn id="30" dur="75"/>
                                        <p:tgtEl>
                                          <p:spTgt spid="1598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59811"/>
                                        </p:tgtEl>
                                        <p:attrNameLst>
                                          <p:attrName>style.visibility</p:attrName>
                                        </p:attrNameLst>
                                      </p:cBhvr>
                                      <p:to>
                                        <p:strVal val="visible"/>
                                      </p:to>
                                    </p:set>
                                    <p:animEffect transition="in" filter="wipe(left)">
                                      <p:cBhvr>
                                        <p:cTn id="35" dur="75"/>
                                        <p:tgtEl>
                                          <p:spTgt spid="1598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iterate type="lt">
                                    <p:tmPct val="100000"/>
                                  </p:iterate>
                                  <p:childTnLst>
                                    <p:set>
                                      <p:cBhvr>
                                        <p:cTn id="39" dur="1" fill="hold">
                                          <p:stCondLst>
                                            <p:cond delay="0"/>
                                          </p:stCondLst>
                                        </p:cTn>
                                        <p:tgtEl>
                                          <p:spTgt spid="159812"/>
                                        </p:tgtEl>
                                        <p:attrNameLst>
                                          <p:attrName>style.visibility</p:attrName>
                                        </p:attrNameLst>
                                      </p:cBhvr>
                                      <p:to>
                                        <p:strVal val="visible"/>
                                      </p:to>
                                    </p:set>
                                    <p:animEffect transition="in" filter="wipe(left)">
                                      <p:cBhvr>
                                        <p:cTn id="40" dur="75"/>
                                        <p:tgtEl>
                                          <p:spTgt spid="159812"/>
                                        </p:tgtEl>
                                      </p:cBhvr>
                                    </p:animEffect>
                                  </p:childTnLst>
                                </p:cTn>
                              </p:par>
                            </p:childTnLst>
                          </p:cTn>
                        </p:par>
                        <p:par>
                          <p:cTn id="41" fill="hold" nodeType="afterGroup">
                            <p:stCondLst>
                              <p:cond delay="300"/>
                            </p:stCondLst>
                            <p:childTnLst>
                              <p:par>
                                <p:cTn id="42" presetID="22" presetClass="entr" presetSubtype="8" fill="hold" nodeType="afterEffect">
                                  <p:stCondLst>
                                    <p:cond delay="0"/>
                                  </p:stCondLst>
                                  <p:childTnLst>
                                    <p:set>
                                      <p:cBhvr>
                                        <p:cTn id="43" dur="1" fill="hold">
                                          <p:stCondLst>
                                            <p:cond delay="0"/>
                                          </p:stCondLst>
                                        </p:cTn>
                                        <p:tgtEl>
                                          <p:spTgt spid="159813"/>
                                        </p:tgtEl>
                                        <p:attrNameLst>
                                          <p:attrName>style.visibility</p:attrName>
                                        </p:attrNameLst>
                                      </p:cBhvr>
                                      <p:to>
                                        <p:strVal val="visible"/>
                                      </p:to>
                                    </p:set>
                                    <p:animEffect transition="in" filter="wipe(left)">
                                      <p:cBhvr>
                                        <p:cTn id="44" dur="500"/>
                                        <p:tgtEl>
                                          <p:spTgt spid="1598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iterate type="lt">
                                    <p:tmPct val="100000"/>
                                  </p:iterate>
                                  <p:childTnLst>
                                    <p:set>
                                      <p:cBhvr>
                                        <p:cTn id="48" dur="1" fill="hold">
                                          <p:stCondLst>
                                            <p:cond delay="0"/>
                                          </p:stCondLst>
                                        </p:cTn>
                                        <p:tgtEl>
                                          <p:spTgt spid="159814"/>
                                        </p:tgtEl>
                                        <p:attrNameLst>
                                          <p:attrName>style.visibility</p:attrName>
                                        </p:attrNameLst>
                                      </p:cBhvr>
                                      <p:to>
                                        <p:strVal val="visible"/>
                                      </p:to>
                                    </p:set>
                                    <p:animEffect transition="in" filter="wipe(left)">
                                      <p:cBhvr>
                                        <p:cTn id="49" dur="75"/>
                                        <p:tgtEl>
                                          <p:spTgt spid="1598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159815"/>
                                        </p:tgtEl>
                                        <p:attrNameLst>
                                          <p:attrName>style.visibility</p:attrName>
                                        </p:attrNameLst>
                                      </p:cBhvr>
                                      <p:to>
                                        <p:strVal val="visible"/>
                                      </p:to>
                                    </p:set>
                                  </p:childTnLst>
                                </p:cTn>
                              </p:par>
                            </p:childTnLst>
                          </p:cTn>
                        </p:par>
                        <p:par>
                          <p:cTn id="54" fill="hold" nodeType="afterGroup">
                            <p:stCondLst>
                              <p:cond delay="975"/>
                            </p:stCondLst>
                            <p:childTnLst>
                              <p:par>
                                <p:cTn id="55" presetID="22" presetClass="entr" presetSubtype="8" fill="hold" nodeType="afterEffect">
                                  <p:stCondLst>
                                    <p:cond delay="0"/>
                                  </p:stCondLst>
                                  <p:childTnLst>
                                    <p:set>
                                      <p:cBhvr>
                                        <p:cTn id="56" dur="1" fill="hold">
                                          <p:stCondLst>
                                            <p:cond delay="0"/>
                                          </p:stCondLst>
                                        </p:cTn>
                                        <p:tgtEl>
                                          <p:spTgt spid="159816"/>
                                        </p:tgtEl>
                                        <p:attrNameLst>
                                          <p:attrName>style.visibility</p:attrName>
                                        </p:attrNameLst>
                                      </p:cBhvr>
                                      <p:to>
                                        <p:strVal val="visible"/>
                                      </p:to>
                                    </p:set>
                                    <p:animEffect transition="in" filter="wipe(left)">
                                      <p:cBhvr>
                                        <p:cTn id="57" dur="500"/>
                                        <p:tgtEl>
                                          <p:spTgt spid="159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05" grpId="0" autoUpdateAnimBg="0"/>
      <p:bldP spid="159806" grpId="0" autoUpdateAnimBg="0"/>
      <p:bldP spid="159808" grpId="0" autoUpdateAnimBg="0"/>
      <p:bldP spid="159809" grpId="0" autoUpdateAnimBg="0"/>
      <p:bldP spid="159810" grpId="0" autoUpdateAnimBg="0"/>
      <p:bldP spid="159811" grpId="0" autoUpdateAnimBg="0"/>
      <p:bldP spid="159812" grpId="0" autoUpdateAnimBg="0"/>
      <p:bldP spid="159814" grpId="0" autoUpdateAnimBg="0"/>
      <p:bldP spid="15981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1</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52</a:t>
            </a:fld>
            <a:endParaRPr lang="zh-CN" altLang="en-US"/>
          </a:p>
        </p:txBody>
      </p:sp>
      <p:sp>
        <p:nvSpPr>
          <p:cNvPr id="25606"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反相求和电路</a:t>
            </a:r>
            <a:r>
              <a:rPr lang="en-US" altLang="zh-CN" smtClean="0">
                <a:ea typeface="宋体" charset="-122"/>
              </a:rPr>
              <a:t>(</a:t>
            </a:r>
            <a:r>
              <a:rPr lang="zh-CN" altLang="en-US" smtClean="0">
                <a:ea typeface="宋体" charset="-122"/>
              </a:rPr>
              <a:t>续</a:t>
            </a:r>
            <a:r>
              <a:rPr lang="en-US" altLang="zh-CN" smtClean="0">
                <a:ea typeface="宋体" charset="-122"/>
              </a:rPr>
              <a:t>)</a:t>
            </a:r>
          </a:p>
        </p:txBody>
      </p:sp>
      <p:grpSp>
        <p:nvGrpSpPr>
          <p:cNvPr id="2" name="Group 4"/>
          <p:cNvGrpSpPr>
            <a:grpSpLocks/>
          </p:cNvGrpSpPr>
          <p:nvPr/>
        </p:nvGrpSpPr>
        <p:grpSpPr bwMode="auto">
          <a:xfrm>
            <a:off x="765175" y="1600200"/>
            <a:ext cx="3440113" cy="2344738"/>
            <a:chOff x="288" y="1001"/>
            <a:chExt cx="2167" cy="1477"/>
          </a:xfrm>
        </p:grpSpPr>
        <p:grpSp>
          <p:nvGrpSpPr>
            <p:cNvPr id="25611" name="Group 5"/>
            <p:cNvGrpSpPr>
              <a:grpSpLocks/>
            </p:cNvGrpSpPr>
            <p:nvPr/>
          </p:nvGrpSpPr>
          <p:grpSpPr bwMode="auto">
            <a:xfrm>
              <a:off x="1440" y="1488"/>
              <a:ext cx="384" cy="528"/>
              <a:chOff x="2304" y="1824"/>
              <a:chExt cx="384" cy="528"/>
            </a:xfrm>
          </p:grpSpPr>
          <p:sp>
            <p:nvSpPr>
              <p:cNvPr id="25655"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56"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57" name="Group 8"/>
              <p:cNvGrpSpPr>
                <a:grpSpLocks/>
              </p:cNvGrpSpPr>
              <p:nvPr/>
            </p:nvGrpSpPr>
            <p:grpSpPr bwMode="auto">
              <a:xfrm rot="10800000" flipH="1" flipV="1">
                <a:off x="2339" y="2210"/>
                <a:ext cx="48" cy="48"/>
                <a:chOff x="2856" y="2613"/>
                <a:chExt cx="48" cy="48"/>
              </a:xfrm>
            </p:grpSpPr>
            <p:sp>
              <p:nvSpPr>
                <p:cNvPr id="25665"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58" name="Group 11"/>
              <p:cNvGrpSpPr>
                <a:grpSpLocks/>
              </p:cNvGrpSpPr>
              <p:nvPr/>
            </p:nvGrpSpPr>
            <p:grpSpPr bwMode="auto">
              <a:xfrm rot="10800000" flipH="1" flipV="1">
                <a:off x="2615" y="2066"/>
                <a:ext cx="48" cy="48"/>
                <a:chOff x="2856" y="2613"/>
                <a:chExt cx="48" cy="48"/>
              </a:xfrm>
            </p:grpSpPr>
            <p:sp>
              <p:nvSpPr>
                <p:cNvPr id="25663"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4" name="Line 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59"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5660" name="Group 15"/>
              <p:cNvGrpSpPr>
                <a:grpSpLocks noChangeAspect="1"/>
              </p:cNvGrpSpPr>
              <p:nvPr/>
            </p:nvGrpSpPr>
            <p:grpSpPr bwMode="auto">
              <a:xfrm>
                <a:off x="2488" y="1872"/>
                <a:ext cx="104" cy="34"/>
                <a:chOff x="1584" y="2928"/>
                <a:chExt cx="288" cy="96"/>
              </a:xfrm>
            </p:grpSpPr>
            <p:sp>
              <p:nvSpPr>
                <p:cNvPr id="25661"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62"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5612" name="Group 18"/>
            <p:cNvGrpSpPr>
              <a:grpSpLocks/>
            </p:cNvGrpSpPr>
            <p:nvPr/>
          </p:nvGrpSpPr>
          <p:grpSpPr bwMode="auto">
            <a:xfrm>
              <a:off x="1128" y="2382"/>
              <a:ext cx="144" cy="96"/>
              <a:chOff x="1056" y="1392"/>
              <a:chExt cx="144" cy="96"/>
            </a:xfrm>
          </p:grpSpPr>
          <p:sp>
            <p:nvSpPr>
              <p:cNvPr id="25653" name="Line 1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4" name="Line 2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13" name="Group 21"/>
            <p:cNvGrpSpPr>
              <a:grpSpLocks/>
            </p:cNvGrpSpPr>
            <p:nvPr/>
          </p:nvGrpSpPr>
          <p:grpSpPr bwMode="auto">
            <a:xfrm rot="5400000">
              <a:off x="1593" y="1095"/>
              <a:ext cx="77" cy="480"/>
              <a:chOff x="1824" y="1344"/>
              <a:chExt cx="77" cy="480"/>
            </a:xfrm>
          </p:grpSpPr>
          <p:sp>
            <p:nvSpPr>
              <p:cNvPr id="25650" name="Rectangle 2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51" name="Line 2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2" name="Line 2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14" name="Oval 25"/>
            <p:cNvSpPr>
              <a:spLocks noChangeArrowheads="1"/>
            </p:cNvSpPr>
            <p:nvPr/>
          </p:nvSpPr>
          <p:spPr bwMode="auto">
            <a:xfrm>
              <a:off x="2118" y="17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5615" name="Group 26"/>
            <p:cNvGrpSpPr>
              <a:grpSpLocks/>
            </p:cNvGrpSpPr>
            <p:nvPr/>
          </p:nvGrpSpPr>
          <p:grpSpPr bwMode="auto">
            <a:xfrm rot="5400000">
              <a:off x="825" y="1095"/>
              <a:ext cx="77" cy="480"/>
              <a:chOff x="1824" y="1344"/>
              <a:chExt cx="77" cy="480"/>
            </a:xfrm>
          </p:grpSpPr>
          <p:sp>
            <p:nvSpPr>
              <p:cNvPr id="25647"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48"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16" name="Group 30"/>
            <p:cNvGrpSpPr>
              <a:grpSpLocks/>
            </p:cNvGrpSpPr>
            <p:nvPr/>
          </p:nvGrpSpPr>
          <p:grpSpPr bwMode="auto">
            <a:xfrm rot="5400000">
              <a:off x="825" y="1383"/>
              <a:ext cx="77" cy="480"/>
              <a:chOff x="1824" y="1344"/>
              <a:chExt cx="77" cy="480"/>
            </a:xfrm>
          </p:grpSpPr>
          <p:sp>
            <p:nvSpPr>
              <p:cNvPr id="25644"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45"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17" name="Group 34"/>
            <p:cNvGrpSpPr>
              <a:grpSpLocks/>
            </p:cNvGrpSpPr>
            <p:nvPr/>
          </p:nvGrpSpPr>
          <p:grpSpPr bwMode="auto">
            <a:xfrm>
              <a:off x="1162" y="1968"/>
              <a:ext cx="77" cy="480"/>
              <a:chOff x="1824" y="1344"/>
              <a:chExt cx="77" cy="480"/>
            </a:xfrm>
          </p:grpSpPr>
          <p:sp>
            <p:nvSpPr>
              <p:cNvPr id="25641"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42"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18" name="Freeform 38"/>
            <p:cNvSpPr>
              <a:spLocks/>
            </p:cNvSpPr>
            <p:nvPr/>
          </p:nvSpPr>
          <p:spPr bwMode="auto">
            <a:xfrm>
              <a:off x="1200" y="1899"/>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0" y="0"/>
                  </a:lnTo>
                  <a:lnTo>
                    <a:pt x="24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5619" name="Line 39"/>
            <p:cNvSpPr>
              <a:spLocks noChangeShapeType="1"/>
            </p:cNvSpPr>
            <p:nvPr/>
          </p:nvSpPr>
          <p:spPr bwMode="auto">
            <a:xfrm>
              <a:off x="1104" y="1335"/>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40"/>
            <p:cNvSpPr>
              <a:spLocks noChangeShapeType="1"/>
            </p:cNvSpPr>
            <p:nvPr/>
          </p:nvSpPr>
          <p:spPr bwMode="auto">
            <a:xfrm>
              <a:off x="1056" y="1623"/>
              <a:ext cx="3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41"/>
            <p:cNvSpPr>
              <a:spLocks noChangeShapeType="1"/>
            </p:cNvSpPr>
            <p:nvPr/>
          </p:nvSpPr>
          <p:spPr bwMode="auto">
            <a:xfrm rot="5400000">
              <a:off x="1044" y="1479"/>
              <a:ext cx="288" cy="0"/>
            </a:xfrm>
            <a:prstGeom prst="line">
              <a:avLst/>
            </a:prstGeom>
            <a:noFill/>
            <a:ln w="28575">
              <a:solidFill>
                <a:schemeClr val="tx1"/>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5622" name="Line 42"/>
            <p:cNvSpPr>
              <a:spLocks noChangeShapeType="1"/>
            </p:cNvSpPr>
            <p:nvPr/>
          </p:nvSpPr>
          <p:spPr bwMode="auto">
            <a:xfrm>
              <a:off x="1824" y="1740"/>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Oval 43"/>
            <p:cNvSpPr>
              <a:spLocks noChangeArrowheads="1"/>
            </p:cNvSpPr>
            <p:nvPr/>
          </p:nvSpPr>
          <p:spPr bwMode="auto">
            <a:xfrm>
              <a:off x="573" y="1311"/>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24" name="Oval 44"/>
            <p:cNvSpPr>
              <a:spLocks noChangeArrowheads="1"/>
            </p:cNvSpPr>
            <p:nvPr/>
          </p:nvSpPr>
          <p:spPr bwMode="auto">
            <a:xfrm>
              <a:off x="570" y="159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5625" name="Freeform 45"/>
            <p:cNvSpPr>
              <a:spLocks/>
            </p:cNvSpPr>
            <p:nvPr/>
          </p:nvSpPr>
          <p:spPr bwMode="auto">
            <a:xfrm flipH="1">
              <a:off x="1798" y="1335"/>
              <a:ext cx="170" cy="395"/>
            </a:xfrm>
            <a:custGeom>
              <a:avLst/>
              <a:gdLst>
                <a:gd name="T0" fmla="*/ 0 w 240"/>
                <a:gd name="T1" fmla="*/ 1084 h 144"/>
                <a:gd name="T2" fmla="*/ 0 w 240"/>
                <a:gd name="T3" fmla="*/ 0 h 144"/>
                <a:gd name="T4" fmla="*/ 12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0" y="0"/>
                  </a:lnTo>
                  <a:lnTo>
                    <a:pt x="240" y="0"/>
                  </a:lnTo>
                </a:path>
              </a:pathLst>
            </a:custGeom>
            <a:noFill/>
            <a:ln w="28575">
              <a:solidFill>
                <a:schemeClr val="tx1"/>
              </a:solidFill>
              <a:round/>
              <a:headEnd type="oval" w="sm" len="sm"/>
              <a:tailEnd type="none"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5626" name="Text Box 46"/>
            <p:cNvSpPr txBox="1">
              <a:spLocks noChangeArrowheads="1"/>
            </p:cNvSpPr>
            <p:nvPr/>
          </p:nvSpPr>
          <p:spPr bwMode="auto">
            <a:xfrm>
              <a:off x="2198" y="1573"/>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o</a:t>
              </a:r>
              <a:endParaRPr kumimoji="1" lang="en-US" altLang="zh-CN" sz="2000">
                <a:ea typeface="宋体" charset="-122"/>
              </a:endParaRPr>
            </a:p>
          </p:txBody>
        </p:sp>
        <p:sp>
          <p:nvSpPr>
            <p:cNvPr id="25627" name="Text Box 47"/>
            <p:cNvSpPr txBox="1">
              <a:spLocks noChangeArrowheads="1"/>
            </p:cNvSpPr>
            <p:nvPr/>
          </p:nvSpPr>
          <p:spPr bwMode="auto">
            <a:xfrm>
              <a:off x="288" y="1150"/>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i="1" baseline="-25000">
                  <a:ea typeface="宋体" charset="-122"/>
                </a:rPr>
                <a:t>i</a:t>
              </a:r>
              <a:r>
                <a:rPr kumimoji="1" lang="en-US" altLang="zh-CN" sz="2000" baseline="-25000">
                  <a:ea typeface="宋体" charset="-122"/>
                </a:rPr>
                <a:t>1</a:t>
              </a:r>
              <a:endParaRPr kumimoji="1" lang="en-US" altLang="zh-CN" sz="2000">
                <a:ea typeface="宋体" charset="-122"/>
              </a:endParaRPr>
            </a:p>
          </p:txBody>
        </p:sp>
        <p:sp>
          <p:nvSpPr>
            <p:cNvPr id="25628" name="Text Box 48"/>
            <p:cNvSpPr txBox="1">
              <a:spLocks noChangeArrowheads="1"/>
            </p:cNvSpPr>
            <p:nvPr/>
          </p:nvSpPr>
          <p:spPr bwMode="auto">
            <a:xfrm>
              <a:off x="288" y="1478"/>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i="1" baseline="-25000">
                  <a:ea typeface="宋体" charset="-122"/>
                </a:rPr>
                <a:t>i</a:t>
              </a:r>
              <a:r>
                <a:rPr kumimoji="1" lang="en-US" altLang="zh-CN" sz="2000" baseline="-25000">
                  <a:ea typeface="宋体" charset="-122"/>
                </a:rPr>
                <a:t>2</a:t>
              </a:r>
              <a:endParaRPr kumimoji="1" lang="en-US" altLang="zh-CN" sz="2000">
                <a:ea typeface="宋体" charset="-122"/>
              </a:endParaRPr>
            </a:p>
          </p:txBody>
        </p:sp>
        <p:sp>
          <p:nvSpPr>
            <p:cNvPr id="25629" name="Text Box 49"/>
            <p:cNvSpPr txBox="1">
              <a:spLocks noChangeArrowheads="1"/>
            </p:cNvSpPr>
            <p:nvPr/>
          </p:nvSpPr>
          <p:spPr bwMode="auto">
            <a:xfrm>
              <a:off x="758" y="1017"/>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a:ea typeface="宋体" charset="-122"/>
              </a:endParaRPr>
            </a:p>
          </p:txBody>
        </p:sp>
        <p:sp>
          <p:nvSpPr>
            <p:cNvPr id="25630" name="Text Box 50"/>
            <p:cNvSpPr txBox="1">
              <a:spLocks noChangeArrowheads="1"/>
            </p:cNvSpPr>
            <p:nvPr/>
          </p:nvSpPr>
          <p:spPr bwMode="auto">
            <a:xfrm>
              <a:off x="750" y="1344"/>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2</a:t>
              </a:r>
              <a:endParaRPr kumimoji="1" lang="en-US" altLang="zh-CN" sz="2000">
                <a:ea typeface="宋体" charset="-122"/>
              </a:endParaRPr>
            </a:p>
          </p:txBody>
        </p:sp>
        <p:sp>
          <p:nvSpPr>
            <p:cNvPr id="25631" name="Text Box 51"/>
            <p:cNvSpPr txBox="1">
              <a:spLocks noChangeArrowheads="1"/>
            </p:cNvSpPr>
            <p:nvPr/>
          </p:nvSpPr>
          <p:spPr bwMode="auto">
            <a:xfrm>
              <a:off x="1510" y="1035"/>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i="1" baseline="-25000">
                  <a:ea typeface="宋体" charset="-122"/>
                </a:rPr>
                <a:t>f</a:t>
              </a:r>
              <a:endParaRPr kumimoji="1" lang="en-US" altLang="zh-CN" sz="2000" i="1">
                <a:ea typeface="宋体" charset="-122"/>
              </a:endParaRPr>
            </a:p>
          </p:txBody>
        </p:sp>
        <p:sp>
          <p:nvSpPr>
            <p:cNvPr id="25632" name="Text Box 52"/>
            <p:cNvSpPr txBox="1">
              <a:spLocks noChangeArrowheads="1"/>
            </p:cNvSpPr>
            <p:nvPr/>
          </p:nvSpPr>
          <p:spPr bwMode="auto">
            <a:xfrm>
              <a:off x="886" y="205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a:t>
              </a:r>
              <a:endParaRPr kumimoji="1" lang="en-US" altLang="zh-CN" sz="2000">
                <a:ea typeface="宋体" charset="-122"/>
              </a:endParaRPr>
            </a:p>
          </p:txBody>
        </p:sp>
        <p:sp>
          <p:nvSpPr>
            <p:cNvPr id="25633" name="Line 53"/>
            <p:cNvSpPr>
              <a:spLocks noChangeShapeType="1"/>
            </p:cNvSpPr>
            <p:nvPr/>
          </p:nvSpPr>
          <p:spPr bwMode="auto">
            <a:xfrm>
              <a:off x="585" y="1248"/>
              <a:ext cx="19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34" name="Line 54"/>
            <p:cNvSpPr>
              <a:spLocks noChangeShapeType="1"/>
            </p:cNvSpPr>
            <p:nvPr/>
          </p:nvSpPr>
          <p:spPr bwMode="auto">
            <a:xfrm>
              <a:off x="576" y="1728"/>
              <a:ext cx="19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35" name="Line 55"/>
            <p:cNvSpPr>
              <a:spLocks noChangeShapeType="1"/>
            </p:cNvSpPr>
            <p:nvPr/>
          </p:nvSpPr>
          <p:spPr bwMode="auto">
            <a:xfrm>
              <a:off x="1269" y="1248"/>
              <a:ext cx="19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36" name="Text Box 56"/>
            <p:cNvSpPr txBox="1">
              <a:spLocks noChangeArrowheads="1"/>
            </p:cNvSpPr>
            <p:nvPr/>
          </p:nvSpPr>
          <p:spPr bwMode="auto">
            <a:xfrm>
              <a:off x="441" y="1001"/>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sz="2000" i="1">
                  <a:ea typeface="宋体" charset="-122"/>
                </a:rPr>
                <a:t>i</a:t>
              </a:r>
              <a:r>
                <a:rPr lang="en-US" altLang="zh-CN" sz="2000" baseline="-25000">
                  <a:ea typeface="宋体" charset="-122"/>
                </a:rPr>
                <a:t>1</a:t>
              </a:r>
              <a:endParaRPr lang="en-US" altLang="zh-CN" sz="2000">
                <a:ea typeface="宋体" charset="-122"/>
              </a:endParaRPr>
            </a:p>
          </p:txBody>
        </p:sp>
        <p:sp>
          <p:nvSpPr>
            <p:cNvPr id="25637" name="Text Box 57"/>
            <p:cNvSpPr txBox="1">
              <a:spLocks noChangeArrowheads="1"/>
            </p:cNvSpPr>
            <p:nvPr/>
          </p:nvSpPr>
          <p:spPr bwMode="auto">
            <a:xfrm>
              <a:off x="508" y="1718"/>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sz="2000" i="1">
                  <a:ea typeface="宋体" charset="-122"/>
                </a:rPr>
                <a:t>i</a:t>
              </a:r>
              <a:r>
                <a:rPr lang="en-US" altLang="zh-CN" sz="2000" baseline="-25000">
                  <a:ea typeface="宋体" charset="-122"/>
                </a:rPr>
                <a:t>2</a:t>
              </a:r>
              <a:endParaRPr lang="en-US" altLang="zh-CN" sz="2000">
                <a:ea typeface="宋体" charset="-122"/>
              </a:endParaRPr>
            </a:p>
          </p:txBody>
        </p:sp>
        <p:sp>
          <p:nvSpPr>
            <p:cNvPr id="25638" name="Text Box 58"/>
            <p:cNvSpPr txBox="1">
              <a:spLocks noChangeArrowheads="1"/>
            </p:cNvSpPr>
            <p:nvPr/>
          </p:nvSpPr>
          <p:spPr bwMode="auto">
            <a:xfrm>
              <a:off x="1132" y="1008"/>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sz="2000" i="1">
                  <a:ea typeface="宋体" charset="-122"/>
                </a:rPr>
                <a:t>i</a:t>
              </a:r>
              <a:r>
                <a:rPr lang="en-US" altLang="zh-CN" sz="2000" i="1" baseline="-25000">
                  <a:ea typeface="宋体" charset="-122"/>
                </a:rPr>
                <a:t>f</a:t>
              </a:r>
              <a:endParaRPr lang="en-US" altLang="zh-CN" sz="2000" i="1">
                <a:ea typeface="宋体" charset="-122"/>
              </a:endParaRPr>
            </a:p>
          </p:txBody>
        </p:sp>
        <p:sp>
          <p:nvSpPr>
            <p:cNvPr id="25639" name="Text Box 59"/>
            <p:cNvSpPr txBox="1">
              <a:spLocks noChangeArrowheads="1"/>
            </p:cNvSpPr>
            <p:nvPr/>
          </p:nvSpPr>
          <p:spPr bwMode="auto">
            <a:xfrm>
              <a:off x="993" y="166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endParaRPr lang="zh-CN" altLang="zh-CN" sz="2000">
                <a:ea typeface="宋体" charset="-122"/>
              </a:endParaRPr>
            </a:p>
          </p:txBody>
        </p:sp>
        <p:sp>
          <p:nvSpPr>
            <p:cNvPr id="25640" name="Text Box 60"/>
            <p:cNvSpPr txBox="1">
              <a:spLocks noChangeArrowheads="1"/>
            </p:cNvSpPr>
            <p:nvPr/>
          </p:nvSpPr>
          <p:spPr bwMode="auto">
            <a:xfrm>
              <a:off x="1185" y="138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endParaRPr lang="zh-CN" altLang="zh-CN" sz="2000">
                <a:latin typeface="宋体" charset="-122"/>
                <a:ea typeface="宋体" charset="-122"/>
              </a:endParaRPr>
            </a:p>
          </p:txBody>
        </p:sp>
      </p:grpSp>
      <p:sp>
        <p:nvSpPr>
          <p:cNvPr id="199741" name="Text Box 61"/>
          <p:cNvSpPr txBox="1">
            <a:spLocks noChangeArrowheads="1"/>
          </p:cNvSpPr>
          <p:nvPr/>
        </p:nvSpPr>
        <p:spPr bwMode="auto">
          <a:xfrm>
            <a:off x="731838" y="3992563"/>
            <a:ext cx="238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a:t>
            </a:r>
            <a:r>
              <a:rPr kumimoji="1" lang="en-US" altLang="zh-CN"/>
              <a:t>=</a:t>
            </a:r>
            <a:r>
              <a:rPr kumimoji="1" lang="en-US" altLang="zh-CN" i="1"/>
              <a:t>R</a:t>
            </a:r>
            <a:r>
              <a:rPr kumimoji="1" lang="en-US" altLang="zh-CN" baseline="-25000">
                <a:sym typeface="Symbol" pitchFamily="18" charset="2"/>
              </a:rPr>
              <a:t></a:t>
            </a:r>
            <a:r>
              <a:rPr kumimoji="1" lang="en-US" altLang="zh-CN"/>
              <a:t>=</a:t>
            </a:r>
            <a:r>
              <a:rPr kumimoji="1" lang="en-US" altLang="zh-CN" i="1"/>
              <a:t>R</a:t>
            </a:r>
            <a:r>
              <a:rPr kumimoji="1" lang="en-US" altLang="zh-CN" baseline="-25000"/>
              <a:t>1</a:t>
            </a:r>
            <a:r>
              <a:rPr kumimoji="1" lang="en-US" altLang="zh-CN"/>
              <a:t>//</a:t>
            </a:r>
            <a:r>
              <a:rPr kumimoji="1" lang="en-US" altLang="zh-CN" i="1"/>
              <a:t>R</a:t>
            </a:r>
            <a:r>
              <a:rPr kumimoji="1" lang="en-US" altLang="zh-CN" baseline="-25000"/>
              <a:t>2</a:t>
            </a:r>
            <a:r>
              <a:rPr kumimoji="1" lang="en-US" altLang="zh-CN"/>
              <a:t>//</a:t>
            </a:r>
            <a:r>
              <a:rPr kumimoji="1" lang="en-US" altLang="zh-CN" i="1"/>
              <a:t>R</a:t>
            </a:r>
            <a:r>
              <a:rPr kumimoji="1" lang="en-US" altLang="zh-CN" i="1" baseline="-25000"/>
              <a:t>f</a:t>
            </a:r>
          </a:p>
        </p:txBody>
      </p:sp>
      <p:sp>
        <p:nvSpPr>
          <p:cNvPr id="199752" name="Text Box 72"/>
          <p:cNvSpPr txBox="1">
            <a:spLocks noChangeArrowheads="1"/>
          </p:cNvSpPr>
          <p:nvPr/>
        </p:nvSpPr>
        <p:spPr bwMode="auto">
          <a:xfrm>
            <a:off x="4187825" y="3155950"/>
            <a:ext cx="2414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rPr>
              <a:t>当</a:t>
            </a:r>
            <a:r>
              <a:rPr kumimoji="1" lang="en-US" altLang="zh-CN" i="1">
                <a:solidFill>
                  <a:srgbClr val="FF0000"/>
                </a:solidFill>
              </a:rPr>
              <a:t>R</a:t>
            </a:r>
            <a:r>
              <a:rPr kumimoji="1" lang="en-US" altLang="zh-CN" baseline="-25000">
                <a:solidFill>
                  <a:srgbClr val="FF0000"/>
                </a:solidFill>
              </a:rPr>
              <a:t>1</a:t>
            </a:r>
            <a:r>
              <a:rPr kumimoji="1" lang="en-US" altLang="zh-CN">
                <a:solidFill>
                  <a:srgbClr val="FF0000"/>
                </a:solidFill>
              </a:rPr>
              <a:t>= </a:t>
            </a:r>
            <a:r>
              <a:rPr kumimoji="1" lang="en-US" altLang="zh-CN" i="1">
                <a:solidFill>
                  <a:srgbClr val="FF0000"/>
                </a:solidFill>
              </a:rPr>
              <a:t>R</a:t>
            </a:r>
            <a:r>
              <a:rPr kumimoji="1" lang="en-US" altLang="zh-CN" baseline="-25000">
                <a:solidFill>
                  <a:srgbClr val="FF0000"/>
                </a:solidFill>
              </a:rPr>
              <a:t>2</a:t>
            </a:r>
            <a:r>
              <a:rPr kumimoji="1" lang="en-US" altLang="zh-CN">
                <a:solidFill>
                  <a:srgbClr val="FF0000"/>
                </a:solidFill>
              </a:rPr>
              <a:t>= </a:t>
            </a:r>
            <a:r>
              <a:rPr kumimoji="1" lang="en-US" altLang="zh-CN" i="1">
                <a:solidFill>
                  <a:srgbClr val="FF0000"/>
                </a:solidFill>
              </a:rPr>
              <a:t>R</a:t>
            </a:r>
            <a:r>
              <a:rPr kumimoji="1" lang="zh-CN" altLang="en-US">
                <a:solidFill>
                  <a:srgbClr val="FF0000"/>
                </a:solidFill>
              </a:rPr>
              <a:t>时，</a:t>
            </a:r>
          </a:p>
        </p:txBody>
      </p:sp>
      <p:graphicFrame>
        <p:nvGraphicFramePr>
          <p:cNvPr id="199753" name="Object 2"/>
          <p:cNvGraphicFramePr>
            <a:graphicFrameLocks noChangeAspect="1"/>
          </p:cNvGraphicFramePr>
          <p:nvPr/>
        </p:nvGraphicFramePr>
        <p:xfrm>
          <a:off x="4675188" y="3684588"/>
          <a:ext cx="2411412" cy="839787"/>
        </p:xfrm>
        <a:graphic>
          <a:graphicData uri="http://schemas.openxmlformats.org/presentationml/2006/ole">
            <mc:AlternateContent xmlns:mc="http://schemas.openxmlformats.org/markup-compatibility/2006">
              <mc:Choice xmlns:v="urn:schemas-microsoft-com:vml" Requires="v">
                <p:oleObj spid="_x0000_s25769" name="Equation" r:id="rId3" imgW="1206360" imgH="419040" progId="Equation.DSMT4">
                  <p:embed/>
                </p:oleObj>
              </mc:Choice>
              <mc:Fallback>
                <p:oleObj name="Equation" r:id="rId3" imgW="120636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188" y="3684588"/>
                        <a:ext cx="2411412"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754" name="Text Box 74"/>
          <p:cNvSpPr txBox="1">
            <a:spLocks noChangeArrowheads="1"/>
          </p:cNvSpPr>
          <p:nvPr/>
        </p:nvSpPr>
        <p:spPr bwMode="auto">
          <a:xfrm>
            <a:off x="4187825" y="4641850"/>
            <a:ext cx="253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rPr>
              <a:t>当</a:t>
            </a:r>
            <a:r>
              <a:rPr kumimoji="1" lang="en-US" altLang="zh-CN" i="1">
                <a:solidFill>
                  <a:srgbClr val="FF0000"/>
                </a:solidFill>
              </a:rPr>
              <a:t>R</a:t>
            </a:r>
            <a:r>
              <a:rPr kumimoji="1" lang="en-US" altLang="zh-CN" baseline="-25000">
                <a:solidFill>
                  <a:srgbClr val="FF0000"/>
                </a:solidFill>
              </a:rPr>
              <a:t>1</a:t>
            </a:r>
            <a:r>
              <a:rPr kumimoji="1" lang="en-US" altLang="zh-CN">
                <a:solidFill>
                  <a:srgbClr val="FF0000"/>
                </a:solidFill>
              </a:rPr>
              <a:t>= </a:t>
            </a:r>
            <a:r>
              <a:rPr kumimoji="1" lang="en-US" altLang="zh-CN" i="1">
                <a:solidFill>
                  <a:srgbClr val="FF0000"/>
                </a:solidFill>
              </a:rPr>
              <a:t>R</a:t>
            </a:r>
            <a:r>
              <a:rPr kumimoji="1" lang="en-US" altLang="zh-CN" baseline="-25000">
                <a:solidFill>
                  <a:srgbClr val="FF0000"/>
                </a:solidFill>
              </a:rPr>
              <a:t>2</a:t>
            </a:r>
            <a:r>
              <a:rPr kumimoji="1" lang="en-US" altLang="zh-CN">
                <a:solidFill>
                  <a:srgbClr val="FF0000"/>
                </a:solidFill>
              </a:rPr>
              <a:t>= </a:t>
            </a:r>
            <a:r>
              <a:rPr kumimoji="1" lang="en-US" altLang="zh-CN" i="1">
                <a:solidFill>
                  <a:srgbClr val="FF0000"/>
                </a:solidFill>
              </a:rPr>
              <a:t>R</a:t>
            </a:r>
            <a:r>
              <a:rPr kumimoji="1" lang="en-US" altLang="zh-CN" i="1" baseline="-25000">
                <a:solidFill>
                  <a:srgbClr val="FF0000"/>
                </a:solidFill>
              </a:rPr>
              <a:t>f </a:t>
            </a:r>
            <a:r>
              <a:rPr kumimoji="1" lang="zh-CN" altLang="en-US">
                <a:solidFill>
                  <a:srgbClr val="FF0000"/>
                </a:solidFill>
              </a:rPr>
              <a:t>时，</a:t>
            </a:r>
          </a:p>
        </p:txBody>
      </p:sp>
      <p:graphicFrame>
        <p:nvGraphicFramePr>
          <p:cNvPr id="199755" name="Object 3"/>
          <p:cNvGraphicFramePr>
            <a:graphicFrameLocks noChangeAspect="1"/>
          </p:cNvGraphicFramePr>
          <p:nvPr/>
        </p:nvGraphicFramePr>
        <p:xfrm>
          <a:off x="4675188" y="5541963"/>
          <a:ext cx="1954212" cy="457200"/>
        </p:xfrm>
        <a:graphic>
          <a:graphicData uri="http://schemas.openxmlformats.org/presentationml/2006/ole">
            <mc:AlternateContent xmlns:mc="http://schemas.openxmlformats.org/markup-compatibility/2006">
              <mc:Choice xmlns:v="urn:schemas-microsoft-com:vml" Requires="v">
                <p:oleObj spid="_x0000_s25770" name="Equation" r:id="rId5" imgW="977760" imgH="228600" progId="Equation.DSMT4">
                  <p:embed/>
                </p:oleObj>
              </mc:Choice>
              <mc:Fallback>
                <p:oleObj name="Equation" r:id="rId5" imgW="97776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188" y="5541963"/>
                        <a:ext cx="1954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756" name="Object 4"/>
          <p:cNvGraphicFramePr>
            <a:graphicFrameLocks noChangeAspect="1"/>
          </p:cNvGraphicFramePr>
          <p:nvPr/>
        </p:nvGraphicFramePr>
        <p:xfrm>
          <a:off x="4479925" y="1992313"/>
          <a:ext cx="2382838" cy="862012"/>
        </p:xfrm>
        <a:graphic>
          <a:graphicData uri="http://schemas.openxmlformats.org/presentationml/2006/ole">
            <mc:AlternateContent xmlns:mc="http://schemas.openxmlformats.org/markup-compatibility/2006">
              <mc:Choice xmlns:v="urn:schemas-microsoft-com:vml" Requires="v">
                <p:oleObj spid="_x0000_s25771" name="Equation" r:id="rId7" imgW="1193760" imgH="431640" progId="Equation.DSMT4">
                  <p:embed/>
                </p:oleObj>
              </mc:Choice>
              <mc:Fallback>
                <p:oleObj name="Equation" r:id="rId7" imgW="119376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9925" y="1992313"/>
                        <a:ext cx="2382838"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99741"/>
                                        </p:tgtEl>
                                        <p:attrNameLst>
                                          <p:attrName>style.visibility</p:attrName>
                                        </p:attrNameLst>
                                      </p:cBhvr>
                                      <p:to>
                                        <p:strVal val="visible"/>
                                      </p:to>
                                    </p:set>
                                    <p:animEffect transition="in" filter="wipe(left)">
                                      <p:cBhvr>
                                        <p:cTn id="11" dur="75"/>
                                        <p:tgtEl>
                                          <p:spTgt spid="199741"/>
                                        </p:tgtEl>
                                      </p:cBhvr>
                                    </p:animEffect>
                                  </p:childTnLst>
                                </p:cTn>
                              </p:par>
                            </p:childTnLst>
                          </p:cTn>
                        </p:par>
                        <p:par>
                          <p:cTn id="12" fill="hold" nodeType="afterGroup">
                            <p:stCondLst>
                              <p:cond delay="1700"/>
                            </p:stCondLst>
                            <p:childTnLst>
                              <p:par>
                                <p:cTn id="13" presetID="22" presetClass="entr" presetSubtype="8" fill="hold" nodeType="afterEffect">
                                  <p:stCondLst>
                                    <p:cond delay="0"/>
                                  </p:stCondLst>
                                  <p:childTnLst>
                                    <p:set>
                                      <p:cBhvr>
                                        <p:cTn id="14" dur="1" fill="hold">
                                          <p:stCondLst>
                                            <p:cond delay="0"/>
                                          </p:stCondLst>
                                        </p:cTn>
                                        <p:tgtEl>
                                          <p:spTgt spid="199756"/>
                                        </p:tgtEl>
                                        <p:attrNameLst>
                                          <p:attrName>style.visibility</p:attrName>
                                        </p:attrNameLst>
                                      </p:cBhvr>
                                      <p:to>
                                        <p:strVal val="visible"/>
                                      </p:to>
                                    </p:set>
                                    <p:animEffect transition="in" filter="wipe(left)">
                                      <p:cBhvr>
                                        <p:cTn id="15" dur="500"/>
                                        <p:tgtEl>
                                          <p:spTgt spid="1997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99752"/>
                                        </p:tgtEl>
                                        <p:attrNameLst>
                                          <p:attrName>style.visibility</p:attrName>
                                        </p:attrNameLst>
                                      </p:cBhvr>
                                      <p:to>
                                        <p:strVal val="visible"/>
                                      </p:to>
                                    </p:set>
                                  </p:childTnLst>
                                </p:cTn>
                              </p:par>
                            </p:childTnLst>
                          </p:cTn>
                        </p:par>
                        <p:par>
                          <p:cTn id="20" fill="hold" nodeType="afterGroup">
                            <p:stCondLst>
                              <p:cond delay="750"/>
                            </p:stCondLst>
                            <p:childTnLst>
                              <p:par>
                                <p:cTn id="21" presetID="22" presetClass="entr" presetSubtype="8" fill="hold" nodeType="afterEffect">
                                  <p:stCondLst>
                                    <p:cond delay="0"/>
                                  </p:stCondLst>
                                  <p:childTnLst>
                                    <p:set>
                                      <p:cBhvr>
                                        <p:cTn id="22" dur="1" fill="hold">
                                          <p:stCondLst>
                                            <p:cond delay="0"/>
                                          </p:stCondLst>
                                        </p:cTn>
                                        <p:tgtEl>
                                          <p:spTgt spid="199753"/>
                                        </p:tgtEl>
                                        <p:attrNameLst>
                                          <p:attrName>style.visibility</p:attrName>
                                        </p:attrNameLst>
                                      </p:cBhvr>
                                      <p:to>
                                        <p:strVal val="visible"/>
                                      </p:to>
                                    </p:set>
                                    <p:animEffect transition="in" filter="wipe(left)">
                                      <p:cBhvr>
                                        <p:cTn id="23" dur="500"/>
                                        <p:tgtEl>
                                          <p:spTgt spid="1997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99754"/>
                                        </p:tgtEl>
                                        <p:attrNameLst>
                                          <p:attrName>style.visibility</p:attrName>
                                        </p:attrNameLst>
                                      </p:cBhvr>
                                      <p:to>
                                        <p:strVal val="visible"/>
                                      </p:to>
                                    </p:set>
                                  </p:childTnLst>
                                </p:cTn>
                              </p:par>
                            </p:childTnLst>
                          </p:cTn>
                        </p:par>
                        <p:par>
                          <p:cTn id="28" fill="hold" nodeType="afterGroup">
                            <p:stCondLst>
                              <p:cond delay="825"/>
                            </p:stCondLst>
                            <p:childTnLst>
                              <p:par>
                                <p:cTn id="29" presetID="22" presetClass="entr" presetSubtype="8" fill="hold" nodeType="afterEffect">
                                  <p:stCondLst>
                                    <p:cond delay="0"/>
                                  </p:stCondLst>
                                  <p:childTnLst>
                                    <p:set>
                                      <p:cBhvr>
                                        <p:cTn id="30" dur="1" fill="hold">
                                          <p:stCondLst>
                                            <p:cond delay="0"/>
                                          </p:stCondLst>
                                        </p:cTn>
                                        <p:tgtEl>
                                          <p:spTgt spid="199755"/>
                                        </p:tgtEl>
                                        <p:attrNameLst>
                                          <p:attrName>style.visibility</p:attrName>
                                        </p:attrNameLst>
                                      </p:cBhvr>
                                      <p:to>
                                        <p:strVal val="visible"/>
                                      </p:to>
                                    </p:set>
                                    <p:animEffect transition="in" filter="wipe(left)">
                                      <p:cBhvr>
                                        <p:cTn id="31" dur="500"/>
                                        <p:tgtEl>
                                          <p:spTgt spid="199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41" grpId="0" autoUpdateAnimBg="0"/>
      <p:bldP spid="199752" grpId="0" autoUpdateAnimBg="0"/>
      <p:bldP spid="19975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2</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53</a:t>
            </a:fld>
            <a:endParaRPr lang="zh-CN" altLang="en-US"/>
          </a:p>
        </p:txBody>
      </p:sp>
      <p:sp>
        <p:nvSpPr>
          <p:cNvPr id="26632"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同相求和电路</a:t>
            </a:r>
          </a:p>
        </p:txBody>
      </p:sp>
      <p:grpSp>
        <p:nvGrpSpPr>
          <p:cNvPr id="2" name="Group 4"/>
          <p:cNvGrpSpPr>
            <a:grpSpLocks/>
          </p:cNvGrpSpPr>
          <p:nvPr/>
        </p:nvGrpSpPr>
        <p:grpSpPr bwMode="auto">
          <a:xfrm>
            <a:off x="655638" y="1306053"/>
            <a:ext cx="3978275" cy="2371725"/>
            <a:chOff x="1008" y="919"/>
            <a:chExt cx="2506" cy="1494"/>
          </a:xfrm>
        </p:grpSpPr>
        <p:grpSp>
          <p:nvGrpSpPr>
            <p:cNvPr id="26643" name="Group 5"/>
            <p:cNvGrpSpPr>
              <a:grpSpLocks/>
            </p:cNvGrpSpPr>
            <p:nvPr/>
          </p:nvGrpSpPr>
          <p:grpSpPr bwMode="auto">
            <a:xfrm>
              <a:off x="2256" y="1536"/>
              <a:ext cx="384" cy="528"/>
              <a:chOff x="2304" y="1824"/>
              <a:chExt cx="384" cy="528"/>
            </a:xfrm>
          </p:grpSpPr>
          <p:sp>
            <p:nvSpPr>
              <p:cNvPr id="26692"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93"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94" name="Group 8"/>
              <p:cNvGrpSpPr>
                <a:grpSpLocks/>
              </p:cNvGrpSpPr>
              <p:nvPr/>
            </p:nvGrpSpPr>
            <p:grpSpPr bwMode="auto">
              <a:xfrm rot="10800000" flipH="1" flipV="1">
                <a:off x="2339" y="2210"/>
                <a:ext cx="48" cy="48"/>
                <a:chOff x="2856" y="2613"/>
                <a:chExt cx="48" cy="48"/>
              </a:xfrm>
            </p:grpSpPr>
            <p:sp>
              <p:nvSpPr>
                <p:cNvPr id="26702"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3"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95" name="Group 11"/>
              <p:cNvGrpSpPr>
                <a:grpSpLocks/>
              </p:cNvGrpSpPr>
              <p:nvPr/>
            </p:nvGrpSpPr>
            <p:grpSpPr bwMode="auto">
              <a:xfrm rot="10800000" flipH="1" flipV="1">
                <a:off x="2615" y="2066"/>
                <a:ext cx="48" cy="48"/>
                <a:chOff x="2856" y="2613"/>
                <a:chExt cx="48" cy="48"/>
              </a:xfrm>
            </p:grpSpPr>
            <p:sp>
              <p:nvSpPr>
                <p:cNvPr id="26700"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1" name="Line 13"/>
                <p:cNvSpPr>
                  <a:spLocks noChangeShapeType="1"/>
                </p:cNvSpPr>
                <p:nvPr/>
              </p:nvSpPr>
              <p:spPr bwMode="auto">
                <a:xfrm rot="-5400000">
                  <a:off x="2856" y="2637"/>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sp>
            <p:nvSpPr>
              <p:cNvPr id="26696"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6697" name="Group 15"/>
              <p:cNvGrpSpPr>
                <a:grpSpLocks noChangeAspect="1"/>
              </p:cNvGrpSpPr>
              <p:nvPr/>
            </p:nvGrpSpPr>
            <p:grpSpPr bwMode="auto">
              <a:xfrm>
                <a:off x="2488" y="1872"/>
                <a:ext cx="104" cy="34"/>
                <a:chOff x="1584" y="2928"/>
                <a:chExt cx="288" cy="96"/>
              </a:xfrm>
            </p:grpSpPr>
            <p:sp>
              <p:nvSpPr>
                <p:cNvPr id="26698"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99"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6644" name="Group 18"/>
            <p:cNvGrpSpPr>
              <a:grpSpLocks/>
            </p:cNvGrpSpPr>
            <p:nvPr/>
          </p:nvGrpSpPr>
          <p:grpSpPr bwMode="auto">
            <a:xfrm>
              <a:off x="2612" y="2317"/>
              <a:ext cx="144" cy="96"/>
              <a:chOff x="1056" y="1392"/>
              <a:chExt cx="144" cy="96"/>
            </a:xfrm>
          </p:grpSpPr>
          <p:sp>
            <p:nvSpPr>
              <p:cNvPr id="26690" name="Line 1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1" name="Line 2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45" name="Group 21"/>
            <p:cNvGrpSpPr>
              <a:grpSpLocks/>
            </p:cNvGrpSpPr>
            <p:nvPr/>
          </p:nvGrpSpPr>
          <p:grpSpPr bwMode="auto">
            <a:xfrm rot="5400000">
              <a:off x="2361" y="999"/>
              <a:ext cx="77" cy="480"/>
              <a:chOff x="1824" y="1344"/>
              <a:chExt cx="77" cy="480"/>
            </a:xfrm>
          </p:grpSpPr>
          <p:sp>
            <p:nvSpPr>
              <p:cNvPr id="26687" name="Rectangle 2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88" name="Line 2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9" name="Line 2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6" name="Oval 25"/>
            <p:cNvSpPr>
              <a:spLocks noChangeArrowheads="1"/>
            </p:cNvSpPr>
            <p:nvPr/>
          </p:nvSpPr>
          <p:spPr bwMode="auto">
            <a:xfrm>
              <a:off x="3120" y="177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6647" name="Group 26"/>
            <p:cNvGrpSpPr>
              <a:grpSpLocks/>
            </p:cNvGrpSpPr>
            <p:nvPr/>
          </p:nvGrpSpPr>
          <p:grpSpPr bwMode="auto">
            <a:xfrm rot="5400000">
              <a:off x="1497" y="999"/>
              <a:ext cx="77" cy="480"/>
              <a:chOff x="1824" y="1344"/>
              <a:chExt cx="77" cy="480"/>
            </a:xfrm>
          </p:grpSpPr>
          <p:sp>
            <p:nvSpPr>
              <p:cNvPr id="26684"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85"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6"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48" name="Group 30"/>
            <p:cNvGrpSpPr>
              <a:grpSpLocks/>
            </p:cNvGrpSpPr>
            <p:nvPr/>
          </p:nvGrpSpPr>
          <p:grpSpPr bwMode="auto">
            <a:xfrm rot="5400000">
              <a:off x="1565" y="2079"/>
              <a:ext cx="77" cy="480"/>
              <a:chOff x="1824" y="1344"/>
              <a:chExt cx="77" cy="480"/>
            </a:xfrm>
          </p:grpSpPr>
          <p:sp>
            <p:nvSpPr>
              <p:cNvPr id="26681"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82"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3"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49" name="Group 34"/>
            <p:cNvGrpSpPr>
              <a:grpSpLocks/>
            </p:cNvGrpSpPr>
            <p:nvPr/>
          </p:nvGrpSpPr>
          <p:grpSpPr bwMode="auto">
            <a:xfrm rot="5400000">
              <a:off x="1575" y="1704"/>
              <a:ext cx="77" cy="480"/>
              <a:chOff x="1824" y="1344"/>
              <a:chExt cx="77" cy="480"/>
            </a:xfrm>
          </p:grpSpPr>
          <p:sp>
            <p:nvSpPr>
              <p:cNvPr id="26678"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79"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50" name="Group 38"/>
            <p:cNvGrpSpPr>
              <a:grpSpLocks/>
            </p:cNvGrpSpPr>
            <p:nvPr/>
          </p:nvGrpSpPr>
          <p:grpSpPr bwMode="auto">
            <a:xfrm rot="5400000">
              <a:off x="2409" y="2078"/>
              <a:ext cx="77" cy="480"/>
              <a:chOff x="1824" y="1344"/>
              <a:chExt cx="77" cy="480"/>
            </a:xfrm>
          </p:grpSpPr>
          <p:sp>
            <p:nvSpPr>
              <p:cNvPr id="26675" name="Rectangle 3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76" name="Line 4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7" name="Line 4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51" name="Group 42"/>
            <p:cNvGrpSpPr>
              <a:grpSpLocks/>
            </p:cNvGrpSpPr>
            <p:nvPr/>
          </p:nvGrpSpPr>
          <p:grpSpPr bwMode="auto">
            <a:xfrm>
              <a:off x="1228" y="1238"/>
              <a:ext cx="144" cy="96"/>
              <a:chOff x="1056" y="1392"/>
              <a:chExt cx="144" cy="96"/>
            </a:xfrm>
          </p:grpSpPr>
          <p:sp>
            <p:nvSpPr>
              <p:cNvPr id="26673" name="Line 43"/>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4" name="Line 44"/>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2" name="Line 45"/>
            <p:cNvSpPr>
              <a:spLocks noChangeShapeType="1"/>
            </p:cNvSpPr>
            <p:nvPr/>
          </p:nvSpPr>
          <p:spPr bwMode="auto">
            <a:xfrm>
              <a:off x="1756" y="123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46"/>
            <p:cNvSpPr>
              <a:spLocks noChangeShapeType="1"/>
            </p:cNvSpPr>
            <p:nvPr/>
          </p:nvSpPr>
          <p:spPr bwMode="auto">
            <a:xfrm>
              <a:off x="1782" y="231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Line 47"/>
            <p:cNvSpPr>
              <a:spLocks noChangeShapeType="1"/>
            </p:cNvSpPr>
            <p:nvPr/>
          </p:nvSpPr>
          <p:spPr bwMode="auto">
            <a:xfrm>
              <a:off x="1768" y="1942"/>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48"/>
            <p:cNvSpPr>
              <a:spLocks noChangeShapeType="1"/>
            </p:cNvSpPr>
            <p:nvPr/>
          </p:nvSpPr>
          <p:spPr bwMode="auto">
            <a:xfrm>
              <a:off x="2640" y="1796"/>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49"/>
            <p:cNvSpPr>
              <a:spLocks noChangeShapeType="1"/>
            </p:cNvSpPr>
            <p:nvPr/>
          </p:nvSpPr>
          <p:spPr bwMode="auto">
            <a:xfrm>
              <a:off x="2016" y="1932"/>
              <a:ext cx="0" cy="382"/>
            </a:xfrm>
            <a:prstGeom prst="line">
              <a:avLst/>
            </a:prstGeom>
            <a:noFill/>
            <a:ln w="28575">
              <a:solidFill>
                <a:schemeClr val="tx1"/>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6657" name="Freeform 50"/>
            <p:cNvSpPr>
              <a:spLocks/>
            </p:cNvSpPr>
            <p:nvPr/>
          </p:nvSpPr>
          <p:spPr bwMode="auto">
            <a:xfrm>
              <a:off x="2592" y="1238"/>
              <a:ext cx="288" cy="538"/>
            </a:xfrm>
            <a:custGeom>
              <a:avLst/>
              <a:gdLst>
                <a:gd name="T0" fmla="*/ 0 w 288"/>
                <a:gd name="T1" fmla="*/ 0 h 576"/>
                <a:gd name="T2" fmla="*/ 288 w 288"/>
                <a:gd name="T3" fmla="*/ 0 h 576"/>
                <a:gd name="T4" fmla="*/ 288 w 288"/>
                <a:gd name="T5" fmla="*/ 503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6658" name="Freeform 51"/>
            <p:cNvSpPr>
              <a:spLocks/>
            </p:cNvSpPr>
            <p:nvPr/>
          </p:nvSpPr>
          <p:spPr bwMode="auto">
            <a:xfrm flipH="1" flipV="1">
              <a:off x="1958" y="1228"/>
              <a:ext cx="288" cy="414"/>
            </a:xfrm>
            <a:custGeom>
              <a:avLst/>
              <a:gdLst>
                <a:gd name="T0" fmla="*/ 0 w 288"/>
                <a:gd name="T1" fmla="*/ 0 h 576"/>
                <a:gd name="T2" fmla="*/ 288 w 288"/>
                <a:gd name="T3" fmla="*/ 0 h 576"/>
                <a:gd name="T4" fmla="*/ 288 w 288"/>
                <a:gd name="T5" fmla="*/ 298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6659" name="Oval 52"/>
            <p:cNvSpPr>
              <a:spLocks noChangeArrowheads="1"/>
            </p:cNvSpPr>
            <p:nvPr/>
          </p:nvSpPr>
          <p:spPr bwMode="auto">
            <a:xfrm>
              <a:off x="1314" y="229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60" name="Oval 53"/>
            <p:cNvSpPr>
              <a:spLocks noChangeArrowheads="1"/>
            </p:cNvSpPr>
            <p:nvPr/>
          </p:nvSpPr>
          <p:spPr bwMode="auto">
            <a:xfrm>
              <a:off x="1324" y="192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6661" name="Text Box 54"/>
            <p:cNvSpPr txBox="1">
              <a:spLocks noChangeArrowheads="1"/>
            </p:cNvSpPr>
            <p:nvPr/>
          </p:nvSpPr>
          <p:spPr bwMode="auto">
            <a:xfrm>
              <a:off x="1019" y="1745"/>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1</a:t>
              </a:r>
              <a:endParaRPr kumimoji="1" lang="en-US" altLang="zh-CN" i="1">
                <a:ea typeface="宋体" charset="-122"/>
              </a:endParaRPr>
            </a:p>
          </p:txBody>
        </p:sp>
        <p:sp>
          <p:nvSpPr>
            <p:cNvPr id="26662" name="Text Box 55"/>
            <p:cNvSpPr txBox="1">
              <a:spLocks noChangeArrowheads="1"/>
            </p:cNvSpPr>
            <p:nvPr/>
          </p:nvSpPr>
          <p:spPr bwMode="auto">
            <a:xfrm>
              <a:off x="1008" y="2119"/>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2</a:t>
              </a:r>
              <a:endParaRPr kumimoji="1" lang="en-US" altLang="zh-CN" i="1">
                <a:ea typeface="宋体" charset="-122"/>
              </a:endParaRPr>
            </a:p>
          </p:txBody>
        </p:sp>
        <p:sp>
          <p:nvSpPr>
            <p:cNvPr id="26663" name="Text Box 56"/>
            <p:cNvSpPr txBox="1">
              <a:spLocks noChangeArrowheads="1"/>
            </p:cNvSpPr>
            <p:nvPr/>
          </p:nvSpPr>
          <p:spPr bwMode="auto">
            <a:xfrm>
              <a:off x="3227" y="163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sp>
          <p:nvSpPr>
            <p:cNvPr id="26664" name="Text Box 57"/>
            <p:cNvSpPr txBox="1">
              <a:spLocks noChangeArrowheads="1"/>
            </p:cNvSpPr>
            <p:nvPr/>
          </p:nvSpPr>
          <p:spPr bwMode="auto">
            <a:xfrm>
              <a:off x="1392" y="91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4</a:t>
              </a:r>
              <a:endParaRPr kumimoji="1" lang="en-US" altLang="zh-CN" i="1">
                <a:ea typeface="宋体" charset="-122"/>
              </a:endParaRPr>
            </a:p>
          </p:txBody>
        </p:sp>
        <p:sp>
          <p:nvSpPr>
            <p:cNvPr id="26665" name="Text Box 58"/>
            <p:cNvSpPr txBox="1">
              <a:spLocks noChangeArrowheads="1"/>
            </p:cNvSpPr>
            <p:nvPr/>
          </p:nvSpPr>
          <p:spPr bwMode="auto">
            <a:xfrm>
              <a:off x="1488" y="163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1</a:t>
              </a:r>
              <a:endParaRPr kumimoji="1" lang="en-US" altLang="zh-CN" i="1">
                <a:ea typeface="宋体" charset="-122"/>
              </a:endParaRPr>
            </a:p>
          </p:txBody>
        </p:sp>
        <p:sp>
          <p:nvSpPr>
            <p:cNvPr id="26666" name="Text Box 59"/>
            <p:cNvSpPr txBox="1">
              <a:spLocks noChangeArrowheads="1"/>
            </p:cNvSpPr>
            <p:nvPr/>
          </p:nvSpPr>
          <p:spPr bwMode="auto">
            <a:xfrm>
              <a:off x="1488" y="198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2</a:t>
              </a:r>
              <a:endParaRPr kumimoji="1" lang="en-US" altLang="zh-CN" i="1">
                <a:ea typeface="宋体" charset="-122"/>
              </a:endParaRPr>
            </a:p>
          </p:txBody>
        </p:sp>
        <p:sp>
          <p:nvSpPr>
            <p:cNvPr id="26667" name="Text Box 60"/>
            <p:cNvSpPr txBox="1">
              <a:spLocks noChangeArrowheads="1"/>
            </p:cNvSpPr>
            <p:nvPr/>
          </p:nvSpPr>
          <p:spPr bwMode="auto">
            <a:xfrm>
              <a:off x="2326" y="200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3</a:t>
              </a:r>
              <a:endParaRPr kumimoji="1" lang="en-US" altLang="zh-CN" i="1">
                <a:ea typeface="宋体" charset="-122"/>
              </a:endParaRPr>
            </a:p>
          </p:txBody>
        </p:sp>
        <p:sp>
          <p:nvSpPr>
            <p:cNvPr id="26668" name="Text Box 61"/>
            <p:cNvSpPr txBox="1">
              <a:spLocks noChangeArrowheads="1"/>
            </p:cNvSpPr>
            <p:nvPr/>
          </p:nvSpPr>
          <p:spPr bwMode="auto">
            <a:xfrm>
              <a:off x="2278" y="92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i="1" baseline="-25000">
                  <a:ea typeface="宋体" charset="-122"/>
                </a:rPr>
                <a:t>f</a:t>
              </a:r>
              <a:endParaRPr kumimoji="1" lang="en-US" altLang="zh-CN" i="1">
                <a:ea typeface="宋体" charset="-122"/>
              </a:endParaRPr>
            </a:p>
          </p:txBody>
        </p:sp>
        <p:sp>
          <p:nvSpPr>
            <p:cNvPr id="26669" name="Line 62"/>
            <p:cNvSpPr>
              <a:spLocks noChangeShapeType="1"/>
            </p:cNvSpPr>
            <p:nvPr/>
          </p:nvSpPr>
          <p:spPr bwMode="auto">
            <a:xfrm>
              <a:off x="1362" y="1402"/>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0" name="Text Box 63"/>
            <p:cNvSpPr txBox="1">
              <a:spLocks noChangeArrowheads="1"/>
            </p:cNvSpPr>
            <p:nvPr/>
          </p:nvSpPr>
          <p:spPr bwMode="auto">
            <a:xfrm>
              <a:off x="1344" y="1351"/>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6671" name="Line 64"/>
            <p:cNvSpPr>
              <a:spLocks noChangeShapeType="1"/>
            </p:cNvSpPr>
            <p:nvPr/>
          </p:nvSpPr>
          <p:spPr bwMode="auto">
            <a:xfrm>
              <a:off x="2063" y="1354"/>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Text Box 65"/>
            <p:cNvSpPr txBox="1">
              <a:spLocks noChangeArrowheads="1"/>
            </p:cNvSpPr>
            <p:nvPr/>
          </p:nvSpPr>
          <p:spPr bwMode="auto">
            <a:xfrm>
              <a:off x="2451" y="12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i="1" baseline="-25000">
                  <a:ea typeface="宋体" charset="-122"/>
                </a:rPr>
                <a:t>f</a:t>
              </a:r>
              <a:endParaRPr kumimoji="1" lang="en-US" altLang="zh-CN" i="1">
                <a:ea typeface="宋体" charset="-122"/>
              </a:endParaRPr>
            </a:p>
          </p:txBody>
        </p:sp>
      </p:grpSp>
      <p:sp>
        <p:nvSpPr>
          <p:cNvPr id="163906" name="Text Box 66"/>
          <p:cNvSpPr txBox="1">
            <a:spLocks noChangeArrowheads="1"/>
          </p:cNvSpPr>
          <p:nvPr/>
        </p:nvSpPr>
        <p:spPr bwMode="auto">
          <a:xfrm>
            <a:off x="6315075" y="1137778"/>
            <a:ext cx="232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i="1"/>
              <a:t>R</a:t>
            </a:r>
            <a:r>
              <a:rPr lang="en-US" altLang="zh-CN" baseline="-25000"/>
              <a:t>1</a:t>
            </a:r>
            <a:r>
              <a:rPr lang="en-US" altLang="zh-CN" i="1"/>
              <a:t>|| R</a:t>
            </a:r>
            <a:r>
              <a:rPr lang="en-US" altLang="zh-CN" baseline="-25000"/>
              <a:t>2</a:t>
            </a:r>
            <a:r>
              <a:rPr lang="en-US" altLang="zh-CN" i="1"/>
              <a:t>||R</a:t>
            </a:r>
            <a:r>
              <a:rPr lang="en-US" altLang="zh-CN" baseline="-25000"/>
              <a:t>3</a:t>
            </a:r>
            <a:r>
              <a:rPr lang="en-US" altLang="zh-CN" i="1"/>
              <a:t>=R</a:t>
            </a:r>
            <a:r>
              <a:rPr lang="en-US" altLang="zh-CN" baseline="-25000"/>
              <a:t>4</a:t>
            </a:r>
            <a:r>
              <a:rPr lang="en-US" altLang="zh-CN"/>
              <a:t>||</a:t>
            </a:r>
            <a:r>
              <a:rPr lang="en-US" altLang="zh-CN" i="1"/>
              <a:t>R</a:t>
            </a:r>
            <a:r>
              <a:rPr lang="en-US" altLang="zh-CN" i="1" baseline="-25000"/>
              <a:t>f</a:t>
            </a:r>
          </a:p>
        </p:txBody>
      </p:sp>
      <p:sp>
        <p:nvSpPr>
          <p:cNvPr id="163907" name="Text Box 67"/>
          <p:cNvSpPr txBox="1">
            <a:spLocks noChangeArrowheads="1"/>
          </p:cNvSpPr>
          <p:nvPr/>
        </p:nvSpPr>
        <p:spPr bwMode="auto">
          <a:xfrm>
            <a:off x="3454400" y="1150478"/>
            <a:ext cx="2871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构成要求（</a:t>
            </a:r>
            <a:r>
              <a:rPr lang="en-US" altLang="zh-CN" i="1"/>
              <a:t>R</a:t>
            </a:r>
            <a:r>
              <a:rPr lang="en-US" altLang="zh-CN" baseline="-25000"/>
              <a:t> +</a:t>
            </a:r>
            <a:r>
              <a:rPr lang="en-US" altLang="zh-CN"/>
              <a:t>=</a:t>
            </a:r>
            <a:r>
              <a:rPr lang="en-US" altLang="zh-CN" i="1"/>
              <a:t>R</a:t>
            </a:r>
            <a:r>
              <a:rPr lang="en-US" altLang="zh-CN" baseline="-25000">
                <a:latin typeface="宋体" charset="-122"/>
                <a:ea typeface="宋体" charset="-122"/>
              </a:rPr>
              <a:t>-</a:t>
            </a:r>
            <a:r>
              <a:rPr lang="zh-CN" altLang="en-US"/>
              <a:t>）</a:t>
            </a:r>
          </a:p>
        </p:txBody>
      </p:sp>
      <p:sp>
        <p:nvSpPr>
          <p:cNvPr id="163909" name="Text Box 69"/>
          <p:cNvSpPr txBox="1">
            <a:spLocks noChangeArrowheads="1"/>
          </p:cNvSpPr>
          <p:nvPr/>
        </p:nvSpPr>
        <p:spPr bwMode="auto">
          <a:xfrm>
            <a:off x="3887788" y="1823578"/>
            <a:ext cx="2570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第一步</a:t>
            </a:r>
            <a:r>
              <a:rPr lang="en-US" altLang="zh-CN"/>
              <a:t>. ∵</a:t>
            </a:r>
            <a:r>
              <a:rPr lang="en-US" altLang="zh-CN" i="1"/>
              <a:t>i</a:t>
            </a:r>
            <a:r>
              <a:rPr lang="en-US" altLang="zh-CN" i="1" baseline="-25000"/>
              <a:t>+</a:t>
            </a:r>
            <a:r>
              <a:rPr lang="en-US" altLang="zh-CN"/>
              <a:t>=0  ∴</a:t>
            </a:r>
          </a:p>
        </p:txBody>
      </p:sp>
      <p:sp>
        <p:nvSpPr>
          <p:cNvPr id="163910" name="Text Box 70"/>
          <p:cNvSpPr txBox="1">
            <a:spLocks noChangeArrowheads="1"/>
          </p:cNvSpPr>
          <p:nvPr/>
        </p:nvSpPr>
        <p:spPr bwMode="auto">
          <a:xfrm>
            <a:off x="3887788" y="2861803"/>
            <a:ext cx="126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第二步</a:t>
            </a:r>
            <a:r>
              <a:rPr lang="en-US" altLang="zh-CN"/>
              <a:t>. </a:t>
            </a:r>
            <a:endParaRPr lang="en-US" altLang="zh-CN" i="1" baseline="-25000"/>
          </a:p>
        </p:txBody>
      </p:sp>
      <p:sp>
        <p:nvSpPr>
          <p:cNvPr id="163911" name="Text Box 71"/>
          <p:cNvSpPr txBox="1">
            <a:spLocks noChangeArrowheads="1"/>
          </p:cNvSpPr>
          <p:nvPr/>
        </p:nvSpPr>
        <p:spPr bwMode="auto">
          <a:xfrm>
            <a:off x="3887788" y="3588878"/>
            <a:ext cx="118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第三步</a:t>
            </a:r>
            <a:r>
              <a:rPr lang="en-US" altLang="zh-CN"/>
              <a:t>.</a:t>
            </a:r>
            <a:endParaRPr lang="en-US" altLang="zh-CN" i="1" baseline="-25000"/>
          </a:p>
        </p:txBody>
      </p:sp>
      <p:sp>
        <p:nvSpPr>
          <p:cNvPr id="163912" name="Text Box 72"/>
          <p:cNvSpPr txBox="1">
            <a:spLocks noChangeArrowheads="1"/>
          </p:cNvSpPr>
          <p:nvPr/>
        </p:nvSpPr>
        <p:spPr bwMode="auto">
          <a:xfrm>
            <a:off x="620713" y="4136565"/>
            <a:ext cx="327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第四步</a:t>
            </a:r>
            <a:r>
              <a:rPr lang="en-US" altLang="zh-CN"/>
              <a:t>. ∵</a:t>
            </a:r>
            <a:r>
              <a:rPr lang="en-US" altLang="zh-CN" i="1"/>
              <a:t>i</a:t>
            </a:r>
            <a:r>
              <a:rPr lang="en-US" altLang="zh-CN" baseline="-25000">
                <a:latin typeface="宋体" charset="-122"/>
              </a:rPr>
              <a:t>-</a:t>
            </a:r>
            <a:r>
              <a:rPr lang="en-US" altLang="zh-CN"/>
              <a:t>=0</a:t>
            </a:r>
            <a:r>
              <a:rPr lang="zh-CN" altLang="en-US"/>
              <a:t>，∴</a:t>
            </a:r>
            <a:r>
              <a:rPr lang="en-US" altLang="zh-CN" i="1"/>
              <a:t>i</a:t>
            </a:r>
            <a:r>
              <a:rPr lang="en-US" altLang="zh-CN" i="1" baseline="-25000"/>
              <a:t>f </a:t>
            </a:r>
            <a:r>
              <a:rPr lang="en-US" altLang="zh-CN"/>
              <a:t>=</a:t>
            </a:r>
            <a:r>
              <a:rPr lang="en-US" altLang="zh-CN" i="1"/>
              <a:t>i</a:t>
            </a:r>
            <a:r>
              <a:rPr lang="en-US" altLang="zh-CN" baseline="-25000"/>
              <a:t>1</a:t>
            </a:r>
          </a:p>
        </p:txBody>
      </p:sp>
      <p:sp>
        <p:nvSpPr>
          <p:cNvPr id="163913" name="Text Box 73"/>
          <p:cNvSpPr txBox="1">
            <a:spLocks noChangeArrowheads="1"/>
          </p:cNvSpPr>
          <p:nvPr/>
        </p:nvSpPr>
        <p:spPr bwMode="auto">
          <a:xfrm>
            <a:off x="617538" y="4736640"/>
            <a:ext cx="1189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第五步</a:t>
            </a:r>
            <a:r>
              <a:rPr lang="en-US" altLang="zh-CN"/>
              <a:t>.</a:t>
            </a:r>
          </a:p>
        </p:txBody>
      </p:sp>
      <p:graphicFrame>
        <p:nvGraphicFramePr>
          <p:cNvPr id="163914" name="Object 2"/>
          <p:cNvGraphicFramePr>
            <a:graphicFrameLocks noChangeAspect="1"/>
          </p:cNvGraphicFramePr>
          <p:nvPr>
            <p:extLst>
              <p:ext uri="{D42A27DB-BD31-4B8C-83A1-F6EECF244321}">
                <p14:modId xmlns:p14="http://schemas.microsoft.com/office/powerpoint/2010/main" val="1623410684"/>
              </p:ext>
            </p:extLst>
          </p:nvPr>
        </p:nvGraphicFramePr>
        <p:xfrm>
          <a:off x="6350000" y="1585453"/>
          <a:ext cx="2374900" cy="889000"/>
        </p:xfrm>
        <a:graphic>
          <a:graphicData uri="http://schemas.openxmlformats.org/presentationml/2006/ole">
            <mc:AlternateContent xmlns:mc="http://schemas.openxmlformats.org/markup-compatibility/2006">
              <mc:Choice xmlns:v="urn:schemas-microsoft-com:vml" Requires="v">
                <p:oleObj spid="_x0000_s26874" name="Equation" r:id="rId3" imgW="1180800" imgH="444240" progId="Equation.DSMT4">
                  <p:embed/>
                </p:oleObj>
              </mc:Choice>
              <mc:Fallback>
                <p:oleObj name="Equation" r:id="rId3" imgW="1180800" imgH="4442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0" y="1585453"/>
                        <a:ext cx="23749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5" name="Object 3"/>
          <p:cNvGraphicFramePr>
            <a:graphicFrameLocks noChangeAspect="1"/>
          </p:cNvGraphicFramePr>
          <p:nvPr>
            <p:extLst>
              <p:ext uri="{D42A27DB-BD31-4B8C-83A1-F6EECF244321}">
                <p14:modId xmlns:p14="http://schemas.microsoft.com/office/powerpoint/2010/main" val="1715426024"/>
              </p:ext>
            </p:extLst>
          </p:nvPr>
        </p:nvGraphicFramePr>
        <p:xfrm>
          <a:off x="5141913" y="2612565"/>
          <a:ext cx="3008312" cy="889000"/>
        </p:xfrm>
        <a:graphic>
          <a:graphicData uri="http://schemas.openxmlformats.org/presentationml/2006/ole">
            <mc:AlternateContent xmlns:mc="http://schemas.openxmlformats.org/markup-compatibility/2006">
              <mc:Choice xmlns:v="urn:schemas-microsoft-com:vml" Requires="v">
                <p:oleObj spid="_x0000_s26875" name="Equation" r:id="rId5" imgW="1498320" imgH="444240" progId="Equation.DSMT4">
                  <p:embed/>
                </p:oleObj>
              </mc:Choice>
              <mc:Fallback>
                <p:oleObj name="Equation" r:id="rId5" imgW="149832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1913" y="2612565"/>
                        <a:ext cx="30083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6" name="Object 4"/>
          <p:cNvGraphicFramePr>
            <a:graphicFrameLocks noChangeAspect="1"/>
          </p:cNvGraphicFramePr>
          <p:nvPr>
            <p:extLst>
              <p:ext uri="{D42A27DB-BD31-4B8C-83A1-F6EECF244321}">
                <p14:modId xmlns:p14="http://schemas.microsoft.com/office/powerpoint/2010/main" val="439604911"/>
              </p:ext>
            </p:extLst>
          </p:nvPr>
        </p:nvGraphicFramePr>
        <p:xfrm>
          <a:off x="5141913" y="3420603"/>
          <a:ext cx="3595687" cy="889000"/>
        </p:xfrm>
        <a:graphic>
          <a:graphicData uri="http://schemas.openxmlformats.org/presentationml/2006/ole">
            <mc:AlternateContent xmlns:mc="http://schemas.openxmlformats.org/markup-compatibility/2006">
              <mc:Choice xmlns:v="urn:schemas-microsoft-com:vml" Requires="v">
                <p:oleObj spid="_x0000_s26876" name="Equation" r:id="rId7" imgW="1790640" imgH="444240" progId="Equation.DSMT4">
                  <p:embed/>
                </p:oleObj>
              </mc:Choice>
              <mc:Fallback>
                <p:oleObj name="Equation" r:id="rId7" imgW="1790640" imgH="4442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913" y="3420603"/>
                        <a:ext cx="359568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17" name="Text Box 77">
            <a:hlinkClick r:id="rId9" action="ppaction://hlinkfile"/>
          </p:cNvPr>
          <p:cNvSpPr txBox="1">
            <a:spLocks noChangeArrowheads="1"/>
          </p:cNvSpPr>
          <p:nvPr/>
        </p:nvSpPr>
        <p:spPr bwMode="auto">
          <a:xfrm>
            <a:off x="6148388" y="467949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同相加权求和</a:t>
            </a:r>
          </a:p>
        </p:txBody>
      </p:sp>
      <p:graphicFrame>
        <p:nvGraphicFramePr>
          <p:cNvPr id="163918" name="Object 5"/>
          <p:cNvGraphicFramePr>
            <a:graphicFrameLocks noChangeAspect="1"/>
          </p:cNvGraphicFramePr>
          <p:nvPr>
            <p:extLst>
              <p:ext uri="{D42A27DB-BD31-4B8C-83A1-F6EECF244321}">
                <p14:modId xmlns:p14="http://schemas.microsoft.com/office/powerpoint/2010/main" val="1286327091"/>
              </p:ext>
            </p:extLst>
          </p:nvPr>
        </p:nvGraphicFramePr>
        <p:xfrm>
          <a:off x="1768475" y="4533440"/>
          <a:ext cx="4178300" cy="862013"/>
        </p:xfrm>
        <a:graphic>
          <a:graphicData uri="http://schemas.openxmlformats.org/presentationml/2006/ole">
            <mc:AlternateContent xmlns:mc="http://schemas.openxmlformats.org/markup-compatibility/2006">
              <mc:Choice xmlns:v="urn:schemas-microsoft-com:vml" Requires="v">
                <p:oleObj spid="_x0000_s26877" name="Equation" r:id="rId10" imgW="2095200" imgH="431640" progId="Equation.DSMT4">
                  <p:embed/>
                </p:oleObj>
              </mc:Choice>
              <mc:Fallback>
                <p:oleObj name="Equation" r:id="rId10" imgW="2095200" imgH="43164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8475" y="4533440"/>
                        <a:ext cx="417830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19" name="Text Box 79"/>
          <p:cNvSpPr txBox="1">
            <a:spLocks noChangeArrowheads="1"/>
          </p:cNvSpPr>
          <p:nvPr/>
        </p:nvSpPr>
        <p:spPr bwMode="auto">
          <a:xfrm>
            <a:off x="617538" y="5527215"/>
            <a:ext cx="4127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a:t>
            </a:r>
            <a:r>
              <a:rPr kumimoji="1" lang="en-US" altLang="zh-CN"/>
              <a:t>.  </a:t>
            </a:r>
            <a:r>
              <a:rPr kumimoji="1" lang="zh-CN" altLang="en-US"/>
              <a:t>线性工作输入范围：</a:t>
            </a:r>
          </a:p>
        </p:txBody>
      </p:sp>
      <p:graphicFrame>
        <p:nvGraphicFramePr>
          <p:cNvPr id="163920" name="Object 6"/>
          <p:cNvGraphicFramePr>
            <a:graphicFrameLocks noChangeAspect="1"/>
          </p:cNvGraphicFramePr>
          <p:nvPr>
            <p:extLst>
              <p:ext uri="{D42A27DB-BD31-4B8C-83A1-F6EECF244321}">
                <p14:modId xmlns:p14="http://schemas.microsoft.com/office/powerpoint/2010/main" val="4043860787"/>
              </p:ext>
            </p:extLst>
          </p:nvPr>
        </p:nvGraphicFramePr>
        <p:xfrm>
          <a:off x="4522788" y="5271628"/>
          <a:ext cx="2378075" cy="963612"/>
        </p:xfrm>
        <a:graphic>
          <a:graphicData uri="http://schemas.openxmlformats.org/presentationml/2006/ole">
            <mc:AlternateContent xmlns:mc="http://schemas.openxmlformats.org/markup-compatibility/2006">
              <mc:Choice xmlns:v="urn:schemas-microsoft-com:vml" Requires="v">
                <p:oleObj spid="_x0000_s26878" name="Equation" r:id="rId12" imgW="1193760" imgH="482400" progId="Equation.DSMT4">
                  <p:embed/>
                </p:oleObj>
              </mc:Choice>
              <mc:Fallback>
                <p:oleObj name="Equation" r:id="rId12" imgW="1193760" imgH="4824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22788" y="5271628"/>
                        <a:ext cx="2378075"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63907"/>
                                        </p:tgtEl>
                                        <p:attrNameLst>
                                          <p:attrName>style.visibility</p:attrName>
                                        </p:attrNameLst>
                                      </p:cBhvr>
                                      <p:to>
                                        <p:strVal val="visible"/>
                                      </p:to>
                                    </p:set>
                                    <p:animEffect transition="in" filter="wipe(left)">
                                      <p:cBhvr>
                                        <p:cTn id="11" dur="75"/>
                                        <p:tgtEl>
                                          <p:spTgt spid="163907"/>
                                        </p:tgtEl>
                                      </p:cBhvr>
                                    </p:animEffect>
                                  </p:childTnLst>
                                </p:cTn>
                              </p:par>
                            </p:childTnLst>
                          </p:cTn>
                        </p:par>
                        <p:par>
                          <p:cTn id="12" fill="hold" nodeType="afterGroup">
                            <p:stCondLst>
                              <p:cond delay="1325"/>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63906"/>
                                        </p:tgtEl>
                                        <p:attrNameLst>
                                          <p:attrName>style.visibility</p:attrName>
                                        </p:attrNameLst>
                                      </p:cBhvr>
                                      <p:to>
                                        <p:strVal val="visible"/>
                                      </p:to>
                                    </p:set>
                                    <p:animEffect transition="in" filter="wipe(left)">
                                      <p:cBhvr>
                                        <p:cTn id="15" dur="75"/>
                                        <p:tgtEl>
                                          <p:spTgt spid="1639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163909"/>
                                        </p:tgtEl>
                                        <p:attrNameLst>
                                          <p:attrName>style.visibility</p:attrName>
                                        </p:attrNameLst>
                                      </p:cBhvr>
                                      <p:to>
                                        <p:strVal val="visible"/>
                                      </p:to>
                                    </p:set>
                                    <p:animEffect transition="in" filter="wipe(left)">
                                      <p:cBhvr>
                                        <p:cTn id="20" dur="75"/>
                                        <p:tgtEl>
                                          <p:spTgt spid="163909"/>
                                        </p:tgtEl>
                                      </p:cBhvr>
                                    </p:animEffect>
                                  </p:childTnLst>
                                </p:cTn>
                              </p:par>
                            </p:childTnLst>
                          </p:cTn>
                        </p:par>
                        <p:par>
                          <p:cTn id="21" fill="hold" nodeType="afterGroup">
                            <p:stCondLst>
                              <p:cond delay="750"/>
                            </p:stCondLst>
                            <p:childTnLst>
                              <p:par>
                                <p:cTn id="22" presetID="22" presetClass="entr" presetSubtype="8" fill="hold" nodeType="afterEffect">
                                  <p:stCondLst>
                                    <p:cond delay="0"/>
                                  </p:stCondLst>
                                  <p:childTnLst>
                                    <p:set>
                                      <p:cBhvr>
                                        <p:cTn id="23" dur="1" fill="hold">
                                          <p:stCondLst>
                                            <p:cond delay="0"/>
                                          </p:stCondLst>
                                        </p:cTn>
                                        <p:tgtEl>
                                          <p:spTgt spid="163914"/>
                                        </p:tgtEl>
                                        <p:attrNameLst>
                                          <p:attrName>style.visibility</p:attrName>
                                        </p:attrNameLst>
                                      </p:cBhvr>
                                      <p:to>
                                        <p:strVal val="visible"/>
                                      </p:to>
                                    </p:set>
                                    <p:animEffect transition="in" filter="wipe(left)">
                                      <p:cBhvr>
                                        <p:cTn id="24" dur="500"/>
                                        <p:tgtEl>
                                          <p:spTgt spid="1639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163910"/>
                                        </p:tgtEl>
                                        <p:attrNameLst>
                                          <p:attrName>style.visibility</p:attrName>
                                        </p:attrNameLst>
                                      </p:cBhvr>
                                      <p:to>
                                        <p:strVal val="visible"/>
                                      </p:to>
                                    </p:set>
                                    <p:animEffect transition="in" filter="wipe(left)">
                                      <p:cBhvr>
                                        <p:cTn id="29" dur="75"/>
                                        <p:tgtEl>
                                          <p:spTgt spid="163910"/>
                                        </p:tgtEl>
                                      </p:cBhvr>
                                    </p:animEffect>
                                  </p:childTnLst>
                                </p:cTn>
                              </p:par>
                            </p:childTnLst>
                          </p:cTn>
                        </p:par>
                        <p:par>
                          <p:cTn id="30" fill="hold" nodeType="afterGroup">
                            <p:stCondLst>
                              <p:cond delay="300"/>
                            </p:stCondLst>
                            <p:childTnLst>
                              <p:par>
                                <p:cTn id="31" presetID="22" presetClass="entr" presetSubtype="8" fill="hold" nodeType="afterEffect">
                                  <p:stCondLst>
                                    <p:cond delay="0"/>
                                  </p:stCondLst>
                                  <p:childTnLst>
                                    <p:set>
                                      <p:cBhvr>
                                        <p:cTn id="32" dur="1" fill="hold">
                                          <p:stCondLst>
                                            <p:cond delay="0"/>
                                          </p:stCondLst>
                                        </p:cTn>
                                        <p:tgtEl>
                                          <p:spTgt spid="163915"/>
                                        </p:tgtEl>
                                        <p:attrNameLst>
                                          <p:attrName>style.visibility</p:attrName>
                                        </p:attrNameLst>
                                      </p:cBhvr>
                                      <p:to>
                                        <p:strVal val="visible"/>
                                      </p:to>
                                    </p:set>
                                    <p:animEffect transition="in" filter="wipe(left)">
                                      <p:cBhvr>
                                        <p:cTn id="33" dur="500"/>
                                        <p:tgtEl>
                                          <p:spTgt spid="1639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63911"/>
                                        </p:tgtEl>
                                        <p:attrNameLst>
                                          <p:attrName>style.visibility</p:attrName>
                                        </p:attrNameLst>
                                      </p:cBhvr>
                                      <p:to>
                                        <p:strVal val="visible"/>
                                      </p:to>
                                    </p:set>
                                    <p:animEffect transition="in" filter="wipe(left)">
                                      <p:cBhvr>
                                        <p:cTn id="38" dur="75"/>
                                        <p:tgtEl>
                                          <p:spTgt spid="163911"/>
                                        </p:tgtEl>
                                      </p:cBhvr>
                                    </p:animEffect>
                                  </p:childTnLst>
                                </p:cTn>
                              </p:par>
                            </p:childTnLst>
                          </p:cTn>
                        </p:par>
                        <p:par>
                          <p:cTn id="39" fill="hold" nodeType="afterGroup">
                            <p:stCondLst>
                              <p:cond delay="300"/>
                            </p:stCondLst>
                            <p:childTnLst>
                              <p:par>
                                <p:cTn id="40" presetID="22" presetClass="entr" presetSubtype="8" fill="hold" nodeType="afterEffect">
                                  <p:stCondLst>
                                    <p:cond delay="0"/>
                                  </p:stCondLst>
                                  <p:childTnLst>
                                    <p:set>
                                      <p:cBhvr>
                                        <p:cTn id="41" dur="1" fill="hold">
                                          <p:stCondLst>
                                            <p:cond delay="0"/>
                                          </p:stCondLst>
                                        </p:cTn>
                                        <p:tgtEl>
                                          <p:spTgt spid="163916"/>
                                        </p:tgtEl>
                                        <p:attrNameLst>
                                          <p:attrName>style.visibility</p:attrName>
                                        </p:attrNameLst>
                                      </p:cBhvr>
                                      <p:to>
                                        <p:strVal val="visible"/>
                                      </p:to>
                                    </p:set>
                                    <p:animEffect transition="in" filter="wipe(left)">
                                      <p:cBhvr>
                                        <p:cTn id="42" dur="500"/>
                                        <p:tgtEl>
                                          <p:spTgt spid="1639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63912"/>
                                        </p:tgtEl>
                                        <p:attrNameLst>
                                          <p:attrName>style.visibility</p:attrName>
                                        </p:attrNameLst>
                                      </p:cBhvr>
                                      <p:to>
                                        <p:strVal val="visible"/>
                                      </p:to>
                                    </p:set>
                                    <p:animEffect transition="in" filter="wipe(left)">
                                      <p:cBhvr>
                                        <p:cTn id="47" dur="75"/>
                                        <p:tgtEl>
                                          <p:spTgt spid="1639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63913"/>
                                        </p:tgtEl>
                                        <p:attrNameLst>
                                          <p:attrName>style.visibility</p:attrName>
                                        </p:attrNameLst>
                                      </p:cBhvr>
                                      <p:to>
                                        <p:strVal val="visible"/>
                                      </p:to>
                                    </p:set>
                                    <p:animEffect transition="in" filter="wipe(left)">
                                      <p:cBhvr>
                                        <p:cTn id="52" dur="75"/>
                                        <p:tgtEl>
                                          <p:spTgt spid="163913"/>
                                        </p:tgtEl>
                                      </p:cBhvr>
                                    </p:animEffect>
                                  </p:childTnLst>
                                </p:cTn>
                              </p:par>
                            </p:childTnLst>
                          </p:cTn>
                        </p:par>
                        <p:par>
                          <p:cTn id="53" fill="hold" nodeType="afterGroup">
                            <p:stCondLst>
                              <p:cond delay="300"/>
                            </p:stCondLst>
                            <p:childTnLst>
                              <p:par>
                                <p:cTn id="54" presetID="22" presetClass="entr" presetSubtype="8" fill="hold" nodeType="afterEffect">
                                  <p:stCondLst>
                                    <p:cond delay="0"/>
                                  </p:stCondLst>
                                  <p:childTnLst>
                                    <p:set>
                                      <p:cBhvr>
                                        <p:cTn id="55" dur="1" fill="hold">
                                          <p:stCondLst>
                                            <p:cond delay="0"/>
                                          </p:stCondLst>
                                        </p:cTn>
                                        <p:tgtEl>
                                          <p:spTgt spid="163918"/>
                                        </p:tgtEl>
                                        <p:attrNameLst>
                                          <p:attrName>style.visibility</p:attrName>
                                        </p:attrNameLst>
                                      </p:cBhvr>
                                      <p:to>
                                        <p:strVal val="visible"/>
                                      </p:to>
                                    </p:set>
                                    <p:animEffect transition="in" filter="wipe(left)">
                                      <p:cBhvr>
                                        <p:cTn id="56" dur="500"/>
                                        <p:tgtEl>
                                          <p:spTgt spid="163918"/>
                                        </p:tgtEl>
                                      </p:cBhvr>
                                    </p:animEffect>
                                  </p:childTnLst>
                                </p:cTn>
                              </p:par>
                            </p:childTnLst>
                          </p:cTn>
                        </p:par>
                        <p:par>
                          <p:cTn id="57" fill="hold" nodeType="afterGroup">
                            <p:stCondLst>
                              <p:cond delay="800"/>
                            </p:stCondLst>
                            <p:childTnLst>
                              <p:par>
                                <p:cTn id="58" presetID="22" presetClass="entr" presetSubtype="8" fill="hold" grpId="0" nodeType="afterEffect">
                                  <p:stCondLst>
                                    <p:cond delay="0"/>
                                  </p:stCondLst>
                                  <p:iterate type="lt">
                                    <p:tmPct val="100000"/>
                                  </p:iterate>
                                  <p:childTnLst>
                                    <p:set>
                                      <p:cBhvr>
                                        <p:cTn id="59" dur="1" fill="hold">
                                          <p:stCondLst>
                                            <p:cond delay="0"/>
                                          </p:stCondLst>
                                        </p:cTn>
                                        <p:tgtEl>
                                          <p:spTgt spid="163917"/>
                                        </p:tgtEl>
                                        <p:attrNameLst>
                                          <p:attrName>style.visibility</p:attrName>
                                        </p:attrNameLst>
                                      </p:cBhvr>
                                      <p:to>
                                        <p:strVal val="visible"/>
                                      </p:to>
                                    </p:set>
                                    <p:animEffect transition="in" filter="wipe(left)">
                                      <p:cBhvr>
                                        <p:cTn id="60" dur="75"/>
                                        <p:tgtEl>
                                          <p:spTgt spid="1639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iterate type="lt">
                                    <p:tmAbs val="75"/>
                                  </p:iterate>
                                  <p:childTnLst>
                                    <p:set>
                                      <p:cBhvr>
                                        <p:cTn id="64" dur="1" fill="hold">
                                          <p:stCondLst>
                                            <p:cond delay="74"/>
                                          </p:stCondLst>
                                        </p:cTn>
                                        <p:tgtEl>
                                          <p:spTgt spid="163919"/>
                                        </p:tgtEl>
                                        <p:attrNameLst>
                                          <p:attrName>style.visibility</p:attrName>
                                        </p:attrNameLst>
                                      </p:cBhvr>
                                      <p:to>
                                        <p:strVal val="visible"/>
                                      </p:to>
                                    </p:set>
                                  </p:childTnLst>
                                </p:cTn>
                              </p:par>
                            </p:childTnLst>
                          </p:cTn>
                        </p:par>
                        <p:par>
                          <p:cTn id="65" fill="hold" nodeType="afterGroup">
                            <p:stCondLst>
                              <p:cond delay="975"/>
                            </p:stCondLst>
                            <p:childTnLst>
                              <p:par>
                                <p:cTn id="66" presetID="22" presetClass="entr" presetSubtype="8" fill="hold" nodeType="afterEffect">
                                  <p:stCondLst>
                                    <p:cond delay="0"/>
                                  </p:stCondLst>
                                  <p:childTnLst>
                                    <p:set>
                                      <p:cBhvr>
                                        <p:cTn id="67" dur="1" fill="hold">
                                          <p:stCondLst>
                                            <p:cond delay="0"/>
                                          </p:stCondLst>
                                        </p:cTn>
                                        <p:tgtEl>
                                          <p:spTgt spid="163920"/>
                                        </p:tgtEl>
                                        <p:attrNameLst>
                                          <p:attrName>style.visibility</p:attrName>
                                        </p:attrNameLst>
                                      </p:cBhvr>
                                      <p:to>
                                        <p:strVal val="visible"/>
                                      </p:to>
                                    </p:set>
                                    <p:animEffect transition="in" filter="wipe(left)">
                                      <p:cBhvr>
                                        <p:cTn id="68" dur="500"/>
                                        <p:tgtEl>
                                          <p:spTgt spid="163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6" grpId="0" autoUpdateAnimBg="0"/>
      <p:bldP spid="163907" grpId="0" autoUpdateAnimBg="0"/>
      <p:bldP spid="163909" grpId="0" autoUpdateAnimBg="0"/>
      <p:bldP spid="163910" grpId="0" autoUpdateAnimBg="0"/>
      <p:bldP spid="163911" grpId="0" autoUpdateAnimBg="0"/>
      <p:bldP spid="163912" grpId="0" autoUpdateAnimBg="0"/>
      <p:bldP spid="163913" grpId="0" autoUpdateAnimBg="0"/>
      <p:bldP spid="163917" grpId="0" autoUpdateAnimBg="0"/>
      <p:bldP spid="16391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3</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54</a:t>
            </a:fld>
            <a:endParaRPr lang="zh-CN" altLang="en-US"/>
          </a:p>
        </p:txBody>
      </p:sp>
      <p:sp>
        <p:nvSpPr>
          <p:cNvPr id="27654"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同相求和电路</a:t>
            </a:r>
          </a:p>
        </p:txBody>
      </p:sp>
      <p:grpSp>
        <p:nvGrpSpPr>
          <p:cNvPr id="2" name="Group 4"/>
          <p:cNvGrpSpPr>
            <a:grpSpLocks/>
          </p:cNvGrpSpPr>
          <p:nvPr/>
        </p:nvGrpSpPr>
        <p:grpSpPr bwMode="auto">
          <a:xfrm>
            <a:off x="655638" y="1550988"/>
            <a:ext cx="3978275" cy="2371725"/>
            <a:chOff x="1008" y="919"/>
            <a:chExt cx="2506" cy="1494"/>
          </a:xfrm>
        </p:grpSpPr>
        <p:grpSp>
          <p:nvGrpSpPr>
            <p:cNvPr id="27659" name="Group 5"/>
            <p:cNvGrpSpPr>
              <a:grpSpLocks/>
            </p:cNvGrpSpPr>
            <p:nvPr/>
          </p:nvGrpSpPr>
          <p:grpSpPr bwMode="auto">
            <a:xfrm>
              <a:off x="2256" y="1536"/>
              <a:ext cx="384" cy="528"/>
              <a:chOff x="2304" y="1824"/>
              <a:chExt cx="384" cy="528"/>
            </a:xfrm>
          </p:grpSpPr>
          <p:sp>
            <p:nvSpPr>
              <p:cNvPr id="27708"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709"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710" name="Group 8"/>
              <p:cNvGrpSpPr>
                <a:grpSpLocks/>
              </p:cNvGrpSpPr>
              <p:nvPr/>
            </p:nvGrpSpPr>
            <p:grpSpPr bwMode="auto">
              <a:xfrm rot="10800000" flipH="1" flipV="1">
                <a:off x="2339" y="2210"/>
                <a:ext cx="48" cy="48"/>
                <a:chOff x="2856" y="2613"/>
                <a:chExt cx="48" cy="48"/>
              </a:xfrm>
            </p:grpSpPr>
            <p:sp>
              <p:nvSpPr>
                <p:cNvPr id="27718"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11" name="Group 11"/>
              <p:cNvGrpSpPr>
                <a:grpSpLocks/>
              </p:cNvGrpSpPr>
              <p:nvPr/>
            </p:nvGrpSpPr>
            <p:grpSpPr bwMode="auto">
              <a:xfrm rot="10800000" flipH="1" flipV="1">
                <a:off x="2615" y="2066"/>
                <a:ext cx="48" cy="48"/>
                <a:chOff x="2856" y="2613"/>
                <a:chExt cx="48" cy="48"/>
              </a:xfrm>
            </p:grpSpPr>
            <p:sp>
              <p:nvSpPr>
                <p:cNvPr id="27716"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Line 13"/>
                <p:cNvSpPr>
                  <a:spLocks noChangeShapeType="1"/>
                </p:cNvSpPr>
                <p:nvPr/>
              </p:nvSpPr>
              <p:spPr bwMode="auto">
                <a:xfrm rot="-5400000">
                  <a:off x="2856" y="2637"/>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sp>
            <p:nvSpPr>
              <p:cNvPr id="27712"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7713" name="Group 15"/>
              <p:cNvGrpSpPr>
                <a:grpSpLocks noChangeAspect="1"/>
              </p:cNvGrpSpPr>
              <p:nvPr/>
            </p:nvGrpSpPr>
            <p:grpSpPr bwMode="auto">
              <a:xfrm>
                <a:off x="2488" y="1872"/>
                <a:ext cx="104" cy="34"/>
                <a:chOff x="1584" y="2928"/>
                <a:chExt cx="288" cy="96"/>
              </a:xfrm>
            </p:grpSpPr>
            <p:sp>
              <p:nvSpPr>
                <p:cNvPr id="27714"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715"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7660" name="Group 18"/>
            <p:cNvGrpSpPr>
              <a:grpSpLocks/>
            </p:cNvGrpSpPr>
            <p:nvPr/>
          </p:nvGrpSpPr>
          <p:grpSpPr bwMode="auto">
            <a:xfrm>
              <a:off x="2612" y="2317"/>
              <a:ext cx="144" cy="96"/>
              <a:chOff x="1056" y="1392"/>
              <a:chExt cx="144" cy="96"/>
            </a:xfrm>
          </p:grpSpPr>
          <p:sp>
            <p:nvSpPr>
              <p:cNvPr id="27706" name="Line 1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7" name="Line 2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1" name="Group 21"/>
            <p:cNvGrpSpPr>
              <a:grpSpLocks/>
            </p:cNvGrpSpPr>
            <p:nvPr/>
          </p:nvGrpSpPr>
          <p:grpSpPr bwMode="auto">
            <a:xfrm rot="5400000">
              <a:off x="2361" y="999"/>
              <a:ext cx="77" cy="480"/>
              <a:chOff x="1824" y="1344"/>
              <a:chExt cx="77" cy="480"/>
            </a:xfrm>
          </p:grpSpPr>
          <p:sp>
            <p:nvSpPr>
              <p:cNvPr id="27703" name="Rectangle 2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704" name="Line 2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5" name="Line 2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62" name="Oval 25"/>
            <p:cNvSpPr>
              <a:spLocks noChangeArrowheads="1"/>
            </p:cNvSpPr>
            <p:nvPr/>
          </p:nvSpPr>
          <p:spPr bwMode="auto">
            <a:xfrm>
              <a:off x="3120" y="177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7663" name="Group 26"/>
            <p:cNvGrpSpPr>
              <a:grpSpLocks/>
            </p:cNvGrpSpPr>
            <p:nvPr/>
          </p:nvGrpSpPr>
          <p:grpSpPr bwMode="auto">
            <a:xfrm rot="5400000">
              <a:off x="1497" y="999"/>
              <a:ext cx="77" cy="480"/>
              <a:chOff x="1824" y="1344"/>
              <a:chExt cx="77" cy="480"/>
            </a:xfrm>
          </p:grpSpPr>
          <p:sp>
            <p:nvSpPr>
              <p:cNvPr id="27700"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701"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2"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4" name="Group 30"/>
            <p:cNvGrpSpPr>
              <a:grpSpLocks/>
            </p:cNvGrpSpPr>
            <p:nvPr/>
          </p:nvGrpSpPr>
          <p:grpSpPr bwMode="auto">
            <a:xfrm rot="5400000">
              <a:off x="1565" y="2079"/>
              <a:ext cx="77" cy="480"/>
              <a:chOff x="1824" y="1344"/>
              <a:chExt cx="77" cy="480"/>
            </a:xfrm>
          </p:grpSpPr>
          <p:sp>
            <p:nvSpPr>
              <p:cNvPr id="27697"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698"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5" name="Group 34"/>
            <p:cNvGrpSpPr>
              <a:grpSpLocks/>
            </p:cNvGrpSpPr>
            <p:nvPr/>
          </p:nvGrpSpPr>
          <p:grpSpPr bwMode="auto">
            <a:xfrm rot="5400000">
              <a:off x="1575" y="1704"/>
              <a:ext cx="77" cy="480"/>
              <a:chOff x="1824" y="1344"/>
              <a:chExt cx="77" cy="480"/>
            </a:xfrm>
          </p:grpSpPr>
          <p:sp>
            <p:nvSpPr>
              <p:cNvPr id="27694"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695"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6"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6" name="Group 38"/>
            <p:cNvGrpSpPr>
              <a:grpSpLocks/>
            </p:cNvGrpSpPr>
            <p:nvPr/>
          </p:nvGrpSpPr>
          <p:grpSpPr bwMode="auto">
            <a:xfrm rot="5400000">
              <a:off x="2409" y="2078"/>
              <a:ext cx="77" cy="480"/>
              <a:chOff x="1824" y="1344"/>
              <a:chExt cx="77" cy="480"/>
            </a:xfrm>
          </p:grpSpPr>
          <p:sp>
            <p:nvSpPr>
              <p:cNvPr id="27691" name="Rectangle 3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692" name="Line 4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4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7" name="Group 42"/>
            <p:cNvGrpSpPr>
              <a:grpSpLocks/>
            </p:cNvGrpSpPr>
            <p:nvPr/>
          </p:nvGrpSpPr>
          <p:grpSpPr bwMode="auto">
            <a:xfrm>
              <a:off x="1228" y="1238"/>
              <a:ext cx="144" cy="96"/>
              <a:chOff x="1056" y="1392"/>
              <a:chExt cx="144" cy="96"/>
            </a:xfrm>
          </p:grpSpPr>
          <p:sp>
            <p:nvSpPr>
              <p:cNvPr id="27689" name="Line 43"/>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44"/>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68" name="Line 45"/>
            <p:cNvSpPr>
              <a:spLocks noChangeShapeType="1"/>
            </p:cNvSpPr>
            <p:nvPr/>
          </p:nvSpPr>
          <p:spPr bwMode="auto">
            <a:xfrm>
              <a:off x="1756" y="123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46"/>
            <p:cNvSpPr>
              <a:spLocks noChangeShapeType="1"/>
            </p:cNvSpPr>
            <p:nvPr/>
          </p:nvSpPr>
          <p:spPr bwMode="auto">
            <a:xfrm>
              <a:off x="1782" y="231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47"/>
            <p:cNvSpPr>
              <a:spLocks noChangeShapeType="1"/>
            </p:cNvSpPr>
            <p:nvPr/>
          </p:nvSpPr>
          <p:spPr bwMode="auto">
            <a:xfrm>
              <a:off x="1768" y="1942"/>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48"/>
            <p:cNvSpPr>
              <a:spLocks noChangeShapeType="1"/>
            </p:cNvSpPr>
            <p:nvPr/>
          </p:nvSpPr>
          <p:spPr bwMode="auto">
            <a:xfrm>
              <a:off x="2640" y="1796"/>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49"/>
            <p:cNvSpPr>
              <a:spLocks noChangeShapeType="1"/>
            </p:cNvSpPr>
            <p:nvPr/>
          </p:nvSpPr>
          <p:spPr bwMode="auto">
            <a:xfrm>
              <a:off x="2016" y="1932"/>
              <a:ext cx="0" cy="382"/>
            </a:xfrm>
            <a:prstGeom prst="line">
              <a:avLst/>
            </a:prstGeom>
            <a:noFill/>
            <a:ln w="28575">
              <a:solidFill>
                <a:schemeClr val="tx1"/>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7673" name="Freeform 50"/>
            <p:cNvSpPr>
              <a:spLocks/>
            </p:cNvSpPr>
            <p:nvPr/>
          </p:nvSpPr>
          <p:spPr bwMode="auto">
            <a:xfrm>
              <a:off x="2592" y="1238"/>
              <a:ext cx="288" cy="538"/>
            </a:xfrm>
            <a:custGeom>
              <a:avLst/>
              <a:gdLst>
                <a:gd name="T0" fmla="*/ 0 w 288"/>
                <a:gd name="T1" fmla="*/ 0 h 576"/>
                <a:gd name="T2" fmla="*/ 288 w 288"/>
                <a:gd name="T3" fmla="*/ 0 h 576"/>
                <a:gd name="T4" fmla="*/ 288 w 288"/>
                <a:gd name="T5" fmla="*/ 503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7674" name="Freeform 51"/>
            <p:cNvSpPr>
              <a:spLocks/>
            </p:cNvSpPr>
            <p:nvPr/>
          </p:nvSpPr>
          <p:spPr bwMode="auto">
            <a:xfrm flipH="1" flipV="1">
              <a:off x="1958" y="1228"/>
              <a:ext cx="288" cy="414"/>
            </a:xfrm>
            <a:custGeom>
              <a:avLst/>
              <a:gdLst>
                <a:gd name="T0" fmla="*/ 0 w 288"/>
                <a:gd name="T1" fmla="*/ 0 h 576"/>
                <a:gd name="T2" fmla="*/ 288 w 288"/>
                <a:gd name="T3" fmla="*/ 0 h 576"/>
                <a:gd name="T4" fmla="*/ 288 w 288"/>
                <a:gd name="T5" fmla="*/ 298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7675" name="Oval 52"/>
            <p:cNvSpPr>
              <a:spLocks noChangeArrowheads="1"/>
            </p:cNvSpPr>
            <p:nvPr/>
          </p:nvSpPr>
          <p:spPr bwMode="auto">
            <a:xfrm>
              <a:off x="1314" y="229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676" name="Oval 53"/>
            <p:cNvSpPr>
              <a:spLocks noChangeArrowheads="1"/>
            </p:cNvSpPr>
            <p:nvPr/>
          </p:nvSpPr>
          <p:spPr bwMode="auto">
            <a:xfrm>
              <a:off x="1324" y="192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7677" name="Text Box 54"/>
            <p:cNvSpPr txBox="1">
              <a:spLocks noChangeArrowheads="1"/>
            </p:cNvSpPr>
            <p:nvPr/>
          </p:nvSpPr>
          <p:spPr bwMode="auto">
            <a:xfrm>
              <a:off x="1019" y="1745"/>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1</a:t>
              </a:r>
              <a:endParaRPr kumimoji="1" lang="en-US" altLang="zh-CN" i="1">
                <a:ea typeface="宋体" charset="-122"/>
              </a:endParaRPr>
            </a:p>
          </p:txBody>
        </p:sp>
        <p:sp>
          <p:nvSpPr>
            <p:cNvPr id="27678" name="Text Box 55"/>
            <p:cNvSpPr txBox="1">
              <a:spLocks noChangeArrowheads="1"/>
            </p:cNvSpPr>
            <p:nvPr/>
          </p:nvSpPr>
          <p:spPr bwMode="auto">
            <a:xfrm>
              <a:off x="1008" y="2119"/>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2</a:t>
              </a:r>
              <a:endParaRPr kumimoji="1" lang="en-US" altLang="zh-CN" i="1">
                <a:ea typeface="宋体" charset="-122"/>
              </a:endParaRPr>
            </a:p>
          </p:txBody>
        </p:sp>
        <p:sp>
          <p:nvSpPr>
            <p:cNvPr id="27679" name="Text Box 56"/>
            <p:cNvSpPr txBox="1">
              <a:spLocks noChangeArrowheads="1"/>
            </p:cNvSpPr>
            <p:nvPr/>
          </p:nvSpPr>
          <p:spPr bwMode="auto">
            <a:xfrm>
              <a:off x="3227" y="163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sp>
          <p:nvSpPr>
            <p:cNvPr id="27680" name="Text Box 57"/>
            <p:cNvSpPr txBox="1">
              <a:spLocks noChangeArrowheads="1"/>
            </p:cNvSpPr>
            <p:nvPr/>
          </p:nvSpPr>
          <p:spPr bwMode="auto">
            <a:xfrm>
              <a:off x="1392" y="91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4</a:t>
              </a:r>
              <a:endParaRPr kumimoji="1" lang="en-US" altLang="zh-CN" i="1">
                <a:ea typeface="宋体" charset="-122"/>
              </a:endParaRPr>
            </a:p>
          </p:txBody>
        </p:sp>
        <p:sp>
          <p:nvSpPr>
            <p:cNvPr id="27681" name="Text Box 58"/>
            <p:cNvSpPr txBox="1">
              <a:spLocks noChangeArrowheads="1"/>
            </p:cNvSpPr>
            <p:nvPr/>
          </p:nvSpPr>
          <p:spPr bwMode="auto">
            <a:xfrm>
              <a:off x="1488" y="163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1</a:t>
              </a:r>
              <a:endParaRPr kumimoji="1" lang="en-US" altLang="zh-CN" i="1">
                <a:ea typeface="宋体" charset="-122"/>
              </a:endParaRPr>
            </a:p>
          </p:txBody>
        </p:sp>
        <p:sp>
          <p:nvSpPr>
            <p:cNvPr id="27682" name="Text Box 59"/>
            <p:cNvSpPr txBox="1">
              <a:spLocks noChangeArrowheads="1"/>
            </p:cNvSpPr>
            <p:nvPr/>
          </p:nvSpPr>
          <p:spPr bwMode="auto">
            <a:xfrm>
              <a:off x="1488" y="198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2</a:t>
              </a:r>
              <a:endParaRPr kumimoji="1" lang="en-US" altLang="zh-CN" i="1">
                <a:ea typeface="宋体" charset="-122"/>
              </a:endParaRPr>
            </a:p>
          </p:txBody>
        </p:sp>
        <p:sp>
          <p:nvSpPr>
            <p:cNvPr id="27683" name="Text Box 60"/>
            <p:cNvSpPr txBox="1">
              <a:spLocks noChangeArrowheads="1"/>
            </p:cNvSpPr>
            <p:nvPr/>
          </p:nvSpPr>
          <p:spPr bwMode="auto">
            <a:xfrm>
              <a:off x="2326" y="200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3</a:t>
              </a:r>
              <a:endParaRPr kumimoji="1" lang="en-US" altLang="zh-CN" i="1">
                <a:ea typeface="宋体" charset="-122"/>
              </a:endParaRPr>
            </a:p>
          </p:txBody>
        </p:sp>
        <p:sp>
          <p:nvSpPr>
            <p:cNvPr id="27684" name="Text Box 61"/>
            <p:cNvSpPr txBox="1">
              <a:spLocks noChangeArrowheads="1"/>
            </p:cNvSpPr>
            <p:nvPr/>
          </p:nvSpPr>
          <p:spPr bwMode="auto">
            <a:xfrm>
              <a:off x="2278" y="92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i="1" baseline="-25000">
                  <a:ea typeface="宋体" charset="-122"/>
                </a:rPr>
                <a:t>f</a:t>
              </a:r>
              <a:endParaRPr kumimoji="1" lang="en-US" altLang="zh-CN" i="1">
                <a:ea typeface="宋体" charset="-122"/>
              </a:endParaRPr>
            </a:p>
          </p:txBody>
        </p:sp>
        <p:sp>
          <p:nvSpPr>
            <p:cNvPr id="27685" name="Line 62"/>
            <p:cNvSpPr>
              <a:spLocks noChangeShapeType="1"/>
            </p:cNvSpPr>
            <p:nvPr/>
          </p:nvSpPr>
          <p:spPr bwMode="auto">
            <a:xfrm>
              <a:off x="1362" y="1402"/>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Text Box 63"/>
            <p:cNvSpPr txBox="1">
              <a:spLocks noChangeArrowheads="1"/>
            </p:cNvSpPr>
            <p:nvPr/>
          </p:nvSpPr>
          <p:spPr bwMode="auto">
            <a:xfrm>
              <a:off x="1344" y="1351"/>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7687" name="Line 64"/>
            <p:cNvSpPr>
              <a:spLocks noChangeShapeType="1"/>
            </p:cNvSpPr>
            <p:nvPr/>
          </p:nvSpPr>
          <p:spPr bwMode="auto">
            <a:xfrm>
              <a:off x="2063" y="1354"/>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Text Box 65"/>
            <p:cNvSpPr txBox="1">
              <a:spLocks noChangeArrowheads="1"/>
            </p:cNvSpPr>
            <p:nvPr/>
          </p:nvSpPr>
          <p:spPr bwMode="auto">
            <a:xfrm>
              <a:off x="2451" y="12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i="1" baseline="-25000">
                  <a:ea typeface="宋体" charset="-122"/>
                </a:rPr>
                <a:t>f</a:t>
              </a:r>
              <a:endParaRPr kumimoji="1" lang="en-US" altLang="zh-CN" i="1">
                <a:ea typeface="宋体" charset="-122"/>
              </a:endParaRPr>
            </a:p>
          </p:txBody>
        </p:sp>
      </p:grpSp>
      <p:sp>
        <p:nvSpPr>
          <p:cNvPr id="200770" name="Text Box 66"/>
          <p:cNvSpPr txBox="1">
            <a:spLocks noChangeArrowheads="1"/>
          </p:cNvSpPr>
          <p:nvPr/>
        </p:nvSpPr>
        <p:spPr bwMode="auto">
          <a:xfrm>
            <a:off x="1046163" y="4125913"/>
            <a:ext cx="232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i="1"/>
              <a:t>R</a:t>
            </a:r>
            <a:r>
              <a:rPr lang="en-US" altLang="zh-CN" baseline="-25000"/>
              <a:t>1</a:t>
            </a:r>
            <a:r>
              <a:rPr lang="en-US" altLang="zh-CN" i="1"/>
              <a:t>|| R</a:t>
            </a:r>
            <a:r>
              <a:rPr lang="en-US" altLang="zh-CN" baseline="-25000"/>
              <a:t>2</a:t>
            </a:r>
            <a:r>
              <a:rPr lang="en-US" altLang="zh-CN" i="1"/>
              <a:t>||R</a:t>
            </a:r>
            <a:r>
              <a:rPr lang="en-US" altLang="zh-CN" baseline="-25000"/>
              <a:t>3</a:t>
            </a:r>
            <a:r>
              <a:rPr lang="en-US" altLang="zh-CN" i="1"/>
              <a:t>=R</a:t>
            </a:r>
            <a:r>
              <a:rPr lang="en-US" altLang="zh-CN" baseline="-25000"/>
              <a:t>4</a:t>
            </a:r>
            <a:r>
              <a:rPr lang="en-US" altLang="zh-CN"/>
              <a:t>||</a:t>
            </a:r>
            <a:r>
              <a:rPr lang="en-US" altLang="zh-CN" i="1"/>
              <a:t>R</a:t>
            </a:r>
            <a:r>
              <a:rPr lang="en-US" altLang="zh-CN" i="1" baseline="-25000"/>
              <a:t>f</a:t>
            </a:r>
          </a:p>
        </p:txBody>
      </p:sp>
      <p:graphicFrame>
        <p:nvGraphicFramePr>
          <p:cNvPr id="200782" name="Object 2"/>
          <p:cNvGraphicFramePr>
            <a:graphicFrameLocks noChangeAspect="1"/>
          </p:cNvGraphicFramePr>
          <p:nvPr/>
        </p:nvGraphicFramePr>
        <p:xfrm>
          <a:off x="4746625" y="2139950"/>
          <a:ext cx="2633663" cy="862013"/>
        </p:xfrm>
        <a:graphic>
          <a:graphicData uri="http://schemas.openxmlformats.org/presentationml/2006/ole">
            <mc:AlternateContent xmlns:mc="http://schemas.openxmlformats.org/markup-compatibility/2006">
              <mc:Choice xmlns:v="urn:schemas-microsoft-com:vml" Requires="v">
                <p:oleObj spid="_x0000_s27822" name="Equation" r:id="rId3" imgW="1320480" imgH="431640" progId="Equation.DSMT4">
                  <p:embed/>
                </p:oleObj>
              </mc:Choice>
              <mc:Fallback>
                <p:oleObj name="Equation" r:id="rId3" imgW="13204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25" y="2139950"/>
                        <a:ext cx="2633663"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85" name="Text Box 81"/>
          <p:cNvSpPr txBox="1">
            <a:spLocks noChangeArrowheads="1"/>
          </p:cNvSpPr>
          <p:nvPr/>
        </p:nvSpPr>
        <p:spPr bwMode="auto">
          <a:xfrm>
            <a:off x="4295775" y="3313113"/>
            <a:ext cx="2414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rPr>
              <a:t>当</a:t>
            </a:r>
            <a:r>
              <a:rPr kumimoji="1" lang="en-US" altLang="zh-CN" i="1">
                <a:solidFill>
                  <a:srgbClr val="FF0000"/>
                </a:solidFill>
              </a:rPr>
              <a:t>R</a:t>
            </a:r>
            <a:r>
              <a:rPr kumimoji="1" lang="en-US" altLang="zh-CN" baseline="-25000">
                <a:solidFill>
                  <a:srgbClr val="FF0000"/>
                </a:solidFill>
              </a:rPr>
              <a:t>1</a:t>
            </a:r>
            <a:r>
              <a:rPr kumimoji="1" lang="en-US" altLang="zh-CN">
                <a:solidFill>
                  <a:srgbClr val="FF0000"/>
                </a:solidFill>
              </a:rPr>
              <a:t>= </a:t>
            </a:r>
            <a:r>
              <a:rPr kumimoji="1" lang="en-US" altLang="zh-CN" i="1">
                <a:solidFill>
                  <a:srgbClr val="FF0000"/>
                </a:solidFill>
              </a:rPr>
              <a:t>R</a:t>
            </a:r>
            <a:r>
              <a:rPr kumimoji="1" lang="en-US" altLang="zh-CN" baseline="-25000">
                <a:solidFill>
                  <a:srgbClr val="FF0000"/>
                </a:solidFill>
              </a:rPr>
              <a:t>2</a:t>
            </a:r>
            <a:r>
              <a:rPr kumimoji="1" lang="en-US" altLang="zh-CN">
                <a:solidFill>
                  <a:srgbClr val="FF0000"/>
                </a:solidFill>
              </a:rPr>
              <a:t>= </a:t>
            </a:r>
            <a:r>
              <a:rPr kumimoji="1" lang="en-US" altLang="zh-CN" i="1">
                <a:solidFill>
                  <a:srgbClr val="FF0000"/>
                </a:solidFill>
              </a:rPr>
              <a:t>R</a:t>
            </a:r>
            <a:r>
              <a:rPr kumimoji="1" lang="zh-CN" altLang="en-US">
                <a:solidFill>
                  <a:srgbClr val="FF0000"/>
                </a:solidFill>
              </a:rPr>
              <a:t>时，</a:t>
            </a:r>
          </a:p>
        </p:txBody>
      </p:sp>
      <p:graphicFrame>
        <p:nvGraphicFramePr>
          <p:cNvPr id="200786" name="Object 3"/>
          <p:cNvGraphicFramePr>
            <a:graphicFrameLocks noChangeAspect="1"/>
          </p:cNvGraphicFramePr>
          <p:nvPr/>
        </p:nvGraphicFramePr>
        <p:xfrm>
          <a:off x="4746625" y="3810000"/>
          <a:ext cx="2206625" cy="838200"/>
        </p:xfrm>
        <a:graphic>
          <a:graphicData uri="http://schemas.openxmlformats.org/presentationml/2006/ole">
            <mc:AlternateContent xmlns:mc="http://schemas.openxmlformats.org/markup-compatibility/2006">
              <mc:Choice xmlns:v="urn:schemas-microsoft-com:vml" Requires="v">
                <p:oleObj spid="_x0000_s27823" name="Equation" r:id="rId5" imgW="1104840" imgH="419040" progId="Equation.DSMT4">
                  <p:embed/>
                </p:oleObj>
              </mc:Choice>
              <mc:Fallback>
                <p:oleObj name="Equation" r:id="rId5" imgW="110484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25" y="3810000"/>
                        <a:ext cx="22066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87" name="Text Box 83"/>
          <p:cNvSpPr txBox="1">
            <a:spLocks noChangeArrowheads="1"/>
          </p:cNvSpPr>
          <p:nvPr/>
        </p:nvSpPr>
        <p:spPr bwMode="auto">
          <a:xfrm>
            <a:off x="4295775" y="4660900"/>
            <a:ext cx="253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rPr>
              <a:t>当</a:t>
            </a:r>
            <a:r>
              <a:rPr kumimoji="1" lang="en-US" altLang="zh-CN" i="1">
                <a:solidFill>
                  <a:srgbClr val="FF0000"/>
                </a:solidFill>
              </a:rPr>
              <a:t>R</a:t>
            </a:r>
            <a:r>
              <a:rPr kumimoji="1" lang="en-US" altLang="zh-CN" baseline="-25000">
                <a:solidFill>
                  <a:srgbClr val="FF0000"/>
                </a:solidFill>
              </a:rPr>
              <a:t>1</a:t>
            </a:r>
            <a:r>
              <a:rPr kumimoji="1" lang="en-US" altLang="zh-CN">
                <a:solidFill>
                  <a:srgbClr val="FF0000"/>
                </a:solidFill>
              </a:rPr>
              <a:t>= </a:t>
            </a:r>
            <a:r>
              <a:rPr kumimoji="1" lang="en-US" altLang="zh-CN" i="1">
                <a:solidFill>
                  <a:srgbClr val="FF0000"/>
                </a:solidFill>
              </a:rPr>
              <a:t>R</a:t>
            </a:r>
            <a:r>
              <a:rPr kumimoji="1" lang="en-US" altLang="zh-CN" baseline="-25000">
                <a:solidFill>
                  <a:srgbClr val="FF0000"/>
                </a:solidFill>
              </a:rPr>
              <a:t>2</a:t>
            </a:r>
            <a:r>
              <a:rPr kumimoji="1" lang="en-US" altLang="zh-CN">
                <a:solidFill>
                  <a:srgbClr val="FF0000"/>
                </a:solidFill>
              </a:rPr>
              <a:t>= </a:t>
            </a:r>
            <a:r>
              <a:rPr kumimoji="1" lang="en-US" altLang="zh-CN" i="1">
                <a:solidFill>
                  <a:srgbClr val="FF0000"/>
                </a:solidFill>
              </a:rPr>
              <a:t>R</a:t>
            </a:r>
            <a:r>
              <a:rPr kumimoji="1" lang="en-US" altLang="zh-CN" i="1" baseline="-25000">
                <a:solidFill>
                  <a:srgbClr val="FF0000"/>
                </a:solidFill>
              </a:rPr>
              <a:t>f </a:t>
            </a:r>
            <a:r>
              <a:rPr kumimoji="1" lang="zh-CN" altLang="en-US">
                <a:solidFill>
                  <a:srgbClr val="FF0000"/>
                </a:solidFill>
              </a:rPr>
              <a:t>时，</a:t>
            </a:r>
          </a:p>
        </p:txBody>
      </p:sp>
      <p:graphicFrame>
        <p:nvGraphicFramePr>
          <p:cNvPr id="200788" name="Object 4"/>
          <p:cNvGraphicFramePr>
            <a:graphicFrameLocks noChangeAspect="1"/>
          </p:cNvGraphicFramePr>
          <p:nvPr/>
        </p:nvGraphicFramePr>
        <p:xfrm>
          <a:off x="4746625" y="5387975"/>
          <a:ext cx="1774825" cy="457200"/>
        </p:xfrm>
        <a:graphic>
          <a:graphicData uri="http://schemas.openxmlformats.org/presentationml/2006/ole">
            <mc:AlternateContent xmlns:mc="http://schemas.openxmlformats.org/markup-compatibility/2006">
              <mc:Choice xmlns:v="urn:schemas-microsoft-com:vml" Requires="v">
                <p:oleObj spid="_x0000_s27824" name="Equation" r:id="rId7" imgW="888840" imgH="228600" progId="Equation.DSMT4">
                  <p:embed/>
                </p:oleObj>
              </mc:Choice>
              <mc:Fallback>
                <p:oleObj name="Equation" r:id="rId7" imgW="88884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25" y="5387975"/>
                        <a:ext cx="1774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200770"/>
                                        </p:tgtEl>
                                        <p:attrNameLst>
                                          <p:attrName>style.visibility</p:attrName>
                                        </p:attrNameLst>
                                      </p:cBhvr>
                                      <p:to>
                                        <p:strVal val="visible"/>
                                      </p:to>
                                    </p:set>
                                    <p:animEffect transition="in" filter="wipe(left)">
                                      <p:cBhvr>
                                        <p:cTn id="11" dur="75"/>
                                        <p:tgtEl>
                                          <p:spTgt spid="200770"/>
                                        </p:tgtEl>
                                      </p:cBhvr>
                                    </p:animEffect>
                                  </p:childTnLst>
                                </p:cTn>
                              </p:par>
                            </p:childTnLst>
                          </p:cTn>
                        </p:par>
                        <p:par>
                          <p:cTn id="12" fill="hold" nodeType="afterGroup">
                            <p:stCondLst>
                              <p:cond delay="1775"/>
                            </p:stCondLst>
                            <p:childTnLst>
                              <p:par>
                                <p:cTn id="13" presetID="22" presetClass="entr" presetSubtype="8" fill="hold" nodeType="afterEffect">
                                  <p:stCondLst>
                                    <p:cond delay="0"/>
                                  </p:stCondLst>
                                  <p:childTnLst>
                                    <p:set>
                                      <p:cBhvr>
                                        <p:cTn id="14" dur="1" fill="hold">
                                          <p:stCondLst>
                                            <p:cond delay="0"/>
                                          </p:stCondLst>
                                        </p:cTn>
                                        <p:tgtEl>
                                          <p:spTgt spid="200782"/>
                                        </p:tgtEl>
                                        <p:attrNameLst>
                                          <p:attrName>style.visibility</p:attrName>
                                        </p:attrNameLst>
                                      </p:cBhvr>
                                      <p:to>
                                        <p:strVal val="visible"/>
                                      </p:to>
                                    </p:set>
                                    <p:animEffect transition="in" filter="wipe(left)">
                                      <p:cBhvr>
                                        <p:cTn id="15" dur="500"/>
                                        <p:tgtEl>
                                          <p:spTgt spid="2007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200785"/>
                                        </p:tgtEl>
                                        <p:attrNameLst>
                                          <p:attrName>style.visibility</p:attrName>
                                        </p:attrNameLst>
                                      </p:cBhvr>
                                      <p:to>
                                        <p:strVal val="visible"/>
                                      </p:to>
                                    </p:set>
                                  </p:childTnLst>
                                </p:cTn>
                              </p:par>
                            </p:childTnLst>
                          </p:cTn>
                        </p:par>
                        <p:par>
                          <p:cTn id="20" fill="hold" nodeType="afterGroup">
                            <p:stCondLst>
                              <p:cond delay="750"/>
                            </p:stCondLst>
                            <p:childTnLst>
                              <p:par>
                                <p:cTn id="21" presetID="22" presetClass="entr" presetSubtype="8" fill="hold" nodeType="afterEffect">
                                  <p:stCondLst>
                                    <p:cond delay="0"/>
                                  </p:stCondLst>
                                  <p:childTnLst>
                                    <p:set>
                                      <p:cBhvr>
                                        <p:cTn id="22" dur="1" fill="hold">
                                          <p:stCondLst>
                                            <p:cond delay="0"/>
                                          </p:stCondLst>
                                        </p:cTn>
                                        <p:tgtEl>
                                          <p:spTgt spid="200786"/>
                                        </p:tgtEl>
                                        <p:attrNameLst>
                                          <p:attrName>style.visibility</p:attrName>
                                        </p:attrNameLst>
                                      </p:cBhvr>
                                      <p:to>
                                        <p:strVal val="visible"/>
                                      </p:to>
                                    </p:set>
                                    <p:animEffect transition="in" filter="wipe(left)">
                                      <p:cBhvr>
                                        <p:cTn id="23" dur="500"/>
                                        <p:tgtEl>
                                          <p:spTgt spid="2007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200787"/>
                                        </p:tgtEl>
                                        <p:attrNameLst>
                                          <p:attrName>style.visibility</p:attrName>
                                        </p:attrNameLst>
                                      </p:cBhvr>
                                      <p:to>
                                        <p:strVal val="visible"/>
                                      </p:to>
                                    </p:set>
                                  </p:childTnLst>
                                </p:cTn>
                              </p:par>
                            </p:childTnLst>
                          </p:cTn>
                        </p:par>
                        <p:par>
                          <p:cTn id="28" fill="hold" nodeType="afterGroup">
                            <p:stCondLst>
                              <p:cond delay="825"/>
                            </p:stCondLst>
                            <p:childTnLst>
                              <p:par>
                                <p:cTn id="29" presetID="22" presetClass="entr" presetSubtype="8" fill="hold" nodeType="afterEffect">
                                  <p:stCondLst>
                                    <p:cond delay="0"/>
                                  </p:stCondLst>
                                  <p:childTnLst>
                                    <p:set>
                                      <p:cBhvr>
                                        <p:cTn id="30" dur="1" fill="hold">
                                          <p:stCondLst>
                                            <p:cond delay="0"/>
                                          </p:stCondLst>
                                        </p:cTn>
                                        <p:tgtEl>
                                          <p:spTgt spid="200788"/>
                                        </p:tgtEl>
                                        <p:attrNameLst>
                                          <p:attrName>style.visibility</p:attrName>
                                        </p:attrNameLst>
                                      </p:cBhvr>
                                      <p:to>
                                        <p:strVal val="visible"/>
                                      </p:to>
                                    </p:set>
                                    <p:animEffect transition="in" filter="wipe(left)">
                                      <p:cBhvr>
                                        <p:cTn id="31" dur="500"/>
                                        <p:tgtEl>
                                          <p:spTgt spid="20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70" grpId="0" autoUpdateAnimBg="0"/>
      <p:bldP spid="200785" grpId="0" autoUpdateAnimBg="0"/>
      <p:bldP spid="20078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4</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55</a:t>
            </a:fld>
            <a:endParaRPr lang="zh-CN" altLang="en-US"/>
          </a:p>
        </p:txBody>
      </p:sp>
      <p:sp>
        <p:nvSpPr>
          <p:cNvPr id="28680"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差分求和</a:t>
            </a:r>
            <a:r>
              <a:rPr lang="en-US" altLang="zh-CN" smtClean="0">
                <a:ea typeface="宋体" charset="-122"/>
              </a:rPr>
              <a:t>(</a:t>
            </a:r>
            <a:r>
              <a:rPr lang="zh-CN" altLang="en-US" smtClean="0">
                <a:ea typeface="宋体" charset="-122"/>
              </a:rPr>
              <a:t>减法</a:t>
            </a:r>
            <a:r>
              <a:rPr lang="en-US" altLang="zh-CN" smtClean="0">
                <a:ea typeface="宋体" charset="-122"/>
              </a:rPr>
              <a:t>)</a:t>
            </a:r>
            <a:r>
              <a:rPr lang="zh-CN" altLang="en-US" smtClean="0">
                <a:ea typeface="宋体" charset="-122"/>
              </a:rPr>
              <a:t>电路</a:t>
            </a:r>
          </a:p>
        </p:txBody>
      </p:sp>
      <p:grpSp>
        <p:nvGrpSpPr>
          <p:cNvPr id="2" name="Group 4"/>
          <p:cNvGrpSpPr>
            <a:grpSpLocks/>
          </p:cNvGrpSpPr>
          <p:nvPr/>
        </p:nvGrpSpPr>
        <p:grpSpPr bwMode="auto">
          <a:xfrm>
            <a:off x="347663" y="1216473"/>
            <a:ext cx="4054475" cy="2371725"/>
            <a:chOff x="192" y="641"/>
            <a:chExt cx="2554" cy="1494"/>
          </a:xfrm>
        </p:grpSpPr>
        <p:grpSp>
          <p:nvGrpSpPr>
            <p:cNvPr id="28690" name="Group 5"/>
            <p:cNvGrpSpPr>
              <a:grpSpLocks/>
            </p:cNvGrpSpPr>
            <p:nvPr/>
          </p:nvGrpSpPr>
          <p:grpSpPr bwMode="auto">
            <a:xfrm>
              <a:off x="1488" y="1258"/>
              <a:ext cx="384" cy="528"/>
              <a:chOff x="2304" y="1824"/>
              <a:chExt cx="384" cy="528"/>
            </a:xfrm>
          </p:grpSpPr>
          <p:sp>
            <p:nvSpPr>
              <p:cNvPr id="28730"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31"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32" name="Group 8"/>
              <p:cNvGrpSpPr>
                <a:grpSpLocks/>
              </p:cNvGrpSpPr>
              <p:nvPr/>
            </p:nvGrpSpPr>
            <p:grpSpPr bwMode="auto">
              <a:xfrm rot="10800000" flipH="1" flipV="1">
                <a:off x="2339" y="2210"/>
                <a:ext cx="48" cy="48"/>
                <a:chOff x="2856" y="2613"/>
                <a:chExt cx="48" cy="48"/>
              </a:xfrm>
            </p:grpSpPr>
            <p:sp>
              <p:nvSpPr>
                <p:cNvPr id="28740"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1"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733" name="Group 11"/>
              <p:cNvGrpSpPr>
                <a:grpSpLocks/>
              </p:cNvGrpSpPr>
              <p:nvPr/>
            </p:nvGrpSpPr>
            <p:grpSpPr bwMode="auto">
              <a:xfrm rot="10800000" flipH="1" flipV="1">
                <a:off x="2615" y="2066"/>
                <a:ext cx="48" cy="48"/>
                <a:chOff x="2856" y="2613"/>
                <a:chExt cx="48" cy="48"/>
              </a:xfrm>
            </p:grpSpPr>
            <p:sp>
              <p:nvSpPr>
                <p:cNvPr id="28738"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9" name="Line 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34"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8735" name="Group 15"/>
              <p:cNvGrpSpPr>
                <a:grpSpLocks noChangeAspect="1"/>
              </p:cNvGrpSpPr>
              <p:nvPr/>
            </p:nvGrpSpPr>
            <p:grpSpPr bwMode="auto">
              <a:xfrm>
                <a:off x="2488" y="1872"/>
                <a:ext cx="104" cy="34"/>
                <a:chOff x="1584" y="2928"/>
                <a:chExt cx="288" cy="96"/>
              </a:xfrm>
            </p:grpSpPr>
            <p:sp>
              <p:nvSpPr>
                <p:cNvPr id="28736"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37"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8691" name="Group 18"/>
            <p:cNvGrpSpPr>
              <a:grpSpLocks/>
            </p:cNvGrpSpPr>
            <p:nvPr/>
          </p:nvGrpSpPr>
          <p:grpSpPr bwMode="auto">
            <a:xfrm>
              <a:off x="1844" y="2039"/>
              <a:ext cx="144" cy="96"/>
              <a:chOff x="1056" y="1392"/>
              <a:chExt cx="144" cy="96"/>
            </a:xfrm>
          </p:grpSpPr>
          <p:sp>
            <p:nvSpPr>
              <p:cNvPr id="28728" name="Line 1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9" name="Line 2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2" name="Group 21"/>
            <p:cNvGrpSpPr>
              <a:grpSpLocks/>
            </p:cNvGrpSpPr>
            <p:nvPr/>
          </p:nvGrpSpPr>
          <p:grpSpPr bwMode="auto">
            <a:xfrm rot="5400000">
              <a:off x="1593" y="721"/>
              <a:ext cx="77" cy="480"/>
              <a:chOff x="1824" y="1344"/>
              <a:chExt cx="77" cy="480"/>
            </a:xfrm>
          </p:grpSpPr>
          <p:sp>
            <p:nvSpPr>
              <p:cNvPr id="28725" name="Rectangle 2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26" name="Line 2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7" name="Line 2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93" name="Oval 25"/>
            <p:cNvSpPr>
              <a:spLocks noChangeArrowheads="1"/>
            </p:cNvSpPr>
            <p:nvPr/>
          </p:nvSpPr>
          <p:spPr bwMode="auto">
            <a:xfrm>
              <a:off x="2352" y="149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8694" name="Group 26"/>
            <p:cNvGrpSpPr>
              <a:grpSpLocks/>
            </p:cNvGrpSpPr>
            <p:nvPr/>
          </p:nvGrpSpPr>
          <p:grpSpPr bwMode="auto">
            <a:xfrm rot="5400000">
              <a:off x="729" y="721"/>
              <a:ext cx="77" cy="480"/>
              <a:chOff x="1824" y="1344"/>
              <a:chExt cx="77" cy="480"/>
            </a:xfrm>
          </p:grpSpPr>
          <p:sp>
            <p:nvSpPr>
              <p:cNvPr id="28722"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23"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4"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5" name="Group 30"/>
            <p:cNvGrpSpPr>
              <a:grpSpLocks/>
            </p:cNvGrpSpPr>
            <p:nvPr/>
          </p:nvGrpSpPr>
          <p:grpSpPr bwMode="auto">
            <a:xfrm rot="5400000">
              <a:off x="797" y="1801"/>
              <a:ext cx="77" cy="480"/>
              <a:chOff x="1824" y="1344"/>
              <a:chExt cx="77" cy="480"/>
            </a:xfrm>
          </p:grpSpPr>
          <p:sp>
            <p:nvSpPr>
              <p:cNvPr id="28719"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20"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1"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6" name="Group 34"/>
            <p:cNvGrpSpPr>
              <a:grpSpLocks/>
            </p:cNvGrpSpPr>
            <p:nvPr/>
          </p:nvGrpSpPr>
          <p:grpSpPr bwMode="auto">
            <a:xfrm rot="5400000">
              <a:off x="1641" y="1800"/>
              <a:ext cx="77" cy="480"/>
              <a:chOff x="1824" y="1344"/>
              <a:chExt cx="77" cy="480"/>
            </a:xfrm>
          </p:grpSpPr>
          <p:sp>
            <p:nvSpPr>
              <p:cNvPr id="28716"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17"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97" name="Line 38"/>
            <p:cNvSpPr>
              <a:spLocks noChangeShapeType="1"/>
            </p:cNvSpPr>
            <p:nvPr/>
          </p:nvSpPr>
          <p:spPr bwMode="auto">
            <a:xfrm>
              <a:off x="988" y="96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39"/>
            <p:cNvSpPr>
              <a:spLocks noChangeShapeType="1"/>
            </p:cNvSpPr>
            <p:nvPr/>
          </p:nvSpPr>
          <p:spPr bwMode="auto">
            <a:xfrm>
              <a:off x="1014" y="2037"/>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Line 40"/>
            <p:cNvSpPr>
              <a:spLocks noChangeShapeType="1"/>
            </p:cNvSpPr>
            <p:nvPr/>
          </p:nvSpPr>
          <p:spPr bwMode="auto">
            <a:xfrm>
              <a:off x="1872" y="151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Freeform 41"/>
            <p:cNvSpPr>
              <a:spLocks/>
            </p:cNvSpPr>
            <p:nvPr/>
          </p:nvSpPr>
          <p:spPr bwMode="auto">
            <a:xfrm>
              <a:off x="1824" y="960"/>
              <a:ext cx="288" cy="538"/>
            </a:xfrm>
            <a:custGeom>
              <a:avLst/>
              <a:gdLst>
                <a:gd name="T0" fmla="*/ 0 w 288"/>
                <a:gd name="T1" fmla="*/ 0 h 576"/>
                <a:gd name="T2" fmla="*/ 288 w 288"/>
                <a:gd name="T3" fmla="*/ 0 h 576"/>
                <a:gd name="T4" fmla="*/ 288 w 288"/>
                <a:gd name="T5" fmla="*/ 503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8701" name="Freeform 42"/>
            <p:cNvSpPr>
              <a:spLocks/>
            </p:cNvSpPr>
            <p:nvPr/>
          </p:nvSpPr>
          <p:spPr bwMode="auto">
            <a:xfrm flipH="1" flipV="1">
              <a:off x="1190" y="950"/>
              <a:ext cx="288" cy="414"/>
            </a:xfrm>
            <a:custGeom>
              <a:avLst/>
              <a:gdLst>
                <a:gd name="T0" fmla="*/ 0 w 288"/>
                <a:gd name="T1" fmla="*/ 0 h 576"/>
                <a:gd name="T2" fmla="*/ 288 w 288"/>
                <a:gd name="T3" fmla="*/ 0 h 576"/>
                <a:gd name="T4" fmla="*/ 288 w 288"/>
                <a:gd name="T5" fmla="*/ 298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8702" name="Oval 43"/>
            <p:cNvSpPr>
              <a:spLocks noChangeArrowheads="1"/>
            </p:cNvSpPr>
            <p:nvPr/>
          </p:nvSpPr>
          <p:spPr bwMode="auto">
            <a:xfrm>
              <a:off x="546" y="202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03" name="Oval 44"/>
            <p:cNvSpPr>
              <a:spLocks noChangeArrowheads="1"/>
            </p:cNvSpPr>
            <p:nvPr/>
          </p:nvSpPr>
          <p:spPr bwMode="auto">
            <a:xfrm>
              <a:off x="469" y="94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8704" name="Text Box 45"/>
            <p:cNvSpPr txBox="1">
              <a:spLocks noChangeArrowheads="1"/>
            </p:cNvSpPr>
            <p:nvPr/>
          </p:nvSpPr>
          <p:spPr bwMode="auto">
            <a:xfrm>
              <a:off x="192" y="765"/>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1</a:t>
              </a:r>
              <a:endParaRPr kumimoji="1" lang="en-US" altLang="zh-CN" i="1">
                <a:ea typeface="宋体" charset="-122"/>
              </a:endParaRPr>
            </a:p>
          </p:txBody>
        </p:sp>
        <p:sp>
          <p:nvSpPr>
            <p:cNvPr id="28705" name="Text Box 46"/>
            <p:cNvSpPr txBox="1">
              <a:spLocks noChangeArrowheads="1"/>
            </p:cNvSpPr>
            <p:nvPr/>
          </p:nvSpPr>
          <p:spPr bwMode="auto">
            <a:xfrm>
              <a:off x="192" y="1841"/>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2</a:t>
              </a:r>
              <a:endParaRPr kumimoji="1" lang="en-US" altLang="zh-CN" i="1">
                <a:ea typeface="宋体" charset="-122"/>
              </a:endParaRPr>
            </a:p>
          </p:txBody>
        </p:sp>
        <p:sp>
          <p:nvSpPr>
            <p:cNvPr id="28706" name="Text Box 47"/>
            <p:cNvSpPr txBox="1">
              <a:spLocks noChangeArrowheads="1"/>
            </p:cNvSpPr>
            <p:nvPr/>
          </p:nvSpPr>
          <p:spPr bwMode="auto">
            <a:xfrm>
              <a:off x="2459" y="136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sp>
          <p:nvSpPr>
            <p:cNvPr id="28707" name="Text Box 48"/>
            <p:cNvSpPr txBox="1">
              <a:spLocks noChangeArrowheads="1"/>
            </p:cNvSpPr>
            <p:nvPr/>
          </p:nvSpPr>
          <p:spPr bwMode="auto">
            <a:xfrm>
              <a:off x="624" y="64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1</a:t>
              </a:r>
              <a:endParaRPr kumimoji="1" lang="en-US" altLang="zh-CN" i="1">
                <a:ea typeface="宋体" charset="-122"/>
              </a:endParaRPr>
            </a:p>
          </p:txBody>
        </p:sp>
        <p:sp>
          <p:nvSpPr>
            <p:cNvPr id="28708" name="Text Box 49"/>
            <p:cNvSpPr txBox="1">
              <a:spLocks noChangeArrowheads="1"/>
            </p:cNvSpPr>
            <p:nvPr/>
          </p:nvSpPr>
          <p:spPr bwMode="auto">
            <a:xfrm>
              <a:off x="720" y="170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2</a:t>
              </a:r>
              <a:endParaRPr kumimoji="1" lang="en-US" altLang="zh-CN" i="1">
                <a:ea typeface="宋体" charset="-122"/>
              </a:endParaRPr>
            </a:p>
          </p:txBody>
        </p:sp>
        <p:sp>
          <p:nvSpPr>
            <p:cNvPr id="28709" name="Text Box 50"/>
            <p:cNvSpPr txBox="1">
              <a:spLocks noChangeArrowheads="1"/>
            </p:cNvSpPr>
            <p:nvPr/>
          </p:nvSpPr>
          <p:spPr bwMode="auto">
            <a:xfrm>
              <a:off x="1558" y="17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3</a:t>
              </a:r>
              <a:endParaRPr kumimoji="1" lang="en-US" altLang="zh-CN" i="1">
                <a:ea typeface="宋体" charset="-122"/>
              </a:endParaRPr>
            </a:p>
          </p:txBody>
        </p:sp>
        <p:sp>
          <p:nvSpPr>
            <p:cNvPr id="28710" name="Text Box 51"/>
            <p:cNvSpPr txBox="1">
              <a:spLocks noChangeArrowheads="1"/>
            </p:cNvSpPr>
            <p:nvPr/>
          </p:nvSpPr>
          <p:spPr bwMode="auto">
            <a:xfrm>
              <a:off x="1510" y="65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i="1" baseline="-25000">
                  <a:ea typeface="宋体" charset="-122"/>
                </a:rPr>
                <a:t>f</a:t>
              </a:r>
              <a:endParaRPr kumimoji="1" lang="en-US" altLang="zh-CN" i="1">
                <a:ea typeface="宋体" charset="-122"/>
              </a:endParaRPr>
            </a:p>
          </p:txBody>
        </p:sp>
        <p:sp>
          <p:nvSpPr>
            <p:cNvPr id="28711" name="Line 52"/>
            <p:cNvSpPr>
              <a:spLocks noChangeShapeType="1"/>
            </p:cNvSpPr>
            <p:nvPr/>
          </p:nvSpPr>
          <p:spPr bwMode="auto">
            <a:xfrm>
              <a:off x="594" y="1124"/>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712" name="Text Box 53"/>
            <p:cNvSpPr txBox="1">
              <a:spLocks noChangeArrowheads="1"/>
            </p:cNvSpPr>
            <p:nvPr/>
          </p:nvSpPr>
          <p:spPr bwMode="auto">
            <a:xfrm>
              <a:off x="576" y="107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8713" name="Line 54"/>
            <p:cNvSpPr>
              <a:spLocks noChangeShapeType="1"/>
            </p:cNvSpPr>
            <p:nvPr/>
          </p:nvSpPr>
          <p:spPr bwMode="auto">
            <a:xfrm>
              <a:off x="1295" y="1076"/>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714" name="Text Box 55"/>
            <p:cNvSpPr txBox="1">
              <a:spLocks noChangeArrowheads="1"/>
            </p:cNvSpPr>
            <p:nvPr/>
          </p:nvSpPr>
          <p:spPr bwMode="auto">
            <a:xfrm>
              <a:off x="1683" y="9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i="1" baseline="-25000">
                  <a:ea typeface="宋体" charset="-122"/>
                </a:rPr>
                <a:t>f</a:t>
              </a:r>
              <a:endParaRPr kumimoji="1" lang="en-US" altLang="zh-CN" i="1">
                <a:ea typeface="宋体" charset="-122"/>
              </a:endParaRPr>
            </a:p>
          </p:txBody>
        </p:sp>
        <p:sp>
          <p:nvSpPr>
            <p:cNvPr id="28715" name="Freeform 56"/>
            <p:cNvSpPr>
              <a:spLocks/>
            </p:cNvSpPr>
            <p:nvPr/>
          </p:nvSpPr>
          <p:spPr bwMode="auto">
            <a:xfrm flipH="1">
              <a:off x="1206" y="1680"/>
              <a:ext cx="288" cy="356"/>
            </a:xfrm>
            <a:custGeom>
              <a:avLst/>
              <a:gdLst>
                <a:gd name="T0" fmla="*/ 0 w 288"/>
                <a:gd name="T1" fmla="*/ 0 h 576"/>
                <a:gd name="T2" fmla="*/ 288 w 288"/>
                <a:gd name="T3" fmla="*/ 0 h 576"/>
                <a:gd name="T4" fmla="*/ 288 w 288"/>
                <a:gd name="T5" fmla="*/ 220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grpSp>
      <p:sp>
        <p:nvSpPr>
          <p:cNvPr id="164975" name="Text Box 111"/>
          <p:cNvSpPr txBox="1">
            <a:spLocks noChangeArrowheads="1"/>
          </p:cNvSpPr>
          <p:nvPr/>
        </p:nvSpPr>
        <p:spPr bwMode="auto">
          <a:xfrm>
            <a:off x="1060450" y="3553273"/>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i="1">
                <a:solidFill>
                  <a:srgbClr val="FF0000"/>
                </a:solidFill>
                <a:ea typeface="宋体" charset="-122"/>
              </a:rPr>
              <a:t>R</a:t>
            </a:r>
            <a:r>
              <a:rPr lang="en-US" altLang="zh-CN" baseline="-25000">
                <a:solidFill>
                  <a:srgbClr val="FF0000"/>
                </a:solidFill>
                <a:ea typeface="宋体" charset="-122"/>
              </a:rPr>
              <a:t>2</a:t>
            </a:r>
            <a:r>
              <a:rPr lang="en-US" altLang="zh-CN" i="1">
                <a:solidFill>
                  <a:srgbClr val="FF0000"/>
                </a:solidFill>
                <a:ea typeface="宋体" charset="-122"/>
              </a:rPr>
              <a:t>||R</a:t>
            </a:r>
            <a:r>
              <a:rPr lang="en-US" altLang="zh-CN" baseline="-25000">
                <a:solidFill>
                  <a:srgbClr val="FF0000"/>
                </a:solidFill>
                <a:ea typeface="宋体" charset="-122"/>
              </a:rPr>
              <a:t>3</a:t>
            </a:r>
            <a:r>
              <a:rPr lang="en-US" altLang="zh-CN" i="1">
                <a:solidFill>
                  <a:srgbClr val="FF0000"/>
                </a:solidFill>
                <a:ea typeface="宋体" charset="-122"/>
              </a:rPr>
              <a:t>=R</a:t>
            </a:r>
            <a:r>
              <a:rPr lang="en-US" altLang="zh-CN" baseline="-25000">
                <a:solidFill>
                  <a:srgbClr val="FF0000"/>
                </a:solidFill>
                <a:ea typeface="宋体" charset="-122"/>
              </a:rPr>
              <a:t>1</a:t>
            </a:r>
            <a:r>
              <a:rPr lang="en-US" altLang="zh-CN">
                <a:solidFill>
                  <a:srgbClr val="FF0000"/>
                </a:solidFill>
                <a:ea typeface="宋体" charset="-122"/>
              </a:rPr>
              <a:t>||</a:t>
            </a:r>
            <a:r>
              <a:rPr lang="en-US" altLang="zh-CN" i="1">
                <a:solidFill>
                  <a:srgbClr val="FF0000"/>
                </a:solidFill>
                <a:ea typeface="宋体" charset="-122"/>
              </a:rPr>
              <a:t>R</a:t>
            </a:r>
            <a:r>
              <a:rPr lang="en-US" altLang="zh-CN" i="1" baseline="-25000">
                <a:solidFill>
                  <a:srgbClr val="FF0000"/>
                </a:solidFill>
                <a:ea typeface="宋体" charset="-122"/>
              </a:rPr>
              <a:t>f</a:t>
            </a:r>
          </a:p>
        </p:txBody>
      </p:sp>
      <p:sp>
        <p:nvSpPr>
          <p:cNvPr id="164976" name="Text Box 112"/>
          <p:cNvSpPr txBox="1">
            <a:spLocks noChangeArrowheads="1"/>
          </p:cNvSpPr>
          <p:nvPr/>
        </p:nvSpPr>
        <p:spPr bwMode="auto">
          <a:xfrm>
            <a:off x="3975100" y="1738761"/>
            <a:ext cx="272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第一步</a:t>
            </a:r>
            <a:r>
              <a:rPr lang="en-US" altLang="zh-CN"/>
              <a:t>. ∵</a:t>
            </a:r>
            <a:r>
              <a:rPr lang="en-US" altLang="zh-CN" i="1"/>
              <a:t>i</a:t>
            </a:r>
            <a:r>
              <a:rPr lang="en-US" altLang="zh-CN" i="1" baseline="-25000"/>
              <a:t>+</a:t>
            </a:r>
            <a:r>
              <a:rPr lang="en-US" altLang="zh-CN"/>
              <a:t>=0    ∴</a:t>
            </a:r>
          </a:p>
        </p:txBody>
      </p:sp>
      <p:sp>
        <p:nvSpPr>
          <p:cNvPr id="164977" name="Text Box 113"/>
          <p:cNvSpPr txBox="1">
            <a:spLocks noChangeArrowheads="1"/>
          </p:cNvSpPr>
          <p:nvPr/>
        </p:nvSpPr>
        <p:spPr bwMode="auto">
          <a:xfrm>
            <a:off x="3917950" y="2776986"/>
            <a:ext cx="1189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第二步</a:t>
            </a:r>
            <a:r>
              <a:rPr lang="en-US" altLang="zh-CN"/>
              <a:t>.</a:t>
            </a:r>
            <a:endParaRPr lang="en-US" altLang="zh-CN" i="1" baseline="-25000"/>
          </a:p>
        </p:txBody>
      </p:sp>
      <p:sp>
        <p:nvSpPr>
          <p:cNvPr id="164978" name="Text Box 114"/>
          <p:cNvSpPr txBox="1">
            <a:spLocks noChangeArrowheads="1"/>
          </p:cNvSpPr>
          <p:nvPr/>
        </p:nvSpPr>
        <p:spPr bwMode="auto">
          <a:xfrm>
            <a:off x="3890963" y="3580261"/>
            <a:ext cx="118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第三步</a:t>
            </a:r>
            <a:r>
              <a:rPr lang="en-US" altLang="zh-CN"/>
              <a:t>.</a:t>
            </a:r>
            <a:endParaRPr lang="en-US" altLang="zh-CN" i="1" baseline="-25000"/>
          </a:p>
        </p:txBody>
      </p:sp>
      <p:sp>
        <p:nvSpPr>
          <p:cNvPr id="164979" name="Text Box 115"/>
          <p:cNvSpPr txBox="1">
            <a:spLocks noChangeArrowheads="1"/>
          </p:cNvSpPr>
          <p:nvPr/>
        </p:nvSpPr>
        <p:spPr bwMode="auto">
          <a:xfrm>
            <a:off x="487363" y="4107311"/>
            <a:ext cx="3279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第四步</a:t>
            </a:r>
            <a:r>
              <a:rPr lang="en-US" altLang="zh-CN"/>
              <a:t>. ∵</a:t>
            </a:r>
            <a:r>
              <a:rPr lang="en-US" altLang="zh-CN" i="1"/>
              <a:t>i</a:t>
            </a:r>
            <a:r>
              <a:rPr lang="en-US" altLang="zh-CN" baseline="-25000">
                <a:latin typeface="宋体" charset="-122"/>
              </a:rPr>
              <a:t>-</a:t>
            </a:r>
            <a:r>
              <a:rPr lang="en-US" altLang="zh-CN"/>
              <a:t>=0</a:t>
            </a:r>
            <a:r>
              <a:rPr lang="zh-CN" altLang="en-US"/>
              <a:t>，∴</a:t>
            </a:r>
            <a:r>
              <a:rPr lang="en-US" altLang="zh-CN" i="1"/>
              <a:t>i</a:t>
            </a:r>
            <a:r>
              <a:rPr lang="en-US" altLang="zh-CN" i="1" baseline="-25000"/>
              <a:t>f </a:t>
            </a:r>
            <a:r>
              <a:rPr lang="en-US" altLang="zh-CN"/>
              <a:t>=</a:t>
            </a:r>
            <a:r>
              <a:rPr lang="en-US" altLang="zh-CN" i="1"/>
              <a:t>i</a:t>
            </a:r>
            <a:r>
              <a:rPr lang="en-US" altLang="zh-CN" baseline="-25000"/>
              <a:t>1</a:t>
            </a:r>
          </a:p>
        </p:txBody>
      </p:sp>
      <p:sp>
        <p:nvSpPr>
          <p:cNvPr id="164980" name="Text Box 116"/>
          <p:cNvSpPr txBox="1">
            <a:spLocks noChangeArrowheads="1"/>
          </p:cNvSpPr>
          <p:nvPr/>
        </p:nvSpPr>
        <p:spPr bwMode="auto">
          <a:xfrm>
            <a:off x="484188" y="4688336"/>
            <a:ext cx="1189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第五步</a:t>
            </a:r>
            <a:r>
              <a:rPr lang="en-US" altLang="zh-CN"/>
              <a:t>.</a:t>
            </a:r>
          </a:p>
        </p:txBody>
      </p:sp>
      <p:graphicFrame>
        <p:nvGraphicFramePr>
          <p:cNvPr id="164981" name="Object 2"/>
          <p:cNvGraphicFramePr>
            <a:graphicFrameLocks noChangeAspect="1"/>
          </p:cNvGraphicFramePr>
          <p:nvPr>
            <p:extLst>
              <p:ext uri="{D42A27DB-BD31-4B8C-83A1-F6EECF244321}">
                <p14:modId xmlns:p14="http://schemas.microsoft.com/office/powerpoint/2010/main" val="1533004934"/>
              </p:ext>
            </p:extLst>
          </p:nvPr>
        </p:nvGraphicFramePr>
        <p:xfrm>
          <a:off x="6577013" y="1560961"/>
          <a:ext cx="1965325" cy="863600"/>
        </p:xfrm>
        <a:graphic>
          <a:graphicData uri="http://schemas.openxmlformats.org/presentationml/2006/ole">
            <mc:AlternateContent xmlns:mc="http://schemas.openxmlformats.org/markup-compatibility/2006">
              <mc:Choice xmlns:v="urn:schemas-microsoft-com:vml" Requires="v">
                <p:oleObj spid="_x0000_s28912" name="Equation" r:id="rId3" imgW="977760" imgH="431640" progId="Equation.DSMT4">
                  <p:embed/>
                </p:oleObj>
              </mc:Choice>
              <mc:Fallback>
                <p:oleObj name="Equation" r:id="rId3" imgW="97776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7013" y="1560961"/>
                        <a:ext cx="19653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982" name="Object 3"/>
          <p:cNvGraphicFramePr>
            <a:graphicFrameLocks noChangeAspect="1"/>
          </p:cNvGraphicFramePr>
          <p:nvPr>
            <p:extLst>
              <p:ext uri="{D42A27DB-BD31-4B8C-83A1-F6EECF244321}">
                <p14:modId xmlns:p14="http://schemas.microsoft.com/office/powerpoint/2010/main" val="4195769141"/>
              </p:ext>
            </p:extLst>
          </p:nvPr>
        </p:nvGraphicFramePr>
        <p:xfrm>
          <a:off x="5073650" y="2591248"/>
          <a:ext cx="2544763" cy="860425"/>
        </p:xfrm>
        <a:graphic>
          <a:graphicData uri="http://schemas.openxmlformats.org/presentationml/2006/ole">
            <mc:AlternateContent xmlns:mc="http://schemas.openxmlformats.org/markup-compatibility/2006">
              <mc:Choice xmlns:v="urn:schemas-microsoft-com:vml" Requires="v">
                <p:oleObj spid="_x0000_s28913" name="Equation" r:id="rId5" imgW="1269720" imgH="431640" progId="Equation.DSMT4">
                  <p:embed/>
                </p:oleObj>
              </mc:Choice>
              <mc:Fallback>
                <p:oleObj name="Equation" r:id="rId5" imgW="12697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3650" y="2591248"/>
                        <a:ext cx="2544763"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983" name="Object 4"/>
          <p:cNvGraphicFramePr>
            <a:graphicFrameLocks noChangeAspect="1"/>
          </p:cNvGraphicFramePr>
          <p:nvPr>
            <p:extLst>
              <p:ext uri="{D42A27DB-BD31-4B8C-83A1-F6EECF244321}">
                <p14:modId xmlns:p14="http://schemas.microsoft.com/office/powerpoint/2010/main" val="3404573315"/>
              </p:ext>
            </p:extLst>
          </p:nvPr>
        </p:nvGraphicFramePr>
        <p:xfrm>
          <a:off x="4970463" y="3432623"/>
          <a:ext cx="4044950" cy="860425"/>
        </p:xfrm>
        <a:graphic>
          <a:graphicData uri="http://schemas.openxmlformats.org/presentationml/2006/ole">
            <mc:AlternateContent xmlns:mc="http://schemas.openxmlformats.org/markup-compatibility/2006">
              <mc:Choice xmlns:v="urn:schemas-microsoft-com:vml" Requires="v">
                <p:oleObj spid="_x0000_s28914" name="Equation" r:id="rId7" imgW="2019240" imgH="431640" progId="Equation.DSMT4">
                  <p:embed/>
                </p:oleObj>
              </mc:Choice>
              <mc:Fallback>
                <p:oleObj name="Equation" r:id="rId7" imgW="201924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0463" y="3432623"/>
                        <a:ext cx="40449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984" name="Text Box 120">
            <a:hlinkClick r:id="rId9" action="ppaction://hlinkfile"/>
          </p:cNvPr>
          <p:cNvSpPr txBox="1">
            <a:spLocks noChangeArrowheads="1"/>
          </p:cNvSpPr>
          <p:nvPr/>
        </p:nvSpPr>
        <p:spPr bwMode="auto">
          <a:xfrm>
            <a:off x="7259638" y="468992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zh-CN" altLang="en-US"/>
              <a:t>减法运算</a:t>
            </a:r>
          </a:p>
        </p:txBody>
      </p:sp>
      <p:graphicFrame>
        <p:nvGraphicFramePr>
          <p:cNvPr id="164985" name="Object 5"/>
          <p:cNvGraphicFramePr>
            <a:graphicFrameLocks noChangeAspect="1"/>
          </p:cNvGraphicFramePr>
          <p:nvPr>
            <p:extLst>
              <p:ext uri="{D42A27DB-BD31-4B8C-83A1-F6EECF244321}">
                <p14:modId xmlns:p14="http://schemas.microsoft.com/office/powerpoint/2010/main" val="1836453037"/>
              </p:ext>
            </p:extLst>
          </p:nvPr>
        </p:nvGraphicFramePr>
        <p:xfrm>
          <a:off x="1598613" y="4461323"/>
          <a:ext cx="5491162" cy="912813"/>
        </p:xfrm>
        <a:graphic>
          <a:graphicData uri="http://schemas.openxmlformats.org/presentationml/2006/ole">
            <mc:AlternateContent xmlns:mc="http://schemas.openxmlformats.org/markup-compatibility/2006">
              <mc:Choice xmlns:v="urn:schemas-microsoft-com:vml" Requires="v">
                <p:oleObj spid="_x0000_s28915" name="Equation" r:id="rId10" imgW="2755800" imgH="457200" progId="Equation.DSMT4">
                  <p:embed/>
                </p:oleObj>
              </mc:Choice>
              <mc:Fallback>
                <p:oleObj name="Equation" r:id="rId10" imgW="2755800" imgH="4572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8613" y="4461323"/>
                        <a:ext cx="5491162"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986" name="Text Box 122"/>
          <p:cNvSpPr txBox="1">
            <a:spLocks noChangeArrowheads="1"/>
          </p:cNvSpPr>
          <p:nvPr/>
        </p:nvSpPr>
        <p:spPr bwMode="auto">
          <a:xfrm>
            <a:off x="469900" y="5596386"/>
            <a:ext cx="412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a:t>
            </a:r>
            <a:r>
              <a:rPr kumimoji="1" lang="en-US" altLang="zh-CN"/>
              <a:t>.  </a:t>
            </a:r>
            <a:r>
              <a:rPr kumimoji="1" lang="zh-CN" altLang="en-US"/>
              <a:t>线性工作输入范围：</a:t>
            </a:r>
          </a:p>
        </p:txBody>
      </p:sp>
      <p:graphicFrame>
        <p:nvGraphicFramePr>
          <p:cNvPr id="164987" name="Object 6"/>
          <p:cNvGraphicFramePr>
            <a:graphicFrameLocks noChangeAspect="1"/>
          </p:cNvGraphicFramePr>
          <p:nvPr>
            <p:extLst>
              <p:ext uri="{D42A27DB-BD31-4B8C-83A1-F6EECF244321}">
                <p14:modId xmlns:p14="http://schemas.microsoft.com/office/powerpoint/2010/main" val="1480715720"/>
              </p:ext>
            </p:extLst>
          </p:nvPr>
        </p:nvGraphicFramePr>
        <p:xfrm>
          <a:off x="4370388" y="5332861"/>
          <a:ext cx="4278312" cy="965200"/>
        </p:xfrm>
        <a:graphic>
          <a:graphicData uri="http://schemas.openxmlformats.org/presentationml/2006/ole">
            <mc:AlternateContent xmlns:mc="http://schemas.openxmlformats.org/markup-compatibility/2006">
              <mc:Choice xmlns:v="urn:schemas-microsoft-com:vml" Requires="v">
                <p:oleObj spid="_x0000_s28916" name="Equation" r:id="rId12" imgW="2145960" imgH="482400" progId="Equation.DSMT4">
                  <p:embed/>
                </p:oleObj>
              </mc:Choice>
              <mc:Fallback>
                <p:oleObj name="Equation" r:id="rId12" imgW="2145960" imgH="4824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0388" y="5332861"/>
                        <a:ext cx="42783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64975"/>
                                        </p:tgtEl>
                                        <p:attrNameLst>
                                          <p:attrName>style.visibility</p:attrName>
                                        </p:attrNameLst>
                                      </p:cBhvr>
                                      <p:to>
                                        <p:strVal val="visible"/>
                                      </p:to>
                                    </p:set>
                                    <p:animEffect transition="in" filter="wipe(left)">
                                      <p:cBhvr>
                                        <p:cTn id="11" dur="75"/>
                                        <p:tgtEl>
                                          <p:spTgt spid="1649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64976"/>
                                        </p:tgtEl>
                                        <p:attrNameLst>
                                          <p:attrName>style.visibility</p:attrName>
                                        </p:attrNameLst>
                                      </p:cBhvr>
                                      <p:to>
                                        <p:strVal val="visible"/>
                                      </p:to>
                                    </p:set>
                                    <p:animEffect transition="in" filter="wipe(left)">
                                      <p:cBhvr>
                                        <p:cTn id="16" dur="75"/>
                                        <p:tgtEl>
                                          <p:spTgt spid="164976"/>
                                        </p:tgtEl>
                                      </p:cBhvr>
                                    </p:animEffect>
                                  </p:childTnLst>
                                </p:cTn>
                              </p:par>
                            </p:childTnLst>
                          </p:cTn>
                        </p:par>
                        <p:par>
                          <p:cTn id="17" fill="hold" nodeType="afterGroup">
                            <p:stCondLst>
                              <p:cond delay="750"/>
                            </p:stCondLst>
                            <p:childTnLst>
                              <p:par>
                                <p:cTn id="18" presetID="22" presetClass="entr" presetSubtype="8" fill="hold" nodeType="afterEffect">
                                  <p:stCondLst>
                                    <p:cond delay="0"/>
                                  </p:stCondLst>
                                  <p:childTnLst>
                                    <p:set>
                                      <p:cBhvr>
                                        <p:cTn id="19" dur="1" fill="hold">
                                          <p:stCondLst>
                                            <p:cond delay="0"/>
                                          </p:stCondLst>
                                        </p:cTn>
                                        <p:tgtEl>
                                          <p:spTgt spid="164981"/>
                                        </p:tgtEl>
                                        <p:attrNameLst>
                                          <p:attrName>style.visibility</p:attrName>
                                        </p:attrNameLst>
                                      </p:cBhvr>
                                      <p:to>
                                        <p:strVal val="visible"/>
                                      </p:to>
                                    </p:set>
                                    <p:animEffect transition="in" filter="wipe(left)">
                                      <p:cBhvr>
                                        <p:cTn id="20" dur="500"/>
                                        <p:tgtEl>
                                          <p:spTgt spid="164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164977"/>
                                        </p:tgtEl>
                                        <p:attrNameLst>
                                          <p:attrName>style.visibility</p:attrName>
                                        </p:attrNameLst>
                                      </p:cBhvr>
                                      <p:to>
                                        <p:strVal val="visible"/>
                                      </p:to>
                                    </p:set>
                                    <p:animEffect transition="in" filter="wipe(left)">
                                      <p:cBhvr>
                                        <p:cTn id="25" dur="75"/>
                                        <p:tgtEl>
                                          <p:spTgt spid="164977"/>
                                        </p:tgtEl>
                                      </p:cBhvr>
                                    </p:animEffect>
                                  </p:childTnLst>
                                </p:cTn>
                              </p:par>
                            </p:childTnLst>
                          </p:cTn>
                        </p:par>
                        <p:par>
                          <p:cTn id="26" fill="hold" nodeType="afterGroup">
                            <p:stCondLst>
                              <p:cond delay="300"/>
                            </p:stCondLst>
                            <p:childTnLst>
                              <p:par>
                                <p:cTn id="27" presetID="22" presetClass="entr" presetSubtype="8" fill="hold" nodeType="afterEffect">
                                  <p:stCondLst>
                                    <p:cond delay="0"/>
                                  </p:stCondLst>
                                  <p:childTnLst>
                                    <p:set>
                                      <p:cBhvr>
                                        <p:cTn id="28" dur="1" fill="hold">
                                          <p:stCondLst>
                                            <p:cond delay="0"/>
                                          </p:stCondLst>
                                        </p:cTn>
                                        <p:tgtEl>
                                          <p:spTgt spid="164982"/>
                                        </p:tgtEl>
                                        <p:attrNameLst>
                                          <p:attrName>style.visibility</p:attrName>
                                        </p:attrNameLst>
                                      </p:cBhvr>
                                      <p:to>
                                        <p:strVal val="visible"/>
                                      </p:to>
                                    </p:set>
                                    <p:animEffect transition="in" filter="wipe(left)">
                                      <p:cBhvr>
                                        <p:cTn id="29" dur="500"/>
                                        <p:tgtEl>
                                          <p:spTgt spid="16498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64978"/>
                                        </p:tgtEl>
                                        <p:attrNameLst>
                                          <p:attrName>style.visibility</p:attrName>
                                        </p:attrNameLst>
                                      </p:cBhvr>
                                      <p:to>
                                        <p:strVal val="visible"/>
                                      </p:to>
                                    </p:set>
                                    <p:animEffect transition="in" filter="wipe(left)">
                                      <p:cBhvr>
                                        <p:cTn id="34" dur="75"/>
                                        <p:tgtEl>
                                          <p:spTgt spid="164978"/>
                                        </p:tgtEl>
                                      </p:cBhvr>
                                    </p:animEffect>
                                  </p:childTnLst>
                                </p:cTn>
                              </p:par>
                            </p:childTnLst>
                          </p:cTn>
                        </p:par>
                        <p:par>
                          <p:cTn id="35" fill="hold" nodeType="afterGroup">
                            <p:stCondLst>
                              <p:cond delay="300"/>
                            </p:stCondLst>
                            <p:childTnLst>
                              <p:par>
                                <p:cTn id="36" presetID="22" presetClass="entr" presetSubtype="8" fill="hold" nodeType="afterEffect">
                                  <p:stCondLst>
                                    <p:cond delay="0"/>
                                  </p:stCondLst>
                                  <p:childTnLst>
                                    <p:set>
                                      <p:cBhvr>
                                        <p:cTn id="37" dur="1" fill="hold">
                                          <p:stCondLst>
                                            <p:cond delay="0"/>
                                          </p:stCondLst>
                                        </p:cTn>
                                        <p:tgtEl>
                                          <p:spTgt spid="164983"/>
                                        </p:tgtEl>
                                        <p:attrNameLst>
                                          <p:attrName>style.visibility</p:attrName>
                                        </p:attrNameLst>
                                      </p:cBhvr>
                                      <p:to>
                                        <p:strVal val="visible"/>
                                      </p:to>
                                    </p:set>
                                    <p:animEffect transition="in" filter="wipe(left)">
                                      <p:cBhvr>
                                        <p:cTn id="38" dur="500"/>
                                        <p:tgtEl>
                                          <p:spTgt spid="16498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164979"/>
                                        </p:tgtEl>
                                        <p:attrNameLst>
                                          <p:attrName>style.visibility</p:attrName>
                                        </p:attrNameLst>
                                      </p:cBhvr>
                                      <p:to>
                                        <p:strVal val="visible"/>
                                      </p:to>
                                    </p:set>
                                    <p:animEffect transition="in" filter="wipe(left)">
                                      <p:cBhvr>
                                        <p:cTn id="43" dur="75"/>
                                        <p:tgtEl>
                                          <p:spTgt spid="16497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iterate type="lt">
                                    <p:tmPct val="100000"/>
                                  </p:iterate>
                                  <p:childTnLst>
                                    <p:set>
                                      <p:cBhvr>
                                        <p:cTn id="47" dur="1" fill="hold">
                                          <p:stCondLst>
                                            <p:cond delay="0"/>
                                          </p:stCondLst>
                                        </p:cTn>
                                        <p:tgtEl>
                                          <p:spTgt spid="164980"/>
                                        </p:tgtEl>
                                        <p:attrNameLst>
                                          <p:attrName>style.visibility</p:attrName>
                                        </p:attrNameLst>
                                      </p:cBhvr>
                                      <p:to>
                                        <p:strVal val="visible"/>
                                      </p:to>
                                    </p:set>
                                    <p:animEffect transition="in" filter="wipe(left)">
                                      <p:cBhvr>
                                        <p:cTn id="48" dur="75"/>
                                        <p:tgtEl>
                                          <p:spTgt spid="164980"/>
                                        </p:tgtEl>
                                      </p:cBhvr>
                                    </p:animEffect>
                                  </p:childTnLst>
                                </p:cTn>
                              </p:par>
                            </p:childTnLst>
                          </p:cTn>
                        </p:par>
                        <p:par>
                          <p:cTn id="49" fill="hold" nodeType="afterGroup">
                            <p:stCondLst>
                              <p:cond delay="300"/>
                            </p:stCondLst>
                            <p:childTnLst>
                              <p:par>
                                <p:cTn id="50" presetID="22" presetClass="entr" presetSubtype="8" fill="hold" nodeType="afterEffect">
                                  <p:stCondLst>
                                    <p:cond delay="0"/>
                                  </p:stCondLst>
                                  <p:childTnLst>
                                    <p:set>
                                      <p:cBhvr>
                                        <p:cTn id="51" dur="1" fill="hold">
                                          <p:stCondLst>
                                            <p:cond delay="0"/>
                                          </p:stCondLst>
                                        </p:cTn>
                                        <p:tgtEl>
                                          <p:spTgt spid="164985"/>
                                        </p:tgtEl>
                                        <p:attrNameLst>
                                          <p:attrName>style.visibility</p:attrName>
                                        </p:attrNameLst>
                                      </p:cBhvr>
                                      <p:to>
                                        <p:strVal val="visible"/>
                                      </p:to>
                                    </p:set>
                                    <p:animEffect transition="in" filter="wipe(left)">
                                      <p:cBhvr>
                                        <p:cTn id="52" dur="500"/>
                                        <p:tgtEl>
                                          <p:spTgt spid="164985"/>
                                        </p:tgtEl>
                                      </p:cBhvr>
                                    </p:animEffect>
                                  </p:childTnLst>
                                </p:cTn>
                              </p:par>
                            </p:childTnLst>
                          </p:cTn>
                        </p:par>
                        <p:par>
                          <p:cTn id="53" fill="hold" nodeType="afterGroup">
                            <p:stCondLst>
                              <p:cond delay="800"/>
                            </p:stCondLst>
                            <p:childTnLst>
                              <p:par>
                                <p:cTn id="54" presetID="22" presetClass="entr" presetSubtype="8" fill="hold" grpId="0" nodeType="afterEffect">
                                  <p:stCondLst>
                                    <p:cond delay="0"/>
                                  </p:stCondLst>
                                  <p:iterate type="lt">
                                    <p:tmPct val="100000"/>
                                  </p:iterate>
                                  <p:childTnLst>
                                    <p:set>
                                      <p:cBhvr>
                                        <p:cTn id="55" dur="1" fill="hold">
                                          <p:stCondLst>
                                            <p:cond delay="0"/>
                                          </p:stCondLst>
                                        </p:cTn>
                                        <p:tgtEl>
                                          <p:spTgt spid="164984"/>
                                        </p:tgtEl>
                                        <p:attrNameLst>
                                          <p:attrName>style.visibility</p:attrName>
                                        </p:attrNameLst>
                                      </p:cBhvr>
                                      <p:to>
                                        <p:strVal val="visible"/>
                                      </p:to>
                                    </p:set>
                                    <p:animEffect transition="in" filter="wipe(left)">
                                      <p:cBhvr>
                                        <p:cTn id="56" dur="75"/>
                                        <p:tgtEl>
                                          <p:spTgt spid="16498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iterate type="lt">
                                    <p:tmAbs val="75"/>
                                  </p:iterate>
                                  <p:childTnLst>
                                    <p:set>
                                      <p:cBhvr>
                                        <p:cTn id="60" dur="1" fill="hold">
                                          <p:stCondLst>
                                            <p:cond delay="74"/>
                                          </p:stCondLst>
                                        </p:cTn>
                                        <p:tgtEl>
                                          <p:spTgt spid="164986"/>
                                        </p:tgtEl>
                                        <p:attrNameLst>
                                          <p:attrName>style.visibility</p:attrName>
                                        </p:attrNameLst>
                                      </p:cBhvr>
                                      <p:to>
                                        <p:strVal val="visible"/>
                                      </p:to>
                                    </p:set>
                                  </p:childTnLst>
                                </p:cTn>
                              </p:par>
                            </p:childTnLst>
                          </p:cTn>
                        </p:par>
                        <p:par>
                          <p:cTn id="61" fill="hold" nodeType="afterGroup">
                            <p:stCondLst>
                              <p:cond delay="975"/>
                            </p:stCondLst>
                            <p:childTnLst>
                              <p:par>
                                <p:cTn id="62" presetID="22" presetClass="entr" presetSubtype="8" fill="hold" nodeType="afterEffect">
                                  <p:stCondLst>
                                    <p:cond delay="0"/>
                                  </p:stCondLst>
                                  <p:childTnLst>
                                    <p:set>
                                      <p:cBhvr>
                                        <p:cTn id="63" dur="1" fill="hold">
                                          <p:stCondLst>
                                            <p:cond delay="0"/>
                                          </p:stCondLst>
                                        </p:cTn>
                                        <p:tgtEl>
                                          <p:spTgt spid="164987"/>
                                        </p:tgtEl>
                                        <p:attrNameLst>
                                          <p:attrName>style.visibility</p:attrName>
                                        </p:attrNameLst>
                                      </p:cBhvr>
                                      <p:to>
                                        <p:strVal val="visible"/>
                                      </p:to>
                                    </p:set>
                                    <p:animEffect transition="in" filter="wipe(left)">
                                      <p:cBhvr>
                                        <p:cTn id="64" dur="500"/>
                                        <p:tgtEl>
                                          <p:spTgt spid="164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75" grpId="0" autoUpdateAnimBg="0"/>
      <p:bldP spid="164976" grpId="0" autoUpdateAnimBg="0"/>
      <p:bldP spid="164977" grpId="0" autoUpdateAnimBg="0"/>
      <p:bldP spid="164978" grpId="0" autoUpdateAnimBg="0"/>
      <p:bldP spid="164979" grpId="0" autoUpdateAnimBg="0"/>
      <p:bldP spid="164980" grpId="0" autoUpdateAnimBg="0"/>
      <p:bldP spid="164984" grpId="0" autoUpdateAnimBg="0"/>
      <p:bldP spid="16498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5</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56</a:t>
            </a:fld>
            <a:endParaRPr lang="zh-CN" altLang="en-US"/>
          </a:p>
        </p:txBody>
      </p:sp>
      <p:sp>
        <p:nvSpPr>
          <p:cNvPr id="29702"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差分求和</a:t>
            </a:r>
            <a:r>
              <a:rPr lang="en-US" altLang="zh-CN" smtClean="0">
                <a:ea typeface="宋体" charset="-122"/>
              </a:rPr>
              <a:t>(</a:t>
            </a:r>
            <a:r>
              <a:rPr lang="zh-CN" altLang="en-US" smtClean="0">
                <a:ea typeface="宋体" charset="-122"/>
              </a:rPr>
              <a:t>减法</a:t>
            </a:r>
            <a:r>
              <a:rPr lang="en-US" altLang="zh-CN" smtClean="0">
                <a:ea typeface="宋体" charset="-122"/>
              </a:rPr>
              <a:t>)</a:t>
            </a:r>
            <a:r>
              <a:rPr lang="zh-CN" altLang="en-US" smtClean="0">
                <a:ea typeface="宋体" charset="-122"/>
              </a:rPr>
              <a:t>电路</a:t>
            </a:r>
          </a:p>
        </p:txBody>
      </p:sp>
      <p:grpSp>
        <p:nvGrpSpPr>
          <p:cNvPr id="2" name="Group 4"/>
          <p:cNvGrpSpPr>
            <a:grpSpLocks/>
          </p:cNvGrpSpPr>
          <p:nvPr/>
        </p:nvGrpSpPr>
        <p:grpSpPr bwMode="auto">
          <a:xfrm>
            <a:off x="347663" y="1428750"/>
            <a:ext cx="4054475" cy="2371725"/>
            <a:chOff x="192" y="641"/>
            <a:chExt cx="2554" cy="1494"/>
          </a:xfrm>
        </p:grpSpPr>
        <p:grpSp>
          <p:nvGrpSpPr>
            <p:cNvPr id="29707" name="Group 5"/>
            <p:cNvGrpSpPr>
              <a:grpSpLocks/>
            </p:cNvGrpSpPr>
            <p:nvPr/>
          </p:nvGrpSpPr>
          <p:grpSpPr bwMode="auto">
            <a:xfrm>
              <a:off x="1488" y="1258"/>
              <a:ext cx="384" cy="528"/>
              <a:chOff x="2304" y="1824"/>
              <a:chExt cx="384" cy="528"/>
            </a:xfrm>
          </p:grpSpPr>
          <p:sp>
            <p:nvSpPr>
              <p:cNvPr id="29747"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48"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49" name="Group 8"/>
              <p:cNvGrpSpPr>
                <a:grpSpLocks/>
              </p:cNvGrpSpPr>
              <p:nvPr/>
            </p:nvGrpSpPr>
            <p:grpSpPr bwMode="auto">
              <a:xfrm rot="10800000" flipH="1" flipV="1">
                <a:off x="2339" y="2210"/>
                <a:ext cx="48" cy="48"/>
                <a:chOff x="2856" y="2613"/>
                <a:chExt cx="48" cy="48"/>
              </a:xfrm>
            </p:grpSpPr>
            <p:sp>
              <p:nvSpPr>
                <p:cNvPr id="29757"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50" name="Group 11"/>
              <p:cNvGrpSpPr>
                <a:grpSpLocks/>
              </p:cNvGrpSpPr>
              <p:nvPr/>
            </p:nvGrpSpPr>
            <p:grpSpPr bwMode="auto">
              <a:xfrm rot="10800000" flipH="1" flipV="1">
                <a:off x="2615" y="2066"/>
                <a:ext cx="48" cy="48"/>
                <a:chOff x="2856" y="2613"/>
                <a:chExt cx="48" cy="48"/>
              </a:xfrm>
            </p:grpSpPr>
            <p:sp>
              <p:nvSpPr>
                <p:cNvPr id="29755"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51"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9752" name="Group 15"/>
              <p:cNvGrpSpPr>
                <a:grpSpLocks noChangeAspect="1"/>
              </p:cNvGrpSpPr>
              <p:nvPr/>
            </p:nvGrpSpPr>
            <p:grpSpPr bwMode="auto">
              <a:xfrm>
                <a:off x="2488" y="1872"/>
                <a:ext cx="104" cy="34"/>
                <a:chOff x="1584" y="2928"/>
                <a:chExt cx="288" cy="96"/>
              </a:xfrm>
            </p:grpSpPr>
            <p:sp>
              <p:nvSpPr>
                <p:cNvPr id="29753"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54"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grpSp>
        <p:grpSp>
          <p:nvGrpSpPr>
            <p:cNvPr id="29708" name="Group 18"/>
            <p:cNvGrpSpPr>
              <a:grpSpLocks/>
            </p:cNvGrpSpPr>
            <p:nvPr/>
          </p:nvGrpSpPr>
          <p:grpSpPr bwMode="auto">
            <a:xfrm>
              <a:off x="1844" y="2039"/>
              <a:ext cx="144" cy="96"/>
              <a:chOff x="1056" y="1392"/>
              <a:chExt cx="144" cy="96"/>
            </a:xfrm>
          </p:grpSpPr>
          <p:sp>
            <p:nvSpPr>
              <p:cNvPr id="29745" name="Line 1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6" name="Line 2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9" name="Group 21"/>
            <p:cNvGrpSpPr>
              <a:grpSpLocks/>
            </p:cNvGrpSpPr>
            <p:nvPr/>
          </p:nvGrpSpPr>
          <p:grpSpPr bwMode="auto">
            <a:xfrm rot="5400000">
              <a:off x="1593" y="721"/>
              <a:ext cx="77" cy="480"/>
              <a:chOff x="1824" y="1344"/>
              <a:chExt cx="77" cy="480"/>
            </a:xfrm>
          </p:grpSpPr>
          <p:sp>
            <p:nvSpPr>
              <p:cNvPr id="29742" name="Rectangle 2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43" name="Line 2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4" name="Line 2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10" name="Oval 25"/>
            <p:cNvSpPr>
              <a:spLocks noChangeArrowheads="1"/>
            </p:cNvSpPr>
            <p:nvPr/>
          </p:nvSpPr>
          <p:spPr bwMode="auto">
            <a:xfrm>
              <a:off x="2352" y="149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nvGrpSpPr>
            <p:cNvPr id="29711" name="Group 26"/>
            <p:cNvGrpSpPr>
              <a:grpSpLocks/>
            </p:cNvGrpSpPr>
            <p:nvPr/>
          </p:nvGrpSpPr>
          <p:grpSpPr bwMode="auto">
            <a:xfrm rot="5400000">
              <a:off x="729" y="721"/>
              <a:ext cx="77" cy="480"/>
              <a:chOff x="1824" y="1344"/>
              <a:chExt cx="77" cy="480"/>
            </a:xfrm>
          </p:grpSpPr>
          <p:sp>
            <p:nvSpPr>
              <p:cNvPr id="29739" name="Rectangle 2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40" name="Line 2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1" name="Line 2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2" name="Group 30"/>
            <p:cNvGrpSpPr>
              <a:grpSpLocks/>
            </p:cNvGrpSpPr>
            <p:nvPr/>
          </p:nvGrpSpPr>
          <p:grpSpPr bwMode="auto">
            <a:xfrm rot="5400000">
              <a:off x="797" y="1801"/>
              <a:ext cx="77" cy="480"/>
              <a:chOff x="1824" y="1344"/>
              <a:chExt cx="77" cy="480"/>
            </a:xfrm>
          </p:grpSpPr>
          <p:sp>
            <p:nvSpPr>
              <p:cNvPr id="29736" name="Rectangle 3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37" name="Line 3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Line 3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13" name="Group 34"/>
            <p:cNvGrpSpPr>
              <a:grpSpLocks/>
            </p:cNvGrpSpPr>
            <p:nvPr/>
          </p:nvGrpSpPr>
          <p:grpSpPr bwMode="auto">
            <a:xfrm rot="5400000">
              <a:off x="1641" y="1800"/>
              <a:ext cx="77" cy="480"/>
              <a:chOff x="1824" y="1344"/>
              <a:chExt cx="77" cy="480"/>
            </a:xfrm>
          </p:grpSpPr>
          <p:sp>
            <p:nvSpPr>
              <p:cNvPr id="29733"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34"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14" name="Line 38"/>
            <p:cNvSpPr>
              <a:spLocks noChangeShapeType="1"/>
            </p:cNvSpPr>
            <p:nvPr/>
          </p:nvSpPr>
          <p:spPr bwMode="auto">
            <a:xfrm>
              <a:off x="988" y="96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39"/>
            <p:cNvSpPr>
              <a:spLocks noChangeShapeType="1"/>
            </p:cNvSpPr>
            <p:nvPr/>
          </p:nvSpPr>
          <p:spPr bwMode="auto">
            <a:xfrm>
              <a:off x="1014" y="2037"/>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40"/>
            <p:cNvSpPr>
              <a:spLocks noChangeShapeType="1"/>
            </p:cNvSpPr>
            <p:nvPr/>
          </p:nvSpPr>
          <p:spPr bwMode="auto">
            <a:xfrm>
              <a:off x="1872" y="1518"/>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Freeform 41"/>
            <p:cNvSpPr>
              <a:spLocks/>
            </p:cNvSpPr>
            <p:nvPr/>
          </p:nvSpPr>
          <p:spPr bwMode="auto">
            <a:xfrm>
              <a:off x="1824" y="960"/>
              <a:ext cx="288" cy="538"/>
            </a:xfrm>
            <a:custGeom>
              <a:avLst/>
              <a:gdLst>
                <a:gd name="T0" fmla="*/ 0 w 288"/>
                <a:gd name="T1" fmla="*/ 0 h 576"/>
                <a:gd name="T2" fmla="*/ 288 w 288"/>
                <a:gd name="T3" fmla="*/ 0 h 576"/>
                <a:gd name="T4" fmla="*/ 288 w 288"/>
                <a:gd name="T5" fmla="*/ 503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9718" name="Freeform 42"/>
            <p:cNvSpPr>
              <a:spLocks/>
            </p:cNvSpPr>
            <p:nvPr/>
          </p:nvSpPr>
          <p:spPr bwMode="auto">
            <a:xfrm flipH="1" flipV="1">
              <a:off x="1190" y="950"/>
              <a:ext cx="288" cy="414"/>
            </a:xfrm>
            <a:custGeom>
              <a:avLst/>
              <a:gdLst>
                <a:gd name="T0" fmla="*/ 0 w 288"/>
                <a:gd name="T1" fmla="*/ 0 h 576"/>
                <a:gd name="T2" fmla="*/ 288 w 288"/>
                <a:gd name="T3" fmla="*/ 0 h 576"/>
                <a:gd name="T4" fmla="*/ 288 w 288"/>
                <a:gd name="T5" fmla="*/ 298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sp>
          <p:nvSpPr>
            <p:cNvPr id="29719" name="Oval 43"/>
            <p:cNvSpPr>
              <a:spLocks noChangeArrowheads="1"/>
            </p:cNvSpPr>
            <p:nvPr/>
          </p:nvSpPr>
          <p:spPr bwMode="auto">
            <a:xfrm>
              <a:off x="546" y="202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20" name="Oval 44"/>
            <p:cNvSpPr>
              <a:spLocks noChangeArrowheads="1"/>
            </p:cNvSpPr>
            <p:nvPr/>
          </p:nvSpPr>
          <p:spPr bwMode="auto">
            <a:xfrm>
              <a:off x="469" y="94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29721" name="Text Box 45"/>
            <p:cNvSpPr txBox="1">
              <a:spLocks noChangeArrowheads="1"/>
            </p:cNvSpPr>
            <p:nvPr/>
          </p:nvSpPr>
          <p:spPr bwMode="auto">
            <a:xfrm>
              <a:off x="192" y="765"/>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1</a:t>
              </a:r>
              <a:endParaRPr kumimoji="1" lang="en-US" altLang="zh-CN" i="1">
                <a:ea typeface="宋体" charset="-122"/>
              </a:endParaRPr>
            </a:p>
          </p:txBody>
        </p:sp>
        <p:sp>
          <p:nvSpPr>
            <p:cNvPr id="29722" name="Text Box 46"/>
            <p:cNvSpPr txBox="1">
              <a:spLocks noChangeArrowheads="1"/>
            </p:cNvSpPr>
            <p:nvPr/>
          </p:nvSpPr>
          <p:spPr bwMode="auto">
            <a:xfrm>
              <a:off x="192" y="1841"/>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r>
                <a:rPr kumimoji="1" lang="en-US" altLang="zh-CN" baseline="-25000">
                  <a:ea typeface="宋体" charset="-122"/>
                </a:rPr>
                <a:t>2</a:t>
              </a:r>
              <a:endParaRPr kumimoji="1" lang="en-US" altLang="zh-CN" i="1">
                <a:ea typeface="宋体" charset="-122"/>
              </a:endParaRPr>
            </a:p>
          </p:txBody>
        </p:sp>
        <p:sp>
          <p:nvSpPr>
            <p:cNvPr id="29723" name="Text Box 47"/>
            <p:cNvSpPr txBox="1">
              <a:spLocks noChangeArrowheads="1"/>
            </p:cNvSpPr>
            <p:nvPr/>
          </p:nvSpPr>
          <p:spPr bwMode="auto">
            <a:xfrm>
              <a:off x="2459" y="136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sp>
          <p:nvSpPr>
            <p:cNvPr id="29724" name="Text Box 48"/>
            <p:cNvSpPr txBox="1">
              <a:spLocks noChangeArrowheads="1"/>
            </p:cNvSpPr>
            <p:nvPr/>
          </p:nvSpPr>
          <p:spPr bwMode="auto">
            <a:xfrm>
              <a:off x="624" y="64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1</a:t>
              </a:r>
              <a:endParaRPr kumimoji="1" lang="en-US" altLang="zh-CN" i="1">
                <a:ea typeface="宋体" charset="-122"/>
              </a:endParaRPr>
            </a:p>
          </p:txBody>
        </p:sp>
        <p:sp>
          <p:nvSpPr>
            <p:cNvPr id="29725" name="Text Box 49"/>
            <p:cNvSpPr txBox="1">
              <a:spLocks noChangeArrowheads="1"/>
            </p:cNvSpPr>
            <p:nvPr/>
          </p:nvSpPr>
          <p:spPr bwMode="auto">
            <a:xfrm>
              <a:off x="720" y="170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2</a:t>
              </a:r>
              <a:endParaRPr kumimoji="1" lang="en-US" altLang="zh-CN" i="1">
                <a:ea typeface="宋体" charset="-122"/>
              </a:endParaRPr>
            </a:p>
          </p:txBody>
        </p:sp>
        <p:sp>
          <p:nvSpPr>
            <p:cNvPr id="29726" name="Text Box 50"/>
            <p:cNvSpPr txBox="1">
              <a:spLocks noChangeArrowheads="1"/>
            </p:cNvSpPr>
            <p:nvPr/>
          </p:nvSpPr>
          <p:spPr bwMode="auto">
            <a:xfrm>
              <a:off x="1558" y="17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baseline="-25000">
                  <a:ea typeface="宋体" charset="-122"/>
                </a:rPr>
                <a:t>3</a:t>
              </a:r>
              <a:endParaRPr kumimoji="1" lang="en-US" altLang="zh-CN" i="1">
                <a:ea typeface="宋体" charset="-122"/>
              </a:endParaRPr>
            </a:p>
          </p:txBody>
        </p:sp>
        <p:sp>
          <p:nvSpPr>
            <p:cNvPr id="29727" name="Text Box 51"/>
            <p:cNvSpPr txBox="1">
              <a:spLocks noChangeArrowheads="1"/>
            </p:cNvSpPr>
            <p:nvPr/>
          </p:nvSpPr>
          <p:spPr bwMode="auto">
            <a:xfrm>
              <a:off x="1510" y="65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R</a:t>
              </a:r>
              <a:r>
                <a:rPr kumimoji="1" lang="en-US" altLang="zh-CN" i="1" baseline="-25000">
                  <a:ea typeface="宋体" charset="-122"/>
                </a:rPr>
                <a:t>f</a:t>
              </a:r>
              <a:endParaRPr kumimoji="1" lang="en-US" altLang="zh-CN" i="1">
                <a:ea typeface="宋体" charset="-122"/>
              </a:endParaRPr>
            </a:p>
          </p:txBody>
        </p:sp>
        <p:sp>
          <p:nvSpPr>
            <p:cNvPr id="29728" name="Line 52"/>
            <p:cNvSpPr>
              <a:spLocks noChangeShapeType="1"/>
            </p:cNvSpPr>
            <p:nvPr/>
          </p:nvSpPr>
          <p:spPr bwMode="auto">
            <a:xfrm>
              <a:off x="594" y="1124"/>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29" name="Text Box 53"/>
            <p:cNvSpPr txBox="1">
              <a:spLocks noChangeArrowheads="1"/>
            </p:cNvSpPr>
            <p:nvPr/>
          </p:nvSpPr>
          <p:spPr bwMode="auto">
            <a:xfrm>
              <a:off x="576" y="107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baseline="-25000">
                  <a:ea typeface="宋体" charset="-122"/>
                </a:rPr>
                <a:t>1</a:t>
              </a:r>
              <a:endParaRPr kumimoji="1" lang="en-US" altLang="zh-CN" i="1">
                <a:ea typeface="宋体" charset="-122"/>
              </a:endParaRPr>
            </a:p>
          </p:txBody>
        </p:sp>
        <p:sp>
          <p:nvSpPr>
            <p:cNvPr id="29730" name="Line 54"/>
            <p:cNvSpPr>
              <a:spLocks noChangeShapeType="1"/>
            </p:cNvSpPr>
            <p:nvPr/>
          </p:nvSpPr>
          <p:spPr bwMode="auto">
            <a:xfrm>
              <a:off x="1295" y="1076"/>
              <a:ext cx="337"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731" name="Text Box 55"/>
            <p:cNvSpPr txBox="1">
              <a:spLocks noChangeArrowheads="1"/>
            </p:cNvSpPr>
            <p:nvPr/>
          </p:nvSpPr>
          <p:spPr bwMode="auto">
            <a:xfrm>
              <a:off x="1683" y="93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i</a:t>
              </a:r>
              <a:r>
                <a:rPr kumimoji="1" lang="en-US" altLang="zh-CN" i="1" baseline="-25000">
                  <a:ea typeface="宋体" charset="-122"/>
                </a:rPr>
                <a:t>f</a:t>
              </a:r>
              <a:endParaRPr kumimoji="1" lang="en-US" altLang="zh-CN" i="1">
                <a:ea typeface="宋体" charset="-122"/>
              </a:endParaRPr>
            </a:p>
          </p:txBody>
        </p:sp>
        <p:sp>
          <p:nvSpPr>
            <p:cNvPr id="29732" name="Freeform 56"/>
            <p:cNvSpPr>
              <a:spLocks/>
            </p:cNvSpPr>
            <p:nvPr/>
          </p:nvSpPr>
          <p:spPr bwMode="auto">
            <a:xfrm flipH="1">
              <a:off x="1206" y="1680"/>
              <a:ext cx="288" cy="356"/>
            </a:xfrm>
            <a:custGeom>
              <a:avLst/>
              <a:gdLst>
                <a:gd name="T0" fmla="*/ 0 w 288"/>
                <a:gd name="T1" fmla="*/ 0 h 576"/>
                <a:gd name="T2" fmla="*/ 288 w 288"/>
                <a:gd name="T3" fmla="*/ 0 h 576"/>
                <a:gd name="T4" fmla="*/ 288 w 288"/>
                <a:gd name="T5" fmla="*/ 220 h 576"/>
                <a:gd name="T6" fmla="*/ 0 60000 65536"/>
                <a:gd name="T7" fmla="*/ 0 60000 65536"/>
                <a:gd name="T8" fmla="*/ 0 60000 65536"/>
                <a:gd name="T9" fmla="*/ 0 w 288"/>
                <a:gd name="T10" fmla="*/ 0 h 576"/>
                <a:gd name="T11" fmla="*/ 288 w 288"/>
                <a:gd name="T12" fmla="*/ 576 h 576"/>
              </a:gdLst>
              <a:ahLst/>
              <a:cxnLst>
                <a:cxn ang="T6">
                  <a:pos x="T0" y="T1"/>
                </a:cxn>
                <a:cxn ang="T7">
                  <a:pos x="T2" y="T3"/>
                </a:cxn>
                <a:cxn ang="T8">
                  <a:pos x="T4" y="T5"/>
                </a:cxn>
              </a:cxnLst>
              <a:rect l="T9" t="T10" r="T11" b="T12"/>
              <a:pathLst>
                <a:path w="288" h="576">
                  <a:moveTo>
                    <a:pt x="0" y="0"/>
                  </a:moveTo>
                  <a:lnTo>
                    <a:pt x="288" y="0"/>
                  </a:lnTo>
                  <a:lnTo>
                    <a:pt x="288" y="576"/>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pPr algn="just">
                <a:lnSpc>
                  <a:spcPct val="130000"/>
                </a:lnSpc>
                <a:spcBef>
                  <a:spcPct val="10000"/>
                </a:spcBef>
              </a:pPr>
              <a:endParaRPr lang="zh-CN" altLang="en-US"/>
            </a:p>
          </p:txBody>
        </p:sp>
      </p:grpSp>
      <p:sp>
        <p:nvSpPr>
          <p:cNvPr id="201785" name="Text Box 57"/>
          <p:cNvSpPr txBox="1">
            <a:spLocks noChangeArrowheads="1"/>
          </p:cNvSpPr>
          <p:nvPr/>
        </p:nvSpPr>
        <p:spPr bwMode="auto">
          <a:xfrm>
            <a:off x="1060450" y="3781425"/>
            <a:ext cx="180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r>
              <a:rPr lang="en-US" altLang="zh-CN" i="1">
                <a:solidFill>
                  <a:srgbClr val="FF0000"/>
                </a:solidFill>
                <a:ea typeface="宋体" charset="-122"/>
              </a:rPr>
              <a:t>R</a:t>
            </a:r>
            <a:r>
              <a:rPr lang="en-US" altLang="zh-CN" baseline="-25000">
                <a:solidFill>
                  <a:srgbClr val="FF0000"/>
                </a:solidFill>
                <a:ea typeface="宋体" charset="-122"/>
              </a:rPr>
              <a:t>2</a:t>
            </a:r>
            <a:r>
              <a:rPr lang="en-US" altLang="zh-CN" i="1">
                <a:solidFill>
                  <a:srgbClr val="FF0000"/>
                </a:solidFill>
                <a:ea typeface="宋体" charset="-122"/>
              </a:rPr>
              <a:t>||R</a:t>
            </a:r>
            <a:r>
              <a:rPr lang="en-US" altLang="zh-CN" baseline="-25000">
                <a:solidFill>
                  <a:srgbClr val="FF0000"/>
                </a:solidFill>
                <a:ea typeface="宋体" charset="-122"/>
              </a:rPr>
              <a:t>3</a:t>
            </a:r>
            <a:r>
              <a:rPr lang="en-US" altLang="zh-CN" i="1">
                <a:solidFill>
                  <a:srgbClr val="FF0000"/>
                </a:solidFill>
                <a:ea typeface="宋体" charset="-122"/>
              </a:rPr>
              <a:t>=R</a:t>
            </a:r>
            <a:r>
              <a:rPr lang="en-US" altLang="zh-CN" baseline="-25000">
                <a:solidFill>
                  <a:srgbClr val="FF0000"/>
                </a:solidFill>
                <a:ea typeface="宋体" charset="-122"/>
              </a:rPr>
              <a:t>1</a:t>
            </a:r>
            <a:r>
              <a:rPr lang="en-US" altLang="zh-CN">
                <a:solidFill>
                  <a:srgbClr val="FF0000"/>
                </a:solidFill>
                <a:ea typeface="宋体" charset="-122"/>
              </a:rPr>
              <a:t>||</a:t>
            </a:r>
            <a:r>
              <a:rPr lang="en-US" altLang="zh-CN" i="1">
                <a:solidFill>
                  <a:srgbClr val="FF0000"/>
                </a:solidFill>
                <a:ea typeface="宋体" charset="-122"/>
              </a:rPr>
              <a:t>R</a:t>
            </a:r>
            <a:r>
              <a:rPr lang="en-US" altLang="zh-CN" i="1" baseline="-25000">
                <a:solidFill>
                  <a:srgbClr val="FF0000"/>
                </a:solidFill>
                <a:ea typeface="宋体" charset="-122"/>
              </a:rPr>
              <a:t>f</a:t>
            </a:r>
          </a:p>
        </p:txBody>
      </p:sp>
      <p:graphicFrame>
        <p:nvGraphicFramePr>
          <p:cNvPr id="201795" name="Object 2"/>
          <p:cNvGraphicFramePr>
            <a:graphicFrameLocks noChangeAspect="1"/>
          </p:cNvGraphicFramePr>
          <p:nvPr/>
        </p:nvGraphicFramePr>
        <p:xfrm>
          <a:off x="4570413" y="2178050"/>
          <a:ext cx="3922712" cy="912813"/>
        </p:xfrm>
        <a:graphic>
          <a:graphicData uri="http://schemas.openxmlformats.org/presentationml/2006/ole">
            <mc:AlternateContent xmlns:mc="http://schemas.openxmlformats.org/markup-compatibility/2006">
              <mc:Choice xmlns:v="urn:schemas-microsoft-com:vml" Requires="v">
                <p:oleObj spid="_x0000_s29861" name="Equation" r:id="rId3" imgW="1968480" imgH="457200" progId="Equation.DSMT4">
                  <p:embed/>
                </p:oleObj>
              </mc:Choice>
              <mc:Fallback>
                <p:oleObj name="Equation" r:id="rId3" imgW="196848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413" y="2178050"/>
                        <a:ext cx="3922712"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98" name="Text Box 70"/>
          <p:cNvSpPr txBox="1">
            <a:spLocks noChangeArrowheads="1"/>
          </p:cNvSpPr>
          <p:nvPr/>
        </p:nvSpPr>
        <p:spPr bwMode="auto">
          <a:xfrm>
            <a:off x="4059238" y="3419475"/>
            <a:ext cx="316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ea typeface="宋体" charset="-122"/>
              </a:rPr>
              <a:t>当</a:t>
            </a:r>
            <a:r>
              <a:rPr kumimoji="1" lang="en-US" altLang="zh-CN" i="1">
                <a:solidFill>
                  <a:srgbClr val="FF0000"/>
                </a:solidFill>
                <a:ea typeface="宋体" charset="-122"/>
              </a:rPr>
              <a:t>R</a:t>
            </a:r>
            <a:r>
              <a:rPr kumimoji="1" lang="en-US" altLang="zh-CN" i="1" baseline="-25000">
                <a:solidFill>
                  <a:srgbClr val="FF0000"/>
                </a:solidFill>
                <a:ea typeface="宋体" charset="-122"/>
              </a:rPr>
              <a:t>f</a:t>
            </a:r>
            <a:r>
              <a:rPr kumimoji="1" lang="en-US" altLang="zh-CN">
                <a:solidFill>
                  <a:srgbClr val="FF0000"/>
                </a:solidFill>
                <a:ea typeface="宋体" charset="-122"/>
              </a:rPr>
              <a:t>= </a:t>
            </a:r>
            <a:r>
              <a:rPr kumimoji="1" lang="en-US" altLang="zh-CN" i="1">
                <a:solidFill>
                  <a:srgbClr val="FF0000"/>
                </a:solidFill>
                <a:ea typeface="宋体" charset="-122"/>
              </a:rPr>
              <a:t>R</a:t>
            </a:r>
            <a:r>
              <a:rPr kumimoji="1" lang="en-US" altLang="zh-CN" baseline="-25000">
                <a:solidFill>
                  <a:srgbClr val="FF0000"/>
                </a:solidFill>
                <a:ea typeface="宋体" charset="-122"/>
              </a:rPr>
              <a:t>3</a:t>
            </a:r>
            <a:r>
              <a:rPr kumimoji="1" lang="en-US" altLang="zh-CN">
                <a:solidFill>
                  <a:srgbClr val="FF0000"/>
                </a:solidFill>
                <a:ea typeface="宋体" charset="-122"/>
              </a:rPr>
              <a:t>=, </a:t>
            </a:r>
            <a:r>
              <a:rPr kumimoji="1" lang="en-US" altLang="zh-CN" i="1">
                <a:solidFill>
                  <a:srgbClr val="FF0000"/>
                </a:solidFill>
                <a:ea typeface="宋体" charset="-122"/>
              </a:rPr>
              <a:t>R</a:t>
            </a:r>
            <a:r>
              <a:rPr kumimoji="1" lang="en-US" altLang="zh-CN" baseline="-25000">
                <a:solidFill>
                  <a:srgbClr val="FF0000"/>
                </a:solidFill>
                <a:ea typeface="宋体" charset="-122"/>
              </a:rPr>
              <a:t>1</a:t>
            </a:r>
            <a:r>
              <a:rPr kumimoji="1" lang="en-US" altLang="zh-CN">
                <a:solidFill>
                  <a:srgbClr val="FF0000"/>
                </a:solidFill>
                <a:ea typeface="宋体" charset="-122"/>
              </a:rPr>
              <a:t>= </a:t>
            </a:r>
            <a:r>
              <a:rPr kumimoji="1" lang="en-US" altLang="zh-CN" i="1">
                <a:solidFill>
                  <a:srgbClr val="FF0000"/>
                </a:solidFill>
                <a:ea typeface="宋体" charset="-122"/>
              </a:rPr>
              <a:t>R</a:t>
            </a:r>
            <a:r>
              <a:rPr kumimoji="1" lang="en-US" altLang="zh-CN" baseline="-25000">
                <a:solidFill>
                  <a:srgbClr val="FF0000"/>
                </a:solidFill>
                <a:ea typeface="宋体" charset="-122"/>
              </a:rPr>
              <a:t>2 </a:t>
            </a:r>
            <a:r>
              <a:rPr kumimoji="1" lang="zh-CN" altLang="en-US">
                <a:solidFill>
                  <a:srgbClr val="FF0000"/>
                </a:solidFill>
                <a:ea typeface="宋体" charset="-122"/>
              </a:rPr>
              <a:t>时，</a:t>
            </a:r>
          </a:p>
        </p:txBody>
      </p:sp>
      <p:graphicFrame>
        <p:nvGraphicFramePr>
          <p:cNvPr id="201799" name="Object 3"/>
          <p:cNvGraphicFramePr>
            <a:graphicFrameLocks noChangeAspect="1"/>
          </p:cNvGraphicFramePr>
          <p:nvPr/>
        </p:nvGraphicFramePr>
        <p:xfrm>
          <a:off x="4570413" y="3943350"/>
          <a:ext cx="2206625" cy="914400"/>
        </p:xfrm>
        <a:graphic>
          <a:graphicData uri="http://schemas.openxmlformats.org/presentationml/2006/ole">
            <mc:AlternateContent xmlns:mc="http://schemas.openxmlformats.org/markup-compatibility/2006">
              <mc:Choice xmlns:v="urn:schemas-microsoft-com:vml" Requires="v">
                <p:oleObj spid="_x0000_s29862" name="Equation" r:id="rId5" imgW="1104840" imgH="457200" progId="Equation.DSMT4">
                  <p:embed/>
                </p:oleObj>
              </mc:Choice>
              <mc:Fallback>
                <p:oleObj name="Equation" r:id="rId5" imgW="110484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413" y="3943350"/>
                        <a:ext cx="2206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800" name="Text Box 72"/>
          <p:cNvSpPr txBox="1">
            <a:spLocks noChangeArrowheads="1"/>
          </p:cNvSpPr>
          <p:nvPr/>
        </p:nvSpPr>
        <p:spPr bwMode="auto">
          <a:xfrm>
            <a:off x="4059238" y="4775200"/>
            <a:ext cx="308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solidFill>
                  <a:srgbClr val="FF0000"/>
                </a:solidFill>
                <a:ea typeface="宋体" charset="-122"/>
              </a:rPr>
              <a:t>当</a:t>
            </a:r>
            <a:r>
              <a:rPr kumimoji="1" lang="en-US" altLang="zh-CN" i="1">
                <a:solidFill>
                  <a:srgbClr val="FF0000"/>
                </a:solidFill>
                <a:ea typeface="宋体" charset="-122"/>
              </a:rPr>
              <a:t>R</a:t>
            </a:r>
            <a:r>
              <a:rPr kumimoji="1" lang="en-US" altLang="zh-CN" baseline="-25000">
                <a:solidFill>
                  <a:srgbClr val="FF0000"/>
                </a:solidFill>
                <a:ea typeface="宋体" charset="-122"/>
              </a:rPr>
              <a:t>1</a:t>
            </a:r>
            <a:r>
              <a:rPr kumimoji="1" lang="en-US" altLang="zh-CN">
                <a:solidFill>
                  <a:srgbClr val="FF0000"/>
                </a:solidFill>
                <a:ea typeface="宋体" charset="-122"/>
              </a:rPr>
              <a:t>= </a:t>
            </a:r>
            <a:r>
              <a:rPr kumimoji="1" lang="en-US" altLang="zh-CN" i="1">
                <a:solidFill>
                  <a:srgbClr val="FF0000"/>
                </a:solidFill>
                <a:ea typeface="宋体" charset="-122"/>
              </a:rPr>
              <a:t>R</a:t>
            </a:r>
            <a:r>
              <a:rPr kumimoji="1" lang="en-US" altLang="zh-CN" baseline="-25000">
                <a:solidFill>
                  <a:srgbClr val="FF0000"/>
                </a:solidFill>
                <a:ea typeface="宋体" charset="-122"/>
              </a:rPr>
              <a:t>2</a:t>
            </a:r>
            <a:r>
              <a:rPr kumimoji="1" lang="en-US" altLang="zh-CN">
                <a:solidFill>
                  <a:srgbClr val="FF0000"/>
                </a:solidFill>
                <a:ea typeface="宋体" charset="-122"/>
              </a:rPr>
              <a:t>= </a:t>
            </a:r>
            <a:r>
              <a:rPr kumimoji="1" lang="en-US" altLang="zh-CN" i="1">
                <a:solidFill>
                  <a:srgbClr val="FF0000"/>
                </a:solidFill>
                <a:ea typeface="宋体" charset="-122"/>
              </a:rPr>
              <a:t>R</a:t>
            </a:r>
            <a:r>
              <a:rPr kumimoji="1" lang="en-US" altLang="zh-CN" baseline="-25000">
                <a:solidFill>
                  <a:srgbClr val="FF0000"/>
                </a:solidFill>
                <a:ea typeface="宋体" charset="-122"/>
              </a:rPr>
              <a:t>3</a:t>
            </a:r>
            <a:r>
              <a:rPr kumimoji="1" lang="en-US" altLang="zh-CN">
                <a:solidFill>
                  <a:srgbClr val="FF0000"/>
                </a:solidFill>
                <a:ea typeface="宋体" charset="-122"/>
              </a:rPr>
              <a:t>= </a:t>
            </a:r>
            <a:r>
              <a:rPr kumimoji="1" lang="en-US" altLang="zh-CN" i="1">
                <a:solidFill>
                  <a:srgbClr val="FF0000"/>
                </a:solidFill>
                <a:ea typeface="宋体" charset="-122"/>
              </a:rPr>
              <a:t>R</a:t>
            </a:r>
            <a:r>
              <a:rPr kumimoji="1" lang="en-US" altLang="zh-CN" i="1" baseline="-25000">
                <a:solidFill>
                  <a:srgbClr val="FF0000"/>
                </a:solidFill>
                <a:ea typeface="宋体" charset="-122"/>
              </a:rPr>
              <a:t>f </a:t>
            </a:r>
            <a:r>
              <a:rPr kumimoji="1" lang="zh-CN" altLang="en-US">
                <a:solidFill>
                  <a:srgbClr val="FF0000"/>
                </a:solidFill>
                <a:ea typeface="宋体" charset="-122"/>
              </a:rPr>
              <a:t>时，</a:t>
            </a:r>
          </a:p>
        </p:txBody>
      </p:sp>
      <p:graphicFrame>
        <p:nvGraphicFramePr>
          <p:cNvPr id="201801" name="Object 4"/>
          <p:cNvGraphicFramePr>
            <a:graphicFrameLocks noChangeAspect="1"/>
          </p:cNvGraphicFramePr>
          <p:nvPr/>
        </p:nvGraphicFramePr>
        <p:xfrm>
          <a:off x="4570413" y="5510213"/>
          <a:ext cx="1774825" cy="457200"/>
        </p:xfrm>
        <a:graphic>
          <a:graphicData uri="http://schemas.openxmlformats.org/presentationml/2006/ole">
            <mc:AlternateContent xmlns:mc="http://schemas.openxmlformats.org/markup-compatibility/2006">
              <mc:Choice xmlns:v="urn:schemas-microsoft-com:vml" Requires="v">
                <p:oleObj spid="_x0000_s29863" name="Equation" r:id="rId7" imgW="888840" imgH="228600" progId="Equation.DSMT4">
                  <p:embed/>
                </p:oleObj>
              </mc:Choice>
              <mc:Fallback>
                <p:oleObj name="Equation" r:id="rId7" imgW="88884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0413" y="5510213"/>
                        <a:ext cx="1774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201785"/>
                                        </p:tgtEl>
                                        <p:attrNameLst>
                                          <p:attrName>style.visibility</p:attrName>
                                        </p:attrNameLst>
                                      </p:cBhvr>
                                      <p:to>
                                        <p:strVal val="visible"/>
                                      </p:to>
                                    </p:set>
                                    <p:animEffect transition="in" filter="wipe(left)">
                                      <p:cBhvr>
                                        <p:cTn id="11" dur="75"/>
                                        <p:tgtEl>
                                          <p:spTgt spid="201785"/>
                                        </p:tgtEl>
                                      </p:cBhvr>
                                    </p:animEffect>
                                  </p:childTnLst>
                                </p:cTn>
                              </p:par>
                            </p:childTnLst>
                          </p:cTn>
                        </p:par>
                        <p:par>
                          <p:cTn id="12" fill="hold" nodeType="afterGroup">
                            <p:stCondLst>
                              <p:cond delay="1475"/>
                            </p:stCondLst>
                            <p:childTnLst>
                              <p:par>
                                <p:cTn id="13" presetID="22" presetClass="entr" presetSubtype="8" fill="hold" nodeType="afterEffect">
                                  <p:stCondLst>
                                    <p:cond delay="0"/>
                                  </p:stCondLst>
                                  <p:childTnLst>
                                    <p:set>
                                      <p:cBhvr>
                                        <p:cTn id="14" dur="1" fill="hold">
                                          <p:stCondLst>
                                            <p:cond delay="0"/>
                                          </p:stCondLst>
                                        </p:cTn>
                                        <p:tgtEl>
                                          <p:spTgt spid="201795"/>
                                        </p:tgtEl>
                                        <p:attrNameLst>
                                          <p:attrName>style.visibility</p:attrName>
                                        </p:attrNameLst>
                                      </p:cBhvr>
                                      <p:to>
                                        <p:strVal val="visible"/>
                                      </p:to>
                                    </p:set>
                                    <p:animEffect transition="in" filter="wipe(left)">
                                      <p:cBhvr>
                                        <p:cTn id="15" dur="500"/>
                                        <p:tgtEl>
                                          <p:spTgt spid="2017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201798"/>
                                        </p:tgtEl>
                                        <p:attrNameLst>
                                          <p:attrName>style.visibility</p:attrName>
                                        </p:attrNameLst>
                                      </p:cBhvr>
                                      <p:to>
                                        <p:strVal val="visible"/>
                                      </p:to>
                                    </p:set>
                                  </p:childTnLst>
                                </p:cTn>
                              </p:par>
                            </p:childTnLst>
                          </p:cTn>
                        </p:par>
                        <p:par>
                          <p:cTn id="20" fill="hold" nodeType="afterGroup">
                            <p:stCondLst>
                              <p:cond delay="1125"/>
                            </p:stCondLst>
                            <p:childTnLst>
                              <p:par>
                                <p:cTn id="21" presetID="22" presetClass="entr" presetSubtype="8" fill="hold" nodeType="afterEffect">
                                  <p:stCondLst>
                                    <p:cond delay="0"/>
                                  </p:stCondLst>
                                  <p:childTnLst>
                                    <p:set>
                                      <p:cBhvr>
                                        <p:cTn id="22" dur="1" fill="hold">
                                          <p:stCondLst>
                                            <p:cond delay="0"/>
                                          </p:stCondLst>
                                        </p:cTn>
                                        <p:tgtEl>
                                          <p:spTgt spid="201799"/>
                                        </p:tgtEl>
                                        <p:attrNameLst>
                                          <p:attrName>style.visibility</p:attrName>
                                        </p:attrNameLst>
                                      </p:cBhvr>
                                      <p:to>
                                        <p:strVal val="visible"/>
                                      </p:to>
                                    </p:set>
                                    <p:animEffect transition="in" filter="wipe(left)">
                                      <p:cBhvr>
                                        <p:cTn id="23" dur="500"/>
                                        <p:tgtEl>
                                          <p:spTgt spid="2017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201800"/>
                                        </p:tgtEl>
                                        <p:attrNameLst>
                                          <p:attrName>style.visibility</p:attrName>
                                        </p:attrNameLst>
                                      </p:cBhvr>
                                      <p:to>
                                        <p:strVal val="visible"/>
                                      </p:to>
                                    </p:set>
                                  </p:childTnLst>
                                </p:cTn>
                              </p:par>
                            </p:childTnLst>
                          </p:cTn>
                        </p:par>
                        <p:par>
                          <p:cTn id="28" fill="hold" nodeType="afterGroup">
                            <p:stCondLst>
                              <p:cond delay="1050"/>
                            </p:stCondLst>
                            <p:childTnLst>
                              <p:par>
                                <p:cTn id="29" presetID="22" presetClass="entr" presetSubtype="8" fill="hold" nodeType="afterEffect">
                                  <p:stCondLst>
                                    <p:cond delay="0"/>
                                  </p:stCondLst>
                                  <p:childTnLst>
                                    <p:set>
                                      <p:cBhvr>
                                        <p:cTn id="30" dur="1" fill="hold">
                                          <p:stCondLst>
                                            <p:cond delay="0"/>
                                          </p:stCondLst>
                                        </p:cTn>
                                        <p:tgtEl>
                                          <p:spTgt spid="201801"/>
                                        </p:tgtEl>
                                        <p:attrNameLst>
                                          <p:attrName>style.visibility</p:attrName>
                                        </p:attrNameLst>
                                      </p:cBhvr>
                                      <p:to>
                                        <p:strVal val="visible"/>
                                      </p:to>
                                    </p:set>
                                    <p:animEffect transition="in" filter="wipe(left)">
                                      <p:cBhvr>
                                        <p:cTn id="31" dur="500"/>
                                        <p:tgtEl>
                                          <p:spTgt spid="20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85" grpId="0" autoUpdateAnimBg="0"/>
      <p:bldP spid="201798" grpId="0" autoUpdateAnimBg="0"/>
      <p:bldP spid="20180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6</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57</a:t>
            </a:fld>
            <a:endParaRPr lang="zh-CN" altLang="en-US"/>
          </a:p>
        </p:txBody>
      </p:sp>
      <p:pic>
        <p:nvPicPr>
          <p:cNvPr id="16591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1555750"/>
            <a:ext cx="7586662"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11" name="Text Box 23"/>
          <p:cNvSpPr txBox="1">
            <a:spLocks noChangeArrowheads="1"/>
          </p:cNvSpPr>
          <p:nvPr/>
        </p:nvSpPr>
        <p:spPr bwMode="auto">
          <a:xfrm>
            <a:off x="868363" y="985838"/>
            <a:ext cx="661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电路如下图所示，试求输出电压 </a:t>
            </a:r>
            <a:r>
              <a:rPr kumimoji="1" lang="en-US" altLang="zh-CN" i="1"/>
              <a:t>u</a:t>
            </a:r>
            <a:r>
              <a:rPr kumimoji="1" lang="en-US" altLang="zh-CN" baseline="-25000"/>
              <a:t>o1</a:t>
            </a:r>
            <a:r>
              <a:rPr kumimoji="1" lang="zh-CN" altLang="en-US"/>
              <a:t>、</a:t>
            </a:r>
            <a:r>
              <a:rPr kumimoji="1" lang="en-US" altLang="zh-CN" i="1"/>
              <a:t>u</a:t>
            </a:r>
            <a:r>
              <a:rPr kumimoji="1" lang="en-US" altLang="zh-CN" baseline="-25000"/>
              <a:t>o2 </a:t>
            </a:r>
            <a:r>
              <a:rPr kumimoji="1" lang="zh-CN" altLang="en-US"/>
              <a:t>及 </a:t>
            </a:r>
            <a:r>
              <a:rPr kumimoji="1" lang="en-US" altLang="zh-CN" i="1"/>
              <a:t>u</a:t>
            </a:r>
            <a:r>
              <a:rPr kumimoji="1" lang="en-US" altLang="zh-CN" baseline="-25000"/>
              <a:t>o</a:t>
            </a:r>
            <a:r>
              <a:rPr kumimoji="1" lang="zh-CN" altLang="en-US"/>
              <a:t>。</a:t>
            </a:r>
          </a:p>
        </p:txBody>
      </p:sp>
      <p:sp>
        <p:nvSpPr>
          <p:cNvPr id="165912" name="Text Box 24"/>
          <p:cNvSpPr txBox="1">
            <a:spLocks noChangeArrowheads="1"/>
          </p:cNvSpPr>
          <p:nvPr/>
        </p:nvSpPr>
        <p:spPr bwMode="auto">
          <a:xfrm>
            <a:off x="4995863" y="4752975"/>
            <a:ext cx="357028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A</a:t>
            </a:r>
            <a:r>
              <a:rPr lang="en-US" altLang="zh-CN" baseline="-25000"/>
              <a:t>1</a:t>
            </a:r>
            <a:r>
              <a:rPr lang="zh-CN" altLang="en-US"/>
              <a:t>构成反相比例运算电路</a:t>
            </a:r>
          </a:p>
        </p:txBody>
      </p:sp>
      <p:sp>
        <p:nvSpPr>
          <p:cNvPr id="165913" name="Text Box 25"/>
          <p:cNvSpPr txBox="1">
            <a:spLocks noChangeArrowheads="1"/>
          </p:cNvSpPr>
          <p:nvPr/>
        </p:nvSpPr>
        <p:spPr bwMode="auto">
          <a:xfrm>
            <a:off x="4995863" y="5313363"/>
            <a:ext cx="357028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A</a:t>
            </a:r>
            <a:r>
              <a:rPr lang="en-US" altLang="zh-CN" baseline="-25000"/>
              <a:t>2</a:t>
            </a:r>
            <a:r>
              <a:rPr lang="zh-CN" altLang="en-US"/>
              <a:t>构成同相加法运算电路</a:t>
            </a:r>
          </a:p>
        </p:txBody>
      </p:sp>
      <p:sp>
        <p:nvSpPr>
          <p:cNvPr id="165914" name="Text Box 26"/>
          <p:cNvSpPr txBox="1">
            <a:spLocks noChangeArrowheads="1"/>
          </p:cNvSpPr>
          <p:nvPr/>
        </p:nvSpPr>
        <p:spPr bwMode="auto">
          <a:xfrm>
            <a:off x="4995863" y="5861050"/>
            <a:ext cx="29575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A</a:t>
            </a:r>
            <a:r>
              <a:rPr lang="en-US" altLang="zh-CN" baseline="-25000"/>
              <a:t>3</a:t>
            </a:r>
            <a:r>
              <a:rPr lang="zh-CN" altLang="en-US"/>
              <a:t>构成减法运算电路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911"/>
                                        </p:tgtEl>
                                        <p:attrNameLst>
                                          <p:attrName>style.visibility</p:attrName>
                                        </p:attrNameLst>
                                      </p:cBhvr>
                                      <p:to>
                                        <p:strVal val="visible"/>
                                      </p:to>
                                    </p:set>
                                    <p:animEffect transition="in" filter="wipe(left)">
                                      <p:cBhvr>
                                        <p:cTn id="7" dur="500"/>
                                        <p:tgtEl>
                                          <p:spTgt spid="165911"/>
                                        </p:tgtEl>
                                      </p:cBhvr>
                                    </p:animEffect>
                                  </p:childTnLst>
                                </p:cTn>
                              </p:par>
                              <p:par>
                                <p:cTn id="8" presetID="12" presetClass="entr" presetSubtype="4" fill="hold" nodeType="withEffect">
                                  <p:stCondLst>
                                    <p:cond delay="0"/>
                                  </p:stCondLst>
                                  <p:childTnLst>
                                    <p:set>
                                      <p:cBhvr>
                                        <p:cTn id="9" dur="1" fill="hold">
                                          <p:stCondLst>
                                            <p:cond delay="0"/>
                                          </p:stCondLst>
                                        </p:cTn>
                                        <p:tgtEl>
                                          <p:spTgt spid="165910"/>
                                        </p:tgtEl>
                                        <p:attrNameLst>
                                          <p:attrName>style.visibility</p:attrName>
                                        </p:attrNameLst>
                                      </p:cBhvr>
                                      <p:to>
                                        <p:strVal val="visible"/>
                                      </p:to>
                                    </p:set>
                                    <p:animEffect transition="in" filter="slide(fromBottom)">
                                      <p:cBhvr>
                                        <p:cTn id="10" dur="500"/>
                                        <p:tgtEl>
                                          <p:spTgt spid="1659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5912"/>
                                        </p:tgtEl>
                                        <p:attrNameLst>
                                          <p:attrName>style.visibility</p:attrName>
                                        </p:attrNameLst>
                                      </p:cBhvr>
                                      <p:to>
                                        <p:strVal val="visible"/>
                                      </p:to>
                                    </p:set>
                                    <p:animEffect transition="in" filter="wipe(left)">
                                      <p:cBhvr>
                                        <p:cTn id="15" dur="500"/>
                                        <p:tgtEl>
                                          <p:spTgt spid="1659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5913"/>
                                        </p:tgtEl>
                                        <p:attrNameLst>
                                          <p:attrName>style.visibility</p:attrName>
                                        </p:attrNameLst>
                                      </p:cBhvr>
                                      <p:to>
                                        <p:strVal val="visible"/>
                                      </p:to>
                                    </p:set>
                                    <p:animEffect transition="in" filter="wipe(left)">
                                      <p:cBhvr>
                                        <p:cTn id="20" dur="500"/>
                                        <p:tgtEl>
                                          <p:spTgt spid="1659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914"/>
                                        </p:tgtEl>
                                        <p:attrNameLst>
                                          <p:attrName>style.visibility</p:attrName>
                                        </p:attrNameLst>
                                      </p:cBhvr>
                                      <p:to>
                                        <p:strVal val="visible"/>
                                      </p:to>
                                    </p:set>
                                    <p:animEffect transition="in" filter="wipe(left)">
                                      <p:cBhvr>
                                        <p:cTn id="25" dur="500"/>
                                        <p:tgtEl>
                                          <p:spTgt spid="165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1" grpId="0"/>
      <p:bldP spid="165912" grpId="0"/>
      <p:bldP spid="165913" grpId="0"/>
      <p:bldP spid="1659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7</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58</a:t>
            </a:fld>
            <a:endParaRPr lang="zh-CN" altLang="en-US"/>
          </a:p>
        </p:txBody>
      </p:sp>
      <p:pic>
        <p:nvPicPr>
          <p:cNvPr id="1669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63" y="1719263"/>
            <a:ext cx="43434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66924" name="Text Box 12"/>
          <p:cNvSpPr txBox="1">
            <a:spLocks noChangeArrowheads="1"/>
          </p:cNvSpPr>
          <p:nvPr/>
        </p:nvSpPr>
        <p:spPr bwMode="auto">
          <a:xfrm>
            <a:off x="850900" y="1065213"/>
            <a:ext cx="35702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A</a:t>
            </a:r>
            <a:r>
              <a:rPr lang="en-US" altLang="zh-CN" baseline="-25000"/>
              <a:t>1</a:t>
            </a:r>
            <a:r>
              <a:rPr lang="zh-CN" altLang="en-US"/>
              <a:t>构成反相比例运算电路</a:t>
            </a:r>
          </a:p>
        </p:txBody>
      </p:sp>
      <p:sp>
        <p:nvSpPr>
          <p:cNvPr id="166926" name="Line 14"/>
          <p:cNvSpPr>
            <a:spLocks noChangeShapeType="1"/>
          </p:cNvSpPr>
          <p:nvPr/>
        </p:nvSpPr>
        <p:spPr bwMode="auto">
          <a:xfrm>
            <a:off x="4800600" y="2332038"/>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6927" name="Text Box 15"/>
          <p:cNvSpPr txBox="1">
            <a:spLocks noChangeArrowheads="1"/>
          </p:cNvSpPr>
          <p:nvPr/>
        </p:nvSpPr>
        <p:spPr bwMode="auto">
          <a:xfrm>
            <a:off x="4845050" y="1720850"/>
            <a:ext cx="3698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i="1"/>
              <a:t>i</a:t>
            </a:r>
            <a:r>
              <a:rPr lang="en-US" altLang="zh-CN" baseline="-25000"/>
              <a:t>1</a:t>
            </a:r>
            <a:endParaRPr lang="en-US" altLang="zh-CN" i="1"/>
          </a:p>
        </p:txBody>
      </p:sp>
      <p:sp>
        <p:nvSpPr>
          <p:cNvPr id="166928" name="Line 16"/>
          <p:cNvSpPr>
            <a:spLocks noChangeShapeType="1"/>
          </p:cNvSpPr>
          <p:nvPr/>
        </p:nvSpPr>
        <p:spPr bwMode="auto">
          <a:xfrm>
            <a:off x="7113588" y="1673225"/>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6929" name="Text Box 17"/>
          <p:cNvSpPr txBox="1">
            <a:spLocks noChangeArrowheads="1"/>
          </p:cNvSpPr>
          <p:nvPr/>
        </p:nvSpPr>
        <p:spPr bwMode="auto">
          <a:xfrm>
            <a:off x="7629525" y="1320800"/>
            <a:ext cx="4937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i="1"/>
              <a:t>i</a:t>
            </a:r>
            <a:r>
              <a:rPr lang="en-US" altLang="zh-CN" baseline="-25000"/>
              <a:t>F1</a:t>
            </a:r>
            <a:endParaRPr lang="en-US" altLang="zh-CN" i="1"/>
          </a:p>
        </p:txBody>
      </p:sp>
      <p:sp>
        <p:nvSpPr>
          <p:cNvPr id="166930" name="Line 18"/>
          <p:cNvSpPr>
            <a:spLocks noChangeShapeType="1"/>
          </p:cNvSpPr>
          <p:nvPr/>
        </p:nvSpPr>
        <p:spPr bwMode="auto">
          <a:xfrm>
            <a:off x="8494713" y="30480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6932" name="Text Box 20"/>
          <p:cNvSpPr txBox="1">
            <a:spLocks noChangeArrowheads="1"/>
          </p:cNvSpPr>
          <p:nvPr/>
        </p:nvSpPr>
        <p:spPr bwMode="auto">
          <a:xfrm>
            <a:off x="8451850" y="2786063"/>
            <a:ext cx="3698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i="1"/>
              <a:t>i</a:t>
            </a:r>
            <a:r>
              <a:rPr lang="en-US" altLang="zh-CN" baseline="-25000"/>
              <a:t>o</a:t>
            </a:r>
            <a:endParaRPr lang="en-US" altLang="zh-CN" i="1"/>
          </a:p>
        </p:txBody>
      </p:sp>
      <p:sp>
        <p:nvSpPr>
          <p:cNvPr id="166933" name="Text Box 21"/>
          <p:cNvSpPr txBox="1">
            <a:spLocks noChangeArrowheads="1"/>
          </p:cNvSpPr>
          <p:nvPr/>
        </p:nvSpPr>
        <p:spPr bwMode="auto">
          <a:xfrm>
            <a:off x="8350250" y="3960813"/>
            <a:ext cx="3698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F</a:t>
            </a:r>
          </a:p>
        </p:txBody>
      </p:sp>
      <p:sp>
        <p:nvSpPr>
          <p:cNvPr id="166934" name="Line 22"/>
          <p:cNvSpPr>
            <a:spLocks noChangeShapeType="1"/>
          </p:cNvSpPr>
          <p:nvPr/>
        </p:nvSpPr>
        <p:spPr bwMode="auto">
          <a:xfrm flipH="1" flipV="1">
            <a:off x="8061325" y="3535363"/>
            <a:ext cx="442913" cy="5794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66935" name="Object 2"/>
          <p:cNvGraphicFramePr>
            <a:graphicFrameLocks noChangeAspect="1"/>
          </p:cNvGraphicFramePr>
          <p:nvPr/>
        </p:nvGraphicFramePr>
        <p:xfrm>
          <a:off x="1001713" y="2174875"/>
          <a:ext cx="2632075" cy="985838"/>
        </p:xfrm>
        <a:graphic>
          <a:graphicData uri="http://schemas.openxmlformats.org/presentationml/2006/ole">
            <mc:AlternateContent xmlns:mc="http://schemas.openxmlformats.org/markup-compatibility/2006">
              <mc:Choice xmlns:v="urn:schemas-microsoft-com:vml" Requires="v">
                <p:oleObj spid="_x0000_s30908" name="Equation" r:id="rId4" imgW="1155600" imgH="431640" progId="Equation.DSMT4">
                  <p:embed/>
                </p:oleObj>
              </mc:Choice>
              <mc:Fallback>
                <p:oleObj name="Equation" r:id="rId4" imgW="1155600" imgH="4316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2174875"/>
                        <a:ext cx="2632075"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6" name="Object 3"/>
          <p:cNvGraphicFramePr>
            <a:graphicFrameLocks noChangeAspect="1"/>
          </p:cNvGraphicFramePr>
          <p:nvPr/>
        </p:nvGraphicFramePr>
        <p:xfrm>
          <a:off x="1001713" y="3179763"/>
          <a:ext cx="2951162" cy="522287"/>
        </p:xfrm>
        <a:graphic>
          <a:graphicData uri="http://schemas.openxmlformats.org/presentationml/2006/ole">
            <mc:AlternateContent xmlns:mc="http://schemas.openxmlformats.org/markup-compatibility/2006">
              <mc:Choice xmlns:v="urn:schemas-microsoft-com:vml" Requires="v">
                <p:oleObj spid="_x0000_s30909" name="Equation" r:id="rId6" imgW="1295280" imgH="228600" progId="Equation.DSMT4">
                  <p:embed/>
                </p:oleObj>
              </mc:Choice>
              <mc:Fallback>
                <p:oleObj name="Equation" r:id="rId6" imgW="129528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713" y="3179763"/>
                        <a:ext cx="2951162"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7" name="Object 4"/>
          <p:cNvGraphicFramePr>
            <a:graphicFrameLocks noChangeAspect="1"/>
          </p:cNvGraphicFramePr>
          <p:nvPr/>
        </p:nvGraphicFramePr>
        <p:xfrm>
          <a:off x="1001713" y="3859213"/>
          <a:ext cx="3732212" cy="987425"/>
        </p:xfrm>
        <a:graphic>
          <a:graphicData uri="http://schemas.openxmlformats.org/presentationml/2006/ole">
            <mc:AlternateContent xmlns:mc="http://schemas.openxmlformats.org/markup-compatibility/2006">
              <mc:Choice xmlns:v="urn:schemas-microsoft-com:vml" Requires="v">
                <p:oleObj spid="_x0000_s30910" name="Equation" r:id="rId8" imgW="1638000" imgH="431640" progId="Equation.DSMT4">
                  <p:embed/>
                </p:oleObj>
              </mc:Choice>
              <mc:Fallback>
                <p:oleObj name="Equation" r:id="rId8" imgW="1638000" imgH="4316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1713" y="3859213"/>
                        <a:ext cx="3732212"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8" name="Object 5"/>
          <p:cNvGraphicFramePr>
            <a:graphicFrameLocks noChangeAspect="1"/>
          </p:cNvGraphicFramePr>
          <p:nvPr/>
        </p:nvGraphicFramePr>
        <p:xfrm>
          <a:off x="973138" y="5199063"/>
          <a:ext cx="4137025" cy="522287"/>
        </p:xfrm>
        <a:graphic>
          <a:graphicData uri="http://schemas.openxmlformats.org/presentationml/2006/ole">
            <mc:AlternateContent xmlns:mc="http://schemas.openxmlformats.org/markup-compatibility/2006">
              <mc:Choice xmlns:v="urn:schemas-microsoft-com:vml" Requires="v">
                <p:oleObj spid="_x0000_s30911" name="Equation" r:id="rId10" imgW="1815840" imgH="228600" progId="Equation.DSMT4">
                  <p:embed/>
                </p:oleObj>
              </mc:Choice>
              <mc:Fallback>
                <p:oleObj name="Equation" r:id="rId10" imgW="1815840" imgH="2286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3138" y="5199063"/>
                        <a:ext cx="4137025"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39" name="Object 6"/>
          <p:cNvGraphicFramePr>
            <a:graphicFrameLocks noChangeAspect="1"/>
          </p:cNvGraphicFramePr>
          <p:nvPr/>
        </p:nvGraphicFramePr>
        <p:xfrm>
          <a:off x="1068388" y="1701800"/>
          <a:ext cx="1763712" cy="522288"/>
        </p:xfrm>
        <a:graphic>
          <a:graphicData uri="http://schemas.openxmlformats.org/presentationml/2006/ole">
            <mc:AlternateContent xmlns:mc="http://schemas.openxmlformats.org/markup-compatibility/2006">
              <mc:Choice xmlns:v="urn:schemas-microsoft-com:vml" Requires="v">
                <p:oleObj spid="_x0000_s30912" name="Equation" r:id="rId12" imgW="774360" imgH="228600" progId="Equation.DSMT4">
                  <p:embed/>
                </p:oleObj>
              </mc:Choice>
              <mc:Fallback>
                <p:oleObj name="Equation" r:id="rId12" imgW="774360" imgH="2286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388" y="1701800"/>
                        <a:ext cx="176371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24"/>
                                        </p:tgtEl>
                                        <p:attrNameLst>
                                          <p:attrName>style.visibility</p:attrName>
                                        </p:attrNameLst>
                                      </p:cBhvr>
                                      <p:to>
                                        <p:strVal val="visible"/>
                                      </p:to>
                                    </p:set>
                                    <p:animEffect transition="in" filter="wipe(left)">
                                      <p:cBhvr>
                                        <p:cTn id="7" dur="500"/>
                                        <p:tgtEl>
                                          <p:spTgt spid="166924"/>
                                        </p:tgtEl>
                                      </p:cBhvr>
                                    </p:animEffect>
                                  </p:childTnLst>
                                </p:cTn>
                              </p:par>
                              <p:par>
                                <p:cTn id="8" presetID="12" presetClass="entr" presetSubtype="4" fill="hold" nodeType="withEffect">
                                  <p:stCondLst>
                                    <p:cond delay="0"/>
                                  </p:stCondLst>
                                  <p:childTnLst>
                                    <p:set>
                                      <p:cBhvr>
                                        <p:cTn id="9" dur="1" fill="hold">
                                          <p:stCondLst>
                                            <p:cond delay="0"/>
                                          </p:stCondLst>
                                        </p:cTn>
                                        <p:tgtEl>
                                          <p:spTgt spid="166923"/>
                                        </p:tgtEl>
                                        <p:attrNameLst>
                                          <p:attrName>style.visibility</p:attrName>
                                        </p:attrNameLst>
                                      </p:cBhvr>
                                      <p:to>
                                        <p:strVal val="visible"/>
                                      </p:to>
                                    </p:set>
                                    <p:animEffect transition="in" filter="slide(fromBottom)">
                                      <p:cBhvr>
                                        <p:cTn id="10" dur="500"/>
                                        <p:tgtEl>
                                          <p:spTgt spid="166923"/>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66939"/>
                                        </p:tgtEl>
                                        <p:attrNameLst>
                                          <p:attrName>style.visibility</p:attrName>
                                        </p:attrNameLst>
                                      </p:cBhvr>
                                      <p:to>
                                        <p:strVal val="visible"/>
                                      </p:to>
                                    </p:set>
                                    <p:animEffect transition="in" filter="wipe(left)">
                                      <p:cBhvr>
                                        <p:cTn id="14" dur="500"/>
                                        <p:tgtEl>
                                          <p:spTgt spid="1669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6926"/>
                                        </p:tgtEl>
                                        <p:attrNameLst>
                                          <p:attrName>style.visibility</p:attrName>
                                        </p:attrNameLst>
                                      </p:cBhvr>
                                      <p:to>
                                        <p:strVal val="visible"/>
                                      </p:to>
                                    </p:set>
                                    <p:animEffect transition="in" filter="wipe(left)">
                                      <p:cBhvr>
                                        <p:cTn id="19" dur="500"/>
                                        <p:tgtEl>
                                          <p:spTgt spid="16692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6927"/>
                                        </p:tgtEl>
                                        <p:attrNameLst>
                                          <p:attrName>style.visibility</p:attrName>
                                        </p:attrNameLst>
                                      </p:cBhvr>
                                      <p:to>
                                        <p:strVal val="visible"/>
                                      </p:to>
                                    </p:set>
                                    <p:animEffect transition="in" filter="wipe(left)">
                                      <p:cBhvr>
                                        <p:cTn id="22" dur="500"/>
                                        <p:tgtEl>
                                          <p:spTgt spid="16692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6928"/>
                                        </p:tgtEl>
                                        <p:attrNameLst>
                                          <p:attrName>style.visibility</p:attrName>
                                        </p:attrNameLst>
                                      </p:cBhvr>
                                      <p:to>
                                        <p:strVal val="visible"/>
                                      </p:to>
                                    </p:set>
                                    <p:animEffect transition="in" filter="wipe(left)">
                                      <p:cBhvr>
                                        <p:cTn id="26" dur="500"/>
                                        <p:tgtEl>
                                          <p:spTgt spid="166928"/>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66929"/>
                                        </p:tgtEl>
                                        <p:attrNameLst>
                                          <p:attrName>style.visibility</p:attrName>
                                        </p:attrNameLst>
                                      </p:cBhvr>
                                      <p:to>
                                        <p:strVal val="visible"/>
                                      </p:to>
                                    </p:set>
                                    <p:animEffect transition="in" filter="wipe(left)">
                                      <p:cBhvr>
                                        <p:cTn id="30" dur="500"/>
                                        <p:tgtEl>
                                          <p:spTgt spid="166929"/>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166935"/>
                                        </p:tgtEl>
                                        <p:attrNameLst>
                                          <p:attrName>style.visibility</p:attrName>
                                        </p:attrNameLst>
                                      </p:cBhvr>
                                      <p:to>
                                        <p:strVal val="visible"/>
                                      </p:to>
                                    </p:set>
                                    <p:animEffect transition="in" filter="wipe(left)">
                                      <p:cBhvr>
                                        <p:cTn id="34" dur="500"/>
                                        <p:tgtEl>
                                          <p:spTgt spid="1669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6933"/>
                                        </p:tgtEl>
                                        <p:attrNameLst>
                                          <p:attrName>style.visibility</p:attrName>
                                        </p:attrNameLst>
                                      </p:cBhvr>
                                      <p:to>
                                        <p:strVal val="visible"/>
                                      </p:to>
                                    </p:set>
                                    <p:animEffect transition="in" filter="wipe(down)">
                                      <p:cBhvr>
                                        <p:cTn id="39" dur="500"/>
                                        <p:tgtEl>
                                          <p:spTgt spid="166933"/>
                                        </p:tgtEl>
                                      </p:cBhvr>
                                    </p:animEffect>
                                  </p:childTnLst>
                                </p:cTn>
                              </p:par>
                            </p:childTnLst>
                          </p:cTn>
                        </p:par>
                        <p:par>
                          <p:cTn id="40" fill="hold" nodeType="afterGroup">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66934"/>
                                        </p:tgtEl>
                                        <p:attrNameLst>
                                          <p:attrName>style.visibility</p:attrName>
                                        </p:attrNameLst>
                                      </p:cBhvr>
                                      <p:to>
                                        <p:strVal val="visible"/>
                                      </p:to>
                                    </p:set>
                                    <p:animEffect transition="in" filter="wipe(down)">
                                      <p:cBhvr>
                                        <p:cTn id="43" dur="500"/>
                                        <p:tgtEl>
                                          <p:spTgt spid="166934"/>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166936"/>
                                        </p:tgtEl>
                                        <p:attrNameLst>
                                          <p:attrName>style.visibility</p:attrName>
                                        </p:attrNameLst>
                                      </p:cBhvr>
                                      <p:to>
                                        <p:strVal val="visible"/>
                                      </p:to>
                                    </p:set>
                                    <p:animEffect transition="in" filter="wipe(left)">
                                      <p:cBhvr>
                                        <p:cTn id="47" dur="500"/>
                                        <p:tgtEl>
                                          <p:spTgt spid="1669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66930"/>
                                        </p:tgtEl>
                                        <p:attrNameLst>
                                          <p:attrName>style.visibility</p:attrName>
                                        </p:attrNameLst>
                                      </p:cBhvr>
                                      <p:to>
                                        <p:strVal val="visible"/>
                                      </p:to>
                                    </p:set>
                                    <p:animEffect transition="in" filter="wipe(up)">
                                      <p:cBhvr>
                                        <p:cTn id="52" dur="500"/>
                                        <p:tgtEl>
                                          <p:spTgt spid="166930"/>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66932"/>
                                        </p:tgtEl>
                                        <p:attrNameLst>
                                          <p:attrName>style.visibility</p:attrName>
                                        </p:attrNameLst>
                                      </p:cBhvr>
                                      <p:to>
                                        <p:strVal val="visible"/>
                                      </p:to>
                                    </p:set>
                                    <p:animEffect transition="in" filter="wipe(up)">
                                      <p:cBhvr>
                                        <p:cTn id="55" dur="500"/>
                                        <p:tgtEl>
                                          <p:spTgt spid="166932"/>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166937"/>
                                        </p:tgtEl>
                                        <p:attrNameLst>
                                          <p:attrName>style.visibility</p:attrName>
                                        </p:attrNameLst>
                                      </p:cBhvr>
                                      <p:to>
                                        <p:strVal val="visible"/>
                                      </p:to>
                                    </p:set>
                                    <p:animEffect transition="in" filter="wipe(left)">
                                      <p:cBhvr>
                                        <p:cTn id="59" dur="500"/>
                                        <p:tgtEl>
                                          <p:spTgt spid="16693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66938"/>
                                        </p:tgtEl>
                                        <p:attrNameLst>
                                          <p:attrName>style.visibility</p:attrName>
                                        </p:attrNameLst>
                                      </p:cBhvr>
                                      <p:to>
                                        <p:strVal val="visible"/>
                                      </p:to>
                                    </p:set>
                                    <p:animEffect transition="in" filter="wipe(left)">
                                      <p:cBhvr>
                                        <p:cTn id="64" dur="500"/>
                                        <p:tgtEl>
                                          <p:spTgt spid="166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4" grpId="0"/>
      <p:bldP spid="166926" grpId="0" animBg="1"/>
      <p:bldP spid="166927" grpId="0"/>
      <p:bldP spid="166928" grpId="0" animBg="1"/>
      <p:bldP spid="166929" grpId="0"/>
      <p:bldP spid="166930" grpId="0" animBg="1"/>
      <p:bldP spid="166932" grpId="0"/>
      <p:bldP spid="166933" grpId="0"/>
      <p:bldP spid="16693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8</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59</a:t>
            </a:fld>
            <a:endParaRPr lang="zh-CN" altLang="en-US"/>
          </a:p>
        </p:txBody>
      </p:sp>
      <p:pic>
        <p:nvPicPr>
          <p:cNvPr id="1679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1004888"/>
            <a:ext cx="36957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67955" name="Text Box 19"/>
          <p:cNvSpPr txBox="1">
            <a:spLocks noChangeArrowheads="1"/>
          </p:cNvSpPr>
          <p:nvPr/>
        </p:nvSpPr>
        <p:spPr bwMode="auto">
          <a:xfrm>
            <a:off x="804863" y="1104900"/>
            <a:ext cx="357028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A</a:t>
            </a:r>
            <a:r>
              <a:rPr lang="en-US" altLang="zh-CN" baseline="-25000"/>
              <a:t>2</a:t>
            </a:r>
            <a:r>
              <a:rPr lang="zh-CN" altLang="en-US"/>
              <a:t>构成同相加法运算电路</a:t>
            </a:r>
          </a:p>
        </p:txBody>
      </p:sp>
      <p:graphicFrame>
        <p:nvGraphicFramePr>
          <p:cNvPr id="167956" name="Object 2"/>
          <p:cNvGraphicFramePr>
            <a:graphicFrameLocks noChangeAspect="1"/>
          </p:cNvGraphicFramePr>
          <p:nvPr/>
        </p:nvGraphicFramePr>
        <p:xfrm>
          <a:off x="947738" y="1685925"/>
          <a:ext cx="4133850" cy="2903538"/>
        </p:xfrm>
        <a:graphic>
          <a:graphicData uri="http://schemas.openxmlformats.org/presentationml/2006/ole">
            <mc:AlternateContent xmlns:mc="http://schemas.openxmlformats.org/markup-compatibility/2006">
              <mc:Choice xmlns:v="urn:schemas-microsoft-com:vml" Requires="v">
                <p:oleObj spid="_x0000_s31819" name="Equation" r:id="rId4" imgW="1815840" imgH="1269720" progId="Equation.DSMT4">
                  <p:embed/>
                </p:oleObj>
              </mc:Choice>
              <mc:Fallback>
                <p:oleObj name="Equation" r:id="rId4" imgW="1815840" imgH="126972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38" y="1685925"/>
                        <a:ext cx="4133850" cy="290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57" name="Object 3"/>
          <p:cNvGraphicFramePr>
            <a:graphicFrameLocks noChangeAspect="1"/>
          </p:cNvGraphicFramePr>
          <p:nvPr/>
        </p:nvGraphicFramePr>
        <p:xfrm>
          <a:off x="1073150" y="4822825"/>
          <a:ext cx="2052638" cy="523875"/>
        </p:xfrm>
        <a:graphic>
          <a:graphicData uri="http://schemas.openxmlformats.org/presentationml/2006/ole">
            <mc:AlternateContent xmlns:mc="http://schemas.openxmlformats.org/markup-compatibility/2006">
              <mc:Choice xmlns:v="urn:schemas-microsoft-com:vml" Requires="v">
                <p:oleObj spid="_x0000_s31820" name="Equation" r:id="rId6" imgW="901440" imgH="228600" progId="Equation.DSMT4">
                  <p:embed/>
                </p:oleObj>
              </mc:Choice>
              <mc:Fallback>
                <p:oleObj name="Equation" r:id="rId6" imgW="90144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 y="4822825"/>
                        <a:ext cx="205263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55"/>
                                        </p:tgtEl>
                                        <p:attrNameLst>
                                          <p:attrName>style.visibility</p:attrName>
                                        </p:attrNameLst>
                                      </p:cBhvr>
                                      <p:to>
                                        <p:strVal val="visible"/>
                                      </p:to>
                                    </p:set>
                                    <p:animEffect transition="in" filter="wipe(left)">
                                      <p:cBhvr>
                                        <p:cTn id="7" dur="500"/>
                                        <p:tgtEl>
                                          <p:spTgt spid="167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7953"/>
                                        </p:tgtEl>
                                        <p:attrNameLst>
                                          <p:attrName>style.visibility</p:attrName>
                                        </p:attrNameLst>
                                      </p:cBhvr>
                                      <p:to>
                                        <p:strVal val="visible"/>
                                      </p:to>
                                    </p:set>
                                    <p:animEffect transition="in" filter="slide(fromBottom)">
                                      <p:cBhvr>
                                        <p:cTn id="12" dur="500"/>
                                        <p:tgtEl>
                                          <p:spTgt spid="167953"/>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67956"/>
                                        </p:tgtEl>
                                        <p:attrNameLst>
                                          <p:attrName>style.visibility</p:attrName>
                                        </p:attrNameLst>
                                      </p:cBhvr>
                                      <p:to>
                                        <p:strVal val="visible"/>
                                      </p:to>
                                    </p:set>
                                    <p:animEffect transition="in" filter="wipe(up)">
                                      <p:cBhvr>
                                        <p:cTn id="16" dur="500"/>
                                        <p:tgtEl>
                                          <p:spTgt spid="1679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67957"/>
                                        </p:tgtEl>
                                        <p:attrNameLst>
                                          <p:attrName>style.visibility</p:attrName>
                                        </p:attrNameLst>
                                      </p:cBhvr>
                                      <p:to>
                                        <p:strVal val="visible"/>
                                      </p:to>
                                    </p:set>
                                    <p:animEffect transition="in" filter="wipe(left)">
                                      <p:cBhvr>
                                        <p:cTn id="21" dur="500"/>
                                        <p:tgtEl>
                                          <p:spTgt spid="167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ea typeface="宋体" charset="-122"/>
              </a:rPr>
              <a:t>7.1 </a:t>
            </a:r>
            <a:r>
              <a:rPr lang="zh-CN" altLang="en-US" smtClean="0">
                <a:ea typeface="宋体" charset="-122"/>
              </a:rPr>
              <a:t>集成运算放大器概述</a:t>
            </a:r>
            <a:endParaRPr lang="zh-CN" altLang="en-US" sz="3200"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6</a:t>
            </a:fld>
            <a:endParaRPr lang="zh-CN" altLang="en-US"/>
          </a:p>
        </p:txBody>
      </p:sp>
      <p:sp>
        <p:nvSpPr>
          <p:cNvPr id="57347" name="Rectangle 3"/>
          <p:cNvSpPr>
            <a:spLocks noGrp="1" noChangeArrowheads="1"/>
          </p:cNvSpPr>
          <p:nvPr>
            <p:ph sz="quarter" idx="4294967295"/>
          </p:nvPr>
        </p:nvSpPr>
        <p:spPr>
          <a:xfrm>
            <a:off x="0" y="765175"/>
            <a:ext cx="8891588" cy="5543550"/>
          </a:xfrm>
        </p:spPr>
        <p:txBody>
          <a:bodyPr/>
          <a:lstStyle/>
          <a:p>
            <a:pPr eaLnBrk="1" hangingPunct="1"/>
            <a:r>
              <a:rPr lang="zh-CN" altLang="en-US" dirty="0" smtClean="0">
                <a:ea typeface="宋体" charset="-122"/>
              </a:rPr>
              <a:t>集成电路的分类</a:t>
            </a:r>
          </a:p>
          <a:p>
            <a:pPr lvl="1" eaLnBrk="1" hangingPunct="1"/>
            <a:r>
              <a:rPr lang="zh-CN" altLang="en-US" dirty="0" smtClean="0"/>
              <a:t>按功能分</a:t>
            </a:r>
          </a:p>
          <a:p>
            <a:pPr lvl="2" eaLnBrk="1" hangingPunct="1"/>
            <a:r>
              <a:rPr lang="zh-CN" altLang="en-US" dirty="0" smtClean="0"/>
              <a:t>数字集成电路：门电路；触发器；存储器；微处理器；</a:t>
            </a:r>
            <a:r>
              <a:rPr lang="en-US" altLang="zh-CN" dirty="0" smtClean="0"/>
              <a:t>…</a:t>
            </a:r>
            <a:r>
              <a:rPr lang="zh-CN" altLang="en-US" dirty="0" smtClean="0"/>
              <a:t>。</a:t>
            </a:r>
            <a:endParaRPr lang="en-US" altLang="zh-CN" dirty="0" smtClean="0"/>
          </a:p>
          <a:p>
            <a:pPr lvl="2" eaLnBrk="1" hangingPunct="1"/>
            <a:r>
              <a:rPr lang="zh-CN" altLang="en-US" dirty="0" smtClean="0"/>
              <a:t>模拟集成电路</a:t>
            </a:r>
          </a:p>
          <a:p>
            <a:pPr lvl="3" eaLnBrk="1" hangingPunct="1"/>
            <a:r>
              <a:rPr lang="zh-CN" altLang="en-US" dirty="0" smtClean="0"/>
              <a:t>线性电路</a:t>
            </a:r>
          </a:p>
          <a:p>
            <a:pPr lvl="3" eaLnBrk="1" hangingPunct="1"/>
            <a:r>
              <a:rPr lang="zh-CN" altLang="en-US" dirty="0" smtClean="0"/>
              <a:t>非线性电路</a:t>
            </a:r>
          </a:p>
          <a:p>
            <a:pPr lvl="1" eaLnBrk="1" hangingPunct="1"/>
            <a:r>
              <a:rPr lang="zh-CN" altLang="en-US" dirty="0" smtClean="0"/>
              <a:t>按导电类型分</a:t>
            </a:r>
          </a:p>
          <a:p>
            <a:pPr lvl="2" eaLnBrk="1" hangingPunct="1"/>
            <a:r>
              <a:rPr lang="zh-CN" altLang="en-US" dirty="0" smtClean="0"/>
              <a:t>双极型</a:t>
            </a:r>
          </a:p>
          <a:p>
            <a:pPr lvl="2" eaLnBrk="1" hangingPunct="1"/>
            <a:r>
              <a:rPr lang="zh-CN" altLang="en-US" dirty="0" smtClean="0"/>
              <a:t>单极型（</a:t>
            </a:r>
            <a:r>
              <a:rPr lang="en-US" altLang="zh-CN" dirty="0" smtClean="0"/>
              <a:t>MOS</a:t>
            </a:r>
            <a:r>
              <a:rPr lang="zh-CN" altLang="en-US" dirty="0" smtClean="0"/>
              <a:t>）</a:t>
            </a:r>
          </a:p>
          <a:p>
            <a:pPr lvl="2" eaLnBrk="1" hangingPunct="1"/>
            <a:r>
              <a:rPr lang="zh-CN" altLang="en-US" dirty="0" smtClean="0"/>
              <a:t>混合型</a:t>
            </a:r>
          </a:p>
        </p:txBody>
      </p:sp>
      <p:sp>
        <p:nvSpPr>
          <p:cNvPr id="40964" name="Text Box 4"/>
          <p:cNvSpPr txBox="1">
            <a:spLocks noChangeArrowheads="1"/>
          </p:cNvSpPr>
          <p:nvPr/>
        </p:nvSpPr>
        <p:spPr bwMode="auto">
          <a:xfrm>
            <a:off x="3596386" y="3720592"/>
            <a:ext cx="5462354" cy="229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楷体_GB2312" pitchFamily="49" charset="-122"/>
              </a:defRPr>
            </a:lvl1pPr>
            <a:lvl2pPr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marL="342900" indent="-342900" algn="just" eaLnBrk="1" hangingPunct="1">
              <a:spcBef>
                <a:spcPct val="50000"/>
              </a:spcBef>
              <a:buSzPct val="100000"/>
              <a:buFont typeface="Wingdings" panose="05000000000000000000" pitchFamily="2" charset="2"/>
              <a:buChar char="u"/>
            </a:pPr>
            <a:r>
              <a:rPr lang="en-US" altLang="zh-CN" dirty="0" smtClean="0">
                <a:ea typeface="宋体" charset="-122"/>
              </a:rPr>
              <a:t> </a:t>
            </a:r>
            <a:r>
              <a:rPr lang="zh-CN" altLang="en-US" sz="2800" dirty="0">
                <a:latin typeface="宋体" panose="02010600030101010101" pitchFamily="2" charset="-122"/>
                <a:ea typeface="宋体" panose="02010600030101010101" pitchFamily="2" charset="-122"/>
              </a:rPr>
              <a:t>按集成度分</a:t>
            </a:r>
          </a:p>
          <a:p>
            <a:pPr marL="800100" lvl="1" indent="-342900" algn="just" eaLnBrk="1" hangingPunct="1">
              <a:lnSpc>
                <a:spcPct val="120000"/>
              </a:lnSpc>
              <a:buSzPct val="100000"/>
              <a:buFont typeface="Wingdings" panose="05000000000000000000" pitchFamily="2" charset="2"/>
              <a:buChar char="Ø"/>
            </a:pPr>
            <a:r>
              <a:rPr lang="zh-CN" altLang="en-US" dirty="0">
                <a:solidFill>
                  <a:srgbClr val="000066"/>
                </a:solidFill>
                <a:ea typeface="宋体" charset="-122"/>
              </a:rPr>
              <a:t>小规模</a:t>
            </a:r>
            <a:r>
              <a:rPr lang="en-US" altLang="zh-CN" dirty="0">
                <a:solidFill>
                  <a:srgbClr val="000066"/>
                </a:solidFill>
                <a:ea typeface="宋体" charset="-122"/>
              </a:rPr>
              <a:t>(10~100</a:t>
            </a:r>
            <a:r>
              <a:rPr lang="zh-CN" altLang="en-US" dirty="0">
                <a:solidFill>
                  <a:srgbClr val="000066"/>
                </a:solidFill>
                <a:ea typeface="宋体" charset="-122"/>
              </a:rPr>
              <a:t>元件</a:t>
            </a:r>
            <a:r>
              <a:rPr lang="en-US" altLang="zh-CN" dirty="0">
                <a:solidFill>
                  <a:srgbClr val="000066"/>
                </a:solidFill>
                <a:ea typeface="宋体" charset="-122"/>
              </a:rPr>
              <a:t>/</a:t>
            </a:r>
            <a:r>
              <a:rPr lang="zh-CN" altLang="en-US" dirty="0">
                <a:solidFill>
                  <a:srgbClr val="000066"/>
                </a:solidFill>
                <a:ea typeface="宋体" charset="-122"/>
              </a:rPr>
              <a:t>片</a:t>
            </a:r>
            <a:r>
              <a:rPr lang="en-US" altLang="zh-CN" dirty="0">
                <a:solidFill>
                  <a:srgbClr val="000066"/>
                </a:solidFill>
                <a:ea typeface="宋体" charset="-122"/>
              </a:rPr>
              <a:t>)SSI</a:t>
            </a:r>
          </a:p>
          <a:p>
            <a:pPr marL="800100" lvl="1" indent="-342900" algn="just" eaLnBrk="1" hangingPunct="1">
              <a:lnSpc>
                <a:spcPct val="120000"/>
              </a:lnSpc>
              <a:buSzPct val="100000"/>
              <a:buFont typeface="Wingdings" panose="05000000000000000000" pitchFamily="2" charset="2"/>
              <a:buChar char="Ø"/>
            </a:pPr>
            <a:r>
              <a:rPr lang="zh-CN" altLang="en-US" dirty="0">
                <a:solidFill>
                  <a:srgbClr val="000066"/>
                </a:solidFill>
                <a:ea typeface="宋体" charset="-122"/>
              </a:rPr>
              <a:t>中规模</a:t>
            </a:r>
            <a:r>
              <a:rPr lang="en-US" altLang="zh-CN" dirty="0">
                <a:solidFill>
                  <a:srgbClr val="000066"/>
                </a:solidFill>
                <a:ea typeface="宋体" charset="-122"/>
              </a:rPr>
              <a:t>(100~1000</a:t>
            </a:r>
            <a:r>
              <a:rPr lang="zh-CN" altLang="en-US" dirty="0">
                <a:solidFill>
                  <a:srgbClr val="000066"/>
                </a:solidFill>
                <a:ea typeface="宋体" charset="-122"/>
              </a:rPr>
              <a:t>元件</a:t>
            </a:r>
            <a:r>
              <a:rPr lang="en-US" altLang="zh-CN" dirty="0">
                <a:solidFill>
                  <a:srgbClr val="000066"/>
                </a:solidFill>
                <a:ea typeface="宋体" charset="-122"/>
              </a:rPr>
              <a:t>/</a:t>
            </a:r>
            <a:r>
              <a:rPr lang="zh-CN" altLang="en-US" dirty="0">
                <a:solidFill>
                  <a:srgbClr val="000066"/>
                </a:solidFill>
                <a:ea typeface="宋体" charset="-122"/>
              </a:rPr>
              <a:t>片</a:t>
            </a:r>
            <a:r>
              <a:rPr lang="en-US" altLang="zh-CN" dirty="0">
                <a:solidFill>
                  <a:srgbClr val="000066"/>
                </a:solidFill>
                <a:ea typeface="宋体" charset="-122"/>
              </a:rPr>
              <a:t>)MSI</a:t>
            </a:r>
          </a:p>
          <a:p>
            <a:pPr marL="800100" lvl="1" indent="-342900" algn="just" eaLnBrk="1" hangingPunct="1">
              <a:lnSpc>
                <a:spcPct val="120000"/>
              </a:lnSpc>
              <a:buSzPct val="100000"/>
              <a:buFont typeface="Wingdings" panose="05000000000000000000" pitchFamily="2" charset="2"/>
              <a:buChar char="Ø"/>
            </a:pPr>
            <a:r>
              <a:rPr lang="zh-CN" altLang="en-US" dirty="0">
                <a:solidFill>
                  <a:srgbClr val="000066"/>
                </a:solidFill>
                <a:ea typeface="宋体" charset="-122"/>
              </a:rPr>
              <a:t>大规模</a:t>
            </a:r>
            <a:r>
              <a:rPr lang="en-US" altLang="zh-CN" dirty="0">
                <a:solidFill>
                  <a:srgbClr val="000066"/>
                </a:solidFill>
                <a:ea typeface="宋体" charset="-122"/>
              </a:rPr>
              <a:t>(1000~10</a:t>
            </a:r>
            <a:r>
              <a:rPr lang="zh-CN" altLang="en-US" dirty="0">
                <a:solidFill>
                  <a:srgbClr val="000066"/>
                </a:solidFill>
                <a:ea typeface="宋体" charset="-122"/>
              </a:rPr>
              <a:t>万元件</a:t>
            </a:r>
            <a:r>
              <a:rPr lang="en-US" altLang="zh-CN" dirty="0">
                <a:solidFill>
                  <a:srgbClr val="000066"/>
                </a:solidFill>
                <a:ea typeface="宋体" charset="-122"/>
              </a:rPr>
              <a:t>/</a:t>
            </a:r>
            <a:r>
              <a:rPr lang="zh-CN" altLang="en-US" dirty="0">
                <a:solidFill>
                  <a:srgbClr val="000066"/>
                </a:solidFill>
                <a:ea typeface="宋体" charset="-122"/>
              </a:rPr>
              <a:t>片</a:t>
            </a:r>
            <a:r>
              <a:rPr lang="en-US" altLang="zh-CN" dirty="0">
                <a:solidFill>
                  <a:srgbClr val="000066"/>
                </a:solidFill>
                <a:ea typeface="宋体" charset="-122"/>
              </a:rPr>
              <a:t>)LSI</a:t>
            </a:r>
          </a:p>
          <a:p>
            <a:pPr marL="800100" lvl="1" indent="-342900" algn="just" eaLnBrk="1" hangingPunct="1">
              <a:lnSpc>
                <a:spcPct val="120000"/>
              </a:lnSpc>
              <a:buSzPct val="100000"/>
              <a:buFont typeface="Wingdings" panose="05000000000000000000" pitchFamily="2" charset="2"/>
              <a:buChar char="Ø"/>
            </a:pPr>
            <a:r>
              <a:rPr lang="zh-CN" altLang="en-US" dirty="0">
                <a:solidFill>
                  <a:srgbClr val="000066"/>
                </a:solidFill>
                <a:ea typeface="宋体" charset="-122"/>
              </a:rPr>
              <a:t>超大规模</a:t>
            </a:r>
            <a:r>
              <a:rPr lang="en-US" altLang="zh-CN" dirty="0">
                <a:solidFill>
                  <a:srgbClr val="000066"/>
                </a:solidFill>
                <a:ea typeface="宋体" charset="-122"/>
              </a:rPr>
              <a:t>(&gt;10</a:t>
            </a:r>
            <a:r>
              <a:rPr lang="zh-CN" altLang="en-US" dirty="0">
                <a:solidFill>
                  <a:srgbClr val="000066"/>
                </a:solidFill>
                <a:ea typeface="宋体" charset="-122"/>
              </a:rPr>
              <a:t>万元件</a:t>
            </a:r>
            <a:r>
              <a:rPr lang="en-US" altLang="zh-CN" dirty="0">
                <a:solidFill>
                  <a:srgbClr val="000066"/>
                </a:solidFill>
                <a:ea typeface="宋体" charset="-122"/>
              </a:rPr>
              <a:t>/</a:t>
            </a:r>
            <a:r>
              <a:rPr lang="zh-CN" altLang="en-US" dirty="0">
                <a:solidFill>
                  <a:srgbClr val="000066"/>
                </a:solidFill>
                <a:ea typeface="宋体" charset="-122"/>
              </a:rPr>
              <a:t>片</a:t>
            </a:r>
            <a:r>
              <a:rPr lang="en-US" altLang="zh-CN" dirty="0">
                <a:solidFill>
                  <a:srgbClr val="000066"/>
                </a:solidFill>
                <a:ea typeface="宋体" charset="-122"/>
              </a:rPr>
              <a:t>)VLSI</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7347">
                                            <p:txEl>
                                              <p:pRg st="2" end="2"/>
                                            </p:txEl>
                                          </p:spTgt>
                                        </p:tgtEl>
                                        <p:attrNameLst>
                                          <p:attrName>style.visibility</p:attrName>
                                        </p:attrNameLst>
                                      </p:cBhvr>
                                      <p:to>
                                        <p:strVal val="visible"/>
                                      </p:to>
                                    </p:set>
                                    <p:anim calcmode="lin" valueType="num">
                                      <p:cBhvr additive="base">
                                        <p:cTn id="18"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57347">
                                            <p:txEl>
                                              <p:pRg st="3" end="3"/>
                                            </p:txEl>
                                          </p:spTgt>
                                        </p:tgtEl>
                                        <p:attrNameLst>
                                          <p:attrName>style.visibility</p:attrName>
                                        </p:attrNameLst>
                                      </p:cBhvr>
                                      <p:to>
                                        <p:strVal val="visible"/>
                                      </p:to>
                                    </p:set>
                                    <p:anim calcmode="lin" valueType="num">
                                      <p:cBhvr additive="base">
                                        <p:cTn id="23"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57347">
                                            <p:txEl>
                                              <p:pRg st="4" end="4"/>
                                            </p:txEl>
                                          </p:spTgt>
                                        </p:tgtEl>
                                        <p:attrNameLst>
                                          <p:attrName>style.visibility</p:attrName>
                                        </p:attrNameLst>
                                      </p:cBhvr>
                                      <p:to>
                                        <p:strVal val="visible"/>
                                      </p:to>
                                    </p:set>
                                    <p:anim calcmode="lin" valueType="num">
                                      <p:cBhvr additive="base">
                                        <p:cTn id="28"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57347">
                                            <p:txEl>
                                              <p:pRg st="5" end="5"/>
                                            </p:txEl>
                                          </p:spTgt>
                                        </p:tgtEl>
                                        <p:attrNameLst>
                                          <p:attrName>style.visibility</p:attrName>
                                        </p:attrNameLst>
                                      </p:cBhvr>
                                      <p:to>
                                        <p:strVal val="visible"/>
                                      </p:to>
                                    </p:set>
                                    <p:anim calcmode="lin" valueType="num">
                                      <p:cBhvr additive="base">
                                        <p:cTn id="33"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7347">
                                            <p:txEl>
                                              <p:pRg st="6" end="6"/>
                                            </p:txEl>
                                          </p:spTgt>
                                        </p:tgtEl>
                                        <p:attrNameLst>
                                          <p:attrName>style.visibility</p:attrName>
                                        </p:attrNameLst>
                                      </p:cBhvr>
                                      <p:to>
                                        <p:strVal val="visible"/>
                                      </p:to>
                                    </p:set>
                                    <p:anim calcmode="lin" valueType="num">
                                      <p:cBhvr additive="base">
                                        <p:cTn id="39"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57347">
                                            <p:txEl>
                                              <p:pRg st="7" end="7"/>
                                            </p:txEl>
                                          </p:spTgt>
                                        </p:tgtEl>
                                        <p:attrNameLst>
                                          <p:attrName>style.visibility</p:attrName>
                                        </p:attrNameLst>
                                      </p:cBhvr>
                                      <p:to>
                                        <p:strVal val="visible"/>
                                      </p:to>
                                    </p:set>
                                    <p:anim calcmode="lin" valueType="num">
                                      <p:cBhvr additive="base">
                                        <p:cTn id="44"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57347">
                                            <p:txEl>
                                              <p:pRg st="8" end="8"/>
                                            </p:txEl>
                                          </p:spTgt>
                                        </p:tgtEl>
                                        <p:attrNameLst>
                                          <p:attrName>style.visibility</p:attrName>
                                        </p:attrNameLst>
                                      </p:cBhvr>
                                      <p:to>
                                        <p:strVal val="visible"/>
                                      </p:to>
                                    </p:set>
                                    <p:anim calcmode="lin" valueType="num">
                                      <p:cBhvr additive="base">
                                        <p:cTn id="49"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grpId="0" nodeType="afterEffect">
                                  <p:stCondLst>
                                    <p:cond delay="0"/>
                                  </p:stCondLst>
                                  <p:childTnLst>
                                    <p:set>
                                      <p:cBhvr>
                                        <p:cTn id="53" dur="1" fill="hold">
                                          <p:stCondLst>
                                            <p:cond delay="0"/>
                                          </p:stCondLst>
                                        </p:cTn>
                                        <p:tgtEl>
                                          <p:spTgt spid="57347">
                                            <p:txEl>
                                              <p:pRg st="9" end="9"/>
                                            </p:txEl>
                                          </p:spTgt>
                                        </p:tgtEl>
                                        <p:attrNameLst>
                                          <p:attrName>style.visibility</p:attrName>
                                        </p:attrNameLst>
                                      </p:cBhvr>
                                      <p:to>
                                        <p:strVal val="visible"/>
                                      </p:to>
                                    </p:set>
                                    <p:anim calcmode="lin" valueType="num">
                                      <p:cBhvr additive="base">
                                        <p:cTn id="54" dur="500" fill="hold"/>
                                        <p:tgtEl>
                                          <p:spTgt spid="57347">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73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0964">
                                            <p:txEl>
                                              <p:pRg st="0" end="0"/>
                                            </p:txEl>
                                          </p:spTgt>
                                        </p:tgtEl>
                                        <p:attrNameLst>
                                          <p:attrName>style.visibility</p:attrName>
                                        </p:attrNameLst>
                                      </p:cBhvr>
                                      <p:to>
                                        <p:strVal val="visible"/>
                                      </p:to>
                                    </p:set>
                                    <p:anim calcmode="lin" valueType="num">
                                      <p:cBhvr additive="base">
                                        <p:cTn id="60"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40964">
                                            <p:txEl>
                                              <p:pRg st="1" end="1"/>
                                            </p:txEl>
                                          </p:spTgt>
                                        </p:tgtEl>
                                        <p:attrNameLst>
                                          <p:attrName>style.visibility</p:attrName>
                                        </p:attrNameLst>
                                      </p:cBhvr>
                                      <p:to>
                                        <p:strVal val="visible"/>
                                      </p:to>
                                    </p:set>
                                    <p:anim calcmode="lin" valueType="num">
                                      <p:cBhvr additive="base">
                                        <p:cTn id="65"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40964">
                                            <p:txEl>
                                              <p:pRg st="2" end="2"/>
                                            </p:txEl>
                                          </p:spTgt>
                                        </p:tgtEl>
                                        <p:attrNameLst>
                                          <p:attrName>style.visibility</p:attrName>
                                        </p:attrNameLst>
                                      </p:cBhvr>
                                      <p:to>
                                        <p:strVal val="visible"/>
                                      </p:to>
                                    </p:set>
                                    <p:anim calcmode="lin" valueType="num">
                                      <p:cBhvr additive="base">
                                        <p:cTn id="70"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2" presetClass="entr" presetSubtype="4" fill="hold" grpId="0" nodeType="afterEffect">
                                  <p:stCondLst>
                                    <p:cond delay="0"/>
                                  </p:stCondLst>
                                  <p:childTnLst>
                                    <p:set>
                                      <p:cBhvr>
                                        <p:cTn id="74" dur="1" fill="hold">
                                          <p:stCondLst>
                                            <p:cond delay="0"/>
                                          </p:stCondLst>
                                        </p:cTn>
                                        <p:tgtEl>
                                          <p:spTgt spid="40964">
                                            <p:txEl>
                                              <p:pRg st="3" end="3"/>
                                            </p:txEl>
                                          </p:spTgt>
                                        </p:tgtEl>
                                        <p:attrNameLst>
                                          <p:attrName>style.visibility</p:attrName>
                                        </p:attrNameLst>
                                      </p:cBhvr>
                                      <p:to>
                                        <p:strVal val="visible"/>
                                      </p:to>
                                    </p:set>
                                    <p:anim calcmode="lin" valueType="num">
                                      <p:cBhvr additive="base">
                                        <p:cTn id="7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par>
                          <p:cTn id="77" fill="hold">
                            <p:stCondLst>
                              <p:cond delay="2000"/>
                            </p:stCondLst>
                            <p:childTnLst>
                              <p:par>
                                <p:cTn id="78" presetID="2" presetClass="entr" presetSubtype="4" fill="hold" grpId="0" nodeType="afterEffect">
                                  <p:stCondLst>
                                    <p:cond delay="0"/>
                                  </p:stCondLst>
                                  <p:childTnLst>
                                    <p:set>
                                      <p:cBhvr>
                                        <p:cTn id="79" dur="1" fill="hold">
                                          <p:stCondLst>
                                            <p:cond delay="0"/>
                                          </p:stCondLst>
                                        </p:cTn>
                                        <p:tgtEl>
                                          <p:spTgt spid="40964">
                                            <p:txEl>
                                              <p:pRg st="4" end="4"/>
                                            </p:txEl>
                                          </p:spTgt>
                                        </p:tgtEl>
                                        <p:attrNameLst>
                                          <p:attrName>style.visibility</p:attrName>
                                        </p:attrNameLst>
                                      </p:cBhvr>
                                      <p:to>
                                        <p:strVal val="visible"/>
                                      </p:to>
                                    </p:set>
                                    <p:anim calcmode="lin" valueType="num">
                                      <p:cBhvr additive="base">
                                        <p:cTn id="80"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P spid="40964" grpId="0" uiExpand="1"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ltLang="zh-CN" sz="4000" smtClean="0">
                <a:ea typeface="宋体" charset="-122"/>
              </a:rPr>
              <a:t>7.3.2 </a:t>
            </a:r>
            <a:r>
              <a:rPr lang="zh-CN" altLang="en-US" sz="4000" smtClean="0">
                <a:ea typeface="宋体" charset="-122"/>
              </a:rPr>
              <a:t>加法、减法运算电路（续</a:t>
            </a:r>
            <a:r>
              <a:rPr lang="en-US" altLang="zh-CN" sz="4000" smtClean="0">
                <a:ea typeface="宋体" charset="-122"/>
              </a:rPr>
              <a:t>9</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60</a:t>
            </a:fld>
            <a:endParaRPr lang="zh-CN" altLang="en-US"/>
          </a:p>
        </p:txBody>
      </p:sp>
      <p:pic>
        <p:nvPicPr>
          <p:cNvPr id="1689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800" y="795338"/>
            <a:ext cx="42767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68973" name="Text Box 13"/>
          <p:cNvSpPr txBox="1">
            <a:spLocks noChangeArrowheads="1"/>
          </p:cNvSpPr>
          <p:nvPr/>
        </p:nvSpPr>
        <p:spPr bwMode="auto">
          <a:xfrm>
            <a:off x="0" y="795338"/>
            <a:ext cx="2957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dirty="0"/>
              <a:t>A</a:t>
            </a:r>
            <a:r>
              <a:rPr lang="en-US" altLang="zh-CN" baseline="-25000" dirty="0"/>
              <a:t>3</a:t>
            </a:r>
            <a:r>
              <a:rPr lang="zh-CN" altLang="en-US" dirty="0"/>
              <a:t>构成减法运算电路</a:t>
            </a:r>
          </a:p>
        </p:txBody>
      </p:sp>
      <p:graphicFrame>
        <p:nvGraphicFramePr>
          <p:cNvPr id="168974" name="Object 2"/>
          <p:cNvGraphicFramePr>
            <a:graphicFrameLocks noChangeAspect="1"/>
          </p:cNvGraphicFramePr>
          <p:nvPr/>
        </p:nvGraphicFramePr>
        <p:xfrm>
          <a:off x="546100" y="1649413"/>
          <a:ext cx="2082800" cy="522287"/>
        </p:xfrm>
        <a:graphic>
          <a:graphicData uri="http://schemas.openxmlformats.org/presentationml/2006/ole">
            <mc:AlternateContent xmlns:mc="http://schemas.openxmlformats.org/markup-compatibility/2006">
              <mc:Choice xmlns:v="urn:schemas-microsoft-com:vml" Requires="v">
                <p:oleObj spid="_x0000_s32881" name="Equation" r:id="rId4" imgW="914400" imgH="228600" progId="Equation.DSMT4">
                  <p:embed/>
                </p:oleObj>
              </mc:Choice>
              <mc:Fallback>
                <p:oleObj name="Equation" r:id="rId4" imgW="9144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649413"/>
                        <a:ext cx="20828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75" name="Object 3"/>
          <p:cNvGraphicFramePr>
            <a:graphicFrameLocks noChangeAspect="1"/>
          </p:cNvGraphicFramePr>
          <p:nvPr/>
        </p:nvGraphicFramePr>
        <p:xfrm>
          <a:off x="560388" y="2201863"/>
          <a:ext cx="1271587" cy="523875"/>
        </p:xfrm>
        <a:graphic>
          <a:graphicData uri="http://schemas.openxmlformats.org/presentationml/2006/ole">
            <mc:AlternateContent xmlns:mc="http://schemas.openxmlformats.org/markup-compatibility/2006">
              <mc:Choice xmlns:v="urn:schemas-microsoft-com:vml" Requires="v">
                <p:oleObj spid="_x0000_s32882" name="Equation" r:id="rId6" imgW="558720" imgH="228600" progId="Equation.DSMT4">
                  <p:embed/>
                </p:oleObj>
              </mc:Choice>
              <mc:Fallback>
                <p:oleObj name="Equation" r:id="rId6" imgW="55872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8" y="2201863"/>
                        <a:ext cx="1271587"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76" name="Object 4"/>
          <p:cNvGraphicFramePr>
            <a:graphicFrameLocks noChangeAspect="1"/>
          </p:cNvGraphicFramePr>
          <p:nvPr/>
        </p:nvGraphicFramePr>
        <p:xfrm>
          <a:off x="573088" y="2919413"/>
          <a:ext cx="4562475" cy="2797175"/>
        </p:xfrm>
        <a:graphic>
          <a:graphicData uri="http://schemas.openxmlformats.org/presentationml/2006/ole">
            <mc:AlternateContent xmlns:mc="http://schemas.openxmlformats.org/markup-compatibility/2006">
              <mc:Choice xmlns:v="urn:schemas-microsoft-com:vml" Requires="v">
                <p:oleObj spid="_x0000_s32883" name="Equation" r:id="rId8" imgW="2070000" imgH="1269720" progId="Equation.DSMT4">
                  <p:embed/>
                </p:oleObj>
              </mc:Choice>
              <mc:Fallback>
                <p:oleObj name="Equation" r:id="rId8" imgW="2070000" imgH="126972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088" y="2919413"/>
                        <a:ext cx="4562475" cy="279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0"/>
          <p:cNvGrpSpPr>
            <a:grpSpLocks/>
          </p:cNvGrpSpPr>
          <p:nvPr/>
        </p:nvGrpSpPr>
        <p:grpSpPr bwMode="auto">
          <a:xfrm>
            <a:off x="4803776" y="4107176"/>
            <a:ext cx="3785054" cy="2295751"/>
            <a:chOff x="3026" y="2555"/>
            <a:chExt cx="2591" cy="1572"/>
          </a:xfrm>
        </p:grpSpPr>
        <p:pic>
          <p:nvPicPr>
            <p:cNvPr id="32777" name="Picture 18">
              <a:hlinkClick r:id="rId10" action="ppaction://hlinkfile"/>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5" y="2555"/>
              <a:ext cx="2172" cy="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32778" name="Text Box 19"/>
            <p:cNvSpPr txBox="1">
              <a:spLocks noChangeArrowheads="1"/>
            </p:cNvSpPr>
            <p:nvPr/>
          </p:nvSpPr>
          <p:spPr bwMode="auto">
            <a:xfrm>
              <a:off x="3026" y="2969"/>
              <a:ext cx="415"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t>仿真实验</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73"/>
                                        </p:tgtEl>
                                        <p:attrNameLst>
                                          <p:attrName>style.visibility</p:attrName>
                                        </p:attrNameLst>
                                      </p:cBhvr>
                                      <p:to>
                                        <p:strVal val="visible"/>
                                      </p:to>
                                    </p:set>
                                    <p:animEffect transition="in" filter="wipe(left)">
                                      <p:cBhvr>
                                        <p:cTn id="7" dur="500"/>
                                        <p:tgtEl>
                                          <p:spTgt spid="168973"/>
                                        </p:tgtEl>
                                      </p:cBhvr>
                                    </p:animEffect>
                                  </p:childTnLst>
                                </p:cTn>
                              </p:par>
                              <p:par>
                                <p:cTn id="8" presetID="12" presetClass="entr" presetSubtype="4" fill="hold" nodeType="withEffect">
                                  <p:stCondLst>
                                    <p:cond delay="0"/>
                                  </p:stCondLst>
                                  <p:childTnLst>
                                    <p:set>
                                      <p:cBhvr>
                                        <p:cTn id="9" dur="1" fill="hold">
                                          <p:stCondLst>
                                            <p:cond delay="0"/>
                                          </p:stCondLst>
                                        </p:cTn>
                                        <p:tgtEl>
                                          <p:spTgt spid="168971"/>
                                        </p:tgtEl>
                                        <p:attrNameLst>
                                          <p:attrName>style.visibility</p:attrName>
                                        </p:attrNameLst>
                                      </p:cBhvr>
                                      <p:to>
                                        <p:strVal val="visible"/>
                                      </p:to>
                                    </p:set>
                                    <p:animEffect transition="in" filter="slide(fromBottom)">
                                      <p:cBhvr>
                                        <p:cTn id="10" dur="500"/>
                                        <p:tgtEl>
                                          <p:spTgt spid="1689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68974"/>
                                        </p:tgtEl>
                                        <p:attrNameLst>
                                          <p:attrName>style.visibility</p:attrName>
                                        </p:attrNameLst>
                                      </p:cBhvr>
                                      <p:to>
                                        <p:strVal val="visible"/>
                                      </p:to>
                                    </p:set>
                                    <p:animEffect transition="in" filter="wipe(left)">
                                      <p:cBhvr>
                                        <p:cTn id="15" dur="500"/>
                                        <p:tgtEl>
                                          <p:spTgt spid="1689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68975"/>
                                        </p:tgtEl>
                                        <p:attrNameLst>
                                          <p:attrName>style.visibility</p:attrName>
                                        </p:attrNameLst>
                                      </p:cBhvr>
                                      <p:to>
                                        <p:strVal val="visible"/>
                                      </p:to>
                                    </p:set>
                                    <p:animEffect transition="in" filter="wipe(left)">
                                      <p:cBhvr>
                                        <p:cTn id="20" dur="500"/>
                                        <p:tgtEl>
                                          <p:spTgt spid="1689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8976"/>
                                        </p:tgtEl>
                                        <p:attrNameLst>
                                          <p:attrName>style.visibility</p:attrName>
                                        </p:attrNameLst>
                                      </p:cBhvr>
                                      <p:to>
                                        <p:strVal val="visible"/>
                                      </p:to>
                                    </p:set>
                                    <p:animEffect transition="in" filter="wipe(left)">
                                      <p:cBhvr>
                                        <p:cTn id="25" dur="500"/>
                                        <p:tgtEl>
                                          <p:spTgt spid="1689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lide(fromBottom)">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2"/>
          <p:cNvSpPr>
            <a:spLocks noGrp="1" noChangeArrowheads="1"/>
          </p:cNvSpPr>
          <p:nvPr>
            <p:ph type="title"/>
          </p:nvPr>
        </p:nvSpPr>
        <p:spPr/>
        <p:txBody>
          <a:bodyPr>
            <a:spAutoFit/>
          </a:bodyPr>
          <a:lstStyle/>
          <a:p>
            <a:pPr eaLnBrk="1" hangingPunct="1"/>
            <a:r>
              <a:rPr lang="en-US" altLang="zh-CN" sz="4000" smtClean="0">
                <a:ea typeface="宋体" charset="-122"/>
              </a:rPr>
              <a:t>7.3.3 </a:t>
            </a:r>
            <a:r>
              <a:rPr lang="zh-CN" altLang="en-US" sz="4000" smtClean="0">
                <a:ea typeface="宋体" charset="-122"/>
              </a:rPr>
              <a:t>微分、积分运算电路</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61</a:t>
            </a:fld>
            <a:endParaRPr lang="zh-CN" altLang="en-US"/>
          </a:p>
        </p:txBody>
      </p:sp>
      <p:sp>
        <p:nvSpPr>
          <p:cNvPr id="33800" name="Rectangle 7"/>
          <p:cNvSpPr>
            <a:spLocks noGrp="1" noChangeArrowheads="1"/>
          </p:cNvSpPr>
          <p:nvPr>
            <p:ph sz="quarter" idx="4294967295"/>
          </p:nvPr>
        </p:nvSpPr>
        <p:spPr>
          <a:xfrm>
            <a:off x="0" y="765395"/>
            <a:ext cx="8550275" cy="568325"/>
          </a:xfrm>
        </p:spPr>
        <p:txBody>
          <a:bodyPr>
            <a:spAutoFit/>
          </a:bodyPr>
          <a:lstStyle/>
          <a:p>
            <a:pPr eaLnBrk="1" hangingPunct="1"/>
            <a:r>
              <a:rPr lang="zh-CN" altLang="en-US" smtClean="0">
                <a:ea typeface="宋体" charset="-122"/>
              </a:rPr>
              <a:t>基本反相积分电路</a:t>
            </a:r>
          </a:p>
        </p:txBody>
      </p:sp>
      <p:grpSp>
        <p:nvGrpSpPr>
          <p:cNvPr id="2" name="Group 69"/>
          <p:cNvGrpSpPr>
            <a:grpSpLocks/>
          </p:cNvGrpSpPr>
          <p:nvPr/>
        </p:nvGrpSpPr>
        <p:grpSpPr bwMode="auto">
          <a:xfrm>
            <a:off x="452438" y="1116232"/>
            <a:ext cx="3738562" cy="2171700"/>
            <a:chOff x="285" y="878"/>
            <a:chExt cx="2355" cy="1368"/>
          </a:xfrm>
        </p:grpSpPr>
        <p:sp>
          <p:nvSpPr>
            <p:cNvPr id="33811" name="Line 10"/>
            <p:cNvSpPr>
              <a:spLocks noChangeShapeType="1"/>
            </p:cNvSpPr>
            <p:nvPr/>
          </p:nvSpPr>
          <p:spPr bwMode="auto">
            <a:xfrm>
              <a:off x="616" y="1536"/>
              <a:ext cx="16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12" name="Text Box 11"/>
            <p:cNvSpPr txBox="1">
              <a:spLocks noChangeArrowheads="1"/>
            </p:cNvSpPr>
            <p:nvPr/>
          </p:nvSpPr>
          <p:spPr bwMode="auto">
            <a:xfrm>
              <a:off x="571" y="1136"/>
              <a:ext cx="5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i</a:t>
              </a:r>
              <a:r>
                <a:rPr kumimoji="1" lang="en-US" altLang="zh-CN" sz="2800" i="1" baseline="-25000"/>
                <a:t>R</a:t>
              </a:r>
              <a:endParaRPr kumimoji="1" lang="en-US" altLang="zh-CN" sz="2800" i="1"/>
            </a:p>
          </p:txBody>
        </p:sp>
        <p:sp>
          <p:nvSpPr>
            <p:cNvPr id="33813" name="Line 12"/>
            <p:cNvSpPr>
              <a:spLocks noChangeShapeType="1"/>
            </p:cNvSpPr>
            <p:nvPr/>
          </p:nvSpPr>
          <p:spPr bwMode="auto">
            <a:xfrm>
              <a:off x="1248" y="1101"/>
              <a:ext cx="296"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4" name="Text Box 13"/>
            <p:cNvSpPr txBox="1">
              <a:spLocks noChangeArrowheads="1"/>
            </p:cNvSpPr>
            <p:nvPr/>
          </p:nvSpPr>
          <p:spPr bwMode="auto">
            <a:xfrm>
              <a:off x="942" y="902"/>
              <a:ext cx="4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i</a:t>
              </a:r>
              <a:r>
                <a:rPr kumimoji="1" lang="en-US" altLang="zh-CN" sz="2800" i="1" baseline="-25000"/>
                <a:t>C</a:t>
              </a:r>
              <a:endParaRPr kumimoji="1" lang="en-US" altLang="zh-CN" sz="2800" i="1"/>
            </a:p>
          </p:txBody>
        </p:sp>
        <p:sp>
          <p:nvSpPr>
            <p:cNvPr id="33815" name="Text Box 14"/>
            <p:cNvSpPr txBox="1">
              <a:spLocks noChangeArrowheads="1"/>
            </p:cNvSpPr>
            <p:nvPr/>
          </p:nvSpPr>
          <p:spPr bwMode="auto">
            <a:xfrm>
              <a:off x="285" y="1478"/>
              <a:ext cx="4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u</a:t>
              </a:r>
              <a:r>
                <a:rPr kumimoji="1" lang="en-US" altLang="zh-CN" sz="2800" i="1" baseline="-25000"/>
                <a:t>i</a:t>
              </a:r>
              <a:endParaRPr kumimoji="1" lang="en-US" altLang="zh-CN" sz="2800" i="1"/>
            </a:p>
          </p:txBody>
        </p:sp>
        <p:sp>
          <p:nvSpPr>
            <p:cNvPr id="33816" name="AutoShape 15"/>
            <p:cNvSpPr>
              <a:spLocks noChangeArrowheads="1"/>
            </p:cNvSpPr>
            <p:nvPr/>
          </p:nvSpPr>
          <p:spPr bwMode="auto">
            <a:xfrm rot="-5400000">
              <a:off x="1530" y="1473"/>
              <a:ext cx="101" cy="102"/>
            </a:xfrm>
            <a:prstGeom prst="flowChartMer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aphicFrame>
          <p:nvGraphicFramePr>
            <p:cNvPr id="33798" name="Object 6"/>
            <p:cNvGraphicFramePr>
              <a:graphicFrameLocks noChangeAspect="1"/>
            </p:cNvGraphicFramePr>
            <p:nvPr/>
          </p:nvGraphicFramePr>
          <p:xfrm>
            <a:off x="1647" y="1456"/>
            <a:ext cx="203" cy="168"/>
          </p:xfrm>
          <a:graphic>
            <a:graphicData uri="http://schemas.openxmlformats.org/presentationml/2006/ole">
              <mc:AlternateContent xmlns:mc="http://schemas.openxmlformats.org/markup-compatibility/2006">
                <mc:Choice xmlns:v="urn:schemas-microsoft-com:vml" Requires="v">
                  <p:oleObj spid="_x0000_s34025" name="公式" r:id="rId3" imgW="152280" imgH="126720" progId="Equation.3">
                    <p:embed/>
                  </p:oleObj>
                </mc:Choice>
                <mc:Fallback>
                  <p:oleObj name="公式" r:id="rId3" imgW="152280" imgH="126720" progId="Equation.3">
                    <p:embed/>
                    <p:pic>
                      <p:nvPicPr>
                        <p:cNvPr id="0" name="Object 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 y="1456"/>
                          <a:ext cx="203"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7" name="Text Box 17"/>
            <p:cNvSpPr txBox="1">
              <a:spLocks noChangeArrowheads="1"/>
            </p:cNvSpPr>
            <p:nvPr/>
          </p:nvSpPr>
          <p:spPr bwMode="auto">
            <a:xfrm>
              <a:off x="1375" y="1445"/>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a:t>
              </a:r>
            </a:p>
          </p:txBody>
        </p:sp>
        <p:sp>
          <p:nvSpPr>
            <p:cNvPr id="33818" name="Text Box 18"/>
            <p:cNvSpPr txBox="1">
              <a:spLocks noChangeArrowheads="1"/>
            </p:cNvSpPr>
            <p:nvPr/>
          </p:nvSpPr>
          <p:spPr bwMode="auto">
            <a:xfrm>
              <a:off x="1371" y="1780"/>
              <a:ext cx="4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a:t>
              </a:r>
            </a:p>
          </p:txBody>
        </p:sp>
        <p:sp>
          <p:nvSpPr>
            <p:cNvPr id="33819" name="Text Box 19"/>
            <p:cNvSpPr txBox="1">
              <a:spLocks noChangeArrowheads="1"/>
            </p:cNvSpPr>
            <p:nvPr/>
          </p:nvSpPr>
          <p:spPr bwMode="auto">
            <a:xfrm>
              <a:off x="1632" y="1583"/>
              <a:ext cx="4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a:t>
              </a:r>
            </a:p>
          </p:txBody>
        </p:sp>
        <p:sp>
          <p:nvSpPr>
            <p:cNvPr id="33820" name="Line 20"/>
            <p:cNvSpPr>
              <a:spLocks noChangeShapeType="1"/>
            </p:cNvSpPr>
            <p:nvPr/>
          </p:nvSpPr>
          <p:spPr bwMode="auto">
            <a:xfrm>
              <a:off x="667" y="1926"/>
              <a:ext cx="0" cy="1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21" name="Line 21"/>
            <p:cNvSpPr>
              <a:spLocks noChangeShapeType="1"/>
            </p:cNvSpPr>
            <p:nvPr/>
          </p:nvSpPr>
          <p:spPr bwMode="auto">
            <a:xfrm>
              <a:off x="565" y="2127"/>
              <a:ext cx="20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2" name="Text Box 22"/>
            <p:cNvSpPr txBox="1">
              <a:spLocks noChangeArrowheads="1"/>
            </p:cNvSpPr>
            <p:nvPr/>
          </p:nvSpPr>
          <p:spPr bwMode="auto">
            <a:xfrm>
              <a:off x="2350" y="1618"/>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endParaRPr kumimoji="1" lang="zh-CN" altLang="zh-CN" sz="2800" i="1"/>
            </a:p>
          </p:txBody>
        </p:sp>
        <p:sp>
          <p:nvSpPr>
            <p:cNvPr id="33823" name="Text Box 23"/>
            <p:cNvSpPr txBox="1">
              <a:spLocks noChangeArrowheads="1"/>
            </p:cNvSpPr>
            <p:nvPr/>
          </p:nvSpPr>
          <p:spPr bwMode="auto">
            <a:xfrm>
              <a:off x="870" y="1332"/>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i="1"/>
                <a:t>R</a:t>
              </a:r>
            </a:p>
          </p:txBody>
        </p:sp>
        <p:sp>
          <p:nvSpPr>
            <p:cNvPr id="33824" name="Text Box 24"/>
            <p:cNvSpPr txBox="1">
              <a:spLocks noChangeArrowheads="1"/>
            </p:cNvSpPr>
            <p:nvPr/>
          </p:nvSpPr>
          <p:spPr bwMode="auto">
            <a:xfrm>
              <a:off x="1722" y="878"/>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C</a:t>
              </a:r>
            </a:p>
          </p:txBody>
        </p:sp>
        <p:sp>
          <p:nvSpPr>
            <p:cNvPr id="33825" name="Text Box 25"/>
            <p:cNvSpPr txBox="1">
              <a:spLocks noChangeArrowheads="1"/>
            </p:cNvSpPr>
            <p:nvPr/>
          </p:nvSpPr>
          <p:spPr bwMode="auto">
            <a:xfrm>
              <a:off x="311" y="1835"/>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endParaRPr kumimoji="1" lang="zh-CN" altLang="zh-CN" sz="2800" i="1"/>
            </a:p>
          </p:txBody>
        </p:sp>
        <p:sp>
          <p:nvSpPr>
            <p:cNvPr id="33826" name="Text Box 26"/>
            <p:cNvSpPr txBox="1">
              <a:spLocks noChangeArrowheads="1"/>
            </p:cNvSpPr>
            <p:nvPr/>
          </p:nvSpPr>
          <p:spPr bwMode="auto">
            <a:xfrm>
              <a:off x="2213" y="1746"/>
              <a:ext cx="4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u</a:t>
              </a:r>
              <a:r>
                <a:rPr kumimoji="1" lang="en-US" altLang="zh-CN" sz="2800" baseline="-25000"/>
                <a:t>o</a:t>
              </a:r>
              <a:endParaRPr kumimoji="1" lang="en-US" altLang="zh-CN" sz="2800"/>
            </a:p>
          </p:txBody>
        </p:sp>
        <p:grpSp>
          <p:nvGrpSpPr>
            <p:cNvPr id="33827" name="Group 27"/>
            <p:cNvGrpSpPr>
              <a:grpSpLocks/>
            </p:cNvGrpSpPr>
            <p:nvPr/>
          </p:nvGrpSpPr>
          <p:grpSpPr bwMode="auto">
            <a:xfrm>
              <a:off x="819" y="1876"/>
              <a:ext cx="407" cy="100"/>
              <a:chOff x="1584" y="432"/>
              <a:chExt cx="384" cy="96"/>
            </a:xfrm>
          </p:grpSpPr>
          <p:sp>
            <p:nvSpPr>
              <p:cNvPr id="33852" name="Rectangle 28"/>
              <p:cNvSpPr>
                <a:spLocks noChangeArrowheads="1"/>
              </p:cNvSpPr>
              <p:nvPr/>
            </p:nvSpPr>
            <p:spPr bwMode="auto">
              <a:xfrm>
                <a:off x="1680" y="432"/>
                <a:ext cx="192"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3853" name="Line 29"/>
              <p:cNvSpPr>
                <a:spLocks noChangeShapeType="1"/>
              </p:cNvSpPr>
              <p:nvPr/>
            </p:nvSpPr>
            <p:spPr bwMode="auto">
              <a:xfrm>
                <a:off x="1584" y="4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54" name="Line 30"/>
              <p:cNvSpPr>
                <a:spLocks noChangeShapeType="1"/>
              </p:cNvSpPr>
              <p:nvPr/>
            </p:nvSpPr>
            <p:spPr bwMode="auto">
              <a:xfrm>
                <a:off x="1872" y="4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3828" name="Rectangle 31"/>
            <p:cNvSpPr>
              <a:spLocks noChangeArrowheads="1"/>
            </p:cNvSpPr>
            <p:nvPr/>
          </p:nvSpPr>
          <p:spPr bwMode="auto">
            <a:xfrm>
              <a:off x="844" y="1583"/>
              <a:ext cx="204" cy="10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3829" name="Line 32"/>
            <p:cNvSpPr>
              <a:spLocks noChangeShapeType="1"/>
            </p:cNvSpPr>
            <p:nvPr/>
          </p:nvSpPr>
          <p:spPr bwMode="auto">
            <a:xfrm>
              <a:off x="743" y="1634"/>
              <a:ext cx="10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0" name="Line 33"/>
            <p:cNvSpPr>
              <a:spLocks noChangeShapeType="1"/>
            </p:cNvSpPr>
            <p:nvPr/>
          </p:nvSpPr>
          <p:spPr bwMode="auto">
            <a:xfrm>
              <a:off x="1048" y="1634"/>
              <a:ext cx="1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1" name="Rectangle 34"/>
            <p:cNvSpPr>
              <a:spLocks noChangeArrowheads="1"/>
            </p:cNvSpPr>
            <p:nvPr/>
          </p:nvSpPr>
          <p:spPr bwMode="auto">
            <a:xfrm>
              <a:off x="1378" y="1423"/>
              <a:ext cx="508" cy="7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3832" name="Line 35"/>
            <p:cNvSpPr>
              <a:spLocks noChangeShapeType="1"/>
            </p:cNvSpPr>
            <p:nvPr/>
          </p:nvSpPr>
          <p:spPr bwMode="auto">
            <a:xfrm>
              <a:off x="1226" y="1926"/>
              <a:ext cx="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3" name="Line 36"/>
            <p:cNvSpPr>
              <a:spLocks noChangeShapeType="1"/>
            </p:cNvSpPr>
            <p:nvPr/>
          </p:nvSpPr>
          <p:spPr bwMode="auto">
            <a:xfrm>
              <a:off x="1886" y="1775"/>
              <a:ext cx="20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4" name="Line 37"/>
            <p:cNvSpPr>
              <a:spLocks noChangeShapeType="1"/>
            </p:cNvSpPr>
            <p:nvPr/>
          </p:nvSpPr>
          <p:spPr bwMode="auto">
            <a:xfrm>
              <a:off x="1149" y="1181"/>
              <a:ext cx="0"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5" name="Line 38"/>
            <p:cNvSpPr>
              <a:spLocks noChangeShapeType="1"/>
            </p:cNvSpPr>
            <p:nvPr/>
          </p:nvSpPr>
          <p:spPr bwMode="auto">
            <a:xfrm>
              <a:off x="1988" y="1775"/>
              <a:ext cx="3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6" name="Line 39"/>
            <p:cNvSpPr>
              <a:spLocks noChangeShapeType="1"/>
            </p:cNvSpPr>
            <p:nvPr/>
          </p:nvSpPr>
          <p:spPr bwMode="auto">
            <a:xfrm>
              <a:off x="2039" y="1181"/>
              <a:ext cx="0" cy="5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7" name="Line 40"/>
            <p:cNvSpPr>
              <a:spLocks noChangeShapeType="1"/>
            </p:cNvSpPr>
            <p:nvPr/>
          </p:nvSpPr>
          <p:spPr bwMode="auto">
            <a:xfrm>
              <a:off x="667" y="1926"/>
              <a:ext cx="20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8" name="Line 41"/>
            <p:cNvSpPr>
              <a:spLocks noChangeShapeType="1"/>
            </p:cNvSpPr>
            <p:nvPr/>
          </p:nvSpPr>
          <p:spPr bwMode="auto">
            <a:xfrm>
              <a:off x="667" y="1926"/>
              <a:ext cx="0" cy="2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39" name="Line 42"/>
            <p:cNvSpPr>
              <a:spLocks noChangeShapeType="1"/>
            </p:cNvSpPr>
            <p:nvPr/>
          </p:nvSpPr>
          <p:spPr bwMode="auto">
            <a:xfrm>
              <a:off x="1581" y="1080"/>
              <a:ext cx="0" cy="2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40" name="Line 43"/>
            <p:cNvSpPr>
              <a:spLocks noChangeShapeType="1"/>
            </p:cNvSpPr>
            <p:nvPr/>
          </p:nvSpPr>
          <p:spPr bwMode="auto">
            <a:xfrm>
              <a:off x="1683" y="1080"/>
              <a:ext cx="0" cy="2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41" name="Line 44"/>
            <p:cNvSpPr>
              <a:spLocks noChangeShapeType="1"/>
            </p:cNvSpPr>
            <p:nvPr/>
          </p:nvSpPr>
          <p:spPr bwMode="auto">
            <a:xfrm>
              <a:off x="1175" y="1634"/>
              <a:ext cx="20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42" name="Line 45"/>
            <p:cNvSpPr>
              <a:spLocks noChangeShapeType="1"/>
            </p:cNvSpPr>
            <p:nvPr/>
          </p:nvSpPr>
          <p:spPr bwMode="auto">
            <a:xfrm flipV="1">
              <a:off x="667" y="1621"/>
              <a:ext cx="177" cy="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3" name="Line 46"/>
            <p:cNvSpPr>
              <a:spLocks noChangeShapeType="1"/>
            </p:cNvSpPr>
            <p:nvPr/>
          </p:nvSpPr>
          <p:spPr bwMode="auto">
            <a:xfrm>
              <a:off x="1149" y="1181"/>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4" name="Line 47"/>
            <p:cNvSpPr>
              <a:spLocks noChangeShapeType="1"/>
            </p:cNvSpPr>
            <p:nvPr/>
          </p:nvSpPr>
          <p:spPr bwMode="auto">
            <a:xfrm>
              <a:off x="1683" y="1181"/>
              <a:ext cx="3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45" name="Oval 48"/>
            <p:cNvSpPr>
              <a:spLocks noChangeArrowheads="1"/>
            </p:cNvSpPr>
            <p:nvPr/>
          </p:nvSpPr>
          <p:spPr bwMode="auto">
            <a:xfrm>
              <a:off x="1111" y="1586"/>
              <a:ext cx="64" cy="63"/>
            </a:xfrm>
            <a:prstGeom prst="ellipse">
              <a:avLst/>
            </a:prstGeom>
            <a:solidFill>
              <a:schemeClr val="tx1"/>
            </a:solidFill>
            <a:ln w="38100">
              <a:solidFill>
                <a:schemeClr val="tx1"/>
              </a:solidFill>
              <a:round/>
              <a:headEnd/>
              <a:tailEnd/>
            </a:ln>
          </p:spPr>
          <p:txBody>
            <a:bodyPr wrap="none" anchor="ctr">
              <a:spAutoFit/>
            </a:bodyPr>
            <a:lstStyle/>
            <a:p>
              <a:pPr algn="just">
                <a:lnSpc>
                  <a:spcPct val="130000"/>
                </a:lnSpc>
                <a:spcBef>
                  <a:spcPct val="10000"/>
                </a:spcBef>
              </a:pPr>
              <a:endParaRPr lang="zh-CN" altLang="en-US"/>
            </a:p>
          </p:txBody>
        </p:sp>
        <p:sp>
          <p:nvSpPr>
            <p:cNvPr id="33846" name="Oval 49"/>
            <p:cNvSpPr>
              <a:spLocks noChangeArrowheads="1"/>
            </p:cNvSpPr>
            <p:nvPr/>
          </p:nvSpPr>
          <p:spPr bwMode="auto">
            <a:xfrm>
              <a:off x="2001" y="1737"/>
              <a:ext cx="63" cy="63"/>
            </a:xfrm>
            <a:prstGeom prst="ellipse">
              <a:avLst/>
            </a:prstGeom>
            <a:solidFill>
              <a:schemeClr val="tx1"/>
            </a:solidFill>
            <a:ln w="38100">
              <a:solidFill>
                <a:schemeClr val="tx1"/>
              </a:solidFill>
              <a:round/>
              <a:headEnd/>
              <a:tailEnd/>
            </a:ln>
          </p:spPr>
          <p:txBody>
            <a:bodyPr wrap="none" anchor="ctr">
              <a:spAutoFit/>
            </a:bodyPr>
            <a:lstStyle/>
            <a:p>
              <a:pPr algn="just">
                <a:lnSpc>
                  <a:spcPct val="130000"/>
                </a:lnSpc>
                <a:spcBef>
                  <a:spcPct val="10000"/>
                </a:spcBef>
              </a:pPr>
              <a:endParaRPr lang="zh-CN" altLang="en-US"/>
            </a:p>
          </p:txBody>
        </p:sp>
        <p:sp>
          <p:nvSpPr>
            <p:cNvPr id="33847" name="Oval 50"/>
            <p:cNvSpPr>
              <a:spLocks noChangeArrowheads="1"/>
            </p:cNvSpPr>
            <p:nvPr/>
          </p:nvSpPr>
          <p:spPr bwMode="auto">
            <a:xfrm>
              <a:off x="2318" y="1737"/>
              <a:ext cx="64" cy="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3848" name="Oval 51"/>
            <p:cNvSpPr>
              <a:spLocks noChangeArrowheads="1"/>
            </p:cNvSpPr>
            <p:nvPr/>
          </p:nvSpPr>
          <p:spPr bwMode="auto">
            <a:xfrm>
              <a:off x="590" y="1612"/>
              <a:ext cx="64" cy="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3849" name="Line 52"/>
            <p:cNvSpPr>
              <a:spLocks noChangeShapeType="1"/>
            </p:cNvSpPr>
            <p:nvPr/>
          </p:nvSpPr>
          <p:spPr bwMode="auto">
            <a:xfrm>
              <a:off x="1194" y="1561"/>
              <a:ext cx="16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850" name="Text Box 53"/>
            <p:cNvSpPr txBox="1">
              <a:spLocks noChangeArrowheads="1"/>
            </p:cNvSpPr>
            <p:nvPr/>
          </p:nvSpPr>
          <p:spPr bwMode="auto">
            <a:xfrm>
              <a:off x="1161" y="1176"/>
              <a:ext cx="5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i</a:t>
              </a:r>
              <a:r>
                <a:rPr kumimoji="1" lang="en-US" altLang="zh-CN" sz="2800" i="1" baseline="-25000"/>
                <a:t>-</a:t>
              </a:r>
              <a:endParaRPr kumimoji="1" lang="en-US" altLang="zh-CN" sz="2800" i="1"/>
            </a:p>
          </p:txBody>
        </p:sp>
        <p:sp>
          <p:nvSpPr>
            <p:cNvPr id="33851" name="Text Box 54"/>
            <p:cNvSpPr txBox="1">
              <a:spLocks noChangeArrowheads="1"/>
            </p:cNvSpPr>
            <p:nvPr/>
          </p:nvSpPr>
          <p:spPr bwMode="auto">
            <a:xfrm>
              <a:off x="915" y="1958"/>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i="1"/>
                <a:t>R</a:t>
              </a:r>
            </a:p>
          </p:txBody>
        </p:sp>
      </p:grpSp>
      <p:sp>
        <p:nvSpPr>
          <p:cNvPr id="170039" name="Text Box 55"/>
          <p:cNvSpPr txBox="1">
            <a:spLocks noChangeArrowheads="1"/>
          </p:cNvSpPr>
          <p:nvPr/>
        </p:nvSpPr>
        <p:spPr bwMode="auto">
          <a:xfrm>
            <a:off x="4419600" y="960657"/>
            <a:ext cx="371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en-US" altLang="zh-CN" i="1"/>
              <a:t>i</a:t>
            </a:r>
            <a:r>
              <a:rPr kumimoji="1" lang="en-US" altLang="zh-CN" i="1" baseline="-25000"/>
              <a:t>+</a:t>
            </a:r>
            <a:r>
              <a:rPr kumimoji="1" lang="en-US" altLang="zh-CN"/>
              <a:t>=0    ∴ </a:t>
            </a:r>
            <a:r>
              <a:rPr kumimoji="1" lang="en-US" altLang="zh-CN" i="1"/>
              <a:t>u</a:t>
            </a:r>
            <a:r>
              <a:rPr kumimoji="1" lang="en-US" altLang="zh-CN" i="1" baseline="-25000"/>
              <a:t>+</a:t>
            </a:r>
            <a:r>
              <a:rPr kumimoji="1" lang="en-US" altLang="zh-CN" i="1"/>
              <a:t>=</a:t>
            </a:r>
            <a:r>
              <a:rPr kumimoji="1" lang="en-US" altLang="zh-CN"/>
              <a:t>0 V</a:t>
            </a:r>
          </a:p>
        </p:txBody>
      </p:sp>
      <p:sp>
        <p:nvSpPr>
          <p:cNvPr id="170040" name="Text Box 56"/>
          <p:cNvSpPr txBox="1">
            <a:spLocks noChangeArrowheads="1"/>
          </p:cNvSpPr>
          <p:nvPr/>
        </p:nvSpPr>
        <p:spPr bwMode="auto">
          <a:xfrm>
            <a:off x="4419600" y="1608357"/>
            <a:ext cx="1189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a:t>
            </a:r>
            <a:endParaRPr kumimoji="1" lang="en-US" altLang="zh-CN" i="1" baseline="-25000"/>
          </a:p>
        </p:txBody>
      </p:sp>
      <p:sp>
        <p:nvSpPr>
          <p:cNvPr id="170041" name="Text Box 57"/>
          <p:cNvSpPr txBox="1">
            <a:spLocks noChangeArrowheads="1"/>
          </p:cNvSpPr>
          <p:nvPr/>
        </p:nvSpPr>
        <p:spPr bwMode="auto">
          <a:xfrm>
            <a:off x="4419600" y="2219545"/>
            <a:ext cx="1189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第三步</a:t>
            </a:r>
            <a:r>
              <a:rPr kumimoji="1" lang="en-US" altLang="zh-CN"/>
              <a:t>.</a:t>
            </a:r>
            <a:endParaRPr kumimoji="1" lang="en-US" altLang="zh-CN" i="1" baseline="-25000"/>
          </a:p>
        </p:txBody>
      </p:sp>
      <p:graphicFrame>
        <p:nvGraphicFramePr>
          <p:cNvPr id="170042" name="Object 2"/>
          <p:cNvGraphicFramePr>
            <a:graphicFrameLocks noChangeAspect="1"/>
          </p:cNvGraphicFramePr>
          <p:nvPr>
            <p:extLst>
              <p:ext uri="{D42A27DB-BD31-4B8C-83A1-F6EECF244321}">
                <p14:modId xmlns:p14="http://schemas.microsoft.com/office/powerpoint/2010/main" val="118718929"/>
              </p:ext>
            </p:extLst>
          </p:nvPr>
        </p:nvGraphicFramePr>
        <p:xfrm>
          <a:off x="5657850" y="1597245"/>
          <a:ext cx="1925638" cy="431800"/>
        </p:xfrm>
        <a:graphic>
          <a:graphicData uri="http://schemas.openxmlformats.org/presentationml/2006/ole">
            <mc:AlternateContent xmlns:mc="http://schemas.openxmlformats.org/markup-compatibility/2006">
              <mc:Choice xmlns:v="urn:schemas-microsoft-com:vml" Requires="v">
                <p:oleObj spid="_x0000_s34026" name="公式" r:id="rId5" imgW="952200" imgH="215640" progId="Equation.3">
                  <p:embed/>
                </p:oleObj>
              </mc:Choice>
              <mc:Fallback>
                <p:oleObj name="公式" r:id="rId5" imgW="952200" imgH="215640" progId="Equation.3">
                  <p:embed/>
                  <p:pic>
                    <p:nvPicPr>
                      <p:cNvPr id="0" name="Object 2"/>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850" y="1597245"/>
                        <a:ext cx="19256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43" name="Object 3"/>
          <p:cNvGraphicFramePr>
            <a:graphicFrameLocks noChangeAspect="1"/>
          </p:cNvGraphicFramePr>
          <p:nvPr>
            <p:extLst>
              <p:ext uri="{D42A27DB-BD31-4B8C-83A1-F6EECF244321}">
                <p14:modId xmlns:p14="http://schemas.microsoft.com/office/powerpoint/2010/main" val="3582716288"/>
              </p:ext>
            </p:extLst>
          </p:nvPr>
        </p:nvGraphicFramePr>
        <p:xfrm>
          <a:off x="5657850" y="2076670"/>
          <a:ext cx="2062163" cy="784225"/>
        </p:xfrm>
        <a:graphic>
          <a:graphicData uri="http://schemas.openxmlformats.org/presentationml/2006/ole">
            <mc:AlternateContent xmlns:mc="http://schemas.openxmlformats.org/markup-compatibility/2006">
              <mc:Choice xmlns:v="urn:schemas-microsoft-com:vml" Requires="v">
                <p:oleObj spid="_x0000_s34027" name="Equation" r:id="rId7" imgW="1028520" imgH="393480" progId="Equation.DSMT4">
                  <p:embed/>
                </p:oleObj>
              </mc:Choice>
              <mc:Fallback>
                <p:oleObj name="Equation" r:id="rId7" imgW="1028520" imgH="393480" progId="Equation.DSMT4">
                  <p:embed/>
                  <p:pic>
                    <p:nvPicPr>
                      <p:cNvPr id="0" name="Object 3"/>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7850" y="2076670"/>
                        <a:ext cx="206216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45" name="Text Box 61"/>
          <p:cNvSpPr txBox="1">
            <a:spLocks noChangeArrowheads="1"/>
          </p:cNvSpPr>
          <p:nvPr/>
        </p:nvSpPr>
        <p:spPr bwMode="auto">
          <a:xfrm>
            <a:off x="4467225" y="2967257"/>
            <a:ext cx="3514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第四步</a:t>
            </a:r>
            <a:r>
              <a:rPr kumimoji="1" lang="en-US" altLang="zh-CN"/>
              <a:t>.  ∵</a:t>
            </a:r>
            <a:r>
              <a:rPr kumimoji="1" lang="en-US" altLang="zh-CN" sz="2800" i="1"/>
              <a:t>i</a:t>
            </a:r>
            <a:r>
              <a:rPr kumimoji="1" lang="en-US" altLang="zh-CN" sz="2800" baseline="-25000">
                <a:latin typeface="宋体" charset="-122"/>
              </a:rPr>
              <a:t>-</a:t>
            </a:r>
            <a:r>
              <a:rPr kumimoji="1" lang="en-US" altLang="zh-CN"/>
              <a:t>=0</a:t>
            </a:r>
            <a:r>
              <a:rPr kumimoji="1" lang="zh-CN" altLang="en-US"/>
              <a:t>，∴</a:t>
            </a:r>
            <a:r>
              <a:rPr kumimoji="1" lang="en-US" altLang="zh-CN" sz="2800" i="1"/>
              <a:t>i</a:t>
            </a:r>
            <a:r>
              <a:rPr kumimoji="1" lang="en-US" altLang="zh-CN" sz="2800" i="1" baseline="-25000"/>
              <a:t>C</a:t>
            </a:r>
            <a:r>
              <a:rPr kumimoji="1" lang="en-US" altLang="zh-CN"/>
              <a:t>=</a:t>
            </a:r>
            <a:r>
              <a:rPr kumimoji="1" lang="en-US" altLang="zh-CN" sz="2800" i="1"/>
              <a:t>i</a:t>
            </a:r>
            <a:r>
              <a:rPr kumimoji="1" lang="en-US" altLang="zh-CN" sz="2800" i="1" baseline="-25000"/>
              <a:t>R</a:t>
            </a:r>
          </a:p>
        </p:txBody>
      </p:sp>
      <p:sp>
        <p:nvSpPr>
          <p:cNvPr id="170046" name="Text Box 62"/>
          <p:cNvSpPr txBox="1">
            <a:spLocks noChangeArrowheads="1"/>
          </p:cNvSpPr>
          <p:nvPr/>
        </p:nvSpPr>
        <p:spPr bwMode="auto">
          <a:xfrm>
            <a:off x="368300" y="3637182"/>
            <a:ext cx="1189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第五步</a:t>
            </a:r>
            <a:r>
              <a:rPr kumimoji="1" lang="en-US" altLang="zh-CN"/>
              <a:t>.</a:t>
            </a:r>
          </a:p>
        </p:txBody>
      </p:sp>
      <p:graphicFrame>
        <p:nvGraphicFramePr>
          <p:cNvPr id="170047" name="Object 4"/>
          <p:cNvGraphicFramePr>
            <a:graphicFrameLocks noChangeAspect="1"/>
          </p:cNvGraphicFramePr>
          <p:nvPr>
            <p:extLst>
              <p:ext uri="{D42A27DB-BD31-4B8C-83A1-F6EECF244321}">
                <p14:modId xmlns:p14="http://schemas.microsoft.com/office/powerpoint/2010/main" val="122288431"/>
              </p:ext>
            </p:extLst>
          </p:nvPr>
        </p:nvGraphicFramePr>
        <p:xfrm>
          <a:off x="1436688" y="3430807"/>
          <a:ext cx="5002212" cy="871538"/>
        </p:xfrm>
        <a:graphic>
          <a:graphicData uri="http://schemas.openxmlformats.org/presentationml/2006/ole">
            <mc:AlternateContent xmlns:mc="http://schemas.openxmlformats.org/markup-compatibility/2006">
              <mc:Choice xmlns:v="urn:schemas-microsoft-com:vml" Requires="v">
                <p:oleObj spid="_x0000_s34028" name="Equation" r:id="rId9" imgW="2768400" imgH="482400" progId="Equation.DSMT4">
                  <p:embed/>
                </p:oleObj>
              </mc:Choice>
              <mc:Fallback>
                <p:oleObj name="Equation" r:id="rId9" imgW="2768400" imgH="482400" progId="Equation.DSMT4">
                  <p:embed/>
                  <p:pic>
                    <p:nvPicPr>
                      <p:cNvPr id="0" name="Object 4"/>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6688" y="3430807"/>
                        <a:ext cx="5002212"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48" name="Text Box 64">
            <a:hlinkClick r:id="rId11" action="ppaction://hlinkfile"/>
          </p:cNvPr>
          <p:cNvSpPr txBox="1">
            <a:spLocks noChangeArrowheads="1"/>
          </p:cNvSpPr>
          <p:nvPr/>
        </p:nvSpPr>
        <p:spPr bwMode="auto">
          <a:xfrm>
            <a:off x="5813425" y="4037232"/>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反相积分</a:t>
            </a:r>
          </a:p>
        </p:txBody>
      </p:sp>
      <p:sp>
        <p:nvSpPr>
          <p:cNvPr id="170049" name="Text Box 65"/>
          <p:cNvSpPr txBox="1">
            <a:spLocks noChangeArrowheads="1"/>
          </p:cNvSpPr>
          <p:nvPr/>
        </p:nvSpPr>
        <p:spPr bwMode="auto">
          <a:xfrm>
            <a:off x="360363" y="417852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a:t>
            </a:r>
            <a:r>
              <a:rPr kumimoji="1" lang="en-US" altLang="zh-CN"/>
              <a:t>.  </a:t>
            </a:r>
            <a:r>
              <a:rPr kumimoji="1" lang="zh-CN" altLang="en-US"/>
              <a:t>线性工作范围确定</a:t>
            </a:r>
          </a:p>
        </p:txBody>
      </p:sp>
      <p:sp>
        <p:nvSpPr>
          <p:cNvPr id="170050" name="Text Box 66"/>
          <p:cNvSpPr txBox="1">
            <a:spLocks noChangeArrowheads="1"/>
          </p:cNvSpPr>
          <p:nvPr/>
        </p:nvSpPr>
        <p:spPr bwMode="auto">
          <a:xfrm>
            <a:off x="742950" y="4629370"/>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若输入直流电压，电容无初始电压，则积分时间间隔应满足</a:t>
            </a:r>
          </a:p>
        </p:txBody>
      </p:sp>
      <p:graphicFrame>
        <p:nvGraphicFramePr>
          <p:cNvPr id="170051" name="Object 5"/>
          <p:cNvGraphicFramePr>
            <a:graphicFrameLocks noChangeAspect="1"/>
          </p:cNvGraphicFramePr>
          <p:nvPr>
            <p:extLst>
              <p:ext uri="{D42A27DB-BD31-4B8C-83A1-F6EECF244321}">
                <p14:modId xmlns:p14="http://schemas.microsoft.com/office/powerpoint/2010/main" val="3721949403"/>
              </p:ext>
            </p:extLst>
          </p:nvPr>
        </p:nvGraphicFramePr>
        <p:xfrm>
          <a:off x="3124200" y="5046882"/>
          <a:ext cx="1519238" cy="709613"/>
        </p:xfrm>
        <a:graphic>
          <a:graphicData uri="http://schemas.openxmlformats.org/presentationml/2006/ole">
            <mc:AlternateContent xmlns:mc="http://schemas.openxmlformats.org/markup-compatibility/2006">
              <mc:Choice xmlns:v="urn:schemas-microsoft-com:vml" Requires="v">
                <p:oleObj spid="_x0000_s34029" name="Equation" r:id="rId12" imgW="838080" imgH="393480" progId="Equation.DSMT4">
                  <p:embed/>
                </p:oleObj>
              </mc:Choice>
              <mc:Fallback>
                <p:oleObj name="Equation" r:id="rId12" imgW="838080" imgH="393480" progId="Equation.DSMT4">
                  <p:embed/>
                  <p:pic>
                    <p:nvPicPr>
                      <p:cNvPr id="0" name="Object 5"/>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5046882"/>
                        <a:ext cx="1519238"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52" name="Text Box 68"/>
          <p:cNvSpPr txBox="1">
            <a:spLocks noChangeArrowheads="1"/>
          </p:cNvSpPr>
          <p:nvPr/>
        </p:nvSpPr>
        <p:spPr bwMode="auto">
          <a:xfrm>
            <a:off x="423863" y="5746970"/>
            <a:ext cx="7866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积分电路可将方波转换为三角波，也可将正弦波移相 </a:t>
            </a:r>
            <a:r>
              <a:rPr kumimoji="1" lang="en-US" altLang="zh-CN">
                <a:latin typeface="宋体" charset="-122"/>
              </a:rPr>
              <a:t>-</a:t>
            </a:r>
            <a:r>
              <a:rPr kumimoji="1" lang="en-US" altLang="zh-CN"/>
              <a:t>90</a:t>
            </a:r>
            <a:r>
              <a:rPr kumimoji="1" lang="en-US" altLang="zh-CN">
                <a:cs typeface="Times New Roman" pitchFamily="18" charset="0"/>
              </a:rPr>
              <a:t>º</a:t>
            </a:r>
            <a:endParaRPr kumimoji="1"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7003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70040"/>
                                        </p:tgtEl>
                                        <p:attrNameLst>
                                          <p:attrName>style.visibility</p:attrName>
                                        </p:attrNameLst>
                                      </p:cBhvr>
                                      <p:to>
                                        <p:strVal val="visible"/>
                                      </p:to>
                                    </p:set>
                                  </p:childTnLst>
                                </p:cTn>
                              </p:par>
                            </p:childTnLst>
                          </p:cTn>
                        </p:par>
                        <p:par>
                          <p:cTn id="16" fill="hold" nodeType="afterGroup">
                            <p:stCondLst>
                              <p:cond delay="300"/>
                            </p:stCondLst>
                            <p:childTnLst>
                              <p:par>
                                <p:cTn id="17" presetID="22" presetClass="entr" presetSubtype="8" fill="hold" nodeType="afterEffect">
                                  <p:stCondLst>
                                    <p:cond delay="0"/>
                                  </p:stCondLst>
                                  <p:childTnLst>
                                    <p:set>
                                      <p:cBhvr>
                                        <p:cTn id="18" dur="1" fill="hold">
                                          <p:stCondLst>
                                            <p:cond delay="0"/>
                                          </p:stCondLst>
                                        </p:cTn>
                                        <p:tgtEl>
                                          <p:spTgt spid="170042"/>
                                        </p:tgtEl>
                                        <p:attrNameLst>
                                          <p:attrName>style.visibility</p:attrName>
                                        </p:attrNameLst>
                                      </p:cBhvr>
                                      <p:to>
                                        <p:strVal val="visible"/>
                                      </p:to>
                                    </p:set>
                                    <p:animEffect transition="in" filter="wipe(left)">
                                      <p:cBhvr>
                                        <p:cTn id="19" dur="500"/>
                                        <p:tgtEl>
                                          <p:spTgt spid="1700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170041"/>
                                        </p:tgtEl>
                                        <p:attrNameLst>
                                          <p:attrName>style.visibility</p:attrName>
                                        </p:attrNameLst>
                                      </p:cBhvr>
                                      <p:to>
                                        <p:strVal val="visible"/>
                                      </p:to>
                                    </p:set>
                                  </p:childTnLst>
                                </p:cTn>
                              </p:par>
                            </p:childTnLst>
                          </p:cTn>
                        </p:par>
                        <p:par>
                          <p:cTn id="24" fill="hold" nodeType="afterGroup">
                            <p:stCondLst>
                              <p:cond delay="300"/>
                            </p:stCondLst>
                            <p:childTnLst>
                              <p:par>
                                <p:cTn id="25" presetID="22" presetClass="entr" presetSubtype="8" fill="hold" nodeType="afterEffect">
                                  <p:stCondLst>
                                    <p:cond delay="0"/>
                                  </p:stCondLst>
                                  <p:childTnLst>
                                    <p:set>
                                      <p:cBhvr>
                                        <p:cTn id="26" dur="1" fill="hold">
                                          <p:stCondLst>
                                            <p:cond delay="0"/>
                                          </p:stCondLst>
                                        </p:cTn>
                                        <p:tgtEl>
                                          <p:spTgt spid="170043"/>
                                        </p:tgtEl>
                                        <p:attrNameLst>
                                          <p:attrName>style.visibility</p:attrName>
                                        </p:attrNameLst>
                                      </p:cBhvr>
                                      <p:to>
                                        <p:strVal val="visible"/>
                                      </p:to>
                                    </p:set>
                                    <p:animEffect transition="in" filter="wipe(left)">
                                      <p:cBhvr>
                                        <p:cTn id="27" dur="500"/>
                                        <p:tgtEl>
                                          <p:spTgt spid="170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7004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70046"/>
                                        </p:tgtEl>
                                        <p:attrNameLst>
                                          <p:attrName>style.visibility</p:attrName>
                                        </p:attrNameLst>
                                      </p:cBhvr>
                                      <p:to>
                                        <p:strVal val="visible"/>
                                      </p:to>
                                    </p:set>
                                  </p:childTnLst>
                                </p:cTn>
                              </p:par>
                            </p:childTnLst>
                          </p:cTn>
                        </p:par>
                        <p:par>
                          <p:cTn id="36" fill="hold" nodeType="afterGroup">
                            <p:stCondLst>
                              <p:cond delay="300"/>
                            </p:stCondLst>
                            <p:childTnLst>
                              <p:par>
                                <p:cTn id="37" presetID="22" presetClass="entr" presetSubtype="8" fill="hold" nodeType="afterEffect">
                                  <p:stCondLst>
                                    <p:cond delay="0"/>
                                  </p:stCondLst>
                                  <p:childTnLst>
                                    <p:set>
                                      <p:cBhvr>
                                        <p:cTn id="38" dur="1" fill="hold">
                                          <p:stCondLst>
                                            <p:cond delay="0"/>
                                          </p:stCondLst>
                                        </p:cTn>
                                        <p:tgtEl>
                                          <p:spTgt spid="170047"/>
                                        </p:tgtEl>
                                        <p:attrNameLst>
                                          <p:attrName>style.visibility</p:attrName>
                                        </p:attrNameLst>
                                      </p:cBhvr>
                                      <p:to>
                                        <p:strVal val="visible"/>
                                      </p:to>
                                    </p:set>
                                    <p:animEffect transition="in" filter="wipe(left)">
                                      <p:cBhvr>
                                        <p:cTn id="39" dur="500"/>
                                        <p:tgtEl>
                                          <p:spTgt spid="170047"/>
                                        </p:tgtEl>
                                      </p:cBhvr>
                                    </p:animEffect>
                                  </p:childTnLst>
                                </p:cTn>
                              </p:par>
                            </p:childTnLst>
                          </p:cTn>
                        </p:par>
                        <p:par>
                          <p:cTn id="40" fill="hold" nodeType="afterGroup">
                            <p:stCondLst>
                              <p:cond delay="8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17004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17004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70050"/>
                                        </p:tgtEl>
                                        <p:attrNameLst>
                                          <p:attrName>style.visibility</p:attrName>
                                        </p:attrNameLst>
                                      </p:cBhvr>
                                      <p:to>
                                        <p:strVal val="visible"/>
                                      </p:to>
                                    </p:set>
                                    <p:anim calcmode="lin" valueType="num">
                                      <p:cBhvr additive="base">
                                        <p:cTn id="51" dur="500" fill="hold"/>
                                        <p:tgtEl>
                                          <p:spTgt spid="170050"/>
                                        </p:tgtEl>
                                        <p:attrNameLst>
                                          <p:attrName>ppt_x</p:attrName>
                                        </p:attrNameLst>
                                      </p:cBhvr>
                                      <p:tavLst>
                                        <p:tav tm="0">
                                          <p:val>
                                            <p:strVal val="0-#ppt_w/2"/>
                                          </p:val>
                                        </p:tav>
                                        <p:tav tm="100000">
                                          <p:val>
                                            <p:strVal val="#ppt_x"/>
                                          </p:val>
                                        </p:tav>
                                      </p:tavLst>
                                    </p:anim>
                                    <p:anim calcmode="lin" valueType="num">
                                      <p:cBhvr additive="base">
                                        <p:cTn id="52" dur="500" fill="hold"/>
                                        <p:tgtEl>
                                          <p:spTgt spid="170050"/>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70051"/>
                                        </p:tgtEl>
                                        <p:attrNameLst>
                                          <p:attrName>style.visibility</p:attrName>
                                        </p:attrNameLst>
                                      </p:cBhvr>
                                      <p:to>
                                        <p:strVal val="visible"/>
                                      </p:to>
                                    </p:set>
                                    <p:animEffect transition="in" filter="wipe(left)">
                                      <p:cBhvr>
                                        <p:cTn id="56" dur="500"/>
                                        <p:tgtEl>
                                          <p:spTgt spid="1700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0052"/>
                                        </p:tgtEl>
                                        <p:attrNameLst>
                                          <p:attrName>style.visibility</p:attrName>
                                        </p:attrNameLst>
                                      </p:cBhvr>
                                      <p:to>
                                        <p:strVal val="visible"/>
                                      </p:to>
                                    </p:set>
                                    <p:anim calcmode="lin" valueType="num">
                                      <p:cBhvr additive="base">
                                        <p:cTn id="61" dur="500" fill="hold"/>
                                        <p:tgtEl>
                                          <p:spTgt spid="170052"/>
                                        </p:tgtEl>
                                        <p:attrNameLst>
                                          <p:attrName>ppt_x</p:attrName>
                                        </p:attrNameLst>
                                      </p:cBhvr>
                                      <p:tavLst>
                                        <p:tav tm="0">
                                          <p:val>
                                            <p:strVal val="0-#ppt_w/2"/>
                                          </p:val>
                                        </p:tav>
                                        <p:tav tm="100000">
                                          <p:val>
                                            <p:strVal val="#ppt_x"/>
                                          </p:val>
                                        </p:tav>
                                      </p:tavLst>
                                    </p:anim>
                                    <p:anim calcmode="lin" valueType="num">
                                      <p:cBhvr additive="base">
                                        <p:cTn id="62" dur="500" fill="hold"/>
                                        <p:tgtEl>
                                          <p:spTgt spid="170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39" grpId="0" autoUpdateAnimBg="0"/>
      <p:bldP spid="170040" grpId="0" autoUpdateAnimBg="0"/>
      <p:bldP spid="170041" grpId="0" autoUpdateAnimBg="0"/>
      <p:bldP spid="170045" grpId="0" autoUpdateAnimBg="0"/>
      <p:bldP spid="170046" grpId="0" autoUpdateAnimBg="0"/>
      <p:bldP spid="170048" grpId="0" autoUpdateAnimBg="0"/>
      <p:bldP spid="170049" grpId="0" autoUpdateAnimBg="0"/>
      <p:bldP spid="170050" grpId="0" autoUpdateAnimBg="0"/>
      <p:bldP spid="17005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2"/>
          <p:cNvSpPr>
            <a:spLocks noGrp="1" noChangeArrowheads="1"/>
          </p:cNvSpPr>
          <p:nvPr>
            <p:ph type="title"/>
          </p:nvPr>
        </p:nvSpPr>
        <p:spPr/>
        <p:txBody>
          <a:bodyPr/>
          <a:lstStyle/>
          <a:p>
            <a:pPr eaLnBrk="1" hangingPunct="1"/>
            <a:r>
              <a:rPr lang="en-US" altLang="zh-CN" sz="4000" smtClean="0">
                <a:ea typeface="宋体" charset="-122"/>
              </a:rPr>
              <a:t>7.3.3 </a:t>
            </a:r>
            <a:r>
              <a:rPr lang="zh-CN" altLang="en-US" sz="4000" smtClean="0">
                <a:ea typeface="宋体" charset="-122"/>
              </a:rPr>
              <a:t>微分、积分运算电路（续</a:t>
            </a:r>
            <a:r>
              <a:rPr lang="en-US" altLang="zh-CN" sz="4000" smtClean="0">
                <a:ea typeface="宋体" charset="-122"/>
              </a:rPr>
              <a:t>1</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62</a:t>
            </a:fld>
            <a:endParaRPr lang="zh-CN" altLang="en-US"/>
          </a:p>
        </p:txBody>
      </p:sp>
      <p:sp>
        <p:nvSpPr>
          <p:cNvPr id="34824"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基本微分电路</a:t>
            </a:r>
          </a:p>
        </p:txBody>
      </p:sp>
      <p:grpSp>
        <p:nvGrpSpPr>
          <p:cNvPr id="2" name="Group 4"/>
          <p:cNvGrpSpPr>
            <a:grpSpLocks/>
          </p:cNvGrpSpPr>
          <p:nvPr/>
        </p:nvGrpSpPr>
        <p:grpSpPr bwMode="auto">
          <a:xfrm>
            <a:off x="1139825" y="1425575"/>
            <a:ext cx="3810000" cy="2390775"/>
            <a:chOff x="384" y="1977"/>
            <a:chExt cx="2400" cy="1506"/>
          </a:xfrm>
        </p:grpSpPr>
        <p:grpSp>
          <p:nvGrpSpPr>
            <p:cNvPr id="34834" name="Group 5"/>
            <p:cNvGrpSpPr>
              <a:grpSpLocks/>
            </p:cNvGrpSpPr>
            <p:nvPr/>
          </p:nvGrpSpPr>
          <p:grpSpPr bwMode="auto">
            <a:xfrm>
              <a:off x="384" y="1977"/>
              <a:ext cx="2400" cy="1409"/>
              <a:chOff x="384" y="1977"/>
              <a:chExt cx="2400" cy="1409"/>
            </a:xfrm>
          </p:grpSpPr>
          <p:sp>
            <p:nvSpPr>
              <p:cNvPr id="34836" name="Text Box 6"/>
              <p:cNvSpPr txBox="1">
                <a:spLocks noChangeArrowheads="1"/>
              </p:cNvSpPr>
              <p:nvPr/>
            </p:nvSpPr>
            <p:spPr bwMode="auto">
              <a:xfrm>
                <a:off x="384" y="26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u</a:t>
                </a:r>
                <a:r>
                  <a:rPr kumimoji="1" lang="en-US" altLang="zh-CN" sz="2800" i="1" baseline="-25000"/>
                  <a:t>i</a:t>
                </a:r>
                <a:endParaRPr kumimoji="1" lang="en-US" altLang="zh-CN" sz="4400" i="1"/>
              </a:p>
            </p:txBody>
          </p:sp>
          <p:grpSp>
            <p:nvGrpSpPr>
              <p:cNvPr id="34837" name="Group 7"/>
              <p:cNvGrpSpPr>
                <a:grpSpLocks/>
              </p:cNvGrpSpPr>
              <p:nvPr/>
            </p:nvGrpSpPr>
            <p:grpSpPr bwMode="auto">
              <a:xfrm>
                <a:off x="888" y="3120"/>
                <a:ext cx="384" cy="96"/>
                <a:chOff x="1584" y="432"/>
                <a:chExt cx="384" cy="96"/>
              </a:xfrm>
            </p:grpSpPr>
            <p:sp>
              <p:nvSpPr>
                <p:cNvPr id="34875" name="Rectangle 8"/>
                <p:cNvSpPr>
                  <a:spLocks noChangeArrowheads="1"/>
                </p:cNvSpPr>
                <p:nvPr/>
              </p:nvSpPr>
              <p:spPr bwMode="auto">
                <a:xfrm>
                  <a:off x="1680" y="432"/>
                  <a:ext cx="192"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4876" name="Line 9"/>
                <p:cNvSpPr>
                  <a:spLocks noChangeShapeType="1"/>
                </p:cNvSpPr>
                <p:nvPr/>
              </p:nvSpPr>
              <p:spPr bwMode="auto">
                <a:xfrm>
                  <a:off x="1584" y="4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7" name="Line 10"/>
                <p:cNvSpPr>
                  <a:spLocks noChangeShapeType="1"/>
                </p:cNvSpPr>
                <p:nvPr/>
              </p:nvSpPr>
              <p:spPr bwMode="auto">
                <a:xfrm>
                  <a:off x="1872" y="4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38" name="Group 11"/>
              <p:cNvGrpSpPr>
                <a:grpSpLocks/>
              </p:cNvGrpSpPr>
              <p:nvPr/>
            </p:nvGrpSpPr>
            <p:grpSpPr bwMode="auto">
              <a:xfrm>
                <a:off x="1464" y="2400"/>
                <a:ext cx="384" cy="96"/>
                <a:chOff x="1584" y="432"/>
                <a:chExt cx="384" cy="96"/>
              </a:xfrm>
            </p:grpSpPr>
            <p:sp>
              <p:nvSpPr>
                <p:cNvPr id="34872" name="Rectangle 12"/>
                <p:cNvSpPr>
                  <a:spLocks noChangeArrowheads="1"/>
                </p:cNvSpPr>
                <p:nvPr/>
              </p:nvSpPr>
              <p:spPr bwMode="auto">
                <a:xfrm>
                  <a:off x="1680" y="432"/>
                  <a:ext cx="192"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4873" name="Line 13"/>
                <p:cNvSpPr>
                  <a:spLocks noChangeShapeType="1"/>
                </p:cNvSpPr>
                <p:nvPr/>
              </p:nvSpPr>
              <p:spPr bwMode="auto">
                <a:xfrm>
                  <a:off x="1584" y="4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Line 14"/>
                <p:cNvSpPr>
                  <a:spLocks noChangeShapeType="1"/>
                </p:cNvSpPr>
                <p:nvPr/>
              </p:nvSpPr>
              <p:spPr bwMode="auto">
                <a:xfrm>
                  <a:off x="1872" y="4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39" name="Rectangle 15"/>
              <p:cNvSpPr>
                <a:spLocks noChangeArrowheads="1"/>
              </p:cNvSpPr>
              <p:nvPr/>
            </p:nvSpPr>
            <p:spPr bwMode="auto">
              <a:xfrm>
                <a:off x="1416" y="2688"/>
                <a:ext cx="480" cy="67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34840" name="Line 16"/>
              <p:cNvSpPr>
                <a:spLocks noChangeShapeType="1"/>
              </p:cNvSpPr>
              <p:nvPr/>
            </p:nvSpPr>
            <p:spPr bwMode="auto">
              <a:xfrm>
                <a:off x="1272" y="3168"/>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17"/>
              <p:cNvSpPr>
                <a:spLocks noChangeShapeType="1"/>
              </p:cNvSpPr>
              <p:nvPr/>
            </p:nvSpPr>
            <p:spPr bwMode="auto">
              <a:xfrm>
                <a:off x="1896" y="302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2" name="AutoShape 18"/>
              <p:cNvSpPr>
                <a:spLocks noChangeArrowheads="1"/>
              </p:cNvSpPr>
              <p:nvPr/>
            </p:nvSpPr>
            <p:spPr bwMode="auto">
              <a:xfrm rot="-5400000">
                <a:off x="1560" y="2736"/>
                <a:ext cx="96" cy="96"/>
              </a:xfrm>
              <a:prstGeom prst="flowChartMer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aphicFrame>
            <p:nvGraphicFramePr>
              <p:cNvPr id="34822" name="Object 6"/>
              <p:cNvGraphicFramePr>
                <a:graphicFrameLocks noChangeAspect="1"/>
              </p:cNvGraphicFramePr>
              <p:nvPr/>
            </p:nvGraphicFramePr>
            <p:xfrm>
              <a:off x="1704" y="2720"/>
              <a:ext cx="192" cy="160"/>
            </p:xfrm>
            <a:graphic>
              <a:graphicData uri="http://schemas.openxmlformats.org/presentationml/2006/ole">
                <mc:AlternateContent xmlns:mc="http://schemas.openxmlformats.org/markup-compatibility/2006">
                  <mc:Choice xmlns:v="urn:schemas-microsoft-com:vml" Requires="v">
                    <p:oleObj spid="_x0000_s35048" name="公式" r:id="rId3" imgW="152280" imgH="126720" progId="Equation.3">
                      <p:embed/>
                    </p:oleObj>
                  </mc:Choice>
                  <mc:Fallback>
                    <p:oleObj name="公式" r:id="rId3" imgW="152280" imgH="1267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 y="2720"/>
                            <a:ext cx="192"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3" name="Text Box 20"/>
              <p:cNvSpPr txBox="1">
                <a:spLocks noChangeArrowheads="1"/>
              </p:cNvSpPr>
              <p:nvPr/>
            </p:nvSpPr>
            <p:spPr bwMode="auto">
              <a:xfrm>
                <a:off x="1368" y="2745"/>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zh-CN" altLang="en-US" sz="3200" i="1"/>
                  <a:t>－</a:t>
                </a:r>
              </a:p>
            </p:txBody>
          </p:sp>
          <p:sp>
            <p:nvSpPr>
              <p:cNvPr id="34844" name="Text Box 21"/>
              <p:cNvSpPr txBox="1">
                <a:spLocks noChangeArrowheads="1"/>
              </p:cNvSpPr>
              <p:nvPr/>
            </p:nvSpPr>
            <p:spPr bwMode="auto">
              <a:xfrm>
                <a:off x="1416" y="3021"/>
                <a:ext cx="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3200" i="1"/>
                  <a:t>+</a:t>
                </a:r>
              </a:p>
            </p:txBody>
          </p:sp>
          <p:sp>
            <p:nvSpPr>
              <p:cNvPr id="34845" name="Text Box 22"/>
              <p:cNvSpPr txBox="1">
                <a:spLocks noChangeArrowheads="1"/>
              </p:cNvSpPr>
              <p:nvPr/>
            </p:nvSpPr>
            <p:spPr bwMode="auto">
              <a:xfrm>
                <a:off x="1656" y="2841"/>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3200" i="1"/>
                  <a:t>+</a:t>
                </a:r>
              </a:p>
            </p:txBody>
          </p:sp>
          <p:sp>
            <p:nvSpPr>
              <p:cNvPr id="34846" name="Line 23"/>
              <p:cNvSpPr>
                <a:spLocks noChangeShapeType="1"/>
              </p:cNvSpPr>
              <p:nvPr/>
            </p:nvSpPr>
            <p:spPr bwMode="auto">
              <a:xfrm>
                <a:off x="1176" y="2436"/>
                <a:ext cx="0" cy="4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47" name="Line 24"/>
              <p:cNvSpPr>
                <a:spLocks noChangeShapeType="1"/>
              </p:cNvSpPr>
              <p:nvPr/>
            </p:nvSpPr>
            <p:spPr bwMode="auto">
              <a:xfrm>
                <a:off x="1176" y="2448"/>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48" name="Line 25"/>
              <p:cNvSpPr>
                <a:spLocks noChangeShapeType="1"/>
              </p:cNvSpPr>
              <p:nvPr/>
            </p:nvSpPr>
            <p:spPr bwMode="auto">
              <a:xfrm>
                <a:off x="1992" y="302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49" name="Line 26"/>
              <p:cNvSpPr>
                <a:spLocks noChangeShapeType="1"/>
              </p:cNvSpPr>
              <p:nvPr/>
            </p:nvSpPr>
            <p:spPr bwMode="auto">
              <a:xfrm>
                <a:off x="2040" y="2448"/>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0" name="Line 27"/>
              <p:cNvSpPr>
                <a:spLocks noChangeShapeType="1"/>
              </p:cNvSpPr>
              <p:nvPr/>
            </p:nvSpPr>
            <p:spPr bwMode="auto">
              <a:xfrm>
                <a:off x="1848" y="244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1" name="Line 28"/>
              <p:cNvSpPr>
                <a:spLocks noChangeShapeType="1"/>
              </p:cNvSpPr>
              <p:nvPr/>
            </p:nvSpPr>
            <p:spPr bwMode="auto">
              <a:xfrm>
                <a:off x="744" y="316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2" name="Line 29"/>
              <p:cNvSpPr>
                <a:spLocks noChangeShapeType="1"/>
              </p:cNvSpPr>
              <p:nvPr/>
            </p:nvSpPr>
            <p:spPr bwMode="auto">
              <a:xfrm>
                <a:off x="744" y="316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3" name="Line 30"/>
              <p:cNvSpPr>
                <a:spLocks noChangeShapeType="1"/>
              </p:cNvSpPr>
              <p:nvPr/>
            </p:nvSpPr>
            <p:spPr bwMode="auto">
              <a:xfrm>
                <a:off x="744" y="316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4" name="Line 31"/>
              <p:cNvSpPr>
                <a:spLocks noChangeShapeType="1"/>
              </p:cNvSpPr>
              <p:nvPr/>
            </p:nvSpPr>
            <p:spPr bwMode="auto">
              <a:xfrm>
                <a:off x="648" y="336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55" name="Text Box 32"/>
              <p:cNvSpPr txBox="1">
                <a:spLocks noChangeArrowheads="1"/>
              </p:cNvSpPr>
              <p:nvPr/>
            </p:nvSpPr>
            <p:spPr bwMode="auto">
              <a:xfrm>
                <a:off x="2400" y="2745"/>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3200" i="1"/>
                  <a:t>u</a:t>
                </a:r>
                <a:r>
                  <a:rPr kumimoji="1" lang="en-US" altLang="zh-CN" sz="2800" i="1" baseline="-25000"/>
                  <a:t>o</a:t>
                </a:r>
                <a:endParaRPr kumimoji="1" lang="en-US" altLang="zh-CN" sz="4400" i="1"/>
              </a:p>
            </p:txBody>
          </p:sp>
          <p:sp>
            <p:nvSpPr>
              <p:cNvPr id="34856" name="Text Box 33"/>
              <p:cNvSpPr txBox="1">
                <a:spLocks noChangeArrowheads="1"/>
              </p:cNvSpPr>
              <p:nvPr/>
            </p:nvSpPr>
            <p:spPr bwMode="auto">
              <a:xfrm>
                <a:off x="1560" y="2121"/>
                <a:ext cx="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R</a:t>
                </a:r>
              </a:p>
            </p:txBody>
          </p:sp>
          <p:sp>
            <p:nvSpPr>
              <p:cNvPr id="34857" name="Line 34"/>
              <p:cNvSpPr>
                <a:spLocks noChangeShapeType="1"/>
              </p:cNvSpPr>
              <p:nvPr/>
            </p:nvSpPr>
            <p:spPr bwMode="auto">
              <a:xfrm>
                <a:off x="744" y="2784"/>
                <a:ext cx="144"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58" name="Text Box 35"/>
              <p:cNvSpPr txBox="1">
                <a:spLocks noChangeArrowheads="1"/>
              </p:cNvSpPr>
              <p:nvPr/>
            </p:nvSpPr>
            <p:spPr bwMode="auto">
              <a:xfrm>
                <a:off x="696" y="241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i</a:t>
                </a:r>
                <a:r>
                  <a:rPr kumimoji="1" lang="en-US" altLang="zh-CN" sz="2800" i="1" baseline="-25000"/>
                  <a:t>c</a:t>
                </a:r>
                <a:endParaRPr kumimoji="1" lang="en-US" altLang="zh-CN" sz="2800" i="1"/>
              </a:p>
            </p:txBody>
          </p:sp>
          <p:sp>
            <p:nvSpPr>
              <p:cNvPr id="34859" name="Line 36"/>
              <p:cNvSpPr>
                <a:spLocks noChangeShapeType="1"/>
              </p:cNvSpPr>
              <p:nvPr/>
            </p:nvSpPr>
            <p:spPr bwMode="auto">
              <a:xfrm>
                <a:off x="1272" y="2352"/>
                <a:ext cx="144"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60" name="Text Box 37"/>
              <p:cNvSpPr txBox="1">
                <a:spLocks noChangeArrowheads="1"/>
              </p:cNvSpPr>
              <p:nvPr/>
            </p:nvSpPr>
            <p:spPr bwMode="auto">
              <a:xfrm>
                <a:off x="1224" y="197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i</a:t>
                </a:r>
                <a:r>
                  <a:rPr kumimoji="1" lang="en-US" altLang="zh-CN" sz="2800" i="1" baseline="-25000"/>
                  <a:t>R</a:t>
                </a:r>
                <a:endParaRPr kumimoji="1" lang="en-US" altLang="zh-CN" sz="3200" i="1"/>
              </a:p>
            </p:txBody>
          </p:sp>
          <p:sp>
            <p:nvSpPr>
              <p:cNvPr id="34861" name="Text Box 38"/>
              <p:cNvSpPr txBox="1">
                <a:spLocks noChangeArrowheads="1"/>
              </p:cNvSpPr>
              <p:nvPr/>
            </p:nvSpPr>
            <p:spPr bwMode="auto">
              <a:xfrm>
                <a:off x="888" y="250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2800" i="1"/>
                  <a:t>C</a:t>
                </a:r>
              </a:p>
            </p:txBody>
          </p:sp>
          <p:sp>
            <p:nvSpPr>
              <p:cNvPr id="34862" name="Line 39"/>
              <p:cNvSpPr>
                <a:spLocks noChangeShapeType="1"/>
              </p:cNvSpPr>
              <p:nvPr/>
            </p:nvSpPr>
            <p:spPr bwMode="auto">
              <a:xfrm>
                <a:off x="948" y="279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63" name="Line 40"/>
              <p:cNvSpPr>
                <a:spLocks noChangeShapeType="1"/>
              </p:cNvSpPr>
              <p:nvPr/>
            </p:nvSpPr>
            <p:spPr bwMode="auto">
              <a:xfrm>
                <a:off x="1032" y="2793"/>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64" name="Line 41"/>
              <p:cNvSpPr>
                <a:spLocks noChangeShapeType="1"/>
              </p:cNvSpPr>
              <p:nvPr/>
            </p:nvSpPr>
            <p:spPr bwMode="auto">
              <a:xfrm flipV="1">
                <a:off x="696" y="2877"/>
                <a:ext cx="264"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65" name="Line 42"/>
              <p:cNvSpPr>
                <a:spLocks noChangeShapeType="1"/>
              </p:cNvSpPr>
              <p:nvPr/>
            </p:nvSpPr>
            <p:spPr bwMode="auto">
              <a:xfrm flipV="1">
                <a:off x="1044" y="2877"/>
                <a:ext cx="384" cy="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66" name="Oval 43"/>
              <p:cNvSpPr>
                <a:spLocks noChangeArrowheads="1"/>
              </p:cNvSpPr>
              <p:nvPr/>
            </p:nvSpPr>
            <p:spPr bwMode="auto">
              <a:xfrm>
                <a:off x="1152" y="2856"/>
                <a:ext cx="60" cy="60"/>
              </a:xfrm>
              <a:prstGeom prst="ellipse">
                <a:avLst/>
              </a:prstGeom>
              <a:solidFill>
                <a:schemeClr val="tx1"/>
              </a:solidFill>
              <a:ln w="38100">
                <a:solidFill>
                  <a:schemeClr val="tx1"/>
                </a:solidFill>
                <a:round/>
                <a:headEnd/>
                <a:tailEnd/>
              </a:ln>
            </p:spPr>
            <p:txBody>
              <a:bodyPr wrap="none" anchor="ctr">
                <a:spAutoFit/>
              </a:bodyPr>
              <a:lstStyle/>
              <a:p>
                <a:pPr algn="just">
                  <a:lnSpc>
                    <a:spcPct val="130000"/>
                  </a:lnSpc>
                  <a:spcBef>
                    <a:spcPct val="10000"/>
                  </a:spcBef>
                </a:pPr>
                <a:endParaRPr lang="zh-CN" altLang="en-US"/>
              </a:p>
            </p:txBody>
          </p:sp>
          <p:sp>
            <p:nvSpPr>
              <p:cNvPr id="34867" name="Oval 44"/>
              <p:cNvSpPr>
                <a:spLocks noChangeArrowheads="1"/>
              </p:cNvSpPr>
              <p:nvPr/>
            </p:nvSpPr>
            <p:spPr bwMode="auto">
              <a:xfrm>
                <a:off x="2016" y="2988"/>
                <a:ext cx="60" cy="60"/>
              </a:xfrm>
              <a:prstGeom prst="ellipse">
                <a:avLst/>
              </a:prstGeom>
              <a:solidFill>
                <a:schemeClr val="tx1"/>
              </a:solidFill>
              <a:ln w="38100">
                <a:solidFill>
                  <a:schemeClr val="tx1"/>
                </a:solidFill>
                <a:round/>
                <a:headEnd/>
                <a:tailEnd/>
              </a:ln>
            </p:spPr>
            <p:txBody>
              <a:bodyPr wrap="none" anchor="ctr">
                <a:spAutoFit/>
              </a:bodyPr>
              <a:lstStyle/>
              <a:p>
                <a:pPr algn="just">
                  <a:lnSpc>
                    <a:spcPct val="130000"/>
                  </a:lnSpc>
                  <a:spcBef>
                    <a:spcPct val="10000"/>
                  </a:spcBef>
                </a:pPr>
                <a:endParaRPr lang="zh-CN" altLang="en-US"/>
              </a:p>
            </p:txBody>
          </p:sp>
          <p:sp>
            <p:nvSpPr>
              <p:cNvPr id="34868" name="Oval 45"/>
              <p:cNvSpPr>
                <a:spLocks noChangeArrowheads="1"/>
              </p:cNvSpPr>
              <p:nvPr/>
            </p:nvSpPr>
            <p:spPr bwMode="auto">
              <a:xfrm>
                <a:off x="636" y="2856"/>
                <a:ext cx="60" cy="6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4869" name="Oval 46"/>
              <p:cNvSpPr>
                <a:spLocks noChangeArrowheads="1"/>
              </p:cNvSpPr>
              <p:nvPr/>
            </p:nvSpPr>
            <p:spPr bwMode="auto">
              <a:xfrm>
                <a:off x="2316" y="2988"/>
                <a:ext cx="60" cy="6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34870" name="Line 47"/>
              <p:cNvSpPr>
                <a:spLocks noChangeShapeType="1"/>
              </p:cNvSpPr>
              <p:nvPr/>
            </p:nvSpPr>
            <p:spPr bwMode="auto">
              <a:xfrm>
                <a:off x="1224" y="2832"/>
                <a:ext cx="156" cy="0"/>
              </a:xfrm>
              <a:prstGeom prst="line">
                <a:avLst/>
              </a:prstGeom>
              <a:noFill/>
              <a:ln w="28575">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1" name="Text Box 48"/>
              <p:cNvSpPr txBox="1">
                <a:spLocks noChangeArrowheads="1"/>
              </p:cNvSpPr>
              <p:nvPr/>
            </p:nvSpPr>
            <p:spPr bwMode="auto">
              <a:xfrm>
                <a:off x="1202" y="2400"/>
                <a:ext cx="2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spcBef>
                    <a:spcPct val="50000"/>
                  </a:spcBef>
                </a:pPr>
                <a:r>
                  <a:rPr kumimoji="1" lang="en-US" altLang="zh-CN" sz="3200" i="1"/>
                  <a:t>i</a:t>
                </a:r>
                <a:r>
                  <a:rPr kumimoji="1" lang="en-US" altLang="zh-CN" sz="3200" i="1" baseline="-25000"/>
                  <a:t>-</a:t>
                </a:r>
                <a:endParaRPr kumimoji="1" lang="en-US" altLang="zh-CN" sz="3600" i="1"/>
              </a:p>
            </p:txBody>
          </p:sp>
        </p:grpSp>
        <p:sp>
          <p:nvSpPr>
            <p:cNvPr id="34835" name="Rectangle 49"/>
            <p:cNvSpPr>
              <a:spLocks noChangeArrowheads="1"/>
            </p:cNvSpPr>
            <p:nvPr/>
          </p:nvSpPr>
          <p:spPr bwMode="auto">
            <a:xfrm>
              <a:off x="960" y="315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i="1"/>
                <a:t>R</a:t>
              </a:r>
            </a:p>
          </p:txBody>
        </p:sp>
      </p:grpSp>
      <p:sp>
        <p:nvSpPr>
          <p:cNvPr id="177203" name="Text Box 51"/>
          <p:cNvSpPr txBox="1">
            <a:spLocks noChangeArrowheads="1"/>
          </p:cNvSpPr>
          <p:nvPr/>
        </p:nvSpPr>
        <p:spPr bwMode="auto">
          <a:xfrm>
            <a:off x="4951413" y="1277938"/>
            <a:ext cx="3711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en-US" altLang="zh-CN" i="1"/>
              <a:t>i</a:t>
            </a:r>
            <a:r>
              <a:rPr kumimoji="1" lang="en-US" altLang="zh-CN" i="1" baseline="-25000"/>
              <a:t>+</a:t>
            </a:r>
            <a:r>
              <a:rPr kumimoji="1" lang="en-US" altLang="zh-CN"/>
              <a:t>=0    ∴ </a:t>
            </a:r>
            <a:r>
              <a:rPr kumimoji="1" lang="en-US" altLang="zh-CN" i="1"/>
              <a:t>u</a:t>
            </a:r>
            <a:r>
              <a:rPr kumimoji="1" lang="en-US" altLang="zh-CN" i="1" baseline="-25000"/>
              <a:t>+</a:t>
            </a:r>
            <a:r>
              <a:rPr kumimoji="1" lang="en-US" altLang="zh-CN" i="1"/>
              <a:t>=</a:t>
            </a:r>
            <a:r>
              <a:rPr kumimoji="1" lang="en-US" altLang="zh-CN"/>
              <a:t>0 V</a:t>
            </a:r>
          </a:p>
        </p:txBody>
      </p:sp>
      <p:sp>
        <p:nvSpPr>
          <p:cNvPr id="177204" name="Text Box 52"/>
          <p:cNvSpPr txBox="1">
            <a:spLocks noChangeArrowheads="1"/>
          </p:cNvSpPr>
          <p:nvPr/>
        </p:nvSpPr>
        <p:spPr bwMode="auto">
          <a:xfrm>
            <a:off x="4951413" y="1892300"/>
            <a:ext cx="1595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a:t>
            </a:r>
            <a:endParaRPr kumimoji="1" lang="en-US" altLang="zh-CN" i="1" baseline="-25000"/>
          </a:p>
        </p:txBody>
      </p:sp>
      <p:sp>
        <p:nvSpPr>
          <p:cNvPr id="177205" name="Text Box 53"/>
          <p:cNvSpPr txBox="1">
            <a:spLocks noChangeArrowheads="1"/>
          </p:cNvSpPr>
          <p:nvPr/>
        </p:nvSpPr>
        <p:spPr bwMode="auto">
          <a:xfrm>
            <a:off x="4951413" y="2506663"/>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第三步</a:t>
            </a:r>
            <a:r>
              <a:rPr kumimoji="1" lang="en-US" altLang="zh-CN"/>
              <a:t>.</a:t>
            </a:r>
            <a:endParaRPr kumimoji="1" lang="en-US" altLang="zh-CN" i="1" baseline="-25000"/>
          </a:p>
        </p:txBody>
      </p:sp>
      <p:graphicFrame>
        <p:nvGraphicFramePr>
          <p:cNvPr id="177206" name="Object 2"/>
          <p:cNvGraphicFramePr>
            <a:graphicFrameLocks noChangeAspect="1"/>
          </p:cNvGraphicFramePr>
          <p:nvPr/>
        </p:nvGraphicFramePr>
        <p:xfrm>
          <a:off x="6105525" y="1927225"/>
          <a:ext cx="1925638" cy="431800"/>
        </p:xfrm>
        <a:graphic>
          <a:graphicData uri="http://schemas.openxmlformats.org/presentationml/2006/ole">
            <mc:AlternateContent xmlns:mc="http://schemas.openxmlformats.org/markup-compatibility/2006">
              <mc:Choice xmlns:v="urn:schemas-microsoft-com:vml" Requires="v">
                <p:oleObj spid="_x0000_s35049" name="公式" r:id="rId5" imgW="952200" imgH="215640" progId="Equation.3">
                  <p:embed/>
                </p:oleObj>
              </mc:Choice>
              <mc:Fallback>
                <p:oleObj name="公式" r:id="rId5" imgW="952200" imgH="2156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1927225"/>
                        <a:ext cx="19256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207" name="Object 3"/>
          <p:cNvGraphicFramePr>
            <a:graphicFrameLocks noChangeAspect="1"/>
          </p:cNvGraphicFramePr>
          <p:nvPr/>
        </p:nvGraphicFramePr>
        <p:xfrm>
          <a:off x="6169025" y="2346325"/>
          <a:ext cx="1323975" cy="784225"/>
        </p:xfrm>
        <a:graphic>
          <a:graphicData uri="http://schemas.openxmlformats.org/presentationml/2006/ole">
            <mc:AlternateContent xmlns:mc="http://schemas.openxmlformats.org/markup-compatibility/2006">
              <mc:Choice xmlns:v="urn:schemas-microsoft-com:vml" Requires="v">
                <p:oleObj spid="_x0000_s35050" name="Equation" r:id="rId7" imgW="660240" imgH="393480" progId="Equation.DSMT4">
                  <p:embed/>
                </p:oleObj>
              </mc:Choice>
              <mc:Fallback>
                <p:oleObj name="Equation" r:id="rId7" imgW="660240" imgH="39348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9025" y="2346325"/>
                        <a:ext cx="13239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209" name="Text Box 57"/>
          <p:cNvSpPr txBox="1">
            <a:spLocks noChangeArrowheads="1"/>
          </p:cNvSpPr>
          <p:nvPr/>
        </p:nvSpPr>
        <p:spPr bwMode="auto">
          <a:xfrm>
            <a:off x="4951413" y="3122613"/>
            <a:ext cx="3487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第四步</a:t>
            </a:r>
            <a:r>
              <a:rPr kumimoji="1" lang="en-US" altLang="zh-CN"/>
              <a:t>. ∵</a:t>
            </a:r>
            <a:r>
              <a:rPr kumimoji="1" lang="en-US" altLang="zh-CN" sz="2800" i="1"/>
              <a:t>i</a:t>
            </a:r>
            <a:r>
              <a:rPr kumimoji="1" lang="en-US" altLang="zh-CN" sz="2800" baseline="-25000">
                <a:latin typeface="宋体" charset="-122"/>
              </a:rPr>
              <a:t>-</a:t>
            </a:r>
            <a:r>
              <a:rPr kumimoji="1" lang="en-US" altLang="zh-CN"/>
              <a:t>=0</a:t>
            </a:r>
            <a:r>
              <a:rPr kumimoji="1" lang="zh-CN" altLang="en-US"/>
              <a:t>，∴</a:t>
            </a:r>
            <a:r>
              <a:rPr kumimoji="1" lang="en-US" altLang="zh-CN" sz="2800" i="1"/>
              <a:t>i</a:t>
            </a:r>
            <a:r>
              <a:rPr kumimoji="1" lang="en-US" altLang="zh-CN" sz="2800" i="1" baseline="-25000"/>
              <a:t>R</a:t>
            </a:r>
            <a:r>
              <a:rPr kumimoji="1" lang="en-US" altLang="zh-CN" i="1" baseline="-25000"/>
              <a:t> </a:t>
            </a:r>
            <a:r>
              <a:rPr kumimoji="1" lang="en-US" altLang="zh-CN"/>
              <a:t>=</a:t>
            </a:r>
            <a:r>
              <a:rPr kumimoji="1" lang="en-US" altLang="zh-CN" sz="2800" i="1"/>
              <a:t>i</a:t>
            </a:r>
            <a:r>
              <a:rPr kumimoji="1" lang="en-US" altLang="zh-CN" sz="2800" i="1" baseline="-25000"/>
              <a:t>C</a:t>
            </a:r>
          </a:p>
        </p:txBody>
      </p:sp>
      <p:sp>
        <p:nvSpPr>
          <p:cNvPr id="177210" name="Text Box 58"/>
          <p:cNvSpPr txBox="1">
            <a:spLocks noChangeArrowheads="1"/>
          </p:cNvSpPr>
          <p:nvPr/>
        </p:nvSpPr>
        <p:spPr bwMode="auto">
          <a:xfrm>
            <a:off x="898525" y="3910013"/>
            <a:ext cx="193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第五步</a:t>
            </a:r>
            <a:r>
              <a:rPr kumimoji="1" lang="en-US" altLang="zh-CN"/>
              <a:t>.</a:t>
            </a:r>
          </a:p>
        </p:txBody>
      </p:sp>
      <p:graphicFrame>
        <p:nvGraphicFramePr>
          <p:cNvPr id="177211" name="Object 4"/>
          <p:cNvGraphicFramePr>
            <a:graphicFrameLocks noChangeAspect="1"/>
          </p:cNvGraphicFramePr>
          <p:nvPr/>
        </p:nvGraphicFramePr>
        <p:xfrm>
          <a:off x="2054225" y="3781425"/>
          <a:ext cx="3011488" cy="784225"/>
        </p:xfrm>
        <a:graphic>
          <a:graphicData uri="http://schemas.openxmlformats.org/presentationml/2006/ole">
            <mc:AlternateContent xmlns:mc="http://schemas.openxmlformats.org/markup-compatibility/2006">
              <mc:Choice xmlns:v="urn:schemas-microsoft-com:vml" Requires="v">
                <p:oleObj spid="_x0000_s35051" name="Equation" r:id="rId9" imgW="1511280" imgH="393480" progId="Equation.DSMT4">
                  <p:embed/>
                </p:oleObj>
              </mc:Choice>
              <mc:Fallback>
                <p:oleObj name="Equation" r:id="rId9" imgW="1511280" imgH="39348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4225" y="3781425"/>
                        <a:ext cx="3011488"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212" name="Text Box 60">
            <a:hlinkClick r:id="rId11" action="ppaction://hlinkfile"/>
          </p:cNvPr>
          <p:cNvSpPr txBox="1">
            <a:spLocks noChangeArrowheads="1"/>
          </p:cNvSpPr>
          <p:nvPr/>
        </p:nvSpPr>
        <p:spPr bwMode="auto">
          <a:xfrm>
            <a:off x="5532438" y="39068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反相微分</a:t>
            </a:r>
          </a:p>
        </p:txBody>
      </p:sp>
      <p:sp>
        <p:nvSpPr>
          <p:cNvPr id="177213" name="Text Box 61"/>
          <p:cNvSpPr txBox="1">
            <a:spLocks noChangeArrowheads="1"/>
          </p:cNvSpPr>
          <p:nvPr/>
        </p:nvSpPr>
        <p:spPr bwMode="auto">
          <a:xfrm>
            <a:off x="890588" y="4764088"/>
            <a:ext cx="3817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第六步</a:t>
            </a:r>
            <a:r>
              <a:rPr kumimoji="1" lang="en-US" altLang="zh-CN"/>
              <a:t>.  </a:t>
            </a:r>
            <a:r>
              <a:rPr kumimoji="1" lang="zh-CN" altLang="en-US"/>
              <a:t>线性工作范围确定</a:t>
            </a:r>
          </a:p>
        </p:txBody>
      </p:sp>
      <p:graphicFrame>
        <p:nvGraphicFramePr>
          <p:cNvPr id="177214" name="Object 5"/>
          <p:cNvGraphicFramePr>
            <a:graphicFrameLocks noChangeAspect="1"/>
          </p:cNvGraphicFramePr>
          <p:nvPr/>
        </p:nvGraphicFramePr>
        <p:xfrm>
          <a:off x="4778375" y="4543425"/>
          <a:ext cx="1500188" cy="860425"/>
        </p:xfrm>
        <a:graphic>
          <a:graphicData uri="http://schemas.openxmlformats.org/presentationml/2006/ole">
            <mc:AlternateContent xmlns:mc="http://schemas.openxmlformats.org/markup-compatibility/2006">
              <mc:Choice xmlns:v="urn:schemas-microsoft-com:vml" Requires="v">
                <p:oleObj spid="_x0000_s35052" name="Equation" r:id="rId12" imgW="749160" imgH="431640" progId="Equation.DSMT4">
                  <p:embed/>
                </p:oleObj>
              </mc:Choice>
              <mc:Fallback>
                <p:oleObj name="Equation" r:id="rId12" imgW="749160" imgH="43164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78375" y="4543425"/>
                        <a:ext cx="1500188"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215" name="Text Box 63"/>
          <p:cNvSpPr txBox="1">
            <a:spLocks noChangeArrowheads="1"/>
          </p:cNvSpPr>
          <p:nvPr/>
        </p:nvSpPr>
        <p:spPr bwMode="auto">
          <a:xfrm>
            <a:off x="890588" y="5751513"/>
            <a:ext cx="7885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微分电路可将三角波转换为方波，也可将正弦波移相 </a:t>
            </a:r>
            <a:r>
              <a:rPr kumimoji="1" lang="en-US" altLang="zh-CN"/>
              <a:t>+90</a:t>
            </a:r>
            <a:r>
              <a:rPr kumimoji="1" lang="en-US" altLang="zh-CN">
                <a:cs typeface="Times New Roman" pitchFamily="18" charset="0"/>
              </a:rPr>
              <a:t>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7720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177204"/>
                                        </p:tgtEl>
                                        <p:attrNameLst>
                                          <p:attrName>style.visibility</p:attrName>
                                        </p:attrNameLst>
                                      </p:cBhvr>
                                      <p:to>
                                        <p:strVal val="visible"/>
                                      </p:to>
                                    </p:set>
                                  </p:childTnLst>
                                </p:cTn>
                              </p:par>
                            </p:childTnLst>
                          </p:cTn>
                        </p:par>
                        <p:par>
                          <p:cTn id="17" fill="hold" nodeType="afterGroup">
                            <p:stCondLst>
                              <p:cond delay="300"/>
                            </p:stCondLst>
                            <p:childTnLst>
                              <p:par>
                                <p:cTn id="18" presetID="22" presetClass="entr" presetSubtype="8" fill="hold" nodeType="afterEffect">
                                  <p:stCondLst>
                                    <p:cond delay="0"/>
                                  </p:stCondLst>
                                  <p:childTnLst>
                                    <p:set>
                                      <p:cBhvr>
                                        <p:cTn id="19" dur="1" fill="hold">
                                          <p:stCondLst>
                                            <p:cond delay="0"/>
                                          </p:stCondLst>
                                        </p:cTn>
                                        <p:tgtEl>
                                          <p:spTgt spid="177206"/>
                                        </p:tgtEl>
                                        <p:attrNameLst>
                                          <p:attrName>style.visibility</p:attrName>
                                        </p:attrNameLst>
                                      </p:cBhvr>
                                      <p:to>
                                        <p:strVal val="visible"/>
                                      </p:to>
                                    </p:set>
                                    <p:animEffect transition="in" filter="wipe(left)">
                                      <p:cBhvr>
                                        <p:cTn id="20" dur="500"/>
                                        <p:tgtEl>
                                          <p:spTgt spid="1772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77205"/>
                                        </p:tgtEl>
                                        <p:attrNameLst>
                                          <p:attrName>style.visibility</p:attrName>
                                        </p:attrNameLst>
                                      </p:cBhvr>
                                      <p:to>
                                        <p:strVal val="visible"/>
                                      </p:to>
                                    </p:set>
                                  </p:childTnLst>
                                </p:cTn>
                              </p:par>
                            </p:childTnLst>
                          </p:cTn>
                        </p:par>
                        <p:par>
                          <p:cTn id="25" fill="hold" nodeType="afterGroup">
                            <p:stCondLst>
                              <p:cond delay="300"/>
                            </p:stCondLst>
                            <p:childTnLst>
                              <p:par>
                                <p:cTn id="26" presetID="22" presetClass="entr" presetSubtype="8" fill="hold" nodeType="afterEffect">
                                  <p:stCondLst>
                                    <p:cond delay="0"/>
                                  </p:stCondLst>
                                  <p:childTnLst>
                                    <p:set>
                                      <p:cBhvr>
                                        <p:cTn id="27" dur="1" fill="hold">
                                          <p:stCondLst>
                                            <p:cond delay="0"/>
                                          </p:stCondLst>
                                        </p:cTn>
                                        <p:tgtEl>
                                          <p:spTgt spid="177207"/>
                                        </p:tgtEl>
                                        <p:attrNameLst>
                                          <p:attrName>style.visibility</p:attrName>
                                        </p:attrNameLst>
                                      </p:cBhvr>
                                      <p:to>
                                        <p:strVal val="visible"/>
                                      </p:to>
                                    </p:set>
                                    <p:animEffect transition="in" filter="wipe(left)">
                                      <p:cBhvr>
                                        <p:cTn id="28" dur="500"/>
                                        <p:tgtEl>
                                          <p:spTgt spid="17720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7720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77210"/>
                                        </p:tgtEl>
                                        <p:attrNameLst>
                                          <p:attrName>style.visibility</p:attrName>
                                        </p:attrNameLst>
                                      </p:cBhvr>
                                      <p:to>
                                        <p:strVal val="visible"/>
                                      </p:to>
                                    </p:set>
                                  </p:childTnLst>
                                </p:cTn>
                              </p:par>
                            </p:childTnLst>
                          </p:cTn>
                        </p:par>
                        <p:par>
                          <p:cTn id="37" fill="hold" nodeType="afterGroup">
                            <p:stCondLst>
                              <p:cond delay="300"/>
                            </p:stCondLst>
                            <p:childTnLst>
                              <p:par>
                                <p:cTn id="38" presetID="22" presetClass="entr" presetSubtype="8" fill="hold" nodeType="afterEffect">
                                  <p:stCondLst>
                                    <p:cond delay="0"/>
                                  </p:stCondLst>
                                  <p:childTnLst>
                                    <p:set>
                                      <p:cBhvr>
                                        <p:cTn id="39" dur="1" fill="hold">
                                          <p:stCondLst>
                                            <p:cond delay="0"/>
                                          </p:stCondLst>
                                        </p:cTn>
                                        <p:tgtEl>
                                          <p:spTgt spid="177211"/>
                                        </p:tgtEl>
                                        <p:attrNameLst>
                                          <p:attrName>style.visibility</p:attrName>
                                        </p:attrNameLst>
                                      </p:cBhvr>
                                      <p:to>
                                        <p:strVal val="visible"/>
                                      </p:to>
                                    </p:set>
                                    <p:animEffect transition="in" filter="wipe(left)">
                                      <p:cBhvr>
                                        <p:cTn id="40" dur="500"/>
                                        <p:tgtEl>
                                          <p:spTgt spid="1772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1772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177213"/>
                                        </p:tgtEl>
                                        <p:attrNameLst>
                                          <p:attrName>style.visibility</p:attrName>
                                        </p:attrNameLst>
                                      </p:cBhvr>
                                      <p:to>
                                        <p:strVal val="visible"/>
                                      </p:to>
                                    </p:set>
                                  </p:childTnLst>
                                </p:cTn>
                              </p:par>
                            </p:childTnLst>
                          </p:cTn>
                        </p:par>
                        <p:par>
                          <p:cTn id="49" fill="hold" nodeType="afterGroup">
                            <p:stCondLst>
                              <p:cond delay="900"/>
                            </p:stCondLst>
                            <p:childTnLst>
                              <p:par>
                                <p:cTn id="50" presetID="22" presetClass="entr" presetSubtype="8" fill="hold" nodeType="afterEffect">
                                  <p:stCondLst>
                                    <p:cond delay="0"/>
                                  </p:stCondLst>
                                  <p:childTnLst>
                                    <p:set>
                                      <p:cBhvr>
                                        <p:cTn id="51" dur="1" fill="hold">
                                          <p:stCondLst>
                                            <p:cond delay="0"/>
                                          </p:stCondLst>
                                        </p:cTn>
                                        <p:tgtEl>
                                          <p:spTgt spid="177214"/>
                                        </p:tgtEl>
                                        <p:attrNameLst>
                                          <p:attrName>style.visibility</p:attrName>
                                        </p:attrNameLst>
                                      </p:cBhvr>
                                      <p:to>
                                        <p:strVal val="visible"/>
                                      </p:to>
                                    </p:set>
                                    <p:animEffect transition="in" filter="wipe(left)">
                                      <p:cBhvr>
                                        <p:cTn id="52" dur="500"/>
                                        <p:tgtEl>
                                          <p:spTgt spid="1772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177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03" grpId="0" autoUpdateAnimBg="0"/>
      <p:bldP spid="177204" grpId="0" autoUpdateAnimBg="0"/>
      <p:bldP spid="177205" grpId="0" autoUpdateAnimBg="0"/>
      <p:bldP spid="177209" grpId="0" autoUpdateAnimBg="0"/>
      <p:bldP spid="177210" grpId="0" autoUpdateAnimBg="0"/>
      <p:bldP spid="177212" grpId="0" autoUpdateAnimBg="0"/>
      <p:bldP spid="177213" grpId="0" autoUpdateAnimBg="0"/>
      <p:bldP spid="17721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标题 1"/>
          <p:cNvSpPr>
            <a:spLocks noGrp="1"/>
          </p:cNvSpPr>
          <p:nvPr>
            <p:ph type="title"/>
          </p:nvPr>
        </p:nvSpPr>
        <p:spPr/>
        <p:txBody>
          <a:bodyPr/>
          <a:lstStyle/>
          <a:p>
            <a:pPr eaLnBrk="1" hangingPunct="1"/>
            <a:r>
              <a:rPr lang="en-US" altLang="zh-CN" smtClean="0">
                <a:ea typeface="宋体" charset="-122"/>
              </a:rPr>
              <a:t>7.3.3 </a:t>
            </a:r>
            <a:r>
              <a:rPr lang="zh-CN" altLang="en-US" smtClean="0">
                <a:ea typeface="宋体" charset="-122"/>
              </a:rPr>
              <a:t>微分、积分运算电路（续</a:t>
            </a:r>
            <a:r>
              <a:rPr lang="en-US" altLang="zh-CN" smtClean="0">
                <a:ea typeface="宋体" charset="-122"/>
              </a:rPr>
              <a:t>3</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63</a:t>
            </a:fld>
            <a:endParaRPr lang="zh-CN" altLang="en-US"/>
          </a:p>
        </p:txBody>
      </p:sp>
      <p:sp>
        <p:nvSpPr>
          <p:cNvPr id="36870" name="矩形 3"/>
          <p:cNvSpPr>
            <a:spLocks noChangeArrowheads="1"/>
          </p:cNvSpPr>
          <p:nvPr/>
        </p:nvSpPr>
        <p:spPr bwMode="auto">
          <a:xfrm>
            <a:off x="407988" y="958850"/>
            <a:ext cx="6858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电路如图所示，试求</a:t>
            </a:r>
            <a:r>
              <a:rPr lang="en-US" altLang="zh-CN" i="1"/>
              <a:t>u</a:t>
            </a:r>
            <a:r>
              <a:rPr lang="en-US" altLang="zh-CN" baseline="-25000"/>
              <a:t>o</a:t>
            </a:r>
            <a:r>
              <a:rPr lang="zh-CN" altLang="en-US"/>
              <a:t>与</a:t>
            </a:r>
            <a:r>
              <a:rPr lang="en-US" altLang="zh-CN" i="1"/>
              <a:t>u</a:t>
            </a:r>
            <a:r>
              <a:rPr lang="en-US" altLang="zh-CN" baseline="-25000"/>
              <a:t>i1</a:t>
            </a:r>
            <a:r>
              <a:rPr lang="zh-CN" altLang="en-US"/>
              <a:t>、</a:t>
            </a:r>
            <a:r>
              <a:rPr lang="en-US" altLang="zh-CN" i="1"/>
              <a:t>u</a:t>
            </a:r>
            <a:r>
              <a:rPr lang="en-US" altLang="zh-CN" baseline="-25000"/>
              <a:t>i2</a:t>
            </a:r>
            <a:r>
              <a:rPr lang="zh-CN" altLang="en-US"/>
              <a:t>的关系式。</a:t>
            </a:r>
          </a:p>
        </p:txBody>
      </p:sp>
      <p:pic>
        <p:nvPicPr>
          <p:cNvPr id="36871" name="图片 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7700" y="1033463"/>
            <a:ext cx="47021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327025" y="1628775"/>
            <a:ext cx="36576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第一步：利用</a:t>
            </a:r>
            <a:r>
              <a:rPr lang="en-US" altLang="zh-CN" i="1"/>
              <a:t>i</a:t>
            </a:r>
            <a:r>
              <a:rPr lang="en-US" altLang="zh-CN" i="1" baseline="-25000"/>
              <a:t>+</a:t>
            </a:r>
            <a:r>
              <a:rPr lang="en-US" altLang="zh-CN"/>
              <a:t>=0</a:t>
            </a:r>
            <a:r>
              <a:rPr lang="zh-CN" altLang="en-US"/>
              <a:t>，求出同相输入端电压</a:t>
            </a:r>
            <a:r>
              <a:rPr lang="en-US" altLang="zh-CN" i="1"/>
              <a:t>u+</a:t>
            </a:r>
            <a:endParaRPr lang="zh-CN" altLang="en-US"/>
          </a:p>
        </p:txBody>
      </p:sp>
      <p:sp>
        <p:nvSpPr>
          <p:cNvPr id="3687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36866" name="Object 4"/>
          <p:cNvGraphicFramePr>
            <a:graphicFrameLocks noChangeAspect="1"/>
          </p:cNvGraphicFramePr>
          <p:nvPr/>
        </p:nvGraphicFramePr>
        <p:xfrm>
          <a:off x="784225" y="2792413"/>
          <a:ext cx="2319338" cy="849312"/>
        </p:xfrm>
        <a:graphic>
          <a:graphicData uri="http://schemas.openxmlformats.org/presentationml/2006/ole">
            <mc:AlternateContent xmlns:mc="http://schemas.openxmlformats.org/markup-compatibility/2006">
              <mc:Choice xmlns:v="urn:schemas-microsoft-com:vml" Requires="v">
                <p:oleObj spid="_x0000_s36979" name="Equation" r:id="rId4" imgW="1066680" imgH="393480" progId="Equation.DSMT4">
                  <p:embed/>
                </p:oleObj>
              </mc:Choice>
              <mc:Fallback>
                <p:oleObj name="Equation" r:id="rId4" imgW="1066680" imgH="393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225" y="2792413"/>
                        <a:ext cx="2319338"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36867" name="Object 6"/>
          <p:cNvGraphicFramePr>
            <a:graphicFrameLocks noChangeAspect="1"/>
          </p:cNvGraphicFramePr>
          <p:nvPr/>
        </p:nvGraphicFramePr>
        <p:xfrm>
          <a:off x="773113" y="3756025"/>
          <a:ext cx="2047875" cy="720725"/>
        </p:xfrm>
        <a:graphic>
          <a:graphicData uri="http://schemas.openxmlformats.org/presentationml/2006/ole">
            <mc:AlternateContent xmlns:mc="http://schemas.openxmlformats.org/markup-compatibility/2006">
              <mc:Choice xmlns:v="urn:schemas-microsoft-com:vml" Requires="v">
                <p:oleObj spid="_x0000_s36980" name="Equation" r:id="rId6" imgW="1104840" imgH="393480" progId="Equation.DSMT4">
                  <p:embed/>
                </p:oleObj>
              </mc:Choice>
              <mc:Fallback>
                <p:oleObj name="Equation" r:id="rId6" imgW="1104840" imgH="3934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3" y="3756025"/>
                        <a:ext cx="20478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407988" y="4486275"/>
            <a:ext cx="74945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第二步：利用</a:t>
            </a:r>
            <a:r>
              <a:rPr lang="en-US" altLang="zh-CN" i="1"/>
              <a:t>u</a:t>
            </a:r>
            <a:r>
              <a:rPr lang="en-US" altLang="zh-CN" i="1" baseline="-25000"/>
              <a:t>+</a:t>
            </a:r>
            <a:r>
              <a:rPr lang="en-US" altLang="zh-CN" i="1"/>
              <a:t> </a:t>
            </a:r>
            <a:r>
              <a:rPr lang="en-US" altLang="zh-CN"/>
              <a:t>= </a:t>
            </a:r>
            <a:r>
              <a:rPr lang="en-US" altLang="zh-CN" i="1"/>
              <a:t>u</a:t>
            </a:r>
            <a:r>
              <a:rPr lang="en-US" altLang="zh-CN" i="1" baseline="-25000">
                <a:sym typeface="Symbol" pitchFamily="18" charset="2"/>
              </a:rPr>
              <a:t></a:t>
            </a:r>
            <a:r>
              <a:rPr lang="zh-CN" altLang="en-US"/>
              <a:t>，确定反相输入端电压</a:t>
            </a:r>
            <a:r>
              <a:rPr lang="en-US" altLang="zh-CN" i="1"/>
              <a:t>u</a:t>
            </a:r>
            <a:r>
              <a:rPr lang="en-US" altLang="zh-CN" i="1" baseline="-25000">
                <a:sym typeface="Symbol" pitchFamily="18" charset="2"/>
              </a:rPr>
              <a:t></a:t>
            </a:r>
            <a:endParaRPr lang="zh-CN" altLang="en-US" baseline="-25000"/>
          </a:p>
        </p:txBody>
      </p:sp>
      <p:sp>
        <p:nvSpPr>
          <p:cNvPr id="3687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84680" name="Object 8"/>
          <p:cNvGraphicFramePr>
            <a:graphicFrameLocks noChangeAspect="1"/>
          </p:cNvGraphicFramePr>
          <p:nvPr/>
        </p:nvGraphicFramePr>
        <p:xfrm>
          <a:off x="771525" y="5241925"/>
          <a:ext cx="3087688" cy="865188"/>
        </p:xfrm>
        <a:graphic>
          <a:graphicData uri="http://schemas.openxmlformats.org/presentationml/2006/ole">
            <mc:AlternateContent xmlns:mc="http://schemas.openxmlformats.org/markup-compatibility/2006">
              <mc:Choice xmlns:v="urn:schemas-microsoft-com:vml" Requires="v">
                <p:oleObj spid="_x0000_s36981" name="Equation" r:id="rId8" imgW="1396800" imgH="393480" progId="Equation.DSMT4">
                  <p:embed/>
                </p:oleObj>
              </mc:Choice>
              <mc:Fallback>
                <p:oleObj name="Equation" r:id="rId8" imgW="1396800" imgH="39348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525" y="5241925"/>
                        <a:ext cx="308768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866"/>
                                        </p:tgtEl>
                                        <p:attrNameLst>
                                          <p:attrName>style.visibility</p:attrName>
                                        </p:attrNameLst>
                                      </p:cBhvr>
                                      <p:to>
                                        <p:strVal val="visible"/>
                                      </p:to>
                                    </p:set>
                                    <p:anim calcmode="lin" valueType="num">
                                      <p:cBhvr additive="base">
                                        <p:cTn id="12" dur="500" fill="hold"/>
                                        <p:tgtEl>
                                          <p:spTgt spid="36866"/>
                                        </p:tgtEl>
                                        <p:attrNameLst>
                                          <p:attrName>ppt_x</p:attrName>
                                        </p:attrNameLst>
                                      </p:cBhvr>
                                      <p:tavLst>
                                        <p:tav tm="0">
                                          <p:val>
                                            <p:strVal val="#ppt_x"/>
                                          </p:val>
                                        </p:tav>
                                        <p:tav tm="100000">
                                          <p:val>
                                            <p:strVal val="#ppt_x"/>
                                          </p:val>
                                        </p:tav>
                                      </p:tavLst>
                                    </p:anim>
                                    <p:anim calcmode="lin" valueType="num">
                                      <p:cBhvr additive="base">
                                        <p:cTn id="13" dur="500" fill="hold"/>
                                        <p:tgtEl>
                                          <p:spTgt spid="3686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6867"/>
                                        </p:tgtEl>
                                        <p:attrNameLst>
                                          <p:attrName>style.visibility</p:attrName>
                                        </p:attrNameLst>
                                      </p:cBhvr>
                                      <p:to>
                                        <p:strVal val="visible"/>
                                      </p:to>
                                    </p:set>
                                    <p:anim calcmode="lin" valueType="num">
                                      <p:cBhvr additive="base">
                                        <p:cTn id="17" dur="500" fill="hold"/>
                                        <p:tgtEl>
                                          <p:spTgt spid="36867"/>
                                        </p:tgtEl>
                                        <p:attrNameLst>
                                          <p:attrName>ppt_x</p:attrName>
                                        </p:attrNameLst>
                                      </p:cBhvr>
                                      <p:tavLst>
                                        <p:tav tm="0">
                                          <p:val>
                                            <p:strVal val="#ppt_x"/>
                                          </p:val>
                                        </p:tav>
                                        <p:tav tm="100000">
                                          <p:val>
                                            <p:strVal val="#ppt_x"/>
                                          </p:val>
                                        </p:tav>
                                      </p:tavLst>
                                    </p:anim>
                                    <p:anim calcmode="lin" valueType="num">
                                      <p:cBhvr additive="base">
                                        <p:cTn id="18"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284680"/>
                                        </p:tgtEl>
                                        <p:attrNameLst>
                                          <p:attrName>style.visibility</p:attrName>
                                        </p:attrNameLst>
                                      </p:cBhvr>
                                      <p:to>
                                        <p:strVal val="visible"/>
                                      </p:to>
                                    </p:set>
                                    <p:anim calcmode="lin" valueType="num">
                                      <p:cBhvr additive="base">
                                        <p:cTn id="28" dur="500" fill="hold"/>
                                        <p:tgtEl>
                                          <p:spTgt spid="284680"/>
                                        </p:tgtEl>
                                        <p:attrNameLst>
                                          <p:attrName>ppt_x</p:attrName>
                                        </p:attrNameLst>
                                      </p:cBhvr>
                                      <p:tavLst>
                                        <p:tav tm="0">
                                          <p:val>
                                            <p:strVal val="#ppt_x"/>
                                          </p:val>
                                        </p:tav>
                                        <p:tav tm="100000">
                                          <p:val>
                                            <p:strVal val="#ppt_x"/>
                                          </p:val>
                                        </p:tav>
                                      </p:tavLst>
                                    </p:anim>
                                    <p:anim calcmode="lin" valueType="num">
                                      <p:cBhvr additive="base">
                                        <p:cTn id="29" dur="500" fill="hold"/>
                                        <p:tgtEl>
                                          <p:spTgt spid="284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6" name="标题 1"/>
          <p:cNvSpPr>
            <a:spLocks noGrp="1"/>
          </p:cNvSpPr>
          <p:nvPr>
            <p:ph type="title"/>
          </p:nvPr>
        </p:nvSpPr>
        <p:spPr/>
        <p:txBody>
          <a:bodyPr/>
          <a:lstStyle/>
          <a:p>
            <a:pPr eaLnBrk="1" hangingPunct="1"/>
            <a:r>
              <a:rPr lang="en-US" altLang="zh-CN" smtClean="0">
                <a:ea typeface="宋体" charset="-122"/>
              </a:rPr>
              <a:t>7.3.3 </a:t>
            </a:r>
            <a:r>
              <a:rPr lang="zh-CN" altLang="en-US" smtClean="0">
                <a:ea typeface="宋体" charset="-122"/>
              </a:rPr>
              <a:t>微分、积分运算电路（续</a:t>
            </a:r>
            <a:r>
              <a:rPr lang="en-US" altLang="zh-CN" smtClean="0">
                <a:ea typeface="宋体" charset="-122"/>
              </a:rPr>
              <a:t>3</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64</a:t>
            </a:fld>
            <a:endParaRPr lang="zh-CN" altLang="en-US"/>
          </a:p>
        </p:txBody>
      </p:sp>
      <p:pic>
        <p:nvPicPr>
          <p:cNvPr id="37897" name="图片 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5163" y="674688"/>
            <a:ext cx="470058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p:nvSpPr>
        <p:spPr bwMode="auto">
          <a:xfrm>
            <a:off x="-15875" y="927100"/>
            <a:ext cx="63023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第三步：利用已知电压</a:t>
            </a:r>
            <a:r>
              <a:rPr lang="en-US" altLang="zh-CN" i="1"/>
              <a:t>u</a:t>
            </a:r>
            <a:r>
              <a:rPr lang="en-US" altLang="zh-CN" i="1" baseline="-25000"/>
              <a:t>-</a:t>
            </a:r>
            <a:r>
              <a:rPr lang="zh-CN" altLang="en-US"/>
              <a:t>，求出电流</a:t>
            </a:r>
            <a:r>
              <a:rPr lang="en-US" altLang="zh-CN" i="1"/>
              <a:t>i</a:t>
            </a:r>
            <a:r>
              <a:rPr lang="en-US" altLang="zh-CN" baseline="-25000"/>
              <a:t>1</a:t>
            </a:r>
            <a:endParaRPr lang="zh-CN" altLang="en-US" baseline="-25000"/>
          </a:p>
        </p:txBody>
      </p:sp>
      <p:sp>
        <p:nvSpPr>
          <p:cNvPr id="378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0817" name="Object 1"/>
          <p:cNvGraphicFramePr>
            <a:graphicFrameLocks noChangeAspect="1"/>
          </p:cNvGraphicFramePr>
          <p:nvPr/>
        </p:nvGraphicFramePr>
        <p:xfrm>
          <a:off x="1208088" y="1322388"/>
          <a:ext cx="1506537" cy="833437"/>
        </p:xfrm>
        <a:graphic>
          <a:graphicData uri="http://schemas.openxmlformats.org/presentationml/2006/ole">
            <mc:AlternateContent xmlns:mc="http://schemas.openxmlformats.org/markup-compatibility/2006">
              <mc:Choice xmlns:v="urn:schemas-microsoft-com:vml" Requires="v">
                <p:oleObj spid="_x0000_s38112" name="Equation" r:id="rId4" imgW="723586" imgH="393529" progId="Equation.DSMT4">
                  <p:embed/>
                </p:oleObj>
              </mc:Choice>
              <mc:Fallback>
                <p:oleObj name="Equation" r:id="rId4" imgW="723586" imgH="393529"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1322388"/>
                        <a:ext cx="1506537"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a:spLocks noChangeArrowheads="1"/>
          </p:cNvSpPr>
          <p:nvPr/>
        </p:nvSpPr>
        <p:spPr bwMode="auto">
          <a:xfrm>
            <a:off x="-15875" y="2130425"/>
            <a:ext cx="43418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第四步：利用</a:t>
            </a:r>
            <a:r>
              <a:rPr lang="en-US" altLang="zh-CN" i="1"/>
              <a:t>i</a:t>
            </a:r>
            <a:r>
              <a:rPr lang="en-US" altLang="zh-CN" baseline="-25000"/>
              <a:t>-</a:t>
            </a:r>
            <a:r>
              <a:rPr lang="en-US" altLang="zh-CN"/>
              <a:t>=0</a:t>
            </a:r>
            <a:r>
              <a:rPr lang="zh-CN" altLang="en-US"/>
              <a:t>，求出电流</a:t>
            </a:r>
            <a:r>
              <a:rPr lang="en-US" altLang="zh-CN" i="1"/>
              <a:t>i</a:t>
            </a:r>
            <a:r>
              <a:rPr lang="en-US" altLang="zh-CN" baseline="-25000"/>
              <a:t>F</a:t>
            </a:r>
            <a:endParaRPr lang="zh-CN" altLang="en-US" baseline="-25000"/>
          </a:p>
        </p:txBody>
      </p:sp>
      <p:sp>
        <p:nvSpPr>
          <p:cNvPr id="379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0819" name="Object 3"/>
          <p:cNvGraphicFramePr>
            <a:graphicFrameLocks noChangeAspect="1"/>
          </p:cNvGraphicFramePr>
          <p:nvPr/>
        </p:nvGraphicFramePr>
        <p:xfrm>
          <a:off x="1176338" y="2547938"/>
          <a:ext cx="2179637" cy="896937"/>
        </p:xfrm>
        <a:graphic>
          <a:graphicData uri="http://schemas.openxmlformats.org/presentationml/2006/ole">
            <mc:AlternateContent xmlns:mc="http://schemas.openxmlformats.org/markup-compatibility/2006">
              <mc:Choice xmlns:v="urn:schemas-microsoft-com:vml" Requires="v">
                <p:oleObj spid="_x0000_s38113" name="Equation" r:id="rId6" imgW="977476" imgH="393529" progId="Equation.DSMT4">
                  <p:embed/>
                </p:oleObj>
              </mc:Choice>
              <mc:Fallback>
                <p:oleObj name="Equation" r:id="rId6" imgW="977476"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6338" y="2547938"/>
                        <a:ext cx="2179637"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a:spLocks noChangeArrowheads="1"/>
          </p:cNvSpPr>
          <p:nvPr/>
        </p:nvSpPr>
        <p:spPr bwMode="auto">
          <a:xfrm>
            <a:off x="-15875" y="3376613"/>
            <a:ext cx="80819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第五步：由反馈电路的特性和</a:t>
            </a:r>
            <a:r>
              <a:rPr lang="en-US" altLang="zh-CN" i="1"/>
              <a:t>u</a:t>
            </a:r>
            <a:r>
              <a:rPr lang="en-US" altLang="zh-CN" i="1" baseline="-25000">
                <a:sym typeface="Symbol" pitchFamily="18" charset="2"/>
              </a:rPr>
              <a:t></a:t>
            </a:r>
            <a:r>
              <a:rPr lang="zh-CN" altLang="en-US"/>
              <a:t>确定输出电压</a:t>
            </a:r>
            <a:r>
              <a:rPr lang="en-US" altLang="zh-CN" i="1"/>
              <a:t>u</a:t>
            </a:r>
            <a:r>
              <a:rPr lang="en-US" altLang="zh-CN" baseline="-25000"/>
              <a:t>o</a:t>
            </a:r>
            <a:endParaRPr lang="zh-CN" altLang="en-US" baseline="-25000"/>
          </a:p>
        </p:txBody>
      </p:sp>
      <p:sp>
        <p:nvSpPr>
          <p:cNvPr id="3790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0821" name="Object 5"/>
          <p:cNvGraphicFramePr>
            <a:graphicFrameLocks noChangeAspect="1"/>
          </p:cNvGraphicFramePr>
          <p:nvPr/>
        </p:nvGraphicFramePr>
        <p:xfrm>
          <a:off x="1208088" y="3836988"/>
          <a:ext cx="3344862" cy="768350"/>
        </p:xfrm>
        <a:graphic>
          <a:graphicData uri="http://schemas.openxmlformats.org/presentationml/2006/ole">
            <mc:AlternateContent xmlns:mc="http://schemas.openxmlformats.org/markup-compatibility/2006">
              <mc:Choice xmlns:v="urn:schemas-microsoft-com:vml" Requires="v">
                <p:oleObj spid="_x0000_s38114" name="Equation" r:id="rId8" imgW="1739900" imgH="406400" progId="Equation.DSMT4">
                  <p:embed/>
                </p:oleObj>
              </mc:Choice>
              <mc:Fallback>
                <p:oleObj name="Equation" r:id="rId8" imgW="1739900" imgH="4064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8088" y="3836988"/>
                        <a:ext cx="3344862"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0823" name="Object 7"/>
          <p:cNvGraphicFramePr>
            <a:graphicFrameLocks noChangeAspect="1"/>
          </p:cNvGraphicFramePr>
          <p:nvPr/>
        </p:nvGraphicFramePr>
        <p:xfrm>
          <a:off x="5356225" y="3805238"/>
          <a:ext cx="3343275" cy="815975"/>
        </p:xfrm>
        <a:graphic>
          <a:graphicData uri="http://schemas.openxmlformats.org/presentationml/2006/ole">
            <mc:AlternateContent xmlns:mc="http://schemas.openxmlformats.org/markup-compatibility/2006">
              <mc:Choice xmlns:v="urn:schemas-microsoft-com:vml" Requires="v">
                <p:oleObj spid="_x0000_s38115" name="Equation" r:id="rId10" imgW="1637589" imgH="406224" progId="Equation.DSMT4">
                  <p:embed/>
                </p:oleObj>
              </mc:Choice>
              <mc:Fallback>
                <p:oleObj name="Equation" r:id="rId10" imgW="1637589" imgH="406224"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56225" y="3805238"/>
                        <a:ext cx="33432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0825" name="Object 9"/>
          <p:cNvGraphicFramePr>
            <a:graphicFrameLocks noChangeAspect="1"/>
          </p:cNvGraphicFramePr>
          <p:nvPr/>
        </p:nvGraphicFramePr>
        <p:xfrm>
          <a:off x="587375" y="4621213"/>
          <a:ext cx="8020050" cy="800100"/>
        </p:xfrm>
        <a:graphic>
          <a:graphicData uri="http://schemas.openxmlformats.org/presentationml/2006/ole">
            <mc:AlternateContent xmlns:mc="http://schemas.openxmlformats.org/markup-compatibility/2006">
              <mc:Choice xmlns:v="urn:schemas-microsoft-com:vml" Requires="v">
                <p:oleObj spid="_x0000_s38116" name="Equation" r:id="rId12" imgW="4013200" imgH="406400" progId="Equation.DSMT4">
                  <p:embed/>
                </p:oleObj>
              </mc:Choice>
              <mc:Fallback>
                <p:oleObj name="Equation" r:id="rId12" imgW="4013200" imgH="4064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7375" y="4621213"/>
                        <a:ext cx="80200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6"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0827" name="Object 11"/>
          <p:cNvGraphicFramePr>
            <a:graphicFrameLocks noChangeAspect="1"/>
          </p:cNvGraphicFramePr>
          <p:nvPr/>
        </p:nvGraphicFramePr>
        <p:xfrm>
          <a:off x="620713" y="5470525"/>
          <a:ext cx="3021012" cy="841375"/>
        </p:xfrm>
        <a:graphic>
          <a:graphicData uri="http://schemas.openxmlformats.org/presentationml/2006/ole">
            <mc:AlternateContent xmlns:mc="http://schemas.openxmlformats.org/markup-compatibility/2006">
              <mc:Choice xmlns:v="urn:schemas-microsoft-com:vml" Requires="v">
                <p:oleObj spid="_x0000_s38117" name="Equation" r:id="rId14" imgW="1396800" imgH="393480" progId="Equation.DSMT4">
                  <p:embed/>
                </p:oleObj>
              </mc:Choice>
              <mc:Fallback>
                <p:oleObj name="Equation" r:id="rId14" imgW="1396800" imgH="39348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0713" y="5470525"/>
                        <a:ext cx="3021012"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a:spLocks noChangeArrowheads="1"/>
          </p:cNvSpPr>
          <p:nvPr/>
        </p:nvSpPr>
        <p:spPr bwMode="auto">
          <a:xfrm>
            <a:off x="4244975" y="5449888"/>
            <a:ext cx="4703763"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第六步，检验输出电压是否在线性范围内。</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90817"/>
                                        </p:tgtEl>
                                        <p:attrNameLst>
                                          <p:attrName>style.visibility</p:attrName>
                                        </p:attrNameLst>
                                      </p:cBhvr>
                                      <p:to>
                                        <p:strVal val="visible"/>
                                      </p:to>
                                    </p:set>
                                    <p:anim calcmode="lin" valueType="num">
                                      <p:cBhvr additive="base">
                                        <p:cTn id="12" dur="500" fill="hold"/>
                                        <p:tgtEl>
                                          <p:spTgt spid="290817"/>
                                        </p:tgtEl>
                                        <p:attrNameLst>
                                          <p:attrName>ppt_x</p:attrName>
                                        </p:attrNameLst>
                                      </p:cBhvr>
                                      <p:tavLst>
                                        <p:tav tm="0">
                                          <p:val>
                                            <p:strVal val="#ppt_x"/>
                                          </p:val>
                                        </p:tav>
                                        <p:tav tm="100000">
                                          <p:val>
                                            <p:strVal val="#ppt_x"/>
                                          </p:val>
                                        </p:tav>
                                      </p:tavLst>
                                    </p:anim>
                                    <p:anim calcmode="lin" valueType="num">
                                      <p:cBhvr additive="base">
                                        <p:cTn id="13" dur="500" fill="hold"/>
                                        <p:tgtEl>
                                          <p:spTgt spid="29081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90819"/>
                                        </p:tgtEl>
                                        <p:attrNameLst>
                                          <p:attrName>style.visibility</p:attrName>
                                        </p:attrNameLst>
                                      </p:cBhvr>
                                      <p:to>
                                        <p:strVal val="visible"/>
                                      </p:to>
                                    </p:set>
                                    <p:anim calcmode="lin" valueType="num">
                                      <p:cBhvr additive="base">
                                        <p:cTn id="23" dur="500" fill="hold"/>
                                        <p:tgtEl>
                                          <p:spTgt spid="290819"/>
                                        </p:tgtEl>
                                        <p:attrNameLst>
                                          <p:attrName>ppt_x</p:attrName>
                                        </p:attrNameLst>
                                      </p:cBhvr>
                                      <p:tavLst>
                                        <p:tav tm="0">
                                          <p:val>
                                            <p:strVal val="#ppt_x"/>
                                          </p:val>
                                        </p:tav>
                                        <p:tav tm="100000">
                                          <p:val>
                                            <p:strVal val="#ppt_x"/>
                                          </p:val>
                                        </p:tav>
                                      </p:tavLst>
                                    </p:anim>
                                    <p:anim calcmode="lin" valueType="num">
                                      <p:cBhvr additive="base">
                                        <p:cTn id="24" dur="500" fill="hold"/>
                                        <p:tgtEl>
                                          <p:spTgt spid="29081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290821"/>
                                        </p:tgtEl>
                                        <p:attrNameLst>
                                          <p:attrName>style.visibility</p:attrName>
                                        </p:attrNameLst>
                                      </p:cBhvr>
                                      <p:to>
                                        <p:strVal val="visible"/>
                                      </p:to>
                                    </p:set>
                                    <p:anim calcmode="lin" valueType="num">
                                      <p:cBhvr additive="base">
                                        <p:cTn id="34" dur="500" fill="hold"/>
                                        <p:tgtEl>
                                          <p:spTgt spid="290821"/>
                                        </p:tgtEl>
                                        <p:attrNameLst>
                                          <p:attrName>ppt_x</p:attrName>
                                        </p:attrNameLst>
                                      </p:cBhvr>
                                      <p:tavLst>
                                        <p:tav tm="0">
                                          <p:val>
                                            <p:strVal val="#ppt_x"/>
                                          </p:val>
                                        </p:tav>
                                        <p:tav tm="100000">
                                          <p:val>
                                            <p:strVal val="#ppt_x"/>
                                          </p:val>
                                        </p:tav>
                                      </p:tavLst>
                                    </p:anim>
                                    <p:anim calcmode="lin" valueType="num">
                                      <p:cBhvr additive="base">
                                        <p:cTn id="35" dur="500" fill="hold"/>
                                        <p:tgtEl>
                                          <p:spTgt spid="290821"/>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1000"/>
                            </p:stCondLst>
                            <p:childTnLst>
                              <p:par>
                                <p:cTn id="37" presetID="2" presetClass="entr" presetSubtype="4" fill="hold" nodeType="afterEffect">
                                  <p:stCondLst>
                                    <p:cond delay="0"/>
                                  </p:stCondLst>
                                  <p:childTnLst>
                                    <p:set>
                                      <p:cBhvr>
                                        <p:cTn id="38" dur="1" fill="hold">
                                          <p:stCondLst>
                                            <p:cond delay="0"/>
                                          </p:stCondLst>
                                        </p:cTn>
                                        <p:tgtEl>
                                          <p:spTgt spid="290823"/>
                                        </p:tgtEl>
                                        <p:attrNameLst>
                                          <p:attrName>style.visibility</p:attrName>
                                        </p:attrNameLst>
                                      </p:cBhvr>
                                      <p:to>
                                        <p:strVal val="visible"/>
                                      </p:to>
                                    </p:set>
                                    <p:anim calcmode="lin" valueType="num">
                                      <p:cBhvr additive="base">
                                        <p:cTn id="39" dur="500" fill="hold"/>
                                        <p:tgtEl>
                                          <p:spTgt spid="290823"/>
                                        </p:tgtEl>
                                        <p:attrNameLst>
                                          <p:attrName>ppt_x</p:attrName>
                                        </p:attrNameLst>
                                      </p:cBhvr>
                                      <p:tavLst>
                                        <p:tav tm="0">
                                          <p:val>
                                            <p:strVal val="#ppt_x"/>
                                          </p:val>
                                        </p:tav>
                                        <p:tav tm="100000">
                                          <p:val>
                                            <p:strVal val="#ppt_x"/>
                                          </p:val>
                                        </p:tav>
                                      </p:tavLst>
                                    </p:anim>
                                    <p:anim calcmode="lin" valueType="num">
                                      <p:cBhvr additive="base">
                                        <p:cTn id="40" dur="500" fill="hold"/>
                                        <p:tgtEl>
                                          <p:spTgt spid="290823"/>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1500"/>
                            </p:stCondLst>
                            <p:childTnLst>
                              <p:par>
                                <p:cTn id="42" presetID="2" presetClass="entr" presetSubtype="4" fill="hold" nodeType="afterEffect">
                                  <p:stCondLst>
                                    <p:cond delay="0"/>
                                  </p:stCondLst>
                                  <p:childTnLst>
                                    <p:set>
                                      <p:cBhvr>
                                        <p:cTn id="43" dur="1" fill="hold">
                                          <p:stCondLst>
                                            <p:cond delay="0"/>
                                          </p:stCondLst>
                                        </p:cTn>
                                        <p:tgtEl>
                                          <p:spTgt spid="290825"/>
                                        </p:tgtEl>
                                        <p:attrNameLst>
                                          <p:attrName>style.visibility</p:attrName>
                                        </p:attrNameLst>
                                      </p:cBhvr>
                                      <p:to>
                                        <p:strVal val="visible"/>
                                      </p:to>
                                    </p:set>
                                    <p:anim calcmode="lin" valueType="num">
                                      <p:cBhvr additive="base">
                                        <p:cTn id="44" dur="500" fill="hold"/>
                                        <p:tgtEl>
                                          <p:spTgt spid="290825"/>
                                        </p:tgtEl>
                                        <p:attrNameLst>
                                          <p:attrName>ppt_x</p:attrName>
                                        </p:attrNameLst>
                                      </p:cBhvr>
                                      <p:tavLst>
                                        <p:tav tm="0">
                                          <p:val>
                                            <p:strVal val="#ppt_x"/>
                                          </p:val>
                                        </p:tav>
                                        <p:tav tm="100000">
                                          <p:val>
                                            <p:strVal val="#ppt_x"/>
                                          </p:val>
                                        </p:tav>
                                      </p:tavLst>
                                    </p:anim>
                                    <p:anim calcmode="lin" valueType="num">
                                      <p:cBhvr additive="base">
                                        <p:cTn id="45" dur="500" fill="hold"/>
                                        <p:tgtEl>
                                          <p:spTgt spid="290825"/>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2000"/>
                            </p:stCondLst>
                            <p:childTnLst>
                              <p:par>
                                <p:cTn id="47" presetID="2" presetClass="entr" presetSubtype="4" fill="hold" nodeType="afterEffect">
                                  <p:stCondLst>
                                    <p:cond delay="0"/>
                                  </p:stCondLst>
                                  <p:childTnLst>
                                    <p:set>
                                      <p:cBhvr>
                                        <p:cTn id="48" dur="1" fill="hold">
                                          <p:stCondLst>
                                            <p:cond delay="0"/>
                                          </p:stCondLst>
                                        </p:cTn>
                                        <p:tgtEl>
                                          <p:spTgt spid="290827"/>
                                        </p:tgtEl>
                                        <p:attrNameLst>
                                          <p:attrName>style.visibility</p:attrName>
                                        </p:attrNameLst>
                                      </p:cBhvr>
                                      <p:to>
                                        <p:strVal val="visible"/>
                                      </p:to>
                                    </p:set>
                                    <p:anim calcmode="lin" valueType="num">
                                      <p:cBhvr additive="base">
                                        <p:cTn id="49" dur="500" fill="hold"/>
                                        <p:tgtEl>
                                          <p:spTgt spid="290827"/>
                                        </p:tgtEl>
                                        <p:attrNameLst>
                                          <p:attrName>ppt_x</p:attrName>
                                        </p:attrNameLst>
                                      </p:cBhvr>
                                      <p:tavLst>
                                        <p:tav tm="0">
                                          <p:val>
                                            <p:strVal val="#ppt_x"/>
                                          </p:val>
                                        </p:tav>
                                        <p:tav tm="100000">
                                          <p:val>
                                            <p:strVal val="#ppt_x"/>
                                          </p:val>
                                        </p:tav>
                                      </p:tavLst>
                                    </p:anim>
                                    <p:anim calcmode="lin" valueType="num">
                                      <p:cBhvr additive="base">
                                        <p:cTn id="50" dur="500" fill="hold"/>
                                        <p:tgtEl>
                                          <p:spTgt spid="29082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运算放大器综合运用举例</a:t>
            </a:r>
            <a:endParaRPr lang="zh-CN" altLang="en-US" dirty="0"/>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65</a:t>
            </a:fld>
            <a:endParaRPr lang="zh-CN" altLang="en-US"/>
          </a:p>
        </p:txBody>
      </p:sp>
      <p:sp>
        <p:nvSpPr>
          <p:cNvPr id="4" name="文本框 3"/>
          <p:cNvSpPr txBox="1"/>
          <p:nvPr/>
        </p:nvSpPr>
        <p:spPr>
          <a:xfrm>
            <a:off x="173736" y="886968"/>
            <a:ext cx="1731564" cy="461665"/>
          </a:xfrm>
          <a:prstGeom prst="rect">
            <a:avLst/>
          </a:prstGeom>
          <a:noFill/>
        </p:spPr>
        <p:txBody>
          <a:bodyPr wrap="none" rtlCol="0">
            <a:spAutoFit/>
          </a:bodyPr>
          <a:lstStyle/>
          <a:p>
            <a:r>
              <a:rPr lang="zh-CN" altLang="en-US" dirty="0" smtClean="0"/>
              <a:t>模拟计算机</a:t>
            </a:r>
            <a:endParaRPr lang="zh-CN" altLang="en-US" dirty="0"/>
          </a:p>
        </p:txBody>
      </p:sp>
      <p:sp>
        <p:nvSpPr>
          <p:cNvPr id="5" name="文本框 4"/>
          <p:cNvSpPr txBox="1"/>
          <p:nvPr/>
        </p:nvSpPr>
        <p:spPr>
          <a:xfrm>
            <a:off x="539496" y="1376065"/>
            <a:ext cx="8537915" cy="461665"/>
          </a:xfrm>
          <a:prstGeom prst="rect">
            <a:avLst/>
          </a:prstGeom>
          <a:noFill/>
        </p:spPr>
        <p:txBody>
          <a:bodyPr wrap="none" rtlCol="0">
            <a:spAutoFit/>
          </a:bodyPr>
          <a:lstStyle/>
          <a:p>
            <a:r>
              <a:rPr lang="zh-CN" altLang="en-US" dirty="0" smtClean="0"/>
              <a:t>涉及的计算包括：加（减）法、比例（数乘）、微分与积分。</a:t>
            </a:r>
            <a:endParaRPr lang="zh-CN" altLang="en-US" dirty="0"/>
          </a:p>
        </p:txBody>
      </p:sp>
      <p:sp>
        <p:nvSpPr>
          <p:cNvPr id="6" name="文本框 5"/>
          <p:cNvSpPr txBox="1"/>
          <p:nvPr/>
        </p:nvSpPr>
        <p:spPr>
          <a:xfrm>
            <a:off x="466344" y="1947672"/>
            <a:ext cx="4515980" cy="461665"/>
          </a:xfrm>
          <a:prstGeom prst="rect">
            <a:avLst/>
          </a:prstGeom>
          <a:noFill/>
        </p:spPr>
        <p:txBody>
          <a:bodyPr wrap="none" rtlCol="0">
            <a:spAutoFit/>
          </a:bodyPr>
          <a:lstStyle/>
          <a:p>
            <a:r>
              <a:rPr lang="zh-CN" altLang="en-US" dirty="0" smtClean="0"/>
              <a:t>考虑一个典型的常微分方程求解</a:t>
            </a:r>
            <a:endParaRPr lang="zh-CN" altLang="en-US" dirty="0"/>
          </a:p>
        </p:txBody>
      </p:sp>
      <p:graphicFrame>
        <p:nvGraphicFramePr>
          <p:cNvPr id="7" name="对象 6"/>
          <p:cNvGraphicFramePr>
            <a:graphicFrameLocks noChangeAspect="1"/>
          </p:cNvGraphicFramePr>
          <p:nvPr>
            <p:extLst/>
          </p:nvPr>
        </p:nvGraphicFramePr>
        <p:xfrm>
          <a:off x="1039518" y="2436769"/>
          <a:ext cx="6621998" cy="1867743"/>
        </p:xfrm>
        <a:graphic>
          <a:graphicData uri="http://schemas.openxmlformats.org/presentationml/2006/ole">
            <mc:AlternateContent xmlns:mc="http://schemas.openxmlformats.org/markup-compatibility/2006">
              <mc:Choice xmlns:v="urn:schemas-microsoft-com:vml" Requires="v">
                <p:oleObj spid="_x0000_s70661" name="Equation" r:id="rId3" imgW="2971800" imgH="838080" progId="Equation.DSMT4">
                  <p:embed/>
                </p:oleObj>
              </mc:Choice>
              <mc:Fallback>
                <p:oleObj name="Equation" r:id="rId3" imgW="2971800" imgH="838080" progId="Equation.DSMT4">
                  <p:embed/>
                  <p:pic>
                    <p:nvPicPr>
                      <p:cNvPr id="7" name="对象 6"/>
                      <p:cNvPicPr/>
                      <p:nvPr/>
                    </p:nvPicPr>
                    <p:blipFill>
                      <a:blip r:embed="rId4"/>
                      <a:stretch>
                        <a:fillRect/>
                      </a:stretch>
                    </p:blipFill>
                    <p:spPr>
                      <a:xfrm>
                        <a:off x="1039518" y="2436769"/>
                        <a:ext cx="6621998" cy="186774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292473" y="4441886"/>
                <a:ext cx="7170104" cy="1200329"/>
              </a:xfrm>
              <a:prstGeom prst="rect">
                <a:avLst/>
              </a:prstGeom>
              <a:noFill/>
            </p:spPr>
            <p:txBody>
              <a:bodyPr wrap="none" rtlCol="0">
                <a:spAutoFit/>
              </a:bodyPr>
              <a:lstStyle/>
              <a:p>
                <a:pPr>
                  <a:lnSpc>
                    <a:spcPct val="150000"/>
                  </a:lnSpc>
                </a:pPr>
                <a:r>
                  <a:rPr lang="zh-CN" altLang="en-US" dirty="0" smtClean="0"/>
                  <a:t>其中，</a:t>
                </a:r>
                <a14:m>
                  <m:oMath xmlns:m="http://schemas.openxmlformats.org/officeDocument/2006/math">
                    <m:r>
                      <a:rPr lang="en-US" altLang="zh-CN" b="1" i="1" smtClean="0">
                        <a:latin typeface="Cambria Math" panose="02040503050406030204" pitchFamily="18" charset="0"/>
                      </a:rPr>
                      <m:t>𝒙</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zh-CN" altLang="en-US" b="1" i="0" smtClean="0">
                        <a:latin typeface="Cambria Math" panose="02040503050406030204" pitchFamily="18" charset="0"/>
                      </a:rPr>
                      <m:t>为</m:t>
                    </m:r>
                    <m:r>
                      <a:rPr lang="zh-CN" altLang="en-US" b="1" i="0">
                        <a:latin typeface="Cambria Math" panose="02040503050406030204" pitchFamily="18" charset="0"/>
                      </a:rPr>
                      <m:t>已知</m:t>
                    </m:r>
                    <m:r>
                      <a:rPr lang="zh-CN" altLang="en-US" b="1" i="1" smtClean="0">
                        <a:latin typeface="Cambria Math" panose="02040503050406030204" pitchFamily="18" charset="0"/>
                      </a:rPr>
                      <m:t>因</m:t>
                    </m:r>
                    <m:r>
                      <a:rPr lang="zh-CN" altLang="en-US" i="1">
                        <a:latin typeface="Cambria Math" panose="02040503050406030204" pitchFamily="18" charset="0"/>
                      </a:rPr>
                      <m:t>变量</m:t>
                    </m:r>
                    <m:r>
                      <a:rPr lang="zh-CN" altLang="en-US" i="1" smtClean="0">
                        <a:latin typeface="Cambria Math" panose="02040503050406030204" pitchFamily="18" charset="0"/>
                      </a:rPr>
                      <m:t>函数</m:t>
                    </m:r>
                    <m:r>
                      <a:rPr lang="zh-CN" altLang="en-US" b="1" i="1" smtClean="0">
                        <a:latin typeface="Cambria Math" panose="02040503050406030204" pitchFamily="18" charset="0"/>
                      </a:rPr>
                      <m:t>，</m:t>
                    </m:r>
                    <m:r>
                      <a:rPr lang="en-US" altLang="zh-CN" b="1" i="1" smtClean="0">
                        <a:latin typeface="Cambria Math" panose="02040503050406030204" pitchFamily="18" charset="0"/>
                      </a:rPr>
                      <m:t>𝒚</m:t>
                    </m:r>
                    <m:d>
                      <m:dPr>
                        <m:ctrlPr>
                          <a:rPr lang="en-US" altLang="zh-CN" i="1">
                            <a:latin typeface="Cambria Math" panose="02040503050406030204" pitchFamily="18" charset="0"/>
                          </a:rPr>
                        </m:ctrlPr>
                      </m:dPr>
                      <m:e>
                        <m:r>
                          <a:rPr lang="en-US" altLang="zh-CN" i="1">
                            <a:latin typeface="Cambria Math" panose="02040503050406030204" pitchFamily="18" charset="0"/>
                          </a:rPr>
                          <m:t>𝒕</m:t>
                        </m:r>
                      </m:e>
                    </m:d>
                    <m:r>
                      <a:rPr lang="zh-CN" altLang="en-US">
                        <a:latin typeface="Cambria Math" panose="02040503050406030204" pitchFamily="18" charset="0"/>
                      </a:rPr>
                      <m:t>为</m:t>
                    </m:r>
                    <m:r>
                      <a:rPr lang="zh-CN" altLang="en-US" b="1" i="1" smtClean="0">
                        <a:latin typeface="Cambria Math" panose="02040503050406030204" pitchFamily="18" charset="0"/>
                      </a:rPr>
                      <m:t>待求解</m:t>
                    </m:r>
                    <m:r>
                      <a:rPr lang="zh-CN" altLang="en-US">
                        <a:latin typeface="Cambria Math" panose="02040503050406030204" pitchFamily="18" charset="0"/>
                      </a:rPr>
                      <m:t>函数</m:t>
                    </m:r>
                    <m:r>
                      <a:rPr lang="zh-CN" altLang="en-US" b="1" i="1" smtClean="0">
                        <a:latin typeface="Cambria Math" panose="02040503050406030204" pitchFamily="18" charset="0"/>
                      </a:rPr>
                      <m:t>。</m:t>
                    </m:r>
                  </m:oMath>
                </a14:m>
                <a:endParaRPr lang="en-US" altLang="zh-CN" b="1" i="1" dirty="0" smtClean="0">
                  <a:latin typeface="Cambria Math" panose="02040503050406030204" pitchFamily="18" charset="0"/>
                </a:endParaRPr>
              </a:p>
              <a:p>
                <a:pPr>
                  <a:lnSpc>
                    <a:spcPct val="150000"/>
                  </a:lnSpc>
                </a:pPr>
                <a:r>
                  <a:rPr lang="en-US" altLang="zh-CN" b="1" dirty="0" smtClean="0"/>
                  <a:t>            </a:t>
                </a:r>
                <a14:m>
                  <m:oMath xmlns:m="http://schemas.openxmlformats.org/officeDocument/2006/math">
                    <m:r>
                      <a:rPr lang="en-US" altLang="zh-CN" b="1" i="1" smtClean="0">
                        <a:latin typeface="Cambria Math" panose="02040503050406030204" pitchFamily="18" charset="0"/>
                      </a:rPr>
                      <m:t>𝒂</m:t>
                    </m:r>
                    <m:r>
                      <a:rPr lang="en-US" altLang="zh-CN" b="1" i="1" baseline="-25000" smtClean="0">
                        <a:latin typeface="Cambria Math" panose="02040503050406030204" pitchFamily="18" charset="0"/>
                      </a:rPr>
                      <m:t>𝒏</m:t>
                    </m:r>
                    <m:r>
                      <a:rPr lang="zh-CN" altLang="en-US"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baseline="-25000" smtClean="0">
                        <a:latin typeface="Cambria Math" panose="02040503050406030204" pitchFamily="18" charset="0"/>
                      </a:rPr>
                      <m:t>𝒎</m:t>
                    </m:r>
                    <m:r>
                      <a:rPr lang="zh-CN" altLang="en-US" b="1" i="1" smtClean="0">
                        <a:latin typeface="Cambria Math" panose="02040503050406030204" pitchFamily="18" charset="0"/>
                      </a:rPr>
                      <m:t>为实</m:t>
                    </m:r>
                    <m:r>
                      <a:rPr lang="zh-CN" altLang="en-US" i="1">
                        <a:latin typeface="Cambria Math" panose="02040503050406030204" pitchFamily="18" charset="0"/>
                      </a:rPr>
                      <m:t>系数</m:t>
                    </m:r>
                    <m:r>
                      <a:rPr lang="zh-CN" altLang="en-US" b="1" i="1" smtClean="0">
                        <a:latin typeface="Cambria Math" panose="02040503050406030204" pitchFamily="18" charset="0"/>
                      </a:rPr>
                      <m:t>。</m:t>
                    </m:r>
                  </m:oMath>
                </a14:m>
                <a:endParaRPr lang="zh-CN" altLang="en-US" dirty="0">
                  <a:latin typeface="宋体" panose="02010600030101010101" pitchFamily="2" charset="-122"/>
                  <a:ea typeface="宋体" panose="02010600030101010101" pitchFamily="2"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92473" y="4441886"/>
                <a:ext cx="7170104" cy="1200329"/>
              </a:xfrm>
              <a:prstGeom prst="rect">
                <a:avLst/>
              </a:prstGeom>
              <a:blipFill rotWithShape="0">
                <a:blip r:embed="rId5"/>
                <a:stretch>
                  <a:fillRect l="-1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81538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运算放大器综合运用举例</a:t>
            </a:r>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66</a:t>
            </a:fld>
            <a:endParaRPr lang="zh-CN" altLang="en-US"/>
          </a:p>
        </p:txBody>
      </p:sp>
      <p:graphicFrame>
        <p:nvGraphicFramePr>
          <p:cNvPr id="4" name="对象 3"/>
          <p:cNvGraphicFramePr>
            <a:graphicFrameLocks noChangeAspect="1"/>
          </p:cNvGraphicFramePr>
          <p:nvPr>
            <p:extLst/>
          </p:nvPr>
        </p:nvGraphicFramePr>
        <p:xfrm>
          <a:off x="1200150" y="890588"/>
          <a:ext cx="5349875" cy="990600"/>
        </p:xfrm>
        <a:graphic>
          <a:graphicData uri="http://schemas.openxmlformats.org/presentationml/2006/ole">
            <mc:AlternateContent xmlns:mc="http://schemas.openxmlformats.org/markup-compatibility/2006">
              <mc:Choice xmlns:v="urn:schemas-microsoft-com:vml" Requires="v">
                <p:oleObj spid="_x0000_s71703" name="Equation" r:id="rId3" imgW="2400120" imgH="444240" progId="Equation.DSMT4">
                  <p:embed/>
                </p:oleObj>
              </mc:Choice>
              <mc:Fallback>
                <p:oleObj name="Equation" r:id="rId3" imgW="2400120" imgH="444240" progId="Equation.DSMT4">
                  <p:embed/>
                  <p:pic>
                    <p:nvPicPr>
                      <p:cNvPr id="4" name="对象 3"/>
                      <p:cNvPicPr/>
                      <p:nvPr/>
                    </p:nvPicPr>
                    <p:blipFill>
                      <a:blip r:embed="rId4"/>
                      <a:stretch>
                        <a:fillRect/>
                      </a:stretch>
                    </p:blipFill>
                    <p:spPr>
                      <a:xfrm>
                        <a:off x="1200150" y="890588"/>
                        <a:ext cx="5349875" cy="990600"/>
                      </a:xfrm>
                      <a:prstGeom prst="rect">
                        <a:avLst/>
                      </a:prstGeom>
                    </p:spPr>
                  </p:pic>
                </p:oleObj>
              </mc:Fallback>
            </mc:AlternateContent>
          </a:graphicData>
        </a:graphic>
      </p:graphicFrame>
      <p:grpSp>
        <p:nvGrpSpPr>
          <p:cNvPr id="21" name="组合 20"/>
          <p:cNvGrpSpPr/>
          <p:nvPr/>
        </p:nvGrpSpPr>
        <p:grpSpPr>
          <a:xfrm>
            <a:off x="1810131" y="2096262"/>
            <a:ext cx="5152580" cy="667512"/>
            <a:chOff x="1609344" y="2478024"/>
            <a:chExt cx="5152580" cy="667512"/>
          </a:xfrm>
        </p:grpSpPr>
        <mc:AlternateContent xmlns:mc="http://schemas.openxmlformats.org/markup-compatibility/2006" xmlns:a14="http://schemas.microsoft.com/office/drawing/2010/main">
          <mc:Choice Requires="a14">
            <p:sp>
              <p:nvSpPr>
                <p:cNvPr id="5" name="矩形 4"/>
                <p:cNvSpPr/>
                <p:nvPr/>
              </p:nvSpPr>
              <p:spPr>
                <a:xfrm>
                  <a:off x="1947672"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zh-CN" altLang="en-US" i="1" smtClean="0">
                            <a:solidFill>
                              <a:srgbClr val="FF0000"/>
                            </a:solidFill>
                            <a:latin typeface="Cambria Math" panose="02040503050406030204" pitchFamily="18" charset="0"/>
                          </a:rPr>
                          <m:t>∫</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947672" y="2478024"/>
                  <a:ext cx="393192" cy="66751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932176"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zh-CN" altLang="en-US" i="1" smtClean="0">
                            <a:solidFill>
                              <a:srgbClr val="FF0000"/>
                            </a:solidFill>
                            <a:latin typeface="Cambria Math" panose="02040503050406030204" pitchFamily="18" charset="0"/>
                          </a:rPr>
                          <m:t>∫</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932176" y="2478024"/>
                  <a:ext cx="393192" cy="66751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916680"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zh-CN" altLang="en-US" i="1" smtClean="0">
                            <a:solidFill>
                              <a:srgbClr val="FF0000"/>
                            </a:solidFill>
                            <a:latin typeface="Cambria Math" panose="02040503050406030204" pitchFamily="18" charset="0"/>
                          </a:rPr>
                          <m:t>∫</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916680" y="2478024"/>
                  <a:ext cx="393192" cy="66751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689092"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zh-CN" altLang="en-US" i="1" smtClean="0">
                            <a:solidFill>
                              <a:srgbClr val="FF0000"/>
                            </a:solidFill>
                            <a:latin typeface="Cambria Math" panose="02040503050406030204" pitchFamily="18"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689092" y="2478024"/>
                  <a:ext cx="393192" cy="667512"/>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10" name="直接箭头连接符 9"/>
            <p:cNvCxnSpPr>
              <a:stCxn id="5" idx="3"/>
              <a:endCxn id="6" idx="1"/>
            </p:cNvCxnSpPr>
            <p:nvPr/>
          </p:nvCxnSpPr>
          <p:spPr>
            <a:xfrm>
              <a:off x="2340864" y="2811780"/>
              <a:ext cx="591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1"/>
            </p:cNvCxnSpPr>
            <p:nvPr/>
          </p:nvCxnSpPr>
          <p:spPr>
            <a:xfrm>
              <a:off x="3325368" y="2811780"/>
              <a:ext cx="591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p:cNvCxnSpPr>
            <p:nvPr/>
          </p:nvCxnSpPr>
          <p:spPr>
            <a:xfrm>
              <a:off x="4309872" y="2811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62372" y="2811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101334" y="2811780"/>
              <a:ext cx="6605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5" idx="1"/>
            </p:cNvCxnSpPr>
            <p:nvPr/>
          </p:nvCxnSpPr>
          <p:spPr>
            <a:xfrm>
              <a:off x="1609344" y="2811780"/>
              <a:ext cx="338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flipH="1">
              <a:off x="4786884" y="2498651"/>
              <a:ext cx="502920" cy="461665"/>
            </a:xfrm>
            <a:prstGeom prst="rect">
              <a:avLst/>
            </a:prstGeom>
            <a:noFill/>
          </p:spPr>
          <p:txBody>
            <a:bodyPr wrap="square" rtlCol="0">
              <a:spAutoFit/>
            </a:bodyPr>
            <a:lstStyle/>
            <a:p>
              <a:r>
                <a:rPr lang="zh-CN" altLang="en-US" dirty="0" smtClean="0">
                  <a:sym typeface="Symbol" panose="05050102010706020507" pitchFamily="18" charset="2"/>
                </a:rPr>
                <a:t></a:t>
              </a:r>
              <a:endParaRPr lang="zh-CN" altLang="en-US" dirty="0"/>
            </a:p>
          </p:txBody>
        </p:sp>
      </p:grpSp>
      <p:graphicFrame>
        <p:nvGraphicFramePr>
          <p:cNvPr id="22" name="对象 21"/>
          <p:cNvGraphicFramePr>
            <a:graphicFrameLocks noChangeAspect="1"/>
          </p:cNvGraphicFramePr>
          <p:nvPr>
            <p:extLst/>
          </p:nvPr>
        </p:nvGraphicFramePr>
        <p:xfrm>
          <a:off x="598986" y="1781338"/>
          <a:ext cx="1104900" cy="933450"/>
        </p:xfrm>
        <a:graphic>
          <a:graphicData uri="http://schemas.openxmlformats.org/presentationml/2006/ole">
            <mc:AlternateContent xmlns:mc="http://schemas.openxmlformats.org/markup-compatibility/2006">
              <mc:Choice xmlns:v="urn:schemas-microsoft-com:vml" Requires="v">
                <p:oleObj spid="_x0000_s71704" name="Equation" r:id="rId8" imgW="495000" imgH="419040" progId="Equation.DSMT4">
                  <p:embed/>
                </p:oleObj>
              </mc:Choice>
              <mc:Fallback>
                <p:oleObj name="Equation" r:id="rId8" imgW="495000" imgH="419040" progId="Equation.DSMT4">
                  <p:embed/>
                  <p:pic>
                    <p:nvPicPr>
                      <p:cNvPr id="22" name="对象 21"/>
                      <p:cNvPicPr/>
                      <p:nvPr/>
                    </p:nvPicPr>
                    <p:blipFill>
                      <a:blip r:embed="rId9"/>
                      <a:stretch>
                        <a:fillRect/>
                      </a:stretch>
                    </p:blipFill>
                    <p:spPr>
                      <a:xfrm>
                        <a:off x="598986" y="1781338"/>
                        <a:ext cx="1104900" cy="933450"/>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6943661" y="2203799"/>
          <a:ext cx="650875" cy="452438"/>
        </p:xfrm>
        <a:graphic>
          <a:graphicData uri="http://schemas.openxmlformats.org/presentationml/2006/ole">
            <mc:AlternateContent xmlns:mc="http://schemas.openxmlformats.org/markup-compatibility/2006">
              <mc:Choice xmlns:v="urn:schemas-microsoft-com:vml" Requires="v">
                <p:oleObj spid="_x0000_s71705" name="Equation" r:id="rId10" imgW="291960" imgH="203040" progId="Equation.DSMT4">
                  <p:embed/>
                </p:oleObj>
              </mc:Choice>
              <mc:Fallback>
                <p:oleObj name="Equation" r:id="rId10" imgW="291960" imgH="203040" progId="Equation.DSMT4">
                  <p:embed/>
                  <p:pic>
                    <p:nvPicPr>
                      <p:cNvPr id="23" name="对象 22"/>
                      <p:cNvPicPr/>
                      <p:nvPr/>
                    </p:nvPicPr>
                    <p:blipFill>
                      <a:blip r:embed="rId11"/>
                      <a:stretch>
                        <a:fillRect/>
                      </a:stretch>
                    </p:blipFill>
                    <p:spPr>
                      <a:xfrm>
                        <a:off x="6943661" y="2203799"/>
                        <a:ext cx="650875" cy="452438"/>
                      </a:xfrm>
                      <a:prstGeom prst="rect">
                        <a:avLst/>
                      </a:prstGeom>
                    </p:spPr>
                  </p:pic>
                </p:oleObj>
              </mc:Fallback>
            </mc:AlternateContent>
          </a:graphicData>
        </a:graphic>
      </p:graphicFrame>
      <p:grpSp>
        <p:nvGrpSpPr>
          <p:cNvPr id="24" name="组合 23"/>
          <p:cNvGrpSpPr/>
          <p:nvPr/>
        </p:nvGrpSpPr>
        <p:grpSpPr>
          <a:xfrm flipH="1">
            <a:off x="1791017" y="4515036"/>
            <a:ext cx="5171694" cy="667512"/>
            <a:chOff x="1337310" y="2478024"/>
            <a:chExt cx="5171694" cy="667512"/>
          </a:xfrm>
        </p:grpSpPr>
        <mc:AlternateContent xmlns:mc="http://schemas.openxmlformats.org/markup-compatibility/2006" xmlns:a14="http://schemas.microsoft.com/office/drawing/2010/main">
          <mc:Choice Requires="a14">
            <p:sp>
              <p:nvSpPr>
                <p:cNvPr id="25" name="矩形 24"/>
                <p:cNvSpPr/>
                <p:nvPr/>
              </p:nvSpPr>
              <p:spPr>
                <a:xfrm>
                  <a:off x="1947672"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box>
                          <m:boxPr>
                            <m:ctrlPr>
                              <a:rPr lang="zh-CN" altLang="en-US" i="1" smtClean="0">
                                <a:solidFill>
                                  <a:srgbClr val="FF0000"/>
                                </a:solidFill>
                                <a:latin typeface="Cambria Math" panose="02040503050406030204" pitchFamily="18" charset="0"/>
                              </a:rPr>
                            </m:ctrlPr>
                          </m:boxPr>
                          <m:e>
                            <m:argPr>
                              <m:argSz m:val="-1"/>
                            </m:argPr>
                            <m:f>
                              <m:fPr>
                                <m:ctrlPr>
                                  <a:rPr lang="en-US" altLang="zh-CN" i="1" smtClean="0">
                                    <a:solidFill>
                                      <a:srgbClr val="FF0000"/>
                                    </a:solidFill>
                                    <a:latin typeface="Cambria Math" panose="02040503050406030204" pitchFamily="18" charset="0"/>
                                  </a:rPr>
                                </m:ctrlPr>
                              </m:fPr>
                              <m:num>
                                <m:r>
                                  <a:rPr lang="en-US" altLang="zh-CN" b="1" i="1" smtClean="0">
                                    <a:solidFill>
                                      <a:srgbClr val="FF0000"/>
                                    </a:solidFill>
                                    <a:latin typeface="Cambria Math" panose="02040503050406030204" pitchFamily="18" charset="0"/>
                                  </a:rPr>
                                  <m:t>𝒅</m:t>
                                </m:r>
                              </m:num>
                              <m:den>
                                <m:r>
                                  <a:rPr lang="en-US" altLang="zh-CN" b="1" i="1" smtClean="0">
                                    <a:solidFill>
                                      <a:srgbClr val="FF0000"/>
                                    </a:solidFill>
                                    <a:latin typeface="Cambria Math" panose="02040503050406030204" pitchFamily="18" charset="0"/>
                                  </a:rPr>
                                  <m:t>𝒅𝒕</m:t>
                                </m:r>
                              </m:den>
                            </m:f>
                          </m:e>
                        </m:box>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1947672" y="2478024"/>
                  <a:ext cx="393192" cy="66751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932176"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box>
                          <m:boxPr>
                            <m:ctrlPr>
                              <a:rPr lang="zh-CN" altLang="en-US" i="1" smtClean="0">
                                <a:solidFill>
                                  <a:srgbClr val="FF0000"/>
                                </a:solidFill>
                                <a:latin typeface="Cambria Math" panose="02040503050406030204" pitchFamily="18" charset="0"/>
                              </a:rPr>
                            </m:ctrlPr>
                          </m:boxPr>
                          <m:e>
                            <m:argPr>
                              <m:argSz m:val="-1"/>
                            </m:argPr>
                            <m:f>
                              <m:fPr>
                                <m:ctrlPr>
                                  <a:rPr lang="en-US" altLang="zh-CN" i="1" smtClean="0">
                                    <a:solidFill>
                                      <a:srgbClr val="FF0000"/>
                                    </a:solidFill>
                                    <a:latin typeface="Cambria Math" panose="02040503050406030204" pitchFamily="18" charset="0"/>
                                  </a:rPr>
                                </m:ctrlPr>
                              </m:fPr>
                              <m:num>
                                <m:r>
                                  <a:rPr lang="en-US" altLang="zh-CN" b="1" i="1" smtClean="0">
                                    <a:solidFill>
                                      <a:srgbClr val="FF0000"/>
                                    </a:solidFill>
                                    <a:latin typeface="Cambria Math" panose="02040503050406030204" pitchFamily="18" charset="0"/>
                                  </a:rPr>
                                  <m:t>𝒅</m:t>
                                </m:r>
                              </m:num>
                              <m:den>
                                <m:r>
                                  <a:rPr lang="en-US" altLang="zh-CN" b="1" i="1" smtClean="0">
                                    <a:solidFill>
                                      <a:srgbClr val="FF0000"/>
                                    </a:solidFill>
                                    <a:latin typeface="Cambria Math" panose="02040503050406030204" pitchFamily="18" charset="0"/>
                                  </a:rPr>
                                  <m:t>𝒅𝒕</m:t>
                                </m:r>
                              </m:den>
                            </m:f>
                          </m:e>
                        </m:box>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2932176" y="2478024"/>
                  <a:ext cx="393192" cy="667512"/>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3916680"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box>
                          <m:boxPr>
                            <m:ctrlPr>
                              <a:rPr lang="zh-CN" altLang="en-US" i="1" smtClean="0">
                                <a:solidFill>
                                  <a:srgbClr val="FF0000"/>
                                </a:solidFill>
                                <a:latin typeface="Cambria Math" panose="02040503050406030204" pitchFamily="18" charset="0"/>
                              </a:rPr>
                            </m:ctrlPr>
                          </m:boxPr>
                          <m:e>
                            <m:argPr>
                              <m:argSz m:val="-1"/>
                            </m:argPr>
                            <m:f>
                              <m:fPr>
                                <m:ctrlPr>
                                  <a:rPr lang="en-US" altLang="zh-CN" i="1" smtClean="0">
                                    <a:solidFill>
                                      <a:srgbClr val="FF0000"/>
                                    </a:solidFill>
                                    <a:latin typeface="Cambria Math" panose="02040503050406030204" pitchFamily="18" charset="0"/>
                                  </a:rPr>
                                </m:ctrlPr>
                              </m:fPr>
                              <m:num>
                                <m:r>
                                  <a:rPr lang="en-US" altLang="zh-CN" b="1" i="1" smtClean="0">
                                    <a:solidFill>
                                      <a:srgbClr val="FF0000"/>
                                    </a:solidFill>
                                    <a:latin typeface="Cambria Math" panose="02040503050406030204" pitchFamily="18" charset="0"/>
                                  </a:rPr>
                                  <m:t>𝒅</m:t>
                                </m:r>
                              </m:num>
                              <m:den>
                                <m:r>
                                  <a:rPr lang="en-US" altLang="zh-CN" b="1" i="1" smtClean="0">
                                    <a:solidFill>
                                      <a:srgbClr val="FF0000"/>
                                    </a:solidFill>
                                    <a:latin typeface="Cambria Math" panose="02040503050406030204" pitchFamily="18" charset="0"/>
                                  </a:rPr>
                                  <m:t>𝒅𝒕</m:t>
                                </m:r>
                              </m:den>
                            </m:f>
                          </m:e>
                        </m:box>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916680" y="2478024"/>
                  <a:ext cx="393192" cy="66751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689092" y="2478024"/>
                  <a:ext cx="393192" cy="667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box>
                          <m:boxPr>
                            <m:ctrlPr>
                              <a:rPr lang="zh-CN" altLang="en-US" i="1" smtClean="0">
                                <a:solidFill>
                                  <a:srgbClr val="FF0000"/>
                                </a:solidFill>
                                <a:latin typeface="Cambria Math" panose="02040503050406030204" pitchFamily="18" charset="0"/>
                              </a:rPr>
                            </m:ctrlPr>
                          </m:boxPr>
                          <m:e>
                            <m:argPr>
                              <m:argSz m:val="-1"/>
                            </m:argPr>
                            <m:f>
                              <m:fPr>
                                <m:ctrlPr>
                                  <a:rPr lang="en-US" altLang="zh-CN" i="1" smtClean="0">
                                    <a:solidFill>
                                      <a:srgbClr val="FF0000"/>
                                    </a:solidFill>
                                    <a:latin typeface="Cambria Math" panose="02040503050406030204" pitchFamily="18" charset="0"/>
                                  </a:rPr>
                                </m:ctrlPr>
                              </m:fPr>
                              <m:num>
                                <m:r>
                                  <a:rPr lang="en-US" altLang="zh-CN" b="1" i="1" smtClean="0">
                                    <a:solidFill>
                                      <a:srgbClr val="FF0000"/>
                                    </a:solidFill>
                                    <a:latin typeface="Cambria Math" panose="02040503050406030204" pitchFamily="18" charset="0"/>
                                  </a:rPr>
                                  <m:t>𝒅</m:t>
                                </m:r>
                              </m:num>
                              <m:den>
                                <m:r>
                                  <a:rPr lang="en-US" altLang="zh-CN" b="1" i="1" smtClean="0">
                                    <a:solidFill>
                                      <a:srgbClr val="FF0000"/>
                                    </a:solidFill>
                                    <a:latin typeface="Cambria Math" panose="02040503050406030204" pitchFamily="18" charset="0"/>
                                  </a:rPr>
                                  <m:t>𝒅𝒕</m:t>
                                </m:r>
                              </m:den>
                            </m:f>
                          </m:e>
                        </m:box>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5689092" y="2478024"/>
                  <a:ext cx="393192" cy="667512"/>
                </a:xfrm>
                <a:prstGeom prst="rect">
                  <a:avLst/>
                </a:prstGeom>
                <a:blipFill rotWithShape="0">
                  <a:blip r:embed="rId14"/>
                  <a:stretch>
                    <a:fillRect/>
                  </a:stretch>
                </a:blipFill>
              </p:spPr>
              <p:txBody>
                <a:bodyPr/>
                <a:lstStyle/>
                <a:p>
                  <a:r>
                    <a:rPr lang="zh-CN" altLang="en-US">
                      <a:noFill/>
                    </a:rPr>
                    <a:t> </a:t>
                  </a:r>
                </a:p>
              </p:txBody>
            </p:sp>
          </mc:Fallback>
        </mc:AlternateContent>
        <p:cxnSp>
          <p:nvCxnSpPr>
            <p:cNvPr id="29" name="直接箭头连接符 28"/>
            <p:cNvCxnSpPr>
              <a:stCxn id="25" idx="3"/>
              <a:endCxn id="26" idx="1"/>
            </p:cNvCxnSpPr>
            <p:nvPr/>
          </p:nvCxnSpPr>
          <p:spPr>
            <a:xfrm>
              <a:off x="2340864" y="2811780"/>
              <a:ext cx="591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3"/>
              <a:endCxn id="27" idx="1"/>
            </p:cNvCxnSpPr>
            <p:nvPr/>
          </p:nvCxnSpPr>
          <p:spPr>
            <a:xfrm>
              <a:off x="3325368" y="2811780"/>
              <a:ext cx="591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3"/>
            </p:cNvCxnSpPr>
            <p:nvPr/>
          </p:nvCxnSpPr>
          <p:spPr>
            <a:xfrm>
              <a:off x="4309872" y="2811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262372" y="2811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082284" y="2811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5" idx="1"/>
            </p:cNvCxnSpPr>
            <p:nvPr/>
          </p:nvCxnSpPr>
          <p:spPr>
            <a:xfrm>
              <a:off x="1337310" y="2811245"/>
              <a:ext cx="610362" cy="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flipH="1">
              <a:off x="4786884" y="2498651"/>
              <a:ext cx="502920" cy="461665"/>
            </a:xfrm>
            <a:prstGeom prst="rect">
              <a:avLst/>
            </a:prstGeom>
            <a:noFill/>
          </p:spPr>
          <p:txBody>
            <a:bodyPr wrap="square" rtlCol="0">
              <a:spAutoFit/>
            </a:bodyPr>
            <a:lstStyle/>
            <a:p>
              <a:r>
                <a:rPr lang="zh-CN" altLang="en-US" dirty="0" smtClean="0">
                  <a:sym typeface="Symbol" panose="05050102010706020507" pitchFamily="18" charset="2"/>
                </a:rPr>
                <a:t></a:t>
              </a:r>
              <a:endParaRPr lang="zh-CN" altLang="en-US" dirty="0"/>
            </a:p>
          </p:txBody>
        </p:sp>
      </p:grpSp>
      <p:graphicFrame>
        <p:nvGraphicFramePr>
          <p:cNvPr id="37" name="对象 36"/>
          <p:cNvGraphicFramePr>
            <a:graphicFrameLocks noChangeAspect="1"/>
          </p:cNvGraphicFramePr>
          <p:nvPr>
            <p:extLst/>
          </p:nvPr>
        </p:nvGraphicFramePr>
        <p:xfrm>
          <a:off x="7002309" y="4596763"/>
          <a:ext cx="622300" cy="452438"/>
        </p:xfrm>
        <a:graphic>
          <a:graphicData uri="http://schemas.openxmlformats.org/presentationml/2006/ole">
            <mc:AlternateContent xmlns:mc="http://schemas.openxmlformats.org/markup-compatibility/2006">
              <mc:Choice xmlns:v="urn:schemas-microsoft-com:vml" Requires="v">
                <p:oleObj spid="_x0000_s71706" name="Equation" r:id="rId15" imgW="279360" imgH="203040" progId="Equation.DSMT4">
                  <p:embed/>
                </p:oleObj>
              </mc:Choice>
              <mc:Fallback>
                <p:oleObj name="Equation" r:id="rId15" imgW="279360" imgH="203040" progId="Equation.DSMT4">
                  <p:embed/>
                  <p:pic>
                    <p:nvPicPr>
                      <p:cNvPr id="37" name="对象 36"/>
                      <p:cNvPicPr/>
                      <p:nvPr/>
                    </p:nvPicPr>
                    <p:blipFill>
                      <a:blip r:embed="rId16"/>
                      <a:stretch>
                        <a:fillRect/>
                      </a:stretch>
                    </p:blipFill>
                    <p:spPr>
                      <a:xfrm>
                        <a:off x="7002309" y="4596763"/>
                        <a:ext cx="622300" cy="452438"/>
                      </a:xfrm>
                      <a:prstGeom prst="rect">
                        <a:avLst/>
                      </a:prstGeom>
                    </p:spPr>
                  </p:pic>
                </p:oleObj>
              </mc:Fallback>
            </mc:AlternateContent>
          </a:graphicData>
        </a:graphic>
      </p:graphicFrame>
      <p:graphicFrame>
        <p:nvGraphicFramePr>
          <p:cNvPr id="38" name="对象 37"/>
          <p:cNvGraphicFramePr>
            <a:graphicFrameLocks noChangeAspect="1"/>
          </p:cNvGraphicFramePr>
          <p:nvPr>
            <p:extLst/>
          </p:nvPr>
        </p:nvGraphicFramePr>
        <p:xfrm>
          <a:off x="561117" y="4381532"/>
          <a:ext cx="1104900" cy="933450"/>
        </p:xfrm>
        <a:graphic>
          <a:graphicData uri="http://schemas.openxmlformats.org/presentationml/2006/ole">
            <mc:AlternateContent xmlns:mc="http://schemas.openxmlformats.org/markup-compatibility/2006">
              <mc:Choice xmlns:v="urn:schemas-microsoft-com:vml" Requires="v">
                <p:oleObj spid="_x0000_s71707" name="Equation" r:id="rId17" imgW="495000" imgH="419040" progId="Equation.DSMT4">
                  <p:embed/>
                </p:oleObj>
              </mc:Choice>
              <mc:Fallback>
                <p:oleObj name="Equation" r:id="rId17" imgW="495000" imgH="419040" progId="Equation.DSMT4">
                  <p:embed/>
                  <p:pic>
                    <p:nvPicPr>
                      <p:cNvPr id="38" name="对象 37"/>
                      <p:cNvPicPr/>
                      <p:nvPr/>
                    </p:nvPicPr>
                    <p:blipFill>
                      <a:blip r:embed="rId18"/>
                      <a:stretch>
                        <a:fillRect/>
                      </a:stretch>
                    </p:blipFill>
                    <p:spPr>
                      <a:xfrm>
                        <a:off x="561117" y="4381532"/>
                        <a:ext cx="1104900" cy="933450"/>
                      </a:xfrm>
                      <a:prstGeom prst="rect">
                        <a:avLst/>
                      </a:prstGeom>
                    </p:spPr>
                  </p:pic>
                </p:oleObj>
              </mc:Fallback>
            </mc:AlternateContent>
          </a:graphicData>
        </a:graphic>
      </p:graphicFrame>
      <p:grpSp>
        <p:nvGrpSpPr>
          <p:cNvPr id="58" name="组合 57"/>
          <p:cNvGrpSpPr/>
          <p:nvPr/>
        </p:nvGrpSpPr>
        <p:grpSpPr>
          <a:xfrm>
            <a:off x="1677451" y="4067139"/>
            <a:ext cx="5137051" cy="781118"/>
            <a:chOff x="1725076" y="4695789"/>
            <a:chExt cx="5137051" cy="781118"/>
          </a:xfrm>
        </p:grpSpPr>
        <p:sp>
          <p:nvSpPr>
            <p:cNvPr id="40" name="等腰三角形 39"/>
            <p:cNvSpPr/>
            <p:nvPr/>
          </p:nvSpPr>
          <p:spPr>
            <a:xfrm>
              <a:off x="5633306" y="4695789"/>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41" name="等腰三角形 40"/>
            <p:cNvSpPr/>
            <p:nvPr/>
          </p:nvSpPr>
          <p:spPr>
            <a:xfrm>
              <a:off x="3602513" y="4695789"/>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42" name="等腰三角形 41"/>
            <p:cNvSpPr/>
            <p:nvPr/>
          </p:nvSpPr>
          <p:spPr>
            <a:xfrm>
              <a:off x="6632384" y="4695789"/>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44" name="等腰三角形 43"/>
            <p:cNvSpPr/>
            <p:nvPr/>
          </p:nvSpPr>
          <p:spPr>
            <a:xfrm>
              <a:off x="4603623" y="4695789"/>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45" name="等腰三角形 44"/>
            <p:cNvSpPr/>
            <p:nvPr/>
          </p:nvSpPr>
          <p:spPr>
            <a:xfrm>
              <a:off x="1725076" y="4695789"/>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cxnSp>
          <p:nvCxnSpPr>
            <p:cNvPr id="47" name="直接箭头连接符 46"/>
            <p:cNvCxnSpPr>
              <a:endCxn id="42" idx="3"/>
            </p:cNvCxnSpPr>
            <p:nvPr/>
          </p:nvCxnSpPr>
          <p:spPr>
            <a:xfrm flipV="1">
              <a:off x="6747255" y="4973919"/>
              <a:ext cx="1"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40" idx="3"/>
            </p:cNvCxnSpPr>
            <p:nvPr/>
          </p:nvCxnSpPr>
          <p:spPr>
            <a:xfrm flipV="1">
              <a:off x="5748177" y="4973919"/>
              <a:ext cx="1"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4" idx="3"/>
            </p:cNvCxnSpPr>
            <p:nvPr/>
          </p:nvCxnSpPr>
          <p:spPr>
            <a:xfrm flipH="1" flipV="1">
              <a:off x="4718495" y="4973919"/>
              <a:ext cx="8126"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41" idx="3"/>
            </p:cNvCxnSpPr>
            <p:nvPr/>
          </p:nvCxnSpPr>
          <p:spPr>
            <a:xfrm flipV="1">
              <a:off x="3717384" y="4973919"/>
              <a:ext cx="1"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5" idx="3"/>
            </p:cNvCxnSpPr>
            <p:nvPr/>
          </p:nvCxnSpPr>
          <p:spPr>
            <a:xfrm flipV="1">
              <a:off x="1838642" y="4973919"/>
              <a:ext cx="1306"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2673843" y="2425338"/>
            <a:ext cx="4146451" cy="781118"/>
            <a:chOff x="2911968" y="3053988"/>
            <a:chExt cx="4146451" cy="781118"/>
          </a:xfrm>
        </p:grpSpPr>
        <p:sp>
          <p:nvSpPr>
            <p:cNvPr id="60" name="等腰三角形 59"/>
            <p:cNvSpPr/>
            <p:nvPr/>
          </p:nvSpPr>
          <p:spPr>
            <a:xfrm flipV="1">
              <a:off x="5829598" y="3556976"/>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61" name="等腰三角形 60"/>
            <p:cNvSpPr/>
            <p:nvPr/>
          </p:nvSpPr>
          <p:spPr>
            <a:xfrm flipV="1">
              <a:off x="3798805" y="3556976"/>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62" name="等腰三角形 61"/>
            <p:cNvSpPr/>
            <p:nvPr/>
          </p:nvSpPr>
          <p:spPr>
            <a:xfrm flipV="1">
              <a:off x="6828676" y="3556976"/>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63" name="等腰三角形 62"/>
            <p:cNvSpPr/>
            <p:nvPr/>
          </p:nvSpPr>
          <p:spPr>
            <a:xfrm flipV="1">
              <a:off x="4799915" y="3556976"/>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64" name="等腰三角形 63"/>
            <p:cNvSpPr/>
            <p:nvPr/>
          </p:nvSpPr>
          <p:spPr>
            <a:xfrm flipV="1">
              <a:off x="2911968" y="3556976"/>
              <a:ext cx="229743" cy="27813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25000" dirty="0">
                <a:solidFill>
                  <a:srgbClr val="FF0000"/>
                </a:solidFill>
                <a:latin typeface="Times New Roman" panose="02020603050405020304" pitchFamily="18" charset="0"/>
                <a:cs typeface="Times New Roman" panose="02020603050405020304" pitchFamily="18" charset="0"/>
              </a:endParaRPr>
            </a:p>
          </p:txBody>
        </p:sp>
        <p:cxnSp>
          <p:nvCxnSpPr>
            <p:cNvPr id="65" name="直接箭头连接符 64"/>
            <p:cNvCxnSpPr>
              <a:endCxn id="62" idx="3"/>
            </p:cNvCxnSpPr>
            <p:nvPr/>
          </p:nvCxnSpPr>
          <p:spPr>
            <a:xfrm>
              <a:off x="6943547" y="3053988"/>
              <a:ext cx="1"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60" idx="3"/>
            </p:cNvCxnSpPr>
            <p:nvPr/>
          </p:nvCxnSpPr>
          <p:spPr>
            <a:xfrm>
              <a:off x="5944469" y="3053988"/>
              <a:ext cx="1"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63" idx="3"/>
            </p:cNvCxnSpPr>
            <p:nvPr/>
          </p:nvCxnSpPr>
          <p:spPr>
            <a:xfrm flipH="1">
              <a:off x="4914787" y="3053988"/>
              <a:ext cx="8126"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61" idx="3"/>
            </p:cNvCxnSpPr>
            <p:nvPr/>
          </p:nvCxnSpPr>
          <p:spPr>
            <a:xfrm>
              <a:off x="3913676" y="3053988"/>
              <a:ext cx="1"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64" idx="3"/>
            </p:cNvCxnSpPr>
            <p:nvPr/>
          </p:nvCxnSpPr>
          <p:spPr>
            <a:xfrm>
              <a:off x="3025534" y="3053988"/>
              <a:ext cx="1306" cy="50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1637573" y="2417121"/>
            <a:ext cx="5214343" cy="1674353"/>
            <a:chOff x="1637573" y="3045771"/>
            <a:chExt cx="5214343" cy="1674353"/>
          </a:xfrm>
        </p:grpSpPr>
        <p:grpSp>
          <p:nvGrpSpPr>
            <p:cNvPr id="77" name="组合 76"/>
            <p:cNvGrpSpPr/>
            <p:nvPr/>
          </p:nvGrpSpPr>
          <p:grpSpPr>
            <a:xfrm>
              <a:off x="6558927" y="4102567"/>
              <a:ext cx="292989" cy="275809"/>
              <a:chOff x="6569138" y="4086225"/>
              <a:chExt cx="292989" cy="333375"/>
            </a:xfrm>
          </p:grpSpPr>
          <p:sp>
            <p:nvSpPr>
              <p:cNvPr id="72" name="椭圆 71"/>
              <p:cNvSpPr/>
              <p:nvPr/>
            </p:nvSpPr>
            <p:spPr>
              <a:xfrm>
                <a:off x="6569138" y="4086225"/>
                <a:ext cx="292989"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a:stCxn id="72" idx="2"/>
                <a:endCxn id="72" idx="6"/>
              </p:cNvCxnSpPr>
              <p:nvPr/>
            </p:nvCxnSpPr>
            <p:spPr>
              <a:xfrm>
                <a:off x="6569138" y="4252913"/>
                <a:ext cx="292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2" idx="0"/>
                <a:endCxn id="72" idx="4"/>
              </p:cNvCxnSpPr>
              <p:nvPr/>
            </p:nvCxnSpPr>
            <p:spPr>
              <a:xfrm>
                <a:off x="6715633" y="4086225"/>
                <a:ext cx="0" cy="3333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5551010" y="4093042"/>
              <a:ext cx="292989" cy="275809"/>
              <a:chOff x="6569138" y="4086225"/>
              <a:chExt cx="292989" cy="333375"/>
            </a:xfrm>
          </p:grpSpPr>
          <p:sp>
            <p:nvSpPr>
              <p:cNvPr id="79" name="椭圆 78"/>
              <p:cNvSpPr/>
              <p:nvPr/>
            </p:nvSpPr>
            <p:spPr>
              <a:xfrm>
                <a:off x="6569138" y="4086225"/>
                <a:ext cx="292989"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p:cNvCxnSpPr>
                <a:stCxn id="79" idx="2"/>
                <a:endCxn id="79" idx="6"/>
              </p:cNvCxnSpPr>
              <p:nvPr/>
            </p:nvCxnSpPr>
            <p:spPr>
              <a:xfrm>
                <a:off x="6569138" y="4252913"/>
                <a:ext cx="292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9" idx="0"/>
                <a:endCxn id="79" idx="4"/>
              </p:cNvCxnSpPr>
              <p:nvPr/>
            </p:nvCxnSpPr>
            <p:spPr>
              <a:xfrm>
                <a:off x="6715633" y="4086225"/>
                <a:ext cx="0" cy="3333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4519549" y="4102567"/>
              <a:ext cx="292989" cy="275809"/>
              <a:chOff x="6569138" y="4086225"/>
              <a:chExt cx="292989" cy="333375"/>
            </a:xfrm>
          </p:grpSpPr>
          <p:sp>
            <p:nvSpPr>
              <p:cNvPr id="83" name="椭圆 82"/>
              <p:cNvSpPr/>
              <p:nvPr/>
            </p:nvSpPr>
            <p:spPr>
              <a:xfrm>
                <a:off x="6569138" y="4086225"/>
                <a:ext cx="292989"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a:stCxn id="83" idx="2"/>
                <a:endCxn id="83" idx="6"/>
              </p:cNvCxnSpPr>
              <p:nvPr/>
            </p:nvCxnSpPr>
            <p:spPr>
              <a:xfrm>
                <a:off x="6569138" y="4252913"/>
                <a:ext cx="292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3" idx="0"/>
                <a:endCxn id="83" idx="4"/>
              </p:cNvCxnSpPr>
              <p:nvPr/>
            </p:nvCxnSpPr>
            <p:spPr>
              <a:xfrm>
                <a:off x="6715633" y="4086225"/>
                <a:ext cx="0" cy="3333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3539267" y="4102567"/>
              <a:ext cx="292989" cy="275809"/>
              <a:chOff x="6569138" y="4086225"/>
              <a:chExt cx="292989" cy="333375"/>
            </a:xfrm>
          </p:grpSpPr>
          <p:sp>
            <p:nvSpPr>
              <p:cNvPr id="87" name="椭圆 86"/>
              <p:cNvSpPr/>
              <p:nvPr/>
            </p:nvSpPr>
            <p:spPr>
              <a:xfrm>
                <a:off x="6569138" y="4086225"/>
                <a:ext cx="292989"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87"/>
              <p:cNvCxnSpPr>
                <a:stCxn id="87" idx="2"/>
                <a:endCxn id="87" idx="6"/>
              </p:cNvCxnSpPr>
              <p:nvPr/>
            </p:nvCxnSpPr>
            <p:spPr>
              <a:xfrm>
                <a:off x="6569138" y="4252913"/>
                <a:ext cx="292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7" idx="0"/>
                <a:endCxn id="87" idx="4"/>
              </p:cNvCxnSpPr>
              <p:nvPr/>
            </p:nvCxnSpPr>
            <p:spPr>
              <a:xfrm>
                <a:off x="6715633" y="4086225"/>
                <a:ext cx="0" cy="3333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2640914" y="4102567"/>
              <a:ext cx="292989" cy="275809"/>
              <a:chOff x="6569138" y="4086225"/>
              <a:chExt cx="292989" cy="333375"/>
            </a:xfrm>
          </p:grpSpPr>
          <p:sp>
            <p:nvSpPr>
              <p:cNvPr id="91" name="椭圆 90"/>
              <p:cNvSpPr/>
              <p:nvPr/>
            </p:nvSpPr>
            <p:spPr>
              <a:xfrm>
                <a:off x="6569138" y="4086225"/>
                <a:ext cx="292989"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p:cNvCxnSpPr>
                <a:stCxn id="91" idx="2"/>
                <a:endCxn id="91" idx="6"/>
              </p:cNvCxnSpPr>
              <p:nvPr/>
            </p:nvCxnSpPr>
            <p:spPr>
              <a:xfrm>
                <a:off x="6569138" y="4252913"/>
                <a:ext cx="292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91" idx="0"/>
                <a:endCxn id="91" idx="4"/>
              </p:cNvCxnSpPr>
              <p:nvPr/>
            </p:nvCxnSpPr>
            <p:spPr>
              <a:xfrm>
                <a:off x="6715633" y="4086225"/>
                <a:ext cx="0" cy="3333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1637573" y="4093042"/>
              <a:ext cx="292989" cy="275809"/>
              <a:chOff x="6569138" y="4086225"/>
              <a:chExt cx="292989" cy="333375"/>
            </a:xfrm>
          </p:grpSpPr>
          <p:sp>
            <p:nvSpPr>
              <p:cNvPr id="95" name="椭圆 94"/>
              <p:cNvSpPr/>
              <p:nvPr/>
            </p:nvSpPr>
            <p:spPr>
              <a:xfrm>
                <a:off x="6569138" y="4086225"/>
                <a:ext cx="292989"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stCxn id="95" idx="2"/>
                <a:endCxn id="95" idx="6"/>
              </p:cNvCxnSpPr>
              <p:nvPr/>
            </p:nvCxnSpPr>
            <p:spPr>
              <a:xfrm>
                <a:off x="6569138" y="4252913"/>
                <a:ext cx="292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95" idx="0"/>
                <a:endCxn id="95" idx="4"/>
              </p:cNvCxnSpPr>
              <p:nvPr/>
            </p:nvCxnSpPr>
            <p:spPr>
              <a:xfrm>
                <a:off x="6715633" y="4086225"/>
                <a:ext cx="0" cy="33337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9" name="直接箭头连接符 98"/>
            <p:cNvCxnSpPr>
              <a:stCxn id="62" idx="0"/>
              <a:endCxn id="72" idx="0"/>
            </p:cNvCxnSpPr>
            <p:nvPr/>
          </p:nvCxnSpPr>
          <p:spPr>
            <a:xfrm flipH="1">
              <a:off x="6705422" y="3844631"/>
              <a:ext cx="1" cy="25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42" idx="0"/>
              <a:endCxn id="72" idx="4"/>
            </p:cNvCxnSpPr>
            <p:nvPr/>
          </p:nvCxnSpPr>
          <p:spPr>
            <a:xfrm flipV="1">
              <a:off x="6699631" y="4378376"/>
              <a:ext cx="5791" cy="32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704312" y="3814641"/>
              <a:ext cx="1" cy="26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V="1">
              <a:off x="5698521" y="4357911"/>
              <a:ext cx="5791" cy="31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4676662" y="3825545"/>
              <a:ext cx="1" cy="26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4670871" y="4368815"/>
              <a:ext cx="5791" cy="31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a:off x="3676443" y="3830866"/>
              <a:ext cx="1" cy="26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3670652" y="4402711"/>
              <a:ext cx="5791" cy="31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H="1">
              <a:off x="2791610" y="3835106"/>
              <a:ext cx="1" cy="26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1792917" y="4388411"/>
              <a:ext cx="5791" cy="31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72" idx="2"/>
              <a:endCxn id="79" idx="6"/>
            </p:cNvCxnSpPr>
            <p:nvPr/>
          </p:nvCxnSpPr>
          <p:spPr>
            <a:xfrm flipH="1" flipV="1">
              <a:off x="5843999" y="4230947"/>
              <a:ext cx="714928"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79" idx="2"/>
              <a:endCxn id="83" idx="6"/>
            </p:cNvCxnSpPr>
            <p:nvPr/>
          </p:nvCxnSpPr>
          <p:spPr>
            <a:xfrm flipH="1">
              <a:off x="4812538" y="4230947"/>
              <a:ext cx="738472"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83" idx="2"/>
              <a:endCxn id="87" idx="6"/>
            </p:cNvCxnSpPr>
            <p:nvPr/>
          </p:nvCxnSpPr>
          <p:spPr>
            <a:xfrm flipH="1">
              <a:off x="3832256" y="4240472"/>
              <a:ext cx="687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87" idx="2"/>
              <a:endCxn id="91" idx="6"/>
            </p:cNvCxnSpPr>
            <p:nvPr/>
          </p:nvCxnSpPr>
          <p:spPr>
            <a:xfrm flipH="1">
              <a:off x="2933903" y="4240472"/>
              <a:ext cx="605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91" idx="2"/>
              <a:endCxn id="95" idx="6"/>
            </p:cNvCxnSpPr>
            <p:nvPr/>
          </p:nvCxnSpPr>
          <p:spPr>
            <a:xfrm flipH="1" flipV="1">
              <a:off x="1930562" y="4230947"/>
              <a:ext cx="710352"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95" idx="0"/>
            </p:cNvCxnSpPr>
            <p:nvPr/>
          </p:nvCxnSpPr>
          <p:spPr>
            <a:xfrm flipH="1" flipV="1">
              <a:off x="1779242" y="3045771"/>
              <a:ext cx="4826" cy="1047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6" name="文本框 125"/>
          <p:cNvSpPr txBox="1"/>
          <p:nvPr/>
        </p:nvSpPr>
        <p:spPr>
          <a:xfrm>
            <a:off x="6762686" y="2791079"/>
            <a:ext cx="441146" cy="461665"/>
          </a:xfrm>
          <a:prstGeom prst="rect">
            <a:avLst/>
          </a:prstGeom>
          <a:noFill/>
        </p:spPr>
        <p:txBody>
          <a:bodyPr wrap="none" rtlCol="0">
            <a:spAutoFit/>
          </a:bodyPr>
          <a:lstStyle/>
          <a:p>
            <a:r>
              <a:rPr lang="en-US" altLang="zh-CN" i="1" dirty="0" smtClean="0">
                <a:cs typeface="Times New Roman" panose="02020603050405020304" pitchFamily="18" charset="0"/>
              </a:rPr>
              <a:t>a</a:t>
            </a:r>
            <a:r>
              <a:rPr lang="en-US" altLang="zh-CN" baseline="-25000" dirty="0" smtClean="0">
                <a:cs typeface="Times New Roman" panose="02020603050405020304" pitchFamily="18" charset="0"/>
              </a:rPr>
              <a:t>0</a:t>
            </a:r>
            <a:endParaRPr lang="zh-CN" altLang="en-US" dirty="0">
              <a:cs typeface="Times New Roman" panose="02020603050405020304" pitchFamily="18" charset="0"/>
            </a:endParaRPr>
          </a:p>
        </p:txBody>
      </p:sp>
      <p:sp>
        <p:nvSpPr>
          <p:cNvPr id="127" name="文本框 126"/>
          <p:cNvSpPr txBox="1"/>
          <p:nvPr/>
        </p:nvSpPr>
        <p:spPr>
          <a:xfrm>
            <a:off x="5769843" y="2791079"/>
            <a:ext cx="441146" cy="461665"/>
          </a:xfrm>
          <a:prstGeom prst="rect">
            <a:avLst/>
          </a:prstGeom>
          <a:noFill/>
        </p:spPr>
        <p:txBody>
          <a:bodyPr wrap="none" rtlCol="0">
            <a:spAutoFit/>
          </a:bodyPr>
          <a:lstStyle/>
          <a:p>
            <a:r>
              <a:rPr lang="en-US" altLang="zh-CN" i="1" dirty="0" smtClean="0">
                <a:cs typeface="Times New Roman" panose="02020603050405020304" pitchFamily="18" charset="0"/>
              </a:rPr>
              <a:t>a</a:t>
            </a:r>
            <a:r>
              <a:rPr lang="en-US" altLang="zh-CN" baseline="-25000" dirty="0" smtClean="0">
                <a:cs typeface="Times New Roman" panose="02020603050405020304" pitchFamily="18" charset="0"/>
              </a:rPr>
              <a:t>1</a:t>
            </a:r>
            <a:endParaRPr lang="zh-CN" altLang="en-US" dirty="0">
              <a:cs typeface="Times New Roman" panose="02020603050405020304" pitchFamily="18" charset="0"/>
            </a:endParaRPr>
          </a:p>
        </p:txBody>
      </p:sp>
      <p:sp>
        <p:nvSpPr>
          <p:cNvPr id="128" name="文本框 127"/>
          <p:cNvSpPr txBox="1"/>
          <p:nvPr/>
        </p:nvSpPr>
        <p:spPr>
          <a:xfrm>
            <a:off x="4731624" y="2791079"/>
            <a:ext cx="657552" cy="461665"/>
          </a:xfrm>
          <a:prstGeom prst="rect">
            <a:avLst/>
          </a:prstGeom>
          <a:noFill/>
        </p:spPr>
        <p:txBody>
          <a:bodyPr wrap="none" rtlCol="0">
            <a:spAutoFit/>
          </a:bodyPr>
          <a:lstStyle/>
          <a:p>
            <a:r>
              <a:rPr lang="en-US" altLang="zh-CN" i="1" dirty="0" smtClean="0">
                <a:cs typeface="Times New Roman" panose="02020603050405020304" pitchFamily="18" charset="0"/>
              </a:rPr>
              <a:t>a</a:t>
            </a:r>
            <a:r>
              <a:rPr lang="en-US" altLang="zh-CN" i="1" baseline="-25000" dirty="0" smtClean="0">
                <a:cs typeface="Times New Roman" panose="02020603050405020304" pitchFamily="18" charset="0"/>
              </a:rPr>
              <a:t>N-</a:t>
            </a:r>
            <a:r>
              <a:rPr lang="en-US" altLang="zh-CN" baseline="-25000" dirty="0" smtClean="0">
                <a:cs typeface="Times New Roman" panose="02020603050405020304" pitchFamily="18" charset="0"/>
              </a:rPr>
              <a:t>3</a:t>
            </a:r>
            <a:endParaRPr lang="zh-CN" altLang="en-US" dirty="0">
              <a:cs typeface="Times New Roman" panose="02020603050405020304" pitchFamily="18" charset="0"/>
            </a:endParaRPr>
          </a:p>
        </p:txBody>
      </p:sp>
      <p:sp>
        <p:nvSpPr>
          <p:cNvPr id="129" name="文本框 128"/>
          <p:cNvSpPr txBox="1"/>
          <p:nvPr/>
        </p:nvSpPr>
        <p:spPr>
          <a:xfrm>
            <a:off x="3684160" y="2791079"/>
            <a:ext cx="657552" cy="461665"/>
          </a:xfrm>
          <a:prstGeom prst="rect">
            <a:avLst/>
          </a:prstGeom>
          <a:noFill/>
        </p:spPr>
        <p:txBody>
          <a:bodyPr wrap="none" rtlCol="0">
            <a:spAutoFit/>
          </a:bodyPr>
          <a:lstStyle/>
          <a:p>
            <a:r>
              <a:rPr lang="en-US" altLang="zh-CN" i="1" dirty="0" smtClean="0">
                <a:cs typeface="Times New Roman" panose="02020603050405020304" pitchFamily="18" charset="0"/>
              </a:rPr>
              <a:t>a</a:t>
            </a:r>
            <a:r>
              <a:rPr lang="en-US" altLang="zh-CN" i="1" baseline="-25000" dirty="0" smtClean="0">
                <a:cs typeface="Times New Roman" panose="02020603050405020304" pitchFamily="18" charset="0"/>
              </a:rPr>
              <a:t>N-</a:t>
            </a:r>
            <a:r>
              <a:rPr lang="en-US" altLang="zh-CN" baseline="-25000" dirty="0" smtClean="0">
                <a:cs typeface="Times New Roman" panose="02020603050405020304" pitchFamily="18" charset="0"/>
              </a:rPr>
              <a:t>2</a:t>
            </a:r>
            <a:endParaRPr lang="zh-CN" altLang="en-US" dirty="0">
              <a:cs typeface="Times New Roman" panose="02020603050405020304" pitchFamily="18" charset="0"/>
            </a:endParaRPr>
          </a:p>
        </p:txBody>
      </p:sp>
      <p:sp>
        <p:nvSpPr>
          <p:cNvPr id="130" name="文本框 129"/>
          <p:cNvSpPr txBox="1"/>
          <p:nvPr/>
        </p:nvSpPr>
        <p:spPr>
          <a:xfrm>
            <a:off x="2814786" y="2791079"/>
            <a:ext cx="657552" cy="461665"/>
          </a:xfrm>
          <a:prstGeom prst="rect">
            <a:avLst/>
          </a:prstGeom>
          <a:noFill/>
        </p:spPr>
        <p:txBody>
          <a:bodyPr wrap="none" rtlCol="0">
            <a:spAutoFit/>
          </a:bodyPr>
          <a:lstStyle/>
          <a:p>
            <a:r>
              <a:rPr lang="en-US" altLang="zh-CN" i="1" dirty="0" smtClean="0">
                <a:cs typeface="Times New Roman" panose="02020603050405020304" pitchFamily="18" charset="0"/>
              </a:rPr>
              <a:t>a</a:t>
            </a:r>
            <a:r>
              <a:rPr lang="en-US" altLang="zh-CN" i="1" baseline="-25000" dirty="0" smtClean="0">
                <a:cs typeface="Times New Roman" panose="02020603050405020304" pitchFamily="18" charset="0"/>
              </a:rPr>
              <a:t>N-</a:t>
            </a:r>
            <a:r>
              <a:rPr lang="en-US" altLang="zh-CN" baseline="-25000" dirty="0" smtClean="0">
                <a:cs typeface="Times New Roman" panose="02020603050405020304" pitchFamily="18" charset="0"/>
              </a:rPr>
              <a:t>1</a:t>
            </a:r>
            <a:endParaRPr lang="zh-CN" altLang="en-US" dirty="0">
              <a:cs typeface="Times New Roman" panose="02020603050405020304" pitchFamily="18" charset="0"/>
            </a:endParaRPr>
          </a:p>
        </p:txBody>
      </p:sp>
      <p:sp>
        <p:nvSpPr>
          <p:cNvPr id="131" name="文本框 130"/>
          <p:cNvSpPr txBox="1"/>
          <p:nvPr/>
        </p:nvSpPr>
        <p:spPr>
          <a:xfrm>
            <a:off x="6781736" y="3953129"/>
            <a:ext cx="441146" cy="461665"/>
          </a:xfrm>
          <a:prstGeom prst="rect">
            <a:avLst/>
          </a:prstGeom>
          <a:noFill/>
        </p:spPr>
        <p:txBody>
          <a:bodyPr wrap="none" rtlCol="0">
            <a:spAutoFit/>
          </a:bodyPr>
          <a:lstStyle/>
          <a:p>
            <a:r>
              <a:rPr lang="en-US" altLang="zh-CN" i="1" dirty="0" smtClean="0">
                <a:cs typeface="Times New Roman" panose="02020603050405020304" pitchFamily="18" charset="0"/>
              </a:rPr>
              <a:t>b</a:t>
            </a:r>
            <a:r>
              <a:rPr lang="en-US" altLang="zh-CN" baseline="-25000" dirty="0" smtClean="0">
                <a:cs typeface="Times New Roman" panose="02020603050405020304" pitchFamily="18" charset="0"/>
              </a:rPr>
              <a:t>0</a:t>
            </a:r>
            <a:endParaRPr lang="zh-CN" altLang="en-US" dirty="0">
              <a:cs typeface="Times New Roman" panose="02020603050405020304" pitchFamily="18" charset="0"/>
            </a:endParaRPr>
          </a:p>
        </p:txBody>
      </p:sp>
      <p:sp>
        <p:nvSpPr>
          <p:cNvPr id="132" name="文本框 131"/>
          <p:cNvSpPr txBox="1"/>
          <p:nvPr/>
        </p:nvSpPr>
        <p:spPr>
          <a:xfrm>
            <a:off x="5788893" y="3953129"/>
            <a:ext cx="441146" cy="461665"/>
          </a:xfrm>
          <a:prstGeom prst="rect">
            <a:avLst/>
          </a:prstGeom>
          <a:noFill/>
        </p:spPr>
        <p:txBody>
          <a:bodyPr wrap="none" rtlCol="0">
            <a:spAutoFit/>
          </a:bodyPr>
          <a:lstStyle/>
          <a:p>
            <a:r>
              <a:rPr lang="en-US" altLang="zh-CN" i="1" dirty="0" smtClean="0">
                <a:cs typeface="Times New Roman" panose="02020603050405020304" pitchFamily="18" charset="0"/>
              </a:rPr>
              <a:t>b</a:t>
            </a:r>
            <a:r>
              <a:rPr lang="en-US" altLang="zh-CN" baseline="-25000" dirty="0" smtClean="0">
                <a:cs typeface="Times New Roman" panose="02020603050405020304" pitchFamily="18" charset="0"/>
              </a:rPr>
              <a:t>1</a:t>
            </a:r>
            <a:endParaRPr lang="zh-CN" altLang="en-US" dirty="0">
              <a:cs typeface="Times New Roman" panose="02020603050405020304" pitchFamily="18" charset="0"/>
            </a:endParaRPr>
          </a:p>
        </p:txBody>
      </p:sp>
      <p:sp>
        <p:nvSpPr>
          <p:cNvPr id="133" name="文本框 132"/>
          <p:cNvSpPr txBox="1"/>
          <p:nvPr/>
        </p:nvSpPr>
        <p:spPr>
          <a:xfrm>
            <a:off x="4750674" y="3953129"/>
            <a:ext cx="441146" cy="461665"/>
          </a:xfrm>
          <a:prstGeom prst="rect">
            <a:avLst/>
          </a:prstGeom>
          <a:noFill/>
        </p:spPr>
        <p:txBody>
          <a:bodyPr wrap="none" rtlCol="0">
            <a:spAutoFit/>
          </a:bodyPr>
          <a:lstStyle/>
          <a:p>
            <a:r>
              <a:rPr lang="en-US" altLang="zh-CN" i="1" dirty="0" smtClean="0">
                <a:cs typeface="Times New Roman" panose="02020603050405020304" pitchFamily="18" charset="0"/>
              </a:rPr>
              <a:t>b</a:t>
            </a:r>
            <a:r>
              <a:rPr lang="en-US" altLang="zh-CN" baseline="-25000" dirty="0" smtClean="0">
                <a:cs typeface="Times New Roman" panose="02020603050405020304" pitchFamily="18" charset="0"/>
              </a:rPr>
              <a:t>2</a:t>
            </a:r>
            <a:endParaRPr lang="zh-CN" altLang="en-US" dirty="0">
              <a:cs typeface="Times New Roman" panose="02020603050405020304" pitchFamily="18" charset="0"/>
            </a:endParaRPr>
          </a:p>
        </p:txBody>
      </p:sp>
      <p:sp>
        <p:nvSpPr>
          <p:cNvPr id="134" name="文本框 133"/>
          <p:cNvSpPr txBox="1"/>
          <p:nvPr/>
        </p:nvSpPr>
        <p:spPr>
          <a:xfrm>
            <a:off x="3703210" y="3953129"/>
            <a:ext cx="441146" cy="461665"/>
          </a:xfrm>
          <a:prstGeom prst="rect">
            <a:avLst/>
          </a:prstGeom>
          <a:noFill/>
        </p:spPr>
        <p:txBody>
          <a:bodyPr wrap="none" rtlCol="0">
            <a:spAutoFit/>
          </a:bodyPr>
          <a:lstStyle/>
          <a:p>
            <a:r>
              <a:rPr lang="en-US" altLang="zh-CN" i="1" dirty="0" smtClean="0">
                <a:cs typeface="Times New Roman" panose="02020603050405020304" pitchFamily="18" charset="0"/>
              </a:rPr>
              <a:t>b</a:t>
            </a:r>
            <a:r>
              <a:rPr lang="en-US" altLang="zh-CN" baseline="-25000" dirty="0" smtClean="0">
                <a:cs typeface="Times New Roman" panose="02020603050405020304" pitchFamily="18" charset="0"/>
              </a:rPr>
              <a:t>4</a:t>
            </a:r>
            <a:endParaRPr lang="zh-CN" altLang="en-US" dirty="0">
              <a:cs typeface="Times New Roman" panose="02020603050405020304" pitchFamily="18" charset="0"/>
            </a:endParaRPr>
          </a:p>
        </p:txBody>
      </p:sp>
      <p:sp>
        <p:nvSpPr>
          <p:cNvPr id="135" name="文本框 134"/>
          <p:cNvSpPr txBox="1"/>
          <p:nvPr/>
        </p:nvSpPr>
        <p:spPr>
          <a:xfrm>
            <a:off x="1880663" y="4029676"/>
            <a:ext cx="521297" cy="461665"/>
          </a:xfrm>
          <a:prstGeom prst="rect">
            <a:avLst/>
          </a:prstGeom>
          <a:noFill/>
        </p:spPr>
        <p:txBody>
          <a:bodyPr wrap="none" rtlCol="0">
            <a:spAutoFit/>
          </a:bodyPr>
          <a:lstStyle/>
          <a:p>
            <a:r>
              <a:rPr lang="en-US" altLang="zh-CN" i="1" dirty="0" err="1" smtClean="0">
                <a:cs typeface="Times New Roman" panose="02020603050405020304" pitchFamily="18" charset="0"/>
              </a:rPr>
              <a:t>b</a:t>
            </a:r>
            <a:r>
              <a:rPr lang="en-US" altLang="zh-CN" i="1" baseline="-25000" dirty="0" err="1" smtClean="0">
                <a:cs typeface="Times New Roman" panose="02020603050405020304" pitchFamily="18" charset="0"/>
              </a:rPr>
              <a:t>M</a:t>
            </a:r>
            <a:endParaRPr lang="zh-CN" altLang="en-US" dirty="0">
              <a:cs typeface="Times New Roman" panose="02020603050405020304" pitchFamily="18" charset="0"/>
            </a:endParaRPr>
          </a:p>
        </p:txBody>
      </p:sp>
      <p:graphicFrame>
        <p:nvGraphicFramePr>
          <p:cNvPr id="137" name="对象 136"/>
          <p:cNvGraphicFramePr>
            <a:graphicFrameLocks noChangeAspect="1"/>
          </p:cNvGraphicFramePr>
          <p:nvPr>
            <p:extLst/>
          </p:nvPr>
        </p:nvGraphicFramePr>
        <p:xfrm>
          <a:off x="7269098" y="4927754"/>
          <a:ext cx="963612" cy="509588"/>
        </p:xfrm>
        <a:graphic>
          <a:graphicData uri="http://schemas.openxmlformats.org/presentationml/2006/ole">
            <mc:AlternateContent xmlns:mc="http://schemas.openxmlformats.org/markup-compatibility/2006">
              <mc:Choice xmlns:v="urn:schemas-microsoft-com:vml" Requires="v">
                <p:oleObj spid="_x0000_s71708" name="Equation" r:id="rId19" imgW="495000" imgH="228600" progId="Equation.DSMT4">
                  <p:embed/>
                </p:oleObj>
              </mc:Choice>
              <mc:Fallback>
                <p:oleObj name="Equation" r:id="rId19" imgW="495000" imgH="228600" progId="Equation.DSMT4">
                  <p:embed/>
                  <p:pic>
                    <p:nvPicPr>
                      <p:cNvPr id="137" name="对象 136"/>
                      <p:cNvPicPr/>
                      <p:nvPr/>
                    </p:nvPicPr>
                    <p:blipFill>
                      <a:blip r:embed="rId20"/>
                      <a:stretch>
                        <a:fillRect/>
                      </a:stretch>
                    </p:blipFill>
                    <p:spPr>
                      <a:xfrm>
                        <a:off x="7269098" y="4927754"/>
                        <a:ext cx="963612" cy="509588"/>
                      </a:xfrm>
                      <a:prstGeom prst="rect">
                        <a:avLst/>
                      </a:prstGeom>
                    </p:spPr>
                  </p:pic>
                </p:oleObj>
              </mc:Fallback>
            </mc:AlternateContent>
          </a:graphicData>
        </a:graphic>
      </p:graphicFrame>
      <p:graphicFrame>
        <p:nvGraphicFramePr>
          <p:cNvPr id="138" name="对象 137"/>
          <p:cNvGraphicFramePr>
            <a:graphicFrameLocks noChangeAspect="1"/>
          </p:cNvGraphicFramePr>
          <p:nvPr>
            <p:extLst/>
          </p:nvPr>
        </p:nvGraphicFramePr>
        <p:xfrm>
          <a:off x="7339013" y="2508250"/>
          <a:ext cx="1012825" cy="509588"/>
        </p:xfrm>
        <a:graphic>
          <a:graphicData uri="http://schemas.openxmlformats.org/presentationml/2006/ole">
            <mc:AlternateContent xmlns:mc="http://schemas.openxmlformats.org/markup-compatibility/2006">
              <mc:Choice xmlns:v="urn:schemas-microsoft-com:vml" Requires="v">
                <p:oleObj spid="_x0000_s71709" name="Equation" r:id="rId21" imgW="520560" imgH="228600" progId="Equation.DSMT4">
                  <p:embed/>
                </p:oleObj>
              </mc:Choice>
              <mc:Fallback>
                <p:oleObj name="Equation" r:id="rId21" imgW="520560" imgH="228600" progId="Equation.DSMT4">
                  <p:embed/>
                  <p:pic>
                    <p:nvPicPr>
                      <p:cNvPr id="138" name="对象 137"/>
                      <p:cNvPicPr/>
                      <p:nvPr/>
                    </p:nvPicPr>
                    <p:blipFill>
                      <a:blip r:embed="rId22"/>
                      <a:stretch>
                        <a:fillRect/>
                      </a:stretch>
                    </p:blipFill>
                    <p:spPr>
                      <a:xfrm>
                        <a:off x="7339013" y="2508250"/>
                        <a:ext cx="1012825" cy="509588"/>
                      </a:xfrm>
                      <a:prstGeom prst="rect">
                        <a:avLst/>
                      </a:prstGeom>
                    </p:spPr>
                  </p:pic>
                </p:oleObj>
              </mc:Fallback>
            </mc:AlternateContent>
          </a:graphicData>
        </a:graphic>
      </p:graphicFrame>
    </p:spTree>
    <p:extLst>
      <p:ext uri="{BB962C8B-B14F-4D97-AF65-F5344CB8AC3E}">
        <p14:creationId xmlns:p14="http://schemas.microsoft.com/office/powerpoint/2010/main" val="19496207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right)">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up)">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down)">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right)">
                                      <p:cBhvr>
                                        <p:cTn id="50" dur="500"/>
                                        <p:tgtEl>
                                          <p:spTgt spid="1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wipe(left)">
                                      <p:cBhvr>
                                        <p:cTn id="55" dur="500"/>
                                        <p:tgtEl>
                                          <p:spTgt spid="126"/>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27"/>
                                        </p:tgtEl>
                                        <p:attrNameLst>
                                          <p:attrName>style.visibility</p:attrName>
                                        </p:attrNameLst>
                                      </p:cBhvr>
                                      <p:to>
                                        <p:strVal val="visible"/>
                                      </p:to>
                                    </p:set>
                                    <p:animEffect transition="in" filter="wipe(left)">
                                      <p:cBhvr>
                                        <p:cTn id="59" dur="500"/>
                                        <p:tgtEl>
                                          <p:spTgt spid="12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left)">
                                      <p:cBhvr>
                                        <p:cTn id="63" dur="500"/>
                                        <p:tgtEl>
                                          <p:spTgt spid="128"/>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left)">
                                      <p:cBhvr>
                                        <p:cTn id="67" dur="500"/>
                                        <p:tgtEl>
                                          <p:spTgt spid="129"/>
                                        </p:tgtEl>
                                      </p:cBhvr>
                                    </p:animEffect>
                                  </p:childTnLst>
                                </p:cTn>
                              </p:par>
                            </p:childTnLst>
                          </p:cTn>
                        </p:par>
                        <p:par>
                          <p:cTn id="68" fill="hold">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130"/>
                                        </p:tgtEl>
                                        <p:attrNameLst>
                                          <p:attrName>style.visibility</p:attrName>
                                        </p:attrNameLst>
                                      </p:cBhvr>
                                      <p:to>
                                        <p:strVal val="visible"/>
                                      </p:to>
                                    </p:set>
                                    <p:animEffect transition="in" filter="wipe(left)">
                                      <p:cBhvr>
                                        <p:cTn id="71" dur="500"/>
                                        <p:tgtEl>
                                          <p:spTgt spid="13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1"/>
                                        </p:tgtEl>
                                        <p:attrNameLst>
                                          <p:attrName>style.visibility</p:attrName>
                                        </p:attrNameLst>
                                      </p:cBhvr>
                                      <p:to>
                                        <p:strVal val="visible"/>
                                      </p:to>
                                    </p:set>
                                    <p:animEffect transition="in" filter="wipe(left)">
                                      <p:cBhvr>
                                        <p:cTn id="76" dur="500"/>
                                        <p:tgtEl>
                                          <p:spTgt spid="131"/>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2"/>
                                        </p:tgtEl>
                                        <p:attrNameLst>
                                          <p:attrName>style.visibility</p:attrName>
                                        </p:attrNameLst>
                                      </p:cBhvr>
                                      <p:to>
                                        <p:strVal val="visible"/>
                                      </p:to>
                                    </p:set>
                                    <p:animEffect transition="in" filter="wipe(left)">
                                      <p:cBhvr>
                                        <p:cTn id="80" dur="500"/>
                                        <p:tgtEl>
                                          <p:spTgt spid="132"/>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133"/>
                                        </p:tgtEl>
                                        <p:attrNameLst>
                                          <p:attrName>style.visibility</p:attrName>
                                        </p:attrNameLst>
                                      </p:cBhvr>
                                      <p:to>
                                        <p:strVal val="visible"/>
                                      </p:to>
                                    </p:set>
                                    <p:animEffect transition="in" filter="wipe(left)">
                                      <p:cBhvr>
                                        <p:cTn id="84" dur="500"/>
                                        <p:tgtEl>
                                          <p:spTgt spid="133"/>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134"/>
                                        </p:tgtEl>
                                        <p:attrNameLst>
                                          <p:attrName>style.visibility</p:attrName>
                                        </p:attrNameLst>
                                      </p:cBhvr>
                                      <p:to>
                                        <p:strVal val="visible"/>
                                      </p:to>
                                    </p:set>
                                    <p:animEffect transition="in" filter="wipe(left)">
                                      <p:cBhvr>
                                        <p:cTn id="88" dur="500"/>
                                        <p:tgtEl>
                                          <p:spTgt spid="134"/>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5"/>
                                        </p:tgtEl>
                                        <p:attrNameLst>
                                          <p:attrName>style.visibility</p:attrName>
                                        </p:attrNameLst>
                                      </p:cBhvr>
                                      <p:to>
                                        <p:strVal val="visible"/>
                                      </p:to>
                                    </p:set>
                                    <p:animEffect transition="in" filter="wipe(left)">
                                      <p:cBhvr>
                                        <p:cTn id="92" dur="500"/>
                                        <p:tgtEl>
                                          <p:spTgt spid="135"/>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29" grpId="0"/>
      <p:bldP spid="130" grpId="0"/>
      <p:bldP spid="131" grpId="0"/>
      <p:bldP spid="132" grpId="0"/>
      <p:bldP spid="133" grpId="0"/>
      <p:bldP spid="134" grpId="0"/>
      <p:bldP spid="1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运算放大器综合运用举例</a:t>
            </a:r>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67</a:t>
            </a:fld>
            <a:endParaRPr lang="zh-CN" altLang="en-US"/>
          </a:p>
        </p:txBody>
      </p:sp>
      <p:sp>
        <p:nvSpPr>
          <p:cNvPr id="4" name="文本框 3"/>
          <p:cNvSpPr txBox="1"/>
          <p:nvPr/>
        </p:nvSpPr>
        <p:spPr>
          <a:xfrm>
            <a:off x="361950" y="857250"/>
            <a:ext cx="803425" cy="461665"/>
          </a:xfrm>
          <a:prstGeom prst="rect">
            <a:avLst/>
          </a:prstGeom>
          <a:noFill/>
        </p:spPr>
        <p:txBody>
          <a:bodyPr wrap="none" rtlCol="0">
            <a:spAutoFit/>
          </a:bodyPr>
          <a:lstStyle/>
          <a:p>
            <a:r>
              <a:rPr lang="zh-CN" altLang="en-US" dirty="0"/>
              <a:t>实例</a:t>
            </a:r>
          </a:p>
        </p:txBody>
      </p:sp>
      <p:pic>
        <p:nvPicPr>
          <p:cNvPr id="5" name="图片 4"/>
          <p:cNvPicPr>
            <a:picLocks noChangeAspect="1"/>
          </p:cNvPicPr>
          <p:nvPr/>
        </p:nvPicPr>
        <p:blipFill>
          <a:blip r:embed="rId3"/>
          <a:stretch>
            <a:fillRect/>
          </a:stretch>
        </p:blipFill>
        <p:spPr>
          <a:xfrm>
            <a:off x="1327300" y="878227"/>
            <a:ext cx="7605147" cy="5428892"/>
          </a:xfrm>
          <a:prstGeom prst="rect">
            <a:avLst/>
          </a:prstGeom>
        </p:spPr>
      </p:pic>
      <p:graphicFrame>
        <p:nvGraphicFramePr>
          <p:cNvPr id="9" name="对象 8"/>
          <p:cNvGraphicFramePr>
            <a:graphicFrameLocks noChangeAspect="1"/>
          </p:cNvGraphicFramePr>
          <p:nvPr>
            <p:extLst/>
          </p:nvPr>
        </p:nvGraphicFramePr>
        <p:xfrm>
          <a:off x="7908655" y="2989262"/>
          <a:ext cx="571977" cy="397897"/>
        </p:xfrm>
        <a:graphic>
          <a:graphicData uri="http://schemas.openxmlformats.org/presentationml/2006/ole">
            <mc:AlternateContent xmlns:mc="http://schemas.openxmlformats.org/markup-compatibility/2006">
              <mc:Choice xmlns:v="urn:schemas-microsoft-com:vml" Requires="v">
                <p:oleObj spid="_x0000_s72724" name="Equation" r:id="rId4" imgW="291960" imgH="203040" progId="Equation.DSMT4">
                  <p:embed/>
                </p:oleObj>
              </mc:Choice>
              <mc:Fallback>
                <p:oleObj name="Equation" r:id="rId4" imgW="291960" imgH="203040" progId="Equation.DSMT4">
                  <p:embed/>
                  <p:pic>
                    <p:nvPicPr>
                      <p:cNvPr id="9" name="对象 8"/>
                      <p:cNvPicPr/>
                      <p:nvPr/>
                    </p:nvPicPr>
                    <p:blipFill>
                      <a:blip r:embed="rId5"/>
                      <a:stretch>
                        <a:fillRect/>
                      </a:stretch>
                    </p:blipFill>
                    <p:spPr>
                      <a:xfrm>
                        <a:off x="7908655" y="2989262"/>
                        <a:ext cx="571977" cy="397897"/>
                      </a:xfrm>
                      <a:prstGeom prst="rect">
                        <a:avLst/>
                      </a:prstGeom>
                    </p:spPr>
                  </p:pic>
                </p:oleObj>
              </mc:Fallback>
            </mc:AlternateContent>
          </a:graphicData>
        </a:graphic>
      </p:graphicFrame>
      <p:graphicFrame>
        <p:nvGraphicFramePr>
          <p:cNvPr id="10" name="对象 9"/>
          <p:cNvGraphicFramePr>
            <a:graphicFrameLocks noChangeAspect="1"/>
          </p:cNvGraphicFramePr>
          <p:nvPr>
            <p:extLst/>
          </p:nvPr>
        </p:nvGraphicFramePr>
        <p:xfrm>
          <a:off x="4010025" y="2136775"/>
          <a:ext cx="1538288" cy="692150"/>
        </p:xfrm>
        <a:graphic>
          <a:graphicData uri="http://schemas.openxmlformats.org/presentationml/2006/ole">
            <mc:AlternateContent xmlns:mc="http://schemas.openxmlformats.org/markup-compatibility/2006">
              <mc:Choice xmlns:v="urn:schemas-microsoft-com:vml" Requires="v">
                <p:oleObj spid="_x0000_s72725" name="Equation" r:id="rId6" imgW="876240" imgH="393480" progId="Equation.DSMT4">
                  <p:embed/>
                </p:oleObj>
              </mc:Choice>
              <mc:Fallback>
                <p:oleObj name="Equation" r:id="rId6" imgW="876240" imgH="393480" progId="Equation.DSMT4">
                  <p:embed/>
                  <p:pic>
                    <p:nvPicPr>
                      <p:cNvPr id="10" name="对象 9"/>
                      <p:cNvPicPr/>
                      <p:nvPr/>
                    </p:nvPicPr>
                    <p:blipFill>
                      <a:blip r:embed="rId7"/>
                      <a:stretch>
                        <a:fillRect/>
                      </a:stretch>
                    </p:blipFill>
                    <p:spPr>
                      <a:xfrm>
                        <a:off x="4010025" y="2136775"/>
                        <a:ext cx="1538288" cy="692150"/>
                      </a:xfrm>
                      <a:prstGeom prst="rect">
                        <a:avLst/>
                      </a:prstGeom>
                    </p:spPr>
                  </p:pic>
                </p:oleObj>
              </mc:Fallback>
            </mc:AlternateContent>
          </a:graphicData>
        </a:graphic>
      </p:graphicFrame>
      <p:graphicFrame>
        <p:nvGraphicFramePr>
          <p:cNvPr id="11" name="对象 10"/>
          <p:cNvGraphicFramePr>
            <a:graphicFrameLocks noChangeAspect="1"/>
          </p:cNvGraphicFramePr>
          <p:nvPr>
            <p:extLst/>
          </p:nvPr>
        </p:nvGraphicFramePr>
        <p:xfrm>
          <a:off x="276375" y="1768475"/>
          <a:ext cx="1939925" cy="736600"/>
        </p:xfrm>
        <a:graphic>
          <a:graphicData uri="http://schemas.openxmlformats.org/presentationml/2006/ole">
            <mc:AlternateContent xmlns:mc="http://schemas.openxmlformats.org/markup-compatibility/2006">
              <mc:Choice xmlns:v="urn:schemas-microsoft-com:vml" Requires="v">
                <p:oleObj spid="_x0000_s72726" name="Equation" r:id="rId8" imgW="1104840" imgH="419040" progId="Equation.DSMT4">
                  <p:embed/>
                </p:oleObj>
              </mc:Choice>
              <mc:Fallback>
                <p:oleObj name="Equation" r:id="rId8" imgW="1104840" imgH="419040" progId="Equation.DSMT4">
                  <p:embed/>
                  <p:pic>
                    <p:nvPicPr>
                      <p:cNvPr id="11" name="对象 10"/>
                      <p:cNvPicPr/>
                      <p:nvPr/>
                    </p:nvPicPr>
                    <p:blipFill>
                      <a:blip r:embed="rId9"/>
                      <a:stretch>
                        <a:fillRect/>
                      </a:stretch>
                    </p:blipFill>
                    <p:spPr>
                      <a:xfrm>
                        <a:off x="276375" y="1768475"/>
                        <a:ext cx="1939925" cy="736600"/>
                      </a:xfrm>
                      <a:prstGeom prst="rect">
                        <a:avLst/>
                      </a:prstGeom>
                    </p:spPr>
                  </p:pic>
                </p:oleObj>
              </mc:Fallback>
            </mc:AlternateContent>
          </a:graphicData>
        </a:graphic>
      </p:graphicFrame>
      <p:graphicFrame>
        <p:nvGraphicFramePr>
          <p:cNvPr id="12" name="对象 11"/>
          <p:cNvGraphicFramePr>
            <a:graphicFrameLocks noChangeAspect="1"/>
          </p:cNvGraphicFramePr>
          <p:nvPr>
            <p:extLst/>
          </p:nvPr>
        </p:nvGraphicFramePr>
        <p:xfrm>
          <a:off x="2244875" y="4215428"/>
          <a:ext cx="2497137" cy="758825"/>
        </p:xfrm>
        <a:graphic>
          <a:graphicData uri="http://schemas.openxmlformats.org/presentationml/2006/ole">
            <mc:AlternateContent xmlns:mc="http://schemas.openxmlformats.org/markup-compatibility/2006">
              <mc:Choice xmlns:v="urn:schemas-microsoft-com:vml" Requires="v">
                <p:oleObj spid="_x0000_s72727" name="Equation" r:id="rId10" imgW="1422360" imgH="431640" progId="Equation.DSMT4">
                  <p:embed/>
                </p:oleObj>
              </mc:Choice>
              <mc:Fallback>
                <p:oleObj name="Equation" r:id="rId10" imgW="1422360" imgH="431640" progId="Equation.DSMT4">
                  <p:embed/>
                  <p:pic>
                    <p:nvPicPr>
                      <p:cNvPr id="12" name="对象 11"/>
                      <p:cNvPicPr/>
                      <p:nvPr/>
                    </p:nvPicPr>
                    <p:blipFill>
                      <a:blip r:embed="rId11"/>
                      <a:stretch>
                        <a:fillRect/>
                      </a:stretch>
                    </p:blipFill>
                    <p:spPr>
                      <a:xfrm>
                        <a:off x="2244875" y="4215428"/>
                        <a:ext cx="2497137" cy="758825"/>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142875" y="4974253"/>
          <a:ext cx="1806575" cy="401637"/>
        </p:xfrm>
        <a:graphic>
          <a:graphicData uri="http://schemas.openxmlformats.org/presentationml/2006/ole">
            <mc:AlternateContent xmlns:mc="http://schemas.openxmlformats.org/markup-compatibility/2006">
              <mc:Choice xmlns:v="urn:schemas-microsoft-com:vml" Requires="v">
                <p:oleObj spid="_x0000_s72728" name="Equation" r:id="rId12" imgW="1028520" imgH="228600" progId="Equation.DSMT4">
                  <p:embed/>
                </p:oleObj>
              </mc:Choice>
              <mc:Fallback>
                <p:oleObj name="Equation" r:id="rId12" imgW="1028520" imgH="228600" progId="Equation.DSMT4">
                  <p:embed/>
                  <p:pic>
                    <p:nvPicPr>
                      <p:cNvPr id="13" name="对象 12"/>
                      <p:cNvPicPr/>
                      <p:nvPr/>
                    </p:nvPicPr>
                    <p:blipFill>
                      <a:blip r:embed="rId13"/>
                      <a:stretch>
                        <a:fillRect/>
                      </a:stretch>
                    </p:blipFill>
                    <p:spPr>
                      <a:xfrm>
                        <a:off x="142875" y="4974253"/>
                        <a:ext cx="1806575" cy="401637"/>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1949450" y="5346021"/>
          <a:ext cx="2498725" cy="736600"/>
        </p:xfrm>
        <a:graphic>
          <a:graphicData uri="http://schemas.openxmlformats.org/presentationml/2006/ole">
            <mc:AlternateContent xmlns:mc="http://schemas.openxmlformats.org/markup-compatibility/2006">
              <mc:Choice xmlns:v="urn:schemas-microsoft-com:vml" Requires="v">
                <p:oleObj spid="_x0000_s72729" name="Equation" r:id="rId14" imgW="1422360" imgH="419040" progId="Equation.DSMT4">
                  <p:embed/>
                </p:oleObj>
              </mc:Choice>
              <mc:Fallback>
                <p:oleObj name="Equation" r:id="rId14" imgW="1422360" imgH="419040" progId="Equation.DSMT4">
                  <p:embed/>
                  <p:pic>
                    <p:nvPicPr>
                      <p:cNvPr id="14" name="对象 13"/>
                      <p:cNvPicPr/>
                      <p:nvPr/>
                    </p:nvPicPr>
                    <p:blipFill>
                      <a:blip r:embed="rId15"/>
                      <a:stretch>
                        <a:fillRect/>
                      </a:stretch>
                    </p:blipFill>
                    <p:spPr>
                      <a:xfrm>
                        <a:off x="1949450" y="5346021"/>
                        <a:ext cx="2498725" cy="736600"/>
                      </a:xfrm>
                      <a:prstGeom prst="rect">
                        <a:avLst/>
                      </a:prstGeom>
                    </p:spPr>
                  </p:pic>
                </p:oleObj>
              </mc:Fallback>
            </mc:AlternateContent>
          </a:graphicData>
        </a:graphic>
      </p:graphicFrame>
    </p:spTree>
    <p:extLst>
      <p:ext uri="{BB962C8B-B14F-4D97-AF65-F5344CB8AC3E}">
        <p14:creationId xmlns:p14="http://schemas.microsoft.com/office/powerpoint/2010/main" val="33499782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ppt_w</p:attrName>
                                        </p:attrNameLst>
                                      </p:cBhvr>
                                      <p:tavLst>
                                        <p:tav tm="0">
                                          <p:val>
                                            <p:fltVal val="0"/>
                                          </p:val>
                                        </p:tav>
                                        <p:tav tm="100000">
                                          <p:val>
                                            <p:strVal val="#ppt_w"/>
                                          </p:val>
                                        </p:tav>
                                      </p:tavLst>
                                    </p:anim>
                                    <p:anim calcmode="lin" valueType="num">
                                      <p:cBhvr>
                                        <p:cTn id="49" dur="500" fill="hold"/>
                                        <p:tgtEl>
                                          <p:spTgt spid="14"/>
                                        </p:tgtEl>
                                        <p:attrNameLst>
                                          <p:attrName>ppt_h</p:attrName>
                                        </p:attrNameLst>
                                      </p:cBhvr>
                                      <p:tavLst>
                                        <p:tav tm="0">
                                          <p:val>
                                            <p:fltVal val="0"/>
                                          </p:val>
                                        </p:tav>
                                        <p:tav tm="100000">
                                          <p:val>
                                            <p:strVal val="#ppt_h"/>
                                          </p:val>
                                        </p:tav>
                                      </p:tavLst>
                                    </p:anim>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运算放大器综合运用举例</a:t>
            </a:r>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68</a:t>
            </a:fld>
            <a:endParaRPr lang="zh-CN" altLang="en-US"/>
          </a:p>
        </p:txBody>
      </p:sp>
      <p:sp>
        <p:nvSpPr>
          <p:cNvPr id="4" name="文本框 3"/>
          <p:cNvSpPr txBox="1"/>
          <p:nvPr/>
        </p:nvSpPr>
        <p:spPr>
          <a:xfrm>
            <a:off x="247650" y="857250"/>
            <a:ext cx="1112805" cy="461665"/>
          </a:xfrm>
          <a:prstGeom prst="rect">
            <a:avLst/>
          </a:prstGeom>
          <a:noFill/>
        </p:spPr>
        <p:txBody>
          <a:bodyPr wrap="none" rtlCol="0">
            <a:spAutoFit/>
          </a:bodyPr>
          <a:lstStyle/>
          <a:p>
            <a:r>
              <a:rPr lang="zh-CN" altLang="en-US" dirty="0" smtClean="0"/>
              <a:t>解方程</a:t>
            </a:r>
            <a:endParaRPr lang="zh-CN" altLang="en-US" dirty="0"/>
          </a:p>
        </p:txBody>
      </p:sp>
      <p:graphicFrame>
        <p:nvGraphicFramePr>
          <p:cNvPr id="14" name="对象 13"/>
          <p:cNvGraphicFramePr>
            <a:graphicFrameLocks noChangeAspect="1"/>
          </p:cNvGraphicFramePr>
          <p:nvPr>
            <p:extLst/>
          </p:nvPr>
        </p:nvGraphicFramePr>
        <p:xfrm>
          <a:off x="1606550" y="804565"/>
          <a:ext cx="3700630" cy="1090910"/>
        </p:xfrm>
        <a:graphic>
          <a:graphicData uri="http://schemas.openxmlformats.org/presentationml/2006/ole">
            <mc:AlternateContent xmlns:mc="http://schemas.openxmlformats.org/markup-compatibility/2006">
              <mc:Choice xmlns:v="urn:schemas-microsoft-com:vml" Requires="v">
                <p:oleObj spid="_x0000_s73760" name="Equation" r:id="rId3" imgW="1422360" imgH="419040" progId="Equation.DSMT4">
                  <p:embed/>
                </p:oleObj>
              </mc:Choice>
              <mc:Fallback>
                <p:oleObj name="Equation" r:id="rId3" imgW="1422360" imgH="419040" progId="Equation.DSMT4">
                  <p:embed/>
                  <p:pic>
                    <p:nvPicPr>
                      <p:cNvPr id="14" name="对象 13"/>
                      <p:cNvPicPr/>
                      <p:nvPr/>
                    </p:nvPicPr>
                    <p:blipFill>
                      <a:blip r:embed="rId4"/>
                      <a:stretch>
                        <a:fillRect/>
                      </a:stretch>
                    </p:blipFill>
                    <p:spPr>
                      <a:xfrm>
                        <a:off x="1606550" y="804565"/>
                        <a:ext cx="3700630" cy="1090910"/>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1606551" y="2160223"/>
          <a:ext cx="2432050" cy="700493"/>
        </p:xfrm>
        <a:graphic>
          <a:graphicData uri="http://schemas.openxmlformats.org/presentationml/2006/ole">
            <mc:AlternateContent xmlns:mc="http://schemas.openxmlformats.org/markup-compatibility/2006">
              <mc:Choice xmlns:v="urn:schemas-microsoft-com:vml" Requires="v">
                <p:oleObj spid="_x0000_s73761" name="Equation" r:id="rId5" imgW="838080" imgH="241200" progId="Equation.DSMT4">
                  <p:embed/>
                </p:oleObj>
              </mc:Choice>
              <mc:Fallback>
                <p:oleObj name="Equation" r:id="rId5" imgW="838080" imgH="241200" progId="Equation.DSMT4">
                  <p:embed/>
                  <p:pic>
                    <p:nvPicPr>
                      <p:cNvPr id="15" name="对象 14"/>
                      <p:cNvPicPr/>
                      <p:nvPr/>
                    </p:nvPicPr>
                    <p:blipFill>
                      <a:blip r:embed="rId6"/>
                      <a:stretch>
                        <a:fillRect/>
                      </a:stretch>
                    </p:blipFill>
                    <p:spPr>
                      <a:xfrm>
                        <a:off x="1606551" y="2160223"/>
                        <a:ext cx="2432050" cy="700493"/>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4923510" y="1807354"/>
          <a:ext cx="3703182" cy="1343187"/>
        </p:xfrm>
        <a:graphic>
          <a:graphicData uri="http://schemas.openxmlformats.org/presentationml/2006/ole">
            <mc:AlternateContent xmlns:mc="http://schemas.openxmlformats.org/markup-compatibility/2006">
              <mc:Choice xmlns:v="urn:schemas-microsoft-com:vml" Requires="v">
                <p:oleObj spid="_x0000_s73762" name="Equation" r:id="rId7" imgW="1333440" imgH="482400" progId="Equation.DSMT4">
                  <p:embed/>
                </p:oleObj>
              </mc:Choice>
              <mc:Fallback>
                <p:oleObj name="Equation" r:id="rId7" imgW="1333440" imgH="482400" progId="Equation.DSMT4">
                  <p:embed/>
                  <p:pic>
                    <p:nvPicPr>
                      <p:cNvPr id="16" name="对象 15"/>
                      <p:cNvPicPr/>
                      <p:nvPr/>
                    </p:nvPicPr>
                    <p:blipFill>
                      <a:blip r:embed="rId8"/>
                      <a:stretch>
                        <a:fillRect/>
                      </a:stretch>
                    </p:blipFill>
                    <p:spPr>
                      <a:xfrm>
                        <a:off x="4923510" y="1807354"/>
                        <a:ext cx="3703182" cy="1343187"/>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560149" y="3336806"/>
          <a:ext cx="3811826" cy="660091"/>
        </p:xfrm>
        <a:graphic>
          <a:graphicData uri="http://schemas.openxmlformats.org/presentationml/2006/ole">
            <mc:AlternateContent xmlns:mc="http://schemas.openxmlformats.org/markup-compatibility/2006">
              <mc:Choice xmlns:v="urn:schemas-microsoft-com:vml" Requires="v">
                <p:oleObj spid="_x0000_s73763" name="Equation" r:id="rId9" imgW="1320480" imgH="228600" progId="Equation.DSMT4">
                  <p:embed/>
                </p:oleObj>
              </mc:Choice>
              <mc:Fallback>
                <p:oleObj name="Equation" r:id="rId9" imgW="1320480" imgH="228600" progId="Equation.DSMT4">
                  <p:embed/>
                  <p:pic>
                    <p:nvPicPr>
                      <p:cNvPr id="17" name="对象 16"/>
                      <p:cNvPicPr/>
                      <p:nvPr/>
                    </p:nvPicPr>
                    <p:blipFill>
                      <a:blip r:embed="rId10"/>
                      <a:stretch>
                        <a:fillRect/>
                      </a:stretch>
                    </p:blipFill>
                    <p:spPr>
                      <a:xfrm>
                        <a:off x="560149" y="3336806"/>
                        <a:ext cx="3811826" cy="660091"/>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773924" y="4240217"/>
          <a:ext cx="2193925" cy="473981"/>
        </p:xfrm>
        <a:graphic>
          <a:graphicData uri="http://schemas.openxmlformats.org/presentationml/2006/ole">
            <mc:AlternateContent xmlns:mc="http://schemas.openxmlformats.org/markup-compatibility/2006">
              <mc:Choice xmlns:v="urn:schemas-microsoft-com:vml" Requires="v">
                <p:oleObj spid="_x0000_s73764" name="Equation" r:id="rId11" imgW="939600" imgH="203040" progId="Equation.DSMT4">
                  <p:embed/>
                </p:oleObj>
              </mc:Choice>
              <mc:Fallback>
                <p:oleObj name="Equation" r:id="rId11" imgW="939600" imgH="203040" progId="Equation.DSMT4">
                  <p:embed/>
                  <p:pic>
                    <p:nvPicPr>
                      <p:cNvPr id="19" name="对象 18"/>
                      <p:cNvPicPr/>
                      <p:nvPr/>
                    </p:nvPicPr>
                    <p:blipFill>
                      <a:blip r:embed="rId12"/>
                      <a:stretch>
                        <a:fillRect/>
                      </a:stretch>
                    </p:blipFill>
                    <p:spPr>
                      <a:xfrm>
                        <a:off x="773924" y="4240217"/>
                        <a:ext cx="2193925" cy="473981"/>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759703" y="5110900"/>
          <a:ext cx="2697162" cy="862013"/>
        </p:xfrm>
        <a:graphic>
          <a:graphicData uri="http://schemas.openxmlformats.org/presentationml/2006/ole">
            <mc:AlternateContent xmlns:mc="http://schemas.openxmlformats.org/markup-compatibility/2006">
              <mc:Choice xmlns:v="urn:schemas-microsoft-com:vml" Requires="v">
                <p:oleObj spid="_x0000_s73765" name="Equation" r:id="rId13" imgW="1231560" imgH="393480" progId="Equation.DSMT4">
                  <p:embed/>
                </p:oleObj>
              </mc:Choice>
              <mc:Fallback>
                <p:oleObj name="Equation" r:id="rId13" imgW="1231560" imgH="393480" progId="Equation.DSMT4">
                  <p:embed/>
                  <p:pic>
                    <p:nvPicPr>
                      <p:cNvPr id="20" name="对象 19"/>
                      <p:cNvPicPr/>
                      <p:nvPr/>
                    </p:nvPicPr>
                    <p:blipFill>
                      <a:blip r:embed="rId14"/>
                      <a:stretch>
                        <a:fillRect/>
                      </a:stretch>
                    </p:blipFill>
                    <p:spPr>
                      <a:xfrm>
                        <a:off x="759703" y="5110900"/>
                        <a:ext cx="2697162" cy="862013"/>
                      </a:xfrm>
                      <a:prstGeom prst="rect">
                        <a:avLst/>
                      </a:prstGeom>
                    </p:spPr>
                  </p:pic>
                </p:oleObj>
              </mc:Fallback>
            </mc:AlternateContent>
          </a:graphicData>
        </a:graphic>
      </p:graphicFrame>
      <p:graphicFrame>
        <p:nvGraphicFramePr>
          <p:cNvPr id="21" name="对象 20"/>
          <p:cNvGraphicFramePr>
            <a:graphicFrameLocks noChangeAspect="1"/>
          </p:cNvGraphicFramePr>
          <p:nvPr>
            <p:extLst/>
          </p:nvPr>
        </p:nvGraphicFramePr>
        <p:xfrm>
          <a:off x="2466062" y="4699961"/>
          <a:ext cx="2349500" cy="595313"/>
        </p:xfrm>
        <a:graphic>
          <a:graphicData uri="http://schemas.openxmlformats.org/presentationml/2006/ole">
            <mc:AlternateContent xmlns:mc="http://schemas.openxmlformats.org/markup-compatibility/2006">
              <mc:Choice xmlns:v="urn:schemas-microsoft-com:vml" Requires="v">
                <p:oleObj spid="_x0000_s73766" name="Equation" r:id="rId15" imgW="901440" imgH="228600" progId="Equation.DSMT4">
                  <p:embed/>
                </p:oleObj>
              </mc:Choice>
              <mc:Fallback>
                <p:oleObj name="Equation" r:id="rId15" imgW="901440" imgH="228600" progId="Equation.DSMT4">
                  <p:embed/>
                  <p:pic>
                    <p:nvPicPr>
                      <p:cNvPr id="21" name="对象 20"/>
                      <p:cNvPicPr/>
                      <p:nvPr/>
                    </p:nvPicPr>
                    <p:blipFill>
                      <a:blip r:embed="rId16"/>
                      <a:stretch>
                        <a:fillRect/>
                      </a:stretch>
                    </p:blipFill>
                    <p:spPr>
                      <a:xfrm>
                        <a:off x="2466062" y="4699961"/>
                        <a:ext cx="2349500" cy="595313"/>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2466062" y="5750599"/>
          <a:ext cx="2989263" cy="592138"/>
        </p:xfrm>
        <a:graphic>
          <a:graphicData uri="http://schemas.openxmlformats.org/presentationml/2006/ole">
            <mc:AlternateContent xmlns:mc="http://schemas.openxmlformats.org/markup-compatibility/2006">
              <mc:Choice xmlns:v="urn:schemas-microsoft-com:vml" Requires="v">
                <p:oleObj spid="_x0000_s73767" name="Equation" r:id="rId17" imgW="1155600" imgH="228600" progId="Equation.DSMT4">
                  <p:embed/>
                </p:oleObj>
              </mc:Choice>
              <mc:Fallback>
                <p:oleObj name="Equation" r:id="rId17" imgW="1155600" imgH="228600" progId="Equation.DSMT4">
                  <p:embed/>
                  <p:pic>
                    <p:nvPicPr>
                      <p:cNvPr id="22" name="对象 21"/>
                      <p:cNvPicPr/>
                      <p:nvPr/>
                    </p:nvPicPr>
                    <p:blipFill>
                      <a:blip r:embed="rId18"/>
                      <a:stretch>
                        <a:fillRect/>
                      </a:stretch>
                    </p:blipFill>
                    <p:spPr>
                      <a:xfrm>
                        <a:off x="2466062" y="5750599"/>
                        <a:ext cx="2989263" cy="592138"/>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5279676" y="3078779"/>
          <a:ext cx="2990850" cy="592138"/>
        </p:xfrm>
        <a:graphic>
          <a:graphicData uri="http://schemas.openxmlformats.org/presentationml/2006/ole">
            <mc:AlternateContent xmlns:mc="http://schemas.openxmlformats.org/markup-compatibility/2006">
              <mc:Choice xmlns:v="urn:schemas-microsoft-com:vml" Requires="v">
                <p:oleObj spid="_x0000_s73768" name="Equation" r:id="rId19" imgW="1155600" imgH="228600" progId="Equation.DSMT4">
                  <p:embed/>
                </p:oleObj>
              </mc:Choice>
              <mc:Fallback>
                <p:oleObj name="Equation" r:id="rId19" imgW="1155600" imgH="228600" progId="Equation.DSMT4">
                  <p:embed/>
                  <p:pic>
                    <p:nvPicPr>
                      <p:cNvPr id="23" name="对象 22"/>
                      <p:cNvPicPr/>
                      <p:nvPr/>
                    </p:nvPicPr>
                    <p:blipFill>
                      <a:blip r:embed="rId20"/>
                      <a:stretch>
                        <a:fillRect/>
                      </a:stretch>
                    </p:blipFill>
                    <p:spPr>
                      <a:xfrm>
                        <a:off x="5279676" y="3078779"/>
                        <a:ext cx="2990850" cy="592138"/>
                      </a:xfrm>
                      <a:prstGeom prst="rect">
                        <a:avLst/>
                      </a:prstGeom>
                      <a:ln>
                        <a:solidFill>
                          <a:srgbClr val="FF0000"/>
                        </a:solidFill>
                      </a:ln>
                    </p:spPr>
                  </p:pic>
                </p:oleObj>
              </mc:Fallback>
            </mc:AlternateContent>
          </a:graphicData>
        </a:graphic>
      </p:graphicFrame>
      <p:graphicFrame>
        <p:nvGraphicFramePr>
          <p:cNvPr id="24" name="对象 23"/>
          <p:cNvGraphicFramePr>
            <a:graphicFrameLocks noChangeAspect="1"/>
          </p:cNvGraphicFramePr>
          <p:nvPr>
            <p:extLst/>
          </p:nvPr>
        </p:nvGraphicFramePr>
        <p:xfrm>
          <a:off x="5313013" y="3956166"/>
          <a:ext cx="2924175" cy="1282700"/>
        </p:xfrm>
        <a:graphic>
          <a:graphicData uri="http://schemas.openxmlformats.org/presentationml/2006/ole">
            <mc:AlternateContent xmlns:mc="http://schemas.openxmlformats.org/markup-compatibility/2006">
              <mc:Choice xmlns:v="urn:schemas-microsoft-com:vml" Requires="v">
                <p:oleObj spid="_x0000_s73769" name="Equation" r:id="rId21" imgW="1130040" imgH="495000" progId="Equation.DSMT4">
                  <p:embed/>
                </p:oleObj>
              </mc:Choice>
              <mc:Fallback>
                <p:oleObj name="Equation" r:id="rId21" imgW="1130040" imgH="495000" progId="Equation.DSMT4">
                  <p:embed/>
                  <p:pic>
                    <p:nvPicPr>
                      <p:cNvPr id="24" name="对象 23"/>
                      <p:cNvPicPr/>
                      <p:nvPr/>
                    </p:nvPicPr>
                    <p:blipFill>
                      <a:blip r:embed="rId22"/>
                      <a:stretch>
                        <a:fillRect/>
                      </a:stretch>
                    </p:blipFill>
                    <p:spPr>
                      <a:xfrm>
                        <a:off x="5313013" y="3956166"/>
                        <a:ext cx="2924175" cy="1282700"/>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2777789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p:cTn id="63" dur="500" fill="hold"/>
                                        <p:tgtEl>
                                          <p:spTgt spid="23"/>
                                        </p:tgtEl>
                                        <p:attrNameLst>
                                          <p:attrName>ppt_w</p:attrName>
                                        </p:attrNameLst>
                                      </p:cBhvr>
                                      <p:tavLst>
                                        <p:tav tm="0">
                                          <p:val>
                                            <p:fltVal val="0"/>
                                          </p:val>
                                        </p:tav>
                                        <p:tav tm="100000">
                                          <p:val>
                                            <p:strVal val="#ppt_w"/>
                                          </p:val>
                                        </p:tav>
                                      </p:tavLst>
                                    </p:anim>
                                    <p:anim calcmode="lin" valueType="num">
                                      <p:cBhvr>
                                        <p:cTn id="64" dur="500" fill="hold"/>
                                        <p:tgtEl>
                                          <p:spTgt spid="23"/>
                                        </p:tgtEl>
                                        <p:attrNameLst>
                                          <p:attrName>ppt_h</p:attrName>
                                        </p:attrNameLst>
                                      </p:cBhvr>
                                      <p:tavLst>
                                        <p:tav tm="0">
                                          <p:val>
                                            <p:fltVal val="0"/>
                                          </p:val>
                                        </p:tav>
                                        <p:tav tm="100000">
                                          <p:val>
                                            <p:strVal val="#ppt_h"/>
                                          </p:val>
                                        </p:tav>
                                      </p:tavLst>
                                    </p:anim>
                                    <p:animEffect transition="in" filter="fad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fltVal val="0"/>
                                          </p:val>
                                        </p:tav>
                                        <p:tav tm="100000">
                                          <p:val>
                                            <p:strVal val="#ppt_h"/>
                                          </p:val>
                                        </p:tav>
                                      </p:tavLst>
                                    </p:anim>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标题 1"/>
          <p:cNvSpPr>
            <a:spLocks noGrp="1"/>
          </p:cNvSpPr>
          <p:nvPr>
            <p:ph type="title"/>
          </p:nvPr>
        </p:nvSpPr>
        <p:spPr/>
        <p:txBody>
          <a:bodyPr/>
          <a:lstStyle/>
          <a:p>
            <a:pPr eaLnBrk="1" hangingPunct="1"/>
            <a:r>
              <a:rPr lang="en-US" altLang="zh-CN" smtClean="0">
                <a:ea typeface="宋体" charset="-122"/>
              </a:rPr>
              <a:t>7.3.4 </a:t>
            </a:r>
            <a:r>
              <a:rPr lang="zh-CN" altLang="en-US" smtClean="0">
                <a:ea typeface="宋体" charset="-122"/>
              </a:rPr>
              <a:t>有源滤波器</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69</a:t>
            </a:fld>
            <a:endParaRPr lang="zh-CN" altLang="en-US"/>
          </a:p>
        </p:txBody>
      </p:sp>
      <p:sp>
        <p:nvSpPr>
          <p:cNvPr id="38918" name="矩形 2"/>
          <p:cNvSpPr>
            <a:spLocks noChangeArrowheads="1"/>
          </p:cNvSpPr>
          <p:nvPr/>
        </p:nvSpPr>
        <p:spPr bwMode="auto">
          <a:xfrm>
            <a:off x="327025" y="1003300"/>
            <a:ext cx="2351088"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latin typeface="黑体" pitchFamily="49" charset="-122"/>
                <a:ea typeface="黑体" pitchFamily="49" charset="-122"/>
              </a:rPr>
              <a:t>一阶低通滤波器</a:t>
            </a:r>
          </a:p>
        </p:txBody>
      </p:sp>
      <p:pic>
        <p:nvPicPr>
          <p:cNvPr id="38919" name="图片 319"/>
          <p:cNvPicPr>
            <a:picLocks noChangeAspect="1" noChangeArrowheads="1"/>
          </p:cNvPicPr>
          <p:nvPr/>
        </p:nvPicPr>
        <p:blipFill>
          <a:blip r:embed="rId3">
            <a:extLst>
              <a:ext uri="{28A0092B-C50C-407E-A947-70E740481C1C}">
                <a14:useLocalDpi xmlns:a14="http://schemas.microsoft.com/office/drawing/2010/main" val="0"/>
              </a:ext>
            </a:extLst>
          </a:blip>
          <a:srcRect r="43491"/>
          <a:stretch>
            <a:fillRect/>
          </a:stretch>
        </p:blipFill>
        <p:spPr bwMode="auto">
          <a:xfrm>
            <a:off x="4851400" y="976313"/>
            <a:ext cx="4030663"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1843" name="Object 3"/>
          <p:cNvGraphicFramePr>
            <a:graphicFrameLocks noChangeAspect="1"/>
          </p:cNvGraphicFramePr>
          <p:nvPr/>
        </p:nvGraphicFramePr>
        <p:xfrm>
          <a:off x="627063" y="1579563"/>
          <a:ext cx="3905250" cy="2360612"/>
        </p:xfrm>
        <a:graphic>
          <a:graphicData uri="http://schemas.openxmlformats.org/presentationml/2006/ole">
            <mc:AlternateContent xmlns:mc="http://schemas.openxmlformats.org/markup-compatibility/2006">
              <mc:Choice xmlns:v="urn:schemas-microsoft-com:vml" Requires="v">
                <p:oleObj spid="_x0000_s39025" name="Equation" r:id="rId4" imgW="1815840" imgH="1091880" progId="Equation.DSMT4">
                  <p:embed/>
                </p:oleObj>
              </mc:Choice>
              <mc:Fallback>
                <p:oleObj name="Equation" r:id="rId4" imgW="1815840" imgH="10918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1579563"/>
                        <a:ext cx="3905250" cy="236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38915" name="Object 5"/>
          <p:cNvGraphicFramePr>
            <a:graphicFrameLocks noChangeAspect="1"/>
          </p:cNvGraphicFramePr>
          <p:nvPr/>
        </p:nvGraphicFramePr>
        <p:xfrm>
          <a:off x="541338" y="4191000"/>
          <a:ext cx="3484562" cy="1970088"/>
        </p:xfrm>
        <a:graphic>
          <a:graphicData uri="http://schemas.openxmlformats.org/presentationml/2006/ole">
            <mc:AlternateContent xmlns:mc="http://schemas.openxmlformats.org/markup-compatibility/2006">
              <mc:Choice xmlns:v="urn:schemas-microsoft-com:vml" Requires="v">
                <p:oleObj spid="_x0000_s39026" name="Equation" r:id="rId6" imgW="1574640" imgH="888840" progId="Equation.DSMT4">
                  <p:embed/>
                </p:oleObj>
              </mc:Choice>
              <mc:Fallback>
                <p:oleObj name="Equation" r:id="rId6" imgW="1574640" imgH="8888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38" y="4191000"/>
                        <a:ext cx="3484562" cy="19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1847" name="Object 7"/>
          <p:cNvGraphicFramePr>
            <a:graphicFrameLocks noChangeAspect="1"/>
          </p:cNvGraphicFramePr>
          <p:nvPr/>
        </p:nvGraphicFramePr>
        <p:xfrm>
          <a:off x="5318125" y="3194050"/>
          <a:ext cx="3184525" cy="3416300"/>
        </p:xfrm>
        <a:graphic>
          <a:graphicData uri="http://schemas.openxmlformats.org/presentationml/2006/ole">
            <mc:AlternateContent xmlns:mc="http://schemas.openxmlformats.org/markup-compatibility/2006">
              <mc:Choice xmlns:v="urn:schemas-microsoft-com:vml" Requires="v">
                <p:oleObj spid="_x0000_s39027" name="Equation" r:id="rId8" imgW="1396800" imgH="1498320" progId="Equation.DSMT4">
                  <p:embed/>
                </p:oleObj>
              </mc:Choice>
              <mc:Fallback>
                <p:oleObj name="Equation" r:id="rId8" imgW="1396800" imgH="149832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8125" y="3194050"/>
                        <a:ext cx="3184525" cy="341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1843"/>
                                        </p:tgtEl>
                                        <p:attrNameLst>
                                          <p:attrName>style.visibility</p:attrName>
                                        </p:attrNameLst>
                                      </p:cBhvr>
                                      <p:to>
                                        <p:strVal val="visible"/>
                                      </p:to>
                                    </p:set>
                                    <p:anim calcmode="lin" valueType="num">
                                      <p:cBhvr additive="base">
                                        <p:cTn id="7" dur="500" fill="hold"/>
                                        <p:tgtEl>
                                          <p:spTgt spid="291843"/>
                                        </p:tgtEl>
                                        <p:attrNameLst>
                                          <p:attrName>ppt_x</p:attrName>
                                        </p:attrNameLst>
                                      </p:cBhvr>
                                      <p:tavLst>
                                        <p:tav tm="0">
                                          <p:val>
                                            <p:strVal val="#ppt_x"/>
                                          </p:val>
                                        </p:tav>
                                        <p:tav tm="100000">
                                          <p:val>
                                            <p:strVal val="#ppt_x"/>
                                          </p:val>
                                        </p:tav>
                                      </p:tavLst>
                                    </p:anim>
                                    <p:anim calcmode="lin" valueType="num">
                                      <p:cBhvr additive="base">
                                        <p:cTn id="8" dur="500" fill="hold"/>
                                        <p:tgtEl>
                                          <p:spTgt spid="2918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additive="base">
                                        <p:cTn id="13" dur="500" fill="hold"/>
                                        <p:tgtEl>
                                          <p:spTgt spid="38915"/>
                                        </p:tgtEl>
                                        <p:attrNameLst>
                                          <p:attrName>ppt_x</p:attrName>
                                        </p:attrNameLst>
                                      </p:cBhvr>
                                      <p:tavLst>
                                        <p:tav tm="0">
                                          <p:val>
                                            <p:strVal val="#ppt_x"/>
                                          </p:val>
                                        </p:tav>
                                        <p:tav tm="100000">
                                          <p:val>
                                            <p:strVal val="#ppt_x"/>
                                          </p:val>
                                        </p:tav>
                                      </p:tavLst>
                                    </p:anim>
                                    <p:anim calcmode="lin" valueType="num">
                                      <p:cBhvr additive="base">
                                        <p:cTn id="14"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1847"/>
                                        </p:tgtEl>
                                        <p:attrNameLst>
                                          <p:attrName>style.visibility</p:attrName>
                                        </p:attrNameLst>
                                      </p:cBhvr>
                                      <p:to>
                                        <p:strVal val="visible"/>
                                      </p:to>
                                    </p:set>
                                    <p:anim calcmode="lin" valueType="num">
                                      <p:cBhvr additive="base">
                                        <p:cTn id="19" dur="500" fill="hold"/>
                                        <p:tgtEl>
                                          <p:spTgt spid="291847"/>
                                        </p:tgtEl>
                                        <p:attrNameLst>
                                          <p:attrName>ppt_x</p:attrName>
                                        </p:attrNameLst>
                                      </p:cBhvr>
                                      <p:tavLst>
                                        <p:tav tm="0">
                                          <p:val>
                                            <p:strVal val="#ppt_x"/>
                                          </p:val>
                                        </p:tav>
                                        <p:tav tm="100000">
                                          <p:val>
                                            <p:strVal val="#ppt_x"/>
                                          </p:val>
                                        </p:tav>
                                      </p:tavLst>
                                    </p:anim>
                                    <p:anim calcmode="lin" valueType="num">
                                      <p:cBhvr additive="base">
                                        <p:cTn id="20" dur="500" fill="hold"/>
                                        <p:tgtEl>
                                          <p:spTgt spid="291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1</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7</a:t>
            </a:fld>
            <a:endParaRPr lang="zh-CN" altLang="en-US"/>
          </a:p>
        </p:txBody>
      </p:sp>
      <p:sp>
        <p:nvSpPr>
          <p:cNvPr id="58371" name="Rectangle 3"/>
          <p:cNvSpPr>
            <a:spLocks noGrp="1" noChangeArrowheads="1"/>
          </p:cNvSpPr>
          <p:nvPr>
            <p:ph sz="quarter" idx="4294967295"/>
          </p:nvPr>
        </p:nvSpPr>
        <p:spPr>
          <a:xfrm>
            <a:off x="0" y="765175"/>
            <a:ext cx="8891588" cy="5543550"/>
          </a:xfrm>
        </p:spPr>
        <p:txBody>
          <a:bodyPr/>
          <a:lstStyle/>
          <a:p>
            <a:pPr eaLnBrk="1" hangingPunct="1"/>
            <a:r>
              <a:rPr lang="zh-CN" altLang="en-US" smtClean="0">
                <a:ea typeface="宋体" charset="-122"/>
              </a:rPr>
              <a:t>国产集成电路的命名</a:t>
            </a:r>
          </a:p>
        </p:txBody>
      </p:sp>
      <p:sp>
        <p:nvSpPr>
          <p:cNvPr id="41988" name="Text Box 4"/>
          <p:cNvSpPr txBox="1">
            <a:spLocks noChangeArrowheads="1"/>
          </p:cNvSpPr>
          <p:nvPr/>
        </p:nvSpPr>
        <p:spPr bwMode="auto">
          <a:xfrm>
            <a:off x="3133725" y="210185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器件的封装</a:t>
            </a:r>
          </a:p>
        </p:txBody>
      </p:sp>
      <p:sp>
        <p:nvSpPr>
          <p:cNvPr id="41989" name="Text Box 5"/>
          <p:cNvSpPr txBox="1">
            <a:spLocks noChangeArrowheads="1"/>
          </p:cNvSpPr>
          <p:nvPr/>
        </p:nvSpPr>
        <p:spPr bwMode="auto">
          <a:xfrm>
            <a:off x="3133725" y="261778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允许工作温度</a:t>
            </a:r>
          </a:p>
        </p:txBody>
      </p:sp>
      <p:sp>
        <p:nvSpPr>
          <p:cNvPr id="41990" name="Text Box 6"/>
          <p:cNvSpPr txBox="1">
            <a:spLocks noChangeArrowheads="1"/>
          </p:cNvSpPr>
          <p:nvPr/>
        </p:nvSpPr>
        <p:spPr bwMode="auto">
          <a:xfrm>
            <a:off x="3133725" y="3092450"/>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器件系列和品种代号</a:t>
            </a:r>
          </a:p>
        </p:txBody>
      </p:sp>
      <p:sp>
        <p:nvSpPr>
          <p:cNvPr id="41991" name="Text Box 7"/>
          <p:cNvSpPr txBox="1">
            <a:spLocks noChangeArrowheads="1"/>
          </p:cNvSpPr>
          <p:nvPr/>
        </p:nvSpPr>
        <p:spPr bwMode="auto">
          <a:xfrm>
            <a:off x="3133725" y="35401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器件的类型</a:t>
            </a:r>
          </a:p>
        </p:txBody>
      </p:sp>
      <p:sp>
        <p:nvSpPr>
          <p:cNvPr id="41993" name="Text Box 9"/>
          <p:cNvSpPr txBox="1">
            <a:spLocks noChangeArrowheads="1"/>
          </p:cNvSpPr>
          <p:nvPr/>
        </p:nvSpPr>
        <p:spPr bwMode="auto">
          <a:xfrm>
            <a:off x="1084263" y="161448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CF007CS</a:t>
            </a:r>
          </a:p>
        </p:txBody>
      </p:sp>
      <p:sp>
        <p:nvSpPr>
          <p:cNvPr id="41994" name="Freeform 10"/>
          <p:cNvSpPr>
            <a:spLocks/>
          </p:cNvSpPr>
          <p:nvPr/>
        </p:nvSpPr>
        <p:spPr bwMode="auto">
          <a:xfrm>
            <a:off x="2346325" y="1995488"/>
            <a:ext cx="588963" cy="304800"/>
          </a:xfrm>
          <a:custGeom>
            <a:avLst/>
            <a:gdLst>
              <a:gd name="T0" fmla="*/ 0 w 240"/>
              <a:gd name="T1" fmla="*/ 0 h 192"/>
              <a:gd name="T2" fmla="*/ 0 w 240"/>
              <a:gd name="T3" fmla="*/ 483870045 h 192"/>
              <a:gd name="T4" fmla="*/ 1445322810 w 240"/>
              <a:gd name="T5" fmla="*/ 483870045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0" y="0"/>
                </a:moveTo>
                <a:lnTo>
                  <a:pt x="0" y="192"/>
                </a:lnTo>
                <a:lnTo>
                  <a:pt x="240" y="19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995" name="Freeform 11"/>
          <p:cNvSpPr>
            <a:spLocks/>
          </p:cNvSpPr>
          <p:nvPr/>
        </p:nvSpPr>
        <p:spPr bwMode="auto">
          <a:xfrm>
            <a:off x="2173288" y="1995488"/>
            <a:ext cx="776287" cy="838200"/>
          </a:xfrm>
          <a:custGeom>
            <a:avLst/>
            <a:gdLst>
              <a:gd name="T0" fmla="*/ 0 w 384"/>
              <a:gd name="T1" fmla="*/ 0 h 528"/>
              <a:gd name="T2" fmla="*/ 0 w 384"/>
              <a:gd name="T3" fmla="*/ 1330642282 h 528"/>
              <a:gd name="T4" fmla="*/ 1569326846 w 384"/>
              <a:gd name="T5" fmla="*/ 1330642282 h 528"/>
              <a:gd name="T6" fmla="*/ 0 60000 65536"/>
              <a:gd name="T7" fmla="*/ 0 60000 65536"/>
              <a:gd name="T8" fmla="*/ 0 60000 65536"/>
              <a:gd name="T9" fmla="*/ 0 w 384"/>
              <a:gd name="T10" fmla="*/ 0 h 528"/>
              <a:gd name="T11" fmla="*/ 384 w 384"/>
              <a:gd name="T12" fmla="*/ 528 h 528"/>
            </a:gdLst>
            <a:ahLst/>
            <a:cxnLst>
              <a:cxn ang="T6">
                <a:pos x="T0" y="T1"/>
              </a:cxn>
              <a:cxn ang="T7">
                <a:pos x="T2" y="T3"/>
              </a:cxn>
              <a:cxn ang="T8">
                <a:pos x="T4" y="T5"/>
              </a:cxn>
            </a:cxnLst>
            <a:rect l="T9" t="T10" r="T11" b="T12"/>
            <a:pathLst>
              <a:path w="384" h="528">
                <a:moveTo>
                  <a:pt x="0" y="0"/>
                </a:moveTo>
                <a:lnTo>
                  <a:pt x="0" y="528"/>
                </a:lnTo>
                <a:lnTo>
                  <a:pt x="384" y="528"/>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997" name="Freeform 13"/>
          <p:cNvSpPr>
            <a:spLocks/>
          </p:cNvSpPr>
          <p:nvPr/>
        </p:nvSpPr>
        <p:spPr bwMode="auto">
          <a:xfrm>
            <a:off x="1501775" y="1995488"/>
            <a:ext cx="1447800" cy="1752600"/>
          </a:xfrm>
          <a:custGeom>
            <a:avLst/>
            <a:gdLst>
              <a:gd name="T0" fmla="*/ 0 w 912"/>
              <a:gd name="T1" fmla="*/ 0 h 1104"/>
              <a:gd name="T2" fmla="*/ 0 w 912"/>
              <a:gd name="T3" fmla="*/ 2147483647 h 1104"/>
              <a:gd name="T4" fmla="*/ 2147483647 w 912"/>
              <a:gd name="T5" fmla="*/ 2147483647 h 1104"/>
              <a:gd name="T6" fmla="*/ 0 60000 65536"/>
              <a:gd name="T7" fmla="*/ 0 60000 65536"/>
              <a:gd name="T8" fmla="*/ 0 60000 65536"/>
              <a:gd name="T9" fmla="*/ 0 w 912"/>
              <a:gd name="T10" fmla="*/ 0 h 1104"/>
              <a:gd name="T11" fmla="*/ 912 w 912"/>
              <a:gd name="T12" fmla="*/ 1104 h 1104"/>
            </a:gdLst>
            <a:ahLst/>
            <a:cxnLst>
              <a:cxn ang="T6">
                <a:pos x="T0" y="T1"/>
              </a:cxn>
              <a:cxn ang="T7">
                <a:pos x="T2" y="T3"/>
              </a:cxn>
              <a:cxn ang="T8">
                <a:pos x="T4" y="T5"/>
              </a:cxn>
            </a:cxnLst>
            <a:rect l="T9" t="T10" r="T11" b="T12"/>
            <a:pathLst>
              <a:path w="912" h="1104">
                <a:moveTo>
                  <a:pt x="0" y="0"/>
                </a:moveTo>
                <a:lnTo>
                  <a:pt x="0" y="1104"/>
                </a:lnTo>
                <a:lnTo>
                  <a:pt x="912" y="1104"/>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998" name="Freeform 14"/>
          <p:cNvSpPr>
            <a:spLocks/>
          </p:cNvSpPr>
          <p:nvPr/>
        </p:nvSpPr>
        <p:spPr bwMode="auto">
          <a:xfrm>
            <a:off x="1308100" y="1995488"/>
            <a:ext cx="1676400" cy="2209800"/>
          </a:xfrm>
          <a:custGeom>
            <a:avLst/>
            <a:gdLst>
              <a:gd name="T0" fmla="*/ 0 w 1056"/>
              <a:gd name="T1" fmla="*/ 0 h 1392"/>
              <a:gd name="T2" fmla="*/ 0 w 1056"/>
              <a:gd name="T3" fmla="*/ 2147483647 h 1392"/>
              <a:gd name="T4" fmla="*/ 2147483647 w 1056"/>
              <a:gd name="T5" fmla="*/ 2147483647 h 1392"/>
              <a:gd name="T6" fmla="*/ 0 60000 65536"/>
              <a:gd name="T7" fmla="*/ 0 60000 65536"/>
              <a:gd name="T8" fmla="*/ 0 60000 65536"/>
              <a:gd name="T9" fmla="*/ 0 w 1056"/>
              <a:gd name="T10" fmla="*/ 0 h 1392"/>
              <a:gd name="T11" fmla="*/ 1056 w 1056"/>
              <a:gd name="T12" fmla="*/ 1392 h 1392"/>
            </a:gdLst>
            <a:ahLst/>
            <a:cxnLst>
              <a:cxn ang="T6">
                <a:pos x="T0" y="T1"/>
              </a:cxn>
              <a:cxn ang="T7">
                <a:pos x="T2" y="T3"/>
              </a:cxn>
              <a:cxn ang="T8">
                <a:pos x="T4" y="T5"/>
              </a:cxn>
            </a:cxnLst>
            <a:rect l="T9" t="T10" r="T11" b="T12"/>
            <a:pathLst>
              <a:path w="1056" h="1392">
                <a:moveTo>
                  <a:pt x="0" y="0"/>
                </a:moveTo>
                <a:lnTo>
                  <a:pt x="0" y="1392"/>
                </a:lnTo>
                <a:lnTo>
                  <a:pt x="1056" y="1392"/>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41999" name="Text Box 15"/>
          <p:cNvSpPr txBox="1">
            <a:spLocks noChangeArrowheads="1"/>
          </p:cNvSpPr>
          <p:nvPr/>
        </p:nvSpPr>
        <p:spPr bwMode="auto">
          <a:xfrm>
            <a:off x="3133725" y="3963988"/>
            <a:ext cx="5872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是否符合国家标准</a:t>
            </a:r>
            <a:r>
              <a:rPr kumimoji="1" lang="en-US" altLang="zh-CN"/>
              <a:t>(C</a:t>
            </a:r>
            <a:r>
              <a:rPr kumimoji="1" lang="zh-CN" altLang="en-US"/>
              <a:t>－符合，无－非标准</a:t>
            </a:r>
            <a:r>
              <a:rPr kumimoji="1" lang="en-US" altLang="zh-CN"/>
              <a:t>)</a:t>
            </a:r>
          </a:p>
        </p:txBody>
      </p:sp>
      <p:grpSp>
        <p:nvGrpSpPr>
          <p:cNvPr id="2" name="Group 17"/>
          <p:cNvGrpSpPr>
            <a:grpSpLocks/>
          </p:cNvGrpSpPr>
          <p:nvPr/>
        </p:nvGrpSpPr>
        <p:grpSpPr bwMode="auto">
          <a:xfrm>
            <a:off x="1620838" y="2020888"/>
            <a:ext cx="1343025" cy="1298575"/>
            <a:chOff x="1335" y="1631"/>
            <a:chExt cx="846" cy="818"/>
          </a:xfrm>
        </p:grpSpPr>
        <p:sp>
          <p:nvSpPr>
            <p:cNvPr id="58384" name="Freeform 12"/>
            <p:cNvSpPr>
              <a:spLocks/>
            </p:cNvSpPr>
            <p:nvPr/>
          </p:nvSpPr>
          <p:spPr bwMode="auto">
            <a:xfrm>
              <a:off x="1461" y="1694"/>
              <a:ext cx="720" cy="755"/>
            </a:xfrm>
            <a:custGeom>
              <a:avLst/>
              <a:gdLst>
                <a:gd name="T0" fmla="*/ 0 w 720"/>
                <a:gd name="T1" fmla="*/ 0 h 816"/>
                <a:gd name="T2" fmla="*/ 0 w 720"/>
                <a:gd name="T3" fmla="*/ 699 h 816"/>
                <a:gd name="T4" fmla="*/ 720 w 720"/>
                <a:gd name="T5" fmla="*/ 699 h 816"/>
                <a:gd name="T6" fmla="*/ 0 60000 65536"/>
                <a:gd name="T7" fmla="*/ 0 60000 65536"/>
                <a:gd name="T8" fmla="*/ 0 60000 65536"/>
                <a:gd name="T9" fmla="*/ 0 w 720"/>
                <a:gd name="T10" fmla="*/ 0 h 816"/>
                <a:gd name="T11" fmla="*/ 720 w 720"/>
                <a:gd name="T12" fmla="*/ 816 h 816"/>
              </a:gdLst>
              <a:ahLst/>
              <a:cxnLst>
                <a:cxn ang="T6">
                  <a:pos x="T0" y="T1"/>
                </a:cxn>
                <a:cxn ang="T7">
                  <a:pos x="T2" y="T3"/>
                </a:cxn>
                <a:cxn ang="T8">
                  <a:pos x="T4" y="T5"/>
                </a:cxn>
              </a:cxnLst>
              <a:rect l="T9" t="T10" r="T11" b="T12"/>
              <a:pathLst>
                <a:path w="720" h="816">
                  <a:moveTo>
                    <a:pt x="0" y="0"/>
                  </a:moveTo>
                  <a:lnTo>
                    <a:pt x="0" y="816"/>
                  </a:lnTo>
                  <a:lnTo>
                    <a:pt x="720" y="816"/>
                  </a:lnTo>
                </a:path>
              </a:pathLst>
            </a:cu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58385" name="AutoShape 16"/>
            <p:cNvSpPr>
              <a:spLocks/>
            </p:cNvSpPr>
            <p:nvPr/>
          </p:nvSpPr>
          <p:spPr bwMode="auto">
            <a:xfrm rot="-5400000">
              <a:off x="1430" y="1536"/>
              <a:ext cx="56" cy="245"/>
            </a:xfrm>
            <a:prstGeom prst="leftBrace">
              <a:avLst>
                <a:gd name="adj1" fmla="val 3645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sp>
        <p:nvSpPr>
          <p:cNvPr id="42002" name="Text Box 18"/>
          <p:cNvSpPr txBox="1">
            <a:spLocks noChangeArrowheads="1"/>
          </p:cNvSpPr>
          <p:nvPr/>
        </p:nvSpPr>
        <p:spPr bwMode="auto">
          <a:xfrm>
            <a:off x="296863" y="4895850"/>
            <a:ext cx="831691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spcBef>
                <a:spcPct val="50000"/>
              </a:spcBef>
              <a:buSzPct val="80000"/>
              <a:buFont typeface="Wingdings" pitchFamily="2" charset="2"/>
              <a:buChar char="n"/>
            </a:pPr>
            <a:r>
              <a:rPr lang="en-US" altLang="zh-CN" sz="2600"/>
              <a:t>  </a:t>
            </a:r>
            <a:r>
              <a:rPr lang="zh-CN" altLang="en-US" sz="2600"/>
              <a:t>集成电路的特点</a:t>
            </a:r>
          </a:p>
          <a:p>
            <a:pPr lvl="1" algn="just" eaLnBrk="1" hangingPunct="1">
              <a:lnSpc>
                <a:spcPct val="120000"/>
              </a:lnSpc>
              <a:buSzPct val="80000"/>
              <a:buFont typeface="Wingdings" pitchFamily="2" charset="2"/>
              <a:buNone/>
            </a:pPr>
            <a:r>
              <a:rPr lang="zh-CN" altLang="en-US"/>
              <a:t>体积小、重量轻、功耗低、高可靠、低成本。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3"/>
                                        </p:tgtEl>
                                        <p:attrNameLst>
                                          <p:attrName>style.visibility</p:attrName>
                                        </p:attrNameLst>
                                      </p:cBhvr>
                                      <p:to>
                                        <p:strVal val="visible"/>
                                      </p:to>
                                    </p:set>
                                    <p:animEffect transition="in" filter="wipe(left)">
                                      <p:cBhvr>
                                        <p:cTn id="7" dur="500"/>
                                        <p:tgtEl>
                                          <p:spTgt spid="41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8"/>
                                        </p:tgtEl>
                                        <p:attrNameLst>
                                          <p:attrName>style.visibility</p:attrName>
                                        </p:attrNameLst>
                                      </p:cBhvr>
                                      <p:to>
                                        <p:strVal val="visible"/>
                                      </p:to>
                                    </p:set>
                                    <p:animEffect transition="in" filter="wipe(left)">
                                      <p:cBhvr>
                                        <p:cTn id="12" dur="500"/>
                                        <p:tgtEl>
                                          <p:spTgt spid="41998"/>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4199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997"/>
                                        </p:tgtEl>
                                        <p:attrNameLst>
                                          <p:attrName>style.visibility</p:attrName>
                                        </p:attrNameLst>
                                      </p:cBhvr>
                                      <p:to>
                                        <p:strVal val="visible"/>
                                      </p:to>
                                    </p:set>
                                    <p:animEffect transition="in" filter="wipe(left)">
                                      <p:cBhvr>
                                        <p:cTn id="20" dur="500"/>
                                        <p:tgtEl>
                                          <p:spTgt spid="41997"/>
                                        </p:tgtEl>
                                      </p:cBhvr>
                                    </p:animEffect>
                                  </p:childTnLst>
                                </p:cTn>
                              </p:par>
                            </p:childTnLst>
                          </p:cTn>
                        </p:par>
                        <p:par>
                          <p:cTn id="21" fill="hold" nodeType="afterGroup">
                            <p:stCondLst>
                              <p:cond delay="500"/>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4199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4199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1995"/>
                                        </p:tgtEl>
                                        <p:attrNameLst>
                                          <p:attrName>style.visibility</p:attrName>
                                        </p:attrNameLst>
                                      </p:cBhvr>
                                      <p:to>
                                        <p:strVal val="visible"/>
                                      </p:to>
                                    </p:set>
                                    <p:animEffect transition="in" filter="wipe(left)">
                                      <p:cBhvr>
                                        <p:cTn id="36" dur="500"/>
                                        <p:tgtEl>
                                          <p:spTgt spid="41995"/>
                                        </p:tgtEl>
                                      </p:cBhvr>
                                    </p:animEffect>
                                  </p:childTnLst>
                                </p:cTn>
                              </p:par>
                            </p:childTnLst>
                          </p:cTn>
                        </p:par>
                        <p:par>
                          <p:cTn id="37" fill="hold" nodeType="afterGroup">
                            <p:stCondLst>
                              <p:cond delay="5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4198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1994"/>
                                        </p:tgtEl>
                                        <p:attrNameLst>
                                          <p:attrName>style.visibility</p:attrName>
                                        </p:attrNameLst>
                                      </p:cBhvr>
                                      <p:to>
                                        <p:strVal val="visible"/>
                                      </p:to>
                                    </p:set>
                                    <p:animEffect transition="in" filter="wipe(left)">
                                      <p:cBhvr>
                                        <p:cTn id="44" dur="500"/>
                                        <p:tgtEl>
                                          <p:spTgt spid="41994"/>
                                        </p:tgtEl>
                                      </p:cBhvr>
                                    </p:animEffect>
                                  </p:childTnLst>
                                </p:cTn>
                              </p:par>
                            </p:childTnLst>
                          </p:cTn>
                        </p:par>
                        <p:par>
                          <p:cTn id="45" fill="hold" nodeType="afterGroup">
                            <p:stCondLst>
                              <p:cond delay="5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4198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2002"/>
                                        </p:tgtEl>
                                        <p:attrNameLst>
                                          <p:attrName>style.visibility</p:attrName>
                                        </p:attrNameLst>
                                      </p:cBhvr>
                                      <p:to>
                                        <p:strVal val="visible"/>
                                      </p:to>
                                    </p:set>
                                    <p:animEffect transition="in" filter="wipe(left)">
                                      <p:cBhvr>
                                        <p:cTn id="52" dur="500"/>
                                        <p:tgtEl>
                                          <p:spTgt spid="42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0" grpId="0" autoUpdateAnimBg="0"/>
      <p:bldP spid="41991" grpId="0" autoUpdateAnimBg="0"/>
      <p:bldP spid="41993" grpId="0"/>
      <p:bldP spid="41994" grpId="0" animBg="1"/>
      <p:bldP spid="41995" grpId="0" animBg="1"/>
      <p:bldP spid="41997" grpId="0" animBg="1"/>
      <p:bldP spid="41998" grpId="0" animBg="1"/>
      <p:bldP spid="41999" grpId="0" autoUpdateAnimBg="0"/>
      <p:bldP spid="4200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标题 1"/>
          <p:cNvSpPr>
            <a:spLocks noGrp="1"/>
          </p:cNvSpPr>
          <p:nvPr>
            <p:ph type="title"/>
          </p:nvPr>
        </p:nvSpPr>
        <p:spPr/>
        <p:txBody>
          <a:bodyPr/>
          <a:lstStyle/>
          <a:p>
            <a:pPr eaLnBrk="1" hangingPunct="1"/>
            <a:r>
              <a:rPr lang="en-US" altLang="zh-CN" smtClean="0">
                <a:ea typeface="宋体" charset="-122"/>
              </a:rPr>
              <a:t>7.3.4 </a:t>
            </a:r>
            <a:r>
              <a:rPr lang="zh-CN" altLang="en-US" smtClean="0">
                <a:ea typeface="宋体" charset="-122"/>
              </a:rPr>
              <a:t>有源滤波器（续</a:t>
            </a:r>
            <a:r>
              <a:rPr lang="en-US" altLang="zh-CN" smtClean="0">
                <a:ea typeface="宋体" charset="-122"/>
              </a:rPr>
              <a:t>1</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70</a:t>
            </a:fld>
            <a:endParaRPr lang="zh-CN" altLang="en-US"/>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39938" name="Object 1"/>
          <p:cNvGraphicFramePr>
            <a:graphicFrameLocks noChangeAspect="1"/>
          </p:cNvGraphicFramePr>
          <p:nvPr/>
        </p:nvGraphicFramePr>
        <p:xfrm>
          <a:off x="508000" y="898525"/>
          <a:ext cx="3922713" cy="1649413"/>
        </p:xfrm>
        <a:graphic>
          <a:graphicData uri="http://schemas.openxmlformats.org/presentationml/2006/ole">
            <mc:AlternateContent xmlns:mc="http://schemas.openxmlformats.org/markup-compatibility/2006">
              <mc:Choice xmlns:v="urn:schemas-microsoft-com:vml" Requires="v">
                <p:oleObj spid="_x0000_s40050" name="Equation" r:id="rId3" imgW="1993680" imgH="838080" progId="Equation.DSMT4">
                  <p:embed/>
                </p:oleObj>
              </mc:Choice>
              <mc:Fallback>
                <p:oleObj name="Equation" r:id="rId3" imgW="1993680" imgH="83808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898525"/>
                        <a:ext cx="3922713" cy="164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39939" name="Object 3"/>
          <p:cNvGraphicFramePr>
            <a:graphicFrameLocks noChangeAspect="1"/>
          </p:cNvGraphicFramePr>
          <p:nvPr/>
        </p:nvGraphicFramePr>
        <p:xfrm>
          <a:off x="6286500" y="1485900"/>
          <a:ext cx="2025650" cy="752475"/>
        </p:xfrm>
        <a:graphic>
          <a:graphicData uri="http://schemas.openxmlformats.org/presentationml/2006/ole">
            <mc:AlternateContent xmlns:mc="http://schemas.openxmlformats.org/markup-compatibility/2006">
              <mc:Choice xmlns:v="urn:schemas-microsoft-com:vml" Requires="v">
                <p:oleObj spid="_x0000_s40051" name="Equation" r:id="rId5" imgW="1066680" imgH="393480" progId="Equation.DSMT4">
                  <p:embed/>
                </p:oleObj>
              </mc:Choice>
              <mc:Fallback>
                <p:oleObj name="Equation" r:id="rId5" imgW="106668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0" y="1485900"/>
                        <a:ext cx="20256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a:spLocks noChangeArrowheads="1"/>
          </p:cNvSpPr>
          <p:nvPr/>
        </p:nvSpPr>
        <p:spPr bwMode="auto">
          <a:xfrm>
            <a:off x="5084763" y="1101725"/>
            <a:ext cx="1422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截止频率</a:t>
            </a:r>
          </a:p>
        </p:txBody>
      </p:sp>
      <p:sp>
        <p:nvSpPr>
          <p:cNvPr id="8" name="TextBox 7"/>
          <p:cNvSpPr txBox="1">
            <a:spLocks noChangeArrowheads="1"/>
          </p:cNvSpPr>
          <p:nvPr/>
        </p:nvSpPr>
        <p:spPr bwMode="auto">
          <a:xfrm>
            <a:off x="327025" y="2662238"/>
            <a:ext cx="1422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solidFill>
                  <a:schemeClr val="tx2"/>
                </a:solidFill>
              </a:rPr>
              <a:t>幅频特性</a:t>
            </a:r>
          </a:p>
        </p:txBody>
      </p:sp>
      <p:sp>
        <p:nvSpPr>
          <p:cNvPr id="3994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2869" name="Object 5"/>
          <p:cNvGraphicFramePr>
            <a:graphicFrameLocks noChangeAspect="1"/>
          </p:cNvGraphicFramePr>
          <p:nvPr/>
        </p:nvGraphicFramePr>
        <p:xfrm>
          <a:off x="384175" y="3184525"/>
          <a:ext cx="4481513" cy="1878013"/>
        </p:xfrm>
        <a:graphic>
          <a:graphicData uri="http://schemas.openxmlformats.org/presentationml/2006/ole">
            <mc:AlternateContent xmlns:mc="http://schemas.openxmlformats.org/markup-compatibility/2006">
              <mc:Choice xmlns:v="urn:schemas-microsoft-com:vml" Requires="v">
                <p:oleObj spid="_x0000_s40052" name="Equation" r:id="rId7" imgW="2298600" imgH="965160" progId="Equation.DSMT4">
                  <p:embed/>
                </p:oleObj>
              </mc:Choice>
              <mc:Fallback>
                <p:oleObj name="Equation" r:id="rId7" imgW="2298600" imgH="9651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75" y="3184525"/>
                        <a:ext cx="4481513" cy="187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2871" name="图片 319"/>
          <p:cNvPicPr>
            <a:picLocks noChangeAspect="1" noChangeArrowheads="1"/>
          </p:cNvPicPr>
          <p:nvPr/>
        </p:nvPicPr>
        <p:blipFill>
          <a:blip r:embed="rId9">
            <a:extLst>
              <a:ext uri="{28A0092B-C50C-407E-A947-70E740481C1C}">
                <a14:useLocalDpi xmlns:a14="http://schemas.microsoft.com/office/drawing/2010/main" val="0"/>
              </a:ext>
            </a:extLst>
          </a:blip>
          <a:srcRect l="59811"/>
          <a:stretch>
            <a:fillRect/>
          </a:stretch>
        </p:blipFill>
        <p:spPr bwMode="auto">
          <a:xfrm>
            <a:off x="5078413" y="2301875"/>
            <a:ext cx="3810000"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9939"/>
                                        </p:tgtEl>
                                        <p:attrNameLst>
                                          <p:attrName>style.visibility</p:attrName>
                                        </p:attrNameLst>
                                      </p:cBhvr>
                                      <p:to>
                                        <p:strVal val="visible"/>
                                      </p:to>
                                    </p:set>
                                    <p:anim calcmode="lin" valueType="num">
                                      <p:cBhvr additive="base">
                                        <p:cTn id="12" dur="500" fill="hold"/>
                                        <p:tgtEl>
                                          <p:spTgt spid="39939"/>
                                        </p:tgtEl>
                                        <p:attrNameLst>
                                          <p:attrName>ppt_x</p:attrName>
                                        </p:attrNameLst>
                                      </p:cBhvr>
                                      <p:tavLst>
                                        <p:tav tm="0">
                                          <p:val>
                                            <p:strVal val="#ppt_x"/>
                                          </p:val>
                                        </p:tav>
                                        <p:tav tm="100000">
                                          <p:val>
                                            <p:strVal val="#ppt_x"/>
                                          </p:val>
                                        </p:tav>
                                      </p:tavLst>
                                    </p:anim>
                                    <p:anim calcmode="lin" valueType="num">
                                      <p:cBhvr additive="base">
                                        <p:cTn id="13"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92869"/>
                                        </p:tgtEl>
                                        <p:attrNameLst>
                                          <p:attrName>style.visibility</p:attrName>
                                        </p:attrNameLst>
                                      </p:cBhvr>
                                      <p:to>
                                        <p:strVal val="visible"/>
                                      </p:to>
                                    </p:set>
                                    <p:anim calcmode="lin" valueType="num">
                                      <p:cBhvr additive="base">
                                        <p:cTn id="23" dur="500" fill="hold"/>
                                        <p:tgtEl>
                                          <p:spTgt spid="292869"/>
                                        </p:tgtEl>
                                        <p:attrNameLst>
                                          <p:attrName>ppt_x</p:attrName>
                                        </p:attrNameLst>
                                      </p:cBhvr>
                                      <p:tavLst>
                                        <p:tav tm="0">
                                          <p:val>
                                            <p:strVal val="#ppt_x"/>
                                          </p:val>
                                        </p:tav>
                                        <p:tav tm="100000">
                                          <p:val>
                                            <p:strVal val="#ppt_x"/>
                                          </p:val>
                                        </p:tav>
                                      </p:tavLst>
                                    </p:anim>
                                    <p:anim calcmode="lin" valueType="num">
                                      <p:cBhvr additive="base">
                                        <p:cTn id="24" dur="500" fill="hold"/>
                                        <p:tgtEl>
                                          <p:spTgt spid="29286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92871"/>
                                        </p:tgtEl>
                                        <p:attrNameLst>
                                          <p:attrName>style.visibility</p:attrName>
                                        </p:attrNameLst>
                                      </p:cBhvr>
                                      <p:to>
                                        <p:strVal val="visible"/>
                                      </p:to>
                                    </p:set>
                                    <p:anim calcmode="lin" valueType="num">
                                      <p:cBhvr additive="base">
                                        <p:cTn id="29" dur="500" fill="hold"/>
                                        <p:tgtEl>
                                          <p:spTgt spid="292871"/>
                                        </p:tgtEl>
                                        <p:attrNameLst>
                                          <p:attrName>ppt_x</p:attrName>
                                        </p:attrNameLst>
                                      </p:cBhvr>
                                      <p:tavLst>
                                        <p:tav tm="0">
                                          <p:val>
                                            <p:strVal val="#ppt_x"/>
                                          </p:val>
                                        </p:tav>
                                        <p:tav tm="100000">
                                          <p:val>
                                            <p:strVal val="#ppt_x"/>
                                          </p:val>
                                        </p:tav>
                                      </p:tavLst>
                                    </p:anim>
                                    <p:anim calcmode="lin" valueType="num">
                                      <p:cBhvr additive="base">
                                        <p:cTn id="30" dur="500" fill="hold"/>
                                        <p:tgtEl>
                                          <p:spTgt spid="292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标题 1"/>
          <p:cNvSpPr>
            <a:spLocks noGrp="1"/>
          </p:cNvSpPr>
          <p:nvPr>
            <p:ph type="title"/>
          </p:nvPr>
        </p:nvSpPr>
        <p:spPr/>
        <p:txBody>
          <a:bodyPr/>
          <a:lstStyle/>
          <a:p>
            <a:pPr eaLnBrk="1" hangingPunct="1"/>
            <a:r>
              <a:rPr lang="en-US" altLang="zh-CN" smtClean="0">
                <a:ea typeface="宋体" charset="-122"/>
              </a:rPr>
              <a:t>7.3.4 </a:t>
            </a:r>
            <a:r>
              <a:rPr lang="zh-CN" altLang="en-US" smtClean="0">
                <a:ea typeface="宋体" charset="-122"/>
              </a:rPr>
              <a:t>有源滤波器（续</a:t>
            </a:r>
            <a:r>
              <a:rPr lang="en-US" altLang="zh-CN" smtClean="0">
                <a:ea typeface="宋体" charset="-122"/>
              </a:rPr>
              <a:t>2</a:t>
            </a:r>
            <a:r>
              <a:rPr lang="zh-CN" altLang="en-US"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71</a:t>
            </a:fld>
            <a:endParaRPr lang="zh-CN" altLang="en-US"/>
          </a:p>
        </p:txBody>
      </p:sp>
      <p:sp>
        <p:nvSpPr>
          <p:cNvPr id="40966" name="矩形 2"/>
          <p:cNvSpPr>
            <a:spLocks noChangeArrowheads="1"/>
          </p:cNvSpPr>
          <p:nvPr/>
        </p:nvSpPr>
        <p:spPr bwMode="auto">
          <a:xfrm>
            <a:off x="0" y="661299"/>
            <a:ext cx="23510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latin typeface="黑体" pitchFamily="49" charset="-122"/>
                <a:ea typeface="黑体" pitchFamily="49" charset="-122"/>
              </a:rPr>
              <a:t>一阶高通滤波器</a:t>
            </a:r>
          </a:p>
        </p:txBody>
      </p:sp>
      <p:pic>
        <p:nvPicPr>
          <p:cNvPr id="40967" name="图片 331"/>
          <p:cNvPicPr>
            <a:picLocks noChangeAspect="1" noChangeArrowheads="1"/>
          </p:cNvPicPr>
          <p:nvPr/>
        </p:nvPicPr>
        <p:blipFill>
          <a:blip r:embed="rId3" cstate="print">
            <a:extLst>
              <a:ext uri="{28A0092B-C50C-407E-A947-70E740481C1C}">
                <a14:useLocalDpi xmlns:a14="http://schemas.microsoft.com/office/drawing/2010/main" val="0"/>
              </a:ext>
            </a:extLst>
          </a:blip>
          <a:srcRect r="43782"/>
          <a:stretch>
            <a:fillRect/>
          </a:stretch>
        </p:blipFill>
        <p:spPr bwMode="auto">
          <a:xfrm>
            <a:off x="4745038" y="800100"/>
            <a:ext cx="4398962"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40962" name="Object 3"/>
          <p:cNvGraphicFramePr>
            <a:graphicFrameLocks noChangeAspect="1"/>
          </p:cNvGraphicFramePr>
          <p:nvPr>
            <p:extLst>
              <p:ext uri="{D42A27DB-BD31-4B8C-83A1-F6EECF244321}">
                <p14:modId xmlns:p14="http://schemas.microsoft.com/office/powerpoint/2010/main" val="3726147333"/>
              </p:ext>
            </p:extLst>
          </p:nvPr>
        </p:nvGraphicFramePr>
        <p:xfrm>
          <a:off x="635000" y="1245499"/>
          <a:ext cx="3248025" cy="2554288"/>
        </p:xfrm>
        <a:graphic>
          <a:graphicData uri="http://schemas.openxmlformats.org/presentationml/2006/ole">
            <mc:AlternateContent xmlns:mc="http://schemas.openxmlformats.org/markup-compatibility/2006">
              <mc:Choice xmlns:v="urn:schemas-microsoft-com:vml" Requires="v">
                <p:oleObj spid="_x0000_s41075" name="Equation" r:id="rId4" imgW="1574640" imgH="1447560" progId="Equation.DSMT4">
                  <p:embed/>
                </p:oleObj>
              </mc:Choice>
              <mc:Fallback>
                <p:oleObj name="Equation" r:id="rId4" imgW="1574640" imgH="14475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 y="1245499"/>
                        <a:ext cx="3248025" cy="255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685853237"/>
              </p:ext>
            </p:extLst>
          </p:nvPr>
        </p:nvGraphicFramePr>
        <p:xfrm>
          <a:off x="1952625" y="3787087"/>
          <a:ext cx="2073275" cy="752475"/>
        </p:xfrm>
        <a:graphic>
          <a:graphicData uri="http://schemas.openxmlformats.org/presentationml/2006/ole">
            <mc:AlternateContent xmlns:mc="http://schemas.openxmlformats.org/markup-compatibility/2006">
              <mc:Choice xmlns:v="urn:schemas-microsoft-com:vml" Requires="v">
                <p:oleObj spid="_x0000_s41076" name="Equation" r:id="rId6" imgW="1091880" imgH="393480" progId="Equation.DSMT4">
                  <p:embed/>
                </p:oleObj>
              </mc:Choice>
              <mc:Fallback>
                <p:oleObj name="Equation" r:id="rId6" imgW="1091880" imgH="393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625" y="3787087"/>
                        <a:ext cx="20732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a:spLocks noChangeArrowheads="1"/>
          </p:cNvSpPr>
          <p:nvPr/>
        </p:nvSpPr>
        <p:spPr bwMode="auto">
          <a:xfrm>
            <a:off x="236538" y="3910912"/>
            <a:ext cx="142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截止频率</a:t>
            </a:r>
          </a:p>
        </p:txBody>
      </p:sp>
      <p:sp>
        <p:nvSpPr>
          <p:cNvPr id="4097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293894" name="Object 6"/>
          <p:cNvGraphicFramePr>
            <a:graphicFrameLocks noChangeAspect="1"/>
          </p:cNvGraphicFramePr>
          <p:nvPr>
            <p:extLst>
              <p:ext uri="{D42A27DB-BD31-4B8C-83A1-F6EECF244321}">
                <p14:modId xmlns:p14="http://schemas.microsoft.com/office/powerpoint/2010/main" val="3259311258"/>
              </p:ext>
            </p:extLst>
          </p:nvPr>
        </p:nvGraphicFramePr>
        <p:xfrm>
          <a:off x="1862138" y="4523687"/>
          <a:ext cx="2678112" cy="1811337"/>
        </p:xfrm>
        <a:graphic>
          <a:graphicData uri="http://schemas.openxmlformats.org/presentationml/2006/ole">
            <mc:AlternateContent xmlns:mc="http://schemas.openxmlformats.org/markup-compatibility/2006">
              <mc:Choice xmlns:v="urn:schemas-microsoft-com:vml" Requires="v">
                <p:oleObj spid="_x0000_s41077" name="Equation" r:id="rId8" imgW="1168400" imgH="876300" progId="Equation.DSMT4">
                  <p:embed/>
                </p:oleObj>
              </mc:Choice>
              <mc:Fallback>
                <p:oleObj name="Equation" r:id="rId8" imgW="1168400" imgH="8763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2138" y="4523687"/>
                        <a:ext cx="2678112" cy="181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228600" y="5045974"/>
            <a:ext cx="1422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solidFill>
                  <a:schemeClr val="tx2"/>
                </a:solidFill>
              </a:rPr>
              <a:t>幅频特性</a:t>
            </a:r>
          </a:p>
        </p:txBody>
      </p:sp>
      <p:pic>
        <p:nvPicPr>
          <p:cNvPr id="293896" name="图片 331"/>
          <p:cNvPicPr>
            <a:picLocks noChangeAspect="1" noChangeArrowheads="1"/>
          </p:cNvPicPr>
          <p:nvPr/>
        </p:nvPicPr>
        <p:blipFill>
          <a:blip r:embed="rId3" cstate="print">
            <a:extLst>
              <a:ext uri="{28A0092B-C50C-407E-A947-70E740481C1C}">
                <a14:useLocalDpi xmlns:a14="http://schemas.microsoft.com/office/drawing/2010/main" val="0"/>
              </a:ext>
            </a:extLst>
          </a:blip>
          <a:srcRect l="61322"/>
          <a:stretch>
            <a:fillRect/>
          </a:stretch>
        </p:blipFill>
        <p:spPr bwMode="auto">
          <a:xfrm>
            <a:off x="5110163" y="3179763"/>
            <a:ext cx="374015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293894"/>
                                        </p:tgtEl>
                                        <p:attrNameLst>
                                          <p:attrName>style.visibility</p:attrName>
                                        </p:attrNameLst>
                                      </p:cBhvr>
                                      <p:to>
                                        <p:strVal val="visible"/>
                                      </p:to>
                                    </p:set>
                                    <p:anim calcmode="lin" valueType="num">
                                      <p:cBhvr additive="base">
                                        <p:cTn id="28" dur="500" fill="hold"/>
                                        <p:tgtEl>
                                          <p:spTgt spid="293894"/>
                                        </p:tgtEl>
                                        <p:attrNameLst>
                                          <p:attrName>ppt_x</p:attrName>
                                        </p:attrNameLst>
                                      </p:cBhvr>
                                      <p:tavLst>
                                        <p:tav tm="0">
                                          <p:val>
                                            <p:strVal val="#ppt_x"/>
                                          </p:val>
                                        </p:tav>
                                        <p:tav tm="100000">
                                          <p:val>
                                            <p:strVal val="#ppt_x"/>
                                          </p:val>
                                        </p:tav>
                                      </p:tavLst>
                                    </p:anim>
                                    <p:anim calcmode="lin" valueType="num">
                                      <p:cBhvr additive="base">
                                        <p:cTn id="29" dur="500" fill="hold"/>
                                        <p:tgtEl>
                                          <p:spTgt spid="293894"/>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nodeType="afterEffect">
                                  <p:stCondLst>
                                    <p:cond delay="0"/>
                                  </p:stCondLst>
                                  <p:childTnLst>
                                    <p:set>
                                      <p:cBhvr>
                                        <p:cTn id="32" dur="1" fill="hold">
                                          <p:stCondLst>
                                            <p:cond delay="0"/>
                                          </p:stCondLst>
                                        </p:cTn>
                                        <p:tgtEl>
                                          <p:spTgt spid="293896"/>
                                        </p:tgtEl>
                                        <p:attrNameLst>
                                          <p:attrName>style.visibility</p:attrName>
                                        </p:attrNameLst>
                                      </p:cBhvr>
                                      <p:to>
                                        <p:strVal val="visible"/>
                                      </p:to>
                                    </p:set>
                                    <p:anim calcmode="lin" valueType="num">
                                      <p:cBhvr additive="base">
                                        <p:cTn id="33" dur="500" fill="hold"/>
                                        <p:tgtEl>
                                          <p:spTgt spid="293896"/>
                                        </p:tgtEl>
                                        <p:attrNameLst>
                                          <p:attrName>ppt_x</p:attrName>
                                        </p:attrNameLst>
                                      </p:cBhvr>
                                      <p:tavLst>
                                        <p:tav tm="0">
                                          <p:val>
                                            <p:strVal val="#ppt_x"/>
                                          </p:val>
                                        </p:tav>
                                        <p:tav tm="100000">
                                          <p:val>
                                            <p:strVal val="#ppt_x"/>
                                          </p:val>
                                        </p:tav>
                                      </p:tavLst>
                                    </p:anim>
                                    <p:anim calcmode="lin" valueType="num">
                                      <p:cBhvr additive="base">
                                        <p:cTn id="34" dur="500" fill="hold"/>
                                        <p:tgtEl>
                                          <p:spTgt spid="293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运算放大器综合运用举例</a:t>
            </a:r>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72</a:t>
            </a:fld>
            <a:endParaRPr lang="zh-CN" altLang="en-US"/>
          </a:p>
        </p:txBody>
      </p:sp>
      <p:sp>
        <p:nvSpPr>
          <p:cNvPr id="4" name="文本框 3"/>
          <p:cNvSpPr txBox="1"/>
          <p:nvPr/>
        </p:nvSpPr>
        <p:spPr>
          <a:xfrm>
            <a:off x="361950" y="857250"/>
            <a:ext cx="2040943" cy="461665"/>
          </a:xfrm>
          <a:prstGeom prst="rect">
            <a:avLst/>
          </a:prstGeom>
          <a:noFill/>
        </p:spPr>
        <p:txBody>
          <a:bodyPr wrap="none" rtlCol="0">
            <a:spAutoFit/>
          </a:bodyPr>
          <a:lstStyle/>
          <a:p>
            <a:r>
              <a:rPr lang="zh-CN" altLang="en-US" dirty="0" smtClean="0"/>
              <a:t>模拟电感电路</a:t>
            </a:r>
            <a:endParaRPr lang="zh-CN" altLang="en-US" dirty="0"/>
          </a:p>
        </p:txBody>
      </p:sp>
      <p:graphicFrame>
        <p:nvGraphicFramePr>
          <p:cNvPr id="15" name="对象 14"/>
          <p:cNvGraphicFramePr>
            <a:graphicFrameLocks noChangeAspect="1"/>
          </p:cNvGraphicFramePr>
          <p:nvPr>
            <p:extLst/>
          </p:nvPr>
        </p:nvGraphicFramePr>
        <p:xfrm>
          <a:off x="578288" y="1349878"/>
          <a:ext cx="2247900" cy="1125538"/>
        </p:xfrm>
        <a:graphic>
          <a:graphicData uri="http://schemas.openxmlformats.org/presentationml/2006/ole">
            <mc:AlternateContent xmlns:mc="http://schemas.openxmlformats.org/markup-compatibility/2006">
              <mc:Choice xmlns:v="urn:schemas-microsoft-com:vml" Requires="v">
                <p:oleObj spid="_x0000_s64580" name="Equation" r:id="rId3" imgW="863280" imgH="431640" progId="Equation.DSMT4">
                  <p:embed/>
                </p:oleObj>
              </mc:Choice>
              <mc:Fallback>
                <p:oleObj name="Equation" r:id="rId3" imgW="863280" imgH="431640" progId="Equation.DSMT4">
                  <p:embed/>
                  <p:pic>
                    <p:nvPicPr>
                      <p:cNvPr id="0" name=""/>
                      <p:cNvPicPr/>
                      <p:nvPr/>
                    </p:nvPicPr>
                    <p:blipFill>
                      <a:blip r:embed="rId4"/>
                      <a:stretch>
                        <a:fillRect/>
                      </a:stretch>
                    </p:blipFill>
                    <p:spPr>
                      <a:xfrm>
                        <a:off x="578288" y="1349878"/>
                        <a:ext cx="2247900" cy="1125538"/>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597443" y="3307460"/>
          <a:ext cx="2709863" cy="595312"/>
        </p:xfrm>
        <a:graphic>
          <a:graphicData uri="http://schemas.openxmlformats.org/presentationml/2006/ole">
            <mc:AlternateContent xmlns:mc="http://schemas.openxmlformats.org/markup-compatibility/2006">
              <mc:Choice xmlns:v="urn:schemas-microsoft-com:vml" Requires="v">
                <p:oleObj spid="_x0000_s64581" name="Equation" r:id="rId5" imgW="1041120" imgH="228600" progId="Equation.DSMT4">
                  <p:embed/>
                </p:oleObj>
              </mc:Choice>
              <mc:Fallback>
                <p:oleObj name="Equation" r:id="rId5" imgW="1041120" imgH="228600" progId="Equation.DSMT4">
                  <p:embed/>
                  <p:pic>
                    <p:nvPicPr>
                      <p:cNvPr id="0" name=""/>
                      <p:cNvPicPr/>
                      <p:nvPr/>
                    </p:nvPicPr>
                    <p:blipFill>
                      <a:blip r:embed="rId6"/>
                      <a:stretch>
                        <a:fillRect/>
                      </a:stretch>
                    </p:blipFill>
                    <p:spPr>
                      <a:xfrm>
                        <a:off x="597443" y="3307460"/>
                        <a:ext cx="2709863" cy="595312"/>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597443" y="2521720"/>
          <a:ext cx="1916113" cy="595313"/>
        </p:xfrm>
        <a:graphic>
          <a:graphicData uri="http://schemas.openxmlformats.org/presentationml/2006/ole">
            <mc:AlternateContent xmlns:mc="http://schemas.openxmlformats.org/markup-compatibility/2006">
              <mc:Choice xmlns:v="urn:schemas-microsoft-com:vml" Requires="v">
                <p:oleObj spid="_x0000_s64582" name="Equation" r:id="rId7" imgW="736560" imgH="228600" progId="Equation.DSMT4">
                  <p:embed/>
                </p:oleObj>
              </mc:Choice>
              <mc:Fallback>
                <p:oleObj name="Equation" r:id="rId7" imgW="736560" imgH="228600" progId="Equation.DSMT4">
                  <p:embed/>
                  <p:pic>
                    <p:nvPicPr>
                      <p:cNvPr id="0" name=""/>
                      <p:cNvPicPr/>
                      <p:nvPr/>
                    </p:nvPicPr>
                    <p:blipFill>
                      <a:blip r:embed="rId8"/>
                      <a:stretch>
                        <a:fillRect/>
                      </a:stretch>
                    </p:blipFill>
                    <p:spPr>
                      <a:xfrm>
                        <a:off x="597443" y="2521720"/>
                        <a:ext cx="1916113" cy="595313"/>
                      </a:xfrm>
                      <a:prstGeom prst="rect">
                        <a:avLst/>
                      </a:prstGeom>
                    </p:spPr>
                  </p:pic>
                </p:oleObj>
              </mc:Fallback>
            </mc:AlternateContent>
          </a:graphicData>
        </a:graphic>
      </p:graphicFrame>
      <p:graphicFrame>
        <p:nvGraphicFramePr>
          <p:cNvPr id="18" name="对象 17"/>
          <p:cNvGraphicFramePr>
            <a:graphicFrameLocks noChangeAspect="1"/>
          </p:cNvGraphicFramePr>
          <p:nvPr>
            <p:extLst/>
          </p:nvPr>
        </p:nvGraphicFramePr>
        <p:xfrm>
          <a:off x="597443" y="3995381"/>
          <a:ext cx="3238500" cy="1123950"/>
        </p:xfrm>
        <a:graphic>
          <a:graphicData uri="http://schemas.openxmlformats.org/presentationml/2006/ole">
            <mc:AlternateContent xmlns:mc="http://schemas.openxmlformats.org/markup-compatibility/2006">
              <mc:Choice xmlns:v="urn:schemas-microsoft-com:vml" Requires="v">
                <p:oleObj spid="_x0000_s64583" name="Equation" r:id="rId9" imgW="1244520" imgH="431640" progId="Equation.DSMT4">
                  <p:embed/>
                </p:oleObj>
              </mc:Choice>
              <mc:Fallback>
                <p:oleObj name="Equation" r:id="rId9" imgW="1244520" imgH="431640" progId="Equation.DSMT4">
                  <p:embed/>
                  <p:pic>
                    <p:nvPicPr>
                      <p:cNvPr id="0" name=""/>
                      <p:cNvPicPr/>
                      <p:nvPr/>
                    </p:nvPicPr>
                    <p:blipFill>
                      <a:blip r:embed="rId10"/>
                      <a:stretch>
                        <a:fillRect/>
                      </a:stretch>
                    </p:blipFill>
                    <p:spPr>
                      <a:xfrm>
                        <a:off x="597443" y="3995381"/>
                        <a:ext cx="3238500" cy="1123950"/>
                      </a:xfrm>
                      <a:prstGeom prst="rect">
                        <a:avLst/>
                      </a:prstGeom>
                    </p:spPr>
                  </p:pic>
                </p:oleObj>
              </mc:Fallback>
            </mc:AlternateContent>
          </a:graphicData>
        </a:graphic>
      </p:graphicFrame>
      <p:grpSp>
        <p:nvGrpSpPr>
          <p:cNvPr id="19" name="组合 18"/>
          <p:cNvGrpSpPr/>
          <p:nvPr/>
        </p:nvGrpSpPr>
        <p:grpSpPr>
          <a:xfrm>
            <a:off x="4105145" y="811579"/>
            <a:ext cx="4765102" cy="2666684"/>
            <a:chOff x="3600320" y="1318915"/>
            <a:chExt cx="4765102" cy="2666684"/>
          </a:xfrm>
        </p:grpSpPr>
        <p:pic>
          <p:nvPicPr>
            <p:cNvPr id="20" name="图片 19"/>
            <p:cNvPicPr>
              <a:picLocks noChangeAspect="1"/>
            </p:cNvPicPr>
            <p:nvPr/>
          </p:nvPicPr>
          <p:blipFill>
            <a:blip r:embed="rId11"/>
            <a:stretch>
              <a:fillRect/>
            </a:stretch>
          </p:blipFill>
          <p:spPr>
            <a:xfrm>
              <a:off x="3832114" y="1318915"/>
              <a:ext cx="4533308" cy="2666684"/>
            </a:xfrm>
            <a:prstGeom prst="rect">
              <a:avLst/>
            </a:prstGeom>
          </p:spPr>
        </p:pic>
        <p:cxnSp>
          <p:nvCxnSpPr>
            <p:cNvPr id="21" name="直接箭头连接符 20"/>
            <p:cNvCxnSpPr/>
            <p:nvPr/>
          </p:nvCxnSpPr>
          <p:spPr>
            <a:xfrm>
              <a:off x="3902413" y="2127455"/>
              <a:ext cx="523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11940" y="2127455"/>
              <a:ext cx="269626" cy="461665"/>
            </a:xfrm>
            <a:prstGeom prst="rect">
              <a:avLst/>
            </a:prstGeom>
            <a:noFill/>
          </p:spPr>
          <p:txBody>
            <a:bodyPr wrap="none" rtlCol="0">
              <a:spAutoFit/>
            </a:bodyPr>
            <a:lstStyle/>
            <a:p>
              <a:r>
                <a:rPr lang="en-US" altLang="zh-CN" i="1" dirty="0" err="1" smtClean="0">
                  <a:cs typeface="Times New Roman" panose="02020603050405020304" pitchFamily="18" charset="0"/>
                </a:rPr>
                <a:t>i</a:t>
              </a:r>
              <a:endParaRPr lang="zh-CN" altLang="en-US" i="1" dirty="0">
                <a:cs typeface="Times New Roman" panose="02020603050405020304" pitchFamily="18" charset="0"/>
              </a:endParaRPr>
            </a:p>
          </p:txBody>
        </p:sp>
        <p:sp>
          <p:nvSpPr>
            <p:cNvPr id="23" name="文本框 22"/>
            <p:cNvSpPr txBox="1"/>
            <p:nvPr/>
          </p:nvSpPr>
          <p:spPr>
            <a:xfrm>
              <a:off x="3600320" y="2244421"/>
              <a:ext cx="359394" cy="461665"/>
            </a:xfrm>
            <a:prstGeom prst="rect">
              <a:avLst/>
            </a:prstGeom>
            <a:noFill/>
          </p:spPr>
          <p:txBody>
            <a:bodyPr wrap="none" rtlCol="0">
              <a:spAutoFit/>
            </a:bodyPr>
            <a:lstStyle/>
            <a:p>
              <a:r>
                <a:rPr lang="en-US" altLang="zh-CN" dirty="0" smtClean="0"/>
                <a:t>+</a:t>
              </a:r>
              <a:endParaRPr lang="zh-CN" altLang="en-US" dirty="0"/>
            </a:p>
          </p:txBody>
        </p:sp>
        <p:sp>
          <p:nvSpPr>
            <p:cNvPr id="24" name="文本框 23"/>
            <p:cNvSpPr txBox="1"/>
            <p:nvPr/>
          </p:nvSpPr>
          <p:spPr>
            <a:xfrm>
              <a:off x="4112289" y="3192826"/>
              <a:ext cx="338554" cy="461665"/>
            </a:xfrm>
            <a:prstGeom prst="rect">
              <a:avLst/>
            </a:prstGeom>
            <a:noFill/>
          </p:spPr>
          <p:txBody>
            <a:bodyPr wrap="none" rtlCol="0">
              <a:spAutoFit/>
            </a:bodyPr>
            <a:lstStyle/>
            <a:p>
              <a:r>
                <a:rPr lang="en-US" altLang="zh-CN" dirty="0"/>
                <a:t>_</a:t>
              </a:r>
              <a:endParaRPr lang="zh-CN" altLang="en-US" dirty="0"/>
            </a:p>
          </p:txBody>
        </p:sp>
        <p:sp>
          <p:nvSpPr>
            <p:cNvPr id="25" name="文本框 24"/>
            <p:cNvSpPr txBox="1"/>
            <p:nvPr/>
          </p:nvSpPr>
          <p:spPr>
            <a:xfrm>
              <a:off x="3727593" y="2781385"/>
              <a:ext cx="356188" cy="461665"/>
            </a:xfrm>
            <a:prstGeom prst="rect">
              <a:avLst/>
            </a:prstGeom>
            <a:noFill/>
          </p:spPr>
          <p:txBody>
            <a:bodyPr wrap="none" rtlCol="0">
              <a:spAutoFit/>
            </a:bodyPr>
            <a:lstStyle/>
            <a:p>
              <a:r>
                <a:rPr lang="en-US" altLang="zh-CN" i="1" dirty="0" smtClean="0">
                  <a:cs typeface="Times New Roman" panose="02020603050405020304" pitchFamily="18" charset="0"/>
                </a:rPr>
                <a:t>u</a:t>
              </a:r>
              <a:endParaRPr lang="zh-CN" altLang="en-US" i="1" dirty="0">
                <a:cs typeface="Times New Roman" panose="02020603050405020304" pitchFamily="18" charset="0"/>
              </a:endParaRPr>
            </a:p>
          </p:txBody>
        </p:sp>
      </p:grpSp>
      <p:sp>
        <p:nvSpPr>
          <p:cNvPr id="26" name="文本框 25"/>
          <p:cNvSpPr txBox="1"/>
          <p:nvPr/>
        </p:nvSpPr>
        <p:spPr>
          <a:xfrm>
            <a:off x="6441936" y="1389659"/>
            <a:ext cx="458780" cy="461665"/>
          </a:xfrm>
          <a:prstGeom prst="rect">
            <a:avLst/>
          </a:prstGeom>
          <a:noFill/>
        </p:spPr>
        <p:txBody>
          <a:bodyPr wrap="none" rtlCol="0">
            <a:spAutoFit/>
          </a:bodyPr>
          <a:lstStyle/>
          <a:p>
            <a:r>
              <a:rPr lang="en-US" altLang="zh-CN" i="1" dirty="0" smtClean="0">
                <a:cs typeface="Times New Roman" panose="02020603050405020304" pitchFamily="18" charset="0"/>
              </a:rPr>
              <a:t>u</a:t>
            </a:r>
            <a:r>
              <a:rPr lang="en-US" altLang="zh-CN" baseline="-25000" dirty="0" smtClean="0">
                <a:cs typeface="Times New Roman" panose="02020603050405020304" pitchFamily="18" charset="0"/>
              </a:rPr>
              <a:t>1</a:t>
            </a:r>
            <a:endParaRPr lang="zh-CN" altLang="en-US" dirty="0">
              <a:cs typeface="Times New Roman" panose="02020603050405020304" pitchFamily="18" charset="0"/>
            </a:endParaRPr>
          </a:p>
        </p:txBody>
      </p:sp>
      <p:sp>
        <p:nvSpPr>
          <p:cNvPr id="27" name="文本框 26"/>
          <p:cNvSpPr txBox="1"/>
          <p:nvPr/>
        </p:nvSpPr>
        <p:spPr>
          <a:xfrm>
            <a:off x="8411467" y="1683256"/>
            <a:ext cx="458780" cy="461665"/>
          </a:xfrm>
          <a:prstGeom prst="rect">
            <a:avLst/>
          </a:prstGeom>
          <a:noFill/>
        </p:spPr>
        <p:txBody>
          <a:bodyPr wrap="none" rtlCol="0">
            <a:spAutoFit/>
          </a:bodyPr>
          <a:lstStyle/>
          <a:p>
            <a:r>
              <a:rPr lang="en-US" altLang="zh-CN" i="1" dirty="0" smtClean="0">
                <a:cs typeface="Times New Roman" panose="02020603050405020304" pitchFamily="18" charset="0"/>
              </a:rPr>
              <a:t>u</a:t>
            </a:r>
            <a:r>
              <a:rPr lang="en-US" altLang="zh-CN" baseline="-25000" dirty="0" smtClean="0">
                <a:cs typeface="Times New Roman" panose="02020603050405020304" pitchFamily="18" charset="0"/>
              </a:rPr>
              <a:t>2</a:t>
            </a:r>
            <a:endParaRPr lang="zh-CN" altLang="en-US" dirty="0">
              <a:cs typeface="Times New Roman" panose="02020603050405020304" pitchFamily="18" charset="0"/>
            </a:endParaRPr>
          </a:p>
        </p:txBody>
      </p:sp>
      <p:graphicFrame>
        <p:nvGraphicFramePr>
          <p:cNvPr id="28" name="对象 27"/>
          <p:cNvGraphicFramePr>
            <a:graphicFrameLocks noChangeAspect="1"/>
          </p:cNvGraphicFramePr>
          <p:nvPr>
            <p:extLst/>
          </p:nvPr>
        </p:nvGraphicFramePr>
        <p:xfrm>
          <a:off x="4838488" y="3975367"/>
          <a:ext cx="2676525" cy="1123950"/>
        </p:xfrm>
        <a:graphic>
          <a:graphicData uri="http://schemas.openxmlformats.org/presentationml/2006/ole">
            <mc:AlternateContent xmlns:mc="http://schemas.openxmlformats.org/markup-compatibility/2006">
              <mc:Choice xmlns:v="urn:schemas-microsoft-com:vml" Requires="v">
                <p:oleObj spid="_x0000_s64584" name="Equation" r:id="rId12" imgW="1028520" imgH="431640" progId="Equation.DSMT4">
                  <p:embed/>
                </p:oleObj>
              </mc:Choice>
              <mc:Fallback>
                <p:oleObj name="Equation" r:id="rId12" imgW="1028520" imgH="431640" progId="Equation.DSMT4">
                  <p:embed/>
                  <p:pic>
                    <p:nvPicPr>
                      <p:cNvPr id="0" name=""/>
                      <p:cNvPicPr/>
                      <p:nvPr/>
                    </p:nvPicPr>
                    <p:blipFill>
                      <a:blip r:embed="rId13"/>
                      <a:stretch>
                        <a:fillRect/>
                      </a:stretch>
                    </p:blipFill>
                    <p:spPr>
                      <a:xfrm>
                        <a:off x="4838488" y="3975367"/>
                        <a:ext cx="2676525" cy="1123950"/>
                      </a:xfrm>
                      <a:prstGeom prst="rect">
                        <a:avLst/>
                      </a:prstGeom>
                    </p:spPr>
                  </p:pic>
                </p:oleObj>
              </mc:Fallback>
            </mc:AlternateContent>
          </a:graphicData>
        </a:graphic>
      </p:graphicFrame>
      <p:graphicFrame>
        <p:nvGraphicFramePr>
          <p:cNvPr id="29" name="对象 28"/>
          <p:cNvGraphicFramePr>
            <a:graphicFrameLocks noChangeAspect="1"/>
          </p:cNvGraphicFramePr>
          <p:nvPr>
            <p:extLst/>
          </p:nvPr>
        </p:nvGraphicFramePr>
        <p:xfrm>
          <a:off x="1658938" y="5124450"/>
          <a:ext cx="3435350" cy="1123950"/>
        </p:xfrm>
        <a:graphic>
          <a:graphicData uri="http://schemas.openxmlformats.org/presentationml/2006/ole">
            <mc:AlternateContent xmlns:mc="http://schemas.openxmlformats.org/markup-compatibility/2006">
              <mc:Choice xmlns:v="urn:schemas-microsoft-com:vml" Requires="v">
                <p:oleObj spid="_x0000_s64585" name="Equation" r:id="rId14" imgW="1320480" imgH="431640" progId="Equation.DSMT4">
                  <p:embed/>
                </p:oleObj>
              </mc:Choice>
              <mc:Fallback>
                <p:oleObj name="Equation" r:id="rId14" imgW="1320480" imgH="431640" progId="Equation.DSMT4">
                  <p:embed/>
                  <p:pic>
                    <p:nvPicPr>
                      <p:cNvPr id="0" name=""/>
                      <p:cNvPicPr/>
                      <p:nvPr/>
                    </p:nvPicPr>
                    <p:blipFill>
                      <a:blip r:embed="rId15"/>
                      <a:stretch>
                        <a:fillRect/>
                      </a:stretch>
                    </p:blipFill>
                    <p:spPr>
                      <a:xfrm>
                        <a:off x="1658938" y="5124450"/>
                        <a:ext cx="3435350" cy="1123950"/>
                      </a:xfrm>
                      <a:prstGeom prst="rect">
                        <a:avLst/>
                      </a:prstGeom>
                    </p:spPr>
                  </p:pic>
                </p:oleObj>
              </mc:Fallback>
            </mc:AlternateContent>
          </a:graphicData>
        </a:graphic>
      </p:graphicFrame>
    </p:spTree>
    <p:extLst>
      <p:ext uri="{BB962C8B-B14F-4D97-AF65-F5344CB8AC3E}">
        <p14:creationId xmlns:p14="http://schemas.microsoft.com/office/powerpoint/2010/main" val="314584929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运算放大器综合运用举例</a:t>
            </a:r>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73</a:t>
            </a:fld>
            <a:endParaRPr lang="zh-CN" altLang="en-US"/>
          </a:p>
        </p:txBody>
      </p:sp>
      <p:sp>
        <p:nvSpPr>
          <p:cNvPr id="4" name="文本框 3"/>
          <p:cNvSpPr txBox="1"/>
          <p:nvPr/>
        </p:nvSpPr>
        <p:spPr>
          <a:xfrm>
            <a:off x="361950" y="857250"/>
            <a:ext cx="2040943" cy="461665"/>
          </a:xfrm>
          <a:prstGeom prst="rect">
            <a:avLst/>
          </a:prstGeom>
          <a:noFill/>
        </p:spPr>
        <p:txBody>
          <a:bodyPr wrap="none" rtlCol="0">
            <a:spAutoFit/>
          </a:bodyPr>
          <a:lstStyle/>
          <a:p>
            <a:r>
              <a:rPr lang="zh-CN" altLang="en-US" dirty="0" smtClean="0"/>
              <a:t>模拟电容电路</a:t>
            </a:r>
            <a:endParaRPr lang="zh-CN" altLang="en-US" dirty="0"/>
          </a:p>
        </p:txBody>
      </p:sp>
      <p:sp>
        <p:nvSpPr>
          <p:cNvPr id="12" name="文本框 11"/>
          <p:cNvSpPr txBox="1"/>
          <p:nvPr/>
        </p:nvSpPr>
        <p:spPr>
          <a:xfrm>
            <a:off x="7461111" y="2096369"/>
            <a:ext cx="458780" cy="461665"/>
          </a:xfrm>
          <a:prstGeom prst="rect">
            <a:avLst/>
          </a:prstGeom>
          <a:noFill/>
        </p:spPr>
        <p:txBody>
          <a:bodyPr wrap="none" rtlCol="0">
            <a:spAutoFit/>
          </a:bodyPr>
          <a:lstStyle/>
          <a:p>
            <a:r>
              <a:rPr lang="en-US" altLang="zh-CN" i="1" dirty="0" smtClean="0">
                <a:cs typeface="Times New Roman" panose="02020603050405020304" pitchFamily="18" charset="0"/>
              </a:rPr>
              <a:t>u</a:t>
            </a:r>
            <a:r>
              <a:rPr lang="en-US" altLang="zh-CN" baseline="-25000" dirty="0" smtClean="0">
                <a:cs typeface="Times New Roman" panose="02020603050405020304" pitchFamily="18" charset="0"/>
              </a:rPr>
              <a:t>1</a:t>
            </a:r>
            <a:endParaRPr lang="zh-CN" altLang="en-US" dirty="0">
              <a:cs typeface="Times New Roman" panose="02020603050405020304" pitchFamily="18" charset="0"/>
            </a:endParaRPr>
          </a:p>
        </p:txBody>
      </p:sp>
      <p:sp>
        <p:nvSpPr>
          <p:cNvPr id="13" name="文本框 12"/>
          <p:cNvSpPr txBox="1"/>
          <p:nvPr/>
        </p:nvSpPr>
        <p:spPr>
          <a:xfrm>
            <a:off x="8635427" y="2299939"/>
            <a:ext cx="458780" cy="461665"/>
          </a:xfrm>
          <a:prstGeom prst="rect">
            <a:avLst/>
          </a:prstGeom>
          <a:noFill/>
        </p:spPr>
        <p:txBody>
          <a:bodyPr wrap="none" rtlCol="0">
            <a:spAutoFit/>
          </a:bodyPr>
          <a:lstStyle/>
          <a:p>
            <a:r>
              <a:rPr lang="en-US" altLang="zh-CN" i="1" dirty="0" smtClean="0">
                <a:cs typeface="Times New Roman" panose="02020603050405020304" pitchFamily="18" charset="0"/>
              </a:rPr>
              <a:t>u</a:t>
            </a:r>
            <a:r>
              <a:rPr lang="en-US" altLang="zh-CN" baseline="-25000" dirty="0" smtClean="0">
                <a:cs typeface="Times New Roman" panose="02020603050405020304" pitchFamily="18" charset="0"/>
              </a:rPr>
              <a:t>2</a:t>
            </a:r>
            <a:endParaRPr lang="zh-CN" altLang="en-US" dirty="0">
              <a:cs typeface="Times New Roman" panose="02020603050405020304" pitchFamily="18" charset="0"/>
            </a:endParaRPr>
          </a:p>
        </p:txBody>
      </p:sp>
      <p:graphicFrame>
        <p:nvGraphicFramePr>
          <p:cNvPr id="14" name="对象 13"/>
          <p:cNvGraphicFramePr>
            <a:graphicFrameLocks noChangeAspect="1"/>
          </p:cNvGraphicFramePr>
          <p:nvPr>
            <p:extLst/>
          </p:nvPr>
        </p:nvGraphicFramePr>
        <p:xfrm>
          <a:off x="765495" y="1414435"/>
          <a:ext cx="1025525" cy="595313"/>
        </p:xfrm>
        <a:graphic>
          <a:graphicData uri="http://schemas.openxmlformats.org/presentationml/2006/ole">
            <mc:AlternateContent xmlns:mc="http://schemas.openxmlformats.org/markup-compatibility/2006">
              <mc:Choice xmlns:v="urn:schemas-microsoft-com:vml" Requires="v">
                <p:oleObj spid="_x0000_s65593" name="Equation" r:id="rId3" imgW="393480" imgH="228600" progId="Equation.DSMT4">
                  <p:embed/>
                </p:oleObj>
              </mc:Choice>
              <mc:Fallback>
                <p:oleObj name="Equation" r:id="rId3" imgW="393480" imgH="228600" progId="Equation.DSMT4">
                  <p:embed/>
                  <p:pic>
                    <p:nvPicPr>
                      <p:cNvPr id="0" name=""/>
                      <p:cNvPicPr/>
                      <p:nvPr/>
                    </p:nvPicPr>
                    <p:blipFill>
                      <a:blip r:embed="rId4"/>
                      <a:stretch>
                        <a:fillRect/>
                      </a:stretch>
                    </p:blipFill>
                    <p:spPr>
                      <a:xfrm>
                        <a:off x="765495" y="1414435"/>
                        <a:ext cx="1025525" cy="595313"/>
                      </a:xfrm>
                      <a:prstGeom prst="rect">
                        <a:avLst/>
                      </a:prstGeom>
                    </p:spPr>
                  </p:pic>
                </p:oleObj>
              </mc:Fallback>
            </mc:AlternateContent>
          </a:graphicData>
        </a:graphic>
      </p:graphicFrame>
      <p:graphicFrame>
        <p:nvGraphicFramePr>
          <p:cNvPr id="15" name="对象 14"/>
          <p:cNvGraphicFramePr>
            <a:graphicFrameLocks noChangeAspect="1"/>
          </p:cNvGraphicFramePr>
          <p:nvPr>
            <p:extLst/>
          </p:nvPr>
        </p:nvGraphicFramePr>
        <p:xfrm>
          <a:off x="771015" y="1906656"/>
          <a:ext cx="1852613" cy="1125538"/>
        </p:xfrm>
        <a:graphic>
          <a:graphicData uri="http://schemas.openxmlformats.org/presentationml/2006/ole">
            <mc:AlternateContent xmlns:mc="http://schemas.openxmlformats.org/markup-compatibility/2006">
              <mc:Choice xmlns:v="urn:schemas-microsoft-com:vml" Requires="v">
                <p:oleObj spid="_x0000_s65594" name="Equation" r:id="rId5" imgW="711000" imgH="431640" progId="Equation.DSMT4">
                  <p:embed/>
                </p:oleObj>
              </mc:Choice>
              <mc:Fallback>
                <p:oleObj name="Equation" r:id="rId5" imgW="711000" imgH="431640" progId="Equation.DSMT4">
                  <p:embed/>
                  <p:pic>
                    <p:nvPicPr>
                      <p:cNvPr id="0" name=""/>
                      <p:cNvPicPr/>
                      <p:nvPr/>
                    </p:nvPicPr>
                    <p:blipFill>
                      <a:blip r:embed="rId6"/>
                      <a:stretch>
                        <a:fillRect/>
                      </a:stretch>
                    </p:blipFill>
                    <p:spPr>
                      <a:xfrm>
                        <a:off x="771015" y="1906656"/>
                        <a:ext cx="1852613" cy="1125538"/>
                      </a:xfrm>
                      <a:prstGeom prst="rect">
                        <a:avLst/>
                      </a:prstGeom>
                    </p:spPr>
                  </p:pic>
                </p:oleObj>
              </mc:Fallback>
            </mc:AlternateContent>
          </a:graphicData>
        </a:graphic>
      </p:graphicFrame>
      <p:graphicFrame>
        <p:nvGraphicFramePr>
          <p:cNvPr id="16" name="对象 15"/>
          <p:cNvGraphicFramePr>
            <a:graphicFrameLocks noChangeAspect="1"/>
          </p:cNvGraphicFramePr>
          <p:nvPr>
            <p:extLst/>
          </p:nvPr>
        </p:nvGraphicFramePr>
        <p:xfrm>
          <a:off x="765495" y="2994509"/>
          <a:ext cx="2547938" cy="1025525"/>
        </p:xfrm>
        <a:graphic>
          <a:graphicData uri="http://schemas.openxmlformats.org/presentationml/2006/ole">
            <mc:AlternateContent xmlns:mc="http://schemas.openxmlformats.org/markup-compatibility/2006">
              <mc:Choice xmlns:v="urn:schemas-microsoft-com:vml" Requires="v">
                <p:oleObj spid="_x0000_s65595" name="Equation" r:id="rId7" imgW="977760" imgH="393480" progId="Equation.DSMT4">
                  <p:embed/>
                </p:oleObj>
              </mc:Choice>
              <mc:Fallback>
                <p:oleObj name="Equation" r:id="rId7" imgW="977760" imgH="393480" progId="Equation.DSMT4">
                  <p:embed/>
                  <p:pic>
                    <p:nvPicPr>
                      <p:cNvPr id="0" name=""/>
                      <p:cNvPicPr/>
                      <p:nvPr/>
                    </p:nvPicPr>
                    <p:blipFill>
                      <a:blip r:embed="rId8"/>
                      <a:stretch>
                        <a:fillRect/>
                      </a:stretch>
                    </p:blipFill>
                    <p:spPr>
                      <a:xfrm>
                        <a:off x="765495" y="2994509"/>
                        <a:ext cx="2547938" cy="1025525"/>
                      </a:xfrm>
                      <a:prstGeom prst="rect">
                        <a:avLst/>
                      </a:prstGeom>
                    </p:spPr>
                  </p:pic>
                </p:oleObj>
              </mc:Fallback>
            </mc:AlternateContent>
          </a:graphicData>
        </a:graphic>
      </p:graphicFrame>
      <p:graphicFrame>
        <p:nvGraphicFramePr>
          <p:cNvPr id="17" name="对象 16"/>
          <p:cNvGraphicFramePr>
            <a:graphicFrameLocks noChangeAspect="1"/>
          </p:cNvGraphicFramePr>
          <p:nvPr>
            <p:extLst/>
          </p:nvPr>
        </p:nvGraphicFramePr>
        <p:xfrm>
          <a:off x="835025" y="4120047"/>
          <a:ext cx="2746375" cy="1125537"/>
        </p:xfrm>
        <a:graphic>
          <a:graphicData uri="http://schemas.openxmlformats.org/presentationml/2006/ole">
            <mc:AlternateContent xmlns:mc="http://schemas.openxmlformats.org/markup-compatibility/2006">
              <mc:Choice xmlns:v="urn:schemas-microsoft-com:vml" Requires="v">
                <p:oleObj spid="_x0000_s65596" name="Equation" r:id="rId9" imgW="1054080" imgH="431640" progId="Equation.DSMT4">
                  <p:embed/>
                </p:oleObj>
              </mc:Choice>
              <mc:Fallback>
                <p:oleObj name="Equation" r:id="rId9" imgW="1054080" imgH="431640" progId="Equation.DSMT4">
                  <p:embed/>
                  <p:pic>
                    <p:nvPicPr>
                      <p:cNvPr id="0" name=""/>
                      <p:cNvPicPr/>
                      <p:nvPr/>
                    </p:nvPicPr>
                    <p:blipFill>
                      <a:blip r:embed="rId10"/>
                      <a:stretch>
                        <a:fillRect/>
                      </a:stretch>
                    </p:blipFill>
                    <p:spPr>
                      <a:xfrm>
                        <a:off x="835025" y="4120047"/>
                        <a:ext cx="2746375" cy="1125537"/>
                      </a:xfrm>
                      <a:prstGeom prst="rect">
                        <a:avLst/>
                      </a:prstGeom>
                    </p:spPr>
                  </p:pic>
                </p:oleObj>
              </mc:Fallback>
            </mc:AlternateContent>
          </a:graphicData>
        </a:graphic>
      </p:graphicFrame>
      <p:grpSp>
        <p:nvGrpSpPr>
          <p:cNvPr id="18" name="组合 17"/>
          <p:cNvGrpSpPr/>
          <p:nvPr/>
        </p:nvGrpSpPr>
        <p:grpSpPr>
          <a:xfrm>
            <a:off x="4598779" y="814956"/>
            <a:ext cx="4212967" cy="2980086"/>
            <a:chOff x="4560257" y="822965"/>
            <a:chExt cx="4212967" cy="2980086"/>
          </a:xfrm>
        </p:grpSpPr>
        <p:pic>
          <p:nvPicPr>
            <p:cNvPr id="19" name="图片 18"/>
            <p:cNvPicPr>
              <a:picLocks noChangeAspect="1"/>
            </p:cNvPicPr>
            <p:nvPr/>
          </p:nvPicPr>
          <p:blipFill>
            <a:blip r:embed="rId11"/>
            <a:stretch>
              <a:fillRect/>
            </a:stretch>
          </p:blipFill>
          <p:spPr>
            <a:xfrm>
              <a:off x="4783355" y="822965"/>
              <a:ext cx="3989869" cy="2980086"/>
            </a:xfrm>
            <a:prstGeom prst="rect">
              <a:avLst/>
            </a:prstGeom>
          </p:spPr>
        </p:pic>
        <p:cxnSp>
          <p:nvCxnSpPr>
            <p:cNvPr id="20" name="直接箭头连接符 19"/>
            <p:cNvCxnSpPr/>
            <p:nvPr/>
          </p:nvCxnSpPr>
          <p:spPr>
            <a:xfrm>
              <a:off x="4720904" y="1943969"/>
              <a:ext cx="523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876512" y="1489269"/>
              <a:ext cx="269626" cy="461665"/>
            </a:xfrm>
            <a:prstGeom prst="rect">
              <a:avLst/>
            </a:prstGeom>
            <a:noFill/>
          </p:spPr>
          <p:txBody>
            <a:bodyPr wrap="none" rtlCol="0">
              <a:spAutoFit/>
            </a:bodyPr>
            <a:lstStyle/>
            <a:p>
              <a:r>
                <a:rPr lang="en-US" altLang="zh-CN" i="1" dirty="0" err="1" smtClean="0">
                  <a:cs typeface="Times New Roman" panose="02020603050405020304" pitchFamily="18" charset="0"/>
                </a:rPr>
                <a:t>i</a:t>
              </a:r>
              <a:endParaRPr lang="zh-CN" altLang="en-US" i="1" dirty="0">
                <a:cs typeface="Times New Roman" panose="02020603050405020304" pitchFamily="18" charset="0"/>
              </a:endParaRPr>
            </a:p>
          </p:txBody>
        </p:sp>
        <p:sp>
          <p:nvSpPr>
            <p:cNvPr id="22" name="文本框 21"/>
            <p:cNvSpPr txBox="1"/>
            <p:nvPr/>
          </p:nvSpPr>
          <p:spPr>
            <a:xfrm>
              <a:off x="4560257" y="1985088"/>
              <a:ext cx="359394" cy="461665"/>
            </a:xfrm>
            <a:prstGeom prst="rect">
              <a:avLst/>
            </a:prstGeom>
            <a:noFill/>
          </p:spPr>
          <p:txBody>
            <a:bodyPr wrap="none" rtlCol="0">
              <a:spAutoFit/>
            </a:bodyPr>
            <a:lstStyle/>
            <a:p>
              <a:r>
                <a:rPr lang="en-US" altLang="zh-CN" dirty="0" smtClean="0"/>
                <a:t>+</a:t>
              </a:r>
              <a:endParaRPr lang="zh-CN" altLang="en-US" dirty="0"/>
            </a:p>
          </p:txBody>
        </p:sp>
        <p:sp>
          <p:nvSpPr>
            <p:cNvPr id="23" name="文本框 22"/>
            <p:cNvSpPr txBox="1"/>
            <p:nvPr/>
          </p:nvSpPr>
          <p:spPr>
            <a:xfrm>
              <a:off x="4605261" y="2366849"/>
              <a:ext cx="356188" cy="461665"/>
            </a:xfrm>
            <a:prstGeom prst="rect">
              <a:avLst/>
            </a:prstGeom>
            <a:noFill/>
          </p:spPr>
          <p:txBody>
            <a:bodyPr wrap="none" rtlCol="0">
              <a:spAutoFit/>
            </a:bodyPr>
            <a:lstStyle/>
            <a:p>
              <a:r>
                <a:rPr lang="en-US" altLang="zh-CN" i="1" dirty="0" smtClean="0">
                  <a:cs typeface="Times New Roman" panose="02020603050405020304" pitchFamily="18" charset="0"/>
                </a:rPr>
                <a:t>u</a:t>
              </a:r>
              <a:endParaRPr lang="zh-CN" altLang="en-US" i="1" dirty="0">
                <a:cs typeface="Times New Roman" panose="02020603050405020304" pitchFamily="18" charset="0"/>
              </a:endParaRPr>
            </a:p>
          </p:txBody>
        </p:sp>
        <p:sp>
          <p:nvSpPr>
            <p:cNvPr id="24" name="文本框 23"/>
            <p:cNvSpPr txBox="1"/>
            <p:nvPr/>
          </p:nvSpPr>
          <p:spPr>
            <a:xfrm>
              <a:off x="4581453" y="2809371"/>
              <a:ext cx="338554" cy="461665"/>
            </a:xfrm>
            <a:prstGeom prst="rect">
              <a:avLst/>
            </a:prstGeom>
            <a:noFill/>
          </p:spPr>
          <p:txBody>
            <a:bodyPr wrap="none" rtlCol="0">
              <a:spAutoFit/>
            </a:bodyPr>
            <a:lstStyle/>
            <a:p>
              <a:r>
                <a:rPr lang="en-US" altLang="zh-CN" dirty="0"/>
                <a:t>_</a:t>
              </a:r>
              <a:endParaRPr lang="zh-CN" altLang="en-US" dirty="0"/>
            </a:p>
          </p:txBody>
        </p:sp>
      </p:grpSp>
      <p:graphicFrame>
        <p:nvGraphicFramePr>
          <p:cNvPr id="25" name="对象 24"/>
          <p:cNvGraphicFramePr>
            <a:graphicFrameLocks noChangeAspect="1"/>
          </p:cNvGraphicFramePr>
          <p:nvPr>
            <p:extLst/>
          </p:nvPr>
        </p:nvGraphicFramePr>
        <p:xfrm>
          <a:off x="4478191" y="4176803"/>
          <a:ext cx="3441700" cy="1125537"/>
        </p:xfrm>
        <a:graphic>
          <a:graphicData uri="http://schemas.openxmlformats.org/presentationml/2006/ole">
            <mc:AlternateContent xmlns:mc="http://schemas.openxmlformats.org/markup-compatibility/2006">
              <mc:Choice xmlns:v="urn:schemas-microsoft-com:vml" Requires="v">
                <p:oleObj spid="_x0000_s65597" name="Equation" r:id="rId12" imgW="1320480" imgH="431640" progId="Equation.DSMT4">
                  <p:embed/>
                </p:oleObj>
              </mc:Choice>
              <mc:Fallback>
                <p:oleObj name="Equation" r:id="rId12" imgW="1320480" imgH="431640" progId="Equation.DSMT4">
                  <p:embed/>
                  <p:pic>
                    <p:nvPicPr>
                      <p:cNvPr id="0" name=""/>
                      <p:cNvPicPr/>
                      <p:nvPr/>
                    </p:nvPicPr>
                    <p:blipFill>
                      <a:blip r:embed="rId13"/>
                      <a:stretch>
                        <a:fillRect/>
                      </a:stretch>
                    </p:blipFill>
                    <p:spPr>
                      <a:xfrm>
                        <a:off x="4478191" y="4176803"/>
                        <a:ext cx="3441700" cy="1125537"/>
                      </a:xfrm>
                      <a:prstGeom prst="rect">
                        <a:avLst/>
                      </a:prstGeom>
                    </p:spPr>
                  </p:pic>
                </p:oleObj>
              </mc:Fallback>
            </mc:AlternateContent>
          </a:graphicData>
        </a:graphic>
      </p:graphicFrame>
    </p:spTree>
    <p:extLst>
      <p:ext uri="{BB962C8B-B14F-4D97-AF65-F5344CB8AC3E}">
        <p14:creationId xmlns:p14="http://schemas.microsoft.com/office/powerpoint/2010/main" val="94897091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03" name="Group 3"/>
          <p:cNvGrpSpPr>
            <a:grpSpLocks/>
          </p:cNvGrpSpPr>
          <p:nvPr/>
        </p:nvGrpSpPr>
        <p:grpSpPr bwMode="auto">
          <a:xfrm>
            <a:off x="249238" y="764704"/>
            <a:ext cx="8561387" cy="3589338"/>
            <a:chOff x="157" y="730"/>
            <a:chExt cx="5393" cy="2261"/>
          </a:xfrm>
        </p:grpSpPr>
        <p:sp>
          <p:nvSpPr>
            <p:cNvPr id="972804" name="Line 4"/>
            <p:cNvSpPr>
              <a:spLocks noChangeShapeType="1"/>
            </p:cNvSpPr>
            <p:nvPr/>
          </p:nvSpPr>
          <p:spPr bwMode="auto">
            <a:xfrm>
              <a:off x="1342" y="1939"/>
              <a:ext cx="265" cy="1"/>
            </a:xfrm>
            <a:prstGeom prst="line">
              <a:avLst/>
            </a:prstGeom>
            <a:noFill/>
            <a:ln w="28575">
              <a:solidFill>
                <a:srgbClr val="000000"/>
              </a:solidFill>
              <a:round/>
              <a:headEnd type="oval"/>
              <a:tailEnd/>
            </a:ln>
            <a:extLst>
              <a:ext uri="{909E8E84-426E-40DD-AFC4-6F175D3DCCD1}">
                <a14:hiddenFill xmlns:a14="http://schemas.microsoft.com/office/drawing/2010/main">
                  <a:noFill/>
                </a14:hiddenFill>
              </a:ext>
            </a:extLst>
          </p:spPr>
          <p:txBody>
            <a:bodyPr/>
            <a:lstStyle/>
            <a:p>
              <a:endParaRPr lang="zh-CN" altLang="en-US"/>
            </a:p>
          </p:txBody>
        </p:sp>
        <p:sp>
          <p:nvSpPr>
            <p:cNvPr id="972805" name="Line 5"/>
            <p:cNvSpPr>
              <a:spLocks noChangeShapeType="1"/>
            </p:cNvSpPr>
            <p:nvPr/>
          </p:nvSpPr>
          <p:spPr bwMode="auto">
            <a:xfrm>
              <a:off x="1342" y="1644"/>
              <a:ext cx="37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06" name="Line 6"/>
            <p:cNvSpPr>
              <a:spLocks noChangeShapeType="1"/>
            </p:cNvSpPr>
            <p:nvPr/>
          </p:nvSpPr>
          <p:spPr bwMode="auto">
            <a:xfrm flipH="1">
              <a:off x="1343" y="1638"/>
              <a:ext cx="2" cy="7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07" name="Line 7"/>
            <p:cNvSpPr>
              <a:spLocks noChangeShapeType="1"/>
            </p:cNvSpPr>
            <p:nvPr/>
          </p:nvSpPr>
          <p:spPr bwMode="auto">
            <a:xfrm flipV="1">
              <a:off x="2004" y="1639"/>
              <a:ext cx="421" cy="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08" name="Line 8"/>
            <p:cNvSpPr>
              <a:spLocks noChangeShapeType="1"/>
            </p:cNvSpPr>
            <p:nvPr/>
          </p:nvSpPr>
          <p:spPr bwMode="auto">
            <a:xfrm>
              <a:off x="912" y="779"/>
              <a:ext cx="1" cy="14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09" name="Line 9"/>
            <p:cNvSpPr>
              <a:spLocks noChangeShapeType="1"/>
            </p:cNvSpPr>
            <p:nvPr/>
          </p:nvSpPr>
          <p:spPr bwMode="auto">
            <a:xfrm flipH="1">
              <a:off x="909" y="1211"/>
              <a:ext cx="79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10" name="Line 10"/>
            <p:cNvSpPr>
              <a:spLocks noChangeShapeType="1"/>
            </p:cNvSpPr>
            <p:nvPr/>
          </p:nvSpPr>
          <p:spPr bwMode="auto">
            <a:xfrm>
              <a:off x="1992" y="1211"/>
              <a:ext cx="43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11" name="Line 11"/>
            <p:cNvSpPr>
              <a:spLocks noChangeShapeType="1"/>
            </p:cNvSpPr>
            <p:nvPr/>
          </p:nvSpPr>
          <p:spPr bwMode="auto">
            <a:xfrm>
              <a:off x="2425" y="1211"/>
              <a:ext cx="1" cy="8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12" name="Line 12"/>
            <p:cNvSpPr>
              <a:spLocks noChangeShapeType="1"/>
            </p:cNvSpPr>
            <p:nvPr/>
          </p:nvSpPr>
          <p:spPr bwMode="auto">
            <a:xfrm flipH="1">
              <a:off x="494" y="2215"/>
              <a:ext cx="112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13" name="Rectangle 13"/>
            <p:cNvSpPr>
              <a:spLocks noChangeArrowheads="1"/>
            </p:cNvSpPr>
            <p:nvPr/>
          </p:nvSpPr>
          <p:spPr bwMode="auto">
            <a:xfrm>
              <a:off x="524" y="1798"/>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972814" name="Rectangle 14"/>
            <p:cNvSpPr>
              <a:spLocks noChangeArrowheads="1"/>
            </p:cNvSpPr>
            <p:nvPr/>
          </p:nvSpPr>
          <p:spPr bwMode="auto">
            <a:xfrm>
              <a:off x="841" y="2203"/>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A</a:t>
              </a:r>
            </a:p>
          </p:txBody>
        </p:sp>
        <p:sp>
          <p:nvSpPr>
            <p:cNvPr id="972815" name="Rectangle 15"/>
            <p:cNvSpPr>
              <a:spLocks noChangeArrowheads="1"/>
            </p:cNvSpPr>
            <p:nvPr/>
          </p:nvSpPr>
          <p:spPr bwMode="auto">
            <a:xfrm>
              <a:off x="1186" y="1866"/>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B</a:t>
              </a:r>
            </a:p>
          </p:txBody>
        </p:sp>
        <p:sp>
          <p:nvSpPr>
            <p:cNvPr id="972816" name="Line 16"/>
            <p:cNvSpPr>
              <a:spLocks noChangeShapeType="1"/>
            </p:cNvSpPr>
            <p:nvPr/>
          </p:nvSpPr>
          <p:spPr bwMode="auto">
            <a:xfrm>
              <a:off x="2016" y="2077"/>
              <a:ext cx="75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17" name="Line 17"/>
            <p:cNvSpPr>
              <a:spLocks noChangeShapeType="1"/>
            </p:cNvSpPr>
            <p:nvPr/>
          </p:nvSpPr>
          <p:spPr bwMode="auto">
            <a:xfrm>
              <a:off x="3074" y="2077"/>
              <a:ext cx="52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n w="28575">
                  <a:solidFill>
                    <a:sysClr val="windowText" lastClr="000000"/>
                  </a:solidFill>
                </a:ln>
              </a:endParaRPr>
            </a:p>
          </p:txBody>
        </p:sp>
        <p:sp>
          <p:nvSpPr>
            <p:cNvPr id="972818" name="Line 18"/>
            <p:cNvSpPr>
              <a:spLocks noChangeShapeType="1"/>
            </p:cNvSpPr>
            <p:nvPr/>
          </p:nvSpPr>
          <p:spPr bwMode="auto">
            <a:xfrm>
              <a:off x="3291" y="1644"/>
              <a:ext cx="1" cy="4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n w="28575">
                  <a:solidFill>
                    <a:sysClr val="windowText" lastClr="000000"/>
                  </a:solidFill>
                </a:ln>
              </a:endParaRPr>
            </a:p>
          </p:txBody>
        </p:sp>
        <p:sp>
          <p:nvSpPr>
            <p:cNvPr id="972819" name="Line 19"/>
            <p:cNvSpPr>
              <a:spLocks noChangeShapeType="1"/>
            </p:cNvSpPr>
            <p:nvPr/>
          </p:nvSpPr>
          <p:spPr bwMode="auto">
            <a:xfrm flipV="1">
              <a:off x="3291" y="1642"/>
              <a:ext cx="36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n w="28575">
                  <a:solidFill>
                    <a:sysClr val="windowText" lastClr="000000"/>
                  </a:solidFill>
                </a:ln>
              </a:endParaRPr>
            </a:p>
          </p:txBody>
        </p:sp>
        <p:sp>
          <p:nvSpPr>
            <p:cNvPr id="972820" name="Line 20"/>
            <p:cNvSpPr>
              <a:spLocks noChangeShapeType="1"/>
            </p:cNvSpPr>
            <p:nvPr/>
          </p:nvSpPr>
          <p:spPr bwMode="auto">
            <a:xfrm>
              <a:off x="3988" y="2185"/>
              <a:ext cx="38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n w="28575">
                  <a:solidFill>
                    <a:sysClr val="windowText" lastClr="000000"/>
                  </a:solidFill>
                </a:ln>
              </a:endParaRPr>
            </a:p>
          </p:txBody>
        </p:sp>
        <p:sp>
          <p:nvSpPr>
            <p:cNvPr id="972821" name="Line 21"/>
            <p:cNvSpPr>
              <a:spLocks noChangeShapeType="1"/>
            </p:cNvSpPr>
            <p:nvPr/>
          </p:nvSpPr>
          <p:spPr bwMode="auto">
            <a:xfrm>
              <a:off x="4373" y="2678"/>
              <a:ext cx="1" cy="3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n w="28575">
                  <a:solidFill>
                    <a:sysClr val="windowText" lastClr="000000"/>
                  </a:solidFill>
                </a:ln>
              </a:endParaRPr>
            </a:p>
          </p:txBody>
        </p:sp>
        <p:sp>
          <p:nvSpPr>
            <p:cNvPr id="972822" name="Line 22"/>
            <p:cNvSpPr>
              <a:spLocks noChangeShapeType="1"/>
            </p:cNvSpPr>
            <p:nvPr/>
          </p:nvSpPr>
          <p:spPr bwMode="auto">
            <a:xfrm>
              <a:off x="3285" y="2350"/>
              <a:ext cx="31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n w="28575">
                  <a:solidFill>
                    <a:sysClr val="windowText" lastClr="000000"/>
                  </a:solidFill>
                </a:ln>
              </a:endParaRPr>
            </a:p>
          </p:txBody>
        </p:sp>
        <p:sp>
          <p:nvSpPr>
            <p:cNvPr id="972823" name="Rectangle 23"/>
            <p:cNvSpPr>
              <a:spLocks noChangeArrowheads="1"/>
            </p:cNvSpPr>
            <p:nvPr/>
          </p:nvSpPr>
          <p:spPr bwMode="auto">
            <a:xfrm>
              <a:off x="3529" y="2648"/>
              <a:ext cx="4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  </a:t>
              </a:r>
              <a:r>
                <a:rPr lang="en-US" altLang="zh-CN" sz="2400" b="1" i="1">
                  <a:solidFill>
                    <a:schemeClr val="tx2"/>
                  </a:solidFill>
                  <a:latin typeface="Times New Roman" pitchFamily="18" charset="0"/>
                  <a:cs typeface="Times New Roman" pitchFamily="18" charset="0"/>
                </a:rPr>
                <a:t>i </a:t>
              </a:r>
              <a:r>
                <a:rPr lang="en-US" altLang="zh-CN" sz="2400" b="1">
                  <a:solidFill>
                    <a:schemeClr val="tx2"/>
                  </a:solidFill>
                  <a:latin typeface="Times New Roman" pitchFamily="18" charset="0"/>
                  <a:cs typeface="Times New Roman" pitchFamily="18" charset="0"/>
                </a:rPr>
                <a:t>=0</a:t>
              </a:r>
            </a:p>
          </p:txBody>
        </p:sp>
        <p:sp>
          <p:nvSpPr>
            <p:cNvPr id="972824" name="Rectangle 24"/>
            <p:cNvSpPr>
              <a:spLocks noChangeArrowheads="1"/>
            </p:cNvSpPr>
            <p:nvPr/>
          </p:nvSpPr>
          <p:spPr bwMode="auto">
            <a:xfrm>
              <a:off x="4562" y="2720"/>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chemeClr val="tx2"/>
                  </a:solidFill>
                  <a:latin typeface="Times New Roman" pitchFamily="18" charset="0"/>
                  <a:cs typeface="Times New Roman" pitchFamily="18" charset="0"/>
                </a:rPr>
                <a:t>i</a:t>
              </a:r>
              <a:r>
                <a:rPr lang="en-US" altLang="zh-CN" sz="2400" b="1" i="1" baseline="-25000">
                  <a:solidFill>
                    <a:schemeClr val="tx2"/>
                  </a:solidFill>
                  <a:latin typeface="Times New Roman" pitchFamily="18" charset="0"/>
                  <a:cs typeface="Times New Roman" pitchFamily="18" charset="0"/>
                </a:rPr>
                <a:t>C</a:t>
              </a:r>
              <a:endParaRPr lang="en-US" altLang="zh-CN" sz="2400" b="1">
                <a:solidFill>
                  <a:schemeClr val="tx2"/>
                </a:solidFill>
                <a:latin typeface="Times New Roman" pitchFamily="18" charset="0"/>
                <a:cs typeface="Times New Roman" pitchFamily="18" charset="0"/>
              </a:endParaRPr>
            </a:p>
          </p:txBody>
        </p:sp>
        <p:sp>
          <p:nvSpPr>
            <p:cNvPr id="972825" name="Rectangle 25"/>
            <p:cNvSpPr>
              <a:spLocks noChangeArrowheads="1"/>
            </p:cNvSpPr>
            <p:nvPr/>
          </p:nvSpPr>
          <p:spPr bwMode="auto">
            <a:xfrm>
              <a:off x="2845" y="730"/>
              <a:ext cx="295" cy="95"/>
            </a:xfrm>
            <a:prstGeom prst="rect">
              <a:avLst/>
            </a:prstGeom>
            <a:noFill/>
            <a:ln w="28575">
              <a:solidFill>
                <a:srgbClr val="000000"/>
              </a:solidFill>
              <a:miter lim="800000"/>
              <a:headEnd/>
              <a:tailEnd/>
            </a:ln>
          </p:spPr>
          <p:txBody>
            <a:bodyPr/>
            <a:lstStyle/>
            <a:p>
              <a:endParaRPr lang="zh-CN" altLang="en-US"/>
            </a:p>
          </p:txBody>
        </p:sp>
        <p:sp>
          <p:nvSpPr>
            <p:cNvPr id="972826" name="Line 26"/>
            <p:cNvSpPr>
              <a:spLocks noChangeShapeType="1"/>
            </p:cNvSpPr>
            <p:nvPr/>
          </p:nvSpPr>
          <p:spPr bwMode="auto">
            <a:xfrm>
              <a:off x="3145" y="778"/>
              <a:ext cx="1685"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27" name="Line 27"/>
            <p:cNvSpPr>
              <a:spLocks noChangeShapeType="1"/>
            </p:cNvSpPr>
            <p:nvPr/>
          </p:nvSpPr>
          <p:spPr bwMode="auto">
            <a:xfrm>
              <a:off x="4824" y="2185"/>
              <a:ext cx="43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28" name="Rectangle 28"/>
            <p:cNvSpPr>
              <a:spLocks noChangeArrowheads="1"/>
            </p:cNvSpPr>
            <p:nvPr/>
          </p:nvSpPr>
          <p:spPr bwMode="auto">
            <a:xfrm>
              <a:off x="2942" y="853"/>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chemeClr val="tx2"/>
                  </a:solidFill>
                  <a:latin typeface="Times New Roman" pitchFamily="18" charset="0"/>
                  <a:cs typeface="Times New Roman" pitchFamily="18" charset="0"/>
                </a:rPr>
                <a:t>R</a:t>
              </a:r>
              <a:endParaRPr lang="en-US" altLang="zh-CN" sz="2400" b="1" dirty="0">
                <a:solidFill>
                  <a:schemeClr val="tx2"/>
                </a:solidFill>
                <a:latin typeface="Times New Roman" pitchFamily="18" charset="0"/>
                <a:cs typeface="Times New Roman" pitchFamily="18" charset="0"/>
              </a:endParaRPr>
            </a:p>
          </p:txBody>
        </p:sp>
        <p:sp>
          <p:nvSpPr>
            <p:cNvPr id="972829" name="Rectangle 29"/>
            <p:cNvSpPr>
              <a:spLocks noChangeArrowheads="1"/>
            </p:cNvSpPr>
            <p:nvPr/>
          </p:nvSpPr>
          <p:spPr bwMode="auto">
            <a:xfrm>
              <a:off x="4321" y="2068"/>
              <a:ext cx="24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  G</a:t>
              </a:r>
            </a:p>
          </p:txBody>
        </p:sp>
        <p:sp>
          <p:nvSpPr>
            <p:cNvPr id="972830" name="Rectangle 30"/>
            <p:cNvSpPr>
              <a:spLocks noChangeArrowheads="1"/>
            </p:cNvSpPr>
            <p:nvPr/>
          </p:nvSpPr>
          <p:spPr bwMode="auto">
            <a:xfrm>
              <a:off x="4656" y="2062"/>
              <a:ext cx="1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F</a:t>
              </a:r>
            </a:p>
          </p:txBody>
        </p:sp>
        <p:sp>
          <p:nvSpPr>
            <p:cNvPr id="972831" name="Rectangle 31"/>
            <p:cNvSpPr>
              <a:spLocks noChangeArrowheads="1"/>
            </p:cNvSpPr>
            <p:nvPr/>
          </p:nvSpPr>
          <p:spPr bwMode="auto">
            <a:xfrm>
              <a:off x="4998" y="1816"/>
              <a:ext cx="2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sp>
          <p:nvSpPr>
            <p:cNvPr id="972832" name="Rectangle 32"/>
            <p:cNvSpPr>
              <a:spLocks noChangeArrowheads="1"/>
            </p:cNvSpPr>
            <p:nvPr/>
          </p:nvSpPr>
          <p:spPr bwMode="auto">
            <a:xfrm>
              <a:off x="3295" y="1822"/>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 D</a:t>
              </a:r>
            </a:p>
          </p:txBody>
        </p:sp>
        <p:sp>
          <p:nvSpPr>
            <p:cNvPr id="972833" name="Rectangle 33"/>
            <p:cNvSpPr>
              <a:spLocks noChangeArrowheads="1"/>
            </p:cNvSpPr>
            <p:nvPr/>
          </p:nvSpPr>
          <p:spPr bwMode="auto">
            <a:xfrm>
              <a:off x="3105" y="2240"/>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a:solidFill>
                    <a:schemeClr val="tx2"/>
                  </a:solidFill>
                  <a:latin typeface="Times New Roman" pitchFamily="18" charset="0"/>
                  <a:cs typeface="Times New Roman" pitchFamily="18" charset="0"/>
                </a:rPr>
                <a:t>E</a:t>
              </a:r>
            </a:p>
          </p:txBody>
        </p:sp>
        <p:sp>
          <p:nvSpPr>
            <p:cNvPr id="972834" name="Rectangle 34"/>
            <p:cNvSpPr>
              <a:spLocks noChangeArrowheads="1"/>
            </p:cNvSpPr>
            <p:nvPr/>
          </p:nvSpPr>
          <p:spPr bwMode="auto">
            <a:xfrm>
              <a:off x="1705" y="1162"/>
              <a:ext cx="295" cy="95"/>
            </a:xfrm>
            <a:prstGeom prst="rect">
              <a:avLst/>
            </a:prstGeom>
            <a:noFill/>
            <a:ln w="28575">
              <a:solidFill>
                <a:srgbClr val="000000"/>
              </a:solidFill>
              <a:miter lim="800000"/>
              <a:headEnd/>
              <a:tailEnd/>
            </a:ln>
          </p:spPr>
          <p:txBody>
            <a:bodyPr/>
            <a:lstStyle/>
            <a:p>
              <a:endParaRPr lang="zh-CN" altLang="en-US"/>
            </a:p>
          </p:txBody>
        </p:sp>
        <p:sp>
          <p:nvSpPr>
            <p:cNvPr id="972835" name="Rectangle 35"/>
            <p:cNvSpPr>
              <a:spLocks noChangeArrowheads="1"/>
            </p:cNvSpPr>
            <p:nvPr/>
          </p:nvSpPr>
          <p:spPr bwMode="auto">
            <a:xfrm>
              <a:off x="1784" y="936"/>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chemeClr val="tx2"/>
                  </a:solidFill>
                  <a:latin typeface="Times New Roman" pitchFamily="18" charset="0"/>
                  <a:cs typeface="Times New Roman" pitchFamily="18" charset="0"/>
                </a:rPr>
                <a:t>R</a:t>
              </a:r>
              <a:endParaRPr lang="en-US" altLang="zh-CN" sz="2400" b="1">
                <a:solidFill>
                  <a:schemeClr val="tx2"/>
                </a:solidFill>
                <a:latin typeface="Times New Roman" pitchFamily="18" charset="0"/>
                <a:cs typeface="Times New Roman" pitchFamily="18" charset="0"/>
              </a:endParaRPr>
            </a:p>
          </p:txBody>
        </p:sp>
        <p:sp>
          <p:nvSpPr>
            <p:cNvPr id="972836" name="Rectangle 36"/>
            <p:cNvSpPr>
              <a:spLocks noChangeArrowheads="1"/>
            </p:cNvSpPr>
            <p:nvPr/>
          </p:nvSpPr>
          <p:spPr bwMode="auto">
            <a:xfrm>
              <a:off x="1717" y="1594"/>
              <a:ext cx="295" cy="95"/>
            </a:xfrm>
            <a:prstGeom prst="rect">
              <a:avLst/>
            </a:prstGeom>
            <a:noFill/>
            <a:ln w="28575">
              <a:solidFill>
                <a:srgbClr val="000000"/>
              </a:solidFill>
              <a:miter lim="800000"/>
              <a:headEnd/>
              <a:tailEnd/>
            </a:ln>
          </p:spPr>
          <p:txBody>
            <a:bodyPr/>
            <a:lstStyle/>
            <a:p>
              <a:endParaRPr lang="zh-CN" altLang="en-US"/>
            </a:p>
          </p:txBody>
        </p:sp>
        <p:sp>
          <p:nvSpPr>
            <p:cNvPr id="972837" name="Rectangle 37"/>
            <p:cNvSpPr>
              <a:spLocks noChangeArrowheads="1"/>
            </p:cNvSpPr>
            <p:nvPr/>
          </p:nvSpPr>
          <p:spPr bwMode="auto">
            <a:xfrm>
              <a:off x="1814" y="1344"/>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chemeClr val="tx2"/>
                  </a:solidFill>
                  <a:latin typeface="Times New Roman" pitchFamily="18" charset="0"/>
                  <a:cs typeface="Times New Roman" pitchFamily="18" charset="0"/>
                </a:rPr>
                <a:t>R</a:t>
              </a:r>
              <a:endParaRPr lang="en-US" altLang="zh-CN" sz="2400" b="1">
                <a:solidFill>
                  <a:schemeClr val="tx2"/>
                </a:solidFill>
                <a:latin typeface="Times New Roman" pitchFamily="18" charset="0"/>
                <a:cs typeface="Times New Roman" pitchFamily="18" charset="0"/>
              </a:endParaRPr>
            </a:p>
          </p:txBody>
        </p:sp>
        <p:sp>
          <p:nvSpPr>
            <p:cNvPr id="972838" name="Rectangle 38"/>
            <p:cNvSpPr>
              <a:spLocks noChangeArrowheads="1"/>
            </p:cNvSpPr>
            <p:nvPr/>
          </p:nvSpPr>
          <p:spPr bwMode="auto">
            <a:xfrm>
              <a:off x="3667" y="1597"/>
              <a:ext cx="295" cy="95"/>
            </a:xfrm>
            <a:prstGeom prst="rect">
              <a:avLst/>
            </a:prstGeom>
            <a:noFill/>
            <a:ln w="28575">
              <a:solidFill>
                <a:srgbClr val="000000"/>
              </a:solidFill>
              <a:miter lim="800000"/>
              <a:headEnd/>
              <a:tailEnd/>
            </a:ln>
          </p:spPr>
          <p:txBody>
            <a:bodyPr/>
            <a:lstStyle/>
            <a:p>
              <a:endParaRPr lang="zh-CN" altLang="en-US"/>
            </a:p>
          </p:txBody>
        </p:sp>
        <p:sp>
          <p:nvSpPr>
            <p:cNvPr id="972839" name="Rectangle 39"/>
            <p:cNvSpPr>
              <a:spLocks noChangeArrowheads="1"/>
            </p:cNvSpPr>
            <p:nvPr/>
          </p:nvSpPr>
          <p:spPr bwMode="auto">
            <a:xfrm>
              <a:off x="3746" y="1332"/>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chemeClr val="tx2"/>
                  </a:solidFill>
                  <a:latin typeface="Times New Roman" pitchFamily="18" charset="0"/>
                  <a:cs typeface="Times New Roman" pitchFamily="18" charset="0"/>
                </a:rPr>
                <a:t>R</a:t>
              </a:r>
              <a:endParaRPr lang="en-US" altLang="zh-CN" sz="2400" b="1">
                <a:solidFill>
                  <a:schemeClr val="tx2"/>
                </a:solidFill>
                <a:latin typeface="Times New Roman" pitchFamily="18" charset="0"/>
                <a:cs typeface="Times New Roman" pitchFamily="18" charset="0"/>
              </a:endParaRPr>
            </a:p>
          </p:txBody>
        </p:sp>
        <p:sp>
          <p:nvSpPr>
            <p:cNvPr id="972840" name="Rectangle 40"/>
            <p:cNvSpPr>
              <a:spLocks noChangeArrowheads="1"/>
            </p:cNvSpPr>
            <p:nvPr/>
          </p:nvSpPr>
          <p:spPr bwMode="auto">
            <a:xfrm>
              <a:off x="2773" y="2026"/>
              <a:ext cx="295" cy="95"/>
            </a:xfrm>
            <a:prstGeom prst="rect">
              <a:avLst/>
            </a:prstGeom>
            <a:noFill/>
            <a:ln w="28575">
              <a:solidFill>
                <a:srgbClr val="000000"/>
              </a:solidFill>
              <a:miter lim="800000"/>
              <a:headEnd/>
              <a:tailEnd/>
            </a:ln>
          </p:spPr>
          <p:txBody>
            <a:bodyPr/>
            <a:lstStyle/>
            <a:p>
              <a:endParaRPr lang="zh-CN" altLang="en-US"/>
            </a:p>
          </p:txBody>
        </p:sp>
        <p:sp>
          <p:nvSpPr>
            <p:cNvPr id="972841" name="Rectangle 41"/>
            <p:cNvSpPr>
              <a:spLocks noChangeArrowheads="1"/>
            </p:cNvSpPr>
            <p:nvPr/>
          </p:nvSpPr>
          <p:spPr bwMode="auto">
            <a:xfrm>
              <a:off x="2846" y="1794"/>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chemeClr val="tx2"/>
                  </a:solidFill>
                  <a:latin typeface="Times New Roman" pitchFamily="18" charset="0"/>
                  <a:cs typeface="Times New Roman" pitchFamily="18" charset="0"/>
                </a:rPr>
                <a:t>R</a:t>
              </a:r>
              <a:endParaRPr lang="en-US" altLang="zh-CN" sz="2400" b="1" dirty="0">
                <a:solidFill>
                  <a:schemeClr val="tx2"/>
                </a:solidFill>
                <a:latin typeface="Times New Roman" pitchFamily="18" charset="0"/>
                <a:cs typeface="Times New Roman" pitchFamily="18" charset="0"/>
              </a:endParaRPr>
            </a:p>
          </p:txBody>
        </p:sp>
        <p:sp>
          <p:nvSpPr>
            <p:cNvPr id="972842" name="Rectangle 42"/>
            <p:cNvSpPr>
              <a:spLocks noChangeArrowheads="1"/>
            </p:cNvSpPr>
            <p:nvPr/>
          </p:nvSpPr>
          <p:spPr bwMode="auto">
            <a:xfrm rot="5400000">
              <a:off x="4225" y="2494"/>
              <a:ext cx="295" cy="95"/>
            </a:xfrm>
            <a:prstGeom prst="rect">
              <a:avLst/>
            </a:prstGeom>
            <a:noFill/>
            <a:ln w="28575">
              <a:solidFill>
                <a:srgbClr val="000000"/>
              </a:solidFill>
              <a:miter lim="800000"/>
              <a:headEnd/>
              <a:tailEnd/>
            </a:ln>
          </p:spPr>
          <p:txBody>
            <a:bodyPr/>
            <a:lstStyle/>
            <a:p>
              <a:endParaRPr lang="zh-CN" altLang="en-US"/>
            </a:p>
          </p:txBody>
        </p:sp>
        <p:sp>
          <p:nvSpPr>
            <p:cNvPr id="972843" name="Rectangle 43"/>
            <p:cNvSpPr>
              <a:spLocks noChangeArrowheads="1"/>
            </p:cNvSpPr>
            <p:nvPr/>
          </p:nvSpPr>
          <p:spPr bwMode="auto">
            <a:xfrm>
              <a:off x="4442" y="2424"/>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chemeClr val="tx2"/>
                  </a:solidFill>
                  <a:latin typeface="Times New Roman" pitchFamily="18" charset="0"/>
                  <a:cs typeface="Times New Roman" pitchFamily="18" charset="0"/>
                </a:rPr>
                <a:t>R</a:t>
              </a:r>
              <a:endParaRPr lang="en-US" altLang="zh-CN" sz="2400" b="1">
                <a:solidFill>
                  <a:schemeClr val="tx2"/>
                </a:solidFill>
                <a:latin typeface="Times New Roman" pitchFamily="18" charset="0"/>
                <a:cs typeface="Times New Roman" pitchFamily="18" charset="0"/>
              </a:endParaRPr>
            </a:p>
          </p:txBody>
        </p:sp>
        <p:sp>
          <p:nvSpPr>
            <p:cNvPr id="972844" name="Rectangle 44"/>
            <p:cNvSpPr>
              <a:spLocks noChangeArrowheads="1"/>
            </p:cNvSpPr>
            <p:nvPr/>
          </p:nvSpPr>
          <p:spPr bwMode="auto">
            <a:xfrm rot="5400000">
              <a:off x="1201" y="2482"/>
              <a:ext cx="295" cy="95"/>
            </a:xfrm>
            <a:prstGeom prst="rect">
              <a:avLst/>
            </a:prstGeom>
            <a:noFill/>
            <a:ln w="28575">
              <a:solidFill>
                <a:srgbClr val="000000"/>
              </a:solidFill>
              <a:miter lim="800000"/>
              <a:headEnd/>
              <a:tailEnd/>
            </a:ln>
          </p:spPr>
          <p:txBody>
            <a:bodyPr/>
            <a:lstStyle/>
            <a:p>
              <a:endParaRPr lang="zh-CN" altLang="en-US"/>
            </a:p>
          </p:txBody>
        </p:sp>
        <p:sp>
          <p:nvSpPr>
            <p:cNvPr id="972845" name="Rectangle 45"/>
            <p:cNvSpPr>
              <a:spLocks noChangeArrowheads="1"/>
            </p:cNvSpPr>
            <p:nvPr/>
          </p:nvSpPr>
          <p:spPr bwMode="auto">
            <a:xfrm>
              <a:off x="1418" y="2424"/>
              <a:ext cx="1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chemeClr val="tx2"/>
                  </a:solidFill>
                  <a:latin typeface="Times New Roman" pitchFamily="18" charset="0"/>
                  <a:cs typeface="Times New Roman" pitchFamily="18" charset="0"/>
                </a:rPr>
                <a:t>R</a:t>
              </a:r>
              <a:endParaRPr lang="en-US" altLang="zh-CN" sz="2400" b="1">
                <a:solidFill>
                  <a:schemeClr val="tx2"/>
                </a:solidFill>
                <a:latin typeface="Times New Roman" pitchFamily="18" charset="0"/>
                <a:cs typeface="Times New Roman" pitchFamily="18" charset="0"/>
              </a:endParaRPr>
            </a:p>
          </p:txBody>
        </p:sp>
        <p:sp>
          <p:nvSpPr>
            <p:cNvPr id="972846" name="Text Box 46"/>
            <p:cNvSpPr txBox="1">
              <a:spLocks noChangeArrowheads="1"/>
            </p:cNvSpPr>
            <p:nvPr/>
          </p:nvSpPr>
          <p:spPr bwMode="auto">
            <a:xfrm>
              <a:off x="2285" y="204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dirty="0">
                  <a:solidFill>
                    <a:schemeClr val="tx2"/>
                  </a:solidFill>
                  <a:latin typeface="Times New Roman" pitchFamily="18" charset="0"/>
                  <a:cs typeface="Times New Roman" pitchFamily="18" charset="0"/>
                </a:rPr>
                <a:t>C</a:t>
              </a:r>
            </a:p>
          </p:txBody>
        </p:sp>
        <p:sp>
          <p:nvSpPr>
            <p:cNvPr id="972847" name="Line 47"/>
            <p:cNvSpPr>
              <a:spLocks noChangeShapeType="1"/>
            </p:cNvSpPr>
            <p:nvPr/>
          </p:nvSpPr>
          <p:spPr bwMode="auto">
            <a:xfrm flipH="1">
              <a:off x="906" y="780"/>
              <a:ext cx="194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48" name="Line 48"/>
            <p:cNvSpPr>
              <a:spLocks noChangeShapeType="1"/>
            </p:cNvSpPr>
            <p:nvPr/>
          </p:nvSpPr>
          <p:spPr bwMode="auto">
            <a:xfrm flipH="1">
              <a:off x="3288" y="2982"/>
              <a:ext cx="15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ln w="28575">
                  <a:solidFill>
                    <a:sysClr val="windowText" lastClr="000000"/>
                  </a:solidFill>
                </a:ln>
              </a:endParaRPr>
            </a:p>
          </p:txBody>
        </p:sp>
        <p:sp>
          <p:nvSpPr>
            <p:cNvPr id="972849" name="Line 49"/>
            <p:cNvSpPr>
              <a:spLocks noChangeShapeType="1"/>
            </p:cNvSpPr>
            <p:nvPr/>
          </p:nvSpPr>
          <p:spPr bwMode="auto">
            <a:xfrm>
              <a:off x="3288" y="2346"/>
              <a:ext cx="0" cy="6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ln w="28575">
                  <a:solidFill>
                    <a:sysClr val="windowText" lastClr="000000"/>
                  </a:solidFill>
                </a:ln>
              </a:endParaRPr>
            </a:p>
          </p:txBody>
        </p:sp>
        <p:sp>
          <p:nvSpPr>
            <p:cNvPr id="972850" name="Line 50"/>
            <p:cNvSpPr>
              <a:spLocks noChangeShapeType="1"/>
            </p:cNvSpPr>
            <p:nvPr/>
          </p:nvSpPr>
          <p:spPr bwMode="auto">
            <a:xfrm flipV="1">
              <a:off x="4368" y="1638"/>
              <a:ext cx="0" cy="7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ln w="28575">
                  <a:solidFill>
                    <a:sysClr val="windowText" lastClr="000000"/>
                  </a:solidFill>
                </a:ln>
              </a:endParaRPr>
            </a:p>
          </p:txBody>
        </p:sp>
        <p:sp>
          <p:nvSpPr>
            <p:cNvPr id="972851" name="Line 51"/>
            <p:cNvSpPr>
              <a:spLocks noChangeShapeType="1"/>
            </p:cNvSpPr>
            <p:nvPr/>
          </p:nvSpPr>
          <p:spPr bwMode="auto">
            <a:xfrm flipH="1" flipV="1">
              <a:off x="3963" y="1644"/>
              <a:ext cx="4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ln w="28575">
                  <a:solidFill>
                    <a:sysClr val="windowText" lastClr="000000"/>
                  </a:solidFill>
                </a:ln>
              </a:endParaRPr>
            </a:p>
          </p:txBody>
        </p:sp>
        <p:sp>
          <p:nvSpPr>
            <p:cNvPr id="972852" name="Line 52"/>
            <p:cNvSpPr>
              <a:spLocks noChangeShapeType="1"/>
            </p:cNvSpPr>
            <p:nvPr/>
          </p:nvSpPr>
          <p:spPr bwMode="auto">
            <a:xfrm flipH="1" flipV="1">
              <a:off x="4824" y="786"/>
              <a:ext cx="0" cy="21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72853" name="Line 53"/>
            <p:cNvSpPr>
              <a:spLocks noChangeShapeType="1"/>
            </p:cNvSpPr>
            <p:nvPr/>
          </p:nvSpPr>
          <p:spPr bwMode="auto">
            <a:xfrm>
              <a:off x="3642" y="2886"/>
              <a:ext cx="312"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54" name="Line 54"/>
            <p:cNvSpPr>
              <a:spLocks noChangeShapeType="1"/>
            </p:cNvSpPr>
            <p:nvPr/>
          </p:nvSpPr>
          <p:spPr bwMode="auto">
            <a:xfrm>
              <a:off x="1056" y="864"/>
              <a:ext cx="312"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55" name="Line 55"/>
            <p:cNvSpPr>
              <a:spLocks noChangeShapeType="1"/>
            </p:cNvSpPr>
            <p:nvPr/>
          </p:nvSpPr>
          <p:spPr bwMode="auto">
            <a:xfrm flipH="1">
              <a:off x="1044" y="1314"/>
              <a:ext cx="312"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56" name="Line 56"/>
            <p:cNvSpPr>
              <a:spLocks noChangeShapeType="1"/>
            </p:cNvSpPr>
            <p:nvPr/>
          </p:nvSpPr>
          <p:spPr bwMode="auto">
            <a:xfrm>
              <a:off x="498" y="2076"/>
              <a:ext cx="312"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57" name="Line 57"/>
            <p:cNvSpPr>
              <a:spLocks noChangeShapeType="1"/>
            </p:cNvSpPr>
            <p:nvPr/>
          </p:nvSpPr>
          <p:spPr bwMode="auto">
            <a:xfrm rot="-5400000">
              <a:off x="4368" y="2790"/>
              <a:ext cx="228"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72858" name="Line 58"/>
            <p:cNvSpPr>
              <a:spLocks noChangeShapeType="1"/>
            </p:cNvSpPr>
            <p:nvPr/>
          </p:nvSpPr>
          <p:spPr bwMode="auto">
            <a:xfrm rot="5400000">
              <a:off x="4764" y="2796"/>
              <a:ext cx="312"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59" name="Line 59"/>
            <p:cNvSpPr>
              <a:spLocks noChangeShapeType="1"/>
            </p:cNvSpPr>
            <p:nvPr/>
          </p:nvSpPr>
          <p:spPr bwMode="auto">
            <a:xfrm flipH="1">
              <a:off x="4914" y="2073"/>
              <a:ext cx="312" cy="0"/>
            </a:xfrm>
            <a:prstGeom prst="line">
              <a:avLst/>
            </a:prstGeom>
            <a:noFill/>
            <a:ln w="28575">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60" name="Rectangle 60"/>
            <p:cNvSpPr>
              <a:spLocks noChangeArrowheads="1"/>
            </p:cNvSpPr>
            <p:nvPr/>
          </p:nvSpPr>
          <p:spPr bwMode="auto">
            <a:xfrm>
              <a:off x="1094" y="1337"/>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dirty="0" err="1">
                  <a:solidFill>
                    <a:schemeClr val="tx2"/>
                  </a:solidFill>
                  <a:latin typeface="Times New Roman" pitchFamily="18" charset="0"/>
                  <a:cs typeface="Times New Roman" pitchFamily="18" charset="0"/>
                </a:rPr>
                <a:t>i</a:t>
              </a:r>
              <a:r>
                <a:rPr lang="en-US" altLang="zh-CN" sz="2400" b="1" baseline="-25000" dirty="0" err="1">
                  <a:solidFill>
                    <a:schemeClr val="tx2"/>
                  </a:solidFill>
                  <a:latin typeface="Times New Roman" pitchFamily="18" charset="0"/>
                  <a:cs typeface="Times New Roman" pitchFamily="18" charset="0"/>
                </a:rPr>
                <a:t>b</a:t>
              </a:r>
              <a:endParaRPr lang="en-US" altLang="zh-CN" sz="2400" b="1" dirty="0">
                <a:solidFill>
                  <a:schemeClr val="tx2"/>
                </a:solidFill>
                <a:latin typeface="Times New Roman" pitchFamily="18" charset="0"/>
                <a:cs typeface="Times New Roman" pitchFamily="18" charset="0"/>
              </a:endParaRPr>
            </a:p>
          </p:txBody>
        </p:sp>
        <p:sp>
          <p:nvSpPr>
            <p:cNvPr id="972861" name="Rectangle 61"/>
            <p:cNvSpPr>
              <a:spLocks noChangeArrowheads="1"/>
            </p:cNvSpPr>
            <p:nvPr/>
          </p:nvSpPr>
          <p:spPr bwMode="auto">
            <a:xfrm>
              <a:off x="1100" y="832"/>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a</a:t>
              </a:r>
              <a:endParaRPr lang="en-US" altLang="zh-CN" sz="2400" b="1">
                <a:solidFill>
                  <a:schemeClr val="tx2"/>
                </a:solidFill>
                <a:latin typeface="Times New Roman" pitchFamily="18" charset="0"/>
                <a:cs typeface="Times New Roman" pitchFamily="18" charset="0"/>
              </a:endParaRPr>
            </a:p>
          </p:txBody>
        </p:sp>
        <p:sp>
          <p:nvSpPr>
            <p:cNvPr id="972862" name="Rectangle 62"/>
            <p:cNvSpPr>
              <a:spLocks noChangeArrowheads="1"/>
            </p:cNvSpPr>
            <p:nvPr/>
          </p:nvSpPr>
          <p:spPr bwMode="auto">
            <a:xfrm>
              <a:off x="176" y="2272"/>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rgbClr val="000000"/>
                  </a:solidFill>
                  <a:latin typeface="Times New Roman" pitchFamily="18" charset="0"/>
                  <a:cs typeface="Times New Roman" pitchFamily="18" charset="0"/>
                </a:rPr>
                <a:t>u</a:t>
              </a:r>
              <a:r>
                <a:rPr lang="en-US" altLang="zh-CN" sz="2400" b="1" baseline="-25000">
                  <a:solidFill>
                    <a:srgbClr val="000000"/>
                  </a:solidFill>
                  <a:latin typeface="Times New Roman" pitchFamily="18" charset="0"/>
                  <a:cs typeface="Times New Roman" pitchFamily="18" charset="0"/>
                </a:rPr>
                <a:t>1</a:t>
              </a:r>
              <a:endParaRPr lang="en-US" altLang="zh-CN" sz="2400" b="1">
                <a:latin typeface="Times New Roman" pitchFamily="18" charset="0"/>
                <a:cs typeface="Times New Roman" pitchFamily="18" charset="0"/>
              </a:endParaRPr>
            </a:p>
          </p:txBody>
        </p:sp>
        <p:grpSp>
          <p:nvGrpSpPr>
            <p:cNvPr id="972863" name="Group 63"/>
            <p:cNvGrpSpPr>
              <a:grpSpLocks/>
            </p:cNvGrpSpPr>
            <p:nvPr/>
          </p:nvGrpSpPr>
          <p:grpSpPr bwMode="auto">
            <a:xfrm>
              <a:off x="1595" y="1800"/>
              <a:ext cx="415" cy="552"/>
              <a:chOff x="1661" y="3270"/>
              <a:chExt cx="415" cy="552"/>
            </a:xfrm>
          </p:grpSpPr>
          <p:sp>
            <p:nvSpPr>
              <p:cNvPr id="972864" name="Freeform 64"/>
              <p:cNvSpPr>
                <a:spLocks/>
              </p:cNvSpPr>
              <p:nvPr/>
            </p:nvSpPr>
            <p:spPr bwMode="auto">
              <a:xfrm>
                <a:off x="1933" y="3329"/>
                <a:ext cx="91" cy="137"/>
              </a:xfrm>
              <a:custGeom>
                <a:avLst/>
                <a:gdLst>
                  <a:gd name="T0" fmla="*/ 0 w 379"/>
                  <a:gd name="T1" fmla="*/ 437 h 437"/>
                  <a:gd name="T2" fmla="*/ 379 w 379"/>
                  <a:gd name="T3" fmla="*/ 218 h 437"/>
                  <a:gd name="T4" fmla="*/ 0 w 379"/>
                  <a:gd name="T5" fmla="*/ 0 h 437"/>
                  <a:gd name="T6" fmla="*/ 0 w 379"/>
                  <a:gd name="T7" fmla="*/ 437 h 437"/>
                </a:gdLst>
                <a:ahLst/>
                <a:cxnLst>
                  <a:cxn ang="0">
                    <a:pos x="T0" y="T1"/>
                  </a:cxn>
                  <a:cxn ang="0">
                    <a:pos x="T2" y="T3"/>
                  </a:cxn>
                  <a:cxn ang="0">
                    <a:pos x="T4" y="T5"/>
                  </a:cxn>
                  <a:cxn ang="0">
                    <a:pos x="T6" y="T7"/>
                  </a:cxn>
                </a:cxnLst>
                <a:rect l="0" t="0" r="r" b="b"/>
                <a:pathLst>
                  <a:path w="379" h="437">
                    <a:moveTo>
                      <a:pt x="0" y="437"/>
                    </a:moveTo>
                    <a:lnTo>
                      <a:pt x="379" y="218"/>
                    </a:lnTo>
                    <a:lnTo>
                      <a:pt x="0" y="0"/>
                    </a:lnTo>
                    <a:lnTo>
                      <a:pt x="0" y="437"/>
                    </a:lnTo>
                    <a:close/>
                  </a:path>
                </a:pathLst>
              </a:custGeom>
              <a:noFill/>
              <a:ln w="19050" cmpd="sng">
                <a:solidFill>
                  <a:schemeClr val="tx2"/>
                </a:solidFill>
                <a:prstDash val="solid"/>
                <a:round/>
                <a:headEnd/>
                <a:tailEnd/>
              </a:ln>
            </p:spPr>
            <p:txBody>
              <a:bodyPr/>
              <a:lstStyle/>
              <a:p>
                <a:endParaRPr lang="zh-CN" altLang="en-US"/>
              </a:p>
            </p:txBody>
          </p:sp>
          <p:sp>
            <p:nvSpPr>
              <p:cNvPr id="972865" name="Rectangle 65"/>
              <p:cNvSpPr>
                <a:spLocks noChangeArrowheads="1"/>
              </p:cNvSpPr>
              <p:nvPr/>
            </p:nvSpPr>
            <p:spPr bwMode="auto">
              <a:xfrm>
                <a:off x="1680" y="3270"/>
                <a:ext cx="396" cy="55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66" name="Text Box 66"/>
              <p:cNvSpPr txBox="1">
                <a:spLocks noChangeArrowheads="1"/>
              </p:cNvSpPr>
              <p:nvPr/>
            </p:nvSpPr>
            <p:spPr bwMode="auto">
              <a:xfrm>
                <a:off x="1661" y="329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b="1">
                    <a:solidFill>
                      <a:schemeClr val="tx2"/>
                    </a:solidFill>
                  </a:rPr>
                  <a:t>+</a:t>
                </a:r>
              </a:p>
            </p:txBody>
          </p:sp>
          <p:sp>
            <p:nvSpPr>
              <p:cNvPr id="972867" name="Text Box 67"/>
              <p:cNvSpPr txBox="1">
                <a:spLocks noChangeArrowheads="1"/>
              </p:cNvSpPr>
              <p:nvPr/>
            </p:nvSpPr>
            <p:spPr bwMode="auto">
              <a:xfrm>
                <a:off x="1666" y="3568"/>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b="1">
                    <a:solidFill>
                      <a:schemeClr val="tx2"/>
                    </a:solidFill>
                    <a:sym typeface="Symbol" pitchFamily="18" charset="2"/>
                  </a:rPr>
                  <a:t></a:t>
                </a:r>
                <a:endParaRPr lang="en-US" altLang="zh-CN" b="1">
                  <a:solidFill>
                    <a:schemeClr val="tx2"/>
                  </a:solidFill>
                </a:endParaRPr>
              </a:p>
            </p:txBody>
          </p:sp>
        </p:grpSp>
        <p:sp>
          <p:nvSpPr>
            <p:cNvPr id="972868" name="Oval 68"/>
            <p:cNvSpPr>
              <a:spLocks noChangeArrowheads="1"/>
            </p:cNvSpPr>
            <p:nvPr/>
          </p:nvSpPr>
          <p:spPr bwMode="auto">
            <a:xfrm>
              <a:off x="426" y="2184"/>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972869" name="Group 69"/>
            <p:cNvGrpSpPr>
              <a:grpSpLocks/>
            </p:cNvGrpSpPr>
            <p:nvPr/>
          </p:nvGrpSpPr>
          <p:grpSpPr bwMode="auto">
            <a:xfrm>
              <a:off x="361" y="2684"/>
              <a:ext cx="187" cy="307"/>
              <a:chOff x="361" y="2684"/>
              <a:chExt cx="187" cy="307"/>
            </a:xfrm>
          </p:grpSpPr>
          <p:sp>
            <p:nvSpPr>
              <p:cNvPr id="972870" name="Line 70"/>
              <p:cNvSpPr>
                <a:spLocks noChangeShapeType="1"/>
              </p:cNvSpPr>
              <p:nvPr/>
            </p:nvSpPr>
            <p:spPr bwMode="auto">
              <a:xfrm>
                <a:off x="361" y="2985"/>
                <a:ext cx="18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71" name="Line 71"/>
              <p:cNvSpPr>
                <a:spLocks noChangeShapeType="1"/>
              </p:cNvSpPr>
              <p:nvPr/>
            </p:nvSpPr>
            <p:spPr bwMode="auto">
              <a:xfrm>
                <a:off x="452" y="2684"/>
                <a:ext cx="1" cy="3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2872" name="Oval 72"/>
            <p:cNvSpPr>
              <a:spLocks noChangeArrowheads="1"/>
            </p:cNvSpPr>
            <p:nvPr/>
          </p:nvSpPr>
          <p:spPr bwMode="auto">
            <a:xfrm>
              <a:off x="414" y="2616"/>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73" name="Text Box 73"/>
            <p:cNvSpPr txBox="1">
              <a:spLocks noChangeArrowheads="1"/>
            </p:cNvSpPr>
            <p:nvPr/>
          </p:nvSpPr>
          <p:spPr bwMode="auto">
            <a:xfrm>
              <a:off x="157" y="2495"/>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972874" name="Text Box 74"/>
            <p:cNvSpPr txBox="1">
              <a:spLocks noChangeArrowheads="1"/>
            </p:cNvSpPr>
            <p:nvPr/>
          </p:nvSpPr>
          <p:spPr bwMode="auto">
            <a:xfrm>
              <a:off x="158" y="2060"/>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dirty="0">
                  <a:solidFill>
                    <a:schemeClr val="tx2"/>
                  </a:solidFill>
                  <a:latin typeface="Times New Roman" pitchFamily="18" charset="0"/>
                  <a:cs typeface="Times New Roman" pitchFamily="18" charset="0"/>
                </a:rPr>
                <a:t>+</a:t>
              </a:r>
            </a:p>
          </p:txBody>
        </p:sp>
        <p:grpSp>
          <p:nvGrpSpPr>
            <p:cNvPr id="972875" name="Group 75"/>
            <p:cNvGrpSpPr>
              <a:grpSpLocks/>
            </p:cNvGrpSpPr>
            <p:nvPr/>
          </p:nvGrpSpPr>
          <p:grpSpPr bwMode="auto">
            <a:xfrm>
              <a:off x="3581" y="1920"/>
              <a:ext cx="415" cy="552"/>
              <a:chOff x="1661" y="3270"/>
              <a:chExt cx="415" cy="552"/>
            </a:xfrm>
          </p:grpSpPr>
          <p:sp>
            <p:nvSpPr>
              <p:cNvPr id="972876" name="Freeform 76"/>
              <p:cNvSpPr>
                <a:spLocks/>
              </p:cNvSpPr>
              <p:nvPr/>
            </p:nvSpPr>
            <p:spPr bwMode="auto">
              <a:xfrm>
                <a:off x="1933" y="3329"/>
                <a:ext cx="91" cy="137"/>
              </a:xfrm>
              <a:custGeom>
                <a:avLst/>
                <a:gdLst>
                  <a:gd name="T0" fmla="*/ 0 w 379"/>
                  <a:gd name="T1" fmla="*/ 437 h 437"/>
                  <a:gd name="T2" fmla="*/ 379 w 379"/>
                  <a:gd name="T3" fmla="*/ 218 h 437"/>
                  <a:gd name="T4" fmla="*/ 0 w 379"/>
                  <a:gd name="T5" fmla="*/ 0 h 437"/>
                  <a:gd name="T6" fmla="*/ 0 w 379"/>
                  <a:gd name="T7" fmla="*/ 437 h 437"/>
                </a:gdLst>
                <a:ahLst/>
                <a:cxnLst>
                  <a:cxn ang="0">
                    <a:pos x="T0" y="T1"/>
                  </a:cxn>
                  <a:cxn ang="0">
                    <a:pos x="T2" y="T3"/>
                  </a:cxn>
                  <a:cxn ang="0">
                    <a:pos x="T4" y="T5"/>
                  </a:cxn>
                  <a:cxn ang="0">
                    <a:pos x="T6" y="T7"/>
                  </a:cxn>
                </a:cxnLst>
                <a:rect l="0" t="0" r="r" b="b"/>
                <a:pathLst>
                  <a:path w="379" h="437">
                    <a:moveTo>
                      <a:pt x="0" y="437"/>
                    </a:moveTo>
                    <a:lnTo>
                      <a:pt x="379" y="218"/>
                    </a:lnTo>
                    <a:lnTo>
                      <a:pt x="0" y="0"/>
                    </a:lnTo>
                    <a:lnTo>
                      <a:pt x="0" y="437"/>
                    </a:lnTo>
                    <a:close/>
                  </a:path>
                </a:pathLst>
              </a:custGeom>
              <a:noFill/>
              <a:ln w="19050" cmpd="sng">
                <a:solidFill>
                  <a:schemeClr val="tx2"/>
                </a:solidFill>
                <a:prstDash val="solid"/>
                <a:round/>
                <a:headEnd/>
                <a:tailEnd/>
              </a:ln>
            </p:spPr>
            <p:txBody>
              <a:bodyPr/>
              <a:lstStyle/>
              <a:p>
                <a:endParaRPr lang="zh-CN" altLang="en-US"/>
              </a:p>
            </p:txBody>
          </p:sp>
          <p:sp>
            <p:nvSpPr>
              <p:cNvPr id="972877" name="Rectangle 77"/>
              <p:cNvSpPr>
                <a:spLocks noChangeArrowheads="1"/>
              </p:cNvSpPr>
              <p:nvPr/>
            </p:nvSpPr>
            <p:spPr bwMode="auto">
              <a:xfrm>
                <a:off x="1680" y="3270"/>
                <a:ext cx="396" cy="55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78" name="Text Box 78"/>
              <p:cNvSpPr txBox="1">
                <a:spLocks noChangeArrowheads="1"/>
              </p:cNvSpPr>
              <p:nvPr/>
            </p:nvSpPr>
            <p:spPr bwMode="auto">
              <a:xfrm>
                <a:off x="1661" y="3292"/>
                <a:ext cx="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b="1" dirty="0">
                    <a:solidFill>
                      <a:schemeClr val="tx2"/>
                    </a:solidFill>
                  </a:rPr>
                  <a:t>+</a:t>
                </a:r>
              </a:p>
            </p:txBody>
          </p:sp>
          <p:sp>
            <p:nvSpPr>
              <p:cNvPr id="972879" name="Text Box 79"/>
              <p:cNvSpPr txBox="1">
                <a:spLocks noChangeArrowheads="1"/>
              </p:cNvSpPr>
              <p:nvPr/>
            </p:nvSpPr>
            <p:spPr bwMode="auto">
              <a:xfrm>
                <a:off x="1666" y="3568"/>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b="1">
                    <a:solidFill>
                      <a:schemeClr val="tx2"/>
                    </a:solidFill>
                    <a:sym typeface="Symbol" pitchFamily="18" charset="2"/>
                  </a:rPr>
                  <a:t></a:t>
                </a:r>
                <a:endParaRPr lang="en-US" altLang="zh-CN" b="1">
                  <a:solidFill>
                    <a:schemeClr val="tx2"/>
                  </a:solidFill>
                </a:endParaRPr>
              </a:p>
            </p:txBody>
          </p:sp>
        </p:grpSp>
        <p:sp>
          <p:nvSpPr>
            <p:cNvPr id="972880" name="Rectangle 80"/>
            <p:cNvSpPr>
              <a:spLocks noChangeArrowheads="1"/>
            </p:cNvSpPr>
            <p:nvPr/>
          </p:nvSpPr>
          <p:spPr bwMode="auto">
            <a:xfrm>
              <a:off x="4946" y="2672"/>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chemeClr val="tx2"/>
                  </a:solidFill>
                  <a:latin typeface="Times New Roman" pitchFamily="18" charset="0"/>
                  <a:cs typeface="Times New Roman" pitchFamily="18" charset="0"/>
                </a:rPr>
                <a:t>i</a:t>
              </a:r>
              <a:r>
                <a:rPr lang="en-US" altLang="zh-CN" sz="2400" b="1" i="1" baseline="-25000">
                  <a:solidFill>
                    <a:schemeClr val="tx2"/>
                  </a:solidFill>
                  <a:latin typeface="Times New Roman" pitchFamily="18" charset="0"/>
                  <a:cs typeface="Times New Roman" pitchFamily="18" charset="0"/>
                </a:rPr>
                <a:t>C</a:t>
              </a:r>
              <a:endParaRPr lang="en-US" altLang="zh-CN" sz="2400" b="1">
                <a:solidFill>
                  <a:schemeClr val="tx2"/>
                </a:solidFill>
                <a:latin typeface="Times New Roman" pitchFamily="18" charset="0"/>
                <a:cs typeface="Times New Roman" pitchFamily="18" charset="0"/>
              </a:endParaRPr>
            </a:p>
          </p:txBody>
        </p:sp>
        <p:sp>
          <p:nvSpPr>
            <p:cNvPr id="972881" name="Rectangle 81"/>
            <p:cNvSpPr>
              <a:spLocks noChangeArrowheads="1"/>
            </p:cNvSpPr>
            <p:nvPr/>
          </p:nvSpPr>
          <p:spPr bwMode="auto">
            <a:xfrm>
              <a:off x="5312" y="2260"/>
              <a:ext cx="2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sp>
          <p:nvSpPr>
            <p:cNvPr id="972882" name="Oval 82"/>
            <p:cNvSpPr>
              <a:spLocks noChangeArrowheads="1"/>
            </p:cNvSpPr>
            <p:nvPr/>
          </p:nvSpPr>
          <p:spPr bwMode="auto">
            <a:xfrm>
              <a:off x="5250" y="214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83" name="Oval 83"/>
            <p:cNvSpPr>
              <a:spLocks noChangeArrowheads="1"/>
            </p:cNvSpPr>
            <p:nvPr/>
          </p:nvSpPr>
          <p:spPr bwMode="auto">
            <a:xfrm>
              <a:off x="5238" y="256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2884" name="Text Box 84"/>
            <p:cNvSpPr txBox="1">
              <a:spLocks noChangeArrowheads="1"/>
            </p:cNvSpPr>
            <p:nvPr/>
          </p:nvSpPr>
          <p:spPr bwMode="auto">
            <a:xfrm>
              <a:off x="5299" y="2471"/>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972885" name="Text Box 85"/>
            <p:cNvSpPr txBox="1">
              <a:spLocks noChangeArrowheads="1"/>
            </p:cNvSpPr>
            <p:nvPr/>
          </p:nvSpPr>
          <p:spPr bwMode="auto">
            <a:xfrm>
              <a:off x="5306" y="204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grpSp>
          <p:nvGrpSpPr>
            <p:cNvPr id="972886" name="Group 86"/>
            <p:cNvGrpSpPr>
              <a:grpSpLocks/>
            </p:cNvGrpSpPr>
            <p:nvPr/>
          </p:nvGrpSpPr>
          <p:grpSpPr bwMode="auto">
            <a:xfrm>
              <a:off x="1255" y="2684"/>
              <a:ext cx="187" cy="307"/>
              <a:chOff x="361" y="2684"/>
              <a:chExt cx="187" cy="307"/>
            </a:xfrm>
          </p:grpSpPr>
          <p:sp>
            <p:nvSpPr>
              <p:cNvPr id="972887" name="Line 87"/>
              <p:cNvSpPr>
                <a:spLocks noChangeShapeType="1"/>
              </p:cNvSpPr>
              <p:nvPr/>
            </p:nvSpPr>
            <p:spPr bwMode="auto">
              <a:xfrm>
                <a:off x="361" y="2985"/>
                <a:ext cx="18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88" name="Line 88"/>
              <p:cNvSpPr>
                <a:spLocks noChangeShapeType="1"/>
              </p:cNvSpPr>
              <p:nvPr/>
            </p:nvSpPr>
            <p:spPr bwMode="auto">
              <a:xfrm>
                <a:off x="452" y="2684"/>
                <a:ext cx="1" cy="3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72889" name="Group 89"/>
            <p:cNvGrpSpPr>
              <a:grpSpLocks/>
            </p:cNvGrpSpPr>
            <p:nvPr/>
          </p:nvGrpSpPr>
          <p:grpSpPr bwMode="auto">
            <a:xfrm>
              <a:off x="5179" y="2642"/>
              <a:ext cx="187" cy="307"/>
              <a:chOff x="361" y="2684"/>
              <a:chExt cx="187" cy="307"/>
            </a:xfrm>
          </p:grpSpPr>
          <p:sp>
            <p:nvSpPr>
              <p:cNvPr id="972890" name="Line 90"/>
              <p:cNvSpPr>
                <a:spLocks noChangeShapeType="1"/>
              </p:cNvSpPr>
              <p:nvPr/>
            </p:nvSpPr>
            <p:spPr bwMode="auto">
              <a:xfrm>
                <a:off x="361" y="2985"/>
                <a:ext cx="18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91" name="Line 91"/>
              <p:cNvSpPr>
                <a:spLocks noChangeShapeType="1"/>
              </p:cNvSpPr>
              <p:nvPr/>
            </p:nvSpPr>
            <p:spPr bwMode="auto">
              <a:xfrm>
                <a:off x="452" y="2684"/>
                <a:ext cx="1" cy="3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标题 1"/>
          <p:cNvSpPr>
            <a:spLocks noGrp="1"/>
          </p:cNvSpPr>
          <p:nvPr>
            <p:ph type="title"/>
          </p:nvPr>
        </p:nvSpPr>
        <p:spPr/>
        <p:txBody>
          <a:bodyPr/>
          <a:lstStyle/>
          <a:p>
            <a:r>
              <a:rPr lang="zh-CN" altLang="en-US" dirty="0"/>
              <a:t>运算放大器综合运用举例</a:t>
            </a:r>
          </a:p>
        </p:txBody>
      </p:sp>
      <p:graphicFrame>
        <p:nvGraphicFramePr>
          <p:cNvPr id="4" name="对象 3"/>
          <p:cNvGraphicFramePr>
            <a:graphicFrameLocks noChangeAspect="1"/>
          </p:cNvGraphicFramePr>
          <p:nvPr>
            <p:extLst/>
          </p:nvPr>
        </p:nvGraphicFramePr>
        <p:xfrm>
          <a:off x="234723" y="4581128"/>
          <a:ext cx="1876425" cy="569912"/>
        </p:xfrm>
        <a:graphic>
          <a:graphicData uri="http://schemas.openxmlformats.org/presentationml/2006/ole">
            <mc:AlternateContent xmlns:mc="http://schemas.openxmlformats.org/markup-compatibility/2006">
              <mc:Choice xmlns:v="urn:schemas-microsoft-com:vml" Requires="v">
                <p:oleObj spid="_x0000_s66650" name="Equation" r:id="rId3" imgW="749160" imgH="228600" progId="Equation.DSMT4">
                  <p:embed/>
                </p:oleObj>
              </mc:Choice>
              <mc:Fallback>
                <p:oleObj name="Equation" r:id="rId3" imgW="749160" imgH="228600" progId="Equation.DSMT4">
                  <p:embed/>
                  <p:pic>
                    <p:nvPicPr>
                      <p:cNvPr id="0" name=""/>
                      <p:cNvPicPr>
                        <a:picLocks noChangeAspect="1" noChangeArrowheads="1"/>
                      </p:cNvPicPr>
                      <p:nvPr/>
                    </p:nvPicPr>
                    <p:blipFill>
                      <a:blip r:embed="rId4"/>
                      <a:srcRect/>
                      <a:stretch>
                        <a:fillRect/>
                      </a:stretch>
                    </p:blipFill>
                    <p:spPr bwMode="auto">
                      <a:xfrm>
                        <a:off x="234723" y="4581128"/>
                        <a:ext cx="187642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Line 58"/>
          <p:cNvSpPr>
            <a:spLocks noChangeShapeType="1"/>
          </p:cNvSpPr>
          <p:nvPr/>
        </p:nvSpPr>
        <p:spPr bwMode="auto">
          <a:xfrm rot="5400000">
            <a:off x="6805280" y="2452514"/>
            <a:ext cx="495300" cy="0"/>
          </a:xfrm>
          <a:prstGeom prst="line">
            <a:avLst/>
          </a:prstGeom>
          <a:noFill/>
          <a:ln w="28575">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solidFill>
                <a:srgbClr val="FF0000"/>
              </a:solidFill>
            </a:endParaRPr>
          </a:p>
        </p:txBody>
      </p:sp>
      <p:sp>
        <p:nvSpPr>
          <p:cNvPr id="98" name="Rectangle 80"/>
          <p:cNvSpPr>
            <a:spLocks noChangeArrowheads="1"/>
          </p:cNvSpPr>
          <p:nvPr/>
        </p:nvSpPr>
        <p:spPr bwMode="auto">
          <a:xfrm>
            <a:off x="7144345" y="2255664"/>
            <a:ext cx="307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dirty="0" err="1">
                <a:solidFill>
                  <a:srgbClr val="FF0000"/>
                </a:solidFill>
                <a:latin typeface="Times New Roman" pitchFamily="18" charset="0"/>
                <a:cs typeface="Times New Roman" pitchFamily="18" charset="0"/>
              </a:rPr>
              <a:t>i</a:t>
            </a:r>
            <a:r>
              <a:rPr lang="en-US" altLang="zh-CN" sz="2400" b="1" i="1" baseline="-25000" dirty="0" err="1">
                <a:solidFill>
                  <a:srgbClr val="FF0000"/>
                </a:solidFill>
                <a:latin typeface="Times New Roman" pitchFamily="18" charset="0"/>
                <a:cs typeface="Times New Roman" pitchFamily="18" charset="0"/>
              </a:rPr>
              <a:t>C</a:t>
            </a:r>
            <a:endParaRPr lang="en-US" altLang="zh-CN" sz="2400" b="1" dirty="0">
              <a:solidFill>
                <a:srgbClr val="FF0000"/>
              </a:solidFill>
              <a:latin typeface="Times New Roman" pitchFamily="18" charset="0"/>
              <a:cs typeface="Times New Roman" pitchFamily="18" charset="0"/>
            </a:endParaRPr>
          </a:p>
        </p:txBody>
      </p:sp>
      <p:sp>
        <p:nvSpPr>
          <p:cNvPr id="99" name="Line 58"/>
          <p:cNvSpPr>
            <a:spLocks noChangeShapeType="1"/>
          </p:cNvSpPr>
          <p:nvPr/>
        </p:nvSpPr>
        <p:spPr bwMode="auto">
          <a:xfrm>
            <a:off x="4020457" y="2498254"/>
            <a:ext cx="495300" cy="0"/>
          </a:xfrm>
          <a:prstGeom prst="line">
            <a:avLst/>
          </a:prstGeom>
          <a:noFill/>
          <a:ln w="28575">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solidFill>
                <a:srgbClr val="FF0000"/>
              </a:solidFill>
            </a:endParaRPr>
          </a:p>
        </p:txBody>
      </p:sp>
      <p:sp>
        <p:nvSpPr>
          <p:cNvPr id="100" name="Rectangle 80"/>
          <p:cNvSpPr>
            <a:spLocks noChangeArrowheads="1"/>
          </p:cNvSpPr>
          <p:nvPr/>
        </p:nvSpPr>
        <p:spPr bwMode="auto">
          <a:xfrm>
            <a:off x="4110264" y="2019920"/>
            <a:ext cx="307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400" b="1" i="1" dirty="0" err="1">
                <a:solidFill>
                  <a:srgbClr val="FF0000"/>
                </a:solidFill>
                <a:latin typeface="Times New Roman" pitchFamily="18" charset="0"/>
                <a:cs typeface="Times New Roman" pitchFamily="18" charset="0"/>
              </a:rPr>
              <a:t>i</a:t>
            </a:r>
            <a:r>
              <a:rPr lang="en-US" altLang="zh-CN" sz="2400" b="1" i="1" baseline="-25000" dirty="0" err="1">
                <a:solidFill>
                  <a:srgbClr val="FF0000"/>
                </a:solidFill>
                <a:latin typeface="Times New Roman" pitchFamily="18" charset="0"/>
                <a:cs typeface="Times New Roman" pitchFamily="18" charset="0"/>
              </a:rPr>
              <a:t>C</a:t>
            </a:r>
            <a:endParaRPr lang="en-US" altLang="zh-CN" sz="2400" b="1" dirty="0">
              <a:solidFill>
                <a:srgbClr val="FF0000"/>
              </a:solidFill>
              <a:latin typeface="Times New Roman" pitchFamily="18" charset="0"/>
              <a:cs typeface="Times New Roman" pitchFamily="18" charset="0"/>
            </a:endParaRPr>
          </a:p>
        </p:txBody>
      </p:sp>
      <p:sp>
        <p:nvSpPr>
          <p:cNvPr id="101" name="Line 55"/>
          <p:cNvSpPr>
            <a:spLocks noChangeShapeType="1"/>
          </p:cNvSpPr>
          <p:nvPr/>
        </p:nvSpPr>
        <p:spPr bwMode="auto">
          <a:xfrm flipH="1">
            <a:off x="3275856" y="2060848"/>
            <a:ext cx="495300" cy="0"/>
          </a:xfrm>
          <a:prstGeom prst="line">
            <a:avLst/>
          </a:prstGeom>
          <a:noFill/>
          <a:ln w="28575">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solidFill>
                <a:srgbClr val="FF0000"/>
              </a:solidFill>
            </a:endParaRPr>
          </a:p>
        </p:txBody>
      </p:sp>
      <p:sp>
        <p:nvSpPr>
          <p:cNvPr id="102" name="Rectangle 60"/>
          <p:cNvSpPr>
            <a:spLocks noChangeArrowheads="1"/>
          </p:cNvSpPr>
          <p:nvPr/>
        </p:nvSpPr>
        <p:spPr bwMode="auto">
          <a:xfrm>
            <a:off x="3355231" y="1602623"/>
            <a:ext cx="377825" cy="369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r>
              <a:rPr lang="en-US" altLang="zh-CN" sz="2400" b="1" i="1" dirty="0" err="1">
                <a:solidFill>
                  <a:srgbClr val="FF0000"/>
                </a:solidFill>
                <a:latin typeface="Times New Roman" pitchFamily="18" charset="0"/>
                <a:cs typeface="Times New Roman" pitchFamily="18" charset="0"/>
              </a:rPr>
              <a:t>i</a:t>
            </a:r>
            <a:r>
              <a:rPr lang="en-US" altLang="zh-CN" sz="2400" b="1" baseline="-25000" dirty="0" err="1">
                <a:solidFill>
                  <a:srgbClr val="FF0000"/>
                </a:solidFill>
                <a:latin typeface="Times New Roman" pitchFamily="18" charset="0"/>
                <a:cs typeface="Times New Roman" pitchFamily="18" charset="0"/>
              </a:rPr>
              <a:t>b</a:t>
            </a:r>
            <a:endParaRPr lang="en-US" altLang="zh-CN" sz="2400" b="1" dirty="0">
              <a:solidFill>
                <a:srgbClr val="FF0000"/>
              </a:solidFill>
              <a:latin typeface="Times New Roman" pitchFamily="18" charset="0"/>
              <a:cs typeface="Times New Roman" pitchFamily="18" charset="0"/>
            </a:endParaRPr>
          </a:p>
        </p:txBody>
      </p:sp>
      <p:sp>
        <p:nvSpPr>
          <p:cNvPr id="103" name="Line 55"/>
          <p:cNvSpPr>
            <a:spLocks noChangeShapeType="1"/>
          </p:cNvSpPr>
          <p:nvPr/>
        </p:nvSpPr>
        <p:spPr bwMode="auto">
          <a:xfrm rot="5400000" flipV="1">
            <a:off x="1657350" y="3682529"/>
            <a:ext cx="495300" cy="0"/>
          </a:xfrm>
          <a:prstGeom prst="line">
            <a:avLst/>
          </a:prstGeom>
          <a:noFill/>
          <a:ln w="28575">
            <a:solidFill>
              <a:srgbClr val="FF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solidFill>
                <a:srgbClr val="FF0000"/>
              </a:solidFill>
            </a:endParaRPr>
          </a:p>
        </p:txBody>
      </p:sp>
      <p:sp>
        <p:nvSpPr>
          <p:cNvPr id="104" name="Rectangle 60"/>
          <p:cNvSpPr>
            <a:spLocks noChangeArrowheads="1"/>
          </p:cNvSpPr>
          <p:nvPr/>
        </p:nvSpPr>
        <p:spPr bwMode="auto">
          <a:xfrm>
            <a:off x="1601887" y="3635176"/>
            <a:ext cx="377825" cy="369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r>
              <a:rPr lang="en-US" altLang="zh-CN" sz="2400" b="1" i="1" dirty="0" err="1">
                <a:solidFill>
                  <a:srgbClr val="FF0000"/>
                </a:solidFill>
                <a:latin typeface="Times New Roman" pitchFamily="18" charset="0"/>
                <a:cs typeface="Times New Roman" pitchFamily="18" charset="0"/>
              </a:rPr>
              <a:t>i</a:t>
            </a:r>
            <a:r>
              <a:rPr lang="en-US" altLang="zh-CN" sz="2400" b="1" baseline="-25000" dirty="0" err="1">
                <a:solidFill>
                  <a:srgbClr val="FF0000"/>
                </a:solidFill>
                <a:latin typeface="Times New Roman" pitchFamily="18" charset="0"/>
                <a:cs typeface="Times New Roman" pitchFamily="18" charset="0"/>
              </a:rPr>
              <a:t>b</a:t>
            </a:r>
            <a:endParaRPr lang="en-US" altLang="zh-CN" sz="2400" b="1" dirty="0">
              <a:solidFill>
                <a:srgbClr val="FF0000"/>
              </a:solidFill>
              <a:latin typeface="Times New Roman" pitchFamily="18" charset="0"/>
              <a:cs typeface="Times New Roman" pitchFamily="18" charset="0"/>
            </a:endParaRPr>
          </a:p>
        </p:txBody>
      </p:sp>
      <p:graphicFrame>
        <p:nvGraphicFramePr>
          <p:cNvPr id="7" name="对象 6"/>
          <p:cNvGraphicFramePr>
            <a:graphicFrameLocks noChangeAspect="1"/>
          </p:cNvGraphicFramePr>
          <p:nvPr>
            <p:extLst/>
          </p:nvPr>
        </p:nvGraphicFramePr>
        <p:xfrm>
          <a:off x="222250" y="5157192"/>
          <a:ext cx="1971675" cy="569913"/>
        </p:xfrm>
        <a:graphic>
          <a:graphicData uri="http://schemas.openxmlformats.org/presentationml/2006/ole">
            <mc:AlternateContent xmlns:mc="http://schemas.openxmlformats.org/markup-compatibility/2006">
              <mc:Choice xmlns:v="urn:schemas-microsoft-com:vml" Requires="v">
                <p:oleObj spid="_x0000_s66651" name="Equation" r:id="rId5" imgW="787320" imgH="228600" progId="Equation.DSMT4">
                  <p:embed/>
                </p:oleObj>
              </mc:Choice>
              <mc:Fallback>
                <p:oleObj name="Equation" r:id="rId5" imgW="787320" imgH="228600" progId="Equation.DSMT4">
                  <p:embed/>
                  <p:pic>
                    <p:nvPicPr>
                      <p:cNvPr id="0" name=""/>
                      <p:cNvPicPr>
                        <a:picLocks noChangeAspect="1" noChangeArrowheads="1"/>
                      </p:cNvPicPr>
                      <p:nvPr/>
                    </p:nvPicPr>
                    <p:blipFill>
                      <a:blip r:embed="rId6"/>
                      <a:srcRect/>
                      <a:stretch>
                        <a:fillRect/>
                      </a:stretch>
                    </p:blipFill>
                    <p:spPr bwMode="auto">
                      <a:xfrm>
                        <a:off x="222250" y="5157192"/>
                        <a:ext cx="197167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nvPr>
        </p:nvGraphicFramePr>
        <p:xfrm>
          <a:off x="2570163" y="5373688"/>
          <a:ext cx="2832100" cy="984250"/>
        </p:xfrm>
        <a:graphic>
          <a:graphicData uri="http://schemas.openxmlformats.org/presentationml/2006/ole">
            <mc:AlternateContent xmlns:mc="http://schemas.openxmlformats.org/markup-compatibility/2006">
              <mc:Choice xmlns:v="urn:schemas-microsoft-com:vml" Requires="v">
                <p:oleObj spid="_x0000_s66652" name="Equation" r:id="rId7" imgW="1130040" imgH="393480" progId="Equation.DSMT4">
                  <p:embed/>
                </p:oleObj>
              </mc:Choice>
              <mc:Fallback>
                <p:oleObj name="Equation" r:id="rId7" imgW="1130040" imgH="393480" progId="Equation.DSMT4">
                  <p:embed/>
                  <p:pic>
                    <p:nvPicPr>
                      <p:cNvPr id="0" name=""/>
                      <p:cNvPicPr>
                        <a:picLocks noChangeAspect="1" noChangeArrowheads="1"/>
                      </p:cNvPicPr>
                      <p:nvPr/>
                    </p:nvPicPr>
                    <p:blipFill>
                      <a:blip r:embed="rId8"/>
                      <a:srcRect/>
                      <a:stretch>
                        <a:fillRect/>
                      </a:stretch>
                    </p:blipFill>
                    <p:spPr bwMode="auto">
                      <a:xfrm>
                        <a:off x="2570163" y="5373688"/>
                        <a:ext cx="28321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nvPr>
        </p:nvGraphicFramePr>
        <p:xfrm>
          <a:off x="249238" y="5733256"/>
          <a:ext cx="1336675" cy="571500"/>
        </p:xfrm>
        <a:graphic>
          <a:graphicData uri="http://schemas.openxmlformats.org/presentationml/2006/ole">
            <mc:AlternateContent xmlns:mc="http://schemas.openxmlformats.org/markup-compatibility/2006">
              <mc:Choice xmlns:v="urn:schemas-microsoft-com:vml" Requires="v">
                <p:oleObj spid="_x0000_s66653" name="Equation" r:id="rId9" imgW="533160" imgH="228600" progId="Equation.DSMT4">
                  <p:embed/>
                </p:oleObj>
              </mc:Choice>
              <mc:Fallback>
                <p:oleObj name="Equation" r:id="rId9" imgW="533160" imgH="228600" progId="Equation.DSMT4">
                  <p:embed/>
                  <p:pic>
                    <p:nvPicPr>
                      <p:cNvPr id="0" name=""/>
                      <p:cNvPicPr>
                        <a:picLocks noChangeAspect="1" noChangeArrowheads="1"/>
                      </p:cNvPicPr>
                      <p:nvPr/>
                    </p:nvPicPr>
                    <p:blipFill>
                      <a:blip r:embed="rId10"/>
                      <a:srcRect/>
                      <a:stretch>
                        <a:fillRect/>
                      </a:stretch>
                    </p:blipFill>
                    <p:spPr bwMode="auto">
                      <a:xfrm>
                        <a:off x="249238" y="5733256"/>
                        <a:ext cx="13366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nvPr>
        </p:nvGraphicFramePr>
        <p:xfrm>
          <a:off x="2761457" y="4263107"/>
          <a:ext cx="1941512" cy="984250"/>
        </p:xfrm>
        <a:graphic>
          <a:graphicData uri="http://schemas.openxmlformats.org/presentationml/2006/ole">
            <mc:AlternateContent xmlns:mc="http://schemas.openxmlformats.org/markup-compatibility/2006">
              <mc:Choice xmlns:v="urn:schemas-microsoft-com:vml" Requires="v">
                <p:oleObj spid="_x0000_s66654" name="Equation" r:id="rId11" imgW="774360" imgH="393480" progId="Equation.DSMT4">
                  <p:embed/>
                </p:oleObj>
              </mc:Choice>
              <mc:Fallback>
                <p:oleObj name="Equation" r:id="rId11" imgW="774360" imgH="393480" progId="Equation.DSMT4">
                  <p:embed/>
                  <p:pic>
                    <p:nvPicPr>
                      <p:cNvPr id="0" name=""/>
                      <p:cNvPicPr>
                        <a:picLocks noChangeAspect="1" noChangeArrowheads="1"/>
                      </p:cNvPicPr>
                      <p:nvPr/>
                    </p:nvPicPr>
                    <p:blipFill>
                      <a:blip r:embed="rId12"/>
                      <a:srcRect/>
                      <a:stretch>
                        <a:fillRect/>
                      </a:stretch>
                    </p:blipFill>
                    <p:spPr bwMode="auto">
                      <a:xfrm>
                        <a:off x="2761457" y="4263107"/>
                        <a:ext cx="1941512"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5310784" y="4347691"/>
          <a:ext cx="1782763" cy="984250"/>
        </p:xfrm>
        <a:graphic>
          <a:graphicData uri="http://schemas.openxmlformats.org/presentationml/2006/ole">
            <mc:AlternateContent xmlns:mc="http://schemas.openxmlformats.org/markup-compatibility/2006">
              <mc:Choice xmlns:v="urn:schemas-microsoft-com:vml" Requires="v">
                <p:oleObj spid="_x0000_s66655" name="Equation" r:id="rId13" imgW="711000" imgH="393480" progId="Equation.DSMT4">
                  <p:embed/>
                </p:oleObj>
              </mc:Choice>
              <mc:Fallback>
                <p:oleObj name="Equation" r:id="rId13" imgW="711000" imgH="393480" progId="Equation.DSMT4">
                  <p:embed/>
                  <p:pic>
                    <p:nvPicPr>
                      <p:cNvPr id="0" name=""/>
                      <p:cNvPicPr>
                        <a:picLocks noChangeAspect="1" noChangeArrowheads="1"/>
                      </p:cNvPicPr>
                      <p:nvPr/>
                    </p:nvPicPr>
                    <p:blipFill>
                      <a:blip r:embed="rId14"/>
                      <a:srcRect/>
                      <a:stretch>
                        <a:fillRect/>
                      </a:stretch>
                    </p:blipFill>
                    <p:spPr bwMode="auto">
                      <a:xfrm>
                        <a:off x="5310784" y="4347691"/>
                        <a:ext cx="178276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3058369" y="3430117"/>
          <a:ext cx="1082675" cy="984250"/>
        </p:xfrm>
        <a:graphic>
          <a:graphicData uri="http://schemas.openxmlformats.org/presentationml/2006/ole">
            <mc:AlternateContent xmlns:mc="http://schemas.openxmlformats.org/markup-compatibility/2006">
              <mc:Choice xmlns:v="urn:schemas-microsoft-com:vml" Requires="v">
                <p:oleObj spid="_x0000_s66656" name="Equation" r:id="rId15" imgW="431640" imgH="393480" progId="Equation.DSMT4">
                  <p:embed/>
                </p:oleObj>
              </mc:Choice>
              <mc:Fallback>
                <p:oleObj name="Equation" r:id="rId15" imgW="431640" imgH="393480" progId="Equation.DSMT4">
                  <p:embed/>
                  <p:pic>
                    <p:nvPicPr>
                      <p:cNvPr id="0" name=""/>
                      <p:cNvPicPr>
                        <a:picLocks noChangeAspect="1" noChangeArrowheads="1"/>
                      </p:cNvPicPr>
                      <p:nvPr/>
                    </p:nvPicPr>
                    <p:blipFill>
                      <a:blip r:embed="rId16"/>
                      <a:srcRect/>
                      <a:stretch>
                        <a:fillRect/>
                      </a:stretch>
                    </p:blipFill>
                    <p:spPr bwMode="auto">
                      <a:xfrm>
                        <a:off x="3058369" y="3430117"/>
                        <a:ext cx="108267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extLst/>
          </p:nvPr>
        </p:nvGraphicFramePr>
        <p:xfrm>
          <a:off x="5915669" y="5373688"/>
          <a:ext cx="2544763" cy="984250"/>
        </p:xfrm>
        <a:graphic>
          <a:graphicData uri="http://schemas.openxmlformats.org/presentationml/2006/ole">
            <mc:AlternateContent xmlns:mc="http://schemas.openxmlformats.org/markup-compatibility/2006">
              <mc:Choice xmlns:v="urn:schemas-microsoft-com:vml" Requires="v">
                <p:oleObj spid="_x0000_s66657" name="Equation" r:id="rId17" imgW="1015920" imgH="393480" progId="Equation.DSMT4">
                  <p:embed/>
                </p:oleObj>
              </mc:Choice>
              <mc:Fallback>
                <p:oleObj name="Equation" r:id="rId17" imgW="1015920" imgH="393480" progId="Equation.DSMT4">
                  <p:embed/>
                  <p:pic>
                    <p:nvPicPr>
                      <p:cNvPr id="0" name=""/>
                      <p:cNvPicPr>
                        <a:picLocks noChangeAspect="1" noChangeArrowheads="1"/>
                      </p:cNvPicPr>
                      <p:nvPr/>
                    </p:nvPicPr>
                    <p:blipFill>
                      <a:blip r:embed="rId18"/>
                      <a:srcRect/>
                      <a:stretch>
                        <a:fillRect/>
                      </a:stretch>
                    </p:blipFill>
                    <p:spPr bwMode="auto">
                      <a:xfrm>
                        <a:off x="5915669" y="5373688"/>
                        <a:ext cx="254476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3D0AE753-541E-4736-A0CC-6AB7A91C9931}" type="slidenum">
              <a:rPr lang="zh-CN" altLang="en-US" smtClean="0"/>
              <a:pPr/>
              <a:t>74</a:t>
            </a:fld>
            <a:endParaRPr lang="en-US" altLang="zh-CN"/>
          </a:p>
        </p:txBody>
      </p:sp>
      <p:sp>
        <p:nvSpPr>
          <p:cNvPr id="5" name="矩形 4"/>
          <p:cNvSpPr/>
          <p:nvPr/>
        </p:nvSpPr>
        <p:spPr>
          <a:xfrm>
            <a:off x="2455862" y="5380038"/>
            <a:ext cx="6165850" cy="9292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2" idx="1"/>
          </p:cNvCxnSpPr>
          <p:nvPr/>
        </p:nvCxnSpPr>
        <p:spPr>
          <a:xfrm>
            <a:off x="2407352" y="3922242"/>
            <a:ext cx="651017"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65087" y="788344"/>
            <a:ext cx="1112805" cy="461665"/>
          </a:xfrm>
          <a:prstGeom prst="rect">
            <a:avLst/>
          </a:prstGeom>
          <a:noFill/>
        </p:spPr>
        <p:txBody>
          <a:bodyPr wrap="none" rtlCol="0">
            <a:spAutoFit/>
          </a:bodyPr>
          <a:lstStyle/>
          <a:p>
            <a:r>
              <a:rPr lang="zh-CN" altLang="en-US" dirty="0" smtClean="0"/>
              <a:t>回转器</a:t>
            </a:r>
            <a:endParaRPr lang="zh-CN" altLang="en-US" dirty="0"/>
          </a:p>
        </p:txBody>
      </p:sp>
    </p:spTree>
    <p:extLst>
      <p:ext uri="{BB962C8B-B14F-4D97-AF65-F5344CB8AC3E}">
        <p14:creationId xmlns:p14="http://schemas.microsoft.com/office/powerpoint/2010/main" val="23882142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803"/>
                                        </p:tgtEl>
                                        <p:attrNameLst>
                                          <p:attrName>style.visibility</p:attrName>
                                        </p:attrNameLst>
                                      </p:cBhvr>
                                      <p:to>
                                        <p:strVal val="visible"/>
                                      </p:to>
                                    </p:set>
                                    <p:anim calcmode="lin" valueType="num">
                                      <p:cBhvr additive="base">
                                        <p:cTn id="7" dur="500" fill="hold"/>
                                        <p:tgtEl>
                                          <p:spTgt spid="972803"/>
                                        </p:tgtEl>
                                        <p:attrNameLst>
                                          <p:attrName>ppt_x</p:attrName>
                                        </p:attrNameLst>
                                      </p:cBhvr>
                                      <p:tavLst>
                                        <p:tav tm="0">
                                          <p:val>
                                            <p:strVal val="#ppt_x"/>
                                          </p:val>
                                        </p:tav>
                                        <p:tav tm="100000">
                                          <p:val>
                                            <p:strVal val="#ppt_x"/>
                                          </p:val>
                                        </p:tav>
                                      </p:tavLst>
                                    </p:anim>
                                    <p:anim calcmode="lin" valueType="num">
                                      <p:cBhvr additive="base">
                                        <p:cTn id="8" dur="500" fill="hold"/>
                                        <p:tgtEl>
                                          <p:spTgt spid="9728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left)">
                                      <p:cBhvr>
                                        <p:cTn id="18" dur="500"/>
                                        <p:tgtEl>
                                          <p:spTgt spid="101"/>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down)">
                                      <p:cBhvr>
                                        <p:cTn id="27" dur="500"/>
                                        <p:tgtEl>
                                          <p:spTgt spid="10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left)">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wipe(up)">
                                      <p:cBhvr>
                                        <p:cTn id="41" dur="500"/>
                                        <p:tgtEl>
                                          <p:spTgt spid="97"/>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wipe(left)">
                                      <p:cBhvr>
                                        <p:cTn id="45" dur="500"/>
                                        <p:tgtEl>
                                          <p:spTgt spid="9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wipe(left)">
                                      <p:cBhvr>
                                        <p:cTn id="50" dur="500"/>
                                        <p:tgtEl>
                                          <p:spTgt spid="99"/>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left)">
                                      <p:cBhvr>
                                        <p:cTn id="54" dur="500"/>
                                        <p:tgtEl>
                                          <p:spTgt spid="1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left)">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left)">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left)">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heel(1)">
                                      <p:cBhvr>
                                        <p:cTn id="9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p:bldP spid="99" grpId="0" animBg="1"/>
      <p:bldP spid="100" grpId="0"/>
      <p:bldP spid="101" grpId="0" animBg="1"/>
      <p:bldP spid="102" grpId="0"/>
      <p:bldP spid="103" grpId="0" animBg="1"/>
      <p:bldP spid="104" grpId="0"/>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运算放大器综合运用举例</a:t>
            </a:r>
          </a:p>
        </p:txBody>
      </p:sp>
      <p:sp>
        <p:nvSpPr>
          <p:cNvPr id="3" name="灯片编号占位符 2"/>
          <p:cNvSpPr>
            <a:spLocks noGrp="1"/>
          </p:cNvSpPr>
          <p:nvPr>
            <p:ph type="sldNum" sz="quarter" idx="12"/>
          </p:nvPr>
        </p:nvSpPr>
        <p:spPr/>
        <p:txBody>
          <a:bodyPr/>
          <a:lstStyle/>
          <a:p>
            <a:pPr>
              <a:defRPr/>
            </a:pPr>
            <a:fld id="{020670B1-1FB1-4A58-9AD7-5E524B89C57C}" type="slidenum">
              <a:rPr lang="zh-CN" altLang="en-US" smtClean="0"/>
              <a:pPr>
                <a:defRPr/>
              </a:pPr>
              <a:t>75</a:t>
            </a:fld>
            <a:endParaRPr lang="zh-CN" altLang="en-US"/>
          </a:p>
        </p:txBody>
      </p:sp>
      <p:sp>
        <p:nvSpPr>
          <p:cNvPr id="4" name="文本框 3"/>
          <p:cNvSpPr txBox="1"/>
          <p:nvPr/>
        </p:nvSpPr>
        <p:spPr>
          <a:xfrm>
            <a:off x="340271" y="1090875"/>
            <a:ext cx="1420582" cy="584775"/>
          </a:xfrm>
          <a:prstGeom prst="rect">
            <a:avLst/>
          </a:prstGeom>
          <a:noFill/>
        </p:spPr>
        <p:txBody>
          <a:bodyPr wrap="none" rtlCol="0">
            <a:spAutoFit/>
          </a:bodyPr>
          <a:lstStyle/>
          <a:p>
            <a:r>
              <a:rPr lang="zh-CN" altLang="en-US" sz="3200" dirty="0" smtClean="0"/>
              <a:t>回转器</a:t>
            </a:r>
            <a:endParaRPr lang="zh-CN" altLang="en-US" sz="3200" dirty="0"/>
          </a:p>
        </p:txBody>
      </p:sp>
      <p:graphicFrame>
        <p:nvGraphicFramePr>
          <p:cNvPr id="5" name="Object 5"/>
          <p:cNvGraphicFramePr>
            <a:graphicFrameLocks noChangeAspect="1"/>
          </p:cNvGraphicFramePr>
          <p:nvPr>
            <p:extLst/>
          </p:nvPr>
        </p:nvGraphicFramePr>
        <p:xfrm>
          <a:off x="836091" y="3752276"/>
          <a:ext cx="1781175" cy="1203325"/>
        </p:xfrm>
        <a:graphic>
          <a:graphicData uri="http://schemas.openxmlformats.org/presentationml/2006/ole">
            <mc:AlternateContent xmlns:mc="http://schemas.openxmlformats.org/markup-compatibility/2006">
              <mc:Choice xmlns:v="urn:schemas-microsoft-com:vml" Requires="v">
                <p:oleObj spid="_x0000_s67619" name="公式" r:id="rId3" imgW="711000" imgH="482400" progId="Equation.3">
                  <p:embed/>
                </p:oleObj>
              </mc:Choice>
              <mc:Fallback>
                <p:oleObj name="公式" r:id="rId3" imgW="7110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91" y="3752276"/>
                        <a:ext cx="17811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extLst/>
          </p:nvPr>
        </p:nvGraphicFramePr>
        <p:xfrm>
          <a:off x="6230416" y="3752277"/>
          <a:ext cx="1843087" cy="1203325"/>
        </p:xfrm>
        <a:graphic>
          <a:graphicData uri="http://schemas.openxmlformats.org/presentationml/2006/ole">
            <mc:AlternateContent xmlns:mc="http://schemas.openxmlformats.org/markup-compatibility/2006">
              <mc:Choice xmlns:v="urn:schemas-microsoft-com:vml" Requires="v">
                <p:oleObj spid="_x0000_s67620" name="公式" r:id="rId5" imgW="736560" imgH="482400" progId="Equation.3">
                  <p:embed/>
                </p:oleObj>
              </mc:Choice>
              <mc:Fallback>
                <p:oleObj name="公式" r:id="rId5" imgW="73656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0416" y="3752277"/>
                        <a:ext cx="184308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448995" y="5262967"/>
            <a:ext cx="3618991"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spcBef>
                <a:spcPct val="50000"/>
              </a:spcBef>
            </a:pPr>
            <a:r>
              <a:rPr lang="en-US" altLang="zh-CN" sz="2800" b="1" i="1" dirty="0">
                <a:solidFill>
                  <a:schemeClr val="tx2"/>
                </a:solidFill>
                <a:latin typeface="Times New Roman" pitchFamily="18" charset="0"/>
                <a:cs typeface="Times New Roman" pitchFamily="18" charset="0"/>
              </a:rPr>
              <a:t>r </a:t>
            </a:r>
            <a:r>
              <a:rPr lang="zh-CN" altLang="zh-CN" sz="2800" b="1" dirty="0">
                <a:solidFill>
                  <a:schemeClr val="tx2"/>
                </a:solidFill>
                <a:latin typeface="Times New Roman" pitchFamily="18" charset="0"/>
                <a:cs typeface="Times New Roman" pitchFamily="18" charset="0"/>
              </a:rPr>
              <a:t>称为回转电阻</a:t>
            </a:r>
            <a:endParaRPr lang="zh-CN" altLang="en-US" sz="2800" b="1" dirty="0">
              <a:solidFill>
                <a:schemeClr val="tx2"/>
              </a:solidFill>
              <a:latin typeface="Times New Roman" pitchFamily="18" charset="0"/>
              <a:cs typeface="Times New Roman" pitchFamily="18" charset="0"/>
            </a:endParaRPr>
          </a:p>
        </p:txBody>
      </p:sp>
      <p:sp>
        <p:nvSpPr>
          <p:cNvPr id="8" name="Text Box 9"/>
          <p:cNvSpPr txBox="1">
            <a:spLocks noChangeArrowheads="1"/>
          </p:cNvSpPr>
          <p:nvPr/>
        </p:nvSpPr>
        <p:spPr bwMode="auto">
          <a:xfrm>
            <a:off x="5808141" y="5350655"/>
            <a:ext cx="361716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a:spcBef>
                <a:spcPct val="50000"/>
              </a:spcBef>
            </a:pPr>
            <a:r>
              <a:rPr lang="en-US" altLang="zh-CN" sz="2800" b="1" i="1" dirty="0">
                <a:solidFill>
                  <a:schemeClr val="tx2"/>
                </a:solidFill>
                <a:latin typeface="Times New Roman" pitchFamily="18" charset="0"/>
                <a:cs typeface="Times New Roman" pitchFamily="18" charset="0"/>
              </a:rPr>
              <a:t> g</a:t>
            </a:r>
            <a:r>
              <a:rPr lang="en-US" altLang="zh-CN" sz="2800" b="1" dirty="0">
                <a:solidFill>
                  <a:schemeClr val="tx2"/>
                </a:solidFill>
                <a:latin typeface="Times New Roman" pitchFamily="18" charset="0"/>
                <a:cs typeface="Times New Roman" pitchFamily="18" charset="0"/>
              </a:rPr>
              <a:t> </a:t>
            </a:r>
            <a:r>
              <a:rPr lang="zh-CN" altLang="zh-CN" sz="2800" b="1" dirty="0">
                <a:solidFill>
                  <a:schemeClr val="tx2"/>
                </a:solidFill>
                <a:latin typeface="Times New Roman" pitchFamily="18" charset="0"/>
                <a:cs typeface="Times New Roman" pitchFamily="18" charset="0"/>
              </a:rPr>
              <a:t>称为回转电导</a:t>
            </a:r>
            <a:endParaRPr lang="zh-CN" altLang="en-US" sz="2800" b="1" dirty="0">
              <a:solidFill>
                <a:schemeClr val="tx2"/>
              </a:solidFill>
              <a:latin typeface="Times New Roman" pitchFamily="18" charset="0"/>
              <a:cs typeface="Times New Roman" pitchFamily="18" charset="0"/>
            </a:endParaRPr>
          </a:p>
        </p:txBody>
      </p:sp>
      <p:grpSp>
        <p:nvGrpSpPr>
          <p:cNvPr id="9" name="Group 10"/>
          <p:cNvGrpSpPr>
            <a:grpSpLocks/>
          </p:cNvGrpSpPr>
          <p:nvPr/>
        </p:nvGrpSpPr>
        <p:grpSpPr bwMode="auto">
          <a:xfrm>
            <a:off x="2407643" y="1276768"/>
            <a:ext cx="3832226" cy="2400299"/>
            <a:chOff x="1441" y="1322"/>
            <a:chExt cx="2414" cy="1512"/>
          </a:xfrm>
        </p:grpSpPr>
        <p:sp>
          <p:nvSpPr>
            <p:cNvPr id="10" name="Text Box 11"/>
            <p:cNvSpPr txBox="1">
              <a:spLocks noChangeArrowheads="1"/>
            </p:cNvSpPr>
            <p:nvPr/>
          </p:nvSpPr>
          <p:spPr bwMode="auto">
            <a:xfrm>
              <a:off x="1906" y="1358"/>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11" name="Freeform 12"/>
            <p:cNvSpPr>
              <a:spLocks/>
            </p:cNvSpPr>
            <p:nvPr/>
          </p:nvSpPr>
          <p:spPr bwMode="auto">
            <a:xfrm>
              <a:off x="1620" y="1668"/>
              <a:ext cx="672" cy="1134"/>
            </a:xfrm>
            <a:custGeom>
              <a:avLst/>
              <a:gdLst>
                <a:gd name="T0" fmla="*/ 0 w 672"/>
                <a:gd name="T1" fmla="*/ 0 h 1134"/>
                <a:gd name="T2" fmla="*/ 672 w 672"/>
                <a:gd name="T3" fmla="*/ 0 h 1134"/>
                <a:gd name="T4" fmla="*/ 672 w 672"/>
                <a:gd name="T5" fmla="*/ 1134 h 1134"/>
                <a:gd name="T6" fmla="*/ 24 w 672"/>
                <a:gd name="T7" fmla="*/ 1134 h 1134"/>
              </a:gdLst>
              <a:ahLst/>
              <a:cxnLst>
                <a:cxn ang="0">
                  <a:pos x="T0" y="T1"/>
                </a:cxn>
                <a:cxn ang="0">
                  <a:pos x="T2" y="T3"/>
                </a:cxn>
                <a:cxn ang="0">
                  <a:pos x="T4" y="T5"/>
                </a:cxn>
                <a:cxn ang="0">
                  <a:pos x="T6" y="T7"/>
                </a:cxn>
              </a:cxnLst>
              <a:rect l="0" t="0" r="r" b="b"/>
              <a:pathLst>
                <a:path w="672" h="1134">
                  <a:moveTo>
                    <a:pt x="0" y="0"/>
                  </a:moveTo>
                  <a:lnTo>
                    <a:pt x="672" y="0"/>
                  </a:lnTo>
                  <a:lnTo>
                    <a:pt x="672" y="1134"/>
                  </a:lnTo>
                  <a:lnTo>
                    <a:pt x="24" y="1134"/>
                  </a:ln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 name="Oval 13"/>
            <p:cNvSpPr>
              <a:spLocks noChangeArrowheads="1"/>
            </p:cNvSpPr>
            <p:nvPr/>
          </p:nvSpPr>
          <p:spPr bwMode="auto">
            <a:xfrm>
              <a:off x="1572" y="2766"/>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3" name="Oval 14"/>
            <p:cNvSpPr>
              <a:spLocks noChangeArrowheads="1"/>
            </p:cNvSpPr>
            <p:nvPr/>
          </p:nvSpPr>
          <p:spPr bwMode="auto">
            <a:xfrm>
              <a:off x="1548" y="1632"/>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 name="Line 15"/>
            <p:cNvSpPr>
              <a:spLocks noChangeShapeType="1"/>
            </p:cNvSpPr>
            <p:nvPr/>
          </p:nvSpPr>
          <p:spPr bwMode="auto">
            <a:xfrm>
              <a:off x="1626" y="1548"/>
              <a:ext cx="276" cy="0"/>
            </a:xfrm>
            <a:prstGeom prst="line">
              <a:avLst/>
            </a:prstGeom>
            <a:noFill/>
            <a:ln w="38100">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 name="Text Box 16"/>
            <p:cNvSpPr txBox="1">
              <a:spLocks noChangeArrowheads="1"/>
            </p:cNvSpPr>
            <p:nvPr/>
          </p:nvSpPr>
          <p:spPr bwMode="auto">
            <a:xfrm>
              <a:off x="1441" y="2060"/>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16" name="Text Box 17"/>
            <p:cNvSpPr txBox="1">
              <a:spLocks noChangeArrowheads="1"/>
            </p:cNvSpPr>
            <p:nvPr/>
          </p:nvSpPr>
          <p:spPr bwMode="auto">
            <a:xfrm>
              <a:off x="1466" y="168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sp>
          <p:nvSpPr>
            <p:cNvPr id="17" name="Text Box 18"/>
            <p:cNvSpPr txBox="1">
              <a:spLocks noChangeArrowheads="1"/>
            </p:cNvSpPr>
            <p:nvPr/>
          </p:nvSpPr>
          <p:spPr bwMode="auto">
            <a:xfrm>
              <a:off x="1498" y="2504"/>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18" name="Arc 19"/>
            <p:cNvSpPr>
              <a:spLocks/>
            </p:cNvSpPr>
            <p:nvPr/>
          </p:nvSpPr>
          <p:spPr bwMode="auto">
            <a:xfrm>
              <a:off x="2289" y="1975"/>
              <a:ext cx="268" cy="522"/>
            </a:xfrm>
            <a:custGeom>
              <a:avLst/>
              <a:gdLst>
                <a:gd name="G0" fmla="+- 815 0 0"/>
                <a:gd name="G1" fmla="+- 21600 0 0"/>
                <a:gd name="G2" fmla="+- 21600 0 0"/>
                <a:gd name="T0" fmla="*/ 815 w 22415"/>
                <a:gd name="T1" fmla="*/ 0 h 43200"/>
                <a:gd name="T2" fmla="*/ 0 w 22415"/>
                <a:gd name="T3" fmla="*/ 43185 h 43200"/>
                <a:gd name="T4" fmla="*/ 815 w 22415"/>
                <a:gd name="T5" fmla="*/ 21600 h 43200"/>
              </a:gdLst>
              <a:ahLst/>
              <a:cxnLst>
                <a:cxn ang="0">
                  <a:pos x="T0" y="T1"/>
                </a:cxn>
                <a:cxn ang="0">
                  <a:pos x="T2" y="T3"/>
                </a:cxn>
                <a:cxn ang="0">
                  <a:pos x="T4" y="T5"/>
                </a:cxn>
              </a:cxnLst>
              <a:rect l="0" t="0" r="r" b="b"/>
              <a:pathLst>
                <a:path w="22415" h="43200" fill="none" extrusionOk="0">
                  <a:moveTo>
                    <a:pt x="814" y="0"/>
                  </a:moveTo>
                  <a:cubicBezTo>
                    <a:pt x="12744" y="0"/>
                    <a:pt x="22415" y="9670"/>
                    <a:pt x="22415" y="21600"/>
                  </a:cubicBezTo>
                  <a:cubicBezTo>
                    <a:pt x="22415" y="33529"/>
                    <a:pt x="12744" y="43200"/>
                    <a:pt x="815" y="43200"/>
                  </a:cubicBezTo>
                  <a:cubicBezTo>
                    <a:pt x="543" y="43200"/>
                    <a:pt x="271" y="43194"/>
                    <a:pt x="0" y="43184"/>
                  </a:cubicBezTo>
                </a:path>
                <a:path w="22415" h="43200" stroke="0" extrusionOk="0">
                  <a:moveTo>
                    <a:pt x="814" y="0"/>
                  </a:moveTo>
                  <a:cubicBezTo>
                    <a:pt x="12744" y="0"/>
                    <a:pt x="22415" y="9670"/>
                    <a:pt x="22415" y="21600"/>
                  </a:cubicBezTo>
                  <a:cubicBezTo>
                    <a:pt x="22415" y="33529"/>
                    <a:pt x="12744" y="43200"/>
                    <a:pt x="815" y="43200"/>
                  </a:cubicBezTo>
                  <a:cubicBezTo>
                    <a:pt x="543" y="43200"/>
                    <a:pt x="271" y="43194"/>
                    <a:pt x="0" y="43184"/>
                  </a:cubicBezTo>
                  <a:lnTo>
                    <a:pt x="815"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9" name="Freeform 20"/>
            <p:cNvSpPr>
              <a:spLocks/>
            </p:cNvSpPr>
            <p:nvPr/>
          </p:nvSpPr>
          <p:spPr bwMode="auto">
            <a:xfrm flipH="1">
              <a:off x="2980" y="1668"/>
              <a:ext cx="672" cy="1134"/>
            </a:xfrm>
            <a:custGeom>
              <a:avLst/>
              <a:gdLst>
                <a:gd name="T0" fmla="*/ 0 w 672"/>
                <a:gd name="T1" fmla="*/ 0 h 1134"/>
                <a:gd name="T2" fmla="*/ 672 w 672"/>
                <a:gd name="T3" fmla="*/ 0 h 1134"/>
                <a:gd name="T4" fmla="*/ 672 w 672"/>
                <a:gd name="T5" fmla="*/ 1134 h 1134"/>
                <a:gd name="T6" fmla="*/ 24 w 672"/>
                <a:gd name="T7" fmla="*/ 1134 h 1134"/>
              </a:gdLst>
              <a:ahLst/>
              <a:cxnLst>
                <a:cxn ang="0">
                  <a:pos x="T0" y="T1"/>
                </a:cxn>
                <a:cxn ang="0">
                  <a:pos x="T2" y="T3"/>
                </a:cxn>
                <a:cxn ang="0">
                  <a:pos x="T4" y="T5"/>
                </a:cxn>
                <a:cxn ang="0">
                  <a:pos x="T6" y="T7"/>
                </a:cxn>
              </a:cxnLst>
              <a:rect l="0" t="0" r="r" b="b"/>
              <a:pathLst>
                <a:path w="672" h="1134">
                  <a:moveTo>
                    <a:pt x="0" y="0"/>
                  </a:moveTo>
                  <a:lnTo>
                    <a:pt x="672" y="0"/>
                  </a:lnTo>
                  <a:lnTo>
                    <a:pt x="672" y="1134"/>
                  </a:lnTo>
                  <a:lnTo>
                    <a:pt x="24" y="1134"/>
                  </a:ln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0" name="Oval 21"/>
            <p:cNvSpPr>
              <a:spLocks noChangeArrowheads="1"/>
            </p:cNvSpPr>
            <p:nvPr/>
          </p:nvSpPr>
          <p:spPr bwMode="auto">
            <a:xfrm flipH="1">
              <a:off x="3632" y="2766"/>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1" name="Oval 22"/>
            <p:cNvSpPr>
              <a:spLocks noChangeArrowheads="1"/>
            </p:cNvSpPr>
            <p:nvPr/>
          </p:nvSpPr>
          <p:spPr bwMode="auto">
            <a:xfrm flipH="1">
              <a:off x="3656" y="1632"/>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2" name="Line 23"/>
            <p:cNvSpPr>
              <a:spLocks noChangeShapeType="1"/>
            </p:cNvSpPr>
            <p:nvPr/>
          </p:nvSpPr>
          <p:spPr bwMode="auto">
            <a:xfrm flipH="1">
              <a:off x="3370" y="1548"/>
              <a:ext cx="276" cy="0"/>
            </a:xfrm>
            <a:prstGeom prst="line">
              <a:avLst/>
            </a:prstGeom>
            <a:noFill/>
            <a:ln w="38100">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3" name="Text Box 24"/>
            <p:cNvSpPr txBox="1">
              <a:spLocks noChangeArrowheads="1"/>
            </p:cNvSpPr>
            <p:nvPr/>
          </p:nvSpPr>
          <p:spPr bwMode="auto">
            <a:xfrm flipH="1">
              <a:off x="3566" y="2084"/>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sp>
          <p:nvSpPr>
            <p:cNvPr id="24" name="Text Box 25"/>
            <p:cNvSpPr txBox="1">
              <a:spLocks noChangeArrowheads="1"/>
            </p:cNvSpPr>
            <p:nvPr/>
          </p:nvSpPr>
          <p:spPr bwMode="auto">
            <a:xfrm flipH="1">
              <a:off x="3581" y="168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sp>
          <p:nvSpPr>
            <p:cNvPr id="25" name="Text Box 26"/>
            <p:cNvSpPr txBox="1">
              <a:spLocks noChangeArrowheads="1"/>
            </p:cNvSpPr>
            <p:nvPr/>
          </p:nvSpPr>
          <p:spPr bwMode="auto">
            <a:xfrm flipH="1">
              <a:off x="3552" y="2504"/>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26" name="Arc 27"/>
            <p:cNvSpPr>
              <a:spLocks/>
            </p:cNvSpPr>
            <p:nvPr/>
          </p:nvSpPr>
          <p:spPr bwMode="auto">
            <a:xfrm flipH="1">
              <a:off x="2715" y="1975"/>
              <a:ext cx="268" cy="522"/>
            </a:xfrm>
            <a:custGeom>
              <a:avLst/>
              <a:gdLst>
                <a:gd name="G0" fmla="+- 815 0 0"/>
                <a:gd name="G1" fmla="+- 21600 0 0"/>
                <a:gd name="G2" fmla="+- 21600 0 0"/>
                <a:gd name="T0" fmla="*/ 815 w 22415"/>
                <a:gd name="T1" fmla="*/ 0 h 43200"/>
                <a:gd name="T2" fmla="*/ 0 w 22415"/>
                <a:gd name="T3" fmla="*/ 43185 h 43200"/>
                <a:gd name="T4" fmla="*/ 815 w 22415"/>
                <a:gd name="T5" fmla="*/ 21600 h 43200"/>
              </a:gdLst>
              <a:ahLst/>
              <a:cxnLst>
                <a:cxn ang="0">
                  <a:pos x="T0" y="T1"/>
                </a:cxn>
                <a:cxn ang="0">
                  <a:pos x="T2" y="T3"/>
                </a:cxn>
                <a:cxn ang="0">
                  <a:pos x="T4" y="T5"/>
                </a:cxn>
              </a:cxnLst>
              <a:rect l="0" t="0" r="r" b="b"/>
              <a:pathLst>
                <a:path w="22415" h="43200" fill="none" extrusionOk="0">
                  <a:moveTo>
                    <a:pt x="814" y="0"/>
                  </a:moveTo>
                  <a:cubicBezTo>
                    <a:pt x="12744" y="0"/>
                    <a:pt x="22415" y="9670"/>
                    <a:pt x="22415" y="21600"/>
                  </a:cubicBezTo>
                  <a:cubicBezTo>
                    <a:pt x="22415" y="33529"/>
                    <a:pt x="12744" y="43200"/>
                    <a:pt x="815" y="43200"/>
                  </a:cubicBezTo>
                  <a:cubicBezTo>
                    <a:pt x="543" y="43200"/>
                    <a:pt x="271" y="43194"/>
                    <a:pt x="0" y="43184"/>
                  </a:cubicBezTo>
                </a:path>
                <a:path w="22415" h="43200" stroke="0" extrusionOk="0">
                  <a:moveTo>
                    <a:pt x="814" y="0"/>
                  </a:moveTo>
                  <a:cubicBezTo>
                    <a:pt x="12744" y="0"/>
                    <a:pt x="22415" y="9670"/>
                    <a:pt x="22415" y="21600"/>
                  </a:cubicBezTo>
                  <a:cubicBezTo>
                    <a:pt x="22415" y="33529"/>
                    <a:pt x="12744" y="43200"/>
                    <a:pt x="815" y="43200"/>
                  </a:cubicBezTo>
                  <a:cubicBezTo>
                    <a:pt x="543" y="43200"/>
                    <a:pt x="271" y="43194"/>
                    <a:pt x="0" y="43184"/>
                  </a:cubicBezTo>
                  <a:lnTo>
                    <a:pt x="815"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7" name="Text Box 28"/>
            <p:cNvSpPr txBox="1">
              <a:spLocks noChangeArrowheads="1"/>
            </p:cNvSpPr>
            <p:nvPr/>
          </p:nvSpPr>
          <p:spPr bwMode="auto">
            <a:xfrm>
              <a:off x="3094" y="1322"/>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grpSp>
      <p:graphicFrame>
        <p:nvGraphicFramePr>
          <p:cNvPr id="28" name="对象 27"/>
          <p:cNvGraphicFramePr>
            <a:graphicFrameLocks noChangeAspect="1"/>
          </p:cNvGraphicFramePr>
          <p:nvPr>
            <p:extLst/>
          </p:nvPr>
        </p:nvGraphicFramePr>
        <p:xfrm>
          <a:off x="4020095" y="4131474"/>
          <a:ext cx="984250" cy="981075"/>
        </p:xfrm>
        <a:graphic>
          <a:graphicData uri="http://schemas.openxmlformats.org/presentationml/2006/ole">
            <mc:AlternateContent xmlns:mc="http://schemas.openxmlformats.org/markup-compatibility/2006">
              <mc:Choice xmlns:v="urn:schemas-microsoft-com:vml" Requires="v">
                <p:oleObj spid="_x0000_s67621" name="Equation" r:id="rId7" imgW="393480" imgH="393480" progId="Equation.DSMT4">
                  <p:embed/>
                </p:oleObj>
              </mc:Choice>
              <mc:Fallback>
                <p:oleObj name="Equation" r:id="rId7" imgW="393480" imgH="393480" progId="Equation.DSMT4">
                  <p:embed/>
                  <p:pic>
                    <p:nvPicPr>
                      <p:cNvPr id="0" name=""/>
                      <p:cNvPicPr>
                        <a:picLocks noChangeAspect="1" noChangeArrowheads="1"/>
                      </p:cNvPicPr>
                      <p:nvPr/>
                    </p:nvPicPr>
                    <p:blipFill>
                      <a:blip r:embed="rId8"/>
                      <a:srcRect/>
                      <a:stretch>
                        <a:fillRect/>
                      </a:stretch>
                    </p:blipFill>
                    <p:spPr bwMode="auto">
                      <a:xfrm>
                        <a:off x="4020095" y="4131474"/>
                        <a:ext cx="9842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8269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Text Box 2"/>
          <p:cNvSpPr txBox="1">
            <a:spLocks noChangeArrowheads="1"/>
          </p:cNvSpPr>
          <p:nvPr/>
        </p:nvSpPr>
        <p:spPr bwMode="auto">
          <a:xfrm>
            <a:off x="107504" y="764704"/>
            <a:ext cx="9036496"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381000" indent="-381000" algn="l">
              <a:defRPr kumimoji="1" sz="2400">
                <a:solidFill>
                  <a:schemeClr val="tx1"/>
                </a:solidFill>
                <a:latin typeface="Times New Roman" pitchFamily="18" charset="0"/>
                <a:ea typeface="宋体" charset="-122"/>
              </a:defRPr>
            </a:lvl1pPr>
            <a:lvl2pPr marL="857250" algn="l">
              <a:defRPr kumimoji="1" sz="2400">
                <a:solidFill>
                  <a:schemeClr val="tx1"/>
                </a:solidFill>
                <a:latin typeface="Times New Roman" pitchFamily="18" charset="0"/>
                <a:ea typeface="宋体" charset="-122"/>
              </a:defRPr>
            </a:lvl2pPr>
            <a:lvl3pPr marL="104775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marL="0" indent="0">
              <a:lnSpc>
                <a:spcPct val="150000"/>
              </a:lnSpc>
              <a:spcBef>
                <a:spcPct val="50000"/>
              </a:spcBef>
            </a:pPr>
            <a:r>
              <a:rPr lang="zh-CN" altLang="en-US" sz="2800" b="1" dirty="0" smtClean="0">
                <a:solidFill>
                  <a:schemeClr val="tx2"/>
                </a:solidFill>
              </a:rPr>
              <a:t>回转器把一个端口</a:t>
            </a:r>
            <a:r>
              <a:rPr lang="zh-CN" altLang="en-US" sz="2800" b="1" dirty="0">
                <a:solidFill>
                  <a:schemeClr val="tx2"/>
                </a:solidFill>
              </a:rPr>
              <a:t>的</a:t>
            </a:r>
            <a:r>
              <a:rPr lang="zh-CN" altLang="en-US" sz="2800" b="1" dirty="0" smtClean="0">
                <a:solidFill>
                  <a:schemeClr val="tx2"/>
                </a:solidFill>
              </a:rPr>
              <a:t>电流回转成另一端口</a:t>
            </a:r>
            <a:r>
              <a:rPr lang="zh-CN" altLang="en-US" sz="2800" b="1" dirty="0">
                <a:solidFill>
                  <a:schemeClr val="tx2"/>
                </a:solidFill>
              </a:rPr>
              <a:t>的</a:t>
            </a:r>
            <a:r>
              <a:rPr lang="zh-CN" altLang="en-US" sz="2800" b="1" dirty="0" smtClean="0">
                <a:solidFill>
                  <a:schemeClr val="tx2"/>
                </a:solidFill>
              </a:rPr>
              <a:t>电压。因此，利用回转器</a:t>
            </a:r>
            <a:r>
              <a:rPr lang="zh-CN" altLang="en-US" sz="2800" b="1" dirty="0">
                <a:solidFill>
                  <a:schemeClr val="tx2"/>
                </a:solidFill>
              </a:rPr>
              <a:t>可以把电容回转成</a:t>
            </a:r>
            <a:r>
              <a:rPr lang="zh-CN" altLang="en-US" sz="2800" b="1" dirty="0" smtClean="0">
                <a:solidFill>
                  <a:schemeClr val="tx2"/>
                </a:solidFill>
              </a:rPr>
              <a:t>电感。</a:t>
            </a:r>
            <a:endParaRPr lang="zh-CN" altLang="en-US" sz="2800" b="1" dirty="0">
              <a:solidFill>
                <a:schemeClr val="tx2"/>
              </a:solidFill>
            </a:endParaRPr>
          </a:p>
        </p:txBody>
      </p:sp>
      <p:grpSp>
        <p:nvGrpSpPr>
          <p:cNvPr id="970774" name="Group 22"/>
          <p:cNvGrpSpPr>
            <a:grpSpLocks/>
          </p:cNvGrpSpPr>
          <p:nvPr/>
        </p:nvGrpSpPr>
        <p:grpSpPr bwMode="auto">
          <a:xfrm>
            <a:off x="4003470" y="2468941"/>
            <a:ext cx="1503363" cy="1809750"/>
            <a:chOff x="3582" y="1506"/>
            <a:chExt cx="947" cy="1140"/>
          </a:xfrm>
        </p:grpSpPr>
        <p:sp>
          <p:nvSpPr>
            <p:cNvPr id="970775" name="Line 23"/>
            <p:cNvSpPr>
              <a:spLocks noChangeShapeType="1"/>
            </p:cNvSpPr>
            <p:nvPr/>
          </p:nvSpPr>
          <p:spPr bwMode="auto">
            <a:xfrm>
              <a:off x="3600" y="1506"/>
              <a:ext cx="57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0776" name="Line 24"/>
            <p:cNvSpPr>
              <a:spLocks noChangeShapeType="1"/>
            </p:cNvSpPr>
            <p:nvPr/>
          </p:nvSpPr>
          <p:spPr bwMode="auto">
            <a:xfrm>
              <a:off x="3582" y="2646"/>
              <a:ext cx="5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0777" name="Line 25"/>
            <p:cNvSpPr>
              <a:spLocks noChangeShapeType="1"/>
            </p:cNvSpPr>
            <p:nvPr/>
          </p:nvSpPr>
          <p:spPr bwMode="auto">
            <a:xfrm>
              <a:off x="4164" y="1506"/>
              <a:ext cx="0" cy="49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70778" name="Line 26"/>
            <p:cNvSpPr>
              <a:spLocks noChangeShapeType="1"/>
            </p:cNvSpPr>
            <p:nvPr/>
          </p:nvSpPr>
          <p:spPr bwMode="auto">
            <a:xfrm>
              <a:off x="4038" y="2010"/>
              <a:ext cx="25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0779" name="Line 27"/>
            <p:cNvSpPr>
              <a:spLocks noChangeShapeType="1"/>
            </p:cNvSpPr>
            <p:nvPr/>
          </p:nvSpPr>
          <p:spPr bwMode="auto">
            <a:xfrm>
              <a:off x="4038" y="2088"/>
              <a:ext cx="25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970780" name="Line 28"/>
            <p:cNvSpPr>
              <a:spLocks noChangeShapeType="1"/>
            </p:cNvSpPr>
            <p:nvPr/>
          </p:nvSpPr>
          <p:spPr bwMode="auto">
            <a:xfrm>
              <a:off x="4164" y="2100"/>
              <a:ext cx="0" cy="54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70781" name="Text Box 29"/>
            <p:cNvSpPr txBox="1">
              <a:spLocks noChangeArrowheads="1"/>
            </p:cNvSpPr>
            <p:nvPr/>
          </p:nvSpPr>
          <p:spPr bwMode="auto">
            <a:xfrm>
              <a:off x="4237" y="1904"/>
              <a:ext cx="2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2400" i="1">
                  <a:solidFill>
                    <a:srgbClr val="FF3300"/>
                  </a:solidFill>
                  <a:latin typeface="Times New Roman" pitchFamily="18" charset="0"/>
                  <a:cs typeface="Times New Roman" pitchFamily="18" charset="0"/>
                </a:rPr>
                <a:t>C</a:t>
              </a:r>
              <a:endParaRPr lang="en-US" altLang="zh-CN" sz="2400" b="0">
                <a:latin typeface="Times New Roman" pitchFamily="18" charset="0"/>
                <a:cs typeface="Times New Roman" pitchFamily="18" charset="0"/>
              </a:endParaRPr>
            </a:p>
          </p:txBody>
        </p:sp>
      </p:grpSp>
      <p:graphicFrame>
        <p:nvGraphicFramePr>
          <p:cNvPr id="970782" name="Object 30"/>
          <p:cNvGraphicFramePr>
            <a:graphicFrameLocks noChangeAspect="1"/>
          </p:cNvGraphicFramePr>
          <p:nvPr>
            <p:extLst/>
          </p:nvPr>
        </p:nvGraphicFramePr>
        <p:xfrm>
          <a:off x="6300192" y="2208815"/>
          <a:ext cx="2127250" cy="2157413"/>
        </p:xfrm>
        <a:graphic>
          <a:graphicData uri="http://schemas.openxmlformats.org/presentationml/2006/ole">
            <mc:AlternateContent xmlns:mc="http://schemas.openxmlformats.org/markup-compatibility/2006">
              <mc:Choice xmlns:v="urn:schemas-microsoft-com:vml" Requires="v">
                <p:oleObj spid="_x0000_s68632" name="公式" r:id="rId3" imgW="850680" imgH="863280" progId="Equation.3">
                  <p:embed/>
                </p:oleObj>
              </mc:Choice>
              <mc:Fallback>
                <p:oleObj name="公式" r:id="rId3" imgW="850680" imgH="863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2208815"/>
                        <a:ext cx="2127250"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84" name="Object 32"/>
          <p:cNvGraphicFramePr>
            <a:graphicFrameLocks noChangeAspect="1"/>
          </p:cNvGraphicFramePr>
          <p:nvPr>
            <p:extLst/>
          </p:nvPr>
        </p:nvGraphicFramePr>
        <p:xfrm>
          <a:off x="532109" y="4653136"/>
          <a:ext cx="5480051" cy="985837"/>
        </p:xfrm>
        <a:graphic>
          <a:graphicData uri="http://schemas.openxmlformats.org/presentationml/2006/ole">
            <mc:AlternateContent xmlns:mc="http://schemas.openxmlformats.org/markup-compatibility/2006">
              <mc:Choice xmlns:v="urn:schemas-microsoft-com:vml" Requires="v">
                <p:oleObj spid="_x0000_s68633" name="Equation" r:id="rId5" imgW="2184120" imgH="393480" progId="Equation.DSMT4">
                  <p:embed/>
                </p:oleObj>
              </mc:Choice>
              <mc:Fallback>
                <p:oleObj name="Equation" r:id="rId5" imgW="2184120" imgH="393480" progId="Equation.DSMT4">
                  <p:embed/>
                  <p:pic>
                    <p:nvPicPr>
                      <p:cNvPr id="0" name=""/>
                      <p:cNvPicPr>
                        <a:picLocks noChangeAspect="1" noChangeArrowheads="1"/>
                      </p:cNvPicPr>
                      <p:nvPr/>
                    </p:nvPicPr>
                    <p:blipFill>
                      <a:blip r:embed="rId6"/>
                      <a:srcRect/>
                      <a:stretch>
                        <a:fillRect/>
                      </a:stretch>
                    </p:blipFill>
                    <p:spPr bwMode="auto">
                      <a:xfrm>
                        <a:off x="532109" y="4653136"/>
                        <a:ext cx="5480051"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运算放大器综合运用举例</a:t>
            </a:r>
          </a:p>
        </p:txBody>
      </p:sp>
      <p:grpSp>
        <p:nvGrpSpPr>
          <p:cNvPr id="35" name="Group 10"/>
          <p:cNvGrpSpPr>
            <a:grpSpLocks/>
          </p:cNvGrpSpPr>
          <p:nvPr/>
        </p:nvGrpSpPr>
        <p:grpSpPr bwMode="auto">
          <a:xfrm>
            <a:off x="395536" y="1916832"/>
            <a:ext cx="3832226" cy="2400299"/>
            <a:chOff x="1441" y="1322"/>
            <a:chExt cx="2414" cy="1512"/>
          </a:xfrm>
        </p:grpSpPr>
        <p:sp>
          <p:nvSpPr>
            <p:cNvPr id="36" name="Text Box 11"/>
            <p:cNvSpPr txBox="1">
              <a:spLocks noChangeArrowheads="1"/>
            </p:cNvSpPr>
            <p:nvPr/>
          </p:nvSpPr>
          <p:spPr bwMode="auto">
            <a:xfrm>
              <a:off x="1906" y="1358"/>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37" name="Freeform 12"/>
            <p:cNvSpPr>
              <a:spLocks/>
            </p:cNvSpPr>
            <p:nvPr/>
          </p:nvSpPr>
          <p:spPr bwMode="auto">
            <a:xfrm>
              <a:off x="1620" y="1668"/>
              <a:ext cx="672" cy="1134"/>
            </a:xfrm>
            <a:custGeom>
              <a:avLst/>
              <a:gdLst>
                <a:gd name="T0" fmla="*/ 0 w 672"/>
                <a:gd name="T1" fmla="*/ 0 h 1134"/>
                <a:gd name="T2" fmla="*/ 672 w 672"/>
                <a:gd name="T3" fmla="*/ 0 h 1134"/>
                <a:gd name="T4" fmla="*/ 672 w 672"/>
                <a:gd name="T5" fmla="*/ 1134 h 1134"/>
                <a:gd name="T6" fmla="*/ 24 w 672"/>
                <a:gd name="T7" fmla="*/ 1134 h 1134"/>
              </a:gdLst>
              <a:ahLst/>
              <a:cxnLst>
                <a:cxn ang="0">
                  <a:pos x="T0" y="T1"/>
                </a:cxn>
                <a:cxn ang="0">
                  <a:pos x="T2" y="T3"/>
                </a:cxn>
                <a:cxn ang="0">
                  <a:pos x="T4" y="T5"/>
                </a:cxn>
                <a:cxn ang="0">
                  <a:pos x="T6" y="T7"/>
                </a:cxn>
              </a:cxnLst>
              <a:rect l="0" t="0" r="r" b="b"/>
              <a:pathLst>
                <a:path w="672" h="1134">
                  <a:moveTo>
                    <a:pt x="0" y="0"/>
                  </a:moveTo>
                  <a:lnTo>
                    <a:pt x="672" y="0"/>
                  </a:lnTo>
                  <a:lnTo>
                    <a:pt x="672" y="1134"/>
                  </a:lnTo>
                  <a:lnTo>
                    <a:pt x="24" y="1134"/>
                  </a:ln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8" name="Oval 13"/>
            <p:cNvSpPr>
              <a:spLocks noChangeArrowheads="1"/>
            </p:cNvSpPr>
            <p:nvPr/>
          </p:nvSpPr>
          <p:spPr bwMode="auto">
            <a:xfrm>
              <a:off x="1572" y="2766"/>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9" name="Oval 14"/>
            <p:cNvSpPr>
              <a:spLocks noChangeArrowheads="1"/>
            </p:cNvSpPr>
            <p:nvPr/>
          </p:nvSpPr>
          <p:spPr bwMode="auto">
            <a:xfrm>
              <a:off x="1548" y="1632"/>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0" name="Line 15"/>
            <p:cNvSpPr>
              <a:spLocks noChangeShapeType="1"/>
            </p:cNvSpPr>
            <p:nvPr/>
          </p:nvSpPr>
          <p:spPr bwMode="auto">
            <a:xfrm>
              <a:off x="1626" y="1548"/>
              <a:ext cx="276" cy="0"/>
            </a:xfrm>
            <a:prstGeom prst="line">
              <a:avLst/>
            </a:prstGeom>
            <a:noFill/>
            <a:ln w="38100">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 name="Text Box 16"/>
            <p:cNvSpPr txBox="1">
              <a:spLocks noChangeArrowheads="1"/>
            </p:cNvSpPr>
            <p:nvPr/>
          </p:nvSpPr>
          <p:spPr bwMode="auto">
            <a:xfrm>
              <a:off x="1441" y="2060"/>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42" name="Text Box 17"/>
            <p:cNvSpPr txBox="1">
              <a:spLocks noChangeArrowheads="1"/>
            </p:cNvSpPr>
            <p:nvPr/>
          </p:nvSpPr>
          <p:spPr bwMode="auto">
            <a:xfrm>
              <a:off x="1466" y="168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sp>
          <p:nvSpPr>
            <p:cNvPr id="43" name="Text Box 18"/>
            <p:cNvSpPr txBox="1">
              <a:spLocks noChangeArrowheads="1"/>
            </p:cNvSpPr>
            <p:nvPr/>
          </p:nvSpPr>
          <p:spPr bwMode="auto">
            <a:xfrm>
              <a:off x="1498" y="2504"/>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44" name="Arc 19"/>
            <p:cNvSpPr>
              <a:spLocks/>
            </p:cNvSpPr>
            <p:nvPr/>
          </p:nvSpPr>
          <p:spPr bwMode="auto">
            <a:xfrm>
              <a:off x="2289" y="1975"/>
              <a:ext cx="268" cy="522"/>
            </a:xfrm>
            <a:custGeom>
              <a:avLst/>
              <a:gdLst>
                <a:gd name="G0" fmla="+- 815 0 0"/>
                <a:gd name="G1" fmla="+- 21600 0 0"/>
                <a:gd name="G2" fmla="+- 21600 0 0"/>
                <a:gd name="T0" fmla="*/ 815 w 22415"/>
                <a:gd name="T1" fmla="*/ 0 h 43200"/>
                <a:gd name="T2" fmla="*/ 0 w 22415"/>
                <a:gd name="T3" fmla="*/ 43185 h 43200"/>
                <a:gd name="T4" fmla="*/ 815 w 22415"/>
                <a:gd name="T5" fmla="*/ 21600 h 43200"/>
              </a:gdLst>
              <a:ahLst/>
              <a:cxnLst>
                <a:cxn ang="0">
                  <a:pos x="T0" y="T1"/>
                </a:cxn>
                <a:cxn ang="0">
                  <a:pos x="T2" y="T3"/>
                </a:cxn>
                <a:cxn ang="0">
                  <a:pos x="T4" y="T5"/>
                </a:cxn>
              </a:cxnLst>
              <a:rect l="0" t="0" r="r" b="b"/>
              <a:pathLst>
                <a:path w="22415" h="43200" fill="none" extrusionOk="0">
                  <a:moveTo>
                    <a:pt x="814" y="0"/>
                  </a:moveTo>
                  <a:cubicBezTo>
                    <a:pt x="12744" y="0"/>
                    <a:pt x="22415" y="9670"/>
                    <a:pt x="22415" y="21600"/>
                  </a:cubicBezTo>
                  <a:cubicBezTo>
                    <a:pt x="22415" y="33529"/>
                    <a:pt x="12744" y="43200"/>
                    <a:pt x="815" y="43200"/>
                  </a:cubicBezTo>
                  <a:cubicBezTo>
                    <a:pt x="543" y="43200"/>
                    <a:pt x="271" y="43194"/>
                    <a:pt x="0" y="43184"/>
                  </a:cubicBezTo>
                </a:path>
                <a:path w="22415" h="43200" stroke="0" extrusionOk="0">
                  <a:moveTo>
                    <a:pt x="814" y="0"/>
                  </a:moveTo>
                  <a:cubicBezTo>
                    <a:pt x="12744" y="0"/>
                    <a:pt x="22415" y="9670"/>
                    <a:pt x="22415" y="21600"/>
                  </a:cubicBezTo>
                  <a:cubicBezTo>
                    <a:pt x="22415" y="33529"/>
                    <a:pt x="12744" y="43200"/>
                    <a:pt x="815" y="43200"/>
                  </a:cubicBezTo>
                  <a:cubicBezTo>
                    <a:pt x="543" y="43200"/>
                    <a:pt x="271" y="43194"/>
                    <a:pt x="0" y="43184"/>
                  </a:cubicBezTo>
                  <a:lnTo>
                    <a:pt x="815"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5" name="Freeform 20"/>
            <p:cNvSpPr>
              <a:spLocks/>
            </p:cNvSpPr>
            <p:nvPr/>
          </p:nvSpPr>
          <p:spPr bwMode="auto">
            <a:xfrm flipH="1">
              <a:off x="2980" y="1668"/>
              <a:ext cx="672" cy="1134"/>
            </a:xfrm>
            <a:custGeom>
              <a:avLst/>
              <a:gdLst>
                <a:gd name="T0" fmla="*/ 0 w 672"/>
                <a:gd name="T1" fmla="*/ 0 h 1134"/>
                <a:gd name="T2" fmla="*/ 672 w 672"/>
                <a:gd name="T3" fmla="*/ 0 h 1134"/>
                <a:gd name="T4" fmla="*/ 672 w 672"/>
                <a:gd name="T5" fmla="*/ 1134 h 1134"/>
                <a:gd name="T6" fmla="*/ 24 w 672"/>
                <a:gd name="T7" fmla="*/ 1134 h 1134"/>
              </a:gdLst>
              <a:ahLst/>
              <a:cxnLst>
                <a:cxn ang="0">
                  <a:pos x="T0" y="T1"/>
                </a:cxn>
                <a:cxn ang="0">
                  <a:pos x="T2" y="T3"/>
                </a:cxn>
                <a:cxn ang="0">
                  <a:pos x="T4" y="T5"/>
                </a:cxn>
                <a:cxn ang="0">
                  <a:pos x="T6" y="T7"/>
                </a:cxn>
              </a:cxnLst>
              <a:rect l="0" t="0" r="r" b="b"/>
              <a:pathLst>
                <a:path w="672" h="1134">
                  <a:moveTo>
                    <a:pt x="0" y="0"/>
                  </a:moveTo>
                  <a:lnTo>
                    <a:pt x="672" y="0"/>
                  </a:lnTo>
                  <a:lnTo>
                    <a:pt x="672" y="1134"/>
                  </a:lnTo>
                  <a:lnTo>
                    <a:pt x="24" y="1134"/>
                  </a:ln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 name="Oval 21"/>
            <p:cNvSpPr>
              <a:spLocks noChangeArrowheads="1"/>
            </p:cNvSpPr>
            <p:nvPr/>
          </p:nvSpPr>
          <p:spPr bwMode="auto">
            <a:xfrm flipH="1">
              <a:off x="3632" y="2766"/>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 name="Oval 22"/>
            <p:cNvSpPr>
              <a:spLocks noChangeArrowheads="1"/>
            </p:cNvSpPr>
            <p:nvPr/>
          </p:nvSpPr>
          <p:spPr bwMode="auto">
            <a:xfrm flipH="1">
              <a:off x="3656" y="1632"/>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 name="Line 23"/>
            <p:cNvSpPr>
              <a:spLocks noChangeShapeType="1"/>
            </p:cNvSpPr>
            <p:nvPr/>
          </p:nvSpPr>
          <p:spPr bwMode="auto">
            <a:xfrm flipH="1">
              <a:off x="3370" y="1548"/>
              <a:ext cx="276" cy="0"/>
            </a:xfrm>
            <a:prstGeom prst="line">
              <a:avLst/>
            </a:prstGeom>
            <a:noFill/>
            <a:ln w="38100">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9" name="Text Box 24"/>
            <p:cNvSpPr txBox="1">
              <a:spLocks noChangeArrowheads="1"/>
            </p:cNvSpPr>
            <p:nvPr/>
          </p:nvSpPr>
          <p:spPr bwMode="auto">
            <a:xfrm flipH="1">
              <a:off x="3566" y="2084"/>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sp>
          <p:nvSpPr>
            <p:cNvPr id="50" name="Text Box 25"/>
            <p:cNvSpPr txBox="1">
              <a:spLocks noChangeArrowheads="1"/>
            </p:cNvSpPr>
            <p:nvPr/>
          </p:nvSpPr>
          <p:spPr bwMode="auto">
            <a:xfrm flipH="1">
              <a:off x="3581" y="168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sp>
          <p:nvSpPr>
            <p:cNvPr id="51" name="Text Box 26"/>
            <p:cNvSpPr txBox="1">
              <a:spLocks noChangeArrowheads="1"/>
            </p:cNvSpPr>
            <p:nvPr/>
          </p:nvSpPr>
          <p:spPr bwMode="auto">
            <a:xfrm flipH="1">
              <a:off x="3552" y="2504"/>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52" name="Arc 27"/>
            <p:cNvSpPr>
              <a:spLocks/>
            </p:cNvSpPr>
            <p:nvPr/>
          </p:nvSpPr>
          <p:spPr bwMode="auto">
            <a:xfrm flipH="1">
              <a:off x="2715" y="1975"/>
              <a:ext cx="268" cy="522"/>
            </a:xfrm>
            <a:custGeom>
              <a:avLst/>
              <a:gdLst>
                <a:gd name="G0" fmla="+- 815 0 0"/>
                <a:gd name="G1" fmla="+- 21600 0 0"/>
                <a:gd name="G2" fmla="+- 21600 0 0"/>
                <a:gd name="T0" fmla="*/ 815 w 22415"/>
                <a:gd name="T1" fmla="*/ 0 h 43200"/>
                <a:gd name="T2" fmla="*/ 0 w 22415"/>
                <a:gd name="T3" fmla="*/ 43185 h 43200"/>
                <a:gd name="T4" fmla="*/ 815 w 22415"/>
                <a:gd name="T5" fmla="*/ 21600 h 43200"/>
              </a:gdLst>
              <a:ahLst/>
              <a:cxnLst>
                <a:cxn ang="0">
                  <a:pos x="T0" y="T1"/>
                </a:cxn>
                <a:cxn ang="0">
                  <a:pos x="T2" y="T3"/>
                </a:cxn>
                <a:cxn ang="0">
                  <a:pos x="T4" y="T5"/>
                </a:cxn>
              </a:cxnLst>
              <a:rect l="0" t="0" r="r" b="b"/>
              <a:pathLst>
                <a:path w="22415" h="43200" fill="none" extrusionOk="0">
                  <a:moveTo>
                    <a:pt x="814" y="0"/>
                  </a:moveTo>
                  <a:cubicBezTo>
                    <a:pt x="12744" y="0"/>
                    <a:pt x="22415" y="9670"/>
                    <a:pt x="22415" y="21600"/>
                  </a:cubicBezTo>
                  <a:cubicBezTo>
                    <a:pt x="22415" y="33529"/>
                    <a:pt x="12744" y="43200"/>
                    <a:pt x="815" y="43200"/>
                  </a:cubicBezTo>
                  <a:cubicBezTo>
                    <a:pt x="543" y="43200"/>
                    <a:pt x="271" y="43194"/>
                    <a:pt x="0" y="43184"/>
                  </a:cubicBezTo>
                </a:path>
                <a:path w="22415" h="43200" stroke="0" extrusionOk="0">
                  <a:moveTo>
                    <a:pt x="814" y="0"/>
                  </a:moveTo>
                  <a:cubicBezTo>
                    <a:pt x="12744" y="0"/>
                    <a:pt x="22415" y="9670"/>
                    <a:pt x="22415" y="21600"/>
                  </a:cubicBezTo>
                  <a:cubicBezTo>
                    <a:pt x="22415" y="33529"/>
                    <a:pt x="12744" y="43200"/>
                    <a:pt x="815" y="43200"/>
                  </a:cubicBezTo>
                  <a:cubicBezTo>
                    <a:pt x="543" y="43200"/>
                    <a:pt x="271" y="43194"/>
                    <a:pt x="0" y="43184"/>
                  </a:cubicBezTo>
                  <a:lnTo>
                    <a:pt x="815"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53" name="Text Box 28"/>
            <p:cNvSpPr txBox="1">
              <a:spLocks noChangeArrowheads="1"/>
            </p:cNvSpPr>
            <p:nvPr/>
          </p:nvSpPr>
          <p:spPr bwMode="auto">
            <a:xfrm>
              <a:off x="3094" y="1322"/>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3" name="矩形 2"/>
              <p:cNvSpPr/>
              <p:nvPr/>
            </p:nvSpPr>
            <p:spPr>
              <a:xfrm>
                <a:off x="395536" y="5589240"/>
                <a:ext cx="6437916" cy="658898"/>
              </a:xfrm>
              <a:prstGeom prst="rect">
                <a:avLst/>
              </a:prstGeom>
            </p:spPr>
            <p:txBody>
              <a:bodyPr wrap="none">
                <a:spAutoFit/>
              </a:bodyPr>
              <a:lstStyle/>
              <a:p>
                <a:r>
                  <a:rPr lang="zh-CN" altLang="en-US" sz="3600" b="1" dirty="0" smtClean="0">
                    <a:solidFill>
                      <a:srgbClr val="FF0000"/>
                    </a:solidFill>
                  </a:rPr>
                  <a:t>输入端口等效为电感</a:t>
                </a:r>
                <a14:m>
                  <m:oMath xmlns:m="http://schemas.openxmlformats.org/officeDocument/2006/math">
                    <m:r>
                      <a:rPr lang="zh-CN" altLang="en-US" sz="3600" b="1" i="1" smtClean="0">
                        <a:solidFill>
                          <a:srgbClr val="FF0000"/>
                        </a:solidFill>
                        <a:latin typeface="Cambria Math"/>
                      </a:rPr>
                      <m:t>：</m:t>
                    </m:r>
                    <m:r>
                      <a:rPr lang="zh-CN" altLang="en-US" sz="3600" b="1" i="1" smtClean="0">
                        <a:solidFill>
                          <a:srgbClr val="FF0000"/>
                        </a:solidFill>
                        <a:latin typeface="Cambria Math"/>
                      </a:rPr>
                      <m:t>𝑳</m:t>
                    </m:r>
                    <m:r>
                      <a:rPr lang="zh-CN" altLang="en-US" sz="3600" b="1">
                        <a:solidFill>
                          <a:srgbClr val="FF0000"/>
                        </a:solidFill>
                        <a:latin typeface="Cambria Math"/>
                      </a:rPr>
                      <m:t>=</m:t>
                    </m:r>
                    <m:sSup>
                      <m:sSupPr>
                        <m:ctrlPr>
                          <a:rPr lang="zh-CN" altLang="en-US" sz="3600" b="1" i="1">
                            <a:solidFill>
                              <a:srgbClr val="FF0000"/>
                            </a:solidFill>
                            <a:latin typeface="Cambria Math" panose="02040503050406030204" pitchFamily="18" charset="0"/>
                          </a:rPr>
                        </m:ctrlPr>
                      </m:sSupPr>
                      <m:e>
                        <m:r>
                          <a:rPr lang="zh-CN" altLang="en-US" sz="3600" b="1" i="1">
                            <a:solidFill>
                              <a:srgbClr val="FF0000"/>
                            </a:solidFill>
                            <a:latin typeface="Cambria Math"/>
                          </a:rPr>
                          <m:t>𝒓</m:t>
                        </m:r>
                      </m:e>
                      <m:sup>
                        <m:r>
                          <a:rPr lang="zh-CN" altLang="en-US" sz="3600" b="1" i="1">
                            <a:solidFill>
                              <a:srgbClr val="FF0000"/>
                            </a:solidFill>
                            <a:latin typeface="Cambria Math"/>
                          </a:rPr>
                          <m:t>𝟐</m:t>
                        </m:r>
                      </m:sup>
                    </m:sSup>
                    <m:r>
                      <a:rPr lang="zh-CN" altLang="en-US" sz="3600" b="1" i="1">
                        <a:solidFill>
                          <a:srgbClr val="FF0000"/>
                        </a:solidFill>
                        <a:latin typeface="Cambria Math"/>
                      </a:rPr>
                      <m:t>𝑪</m:t>
                    </m:r>
                  </m:oMath>
                </a14:m>
                <a:endParaRPr lang="zh-CN" altLang="en-US" sz="3600" b="1" dirty="0">
                  <a:solidFill>
                    <a:srgbClr val="FF0000"/>
                  </a:solidFill>
                  <a:latin typeface="Times New Roman" pitchFamily="18" charset="0"/>
                  <a:cs typeface="Times New Roman"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95536" y="5589240"/>
                <a:ext cx="6437916" cy="658898"/>
              </a:xfrm>
              <a:prstGeom prst="rect">
                <a:avLst/>
              </a:prstGeom>
              <a:blipFill rotWithShape="0">
                <a:blip r:embed="rId7"/>
                <a:stretch>
                  <a:fillRect l="-2936" t="-16667" b="-305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D0AE753-541E-4736-A0CC-6AB7A91C9931}" type="slidenum">
              <a:rPr lang="zh-CN" altLang="en-US" smtClean="0"/>
              <a:pPr/>
              <a:t>76</a:t>
            </a:fld>
            <a:endParaRPr lang="en-US" altLang="zh-CN"/>
          </a:p>
        </p:txBody>
      </p:sp>
    </p:spTree>
    <p:extLst>
      <p:ext uri="{BB962C8B-B14F-4D97-AF65-F5344CB8AC3E}">
        <p14:creationId xmlns:p14="http://schemas.microsoft.com/office/powerpoint/2010/main" val="32794204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additive="base">
                                        <p:cTn id="7" dur="500" fill="hold"/>
                                        <p:tgtEl>
                                          <p:spTgt spid="970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0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70774"/>
                                        </p:tgtEl>
                                        <p:attrNameLst>
                                          <p:attrName>style.visibility</p:attrName>
                                        </p:attrNameLst>
                                      </p:cBhvr>
                                      <p:to>
                                        <p:strVal val="visible"/>
                                      </p:to>
                                    </p:set>
                                    <p:animEffect transition="in" filter="wipe(left)">
                                      <p:cBhvr>
                                        <p:cTn id="18" dur="500"/>
                                        <p:tgtEl>
                                          <p:spTgt spid="97077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70782"/>
                                        </p:tgtEl>
                                        <p:attrNameLst>
                                          <p:attrName>style.visibility</p:attrName>
                                        </p:attrNameLst>
                                      </p:cBhvr>
                                      <p:to>
                                        <p:strVal val="visible"/>
                                      </p:to>
                                    </p:set>
                                    <p:animEffect transition="in" filter="wipe(left)">
                                      <p:cBhvr>
                                        <p:cTn id="23" dur="500"/>
                                        <p:tgtEl>
                                          <p:spTgt spid="9707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70784"/>
                                        </p:tgtEl>
                                        <p:attrNameLst>
                                          <p:attrName>style.visibility</p:attrName>
                                        </p:attrNameLst>
                                      </p:cBhvr>
                                      <p:to>
                                        <p:strVal val="visible"/>
                                      </p:to>
                                    </p:set>
                                    <p:animEffect transition="in" filter="wipe(left)">
                                      <p:cBhvr>
                                        <p:cTn id="28" dur="500"/>
                                        <p:tgtEl>
                                          <p:spTgt spid="9707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4" grpId="0" build="p" autoUpdateAnimBg="0"/>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Text Box 2"/>
          <p:cNvSpPr txBox="1">
            <a:spLocks noChangeArrowheads="1"/>
          </p:cNvSpPr>
          <p:nvPr/>
        </p:nvSpPr>
        <p:spPr bwMode="auto">
          <a:xfrm>
            <a:off x="107504" y="764704"/>
            <a:ext cx="9036496" cy="138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381000" indent="-381000" algn="l">
              <a:defRPr kumimoji="1" sz="2400">
                <a:solidFill>
                  <a:schemeClr val="tx1"/>
                </a:solidFill>
                <a:latin typeface="Times New Roman" pitchFamily="18" charset="0"/>
                <a:ea typeface="宋体" charset="-122"/>
              </a:defRPr>
            </a:lvl1pPr>
            <a:lvl2pPr marL="857250" algn="l">
              <a:defRPr kumimoji="1" sz="2400">
                <a:solidFill>
                  <a:schemeClr val="tx1"/>
                </a:solidFill>
                <a:latin typeface="Times New Roman" pitchFamily="18" charset="0"/>
                <a:ea typeface="宋体" charset="-122"/>
              </a:defRPr>
            </a:lvl2pPr>
            <a:lvl3pPr marL="1047750"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marL="0" indent="0">
              <a:lnSpc>
                <a:spcPct val="150000"/>
              </a:lnSpc>
              <a:spcBef>
                <a:spcPct val="50000"/>
              </a:spcBef>
            </a:pPr>
            <a:r>
              <a:rPr lang="zh-CN" altLang="en-US" sz="2800" b="1" dirty="0" smtClean="0">
                <a:solidFill>
                  <a:schemeClr val="tx2"/>
                </a:solidFill>
              </a:rPr>
              <a:t>回转器也可把一个端口</a:t>
            </a:r>
            <a:r>
              <a:rPr lang="zh-CN" altLang="en-US" sz="2800" b="1" dirty="0">
                <a:solidFill>
                  <a:schemeClr val="tx2"/>
                </a:solidFill>
              </a:rPr>
              <a:t>的</a:t>
            </a:r>
            <a:r>
              <a:rPr lang="zh-CN" altLang="en-US" sz="2800" b="1" dirty="0" smtClean="0">
                <a:solidFill>
                  <a:schemeClr val="tx2"/>
                </a:solidFill>
              </a:rPr>
              <a:t>电压回转成另一端口</a:t>
            </a:r>
            <a:r>
              <a:rPr lang="zh-CN" altLang="en-US" sz="2800" b="1" dirty="0">
                <a:solidFill>
                  <a:schemeClr val="tx2"/>
                </a:solidFill>
              </a:rPr>
              <a:t>的</a:t>
            </a:r>
            <a:r>
              <a:rPr lang="zh-CN" altLang="en-US" sz="2800" b="1" dirty="0" smtClean="0">
                <a:solidFill>
                  <a:schemeClr val="tx2"/>
                </a:solidFill>
              </a:rPr>
              <a:t>电流。因此，利用回转器也可以</a:t>
            </a:r>
            <a:r>
              <a:rPr lang="zh-CN" altLang="en-US" sz="2800" b="1" dirty="0">
                <a:solidFill>
                  <a:schemeClr val="tx2"/>
                </a:solidFill>
              </a:rPr>
              <a:t>把</a:t>
            </a:r>
            <a:r>
              <a:rPr lang="zh-CN" altLang="en-US" sz="2800" b="1" dirty="0" smtClean="0">
                <a:solidFill>
                  <a:schemeClr val="tx2"/>
                </a:solidFill>
              </a:rPr>
              <a:t>电感回转</a:t>
            </a:r>
            <a:r>
              <a:rPr lang="zh-CN" altLang="en-US" sz="2800" b="1" dirty="0">
                <a:solidFill>
                  <a:schemeClr val="tx2"/>
                </a:solidFill>
              </a:rPr>
              <a:t>成</a:t>
            </a:r>
            <a:r>
              <a:rPr lang="zh-CN" altLang="en-US" sz="2800" b="1" dirty="0" smtClean="0">
                <a:solidFill>
                  <a:schemeClr val="tx2"/>
                </a:solidFill>
              </a:rPr>
              <a:t>电容。</a:t>
            </a:r>
            <a:endParaRPr lang="zh-CN" altLang="en-US" sz="2800" b="1" dirty="0">
              <a:solidFill>
                <a:schemeClr val="tx2"/>
              </a:solidFill>
            </a:endParaRPr>
          </a:p>
        </p:txBody>
      </p:sp>
      <p:sp>
        <p:nvSpPr>
          <p:cNvPr id="970781" name="Text Box 29"/>
          <p:cNvSpPr txBox="1">
            <a:spLocks noChangeArrowheads="1"/>
          </p:cNvSpPr>
          <p:nvPr/>
        </p:nvSpPr>
        <p:spPr bwMode="auto">
          <a:xfrm>
            <a:off x="5332586" y="3100769"/>
            <a:ext cx="463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50000"/>
              </a:spcBef>
            </a:pPr>
            <a:r>
              <a:rPr lang="en-US" altLang="zh-CN" sz="2400" b="1" i="1" dirty="0" smtClean="0">
                <a:solidFill>
                  <a:srgbClr val="FF3300"/>
                </a:solidFill>
                <a:latin typeface="Times New Roman" pitchFamily="18" charset="0"/>
                <a:cs typeface="Times New Roman" pitchFamily="18" charset="0"/>
              </a:rPr>
              <a:t>L</a:t>
            </a:r>
            <a:endParaRPr lang="en-US" altLang="zh-CN" sz="2400" b="1" dirty="0">
              <a:latin typeface="Times New Roman" pitchFamily="18" charset="0"/>
              <a:cs typeface="Times New Roman" pitchFamily="18" charset="0"/>
            </a:endParaRPr>
          </a:p>
        </p:txBody>
      </p:sp>
      <p:graphicFrame>
        <p:nvGraphicFramePr>
          <p:cNvPr id="970782" name="Object 30"/>
          <p:cNvGraphicFramePr>
            <a:graphicFrameLocks noChangeAspect="1"/>
          </p:cNvGraphicFramePr>
          <p:nvPr>
            <p:extLst/>
          </p:nvPr>
        </p:nvGraphicFramePr>
        <p:xfrm>
          <a:off x="6396038" y="2208213"/>
          <a:ext cx="1936750" cy="2157412"/>
        </p:xfrm>
        <a:graphic>
          <a:graphicData uri="http://schemas.openxmlformats.org/presentationml/2006/ole">
            <mc:AlternateContent xmlns:mc="http://schemas.openxmlformats.org/markup-compatibility/2006">
              <mc:Choice xmlns:v="urn:schemas-microsoft-com:vml" Requires="v">
                <p:oleObj spid="_x0000_s69667" name="Equation" r:id="rId3" imgW="774360" imgH="863280" progId="Equation.DSMT4">
                  <p:embed/>
                </p:oleObj>
              </mc:Choice>
              <mc:Fallback>
                <p:oleObj name="Equation" r:id="rId3" imgW="774360" imgH="863280" progId="Equation.DSMT4">
                  <p:embed/>
                  <p:pic>
                    <p:nvPicPr>
                      <p:cNvPr id="0" name=""/>
                      <p:cNvPicPr>
                        <a:picLocks noChangeAspect="1" noChangeArrowheads="1"/>
                      </p:cNvPicPr>
                      <p:nvPr/>
                    </p:nvPicPr>
                    <p:blipFill>
                      <a:blip r:embed="rId4"/>
                      <a:srcRect/>
                      <a:stretch>
                        <a:fillRect/>
                      </a:stretch>
                    </p:blipFill>
                    <p:spPr bwMode="auto">
                      <a:xfrm>
                        <a:off x="6396038" y="2208213"/>
                        <a:ext cx="1936750"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84" name="Object 32"/>
          <p:cNvGraphicFramePr>
            <a:graphicFrameLocks noChangeAspect="1"/>
          </p:cNvGraphicFramePr>
          <p:nvPr>
            <p:extLst/>
          </p:nvPr>
        </p:nvGraphicFramePr>
        <p:xfrm>
          <a:off x="420688" y="4509120"/>
          <a:ext cx="5702300" cy="985837"/>
        </p:xfrm>
        <a:graphic>
          <a:graphicData uri="http://schemas.openxmlformats.org/presentationml/2006/ole">
            <mc:AlternateContent xmlns:mc="http://schemas.openxmlformats.org/markup-compatibility/2006">
              <mc:Choice xmlns:v="urn:schemas-microsoft-com:vml" Requires="v">
                <p:oleObj spid="_x0000_s69668" name="Equation" r:id="rId5" imgW="2273040" imgH="393480" progId="Equation.DSMT4">
                  <p:embed/>
                </p:oleObj>
              </mc:Choice>
              <mc:Fallback>
                <p:oleObj name="Equation" r:id="rId5" imgW="2273040" imgH="393480" progId="Equation.DSMT4">
                  <p:embed/>
                  <p:pic>
                    <p:nvPicPr>
                      <p:cNvPr id="0" name=""/>
                      <p:cNvPicPr>
                        <a:picLocks noChangeAspect="1" noChangeArrowheads="1"/>
                      </p:cNvPicPr>
                      <p:nvPr/>
                    </p:nvPicPr>
                    <p:blipFill>
                      <a:blip r:embed="rId6"/>
                      <a:srcRect/>
                      <a:stretch>
                        <a:fillRect/>
                      </a:stretch>
                    </p:blipFill>
                    <p:spPr bwMode="auto">
                      <a:xfrm>
                        <a:off x="420688" y="4509120"/>
                        <a:ext cx="5702300"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运算放大器综合运用举例</a:t>
            </a:r>
          </a:p>
        </p:txBody>
      </p:sp>
      <p:grpSp>
        <p:nvGrpSpPr>
          <p:cNvPr id="35" name="Group 10"/>
          <p:cNvGrpSpPr>
            <a:grpSpLocks/>
          </p:cNvGrpSpPr>
          <p:nvPr/>
        </p:nvGrpSpPr>
        <p:grpSpPr bwMode="auto">
          <a:xfrm>
            <a:off x="395536" y="1916832"/>
            <a:ext cx="3832226" cy="2400299"/>
            <a:chOff x="1441" y="1322"/>
            <a:chExt cx="2414" cy="1512"/>
          </a:xfrm>
        </p:grpSpPr>
        <p:sp>
          <p:nvSpPr>
            <p:cNvPr id="36" name="Text Box 11"/>
            <p:cNvSpPr txBox="1">
              <a:spLocks noChangeArrowheads="1"/>
            </p:cNvSpPr>
            <p:nvPr/>
          </p:nvSpPr>
          <p:spPr bwMode="auto">
            <a:xfrm>
              <a:off x="1906" y="1358"/>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37" name="Freeform 12"/>
            <p:cNvSpPr>
              <a:spLocks/>
            </p:cNvSpPr>
            <p:nvPr/>
          </p:nvSpPr>
          <p:spPr bwMode="auto">
            <a:xfrm>
              <a:off x="1620" y="1668"/>
              <a:ext cx="672" cy="1134"/>
            </a:xfrm>
            <a:custGeom>
              <a:avLst/>
              <a:gdLst>
                <a:gd name="T0" fmla="*/ 0 w 672"/>
                <a:gd name="T1" fmla="*/ 0 h 1134"/>
                <a:gd name="T2" fmla="*/ 672 w 672"/>
                <a:gd name="T3" fmla="*/ 0 h 1134"/>
                <a:gd name="T4" fmla="*/ 672 w 672"/>
                <a:gd name="T5" fmla="*/ 1134 h 1134"/>
                <a:gd name="T6" fmla="*/ 24 w 672"/>
                <a:gd name="T7" fmla="*/ 1134 h 1134"/>
              </a:gdLst>
              <a:ahLst/>
              <a:cxnLst>
                <a:cxn ang="0">
                  <a:pos x="T0" y="T1"/>
                </a:cxn>
                <a:cxn ang="0">
                  <a:pos x="T2" y="T3"/>
                </a:cxn>
                <a:cxn ang="0">
                  <a:pos x="T4" y="T5"/>
                </a:cxn>
                <a:cxn ang="0">
                  <a:pos x="T6" y="T7"/>
                </a:cxn>
              </a:cxnLst>
              <a:rect l="0" t="0" r="r" b="b"/>
              <a:pathLst>
                <a:path w="672" h="1134">
                  <a:moveTo>
                    <a:pt x="0" y="0"/>
                  </a:moveTo>
                  <a:lnTo>
                    <a:pt x="672" y="0"/>
                  </a:lnTo>
                  <a:lnTo>
                    <a:pt x="672" y="1134"/>
                  </a:lnTo>
                  <a:lnTo>
                    <a:pt x="24" y="1134"/>
                  </a:ln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8" name="Oval 13"/>
            <p:cNvSpPr>
              <a:spLocks noChangeArrowheads="1"/>
            </p:cNvSpPr>
            <p:nvPr/>
          </p:nvSpPr>
          <p:spPr bwMode="auto">
            <a:xfrm>
              <a:off x="1572" y="2766"/>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39" name="Oval 14"/>
            <p:cNvSpPr>
              <a:spLocks noChangeArrowheads="1"/>
            </p:cNvSpPr>
            <p:nvPr/>
          </p:nvSpPr>
          <p:spPr bwMode="auto">
            <a:xfrm>
              <a:off x="1548" y="1632"/>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0" name="Line 15"/>
            <p:cNvSpPr>
              <a:spLocks noChangeShapeType="1"/>
            </p:cNvSpPr>
            <p:nvPr/>
          </p:nvSpPr>
          <p:spPr bwMode="auto">
            <a:xfrm>
              <a:off x="1626" y="1548"/>
              <a:ext cx="276" cy="0"/>
            </a:xfrm>
            <a:prstGeom prst="line">
              <a:avLst/>
            </a:prstGeom>
            <a:noFill/>
            <a:ln w="38100">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1" name="Text Box 16"/>
            <p:cNvSpPr txBox="1">
              <a:spLocks noChangeArrowheads="1"/>
            </p:cNvSpPr>
            <p:nvPr/>
          </p:nvSpPr>
          <p:spPr bwMode="auto">
            <a:xfrm>
              <a:off x="1441" y="2060"/>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1</a:t>
              </a:r>
              <a:endParaRPr lang="en-US" altLang="zh-CN" sz="2400" b="1">
                <a:solidFill>
                  <a:schemeClr val="tx2"/>
                </a:solidFill>
                <a:latin typeface="Times New Roman" pitchFamily="18" charset="0"/>
                <a:cs typeface="Times New Roman" pitchFamily="18" charset="0"/>
              </a:endParaRPr>
            </a:p>
          </p:txBody>
        </p:sp>
        <p:sp>
          <p:nvSpPr>
            <p:cNvPr id="42" name="Text Box 17"/>
            <p:cNvSpPr txBox="1">
              <a:spLocks noChangeArrowheads="1"/>
            </p:cNvSpPr>
            <p:nvPr/>
          </p:nvSpPr>
          <p:spPr bwMode="auto">
            <a:xfrm>
              <a:off x="1466" y="168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sp>
          <p:nvSpPr>
            <p:cNvPr id="43" name="Text Box 18"/>
            <p:cNvSpPr txBox="1">
              <a:spLocks noChangeArrowheads="1"/>
            </p:cNvSpPr>
            <p:nvPr/>
          </p:nvSpPr>
          <p:spPr bwMode="auto">
            <a:xfrm>
              <a:off x="1498" y="2504"/>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44" name="Arc 19"/>
            <p:cNvSpPr>
              <a:spLocks/>
            </p:cNvSpPr>
            <p:nvPr/>
          </p:nvSpPr>
          <p:spPr bwMode="auto">
            <a:xfrm>
              <a:off x="2289" y="1975"/>
              <a:ext cx="268" cy="522"/>
            </a:xfrm>
            <a:custGeom>
              <a:avLst/>
              <a:gdLst>
                <a:gd name="G0" fmla="+- 815 0 0"/>
                <a:gd name="G1" fmla="+- 21600 0 0"/>
                <a:gd name="G2" fmla="+- 21600 0 0"/>
                <a:gd name="T0" fmla="*/ 815 w 22415"/>
                <a:gd name="T1" fmla="*/ 0 h 43200"/>
                <a:gd name="T2" fmla="*/ 0 w 22415"/>
                <a:gd name="T3" fmla="*/ 43185 h 43200"/>
                <a:gd name="T4" fmla="*/ 815 w 22415"/>
                <a:gd name="T5" fmla="*/ 21600 h 43200"/>
              </a:gdLst>
              <a:ahLst/>
              <a:cxnLst>
                <a:cxn ang="0">
                  <a:pos x="T0" y="T1"/>
                </a:cxn>
                <a:cxn ang="0">
                  <a:pos x="T2" y="T3"/>
                </a:cxn>
                <a:cxn ang="0">
                  <a:pos x="T4" y="T5"/>
                </a:cxn>
              </a:cxnLst>
              <a:rect l="0" t="0" r="r" b="b"/>
              <a:pathLst>
                <a:path w="22415" h="43200" fill="none" extrusionOk="0">
                  <a:moveTo>
                    <a:pt x="814" y="0"/>
                  </a:moveTo>
                  <a:cubicBezTo>
                    <a:pt x="12744" y="0"/>
                    <a:pt x="22415" y="9670"/>
                    <a:pt x="22415" y="21600"/>
                  </a:cubicBezTo>
                  <a:cubicBezTo>
                    <a:pt x="22415" y="33529"/>
                    <a:pt x="12744" y="43200"/>
                    <a:pt x="815" y="43200"/>
                  </a:cubicBezTo>
                  <a:cubicBezTo>
                    <a:pt x="543" y="43200"/>
                    <a:pt x="271" y="43194"/>
                    <a:pt x="0" y="43184"/>
                  </a:cubicBezTo>
                </a:path>
                <a:path w="22415" h="43200" stroke="0" extrusionOk="0">
                  <a:moveTo>
                    <a:pt x="814" y="0"/>
                  </a:moveTo>
                  <a:cubicBezTo>
                    <a:pt x="12744" y="0"/>
                    <a:pt x="22415" y="9670"/>
                    <a:pt x="22415" y="21600"/>
                  </a:cubicBezTo>
                  <a:cubicBezTo>
                    <a:pt x="22415" y="33529"/>
                    <a:pt x="12744" y="43200"/>
                    <a:pt x="815" y="43200"/>
                  </a:cubicBezTo>
                  <a:cubicBezTo>
                    <a:pt x="543" y="43200"/>
                    <a:pt x="271" y="43194"/>
                    <a:pt x="0" y="43184"/>
                  </a:cubicBezTo>
                  <a:lnTo>
                    <a:pt x="815"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45" name="Freeform 20"/>
            <p:cNvSpPr>
              <a:spLocks/>
            </p:cNvSpPr>
            <p:nvPr/>
          </p:nvSpPr>
          <p:spPr bwMode="auto">
            <a:xfrm flipH="1">
              <a:off x="2980" y="1668"/>
              <a:ext cx="672" cy="1134"/>
            </a:xfrm>
            <a:custGeom>
              <a:avLst/>
              <a:gdLst>
                <a:gd name="T0" fmla="*/ 0 w 672"/>
                <a:gd name="T1" fmla="*/ 0 h 1134"/>
                <a:gd name="T2" fmla="*/ 672 w 672"/>
                <a:gd name="T3" fmla="*/ 0 h 1134"/>
                <a:gd name="T4" fmla="*/ 672 w 672"/>
                <a:gd name="T5" fmla="*/ 1134 h 1134"/>
                <a:gd name="T6" fmla="*/ 24 w 672"/>
                <a:gd name="T7" fmla="*/ 1134 h 1134"/>
              </a:gdLst>
              <a:ahLst/>
              <a:cxnLst>
                <a:cxn ang="0">
                  <a:pos x="T0" y="T1"/>
                </a:cxn>
                <a:cxn ang="0">
                  <a:pos x="T2" y="T3"/>
                </a:cxn>
                <a:cxn ang="0">
                  <a:pos x="T4" y="T5"/>
                </a:cxn>
                <a:cxn ang="0">
                  <a:pos x="T6" y="T7"/>
                </a:cxn>
              </a:cxnLst>
              <a:rect l="0" t="0" r="r" b="b"/>
              <a:pathLst>
                <a:path w="672" h="1134">
                  <a:moveTo>
                    <a:pt x="0" y="0"/>
                  </a:moveTo>
                  <a:lnTo>
                    <a:pt x="672" y="0"/>
                  </a:lnTo>
                  <a:lnTo>
                    <a:pt x="672" y="1134"/>
                  </a:lnTo>
                  <a:lnTo>
                    <a:pt x="24" y="1134"/>
                  </a:ln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6" name="Oval 21"/>
            <p:cNvSpPr>
              <a:spLocks noChangeArrowheads="1"/>
            </p:cNvSpPr>
            <p:nvPr/>
          </p:nvSpPr>
          <p:spPr bwMode="auto">
            <a:xfrm flipH="1">
              <a:off x="3632" y="2766"/>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7" name="Oval 22"/>
            <p:cNvSpPr>
              <a:spLocks noChangeArrowheads="1"/>
            </p:cNvSpPr>
            <p:nvPr/>
          </p:nvSpPr>
          <p:spPr bwMode="auto">
            <a:xfrm flipH="1">
              <a:off x="3656" y="1632"/>
              <a:ext cx="68" cy="68"/>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8" name="Line 23"/>
            <p:cNvSpPr>
              <a:spLocks noChangeShapeType="1"/>
            </p:cNvSpPr>
            <p:nvPr/>
          </p:nvSpPr>
          <p:spPr bwMode="auto">
            <a:xfrm flipH="1">
              <a:off x="3370" y="1548"/>
              <a:ext cx="276" cy="0"/>
            </a:xfrm>
            <a:prstGeom prst="line">
              <a:avLst/>
            </a:prstGeom>
            <a:noFill/>
            <a:ln w="38100">
              <a:solidFill>
                <a:schemeClr val="tx2"/>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49" name="Text Box 24"/>
            <p:cNvSpPr txBox="1">
              <a:spLocks noChangeArrowheads="1"/>
            </p:cNvSpPr>
            <p:nvPr/>
          </p:nvSpPr>
          <p:spPr bwMode="auto">
            <a:xfrm flipH="1">
              <a:off x="3566" y="2084"/>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u</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sp>
          <p:nvSpPr>
            <p:cNvPr id="50" name="Text Box 25"/>
            <p:cNvSpPr txBox="1">
              <a:spLocks noChangeArrowheads="1"/>
            </p:cNvSpPr>
            <p:nvPr/>
          </p:nvSpPr>
          <p:spPr bwMode="auto">
            <a:xfrm flipH="1">
              <a:off x="3581" y="1688"/>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rPr>
                <a:t>+</a:t>
              </a:r>
            </a:p>
          </p:txBody>
        </p:sp>
        <p:sp>
          <p:nvSpPr>
            <p:cNvPr id="51" name="Text Box 26"/>
            <p:cNvSpPr txBox="1">
              <a:spLocks noChangeArrowheads="1"/>
            </p:cNvSpPr>
            <p:nvPr/>
          </p:nvSpPr>
          <p:spPr bwMode="auto">
            <a:xfrm flipH="1">
              <a:off x="3552" y="2504"/>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a:solidFill>
                    <a:schemeClr val="tx2"/>
                  </a:solidFill>
                  <a:latin typeface="Times New Roman" pitchFamily="18" charset="0"/>
                  <a:cs typeface="Times New Roman" pitchFamily="18" charset="0"/>
                  <a:sym typeface="Symbol" pitchFamily="18" charset="2"/>
                </a:rPr>
                <a:t></a:t>
              </a:r>
              <a:endParaRPr lang="en-US" altLang="zh-CN" sz="2400" b="1">
                <a:solidFill>
                  <a:schemeClr val="tx2"/>
                </a:solidFill>
                <a:latin typeface="Times New Roman" pitchFamily="18" charset="0"/>
                <a:cs typeface="Times New Roman" pitchFamily="18" charset="0"/>
              </a:endParaRPr>
            </a:p>
          </p:txBody>
        </p:sp>
        <p:sp>
          <p:nvSpPr>
            <p:cNvPr id="52" name="Arc 27"/>
            <p:cNvSpPr>
              <a:spLocks/>
            </p:cNvSpPr>
            <p:nvPr/>
          </p:nvSpPr>
          <p:spPr bwMode="auto">
            <a:xfrm flipH="1">
              <a:off x="2715" y="1975"/>
              <a:ext cx="268" cy="522"/>
            </a:xfrm>
            <a:custGeom>
              <a:avLst/>
              <a:gdLst>
                <a:gd name="G0" fmla="+- 815 0 0"/>
                <a:gd name="G1" fmla="+- 21600 0 0"/>
                <a:gd name="G2" fmla="+- 21600 0 0"/>
                <a:gd name="T0" fmla="*/ 815 w 22415"/>
                <a:gd name="T1" fmla="*/ 0 h 43200"/>
                <a:gd name="T2" fmla="*/ 0 w 22415"/>
                <a:gd name="T3" fmla="*/ 43185 h 43200"/>
                <a:gd name="T4" fmla="*/ 815 w 22415"/>
                <a:gd name="T5" fmla="*/ 21600 h 43200"/>
              </a:gdLst>
              <a:ahLst/>
              <a:cxnLst>
                <a:cxn ang="0">
                  <a:pos x="T0" y="T1"/>
                </a:cxn>
                <a:cxn ang="0">
                  <a:pos x="T2" y="T3"/>
                </a:cxn>
                <a:cxn ang="0">
                  <a:pos x="T4" y="T5"/>
                </a:cxn>
              </a:cxnLst>
              <a:rect l="0" t="0" r="r" b="b"/>
              <a:pathLst>
                <a:path w="22415" h="43200" fill="none" extrusionOk="0">
                  <a:moveTo>
                    <a:pt x="814" y="0"/>
                  </a:moveTo>
                  <a:cubicBezTo>
                    <a:pt x="12744" y="0"/>
                    <a:pt x="22415" y="9670"/>
                    <a:pt x="22415" y="21600"/>
                  </a:cubicBezTo>
                  <a:cubicBezTo>
                    <a:pt x="22415" y="33529"/>
                    <a:pt x="12744" y="43200"/>
                    <a:pt x="815" y="43200"/>
                  </a:cubicBezTo>
                  <a:cubicBezTo>
                    <a:pt x="543" y="43200"/>
                    <a:pt x="271" y="43194"/>
                    <a:pt x="0" y="43184"/>
                  </a:cubicBezTo>
                </a:path>
                <a:path w="22415" h="43200" stroke="0" extrusionOk="0">
                  <a:moveTo>
                    <a:pt x="814" y="0"/>
                  </a:moveTo>
                  <a:cubicBezTo>
                    <a:pt x="12744" y="0"/>
                    <a:pt x="22415" y="9670"/>
                    <a:pt x="22415" y="21600"/>
                  </a:cubicBezTo>
                  <a:cubicBezTo>
                    <a:pt x="22415" y="33529"/>
                    <a:pt x="12744" y="43200"/>
                    <a:pt x="815" y="43200"/>
                  </a:cubicBezTo>
                  <a:cubicBezTo>
                    <a:pt x="543" y="43200"/>
                    <a:pt x="271" y="43194"/>
                    <a:pt x="0" y="43184"/>
                  </a:cubicBezTo>
                  <a:lnTo>
                    <a:pt x="815"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53" name="Text Box 28"/>
            <p:cNvSpPr txBox="1">
              <a:spLocks noChangeArrowheads="1"/>
            </p:cNvSpPr>
            <p:nvPr/>
          </p:nvSpPr>
          <p:spPr bwMode="auto">
            <a:xfrm>
              <a:off x="3094" y="1322"/>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en-US" altLang="zh-CN" sz="2400" b="1" i="1">
                  <a:solidFill>
                    <a:schemeClr val="tx2"/>
                  </a:solidFill>
                  <a:latin typeface="Times New Roman" pitchFamily="18" charset="0"/>
                  <a:cs typeface="Times New Roman" pitchFamily="18" charset="0"/>
                </a:rPr>
                <a:t>i</a:t>
              </a:r>
              <a:r>
                <a:rPr lang="en-US" altLang="zh-CN" sz="2400" b="1" baseline="-25000">
                  <a:solidFill>
                    <a:schemeClr val="tx2"/>
                  </a:solidFill>
                  <a:latin typeface="Times New Roman" pitchFamily="18" charset="0"/>
                  <a:cs typeface="Times New Roman" pitchFamily="18" charset="0"/>
                </a:rPr>
                <a:t>2</a:t>
              </a:r>
              <a:endParaRPr lang="en-US" altLang="zh-CN" sz="2400" b="1">
                <a:solidFill>
                  <a:schemeClr val="tx2"/>
                </a:solidFill>
                <a:latin typeface="Times New Roman" pitchFamily="18" charset="0"/>
                <a:cs typeface="Times New Roman" pitchFamily="18" charset="0"/>
              </a:endParaRPr>
            </a:p>
          </p:txBody>
        </p:sp>
      </p:grpSp>
      <p:sp>
        <p:nvSpPr>
          <p:cNvPr id="3" name="矩形 2"/>
          <p:cNvSpPr/>
          <p:nvPr/>
        </p:nvSpPr>
        <p:spPr>
          <a:xfrm>
            <a:off x="395536" y="5589240"/>
            <a:ext cx="6183103" cy="646331"/>
          </a:xfrm>
          <a:prstGeom prst="rect">
            <a:avLst/>
          </a:prstGeom>
        </p:spPr>
        <p:txBody>
          <a:bodyPr wrap="none">
            <a:spAutoFit/>
          </a:bodyPr>
          <a:lstStyle/>
          <a:p>
            <a:r>
              <a:rPr lang="zh-CN" altLang="en-US" sz="3600" b="1" dirty="0">
                <a:solidFill>
                  <a:srgbClr val="FF0000"/>
                </a:solidFill>
              </a:rPr>
              <a:t>输入端口等效为</a:t>
            </a:r>
            <a:r>
              <a:rPr lang="zh-CN" altLang="en-US" sz="3600" b="1" dirty="0" smtClean="0">
                <a:solidFill>
                  <a:srgbClr val="FF0000"/>
                </a:solidFill>
              </a:rPr>
              <a:t>电容：</a:t>
            </a:r>
            <a:r>
              <a:rPr lang="en-US" altLang="zh-CN" sz="3600" b="1" i="1" dirty="0" smtClean="0">
                <a:solidFill>
                  <a:srgbClr val="FF0000"/>
                </a:solidFill>
                <a:latin typeface="Times New Roman" pitchFamily="18" charset="0"/>
                <a:cs typeface="Times New Roman" pitchFamily="18" charset="0"/>
              </a:rPr>
              <a:t>C</a:t>
            </a:r>
            <a:r>
              <a:rPr lang="en-US" altLang="zh-CN" sz="3600" b="1" dirty="0" smtClean="0">
                <a:solidFill>
                  <a:srgbClr val="FF0000"/>
                </a:solidFill>
                <a:latin typeface="Times New Roman" pitchFamily="18" charset="0"/>
                <a:cs typeface="Times New Roman" pitchFamily="18" charset="0"/>
              </a:rPr>
              <a:t>=</a:t>
            </a:r>
            <a:r>
              <a:rPr lang="en-US" altLang="zh-CN" sz="3600" b="1" i="1" dirty="0" smtClean="0">
                <a:solidFill>
                  <a:srgbClr val="FF0000"/>
                </a:solidFill>
                <a:latin typeface="Times New Roman" pitchFamily="18" charset="0"/>
                <a:cs typeface="Times New Roman" pitchFamily="18" charset="0"/>
              </a:rPr>
              <a:t>g</a:t>
            </a:r>
            <a:r>
              <a:rPr lang="en-US" altLang="zh-CN" sz="3600" b="1" baseline="30000" dirty="0" smtClean="0">
                <a:solidFill>
                  <a:srgbClr val="FF0000"/>
                </a:solidFill>
                <a:latin typeface="Times New Roman" pitchFamily="18" charset="0"/>
                <a:cs typeface="Times New Roman" pitchFamily="18" charset="0"/>
              </a:rPr>
              <a:t>2</a:t>
            </a:r>
            <a:r>
              <a:rPr lang="en-US" altLang="zh-CN" sz="3600" b="1" i="1" dirty="0" smtClean="0">
                <a:solidFill>
                  <a:srgbClr val="FF0000"/>
                </a:solidFill>
                <a:latin typeface="Times New Roman" pitchFamily="18" charset="0"/>
                <a:cs typeface="Times New Roman" pitchFamily="18" charset="0"/>
              </a:rPr>
              <a:t>L</a:t>
            </a:r>
            <a:endParaRPr lang="zh-CN" altLang="en-US" sz="3600" b="1" i="1" dirty="0">
              <a:solidFill>
                <a:srgbClr val="FF0000"/>
              </a:solidFill>
              <a:latin typeface="Times New Roman" pitchFamily="18" charset="0"/>
              <a:cs typeface="Times New Roman" pitchFamily="18" charset="0"/>
            </a:endParaRPr>
          </a:p>
        </p:txBody>
      </p:sp>
      <p:graphicFrame>
        <p:nvGraphicFramePr>
          <p:cNvPr id="5" name="对象 4"/>
          <p:cNvGraphicFramePr>
            <a:graphicFrameLocks noChangeAspect="1"/>
          </p:cNvGraphicFramePr>
          <p:nvPr>
            <p:extLst/>
          </p:nvPr>
        </p:nvGraphicFramePr>
        <p:xfrm>
          <a:off x="3963762" y="2455409"/>
          <a:ext cx="1312863" cy="1845393"/>
        </p:xfrm>
        <a:graphic>
          <a:graphicData uri="http://schemas.openxmlformats.org/presentationml/2006/ole">
            <mc:AlternateContent xmlns:mc="http://schemas.openxmlformats.org/markup-compatibility/2006">
              <mc:Choice xmlns:v="urn:schemas-microsoft-com:vml" Requires="v">
                <p:oleObj spid="_x0000_s69669" name="Visio" r:id="rId7" imgW="1313068" imgH="1914457" progId="Visio.Drawing.11">
                  <p:embed/>
                </p:oleObj>
              </mc:Choice>
              <mc:Fallback>
                <p:oleObj name="Visio" r:id="rId7" imgW="1313068" imgH="1914457" progId="Visio.Drawing.11">
                  <p:embed/>
                  <p:pic>
                    <p:nvPicPr>
                      <p:cNvPr id="0" name=""/>
                      <p:cNvPicPr/>
                      <p:nvPr/>
                    </p:nvPicPr>
                    <p:blipFill>
                      <a:blip r:embed="rId8"/>
                      <a:stretch>
                        <a:fillRect/>
                      </a:stretch>
                    </p:blipFill>
                    <p:spPr>
                      <a:xfrm>
                        <a:off x="3963762" y="2455409"/>
                        <a:ext cx="1312863" cy="1845393"/>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3D0AE753-541E-4736-A0CC-6AB7A91C9931}" type="slidenum">
              <a:rPr lang="zh-CN" altLang="en-US" smtClean="0"/>
              <a:pPr/>
              <a:t>77</a:t>
            </a:fld>
            <a:endParaRPr lang="en-US" altLang="zh-CN"/>
          </a:p>
        </p:txBody>
      </p:sp>
    </p:spTree>
    <p:extLst>
      <p:ext uri="{BB962C8B-B14F-4D97-AF65-F5344CB8AC3E}">
        <p14:creationId xmlns:p14="http://schemas.microsoft.com/office/powerpoint/2010/main" val="17945196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0754">
                                            <p:txEl>
                                              <p:pRg st="0" end="0"/>
                                            </p:txEl>
                                          </p:spTgt>
                                        </p:tgtEl>
                                        <p:attrNameLst>
                                          <p:attrName>style.visibility</p:attrName>
                                        </p:attrNameLst>
                                      </p:cBhvr>
                                      <p:to>
                                        <p:strVal val="visible"/>
                                      </p:to>
                                    </p:set>
                                    <p:anim calcmode="lin" valueType="num">
                                      <p:cBhvr additive="base">
                                        <p:cTn id="7" dur="500" fill="hold"/>
                                        <p:tgtEl>
                                          <p:spTgt spid="970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0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97078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70782"/>
                                        </p:tgtEl>
                                        <p:attrNameLst>
                                          <p:attrName>style.visibility</p:attrName>
                                        </p:attrNameLst>
                                      </p:cBhvr>
                                      <p:to>
                                        <p:strVal val="visible"/>
                                      </p:to>
                                    </p:set>
                                    <p:animEffect transition="in" filter="wipe(left)">
                                      <p:cBhvr>
                                        <p:cTn id="26" dur="500"/>
                                        <p:tgtEl>
                                          <p:spTgt spid="97078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70784"/>
                                        </p:tgtEl>
                                        <p:attrNameLst>
                                          <p:attrName>style.visibility</p:attrName>
                                        </p:attrNameLst>
                                      </p:cBhvr>
                                      <p:to>
                                        <p:strVal val="visible"/>
                                      </p:to>
                                    </p:set>
                                    <p:animEffect transition="in" filter="wipe(left)">
                                      <p:cBhvr>
                                        <p:cTn id="31" dur="500"/>
                                        <p:tgtEl>
                                          <p:spTgt spid="97078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4" grpId="0" build="p" autoUpdateAnimBg="0"/>
      <p:bldP spid="970781" grpId="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ea typeface="宋体" charset="-122"/>
              </a:rPr>
              <a:t>7.4 </a:t>
            </a:r>
            <a:r>
              <a:rPr lang="zh-CN" altLang="en-US" smtClean="0">
                <a:ea typeface="宋体" charset="-122"/>
              </a:rPr>
              <a:t>集成运算放大器的非线性应用</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78</a:t>
            </a:fld>
            <a:endParaRPr lang="zh-CN" altLang="en-US"/>
          </a:p>
        </p:txBody>
      </p:sp>
      <p:sp>
        <p:nvSpPr>
          <p:cNvPr id="80899" name="Rectangle 3"/>
          <p:cNvSpPr>
            <a:spLocks noGrp="1" noChangeArrowheads="1"/>
          </p:cNvSpPr>
          <p:nvPr>
            <p:ph sz="quarter" idx="4294967295"/>
          </p:nvPr>
        </p:nvSpPr>
        <p:spPr>
          <a:xfrm>
            <a:off x="0" y="765175"/>
            <a:ext cx="8891588" cy="5543550"/>
          </a:xfrm>
        </p:spPr>
        <p:txBody>
          <a:bodyPr/>
          <a:lstStyle/>
          <a:p>
            <a:pPr marL="533400" lvl="1" indent="-171450" eaLnBrk="1" hangingPunct="1">
              <a:lnSpc>
                <a:spcPct val="150000"/>
              </a:lnSpc>
            </a:pPr>
            <a:r>
              <a:rPr lang="zh-CN" altLang="en-US" dirty="0" smtClean="0"/>
              <a:t>运算放大器非线性工作的电路特征</a:t>
            </a:r>
          </a:p>
          <a:p>
            <a:pPr marL="1082675" lvl="2" indent="-369888" eaLnBrk="1" hangingPunct="1">
              <a:lnSpc>
                <a:spcPct val="150000"/>
              </a:lnSpc>
            </a:pPr>
            <a:r>
              <a:rPr lang="zh-CN" altLang="en-US" dirty="0" smtClean="0"/>
              <a:t>开环结构          </a:t>
            </a:r>
            <a:r>
              <a:rPr lang="en-US" altLang="zh-CN" dirty="0" smtClean="0"/>
              <a:t>or</a:t>
            </a:r>
            <a:endParaRPr lang="zh-CN" altLang="en-US" dirty="0" smtClean="0"/>
          </a:p>
          <a:p>
            <a:pPr marL="1082675" lvl="2" indent="-369888" eaLnBrk="1" hangingPunct="1">
              <a:lnSpc>
                <a:spcPct val="150000"/>
              </a:lnSpc>
            </a:pPr>
            <a:r>
              <a:rPr lang="zh-CN" altLang="en-US" dirty="0" smtClean="0"/>
              <a:t>正反馈结构</a:t>
            </a:r>
          </a:p>
          <a:p>
            <a:pPr marL="533400" lvl="1" indent="-171450" eaLnBrk="1" hangingPunct="1">
              <a:lnSpc>
                <a:spcPct val="150000"/>
              </a:lnSpc>
            </a:pPr>
            <a:r>
              <a:rPr lang="zh-CN" altLang="en-US" dirty="0" smtClean="0"/>
              <a:t>非线性</a:t>
            </a:r>
            <a:r>
              <a:rPr lang="zh-CN" altLang="en-US" dirty="0" smtClean="0"/>
              <a:t>应用的理想运算放大器特征</a:t>
            </a:r>
          </a:p>
          <a:p>
            <a:pPr marL="1082675" lvl="2" indent="-369888" eaLnBrk="1" hangingPunct="1">
              <a:lnSpc>
                <a:spcPct val="150000"/>
              </a:lnSpc>
            </a:pPr>
            <a:r>
              <a:rPr lang="en-US" altLang="zh-CN" sz="2600" i="1" dirty="0" smtClean="0"/>
              <a:t>u</a:t>
            </a:r>
            <a:r>
              <a:rPr lang="en-US" altLang="zh-CN" baseline="-25000" dirty="0" smtClean="0"/>
              <a:t>+</a:t>
            </a:r>
            <a:r>
              <a:rPr lang="en-US" altLang="zh-CN" dirty="0" smtClean="0"/>
              <a:t>≠</a:t>
            </a:r>
            <a:r>
              <a:rPr lang="en-US" altLang="zh-CN" sz="2600" i="1" dirty="0" smtClean="0"/>
              <a:t>u</a:t>
            </a:r>
            <a:r>
              <a:rPr lang="en-US" altLang="zh-CN" baseline="-25000" dirty="0" smtClean="0">
                <a:sym typeface="Symbol" pitchFamily="18" charset="2"/>
              </a:rPr>
              <a:t></a:t>
            </a:r>
            <a:r>
              <a:rPr lang="en-US" altLang="zh-CN" dirty="0" smtClean="0"/>
              <a:t>(</a:t>
            </a:r>
            <a:r>
              <a:rPr lang="zh-CN" altLang="en-US" dirty="0" smtClean="0"/>
              <a:t>非虚短</a:t>
            </a:r>
            <a:r>
              <a:rPr lang="en-US" altLang="zh-CN" dirty="0" smtClean="0"/>
              <a:t>)</a:t>
            </a:r>
          </a:p>
          <a:p>
            <a:pPr marL="1082675" lvl="2" indent="-369888" eaLnBrk="1" hangingPunct="1">
              <a:lnSpc>
                <a:spcPct val="150000"/>
              </a:lnSpc>
            </a:pPr>
            <a:r>
              <a:rPr lang="zh-CN" altLang="en-US" dirty="0" smtClean="0"/>
              <a:t>无输入电流，</a:t>
            </a:r>
            <a:r>
              <a:rPr lang="en-US" altLang="zh-CN" sz="2600" i="1" dirty="0" err="1" smtClean="0"/>
              <a:t>i</a:t>
            </a:r>
            <a:r>
              <a:rPr lang="en-US" altLang="zh-CN" baseline="-25000" dirty="0" smtClean="0"/>
              <a:t>+</a:t>
            </a:r>
            <a:r>
              <a:rPr lang="en-US" altLang="zh-CN" dirty="0" smtClean="0"/>
              <a:t>=</a:t>
            </a:r>
            <a:r>
              <a:rPr lang="en-US" altLang="zh-CN" sz="2600" i="1" dirty="0" err="1" smtClean="0"/>
              <a:t>i</a:t>
            </a:r>
            <a:r>
              <a:rPr lang="en-US" altLang="zh-CN" baseline="-25000" dirty="0" smtClean="0">
                <a:sym typeface="Symbol" pitchFamily="18" charset="2"/>
              </a:rPr>
              <a:t></a:t>
            </a:r>
            <a:r>
              <a:rPr lang="en-US" altLang="zh-CN" dirty="0" smtClean="0"/>
              <a:t>=0</a:t>
            </a:r>
          </a:p>
          <a:p>
            <a:pPr marL="1082675" lvl="2" indent="-369888" eaLnBrk="1" hangingPunct="1">
              <a:lnSpc>
                <a:spcPct val="150000"/>
              </a:lnSpc>
            </a:pPr>
            <a:r>
              <a:rPr lang="zh-CN" altLang="en-US" dirty="0" smtClean="0"/>
              <a:t>输出端只有两种输出状态：</a:t>
            </a:r>
            <a:r>
              <a:rPr lang="zh-CN" altLang="en-US" dirty="0" smtClean="0">
                <a:sym typeface="Symbol" pitchFamily="18" charset="2"/>
              </a:rPr>
              <a:t></a:t>
            </a:r>
            <a:r>
              <a:rPr lang="en-US" altLang="zh-CN" i="1" dirty="0" smtClean="0"/>
              <a:t>U</a:t>
            </a:r>
            <a:r>
              <a:rPr lang="en-US" altLang="zh-CN" baseline="-25000" dirty="0" smtClean="0"/>
              <a:t>OM</a:t>
            </a:r>
            <a:endParaRPr lang="en-US" altLang="zh-CN"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899">
                                            <p:txEl>
                                              <p:pRg st="3" end="3"/>
                                            </p:txEl>
                                          </p:spTgt>
                                        </p:tgtEl>
                                        <p:attrNameLst>
                                          <p:attrName>style.visibility</p:attrName>
                                        </p:attrNameLst>
                                      </p:cBhvr>
                                      <p:to>
                                        <p:strVal val="visible"/>
                                      </p:to>
                                    </p:set>
                                    <p:anim calcmode="lin" valueType="num">
                                      <p:cBhvr additive="base">
                                        <p:cTn id="25"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0899">
                                            <p:txEl>
                                              <p:pRg st="4" end="4"/>
                                            </p:txEl>
                                          </p:spTgt>
                                        </p:tgtEl>
                                        <p:attrNameLst>
                                          <p:attrName>style.visibility</p:attrName>
                                        </p:attrNameLst>
                                      </p:cBhvr>
                                      <p:to>
                                        <p:strVal val="visible"/>
                                      </p:to>
                                    </p:set>
                                    <p:anim calcmode="lin" valueType="num">
                                      <p:cBhvr additive="base">
                                        <p:cTn id="31"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899">
                                            <p:txEl>
                                              <p:pRg st="5" end="5"/>
                                            </p:txEl>
                                          </p:spTgt>
                                        </p:tgtEl>
                                        <p:attrNameLst>
                                          <p:attrName>style.visibility</p:attrName>
                                        </p:attrNameLst>
                                      </p:cBhvr>
                                      <p:to>
                                        <p:strVal val="visible"/>
                                      </p:to>
                                    </p:set>
                                    <p:anim calcmode="lin" valueType="num">
                                      <p:cBhvr additive="base">
                                        <p:cTn id="37"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8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0899">
                                            <p:txEl>
                                              <p:pRg st="6" end="6"/>
                                            </p:txEl>
                                          </p:spTgt>
                                        </p:tgtEl>
                                        <p:attrNameLst>
                                          <p:attrName>style.visibility</p:attrName>
                                        </p:attrNameLst>
                                      </p:cBhvr>
                                      <p:to>
                                        <p:strVal val="visible"/>
                                      </p:to>
                                    </p:set>
                                    <p:anim calcmode="lin" valueType="num">
                                      <p:cBhvr additive="base">
                                        <p:cTn id="43"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z="3200" smtClean="0">
                <a:ea typeface="宋体" charset="-122"/>
              </a:rPr>
              <a:t>7.4 </a:t>
            </a:r>
            <a:r>
              <a:rPr lang="zh-CN" altLang="en-US" sz="3200" smtClean="0">
                <a:ea typeface="宋体" charset="-122"/>
              </a:rPr>
              <a:t>集成运算放大器的非线性应用（续</a:t>
            </a:r>
            <a:r>
              <a:rPr lang="en-US" altLang="zh-CN" sz="3200" smtClean="0">
                <a:ea typeface="宋体" charset="-122"/>
              </a:rPr>
              <a:t>1</a:t>
            </a:r>
            <a:r>
              <a:rPr lang="zh-CN" altLang="en-US" sz="3200" smtClean="0">
                <a:ea typeface="宋体" charset="-122"/>
              </a:rPr>
              <a:t>）</a:t>
            </a:r>
            <a:endParaRPr lang="zh-CN" altLang="en-US" sz="2800"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79</a:t>
            </a:fld>
            <a:endParaRPr lang="zh-CN" altLang="en-US"/>
          </a:p>
        </p:txBody>
      </p:sp>
      <p:sp>
        <p:nvSpPr>
          <p:cNvPr id="81923" name="Rectangle 3"/>
          <p:cNvSpPr>
            <a:spLocks noGrp="1" noChangeArrowheads="1"/>
          </p:cNvSpPr>
          <p:nvPr>
            <p:ph sz="quarter" idx="4294967295"/>
          </p:nvPr>
        </p:nvSpPr>
        <p:spPr>
          <a:xfrm>
            <a:off x="0" y="765175"/>
            <a:ext cx="8891588" cy="5543550"/>
          </a:xfrm>
        </p:spPr>
        <p:txBody>
          <a:bodyPr/>
          <a:lstStyle/>
          <a:p>
            <a:pPr marL="819150" lvl="1" indent="-457200" defTabSz="1158875" eaLnBrk="1" hangingPunct="1">
              <a:lnSpc>
                <a:spcPct val="120000"/>
              </a:lnSpc>
            </a:pPr>
            <a:r>
              <a:rPr lang="zh-CN" altLang="en-US" dirty="0" smtClean="0"/>
              <a:t>开环结构非线性应用电路分析方法</a:t>
            </a:r>
          </a:p>
          <a:p>
            <a:pPr marL="1131888" lvl="2" indent="-419100" defTabSz="1158875" eaLnBrk="1" hangingPunct="1">
              <a:lnSpc>
                <a:spcPct val="120000"/>
              </a:lnSpc>
              <a:buFont typeface="Wingdings" pitchFamily="2" charset="2"/>
              <a:buAutoNum type="arabicPeriod"/>
            </a:pPr>
            <a:r>
              <a:rPr lang="zh-CN" altLang="en-US" dirty="0" smtClean="0"/>
              <a:t>利用</a:t>
            </a:r>
            <a:r>
              <a:rPr lang="en-US" altLang="zh-CN" sz="2600" i="1" dirty="0" err="1" smtClean="0"/>
              <a:t>i</a:t>
            </a:r>
            <a:r>
              <a:rPr lang="en-US" altLang="zh-CN" baseline="-25000" dirty="0" smtClean="0"/>
              <a:t>+</a:t>
            </a:r>
            <a:r>
              <a:rPr lang="en-US" altLang="zh-CN" dirty="0" smtClean="0"/>
              <a:t>=</a:t>
            </a:r>
            <a:r>
              <a:rPr lang="en-US" altLang="zh-CN" sz="2600" i="1" dirty="0" err="1" smtClean="0"/>
              <a:t>i</a:t>
            </a:r>
            <a:r>
              <a:rPr lang="en-US" altLang="zh-CN" baseline="-25000" dirty="0" smtClean="0">
                <a:sym typeface="Symbol" pitchFamily="18" charset="2"/>
              </a:rPr>
              <a:t></a:t>
            </a:r>
            <a:r>
              <a:rPr lang="en-US" altLang="zh-CN" dirty="0" smtClean="0"/>
              <a:t>=0</a:t>
            </a:r>
            <a:r>
              <a:rPr lang="zh-CN" altLang="en-US" dirty="0" smtClean="0"/>
              <a:t>，分别确定 </a:t>
            </a:r>
            <a:r>
              <a:rPr lang="en-US" altLang="zh-CN" sz="2600" i="1" dirty="0" smtClean="0"/>
              <a:t>u</a:t>
            </a:r>
            <a:r>
              <a:rPr lang="en-US" altLang="zh-CN" baseline="-25000" dirty="0" smtClean="0"/>
              <a:t>+</a:t>
            </a:r>
            <a:r>
              <a:rPr lang="en-US" altLang="zh-CN" dirty="0" smtClean="0"/>
              <a:t> </a:t>
            </a:r>
            <a:r>
              <a:rPr lang="zh-CN" altLang="en-US" dirty="0" smtClean="0"/>
              <a:t>和 </a:t>
            </a:r>
            <a:r>
              <a:rPr lang="en-US" altLang="zh-CN" sz="2600" i="1" dirty="0" smtClean="0"/>
              <a:t>u</a:t>
            </a:r>
            <a:r>
              <a:rPr lang="en-US" altLang="zh-CN" baseline="-25000" dirty="0" smtClean="0">
                <a:sym typeface="Symbol" pitchFamily="18" charset="2"/>
              </a:rPr>
              <a:t></a:t>
            </a:r>
          </a:p>
          <a:p>
            <a:pPr marL="1131888" lvl="2" indent="-419100" defTabSz="1158875" eaLnBrk="1" hangingPunct="1">
              <a:lnSpc>
                <a:spcPct val="120000"/>
              </a:lnSpc>
              <a:buFont typeface="Wingdings" pitchFamily="2" charset="2"/>
              <a:buAutoNum type="arabicPeriod"/>
            </a:pPr>
            <a:r>
              <a:rPr lang="zh-CN" altLang="en-US" dirty="0" smtClean="0"/>
              <a:t>比较</a:t>
            </a:r>
            <a:r>
              <a:rPr lang="en-US" altLang="zh-CN" sz="2600" i="1" dirty="0" smtClean="0"/>
              <a:t>u</a:t>
            </a:r>
            <a:r>
              <a:rPr lang="en-US" altLang="zh-CN" baseline="-25000" dirty="0" smtClean="0"/>
              <a:t>+</a:t>
            </a:r>
            <a:r>
              <a:rPr lang="en-US" altLang="zh-CN" dirty="0" smtClean="0"/>
              <a:t> </a:t>
            </a:r>
            <a:r>
              <a:rPr lang="zh-CN" altLang="en-US" dirty="0" smtClean="0"/>
              <a:t>和 </a:t>
            </a:r>
            <a:r>
              <a:rPr lang="en-US" altLang="zh-CN" sz="2600" i="1" dirty="0" smtClean="0"/>
              <a:t>u</a:t>
            </a:r>
            <a:r>
              <a:rPr lang="en-US" altLang="zh-CN" baseline="-25000" dirty="0" smtClean="0">
                <a:sym typeface="Symbol" pitchFamily="18" charset="2"/>
              </a:rPr>
              <a:t></a:t>
            </a:r>
            <a:r>
              <a:rPr lang="zh-CN" altLang="en-US" dirty="0" smtClean="0"/>
              <a:t>确定输出电压：</a:t>
            </a:r>
            <a:br>
              <a:rPr lang="zh-CN" altLang="en-US" dirty="0" smtClean="0"/>
            </a:br>
            <a:r>
              <a:rPr lang="zh-CN" altLang="en-US" dirty="0" smtClean="0"/>
              <a:t> </a:t>
            </a:r>
            <a:r>
              <a:rPr lang="en-US" altLang="zh-CN" sz="2600" i="1" dirty="0" smtClean="0"/>
              <a:t>u</a:t>
            </a:r>
            <a:r>
              <a:rPr lang="en-US" altLang="zh-CN" baseline="-25000" dirty="0" smtClean="0"/>
              <a:t>+</a:t>
            </a:r>
            <a:r>
              <a:rPr lang="en-US" altLang="zh-CN" dirty="0" smtClean="0"/>
              <a:t> &gt; </a:t>
            </a:r>
            <a:r>
              <a:rPr lang="en-US" altLang="zh-CN" sz="2600" i="1" dirty="0" smtClean="0"/>
              <a:t>u</a:t>
            </a:r>
            <a:r>
              <a:rPr lang="en-US" altLang="zh-CN" baseline="-25000" dirty="0" smtClean="0">
                <a:sym typeface="Symbol" pitchFamily="18" charset="2"/>
              </a:rPr>
              <a:t></a:t>
            </a:r>
            <a:r>
              <a:rPr kumimoji="1" lang="en-US" altLang="zh-CN" dirty="0" smtClean="0"/>
              <a:t>     </a:t>
            </a:r>
            <a:r>
              <a:rPr lang="en-US" altLang="zh-CN" sz="2600" i="1" dirty="0" err="1" smtClean="0"/>
              <a:t>u</a:t>
            </a:r>
            <a:r>
              <a:rPr lang="en-US" altLang="zh-CN" baseline="-25000" dirty="0" err="1" smtClean="0">
                <a:sym typeface="Symbol" pitchFamily="18" charset="2"/>
              </a:rPr>
              <a:t>o</a:t>
            </a:r>
            <a:r>
              <a:rPr kumimoji="1" lang="en-US" altLang="zh-CN" dirty="0" smtClean="0"/>
              <a:t> =</a:t>
            </a:r>
            <a:r>
              <a:rPr kumimoji="1" lang="en-US" altLang="zh-CN" i="1" dirty="0" smtClean="0"/>
              <a:t>U</a:t>
            </a:r>
            <a:r>
              <a:rPr kumimoji="1" lang="en-US" altLang="zh-CN" baseline="-25000" dirty="0" smtClean="0"/>
              <a:t>OH</a:t>
            </a:r>
            <a:r>
              <a:rPr kumimoji="1" lang="en-US" altLang="zh-CN" dirty="0" smtClean="0"/>
              <a:t>   </a:t>
            </a:r>
            <a:r>
              <a:rPr kumimoji="1" lang="zh-CN" altLang="en-US" dirty="0" smtClean="0"/>
              <a:t>； </a:t>
            </a:r>
            <a:r>
              <a:rPr lang="en-US" altLang="zh-CN" sz="2600" i="1" dirty="0" smtClean="0"/>
              <a:t>u</a:t>
            </a:r>
            <a:r>
              <a:rPr lang="en-US" altLang="zh-CN" baseline="-25000" dirty="0" smtClean="0">
                <a:sym typeface="Symbol" pitchFamily="18" charset="2"/>
              </a:rPr>
              <a:t>+</a:t>
            </a:r>
            <a:r>
              <a:rPr kumimoji="1" lang="en-US" altLang="zh-CN" dirty="0" smtClean="0"/>
              <a:t> </a:t>
            </a:r>
            <a:r>
              <a:rPr lang="en-US" altLang="zh-CN" dirty="0" smtClean="0"/>
              <a:t>&lt;</a:t>
            </a:r>
            <a:r>
              <a:rPr kumimoji="1" lang="en-US" altLang="zh-CN" dirty="0" smtClean="0"/>
              <a:t> </a:t>
            </a:r>
            <a:r>
              <a:rPr lang="en-US" altLang="zh-CN" sz="2600" i="1" dirty="0" smtClean="0"/>
              <a:t>u</a:t>
            </a:r>
            <a:r>
              <a:rPr lang="en-US" altLang="zh-CN" baseline="-25000" dirty="0" smtClean="0">
                <a:sym typeface="Symbol" pitchFamily="18" charset="2"/>
              </a:rPr>
              <a:t></a:t>
            </a:r>
            <a:r>
              <a:rPr kumimoji="1" lang="en-US" altLang="zh-CN" dirty="0" smtClean="0"/>
              <a:t>    </a:t>
            </a:r>
            <a:r>
              <a:rPr lang="en-US" altLang="zh-CN" sz="2600" i="1" dirty="0" err="1" smtClean="0"/>
              <a:t>u</a:t>
            </a:r>
            <a:r>
              <a:rPr lang="en-US" altLang="zh-CN" baseline="-25000" dirty="0" err="1" smtClean="0">
                <a:sym typeface="Symbol" pitchFamily="18" charset="2"/>
              </a:rPr>
              <a:t>o</a:t>
            </a:r>
            <a:r>
              <a:rPr kumimoji="1" lang="en-US" altLang="zh-CN" dirty="0" smtClean="0"/>
              <a:t> =</a:t>
            </a:r>
            <a:r>
              <a:rPr kumimoji="1" lang="en-US" altLang="zh-CN" i="1" dirty="0" smtClean="0"/>
              <a:t>U</a:t>
            </a:r>
            <a:r>
              <a:rPr kumimoji="1" lang="en-US" altLang="zh-CN" baseline="-25000" dirty="0" smtClean="0"/>
              <a:t>OL</a:t>
            </a:r>
          </a:p>
          <a:p>
            <a:pPr marL="819150" lvl="1" indent="-457200" defTabSz="1158875" eaLnBrk="1" hangingPunct="1">
              <a:lnSpc>
                <a:spcPct val="120000"/>
              </a:lnSpc>
            </a:pPr>
            <a:r>
              <a:rPr kumimoji="1" lang="zh-CN" altLang="en-US" dirty="0" smtClean="0"/>
              <a:t>正反馈结构的非线性应用电路分析</a:t>
            </a:r>
          </a:p>
          <a:p>
            <a:pPr marL="1131888" lvl="2" indent="-419100" defTabSz="1158875" eaLnBrk="1" hangingPunct="1">
              <a:lnSpc>
                <a:spcPct val="120000"/>
              </a:lnSpc>
              <a:buFont typeface="Wingdings" pitchFamily="2" charset="2"/>
              <a:buAutoNum type="arabicPeriod"/>
            </a:pPr>
            <a:r>
              <a:rPr kumimoji="1" lang="zh-CN" altLang="en-US" dirty="0" smtClean="0"/>
              <a:t>假设输出处于某一饱和状态，如设</a:t>
            </a:r>
            <a:r>
              <a:rPr lang="en-US" altLang="zh-CN" sz="2600" i="1" dirty="0" err="1" smtClean="0"/>
              <a:t>u</a:t>
            </a:r>
            <a:r>
              <a:rPr lang="en-US" altLang="zh-CN" baseline="-25000" dirty="0" err="1" smtClean="0">
                <a:sym typeface="Symbol" pitchFamily="18" charset="2"/>
              </a:rPr>
              <a:t>o</a:t>
            </a:r>
            <a:r>
              <a:rPr kumimoji="1" lang="en-US" altLang="zh-CN" dirty="0" smtClean="0"/>
              <a:t> =</a:t>
            </a:r>
            <a:r>
              <a:rPr kumimoji="1" lang="en-US" altLang="zh-CN" i="1" dirty="0" smtClean="0"/>
              <a:t>U</a:t>
            </a:r>
            <a:r>
              <a:rPr kumimoji="1" lang="en-US" altLang="zh-CN" baseline="-25000" dirty="0" smtClean="0"/>
              <a:t>OH</a:t>
            </a:r>
            <a:r>
              <a:rPr kumimoji="1" lang="en-US" altLang="zh-CN" dirty="0" smtClean="0"/>
              <a:t> </a:t>
            </a:r>
          </a:p>
          <a:p>
            <a:pPr marL="1131888" lvl="2" indent="-419100" defTabSz="1158875" eaLnBrk="1" hangingPunct="1">
              <a:lnSpc>
                <a:spcPct val="120000"/>
              </a:lnSpc>
              <a:buFont typeface="Wingdings" pitchFamily="2" charset="2"/>
              <a:buAutoNum type="arabicPeriod"/>
            </a:pPr>
            <a:r>
              <a:rPr kumimoji="1" lang="zh-CN" altLang="en-US" dirty="0" smtClean="0"/>
              <a:t>利用正反馈环路，将输出作为一个变量，输入（如果有）作另一变量，确定</a:t>
            </a:r>
            <a:r>
              <a:rPr lang="en-US" altLang="zh-CN" sz="2600" i="1" dirty="0" smtClean="0"/>
              <a:t>u</a:t>
            </a:r>
            <a:r>
              <a:rPr lang="en-US" altLang="zh-CN" baseline="-25000" dirty="0" smtClean="0"/>
              <a:t>+</a:t>
            </a:r>
            <a:r>
              <a:rPr lang="en-US" altLang="zh-CN" dirty="0" smtClean="0"/>
              <a:t> </a:t>
            </a:r>
            <a:r>
              <a:rPr lang="zh-CN" altLang="en-US" dirty="0" smtClean="0"/>
              <a:t>和 </a:t>
            </a:r>
            <a:r>
              <a:rPr lang="en-US" altLang="zh-CN" sz="2600" i="1" dirty="0" smtClean="0"/>
              <a:t>u</a:t>
            </a:r>
            <a:r>
              <a:rPr lang="en-US" altLang="zh-CN" baseline="-25000" dirty="0" smtClean="0">
                <a:sym typeface="Symbol" pitchFamily="18" charset="2"/>
              </a:rPr>
              <a:t></a:t>
            </a:r>
            <a:endParaRPr kumimoji="1" lang="en-US" altLang="zh-CN" dirty="0" smtClean="0"/>
          </a:p>
          <a:p>
            <a:pPr marL="1131888" lvl="2" indent="-419100" defTabSz="1158875" eaLnBrk="1" hangingPunct="1">
              <a:lnSpc>
                <a:spcPct val="120000"/>
              </a:lnSpc>
              <a:buFont typeface="Wingdings" pitchFamily="2" charset="2"/>
              <a:buAutoNum type="arabicPeriod"/>
            </a:pPr>
            <a:r>
              <a:rPr kumimoji="1" lang="zh-CN" altLang="en-US" dirty="0" smtClean="0"/>
              <a:t>比较</a:t>
            </a:r>
            <a:r>
              <a:rPr lang="en-US" altLang="zh-CN" sz="2600" i="1" dirty="0" smtClean="0"/>
              <a:t>u</a:t>
            </a:r>
            <a:r>
              <a:rPr lang="en-US" altLang="zh-CN" baseline="-25000" dirty="0" smtClean="0"/>
              <a:t>+</a:t>
            </a:r>
            <a:r>
              <a:rPr lang="en-US" altLang="zh-CN" dirty="0" smtClean="0"/>
              <a:t> </a:t>
            </a:r>
            <a:r>
              <a:rPr lang="zh-CN" altLang="en-US" dirty="0" smtClean="0"/>
              <a:t>和 </a:t>
            </a:r>
            <a:r>
              <a:rPr lang="en-US" altLang="zh-CN" sz="2600" i="1" dirty="0" smtClean="0"/>
              <a:t>u</a:t>
            </a:r>
            <a:r>
              <a:rPr lang="en-US" altLang="zh-CN" baseline="-25000" dirty="0" smtClean="0">
                <a:sym typeface="Symbol" pitchFamily="18" charset="2"/>
              </a:rPr>
              <a:t></a:t>
            </a:r>
            <a:r>
              <a:rPr kumimoji="1" lang="en-US" altLang="zh-CN" dirty="0" smtClean="0"/>
              <a:t> </a:t>
            </a:r>
            <a:r>
              <a:rPr kumimoji="1" lang="zh-CN" altLang="en-US" dirty="0" smtClean="0"/>
              <a:t>，确定新的输出状态。</a:t>
            </a:r>
          </a:p>
          <a:p>
            <a:pPr marL="1131888" lvl="2" indent="-419100" defTabSz="1158875" eaLnBrk="1" hangingPunct="1">
              <a:lnSpc>
                <a:spcPct val="120000"/>
              </a:lnSpc>
              <a:buFont typeface="Wingdings" pitchFamily="2" charset="2"/>
              <a:buAutoNum type="arabicPeriod"/>
            </a:pPr>
            <a:r>
              <a:rPr kumimoji="1" lang="zh-CN" altLang="en-US" dirty="0" smtClean="0"/>
              <a:t>当输入变化后，即以新求得的输出状态，重复</a:t>
            </a:r>
            <a:r>
              <a:rPr kumimoji="1" lang="en-US" altLang="zh-CN" dirty="0" smtClean="0"/>
              <a:t>2</a:t>
            </a:r>
            <a:r>
              <a:rPr kumimoji="1" lang="zh-CN" altLang="en-US" dirty="0" smtClean="0"/>
              <a:t>、</a:t>
            </a:r>
            <a:r>
              <a:rPr kumimoji="1" lang="en-US" altLang="zh-CN" dirty="0" smtClean="0"/>
              <a:t>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3">
                                            <p:txEl>
                                              <p:pRg st="4" end="4"/>
                                            </p:txEl>
                                          </p:spTgt>
                                        </p:tgtEl>
                                        <p:attrNameLst>
                                          <p:attrName>style.visibility</p:attrName>
                                        </p:attrNameLst>
                                      </p:cBhvr>
                                      <p:to>
                                        <p:strVal val="visible"/>
                                      </p:to>
                                    </p:set>
                                    <p:anim calcmode="lin" valueType="num">
                                      <p:cBhvr additive="base">
                                        <p:cTn id="31"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23">
                                            <p:txEl>
                                              <p:pRg st="5" end="5"/>
                                            </p:txEl>
                                          </p:spTgt>
                                        </p:tgtEl>
                                        <p:attrNameLst>
                                          <p:attrName>style.visibility</p:attrName>
                                        </p:attrNameLst>
                                      </p:cBhvr>
                                      <p:to>
                                        <p:strVal val="visible"/>
                                      </p:to>
                                    </p:set>
                                    <p:anim calcmode="lin" valueType="num">
                                      <p:cBhvr additive="base">
                                        <p:cTn id="37"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923">
                                            <p:txEl>
                                              <p:pRg st="6" end="6"/>
                                            </p:txEl>
                                          </p:spTgt>
                                        </p:tgtEl>
                                        <p:attrNameLst>
                                          <p:attrName>style.visibility</p:attrName>
                                        </p:attrNameLst>
                                      </p:cBhvr>
                                      <p:to>
                                        <p:strVal val="visible"/>
                                      </p:to>
                                    </p:set>
                                    <p:anim calcmode="lin" valueType="num">
                                      <p:cBhvr additive="base">
                                        <p:cTn id="43"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923">
                                            <p:txEl>
                                              <p:pRg st="7" end="7"/>
                                            </p:txEl>
                                          </p:spTgt>
                                        </p:tgtEl>
                                        <p:attrNameLst>
                                          <p:attrName>style.visibility</p:attrName>
                                        </p:attrNameLst>
                                      </p:cBhvr>
                                      <p:to>
                                        <p:strVal val="visible"/>
                                      </p:to>
                                    </p:set>
                                    <p:anim calcmode="lin" valueType="num">
                                      <p:cBhvr additive="base">
                                        <p:cTn id="49" dur="500" fill="hold"/>
                                        <p:tgtEl>
                                          <p:spTgt spid="8192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2</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a:t>
            </a:fld>
            <a:endParaRPr lang="zh-CN" altLang="en-US"/>
          </a:p>
        </p:txBody>
      </p:sp>
      <p:sp>
        <p:nvSpPr>
          <p:cNvPr id="59395" name="Rectangle 3"/>
          <p:cNvSpPr>
            <a:spLocks noGrp="1" noChangeArrowheads="1"/>
          </p:cNvSpPr>
          <p:nvPr>
            <p:ph sz="quarter" idx="4294967295"/>
          </p:nvPr>
        </p:nvSpPr>
        <p:spPr>
          <a:xfrm>
            <a:off x="0" y="765175"/>
            <a:ext cx="8891588" cy="5543550"/>
          </a:xfrm>
        </p:spPr>
        <p:txBody>
          <a:bodyPr/>
          <a:lstStyle/>
          <a:p>
            <a:pPr marL="0" indent="0" eaLnBrk="1" hangingPunct="1"/>
            <a:r>
              <a:rPr lang="en-US" altLang="zh-CN" dirty="0" smtClean="0">
                <a:ea typeface="宋体" charset="-122"/>
              </a:rPr>
              <a:t> </a:t>
            </a:r>
            <a:r>
              <a:rPr lang="zh-CN" altLang="en-US" dirty="0" smtClean="0">
                <a:ea typeface="宋体" charset="-122"/>
              </a:rPr>
              <a:t>集成运算放大器的组成</a:t>
            </a:r>
          </a:p>
          <a:p>
            <a:pPr marL="182563" lvl="1" indent="361950" eaLnBrk="1" hangingPunct="1">
              <a:buFont typeface="Wingdings" pitchFamily="2" charset="2"/>
              <a:buNone/>
            </a:pPr>
            <a:r>
              <a:rPr lang="zh-CN" altLang="en-US" dirty="0" smtClean="0"/>
              <a:t>集成运算放大器属线性模拟集成电路，它是多级直接耦合放大电路组成的、带有深度负反馈的、具有极高放大倍数的一种放大器件。</a:t>
            </a:r>
          </a:p>
          <a:p>
            <a:pPr marL="182563" lvl="1" indent="361950" eaLnBrk="1" hangingPunct="1">
              <a:buFont typeface="Wingdings" pitchFamily="2" charset="2"/>
              <a:buNone/>
            </a:pPr>
            <a:r>
              <a:rPr lang="zh-CN" altLang="en-US" dirty="0" smtClean="0"/>
              <a:t>根据功能，集成运算放大器内部由五个部分组成</a:t>
            </a:r>
            <a:r>
              <a:rPr lang="en-US" altLang="zh-CN" dirty="0" smtClean="0"/>
              <a:t>:</a:t>
            </a:r>
          </a:p>
        </p:txBody>
      </p:sp>
      <p:grpSp>
        <p:nvGrpSpPr>
          <p:cNvPr id="2" name="Group 5"/>
          <p:cNvGrpSpPr>
            <a:grpSpLocks/>
          </p:cNvGrpSpPr>
          <p:nvPr/>
        </p:nvGrpSpPr>
        <p:grpSpPr bwMode="auto">
          <a:xfrm>
            <a:off x="2432050" y="3565525"/>
            <a:ext cx="5867400" cy="2255838"/>
            <a:chOff x="864" y="1056"/>
            <a:chExt cx="4176" cy="2160"/>
          </a:xfrm>
        </p:grpSpPr>
        <p:grpSp>
          <p:nvGrpSpPr>
            <p:cNvPr id="59405" name="Group 6"/>
            <p:cNvGrpSpPr>
              <a:grpSpLocks/>
            </p:cNvGrpSpPr>
            <p:nvPr/>
          </p:nvGrpSpPr>
          <p:grpSpPr bwMode="auto">
            <a:xfrm>
              <a:off x="864" y="1056"/>
              <a:ext cx="4176" cy="1968"/>
              <a:chOff x="576" y="1056"/>
              <a:chExt cx="4176" cy="1968"/>
            </a:xfrm>
          </p:grpSpPr>
          <p:sp>
            <p:nvSpPr>
              <p:cNvPr id="59410" name="Rectangle 7"/>
              <p:cNvSpPr>
                <a:spLocks noChangeArrowheads="1"/>
              </p:cNvSpPr>
              <p:nvPr/>
            </p:nvSpPr>
            <p:spPr bwMode="auto">
              <a:xfrm>
                <a:off x="1056" y="1248"/>
                <a:ext cx="528" cy="76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r>
                  <a:rPr kumimoji="1" lang="zh-CN" altLang="en-US" sz="2000"/>
                  <a:t>输入级</a:t>
                </a:r>
              </a:p>
            </p:txBody>
          </p:sp>
          <p:sp>
            <p:nvSpPr>
              <p:cNvPr id="59411" name="Rectangle 8"/>
              <p:cNvSpPr>
                <a:spLocks noChangeArrowheads="1"/>
              </p:cNvSpPr>
              <p:nvPr/>
            </p:nvSpPr>
            <p:spPr bwMode="auto">
              <a:xfrm>
                <a:off x="2160" y="1248"/>
                <a:ext cx="528" cy="76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r>
                  <a:rPr kumimoji="1" lang="zh-CN" altLang="en-US" sz="2000"/>
                  <a:t>中间级</a:t>
                </a:r>
              </a:p>
            </p:txBody>
          </p:sp>
          <p:sp>
            <p:nvSpPr>
              <p:cNvPr id="59412" name="Rectangle 9"/>
              <p:cNvSpPr>
                <a:spLocks noChangeArrowheads="1"/>
              </p:cNvSpPr>
              <p:nvPr/>
            </p:nvSpPr>
            <p:spPr bwMode="auto">
              <a:xfrm>
                <a:off x="3312" y="1248"/>
                <a:ext cx="528" cy="76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r>
                  <a:rPr kumimoji="1" lang="zh-CN" altLang="en-US" sz="2000"/>
                  <a:t>输出级</a:t>
                </a:r>
              </a:p>
            </p:txBody>
          </p:sp>
          <p:sp>
            <p:nvSpPr>
              <p:cNvPr id="59413" name="Rectangle 10"/>
              <p:cNvSpPr>
                <a:spLocks noChangeArrowheads="1"/>
              </p:cNvSpPr>
              <p:nvPr/>
            </p:nvSpPr>
            <p:spPr bwMode="auto">
              <a:xfrm>
                <a:off x="1296" y="2448"/>
                <a:ext cx="1056" cy="38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a:t>偏置电路</a:t>
                </a:r>
              </a:p>
            </p:txBody>
          </p:sp>
          <p:sp>
            <p:nvSpPr>
              <p:cNvPr id="59414" name="Rectangle 11"/>
              <p:cNvSpPr>
                <a:spLocks noChangeArrowheads="1"/>
              </p:cNvSpPr>
              <p:nvPr/>
            </p:nvSpPr>
            <p:spPr bwMode="auto">
              <a:xfrm>
                <a:off x="2880" y="2448"/>
                <a:ext cx="1008" cy="384"/>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000"/>
                  <a:t>保护电路</a:t>
                </a:r>
              </a:p>
            </p:txBody>
          </p:sp>
          <p:sp>
            <p:nvSpPr>
              <p:cNvPr id="59415" name="Freeform 12"/>
              <p:cNvSpPr>
                <a:spLocks/>
              </p:cNvSpPr>
              <p:nvPr/>
            </p:nvSpPr>
            <p:spPr bwMode="auto">
              <a:xfrm>
                <a:off x="1296" y="2016"/>
                <a:ext cx="240" cy="432"/>
              </a:xfrm>
              <a:custGeom>
                <a:avLst/>
                <a:gdLst>
                  <a:gd name="T0" fmla="*/ 400 w 144"/>
                  <a:gd name="T1" fmla="*/ 432 h 432"/>
                  <a:gd name="T2" fmla="*/ 400 w 144"/>
                  <a:gd name="T3" fmla="*/ 240 h 432"/>
                  <a:gd name="T4" fmla="*/ 0 w 144"/>
                  <a:gd name="T5" fmla="*/ 240 h 432"/>
                  <a:gd name="T6" fmla="*/ 0 w 144"/>
                  <a:gd name="T7" fmla="*/ 0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432"/>
                    </a:moveTo>
                    <a:lnTo>
                      <a:pt x="144" y="240"/>
                    </a:lnTo>
                    <a:lnTo>
                      <a:pt x="0" y="240"/>
                    </a:lnTo>
                    <a:lnTo>
                      <a:pt x="0" y="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59416" name="Freeform 13"/>
              <p:cNvSpPr>
                <a:spLocks/>
              </p:cNvSpPr>
              <p:nvPr/>
            </p:nvSpPr>
            <p:spPr bwMode="auto">
              <a:xfrm>
                <a:off x="1824" y="2016"/>
                <a:ext cx="576" cy="432"/>
              </a:xfrm>
              <a:custGeom>
                <a:avLst/>
                <a:gdLst>
                  <a:gd name="T0" fmla="*/ 0 w 816"/>
                  <a:gd name="T1" fmla="*/ 432 h 432"/>
                  <a:gd name="T2" fmla="*/ 0 w 816"/>
                  <a:gd name="T3" fmla="*/ 192 h 432"/>
                  <a:gd name="T4" fmla="*/ 407 w 816"/>
                  <a:gd name="T5" fmla="*/ 192 h 432"/>
                  <a:gd name="T6" fmla="*/ 407 w 816"/>
                  <a:gd name="T7" fmla="*/ 0 h 432"/>
                  <a:gd name="T8" fmla="*/ 0 60000 65536"/>
                  <a:gd name="T9" fmla="*/ 0 60000 65536"/>
                  <a:gd name="T10" fmla="*/ 0 60000 65536"/>
                  <a:gd name="T11" fmla="*/ 0 60000 65536"/>
                  <a:gd name="T12" fmla="*/ 0 w 816"/>
                  <a:gd name="T13" fmla="*/ 0 h 432"/>
                  <a:gd name="T14" fmla="*/ 816 w 816"/>
                  <a:gd name="T15" fmla="*/ 432 h 432"/>
                </a:gdLst>
                <a:ahLst/>
                <a:cxnLst>
                  <a:cxn ang="T8">
                    <a:pos x="T0" y="T1"/>
                  </a:cxn>
                  <a:cxn ang="T9">
                    <a:pos x="T2" y="T3"/>
                  </a:cxn>
                  <a:cxn ang="T10">
                    <a:pos x="T4" y="T5"/>
                  </a:cxn>
                  <a:cxn ang="T11">
                    <a:pos x="T6" y="T7"/>
                  </a:cxn>
                </a:cxnLst>
                <a:rect l="T12" t="T13" r="T14" b="T15"/>
                <a:pathLst>
                  <a:path w="816" h="432">
                    <a:moveTo>
                      <a:pt x="0" y="432"/>
                    </a:moveTo>
                    <a:lnTo>
                      <a:pt x="0" y="192"/>
                    </a:lnTo>
                    <a:lnTo>
                      <a:pt x="816" y="192"/>
                    </a:lnTo>
                    <a:lnTo>
                      <a:pt x="816" y="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59417" name="Freeform 14"/>
              <p:cNvSpPr>
                <a:spLocks/>
              </p:cNvSpPr>
              <p:nvPr/>
            </p:nvSpPr>
            <p:spPr bwMode="auto">
              <a:xfrm>
                <a:off x="2208" y="2016"/>
                <a:ext cx="1248" cy="432"/>
              </a:xfrm>
              <a:custGeom>
                <a:avLst/>
                <a:gdLst>
                  <a:gd name="T0" fmla="*/ 0 w 1248"/>
                  <a:gd name="T1" fmla="*/ 432 h 432"/>
                  <a:gd name="T2" fmla="*/ 0 w 1248"/>
                  <a:gd name="T3" fmla="*/ 288 h 432"/>
                  <a:gd name="T4" fmla="*/ 1248 w 1248"/>
                  <a:gd name="T5" fmla="*/ 288 h 432"/>
                  <a:gd name="T6" fmla="*/ 1248 w 1248"/>
                  <a:gd name="T7" fmla="*/ 0 h 432"/>
                  <a:gd name="T8" fmla="*/ 0 60000 65536"/>
                  <a:gd name="T9" fmla="*/ 0 60000 65536"/>
                  <a:gd name="T10" fmla="*/ 0 60000 65536"/>
                  <a:gd name="T11" fmla="*/ 0 60000 65536"/>
                  <a:gd name="T12" fmla="*/ 0 w 1248"/>
                  <a:gd name="T13" fmla="*/ 0 h 432"/>
                  <a:gd name="T14" fmla="*/ 1248 w 1248"/>
                  <a:gd name="T15" fmla="*/ 432 h 432"/>
                </a:gdLst>
                <a:ahLst/>
                <a:cxnLst>
                  <a:cxn ang="T8">
                    <a:pos x="T0" y="T1"/>
                  </a:cxn>
                  <a:cxn ang="T9">
                    <a:pos x="T2" y="T3"/>
                  </a:cxn>
                  <a:cxn ang="T10">
                    <a:pos x="T4" y="T5"/>
                  </a:cxn>
                  <a:cxn ang="T11">
                    <a:pos x="T6" y="T7"/>
                  </a:cxn>
                </a:cxnLst>
                <a:rect l="T12" t="T13" r="T14" b="T15"/>
                <a:pathLst>
                  <a:path w="1248" h="432">
                    <a:moveTo>
                      <a:pt x="0" y="432"/>
                    </a:moveTo>
                    <a:lnTo>
                      <a:pt x="0" y="288"/>
                    </a:lnTo>
                    <a:lnTo>
                      <a:pt x="1248" y="288"/>
                    </a:lnTo>
                    <a:lnTo>
                      <a:pt x="1248" y="0"/>
                    </a:lnTo>
                  </a:path>
                </a:pathLst>
              </a:custGeom>
              <a:noFill/>
              <a:ln w="28575"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sp>
            <p:nvSpPr>
              <p:cNvPr id="59418" name="Line 15"/>
              <p:cNvSpPr>
                <a:spLocks noChangeShapeType="1"/>
              </p:cNvSpPr>
              <p:nvPr/>
            </p:nvSpPr>
            <p:spPr bwMode="auto">
              <a:xfrm>
                <a:off x="2352" y="2640"/>
                <a:ext cx="528"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16"/>
              <p:cNvSpPr>
                <a:spLocks noChangeShapeType="1"/>
              </p:cNvSpPr>
              <p:nvPr/>
            </p:nvSpPr>
            <p:spPr bwMode="auto">
              <a:xfrm flipV="1">
                <a:off x="3696" y="2016"/>
                <a:ext cx="0" cy="432"/>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17"/>
              <p:cNvSpPr>
                <a:spLocks noChangeShapeType="1"/>
              </p:cNvSpPr>
              <p:nvPr/>
            </p:nvSpPr>
            <p:spPr bwMode="auto">
              <a:xfrm>
                <a:off x="576" y="1392"/>
                <a:ext cx="480"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Line 18"/>
              <p:cNvSpPr>
                <a:spLocks noChangeShapeType="1"/>
              </p:cNvSpPr>
              <p:nvPr/>
            </p:nvSpPr>
            <p:spPr bwMode="auto">
              <a:xfrm>
                <a:off x="576" y="1824"/>
                <a:ext cx="480"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2" name="Line 19"/>
              <p:cNvSpPr>
                <a:spLocks noChangeShapeType="1"/>
              </p:cNvSpPr>
              <p:nvPr/>
            </p:nvSpPr>
            <p:spPr bwMode="auto">
              <a:xfrm>
                <a:off x="3840" y="1632"/>
                <a:ext cx="912"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3" name="Rectangle 20"/>
              <p:cNvSpPr>
                <a:spLocks noChangeArrowheads="1"/>
              </p:cNvSpPr>
              <p:nvPr/>
            </p:nvSpPr>
            <p:spPr bwMode="auto">
              <a:xfrm>
                <a:off x="864" y="1056"/>
                <a:ext cx="3216" cy="1968"/>
              </a:xfrm>
              <a:prstGeom prst="rect">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just">
                  <a:lnSpc>
                    <a:spcPct val="130000"/>
                  </a:lnSpc>
                  <a:spcBef>
                    <a:spcPct val="10000"/>
                  </a:spcBef>
                </a:pPr>
                <a:endParaRPr lang="zh-CN" altLang="en-US"/>
              </a:p>
            </p:txBody>
          </p:sp>
        </p:grpSp>
        <p:sp>
          <p:nvSpPr>
            <p:cNvPr id="59406" name="Line 21"/>
            <p:cNvSpPr>
              <a:spLocks noChangeShapeType="1"/>
            </p:cNvSpPr>
            <p:nvPr/>
          </p:nvSpPr>
          <p:spPr bwMode="auto">
            <a:xfrm flipV="1">
              <a:off x="1776" y="2832"/>
              <a:ext cx="0" cy="384"/>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7" name="Line 22"/>
            <p:cNvSpPr>
              <a:spLocks noChangeShapeType="1"/>
            </p:cNvSpPr>
            <p:nvPr/>
          </p:nvSpPr>
          <p:spPr bwMode="auto">
            <a:xfrm flipV="1">
              <a:off x="2448" y="2832"/>
              <a:ext cx="0" cy="384"/>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8" name="Line 23"/>
            <p:cNvSpPr>
              <a:spLocks noChangeShapeType="1"/>
            </p:cNvSpPr>
            <p:nvPr/>
          </p:nvSpPr>
          <p:spPr bwMode="auto">
            <a:xfrm>
              <a:off x="1872" y="1632"/>
              <a:ext cx="576"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9" name="Line 24"/>
            <p:cNvSpPr>
              <a:spLocks noChangeShapeType="1"/>
            </p:cNvSpPr>
            <p:nvPr/>
          </p:nvSpPr>
          <p:spPr bwMode="auto">
            <a:xfrm>
              <a:off x="3014" y="1632"/>
              <a:ext cx="576"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33" name="Text Box 25"/>
          <p:cNvSpPr txBox="1">
            <a:spLocks noChangeArrowheads="1"/>
          </p:cNvSpPr>
          <p:nvPr/>
        </p:nvSpPr>
        <p:spPr bwMode="auto">
          <a:xfrm>
            <a:off x="635000" y="3554413"/>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同相输入端</a:t>
            </a:r>
          </a:p>
        </p:txBody>
      </p:sp>
      <p:sp>
        <p:nvSpPr>
          <p:cNvPr id="43034" name="Text Box 26"/>
          <p:cNvSpPr txBox="1">
            <a:spLocks noChangeArrowheads="1"/>
          </p:cNvSpPr>
          <p:nvPr/>
        </p:nvSpPr>
        <p:spPr bwMode="auto">
          <a:xfrm>
            <a:off x="635000" y="418147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反相输入端</a:t>
            </a:r>
          </a:p>
        </p:txBody>
      </p:sp>
      <p:sp>
        <p:nvSpPr>
          <p:cNvPr id="43035" name="Text Box 27"/>
          <p:cNvSpPr txBox="1">
            <a:spLocks noChangeArrowheads="1"/>
          </p:cNvSpPr>
          <p:nvPr/>
        </p:nvSpPr>
        <p:spPr bwMode="auto">
          <a:xfrm>
            <a:off x="7675563" y="354965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输出端</a:t>
            </a:r>
          </a:p>
        </p:txBody>
      </p:sp>
      <p:sp>
        <p:nvSpPr>
          <p:cNvPr id="43036" name="Text Box 28"/>
          <p:cNvSpPr txBox="1">
            <a:spLocks noChangeArrowheads="1"/>
          </p:cNvSpPr>
          <p:nvPr/>
        </p:nvSpPr>
        <p:spPr bwMode="auto">
          <a:xfrm>
            <a:off x="2371725" y="4313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latin typeface="宋体" charset="-122"/>
                <a:ea typeface="宋体" charset="-122"/>
              </a:rPr>
              <a:t>-</a:t>
            </a:r>
          </a:p>
        </p:txBody>
      </p:sp>
      <p:sp>
        <p:nvSpPr>
          <p:cNvPr id="43037" name="Text Box 29"/>
          <p:cNvSpPr txBox="1">
            <a:spLocks noChangeArrowheads="1"/>
          </p:cNvSpPr>
          <p:nvPr/>
        </p:nvSpPr>
        <p:spPr bwMode="auto">
          <a:xfrm>
            <a:off x="2397125" y="3425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latin typeface="宋体" charset="-122"/>
                <a:ea typeface="宋体" charset="-122"/>
              </a:rPr>
              <a:t>+</a:t>
            </a:r>
          </a:p>
        </p:txBody>
      </p:sp>
      <p:sp>
        <p:nvSpPr>
          <p:cNvPr id="43038" name="Text Box 30"/>
          <p:cNvSpPr txBox="1">
            <a:spLocks noChangeArrowheads="1"/>
          </p:cNvSpPr>
          <p:nvPr/>
        </p:nvSpPr>
        <p:spPr bwMode="auto">
          <a:xfrm>
            <a:off x="3405188" y="58404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直流电源</a:t>
            </a:r>
          </a:p>
        </p:txBody>
      </p:sp>
      <p:sp>
        <p:nvSpPr>
          <p:cNvPr id="43039" name="Text Box 31"/>
          <p:cNvSpPr txBox="1">
            <a:spLocks noChangeArrowheads="1"/>
          </p:cNvSpPr>
          <p:nvPr/>
        </p:nvSpPr>
        <p:spPr bwMode="auto">
          <a:xfrm>
            <a:off x="4697413" y="5573713"/>
            <a:ext cx="695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ea typeface="宋体" charset="-122"/>
              </a:rPr>
              <a:t>+</a:t>
            </a:r>
            <a:r>
              <a:rPr lang="en-US" altLang="zh-CN" i="1">
                <a:ea typeface="宋体" charset="-122"/>
              </a:rPr>
              <a:t>U</a:t>
            </a:r>
            <a:r>
              <a:rPr lang="en-US" altLang="zh-CN" baseline="-25000">
                <a:ea typeface="宋体" charset="-122"/>
              </a:rPr>
              <a:t>S</a:t>
            </a:r>
          </a:p>
        </p:txBody>
      </p:sp>
      <p:sp>
        <p:nvSpPr>
          <p:cNvPr id="43040" name="Text Box 32"/>
          <p:cNvSpPr txBox="1">
            <a:spLocks noChangeArrowheads="1"/>
          </p:cNvSpPr>
          <p:nvPr/>
        </p:nvSpPr>
        <p:spPr bwMode="auto">
          <a:xfrm>
            <a:off x="2986088" y="5548313"/>
            <a:ext cx="688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ctr" eaLnBrk="1" hangingPunct="1">
              <a:spcBef>
                <a:spcPct val="50000"/>
              </a:spcBef>
            </a:pPr>
            <a:r>
              <a:rPr lang="en-US" altLang="zh-CN">
                <a:ea typeface="宋体" charset="-122"/>
                <a:sym typeface="Symbol" pitchFamily="18" charset="2"/>
              </a:rPr>
              <a:t></a:t>
            </a:r>
            <a:r>
              <a:rPr lang="en-US" altLang="zh-CN" i="1">
                <a:ea typeface="宋体" charset="-122"/>
              </a:rPr>
              <a:t>U</a:t>
            </a:r>
            <a:r>
              <a:rPr lang="en-US" altLang="zh-CN" baseline="-25000">
                <a:ea typeface="宋体" charset="-122"/>
              </a:rPr>
              <a:t>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 calcmode="lin" valueType="num">
                                      <p:cBhvr additive="base">
                                        <p:cTn id="12"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9395">
                                            <p:txEl>
                                              <p:pRg st="2" end="2"/>
                                            </p:txEl>
                                          </p:spTgt>
                                        </p:tgtEl>
                                        <p:attrNameLst>
                                          <p:attrName>style.visibility</p:attrName>
                                        </p:attrNameLst>
                                      </p:cBhvr>
                                      <p:to>
                                        <p:strVal val="visible"/>
                                      </p:to>
                                    </p:set>
                                    <p:anim calcmode="lin" valueType="num">
                                      <p:cBhvr additive="base">
                                        <p:cTn id="18"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8" fill="hold" grpId="0" nodeType="afterEffect">
                                  <p:stCondLst>
                                    <p:cond delay="0"/>
                                  </p:stCondLst>
                                  <p:iterate type="lt">
                                    <p:tmPct val="100000"/>
                                  </p:iterate>
                                  <p:childTnLst>
                                    <p:set>
                                      <p:cBhvr>
                                        <p:cTn id="25" dur="1" fill="hold">
                                          <p:stCondLst>
                                            <p:cond delay="0"/>
                                          </p:stCondLst>
                                        </p:cTn>
                                        <p:tgtEl>
                                          <p:spTgt spid="43033"/>
                                        </p:tgtEl>
                                        <p:attrNameLst>
                                          <p:attrName>style.visibility</p:attrName>
                                        </p:attrNameLst>
                                      </p:cBhvr>
                                      <p:to>
                                        <p:strVal val="visible"/>
                                      </p:to>
                                    </p:set>
                                    <p:animEffect transition="in" filter="wipe(left)">
                                      <p:cBhvr>
                                        <p:cTn id="26" dur="75"/>
                                        <p:tgtEl>
                                          <p:spTgt spid="43033"/>
                                        </p:tgtEl>
                                      </p:cBhvr>
                                    </p:animEffect>
                                  </p:childTnLst>
                                </p:cTn>
                              </p:par>
                            </p:childTnLst>
                          </p:cTn>
                        </p:par>
                        <p:par>
                          <p:cTn id="27" fill="hold">
                            <p:stCondLst>
                              <p:cond delay="1375"/>
                            </p:stCondLst>
                            <p:childTnLst>
                              <p:par>
                                <p:cTn id="28" presetID="22" presetClass="entr" presetSubtype="8" fill="hold" grpId="0" nodeType="afterEffect">
                                  <p:stCondLst>
                                    <p:cond delay="0"/>
                                  </p:stCondLst>
                                  <p:iterate type="lt">
                                    <p:tmPct val="100000"/>
                                  </p:iterate>
                                  <p:childTnLst>
                                    <p:set>
                                      <p:cBhvr>
                                        <p:cTn id="29" dur="1" fill="hold">
                                          <p:stCondLst>
                                            <p:cond delay="0"/>
                                          </p:stCondLst>
                                        </p:cTn>
                                        <p:tgtEl>
                                          <p:spTgt spid="43037"/>
                                        </p:tgtEl>
                                        <p:attrNameLst>
                                          <p:attrName>style.visibility</p:attrName>
                                        </p:attrNameLst>
                                      </p:cBhvr>
                                      <p:to>
                                        <p:strVal val="visible"/>
                                      </p:to>
                                    </p:set>
                                    <p:animEffect transition="in" filter="wipe(left)">
                                      <p:cBhvr>
                                        <p:cTn id="30" dur="75"/>
                                        <p:tgtEl>
                                          <p:spTgt spid="43037"/>
                                        </p:tgtEl>
                                      </p:cBhvr>
                                    </p:animEffect>
                                  </p:childTnLst>
                                </p:cTn>
                              </p:par>
                            </p:childTnLst>
                          </p:cTn>
                        </p:par>
                        <p:par>
                          <p:cTn id="31" fill="hold">
                            <p:stCondLst>
                              <p:cond delay="145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43034"/>
                                        </p:tgtEl>
                                        <p:attrNameLst>
                                          <p:attrName>style.visibility</p:attrName>
                                        </p:attrNameLst>
                                      </p:cBhvr>
                                      <p:to>
                                        <p:strVal val="visible"/>
                                      </p:to>
                                    </p:set>
                                    <p:animEffect transition="in" filter="wipe(left)">
                                      <p:cBhvr>
                                        <p:cTn id="34" dur="75"/>
                                        <p:tgtEl>
                                          <p:spTgt spid="43034"/>
                                        </p:tgtEl>
                                      </p:cBhvr>
                                    </p:animEffect>
                                  </p:childTnLst>
                                </p:cTn>
                              </p:par>
                            </p:childTnLst>
                          </p:cTn>
                        </p:par>
                        <p:par>
                          <p:cTn id="35" fill="hold">
                            <p:stCondLst>
                              <p:cond delay="1825"/>
                            </p:stCondLst>
                            <p:childTnLst>
                              <p:par>
                                <p:cTn id="36" presetID="22" presetClass="entr" presetSubtype="8" fill="hold" grpId="0" nodeType="afterEffect">
                                  <p:stCondLst>
                                    <p:cond delay="0"/>
                                  </p:stCondLst>
                                  <p:iterate type="lt">
                                    <p:tmPct val="100000"/>
                                  </p:iterate>
                                  <p:childTnLst>
                                    <p:set>
                                      <p:cBhvr>
                                        <p:cTn id="37" dur="1" fill="hold">
                                          <p:stCondLst>
                                            <p:cond delay="0"/>
                                          </p:stCondLst>
                                        </p:cTn>
                                        <p:tgtEl>
                                          <p:spTgt spid="43036"/>
                                        </p:tgtEl>
                                        <p:attrNameLst>
                                          <p:attrName>style.visibility</p:attrName>
                                        </p:attrNameLst>
                                      </p:cBhvr>
                                      <p:to>
                                        <p:strVal val="visible"/>
                                      </p:to>
                                    </p:set>
                                    <p:animEffect transition="in" filter="wipe(left)">
                                      <p:cBhvr>
                                        <p:cTn id="38" dur="75"/>
                                        <p:tgtEl>
                                          <p:spTgt spid="43036"/>
                                        </p:tgtEl>
                                      </p:cBhvr>
                                    </p:animEffect>
                                  </p:childTnLst>
                                </p:cTn>
                              </p:par>
                            </p:childTnLst>
                          </p:cTn>
                        </p:par>
                        <p:par>
                          <p:cTn id="39" fill="hold">
                            <p:stCondLst>
                              <p:cond delay="1900"/>
                            </p:stCondLst>
                            <p:childTnLst>
                              <p:par>
                                <p:cTn id="40" presetID="22" presetClass="entr" presetSubtype="8" fill="hold" grpId="0" nodeType="afterEffect">
                                  <p:stCondLst>
                                    <p:cond delay="0"/>
                                  </p:stCondLst>
                                  <p:iterate type="lt">
                                    <p:tmPct val="100000"/>
                                  </p:iterate>
                                  <p:childTnLst>
                                    <p:set>
                                      <p:cBhvr>
                                        <p:cTn id="41" dur="1" fill="hold">
                                          <p:stCondLst>
                                            <p:cond delay="0"/>
                                          </p:stCondLst>
                                        </p:cTn>
                                        <p:tgtEl>
                                          <p:spTgt spid="43035"/>
                                        </p:tgtEl>
                                        <p:attrNameLst>
                                          <p:attrName>style.visibility</p:attrName>
                                        </p:attrNameLst>
                                      </p:cBhvr>
                                      <p:to>
                                        <p:strVal val="visible"/>
                                      </p:to>
                                    </p:set>
                                    <p:animEffect transition="in" filter="wipe(left)">
                                      <p:cBhvr>
                                        <p:cTn id="42" dur="75"/>
                                        <p:tgtEl>
                                          <p:spTgt spid="43035"/>
                                        </p:tgtEl>
                                      </p:cBhvr>
                                    </p:animEffect>
                                  </p:childTnLst>
                                </p:cTn>
                              </p:par>
                            </p:childTnLst>
                          </p:cTn>
                        </p:par>
                        <p:par>
                          <p:cTn id="43" fill="hold">
                            <p:stCondLst>
                              <p:cond delay="2125"/>
                            </p:stCondLst>
                            <p:childTnLst>
                              <p:par>
                                <p:cTn id="44" presetID="22" presetClass="entr" presetSubtype="8" fill="hold" grpId="0" nodeType="afterEffect">
                                  <p:stCondLst>
                                    <p:cond delay="0"/>
                                  </p:stCondLst>
                                  <p:iterate type="lt">
                                    <p:tmPct val="100000"/>
                                  </p:iterate>
                                  <p:childTnLst>
                                    <p:set>
                                      <p:cBhvr>
                                        <p:cTn id="45" dur="1" fill="hold">
                                          <p:stCondLst>
                                            <p:cond delay="0"/>
                                          </p:stCondLst>
                                        </p:cTn>
                                        <p:tgtEl>
                                          <p:spTgt spid="43038"/>
                                        </p:tgtEl>
                                        <p:attrNameLst>
                                          <p:attrName>style.visibility</p:attrName>
                                        </p:attrNameLst>
                                      </p:cBhvr>
                                      <p:to>
                                        <p:strVal val="visible"/>
                                      </p:to>
                                    </p:set>
                                    <p:animEffect transition="in" filter="wipe(left)">
                                      <p:cBhvr>
                                        <p:cTn id="46" dur="75"/>
                                        <p:tgtEl>
                                          <p:spTgt spid="43038"/>
                                        </p:tgtEl>
                                      </p:cBhvr>
                                    </p:animEffect>
                                  </p:childTnLst>
                                </p:cTn>
                              </p:par>
                            </p:childTnLst>
                          </p:cTn>
                        </p:par>
                        <p:par>
                          <p:cTn id="47" fill="hold">
                            <p:stCondLst>
                              <p:cond delay="2425"/>
                            </p:stCondLst>
                            <p:childTnLst>
                              <p:par>
                                <p:cTn id="48" presetID="22" presetClass="entr" presetSubtype="8" fill="hold" grpId="0" nodeType="afterEffect">
                                  <p:stCondLst>
                                    <p:cond delay="0"/>
                                  </p:stCondLst>
                                  <p:childTnLst>
                                    <p:set>
                                      <p:cBhvr>
                                        <p:cTn id="49" dur="1" fill="hold">
                                          <p:stCondLst>
                                            <p:cond delay="0"/>
                                          </p:stCondLst>
                                        </p:cTn>
                                        <p:tgtEl>
                                          <p:spTgt spid="43039"/>
                                        </p:tgtEl>
                                        <p:attrNameLst>
                                          <p:attrName>style.visibility</p:attrName>
                                        </p:attrNameLst>
                                      </p:cBhvr>
                                      <p:to>
                                        <p:strVal val="visible"/>
                                      </p:to>
                                    </p:set>
                                    <p:animEffect transition="in" filter="wipe(left)">
                                      <p:cBhvr>
                                        <p:cTn id="50" dur="500"/>
                                        <p:tgtEl>
                                          <p:spTgt spid="4303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3040"/>
                                        </p:tgtEl>
                                        <p:attrNameLst>
                                          <p:attrName>style.visibility</p:attrName>
                                        </p:attrNameLst>
                                      </p:cBhvr>
                                      <p:to>
                                        <p:strVal val="visible"/>
                                      </p:to>
                                    </p:set>
                                    <p:animEffect transition="in" filter="wipe(left)">
                                      <p:cBhvr>
                                        <p:cTn id="53" dur="500"/>
                                        <p:tgtEl>
                                          <p:spTgt spid="43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P spid="43033" grpId="0" autoUpdateAnimBg="0"/>
      <p:bldP spid="43034" grpId="0" autoUpdateAnimBg="0"/>
      <p:bldP spid="43035" grpId="0" autoUpdateAnimBg="0"/>
      <p:bldP spid="43036" grpId="0" autoUpdateAnimBg="0"/>
      <p:bldP spid="43037" grpId="0" autoUpdateAnimBg="0"/>
      <p:bldP spid="43038" grpId="0" autoUpdateAnimBg="0"/>
      <p:bldP spid="43039" grpId="0"/>
      <p:bldP spid="4304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80</a:t>
            </a:fld>
            <a:endParaRPr lang="zh-CN" altLang="en-US"/>
          </a:p>
        </p:txBody>
      </p:sp>
      <p:sp>
        <p:nvSpPr>
          <p:cNvPr id="82947" name="Rectangle 3"/>
          <p:cNvSpPr>
            <a:spLocks noGrp="1" noChangeArrowheads="1"/>
          </p:cNvSpPr>
          <p:nvPr>
            <p:ph sz="quarter" idx="4294967295"/>
          </p:nvPr>
        </p:nvSpPr>
        <p:spPr>
          <a:xfrm>
            <a:off x="0" y="1042988"/>
            <a:ext cx="8550275" cy="568325"/>
          </a:xfrm>
        </p:spPr>
        <p:txBody>
          <a:bodyPr>
            <a:spAutoFit/>
          </a:bodyPr>
          <a:lstStyle/>
          <a:p>
            <a:pPr eaLnBrk="1" hangingPunct="1"/>
            <a:r>
              <a:rPr lang="zh-CN" altLang="en-US" smtClean="0">
                <a:ea typeface="宋体" charset="-122"/>
              </a:rPr>
              <a:t>简单反相输入比较器</a:t>
            </a:r>
          </a:p>
        </p:txBody>
      </p:sp>
      <p:grpSp>
        <p:nvGrpSpPr>
          <p:cNvPr id="2" name="Group 4"/>
          <p:cNvGrpSpPr>
            <a:grpSpLocks/>
          </p:cNvGrpSpPr>
          <p:nvPr/>
        </p:nvGrpSpPr>
        <p:grpSpPr bwMode="auto">
          <a:xfrm>
            <a:off x="4665663" y="1544638"/>
            <a:ext cx="3176587" cy="1444625"/>
            <a:chOff x="568" y="2346"/>
            <a:chExt cx="1711" cy="632"/>
          </a:xfrm>
        </p:grpSpPr>
        <p:grpSp>
          <p:nvGrpSpPr>
            <p:cNvPr id="82964" name="Group 5"/>
            <p:cNvGrpSpPr>
              <a:grpSpLocks/>
            </p:cNvGrpSpPr>
            <p:nvPr/>
          </p:nvGrpSpPr>
          <p:grpSpPr bwMode="auto">
            <a:xfrm>
              <a:off x="568" y="2346"/>
              <a:ext cx="1630" cy="632"/>
              <a:chOff x="568" y="2346"/>
              <a:chExt cx="1630" cy="632"/>
            </a:xfrm>
          </p:grpSpPr>
          <p:grpSp>
            <p:nvGrpSpPr>
              <p:cNvPr id="82966" name="Group 6"/>
              <p:cNvGrpSpPr>
                <a:grpSpLocks/>
              </p:cNvGrpSpPr>
              <p:nvPr/>
            </p:nvGrpSpPr>
            <p:grpSpPr bwMode="auto">
              <a:xfrm>
                <a:off x="1392" y="2450"/>
                <a:ext cx="384" cy="528"/>
                <a:chOff x="2304" y="1824"/>
                <a:chExt cx="384" cy="528"/>
              </a:xfrm>
            </p:grpSpPr>
            <p:sp>
              <p:nvSpPr>
                <p:cNvPr id="82981" name="Rectangle 7"/>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82" name="Line 8"/>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2983" name="Group 9"/>
                <p:cNvGrpSpPr>
                  <a:grpSpLocks/>
                </p:cNvGrpSpPr>
                <p:nvPr/>
              </p:nvGrpSpPr>
              <p:grpSpPr bwMode="auto">
                <a:xfrm rot="10800000" flipH="1" flipV="1">
                  <a:off x="2339" y="2210"/>
                  <a:ext cx="48" cy="48"/>
                  <a:chOff x="2856" y="2613"/>
                  <a:chExt cx="48" cy="48"/>
                </a:xfrm>
              </p:grpSpPr>
              <p:sp>
                <p:nvSpPr>
                  <p:cNvPr id="82991" name="Line 10"/>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992" name="Line 11"/>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2984" name="Group 12"/>
                <p:cNvGrpSpPr>
                  <a:grpSpLocks/>
                </p:cNvGrpSpPr>
                <p:nvPr/>
              </p:nvGrpSpPr>
              <p:grpSpPr bwMode="auto">
                <a:xfrm rot="10800000" flipH="1" flipV="1">
                  <a:off x="2615" y="2066"/>
                  <a:ext cx="48" cy="48"/>
                  <a:chOff x="2856" y="2613"/>
                  <a:chExt cx="48" cy="48"/>
                </a:xfrm>
              </p:grpSpPr>
              <p:sp>
                <p:nvSpPr>
                  <p:cNvPr id="82989" name="Line 13"/>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990" name="Line 14"/>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2985" name="AutoShape 15"/>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82986" name="Group 16"/>
                <p:cNvGrpSpPr>
                  <a:grpSpLocks noChangeAspect="1"/>
                </p:cNvGrpSpPr>
                <p:nvPr/>
              </p:nvGrpSpPr>
              <p:grpSpPr bwMode="auto">
                <a:xfrm>
                  <a:off x="2488" y="1872"/>
                  <a:ext cx="104" cy="34"/>
                  <a:chOff x="1584" y="2928"/>
                  <a:chExt cx="288" cy="96"/>
                </a:xfrm>
              </p:grpSpPr>
              <p:sp>
                <p:nvSpPr>
                  <p:cNvPr id="82987" name="Oval 17"/>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88" name="Oval 18"/>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grpSp>
            <p:nvGrpSpPr>
              <p:cNvPr id="82967" name="Group 19"/>
              <p:cNvGrpSpPr>
                <a:grpSpLocks/>
              </p:cNvGrpSpPr>
              <p:nvPr/>
            </p:nvGrpSpPr>
            <p:grpSpPr bwMode="auto">
              <a:xfrm rot="5400000">
                <a:off x="1103" y="2334"/>
                <a:ext cx="77" cy="480"/>
                <a:chOff x="1824" y="1344"/>
                <a:chExt cx="77" cy="480"/>
              </a:xfrm>
            </p:grpSpPr>
            <p:sp>
              <p:nvSpPr>
                <p:cNvPr id="82978" name="Rectangle 2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79" name="Line 2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980" name="Line 2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2968" name="Group 23"/>
              <p:cNvGrpSpPr>
                <a:grpSpLocks/>
              </p:cNvGrpSpPr>
              <p:nvPr/>
            </p:nvGrpSpPr>
            <p:grpSpPr bwMode="auto">
              <a:xfrm rot="5400000">
                <a:off x="1103" y="2631"/>
                <a:ext cx="77" cy="480"/>
                <a:chOff x="1824" y="1344"/>
                <a:chExt cx="77" cy="480"/>
              </a:xfrm>
            </p:grpSpPr>
            <p:sp>
              <p:nvSpPr>
                <p:cNvPr id="82975" name="Rectangle 2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76" name="Line 2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977" name="Line 2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2969" name="Oval 27"/>
              <p:cNvSpPr>
                <a:spLocks noChangeArrowheads="1"/>
              </p:cNvSpPr>
              <p:nvPr/>
            </p:nvSpPr>
            <p:spPr bwMode="auto">
              <a:xfrm>
                <a:off x="846" y="255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70" name="Oval 28"/>
              <p:cNvSpPr>
                <a:spLocks noChangeArrowheads="1"/>
              </p:cNvSpPr>
              <p:nvPr/>
            </p:nvSpPr>
            <p:spPr bwMode="auto">
              <a:xfrm>
                <a:off x="844" y="284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71" name="Oval 29"/>
              <p:cNvSpPr>
                <a:spLocks noChangeArrowheads="1"/>
              </p:cNvSpPr>
              <p:nvPr/>
            </p:nvSpPr>
            <p:spPr bwMode="auto">
              <a:xfrm>
                <a:off x="2150" y="269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2972" name="Text Box 30"/>
              <p:cNvSpPr txBox="1">
                <a:spLocks noChangeArrowheads="1"/>
              </p:cNvSpPr>
              <p:nvPr/>
            </p:nvSpPr>
            <p:spPr bwMode="auto">
              <a:xfrm>
                <a:off x="576" y="2346"/>
                <a:ext cx="24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baseline="-25000">
                    <a:ea typeface="宋体" charset="-122"/>
                  </a:rPr>
                  <a:t>i</a:t>
                </a:r>
                <a:endParaRPr kumimoji="1" lang="en-US" altLang="zh-CN" sz="2800">
                  <a:ea typeface="宋体" charset="-122"/>
                </a:endParaRPr>
              </a:p>
            </p:txBody>
          </p:sp>
          <p:sp>
            <p:nvSpPr>
              <p:cNvPr id="82973" name="Text Box 31"/>
              <p:cNvSpPr txBox="1">
                <a:spLocks noChangeArrowheads="1"/>
              </p:cNvSpPr>
              <p:nvPr/>
            </p:nvSpPr>
            <p:spPr bwMode="auto">
              <a:xfrm>
                <a:off x="568" y="2752"/>
                <a:ext cx="29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R</a:t>
                </a:r>
                <a:endParaRPr kumimoji="1" lang="en-US" altLang="zh-CN">
                  <a:ea typeface="宋体" charset="-122"/>
                </a:endParaRPr>
              </a:p>
            </p:txBody>
          </p:sp>
          <p:sp>
            <p:nvSpPr>
              <p:cNvPr id="82974" name="Line 32"/>
              <p:cNvSpPr>
                <a:spLocks noChangeShapeType="1"/>
              </p:cNvSpPr>
              <p:nvPr/>
            </p:nvSpPr>
            <p:spPr bwMode="auto">
              <a:xfrm>
                <a:off x="1776" y="271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2965" name="Text Box 33"/>
            <p:cNvSpPr txBox="1">
              <a:spLocks noChangeArrowheads="1"/>
            </p:cNvSpPr>
            <p:nvPr/>
          </p:nvSpPr>
          <p:spPr bwMode="auto">
            <a:xfrm>
              <a:off x="2008" y="2395"/>
              <a:ext cx="2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baseline="-25000">
                  <a:ea typeface="宋体" charset="-122"/>
                </a:rPr>
                <a:t>o</a:t>
              </a:r>
              <a:endParaRPr kumimoji="1" lang="en-US" altLang="zh-CN" sz="2800">
                <a:ea typeface="宋体" charset="-122"/>
              </a:endParaRPr>
            </a:p>
          </p:txBody>
        </p:sp>
      </p:grpSp>
      <p:sp>
        <p:nvSpPr>
          <p:cNvPr id="53282" name="Text Box 34"/>
          <p:cNvSpPr txBox="1">
            <a:spLocks noChangeArrowheads="1"/>
          </p:cNvSpPr>
          <p:nvPr/>
        </p:nvSpPr>
        <p:spPr bwMode="auto">
          <a:xfrm>
            <a:off x="750888" y="1706563"/>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1. </a:t>
            </a:r>
            <a:r>
              <a:rPr kumimoji="1" lang="zh-CN" altLang="en-US"/>
              <a:t>串联比较</a:t>
            </a:r>
          </a:p>
        </p:txBody>
      </p:sp>
      <p:sp>
        <p:nvSpPr>
          <p:cNvPr id="53283" name="Text Box 35"/>
          <p:cNvSpPr txBox="1">
            <a:spLocks noChangeArrowheads="1"/>
          </p:cNvSpPr>
          <p:nvPr/>
        </p:nvSpPr>
        <p:spPr bwMode="auto">
          <a:xfrm>
            <a:off x="1158875" y="2816225"/>
            <a:ext cx="2932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a:t>&gt;</a:t>
            </a:r>
            <a:r>
              <a:rPr kumimoji="1" lang="en-US" altLang="zh-CN" i="1"/>
              <a:t>U</a:t>
            </a:r>
            <a:r>
              <a:rPr kumimoji="1" lang="en-US" altLang="zh-CN" baseline="-25000"/>
              <a:t>R</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endParaRPr kumimoji="1" lang="en-US" altLang="zh-CN"/>
          </a:p>
        </p:txBody>
      </p:sp>
      <p:sp>
        <p:nvSpPr>
          <p:cNvPr id="53284" name="Text Box 36"/>
          <p:cNvSpPr txBox="1">
            <a:spLocks noChangeArrowheads="1"/>
          </p:cNvSpPr>
          <p:nvPr/>
        </p:nvSpPr>
        <p:spPr bwMode="auto">
          <a:xfrm>
            <a:off x="1158875" y="3527425"/>
            <a:ext cx="295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a:t>&lt;</a:t>
            </a:r>
            <a:r>
              <a:rPr kumimoji="1" lang="en-US" altLang="zh-CN" i="1"/>
              <a:t>U</a:t>
            </a:r>
            <a:r>
              <a:rPr kumimoji="1" lang="en-US" altLang="zh-CN" baseline="-25000"/>
              <a:t>R</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endParaRPr kumimoji="1" lang="en-US" altLang="zh-CN"/>
          </a:p>
        </p:txBody>
      </p:sp>
      <p:sp>
        <p:nvSpPr>
          <p:cNvPr id="53285" name="Text Box 37"/>
          <p:cNvSpPr txBox="1">
            <a:spLocks noChangeArrowheads="1"/>
          </p:cNvSpPr>
          <p:nvPr/>
        </p:nvSpPr>
        <p:spPr bwMode="auto">
          <a:xfrm>
            <a:off x="1157288" y="42608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电压传输特性</a:t>
            </a:r>
          </a:p>
        </p:txBody>
      </p:sp>
      <p:sp>
        <p:nvSpPr>
          <p:cNvPr id="53286" name="Rectangle 38"/>
          <p:cNvSpPr>
            <a:spLocks noChangeArrowheads="1"/>
          </p:cNvSpPr>
          <p:nvPr/>
        </p:nvSpPr>
        <p:spPr bwMode="auto">
          <a:xfrm>
            <a:off x="1158875" y="2144713"/>
            <a:ext cx="255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altLang="zh-CN" i="1">
                <a:ea typeface="宋体" charset="-122"/>
              </a:rPr>
              <a:t>u</a:t>
            </a:r>
            <a:r>
              <a:rPr kumimoji="1" lang="en-US" altLang="zh-CN" baseline="-25000">
                <a:ea typeface="宋体" charset="-122"/>
              </a:rPr>
              <a:t>+ </a:t>
            </a:r>
            <a:r>
              <a:rPr kumimoji="1" lang="en-US" altLang="zh-CN">
                <a:ea typeface="宋体" charset="-122"/>
              </a:rPr>
              <a:t>=</a:t>
            </a:r>
            <a:r>
              <a:rPr kumimoji="1" lang="en-US" altLang="zh-CN" i="1">
                <a:ea typeface="宋体" charset="-122"/>
              </a:rPr>
              <a:t>U</a:t>
            </a:r>
            <a:r>
              <a:rPr kumimoji="1" lang="en-US" altLang="zh-CN" baseline="-25000">
                <a:ea typeface="宋体" charset="-122"/>
              </a:rPr>
              <a:t>R</a:t>
            </a:r>
            <a:r>
              <a:rPr kumimoji="1" lang="en-US" altLang="zh-CN">
                <a:ea typeface="宋体" charset="-122"/>
              </a:rPr>
              <a:t>         </a:t>
            </a:r>
            <a:r>
              <a:rPr kumimoji="1" lang="en-US" altLang="zh-CN" i="1">
                <a:ea typeface="宋体" charset="-122"/>
              </a:rPr>
              <a:t>u</a:t>
            </a:r>
            <a:r>
              <a:rPr kumimoji="1" lang="en-US" altLang="zh-CN" baseline="-25000">
                <a:latin typeface="宋体" charset="-122"/>
                <a:ea typeface="宋体" charset="-122"/>
              </a:rPr>
              <a:t>-</a:t>
            </a:r>
            <a:r>
              <a:rPr kumimoji="1" lang="en-US" altLang="zh-CN">
                <a:latin typeface="宋体" charset="-122"/>
                <a:ea typeface="宋体" charset="-122"/>
              </a:rPr>
              <a:t>= </a:t>
            </a:r>
            <a:r>
              <a:rPr kumimoji="1" lang="en-US" altLang="zh-CN" i="1">
                <a:ea typeface="宋体" charset="-122"/>
              </a:rPr>
              <a:t>u</a:t>
            </a:r>
            <a:r>
              <a:rPr kumimoji="1" lang="en-US" altLang="zh-CN" baseline="-25000">
                <a:ea typeface="宋体" charset="-122"/>
              </a:rPr>
              <a:t>i</a:t>
            </a:r>
            <a:endParaRPr kumimoji="1" lang="en-US" altLang="zh-CN" baseline="-25000">
              <a:latin typeface="宋体" charset="-122"/>
              <a:ea typeface="宋体" charset="-122"/>
            </a:endParaRPr>
          </a:p>
        </p:txBody>
      </p:sp>
      <p:sp>
        <p:nvSpPr>
          <p:cNvPr id="53287" name="Freeform 39"/>
          <p:cNvSpPr>
            <a:spLocks/>
          </p:cNvSpPr>
          <p:nvPr/>
        </p:nvSpPr>
        <p:spPr bwMode="auto">
          <a:xfrm>
            <a:off x="3795713" y="4557713"/>
            <a:ext cx="2473325" cy="1174750"/>
          </a:xfrm>
          <a:custGeom>
            <a:avLst/>
            <a:gdLst>
              <a:gd name="T0" fmla="*/ 0 w 1296"/>
              <a:gd name="T1" fmla="*/ 0 h 624"/>
              <a:gd name="T2" fmla="*/ 2147483647 w 1296"/>
              <a:gd name="T3" fmla="*/ 0 h 624"/>
              <a:gd name="T4" fmla="*/ 2147483647 w 1296"/>
              <a:gd name="T5" fmla="*/ 2147483647 h 624"/>
              <a:gd name="T6" fmla="*/ 2147483647 w 1296"/>
              <a:gd name="T7" fmla="*/ 2147483647 h 624"/>
              <a:gd name="T8" fmla="*/ 0 60000 65536"/>
              <a:gd name="T9" fmla="*/ 0 60000 65536"/>
              <a:gd name="T10" fmla="*/ 0 60000 65536"/>
              <a:gd name="T11" fmla="*/ 0 60000 65536"/>
              <a:gd name="T12" fmla="*/ 0 w 1296"/>
              <a:gd name="T13" fmla="*/ 0 h 624"/>
              <a:gd name="T14" fmla="*/ 1296 w 1296"/>
              <a:gd name="T15" fmla="*/ 624 h 624"/>
            </a:gdLst>
            <a:ahLst/>
            <a:cxnLst>
              <a:cxn ang="T8">
                <a:pos x="T0" y="T1"/>
              </a:cxn>
              <a:cxn ang="T9">
                <a:pos x="T2" y="T3"/>
              </a:cxn>
              <a:cxn ang="T10">
                <a:pos x="T4" y="T5"/>
              </a:cxn>
              <a:cxn ang="T11">
                <a:pos x="T6" y="T7"/>
              </a:cxn>
            </a:cxnLst>
            <a:rect l="T12" t="T13" r="T14" b="T15"/>
            <a:pathLst>
              <a:path w="1296" h="624">
                <a:moveTo>
                  <a:pt x="0" y="0"/>
                </a:moveTo>
                <a:lnTo>
                  <a:pt x="672" y="0"/>
                </a:lnTo>
                <a:lnTo>
                  <a:pt x="672" y="624"/>
                </a:lnTo>
                <a:lnTo>
                  <a:pt x="1296"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grpSp>
        <p:nvGrpSpPr>
          <p:cNvPr id="10" name="Group 40"/>
          <p:cNvGrpSpPr>
            <a:grpSpLocks/>
          </p:cNvGrpSpPr>
          <p:nvPr/>
        </p:nvGrpSpPr>
        <p:grpSpPr bwMode="auto">
          <a:xfrm>
            <a:off x="3186113" y="3848100"/>
            <a:ext cx="3727450" cy="2447925"/>
            <a:chOff x="768" y="2875"/>
            <a:chExt cx="1954" cy="1301"/>
          </a:xfrm>
        </p:grpSpPr>
        <p:sp>
          <p:nvSpPr>
            <p:cNvPr id="82960" name="Line 41"/>
            <p:cNvSpPr>
              <a:spLocks noChangeShapeType="1"/>
            </p:cNvSpPr>
            <p:nvPr/>
          </p:nvSpPr>
          <p:spPr bwMode="auto">
            <a:xfrm>
              <a:off x="768" y="3624"/>
              <a:ext cx="172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961" name="Line 42"/>
            <p:cNvSpPr>
              <a:spLocks noChangeShapeType="1"/>
            </p:cNvSpPr>
            <p:nvPr/>
          </p:nvSpPr>
          <p:spPr bwMode="auto">
            <a:xfrm flipV="1">
              <a:off x="1536" y="3120"/>
              <a:ext cx="0" cy="1056"/>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962" name="Text Box 43"/>
            <p:cNvSpPr txBox="1">
              <a:spLocks noChangeArrowheads="1"/>
            </p:cNvSpPr>
            <p:nvPr/>
          </p:nvSpPr>
          <p:spPr bwMode="auto">
            <a:xfrm>
              <a:off x="2486" y="3364"/>
              <a:ext cx="2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i="1" baseline="-25000">
                  <a:ea typeface="宋体" charset="-122"/>
                </a:rPr>
                <a:t>i</a:t>
              </a:r>
              <a:endParaRPr kumimoji="1" lang="en-US" altLang="zh-CN" sz="2800" i="1">
                <a:ea typeface="宋体" charset="-122"/>
              </a:endParaRPr>
            </a:p>
          </p:txBody>
        </p:sp>
        <p:sp>
          <p:nvSpPr>
            <p:cNvPr id="82963" name="Text Box 44"/>
            <p:cNvSpPr txBox="1">
              <a:spLocks noChangeArrowheads="1"/>
            </p:cNvSpPr>
            <p:nvPr/>
          </p:nvSpPr>
          <p:spPr bwMode="auto">
            <a:xfrm>
              <a:off x="1536" y="2875"/>
              <a:ext cx="26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ea typeface="宋体" charset="-122"/>
                </a:rPr>
                <a:t>u</a:t>
              </a:r>
              <a:r>
                <a:rPr kumimoji="1" lang="en-US" altLang="zh-CN" sz="2800" baseline="-25000">
                  <a:ea typeface="宋体" charset="-122"/>
                </a:rPr>
                <a:t>o</a:t>
              </a:r>
              <a:endParaRPr kumimoji="1" lang="en-US" altLang="zh-CN" sz="2800" i="1">
                <a:ea typeface="宋体" charset="-122"/>
              </a:endParaRPr>
            </a:p>
          </p:txBody>
        </p:sp>
      </p:grpSp>
      <p:sp>
        <p:nvSpPr>
          <p:cNvPr id="53293" name="Text Box 45"/>
          <p:cNvSpPr txBox="1">
            <a:spLocks noChangeArrowheads="1"/>
          </p:cNvSpPr>
          <p:nvPr/>
        </p:nvSpPr>
        <p:spPr bwMode="auto">
          <a:xfrm>
            <a:off x="3848100" y="4092575"/>
            <a:ext cx="728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OH</a:t>
            </a:r>
          </a:p>
        </p:txBody>
      </p:sp>
      <p:sp>
        <p:nvSpPr>
          <p:cNvPr id="53294" name="Text Box 46"/>
          <p:cNvSpPr txBox="1">
            <a:spLocks noChangeArrowheads="1"/>
          </p:cNvSpPr>
          <p:nvPr/>
        </p:nvSpPr>
        <p:spPr bwMode="auto">
          <a:xfrm>
            <a:off x="5584825" y="5207000"/>
            <a:ext cx="70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OL</a:t>
            </a:r>
          </a:p>
        </p:txBody>
      </p:sp>
      <p:sp>
        <p:nvSpPr>
          <p:cNvPr id="53295" name="Text Box 47"/>
          <p:cNvSpPr txBox="1">
            <a:spLocks noChangeArrowheads="1"/>
          </p:cNvSpPr>
          <p:nvPr/>
        </p:nvSpPr>
        <p:spPr bwMode="auto">
          <a:xfrm>
            <a:off x="5024438" y="4783138"/>
            <a:ext cx="55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R</a:t>
            </a:r>
          </a:p>
        </p:txBody>
      </p:sp>
      <p:sp>
        <p:nvSpPr>
          <p:cNvPr id="53296" name="AutoShape 48"/>
          <p:cNvSpPr>
            <a:spLocks noChangeArrowheads="1"/>
          </p:cNvSpPr>
          <p:nvPr/>
        </p:nvSpPr>
        <p:spPr bwMode="auto">
          <a:xfrm>
            <a:off x="6203950" y="3556000"/>
            <a:ext cx="2643188" cy="917575"/>
          </a:xfrm>
          <a:prstGeom prst="wedgeRoundRectCallout">
            <a:avLst>
              <a:gd name="adj1" fmla="val -87236"/>
              <a:gd name="adj2" fmla="val -113245"/>
              <a:gd name="adj3" fmla="val 16667"/>
            </a:avLst>
          </a:prstGeom>
          <a:solidFill>
            <a:srgbClr val="EAEAEA"/>
          </a:solidFill>
          <a:ln w="38100">
            <a:solidFill>
              <a:srgbClr val="FF0000"/>
            </a:solidFill>
            <a:miter lim="800000"/>
            <a:headEnd/>
            <a:tailEnd/>
          </a:ln>
        </p:spPr>
        <p:txBody>
          <a:bodyPr>
            <a:spAutoFit/>
          </a:bodyPr>
          <a:lstStyle/>
          <a:p>
            <a:pPr algn="just"/>
            <a:r>
              <a:rPr kumimoji="1" lang="zh-CN" altLang="en-US"/>
              <a:t>如果</a:t>
            </a:r>
            <a:r>
              <a:rPr kumimoji="1" lang="en-US" altLang="zh-CN" i="1"/>
              <a:t>U</a:t>
            </a:r>
            <a:r>
              <a:rPr kumimoji="1" lang="en-US" altLang="zh-CN" baseline="-25000"/>
              <a:t>R</a:t>
            </a:r>
            <a:r>
              <a:rPr kumimoji="1" lang="en-US" altLang="zh-CN"/>
              <a:t>=0</a:t>
            </a:r>
            <a:r>
              <a:rPr kumimoji="1" lang="zh-CN" altLang="en-US"/>
              <a:t>，称为过零比较器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3282"/>
                                        </p:tgtEl>
                                        <p:attrNameLst>
                                          <p:attrName>style.visibility</p:attrName>
                                        </p:attrNameLst>
                                      </p:cBhvr>
                                      <p:to>
                                        <p:strVal val="visible"/>
                                      </p:to>
                                    </p:set>
                                  </p:childTnLst>
                                </p:cTn>
                              </p:par>
                            </p:childTnLst>
                          </p:cTn>
                        </p:par>
                        <p:par>
                          <p:cTn id="7" fill="hold" nodeType="afterGroup">
                            <p:stCondLst>
                              <p:cond delay="45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532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532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532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532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287"/>
                                        </p:tgtEl>
                                        <p:attrNameLst>
                                          <p:attrName>style.visibility</p:attrName>
                                        </p:attrNameLst>
                                      </p:cBhvr>
                                      <p:to>
                                        <p:strVal val="visible"/>
                                      </p:to>
                                    </p:set>
                                    <p:animEffect transition="in" filter="wipe(left)">
                                      <p:cBhvr>
                                        <p:cTn id="36" dur="500"/>
                                        <p:tgtEl>
                                          <p:spTgt spid="532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3295"/>
                                        </p:tgtEl>
                                        <p:attrNameLst>
                                          <p:attrName>style.visibility</p:attrName>
                                        </p:attrNameLst>
                                      </p:cBhvr>
                                      <p:to>
                                        <p:strVal val="visible"/>
                                      </p:to>
                                    </p:set>
                                    <p:animEffect transition="in" filter="wipe(left)">
                                      <p:cBhvr>
                                        <p:cTn id="41" dur="500"/>
                                        <p:tgtEl>
                                          <p:spTgt spid="5329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3293"/>
                                        </p:tgtEl>
                                        <p:attrNameLst>
                                          <p:attrName>style.visibility</p:attrName>
                                        </p:attrNameLst>
                                      </p:cBhvr>
                                      <p:to>
                                        <p:strVal val="visible"/>
                                      </p:to>
                                    </p:set>
                                    <p:animEffect transition="in" filter="wipe(left)">
                                      <p:cBhvr>
                                        <p:cTn id="46" dur="500"/>
                                        <p:tgtEl>
                                          <p:spTgt spid="5329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294"/>
                                        </p:tgtEl>
                                        <p:attrNameLst>
                                          <p:attrName>style.visibility</p:attrName>
                                        </p:attrNameLst>
                                      </p:cBhvr>
                                      <p:to>
                                        <p:strVal val="visible"/>
                                      </p:to>
                                    </p:set>
                                    <p:animEffect transition="in" filter="wipe(left)">
                                      <p:cBhvr>
                                        <p:cTn id="51" dur="500"/>
                                        <p:tgtEl>
                                          <p:spTgt spid="532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3296"/>
                                        </p:tgtEl>
                                        <p:attrNameLst>
                                          <p:attrName>style.visibility</p:attrName>
                                        </p:attrNameLst>
                                      </p:cBhvr>
                                      <p:to>
                                        <p:strVal val="visible"/>
                                      </p:to>
                                    </p:set>
                                    <p:animEffect transition="in" filter="wipe(up)">
                                      <p:cBhvr>
                                        <p:cTn id="56" dur="500"/>
                                        <p:tgtEl>
                                          <p:spTgt spid="5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2" grpId="0" autoUpdateAnimBg="0"/>
      <p:bldP spid="53283" grpId="0" autoUpdateAnimBg="0"/>
      <p:bldP spid="53284" grpId="0" autoUpdateAnimBg="0"/>
      <p:bldP spid="53285" grpId="0" autoUpdateAnimBg="0"/>
      <p:bldP spid="53286" grpId="0" autoUpdateAnimBg="0"/>
      <p:bldP spid="53287" grpId="0" animBg="1"/>
      <p:bldP spid="53293" grpId="0" autoUpdateAnimBg="0"/>
      <p:bldP spid="53294" grpId="0" autoUpdateAnimBg="0"/>
      <p:bldP spid="53295" grpId="0" autoUpdateAnimBg="0"/>
      <p:bldP spid="53296"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1</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81</a:t>
            </a:fld>
            <a:endParaRPr lang="zh-CN" altLang="en-US"/>
          </a:p>
        </p:txBody>
      </p:sp>
      <p:grpSp>
        <p:nvGrpSpPr>
          <p:cNvPr id="2" name="Group 4"/>
          <p:cNvGrpSpPr>
            <a:grpSpLocks/>
          </p:cNvGrpSpPr>
          <p:nvPr/>
        </p:nvGrpSpPr>
        <p:grpSpPr bwMode="auto">
          <a:xfrm>
            <a:off x="1433513" y="1658938"/>
            <a:ext cx="3119437" cy="1995487"/>
            <a:chOff x="3218" y="1977"/>
            <a:chExt cx="1965" cy="1257"/>
          </a:xfrm>
        </p:grpSpPr>
        <p:grpSp>
          <p:nvGrpSpPr>
            <p:cNvPr id="42006" name="Group 5"/>
            <p:cNvGrpSpPr>
              <a:grpSpLocks/>
            </p:cNvGrpSpPr>
            <p:nvPr/>
          </p:nvGrpSpPr>
          <p:grpSpPr bwMode="auto">
            <a:xfrm>
              <a:off x="4234" y="2316"/>
              <a:ext cx="384" cy="528"/>
              <a:chOff x="2304" y="1824"/>
              <a:chExt cx="384" cy="528"/>
            </a:xfrm>
          </p:grpSpPr>
          <p:sp>
            <p:nvSpPr>
              <p:cNvPr id="42034" name="Rectangle 6"/>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35" name="Line 7"/>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2036" name="Group 8"/>
              <p:cNvGrpSpPr>
                <a:grpSpLocks/>
              </p:cNvGrpSpPr>
              <p:nvPr/>
            </p:nvGrpSpPr>
            <p:grpSpPr bwMode="auto">
              <a:xfrm rot="10800000" flipH="1" flipV="1">
                <a:off x="2339" y="2210"/>
                <a:ext cx="48" cy="48"/>
                <a:chOff x="2856" y="2613"/>
                <a:chExt cx="48" cy="48"/>
              </a:xfrm>
            </p:grpSpPr>
            <p:sp>
              <p:nvSpPr>
                <p:cNvPr id="42044"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45"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2037" name="Group 11"/>
              <p:cNvGrpSpPr>
                <a:grpSpLocks/>
              </p:cNvGrpSpPr>
              <p:nvPr/>
            </p:nvGrpSpPr>
            <p:grpSpPr bwMode="auto">
              <a:xfrm rot="10800000" flipH="1" flipV="1">
                <a:off x="2615" y="2066"/>
                <a:ext cx="48" cy="48"/>
                <a:chOff x="2856" y="2613"/>
                <a:chExt cx="48" cy="48"/>
              </a:xfrm>
            </p:grpSpPr>
            <p:sp>
              <p:nvSpPr>
                <p:cNvPr id="42042"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43" name="Line 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2038" name="AutoShape 14"/>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42039" name="Group 15"/>
              <p:cNvGrpSpPr>
                <a:grpSpLocks noChangeAspect="1"/>
              </p:cNvGrpSpPr>
              <p:nvPr/>
            </p:nvGrpSpPr>
            <p:grpSpPr bwMode="auto">
              <a:xfrm>
                <a:off x="2488" y="1872"/>
                <a:ext cx="104" cy="34"/>
                <a:chOff x="1584" y="2928"/>
                <a:chExt cx="288" cy="96"/>
              </a:xfrm>
            </p:grpSpPr>
            <p:sp>
              <p:nvSpPr>
                <p:cNvPr id="42040"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41"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grpSp>
          <p:nvGrpSpPr>
            <p:cNvPr id="42007" name="Group 18"/>
            <p:cNvGrpSpPr>
              <a:grpSpLocks/>
            </p:cNvGrpSpPr>
            <p:nvPr/>
          </p:nvGrpSpPr>
          <p:grpSpPr bwMode="auto">
            <a:xfrm rot="5400000">
              <a:off x="3753" y="1952"/>
              <a:ext cx="77" cy="480"/>
              <a:chOff x="1824" y="1344"/>
              <a:chExt cx="77" cy="480"/>
            </a:xfrm>
          </p:grpSpPr>
          <p:sp>
            <p:nvSpPr>
              <p:cNvPr id="42031" name="Rectangle 1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32" name="Line 2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33" name="Line 2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2008" name="Group 22"/>
            <p:cNvGrpSpPr>
              <a:grpSpLocks/>
            </p:cNvGrpSpPr>
            <p:nvPr/>
          </p:nvGrpSpPr>
          <p:grpSpPr bwMode="auto">
            <a:xfrm rot="5400000">
              <a:off x="3753" y="2209"/>
              <a:ext cx="77" cy="480"/>
              <a:chOff x="1824" y="1344"/>
              <a:chExt cx="77" cy="480"/>
            </a:xfrm>
          </p:grpSpPr>
          <p:sp>
            <p:nvSpPr>
              <p:cNvPr id="42028" name="Rectangle 2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29" name="Line 2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30" name="Line 2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2009" name="Oval 26"/>
            <p:cNvSpPr>
              <a:spLocks noChangeArrowheads="1"/>
            </p:cNvSpPr>
            <p:nvPr/>
          </p:nvSpPr>
          <p:spPr bwMode="auto">
            <a:xfrm>
              <a:off x="3496" y="217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10" name="Oval 27"/>
            <p:cNvSpPr>
              <a:spLocks noChangeArrowheads="1"/>
            </p:cNvSpPr>
            <p:nvPr/>
          </p:nvSpPr>
          <p:spPr bwMode="auto">
            <a:xfrm>
              <a:off x="3494" y="242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11" name="Oval 28"/>
            <p:cNvSpPr>
              <a:spLocks noChangeArrowheads="1"/>
            </p:cNvSpPr>
            <p:nvPr/>
          </p:nvSpPr>
          <p:spPr bwMode="auto">
            <a:xfrm>
              <a:off x="5001" y="2561"/>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12" name="Text Box 29"/>
            <p:cNvSpPr txBox="1">
              <a:spLocks noChangeArrowheads="1"/>
            </p:cNvSpPr>
            <p:nvPr/>
          </p:nvSpPr>
          <p:spPr bwMode="auto">
            <a:xfrm>
              <a:off x="3226" y="1977"/>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i</a:t>
              </a:r>
              <a:endParaRPr kumimoji="1" lang="en-US" altLang="zh-CN">
                <a:ea typeface="宋体" charset="-122"/>
              </a:endParaRPr>
            </a:p>
          </p:txBody>
        </p:sp>
        <p:sp>
          <p:nvSpPr>
            <p:cNvPr id="42013" name="Text Box 30"/>
            <p:cNvSpPr txBox="1">
              <a:spLocks noChangeArrowheads="1"/>
            </p:cNvSpPr>
            <p:nvPr/>
          </p:nvSpPr>
          <p:spPr bwMode="auto">
            <a:xfrm>
              <a:off x="3218" y="2352"/>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R</a:t>
              </a:r>
              <a:endParaRPr kumimoji="1" lang="en-US" altLang="zh-CN" sz="2000">
                <a:ea typeface="宋体" charset="-122"/>
              </a:endParaRPr>
            </a:p>
          </p:txBody>
        </p:sp>
        <p:sp>
          <p:nvSpPr>
            <p:cNvPr id="42014" name="Line 31"/>
            <p:cNvSpPr>
              <a:spLocks noChangeShapeType="1"/>
            </p:cNvSpPr>
            <p:nvPr/>
          </p:nvSpPr>
          <p:spPr bwMode="auto">
            <a:xfrm>
              <a:off x="4618" y="258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5" name="Line 32"/>
            <p:cNvSpPr>
              <a:spLocks noChangeShapeType="1"/>
            </p:cNvSpPr>
            <p:nvPr/>
          </p:nvSpPr>
          <p:spPr bwMode="auto">
            <a:xfrm>
              <a:off x="3984" y="24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16" name="Line 33"/>
            <p:cNvSpPr>
              <a:spLocks noChangeShapeType="1"/>
            </p:cNvSpPr>
            <p:nvPr/>
          </p:nvSpPr>
          <p:spPr bwMode="auto">
            <a:xfrm rot="5400000" flipV="1">
              <a:off x="3912" y="2318"/>
              <a:ext cx="240"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2017" name="Group 34"/>
            <p:cNvGrpSpPr>
              <a:grpSpLocks/>
            </p:cNvGrpSpPr>
            <p:nvPr/>
          </p:nvGrpSpPr>
          <p:grpSpPr bwMode="auto">
            <a:xfrm rot="10800000">
              <a:off x="4032" y="2736"/>
              <a:ext cx="77" cy="480"/>
              <a:chOff x="1824" y="1344"/>
              <a:chExt cx="77" cy="480"/>
            </a:xfrm>
          </p:grpSpPr>
          <p:sp>
            <p:nvSpPr>
              <p:cNvPr id="42025" name="Rectangle 3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2026" name="Line 3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27" name="Line 3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2018" name="Line 38"/>
            <p:cNvSpPr>
              <a:spLocks noChangeShapeType="1"/>
            </p:cNvSpPr>
            <p:nvPr/>
          </p:nvSpPr>
          <p:spPr bwMode="auto">
            <a:xfrm rot="10800000">
              <a:off x="4070" y="273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2019" name="Group 39"/>
            <p:cNvGrpSpPr>
              <a:grpSpLocks/>
            </p:cNvGrpSpPr>
            <p:nvPr/>
          </p:nvGrpSpPr>
          <p:grpSpPr bwMode="auto">
            <a:xfrm>
              <a:off x="4002" y="3138"/>
              <a:ext cx="144" cy="96"/>
              <a:chOff x="1056" y="1392"/>
              <a:chExt cx="144" cy="96"/>
            </a:xfrm>
          </p:grpSpPr>
          <p:sp>
            <p:nvSpPr>
              <p:cNvPr id="42023" name="Line 4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24" name="Line 41"/>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2020" name="Text Box 42"/>
            <p:cNvSpPr txBox="1">
              <a:spLocks noChangeArrowheads="1"/>
            </p:cNvSpPr>
            <p:nvPr/>
          </p:nvSpPr>
          <p:spPr bwMode="auto">
            <a:xfrm>
              <a:off x="4896" y="2215"/>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sp>
          <p:nvSpPr>
            <p:cNvPr id="42021" name="Text Box 43"/>
            <p:cNvSpPr txBox="1">
              <a:spLocks noChangeArrowheads="1"/>
            </p:cNvSpPr>
            <p:nvPr/>
          </p:nvSpPr>
          <p:spPr bwMode="auto">
            <a:xfrm>
              <a:off x="3676" y="2178"/>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a:ea typeface="宋体" charset="-122"/>
              </a:endParaRPr>
            </a:p>
          </p:txBody>
        </p:sp>
        <p:sp>
          <p:nvSpPr>
            <p:cNvPr id="42022" name="Text Box 44"/>
            <p:cNvSpPr txBox="1">
              <a:spLocks noChangeArrowheads="1"/>
            </p:cNvSpPr>
            <p:nvPr/>
          </p:nvSpPr>
          <p:spPr bwMode="auto">
            <a:xfrm>
              <a:off x="3670" y="2456"/>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2</a:t>
              </a:r>
              <a:endParaRPr kumimoji="1" lang="en-US" altLang="zh-CN" sz="2000">
                <a:ea typeface="宋体" charset="-122"/>
              </a:endParaRPr>
            </a:p>
          </p:txBody>
        </p:sp>
      </p:grpSp>
      <p:sp>
        <p:nvSpPr>
          <p:cNvPr id="184365" name="Text Box 45"/>
          <p:cNvSpPr txBox="1">
            <a:spLocks noChangeArrowheads="1"/>
          </p:cNvSpPr>
          <p:nvPr/>
        </p:nvSpPr>
        <p:spPr bwMode="auto">
          <a:xfrm>
            <a:off x="147525" y="957036"/>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dirty="0"/>
              <a:t>2. </a:t>
            </a:r>
            <a:r>
              <a:rPr kumimoji="1" lang="zh-CN" altLang="en-US" dirty="0"/>
              <a:t>并联比较</a:t>
            </a:r>
          </a:p>
        </p:txBody>
      </p:sp>
      <p:sp>
        <p:nvSpPr>
          <p:cNvPr id="184366" name="Rectangle 46"/>
          <p:cNvSpPr>
            <a:spLocks noChangeArrowheads="1"/>
          </p:cNvSpPr>
          <p:nvPr/>
        </p:nvSpPr>
        <p:spPr bwMode="auto">
          <a:xfrm>
            <a:off x="4757738" y="1377950"/>
            <a:ext cx="35671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altLang="zh-CN" i="1"/>
              <a:t>u</a:t>
            </a:r>
            <a:r>
              <a:rPr kumimoji="1" lang="en-US" altLang="zh-CN" baseline="-25000"/>
              <a:t>+ </a:t>
            </a:r>
            <a:r>
              <a:rPr kumimoji="1" lang="en-US" altLang="zh-CN"/>
              <a:t>=0</a:t>
            </a:r>
          </a:p>
          <a:p>
            <a:r>
              <a:rPr kumimoji="1" lang="en-US" altLang="zh-CN" i="1"/>
              <a:t>u</a:t>
            </a:r>
            <a:r>
              <a:rPr kumimoji="1" lang="en-US" altLang="zh-CN" baseline="-25000">
                <a:latin typeface="宋体" charset="-122"/>
              </a:rPr>
              <a:t>-</a:t>
            </a:r>
            <a:r>
              <a:rPr kumimoji="1" lang="en-US" altLang="zh-CN"/>
              <a:t>=(</a:t>
            </a:r>
            <a:r>
              <a:rPr kumimoji="1" lang="en-US" altLang="zh-CN" i="1"/>
              <a:t>R</a:t>
            </a:r>
            <a:r>
              <a:rPr kumimoji="1" lang="en-US" altLang="zh-CN" baseline="-25000"/>
              <a:t>1</a:t>
            </a:r>
            <a:r>
              <a:rPr kumimoji="1" lang="en-US" altLang="zh-CN"/>
              <a:t>|| </a:t>
            </a:r>
            <a:r>
              <a:rPr kumimoji="1" lang="en-US" altLang="zh-CN" i="1"/>
              <a:t>R</a:t>
            </a:r>
            <a:r>
              <a:rPr kumimoji="1" lang="en-US" altLang="zh-CN" baseline="-25000"/>
              <a:t>2</a:t>
            </a:r>
            <a:r>
              <a:rPr kumimoji="1" lang="en-US" altLang="zh-CN"/>
              <a:t>)(</a:t>
            </a:r>
            <a:r>
              <a:rPr kumimoji="1" lang="en-US" altLang="zh-CN" i="1"/>
              <a:t>u</a:t>
            </a:r>
            <a:r>
              <a:rPr kumimoji="1" lang="en-US" altLang="zh-CN" i="1" baseline="-25000"/>
              <a:t>i </a:t>
            </a:r>
            <a:r>
              <a:rPr kumimoji="1" lang="en-US" altLang="zh-CN"/>
              <a:t>/</a:t>
            </a:r>
            <a:r>
              <a:rPr kumimoji="1" lang="en-US" altLang="zh-CN" i="1"/>
              <a:t>R</a:t>
            </a:r>
            <a:r>
              <a:rPr kumimoji="1" lang="en-US" altLang="zh-CN" baseline="-25000"/>
              <a:t>1</a:t>
            </a:r>
            <a:r>
              <a:rPr kumimoji="1" lang="en-US" altLang="zh-CN"/>
              <a:t>+ </a:t>
            </a:r>
            <a:r>
              <a:rPr kumimoji="1" lang="en-US" altLang="zh-CN" i="1"/>
              <a:t>U</a:t>
            </a:r>
            <a:r>
              <a:rPr kumimoji="1" lang="en-US" altLang="zh-CN" i="1" baseline="-25000"/>
              <a:t>R </a:t>
            </a:r>
            <a:r>
              <a:rPr kumimoji="1" lang="en-US" altLang="zh-CN"/>
              <a:t>/</a:t>
            </a:r>
            <a:r>
              <a:rPr kumimoji="1" lang="en-US" altLang="zh-CN" i="1"/>
              <a:t>R</a:t>
            </a:r>
            <a:r>
              <a:rPr kumimoji="1" lang="en-US" altLang="zh-CN" baseline="-25000"/>
              <a:t>2</a:t>
            </a:r>
            <a:r>
              <a:rPr kumimoji="1" lang="en-US" altLang="zh-CN"/>
              <a:t>)</a:t>
            </a:r>
            <a:endParaRPr kumimoji="1" lang="en-US" altLang="zh-CN" baseline="-25000"/>
          </a:p>
        </p:txBody>
      </p:sp>
      <p:sp>
        <p:nvSpPr>
          <p:cNvPr id="184367" name="Text Box 47"/>
          <p:cNvSpPr txBox="1">
            <a:spLocks noChangeArrowheads="1"/>
          </p:cNvSpPr>
          <p:nvPr/>
        </p:nvSpPr>
        <p:spPr bwMode="auto">
          <a:xfrm>
            <a:off x="4757738" y="2346325"/>
            <a:ext cx="2867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i="1" baseline="-25000">
                <a:latin typeface="宋体" charset="-122"/>
              </a:rPr>
              <a:t>- </a:t>
            </a:r>
            <a:r>
              <a:rPr kumimoji="1" lang="en-US" altLang="zh-CN"/>
              <a:t>&gt;0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endParaRPr kumimoji="1" lang="en-US" altLang="zh-CN"/>
          </a:p>
        </p:txBody>
      </p:sp>
      <p:sp>
        <p:nvSpPr>
          <p:cNvPr id="184368" name="Text Box 48"/>
          <p:cNvSpPr txBox="1">
            <a:spLocks noChangeArrowheads="1"/>
          </p:cNvSpPr>
          <p:nvPr/>
        </p:nvSpPr>
        <p:spPr bwMode="auto">
          <a:xfrm>
            <a:off x="4757738" y="2949575"/>
            <a:ext cx="2890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i="1" baseline="-25000">
                <a:latin typeface="宋体" charset="-122"/>
              </a:rPr>
              <a:t>- </a:t>
            </a:r>
            <a:r>
              <a:rPr kumimoji="1" lang="en-US" altLang="zh-CN"/>
              <a:t>&lt;0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p>
        </p:txBody>
      </p:sp>
      <p:sp>
        <p:nvSpPr>
          <p:cNvPr id="184369" name="Text Box 49"/>
          <p:cNvSpPr txBox="1">
            <a:spLocks noChangeArrowheads="1"/>
          </p:cNvSpPr>
          <p:nvPr/>
        </p:nvSpPr>
        <p:spPr bwMode="auto">
          <a:xfrm>
            <a:off x="4757738" y="35972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比较器阈值：</a:t>
            </a:r>
          </a:p>
        </p:txBody>
      </p:sp>
      <p:graphicFrame>
        <p:nvGraphicFramePr>
          <p:cNvPr id="184370" name="Object 50"/>
          <p:cNvGraphicFramePr>
            <a:graphicFrameLocks noChangeAspect="1"/>
          </p:cNvGraphicFramePr>
          <p:nvPr/>
        </p:nvGraphicFramePr>
        <p:xfrm>
          <a:off x="6699250" y="3443288"/>
          <a:ext cx="1749425" cy="860425"/>
        </p:xfrm>
        <a:graphic>
          <a:graphicData uri="http://schemas.openxmlformats.org/presentationml/2006/ole">
            <mc:AlternateContent xmlns:mc="http://schemas.openxmlformats.org/markup-compatibility/2006">
              <mc:Choice xmlns:v="urn:schemas-microsoft-com:vml" Requires="v">
                <p:oleObj spid="_x0000_s42080" name="Equation" r:id="rId3" imgW="876240" imgH="431640" progId="Equation.DSMT4">
                  <p:embed/>
                </p:oleObj>
              </mc:Choice>
              <mc:Fallback>
                <p:oleObj name="Equation" r:id="rId3" imgW="876240" imgH="431640" progId="Equation.DSMT4">
                  <p:embed/>
                  <p:pic>
                    <p:nvPicPr>
                      <p:cNvPr id="0" name="Object 5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0" y="3443288"/>
                        <a:ext cx="17494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71" name="Text Box 51"/>
          <p:cNvSpPr txBox="1">
            <a:spLocks noChangeArrowheads="1"/>
          </p:cNvSpPr>
          <p:nvPr/>
        </p:nvSpPr>
        <p:spPr bwMode="auto">
          <a:xfrm>
            <a:off x="4941888" y="4303713"/>
            <a:ext cx="3019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i="1" baseline="-25000"/>
              <a:t> </a:t>
            </a:r>
            <a:r>
              <a:rPr kumimoji="1" lang="en-US" altLang="zh-CN"/>
              <a:t>&gt;</a:t>
            </a:r>
            <a:r>
              <a:rPr kumimoji="1" lang="en-US" altLang="zh-CN" i="1"/>
              <a:t>U</a:t>
            </a:r>
            <a:r>
              <a:rPr kumimoji="1" lang="en-US" altLang="zh-CN" baseline="-25000"/>
              <a:t>th</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endParaRPr kumimoji="1" lang="en-US" altLang="zh-CN"/>
          </a:p>
        </p:txBody>
      </p:sp>
      <p:sp>
        <p:nvSpPr>
          <p:cNvPr id="184372" name="Text Box 52"/>
          <p:cNvSpPr txBox="1">
            <a:spLocks noChangeArrowheads="1"/>
          </p:cNvSpPr>
          <p:nvPr/>
        </p:nvSpPr>
        <p:spPr bwMode="auto">
          <a:xfrm>
            <a:off x="4941888" y="4914900"/>
            <a:ext cx="2990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a:t>&lt;</a:t>
            </a:r>
            <a:r>
              <a:rPr kumimoji="1" lang="en-US" altLang="zh-CN" i="1"/>
              <a:t>U</a:t>
            </a:r>
            <a:r>
              <a:rPr kumimoji="1" lang="en-US" altLang="zh-CN" baseline="-25000"/>
              <a:t>th</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p>
        </p:txBody>
      </p:sp>
      <p:grpSp>
        <p:nvGrpSpPr>
          <p:cNvPr id="11" name="Group 53"/>
          <p:cNvGrpSpPr>
            <a:grpSpLocks/>
          </p:cNvGrpSpPr>
          <p:nvPr/>
        </p:nvGrpSpPr>
        <p:grpSpPr bwMode="auto">
          <a:xfrm>
            <a:off x="1047750" y="3700463"/>
            <a:ext cx="3098800" cy="1981200"/>
            <a:chOff x="768" y="2928"/>
            <a:chExt cx="1952" cy="1248"/>
          </a:xfrm>
        </p:grpSpPr>
        <p:sp>
          <p:nvSpPr>
            <p:cNvPr id="42002" name="Line 54"/>
            <p:cNvSpPr>
              <a:spLocks noChangeShapeType="1"/>
            </p:cNvSpPr>
            <p:nvPr/>
          </p:nvSpPr>
          <p:spPr bwMode="auto">
            <a:xfrm>
              <a:off x="768" y="3624"/>
              <a:ext cx="172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03" name="Line 55"/>
            <p:cNvSpPr>
              <a:spLocks noChangeShapeType="1"/>
            </p:cNvSpPr>
            <p:nvPr/>
          </p:nvSpPr>
          <p:spPr bwMode="auto">
            <a:xfrm flipV="1">
              <a:off x="1536" y="3120"/>
              <a:ext cx="0" cy="1056"/>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04" name="Text Box 56"/>
            <p:cNvSpPr txBox="1">
              <a:spLocks noChangeArrowheads="1"/>
            </p:cNvSpPr>
            <p:nvPr/>
          </p:nvSpPr>
          <p:spPr bwMode="auto">
            <a:xfrm>
              <a:off x="2486" y="3417"/>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i="1" baseline="-25000">
                  <a:ea typeface="宋体" charset="-122"/>
                </a:rPr>
                <a:t>i</a:t>
              </a:r>
              <a:endParaRPr kumimoji="1" lang="en-US" altLang="zh-CN" sz="2000" i="1">
                <a:ea typeface="宋体" charset="-122"/>
              </a:endParaRPr>
            </a:p>
          </p:txBody>
        </p:sp>
        <p:sp>
          <p:nvSpPr>
            <p:cNvPr id="42005" name="Text Box 57"/>
            <p:cNvSpPr txBox="1">
              <a:spLocks noChangeArrowheads="1"/>
            </p:cNvSpPr>
            <p:nvPr/>
          </p:nvSpPr>
          <p:spPr bwMode="auto">
            <a:xfrm>
              <a:off x="1536" y="2928"/>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o</a:t>
              </a:r>
              <a:endParaRPr kumimoji="1" lang="en-US" altLang="zh-CN" sz="2000" i="1">
                <a:ea typeface="宋体" charset="-122"/>
              </a:endParaRPr>
            </a:p>
          </p:txBody>
        </p:sp>
      </p:grpSp>
      <p:sp>
        <p:nvSpPr>
          <p:cNvPr id="184378" name="Text Box 58"/>
          <p:cNvSpPr txBox="1">
            <a:spLocks noChangeArrowheads="1"/>
          </p:cNvSpPr>
          <p:nvPr/>
        </p:nvSpPr>
        <p:spPr bwMode="auto">
          <a:xfrm>
            <a:off x="1057275" y="3787775"/>
            <a:ext cx="728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OH</a:t>
            </a:r>
          </a:p>
        </p:txBody>
      </p:sp>
      <p:sp>
        <p:nvSpPr>
          <p:cNvPr id="184379" name="Text Box 59"/>
          <p:cNvSpPr txBox="1">
            <a:spLocks noChangeArrowheads="1"/>
          </p:cNvSpPr>
          <p:nvPr/>
        </p:nvSpPr>
        <p:spPr bwMode="auto">
          <a:xfrm>
            <a:off x="2959100" y="4991100"/>
            <a:ext cx="703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OL</a:t>
            </a:r>
          </a:p>
        </p:txBody>
      </p:sp>
      <p:sp>
        <p:nvSpPr>
          <p:cNvPr id="184380" name="Freeform 60"/>
          <p:cNvSpPr>
            <a:spLocks/>
          </p:cNvSpPr>
          <p:nvPr/>
        </p:nvSpPr>
        <p:spPr bwMode="auto">
          <a:xfrm>
            <a:off x="895350" y="4291013"/>
            <a:ext cx="2057400" cy="990600"/>
          </a:xfrm>
          <a:custGeom>
            <a:avLst/>
            <a:gdLst>
              <a:gd name="T0" fmla="*/ 0 w 1296"/>
              <a:gd name="T1" fmla="*/ 0 h 624"/>
              <a:gd name="T2" fmla="*/ 1693545156 w 1296"/>
              <a:gd name="T3" fmla="*/ 0 h 624"/>
              <a:gd name="T4" fmla="*/ 1693545156 w 1296"/>
              <a:gd name="T5" fmla="*/ 1572577282 h 624"/>
              <a:gd name="T6" fmla="*/ 2147483647 w 1296"/>
              <a:gd name="T7" fmla="*/ 1572577282 h 624"/>
              <a:gd name="T8" fmla="*/ 0 60000 65536"/>
              <a:gd name="T9" fmla="*/ 0 60000 65536"/>
              <a:gd name="T10" fmla="*/ 0 60000 65536"/>
              <a:gd name="T11" fmla="*/ 0 60000 65536"/>
              <a:gd name="T12" fmla="*/ 0 w 1296"/>
              <a:gd name="T13" fmla="*/ 0 h 624"/>
              <a:gd name="T14" fmla="*/ 1296 w 1296"/>
              <a:gd name="T15" fmla="*/ 624 h 624"/>
            </a:gdLst>
            <a:ahLst/>
            <a:cxnLst>
              <a:cxn ang="T8">
                <a:pos x="T0" y="T1"/>
              </a:cxn>
              <a:cxn ang="T9">
                <a:pos x="T2" y="T3"/>
              </a:cxn>
              <a:cxn ang="T10">
                <a:pos x="T4" y="T5"/>
              </a:cxn>
              <a:cxn ang="T11">
                <a:pos x="T6" y="T7"/>
              </a:cxn>
            </a:cxnLst>
            <a:rect l="T12" t="T13" r="T14" b="T15"/>
            <a:pathLst>
              <a:path w="1296" h="624">
                <a:moveTo>
                  <a:pt x="0" y="0"/>
                </a:moveTo>
                <a:lnTo>
                  <a:pt x="672" y="0"/>
                </a:lnTo>
                <a:lnTo>
                  <a:pt x="672" y="624"/>
                </a:lnTo>
                <a:lnTo>
                  <a:pt x="1296"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sp>
        <p:nvSpPr>
          <p:cNvPr id="184381" name="Text Box 61"/>
          <p:cNvSpPr txBox="1">
            <a:spLocks noChangeArrowheads="1"/>
          </p:cNvSpPr>
          <p:nvPr/>
        </p:nvSpPr>
        <p:spPr bwMode="auto">
          <a:xfrm>
            <a:off x="1458913" y="4732338"/>
            <a:ext cx="58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th</a:t>
            </a:r>
          </a:p>
        </p:txBody>
      </p:sp>
      <p:sp>
        <p:nvSpPr>
          <p:cNvPr id="184382" name="Text Box 62"/>
          <p:cNvSpPr txBox="1">
            <a:spLocks noChangeArrowheads="1"/>
          </p:cNvSpPr>
          <p:nvPr/>
        </p:nvSpPr>
        <p:spPr bwMode="auto">
          <a:xfrm>
            <a:off x="1323975" y="573881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电压传输特性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4365"/>
                                        </p:tgtEl>
                                        <p:attrNameLst>
                                          <p:attrName>style.visibility</p:attrName>
                                        </p:attrNameLst>
                                      </p:cBhvr>
                                      <p:to>
                                        <p:strVal val="visible"/>
                                      </p:to>
                                    </p:set>
                                  </p:childTnLst>
                                </p:cTn>
                              </p:par>
                            </p:childTnLst>
                          </p:cTn>
                        </p:par>
                        <p:par>
                          <p:cTn id="7" fill="hold" nodeType="afterGroup">
                            <p:stCondLst>
                              <p:cond delay="450"/>
                            </p:stCondLst>
                            <p:childTnLst>
                              <p:par>
                                <p:cTn id="8" presetID="1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43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43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843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843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84370"/>
                                        </p:tgtEl>
                                        <p:attrNameLst>
                                          <p:attrName>style.visibility</p:attrName>
                                        </p:attrNameLst>
                                      </p:cBhvr>
                                      <p:to>
                                        <p:strVal val="visible"/>
                                      </p:to>
                                    </p:set>
                                    <p:animEffect transition="in" filter="wipe(left)">
                                      <p:cBhvr>
                                        <p:cTn id="31" dur="500"/>
                                        <p:tgtEl>
                                          <p:spTgt spid="1843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8437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8437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nodeType="afterGroup">
                            <p:stCondLst>
                              <p:cond delay="5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18438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380"/>
                                        </p:tgtEl>
                                        <p:attrNameLst>
                                          <p:attrName>style.visibility</p:attrName>
                                        </p:attrNameLst>
                                      </p:cBhvr>
                                      <p:to>
                                        <p:strVal val="visible"/>
                                      </p:to>
                                    </p:set>
                                    <p:animEffect transition="in" filter="wipe(left)">
                                      <p:cBhvr>
                                        <p:cTn id="52" dur="500"/>
                                        <p:tgtEl>
                                          <p:spTgt spid="184380"/>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84381"/>
                                        </p:tgtEl>
                                        <p:attrNameLst>
                                          <p:attrName>style.visibility</p:attrName>
                                        </p:attrNameLst>
                                      </p:cBhvr>
                                      <p:to>
                                        <p:strVal val="visible"/>
                                      </p:to>
                                    </p:set>
                                    <p:animEffect transition="in" filter="wipe(left)">
                                      <p:cBhvr>
                                        <p:cTn id="56" dur="500"/>
                                        <p:tgtEl>
                                          <p:spTgt spid="18438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4378"/>
                                        </p:tgtEl>
                                        <p:attrNameLst>
                                          <p:attrName>style.visibility</p:attrName>
                                        </p:attrNameLst>
                                      </p:cBhvr>
                                      <p:to>
                                        <p:strVal val="visible"/>
                                      </p:to>
                                    </p:set>
                                    <p:animEffect transition="in" filter="wipe(left)">
                                      <p:cBhvr>
                                        <p:cTn id="61" dur="500"/>
                                        <p:tgtEl>
                                          <p:spTgt spid="18437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4379"/>
                                        </p:tgtEl>
                                        <p:attrNameLst>
                                          <p:attrName>style.visibility</p:attrName>
                                        </p:attrNameLst>
                                      </p:cBhvr>
                                      <p:to>
                                        <p:strVal val="visible"/>
                                      </p:to>
                                    </p:set>
                                    <p:animEffect transition="in" filter="wipe(left)">
                                      <p:cBhvr>
                                        <p:cTn id="66" dur="500"/>
                                        <p:tgtEl>
                                          <p:spTgt spid="18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5" grpId="0" autoUpdateAnimBg="0"/>
      <p:bldP spid="184366" grpId="0" autoUpdateAnimBg="0"/>
      <p:bldP spid="184367" grpId="0" autoUpdateAnimBg="0"/>
      <p:bldP spid="184368" grpId="0" autoUpdateAnimBg="0"/>
      <p:bldP spid="184369" grpId="0" autoUpdateAnimBg="0"/>
      <p:bldP spid="184371" grpId="0" autoUpdateAnimBg="0"/>
      <p:bldP spid="184372" grpId="0" autoUpdateAnimBg="0"/>
      <p:bldP spid="184378" grpId="0" autoUpdateAnimBg="0"/>
      <p:bldP spid="184379" grpId="0" autoUpdateAnimBg="0"/>
      <p:bldP spid="184380" grpId="0" animBg="1"/>
      <p:bldP spid="184381" grpId="0" autoUpdateAnimBg="0"/>
      <p:bldP spid="184382"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2</a:t>
            </a:r>
            <a:r>
              <a:rPr lang="zh-CN" altLang="en-US" sz="4000" smtClean="0">
                <a:ea typeface="宋体" charset="-122"/>
              </a:rPr>
              <a:t>）</a:t>
            </a:r>
            <a:endParaRPr lang="zh-CN" altLang="en-US" smtClean="0">
              <a:ea typeface="楷体_GB2312" pitchFamily="49" charset="-122"/>
            </a:endParaRPr>
          </a:p>
        </p:txBody>
      </p:sp>
      <p:sp>
        <p:nvSpPr>
          <p:cNvPr id="4" name="灯片编号占位符 3"/>
          <p:cNvSpPr>
            <a:spLocks noGrp="1"/>
          </p:cNvSpPr>
          <p:nvPr>
            <p:ph type="sldNum" sz="quarter" idx="12"/>
          </p:nvPr>
        </p:nvSpPr>
        <p:spPr/>
        <p:txBody>
          <a:bodyPr/>
          <a:lstStyle/>
          <a:p>
            <a:pPr>
              <a:defRPr/>
            </a:pPr>
            <a:fld id="{E4DCDFD6-397A-4776-9F04-AECACB83C822}" type="slidenum">
              <a:rPr lang="zh-CN" altLang="en-US" smtClean="0"/>
              <a:pPr>
                <a:defRPr/>
              </a:pPr>
              <a:t>82</a:t>
            </a:fld>
            <a:endParaRPr lang="zh-CN" altLang="en-US"/>
          </a:p>
        </p:txBody>
      </p:sp>
      <p:sp>
        <p:nvSpPr>
          <p:cNvPr id="83971" name="Rectangle 3"/>
          <p:cNvSpPr>
            <a:spLocks noGrp="1" noChangeArrowheads="1"/>
          </p:cNvSpPr>
          <p:nvPr>
            <p:ph sz="quarter" idx="4294967295"/>
          </p:nvPr>
        </p:nvSpPr>
        <p:spPr>
          <a:xfrm>
            <a:off x="0" y="1042988"/>
            <a:ext cx="8550275" cy="568325"/>
          </a:xfrm>
        </p:spPr>
        <p:txBody>
          <a:bodyPr>
            <a:spAutoFit/>
          </a:bodyPr>
          <a:lstStyle/>
          <a:p>
            <a:pPr eaLnBrk="1" hangingPunct="1"/>
            <a:r>
              <a:rPr lang="zh-CN" altLang="en-US" smtClean="0">
                <a:ea typeface="宋体" charset="-122"/>
              </a:rPr>
              <a:t>简单同相输入比较器</a:t>
            </a:r>
          </a:p>
        </p:txBody>
      </p:sp>
      <p:sp>
        <p:nvSpPr>
          <p:cNvPr id="185348" name="Text Box 4"/>
          <p:cNvSpPr txBox="1">
            <a:spLocks noChangeArrowheads="1"/>
          </p:cNvSpPr>
          <p:nvPr/>
        </p:nvSpPr>
        <p:spPr bwMode="auto">
          <a:xfrm>
            <a:off x="685800" y="1614488"/>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1. </a:t>
            </a:r>
            <a:r>
              <a:rPr kumimoji="1" lang="zh-CN" altLang="en-US"/>
              <a:t>串联比较</a:t>
            </a:r>
          </a:p>
        </p:txBody>
      </p:sp>
      <p:sp>
        <p:nvSpPr>
          <p:cNvPr id="185349" name="Text Box 5"/>
          <p:cNvSpPr txBox="1">
            <a:spLocks noChangeArrowheads="1"/>
          </p:cNvSpPr>
          <p:nvPr/>
        </p:nvSpPr>
        <p:spPr bwMode="auto">
          <a:xfrm>
            <a:off x="1050925" y="4629150"/>
            <a:ext cx="2955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a:t>&gt;</a:t>
            </a:r>
            <a:r>
              <a:rPr kumimoji="1" lang="en-US" altLang="zh-CN" i="1"/>
              <a:t>U</a:t>
            </a:r>
            <a:r>
              <a:rPr kumimoji="1" lang="en-US" altLang="zh-CN" baseline="-25000"/>
              <a:t>R</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endParaRPr kumimoji="1" lang="en-US" altLang="zh-CN"/>
          </a:p>
        </p:txBody>
      </p:sp>
      <p:sp>
        <p:nvSpPr>
          <p:cNvPr id="185350" name="Text Box 6"/>
          <p:cNvSpPr txBox="1">
            <a:spLocks noChangeArrowheads="1"/>
          </p:cNvSpPr>
          <p:nvPr/>
        </p:nvSpPr>
        <p:spPr bwMode="auto">
          <a:xfrm>
            <a:off x="1079500" y="5545138"/>
            <a:ext cx="2932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a:t>&lt;</a:t>
            </a:r>
            <a:r>
              <a:rPr kumimoji="1" lang="en-US" altLang="zh-CN" i="1"/>
              <a:t>U</a:t>
            </a:r>
            <a:r>
              <a:rPr kumimoji="1" lang="en-US" altLang="zh-CN" baseline="-25000"/>
              <a:t>R</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endParaRPr kumimoji="1" lang="en-US" altLang="zh-CN"/>
          </a:p>
        </p:txBody>
      </p:sp>
      <p:sp>
        <p:nvSpPr>
          <p:cNvPr id="185351" name="Text Box 7"/>
          <p:cNvSpPr txBox="1">
            <a:spLocks noChangeArrowheads="1"/>
          </p:cNvSpPr>
          <p:nvPr/>
        </p:nvSpPr>
        <p:spPr bwMode="auto">
          <a:xfrm>
            <a:off x="5303838" y="145573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电压传输特性</a:t>
            </a:r>
          </a:p>
        </p:txBody>
      </p:sp>
      <p:sp>
        <p:nvSpPr>
          <p:cNvPr id="185352" name="Rectangle 8"/>
          <p:cNvSpPr>
            <a:spLocks noChangeArrowheads="1"/>
          </p:cNvSpPr>
          <p:nvPr/>
        </p:nvSpPr>
        <p:spPr bwMode="auto">
          <a:xfrm>
            <a:off x="1114425" y="3836988"/>
            <a:ext cx="254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altLang="zh-CN" i="1"/>
              <a:t>u</a:t>
            </a:r>
            <a:r>
              <a:rPr kumimoji="1" lang="en-US" altLang="zh-CN" baseline="-25000">
                <a:latin typeface="宋体" charset="-122"/>
              </a:rPr>
              <a:t>-</a:t>
            </a:r>
            <a:r>
              <a:rPr kumimoji="1" lang="en-US" altLang="zh-CN" baseline="-25000"/>
              <a:t> </a:t>
            </a:r>
            <a:r>
              <a:rPr kumimoji="1" lang="en-US" altLang="zh-CN"/>
              <a:t>=</a:t>
            </a:r>
            <a:r>
              <a:rPr kumimoji="1" lang="en-US" altLang="zh-CN" i="1"/>
              <a:t>U</a:t>
            </a:r>
            <a:r>
              <a:rPr kumimoji="1" lang="en-US" altLang="zh-CN" baseline="-25000"/>
              <a:t>R</a:t>
            </a:r>
            <a:r>
              <a:rPr kumimoji="1" lang="en-US" altLang="zh-CN"/>
              <a:t>         </a:t>
            </a:r>
            <a:r>
              <a:rPr kumimoji="1" lang="en-US" altLang="zh-CN" i="1"/>
              <a:t>u</a:t>
            </a:r>
            <a:r>
              <a:rPr kumimoji="1" lang="en-US" altLang="zh-CN" baseline="-25000">
                <a:latin typeface="宋体" charset="-122"/>
              </a:rPr>
              <a:t>+</a:t>
            </a:r>
            <a:r>
              <a:rPr kumimoji="1" lang="en-US" altLang="zh-CN">
                <a:latin typeface="宋体" charset="-122"/>
              </a:rPr>
              <a:t>= </a:t>
            </a:r>
            <a:r>
              <a:rPr kumimoji="1" lang="en-US" altLang="zh-CN" i="1"/>
              <a:t>u</a:t>
            </a:r>
            <a:r>
              <a:rPr kumimoji="1" lang="en-US" altLang="zh-CN" baseline="-25000"/>
              <a:t>i</a:t>
            </a:r>
            <a:endParaRPr kumimoji="1" lang="en-US" altLang="zh-CN" baseline="-25000">
              <a:latin typeface="宋体" charset="-122"/>
            </a:endParaRPr>
          </a:p>
        </p:txBody>
      </p:sp>
      <p:sp>
        <p:nvSpPr>
          <p:cNvPr id="185353" name="AutoShape 9"/>
          <p:cNvSpPr>
            <a:spLocks noChangeArrowheads="1"/>
          </p:cNvSpPr>
          <p:nvPr/>
        </p:nvSpPr>
        <p:spPr bwMode="auto">
          <a:xfrm>
            <a:off x="4738688" y="4622800"/>
            <a:ext cx="2514600" cy="908050"/>
          </a:xfrm>
          <a:prstGeom prst="wedgeRoundRectCallout">
            <a:avLst>
              <a:gd name="adj1" fmla="val -181819"/>
              <a:gd name="adj2" fmla="val -175310"/>
              <a:gd name="adj3" fmla="val 16667"/>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kumimoji="1" lang="zh-CN" altLang="en-US"/>
              <a:t>如果</a:t>
            </a:r>
            <a:r>
              <a:rPr kumimoji="1" lang="en-US" altLang="zh-CN" i="1"/>
              <a:t>U</a:t>
            </a:r>
            <a:r>
              <a:rPr kumimoji="1" lang="en-US" altLang="zh-CN" baseline="-25000"/>
              <a:t>R</a:t>
            </a:r>
            <a:r>
              <a:rPr kumimoji="1" lang="en-US" altLang="zh-CN"/>
              <a:t>=0</a:t>
            </a:r>
            <a:r>
              <a:rPr kumimoji="1" lang="zh-CN" altLang="en-US"/>
              <a:t>，称为过零比较器</a:t>
            </a:r>
          </a:p>
        </p:txBody>
      </p:sp>
      <p:sp>
        <p:nvSpPr>
          <p:cNvPr id="185354" name="Freeform 10"/>
          <p:cNvSpPr>
            <a:spLocks/>
          </p:cNvSpPr>
          <p:nvPr/>
        </p:nvSpPr>
        <p:spPr bwMode="auto">
          <a:xfrm flipV="1">
            <a:off x="5789613" y="2924175"/>
            <a:ext cx="2057400" cy="990600"/>
          </a:xfrm>
          <a:custGeom>
            <a:avLst/>
            <a:gdLst>
              <a:gd name="T0" fmla="*/ 0 w 1296"/>
              <a:gd name="T1" fmla="*/ 0 h 624"/>
              <a:gd name="T2" fmla="*/ 1693545156 w 1296"/>
              <a:gd name="T3" fmla="*/ 0 h 624"/>
              <a:gd name="T4" fmla="*/ 1693545156 w 1296"/>
              <a:gd name="T5" fmla="*/ 1572577282 h 624"/>
              <a:gd name="T6" fmla="*/ 2147483647 w 1296"/>
              <a:gd name="T7" fmla="*/ 1572577282 h 624"/>
              <a:gd name="T8" fmla="*/ 0 60000 65536"/>
              <a:gd name="T9" fmla="*/ 0 60000 65536"/>
              <a:gd name="T10" fmla="*/ 0 60000 65536"/>
              <a:gd name="T11" fmla="*/ 0 60000 65536"/>
              <a:gd name="T12" fmla="*/ 0 w 1296"/>
              <a:gd name="T13" fmla="*/ 0 h 624"/>
              <a:gd name="T14" fmla="*/ 1296 w 1296"/>
              <a:gd name="T15" fmla="*/ 624 h 624"/>
            </a:gdLst>
            <a:ahLst/>
            <a:cxnLst>
              <a:cxn ang="T8">
                <a:pos x="T0" y="T1"/>
              </a:cxn>
              <a:cxn ang="T9">
                <a:pos x="T2" y="T3"/>
              </a:cxn>
              <a:cxn ang="T10">
                <a:pos x="T4" y="T5"/>
              </a:cxn>
              <a:cxn ang="T11">
                <a:pos x="T6" y="T7"/>
              </a:cxn>
            </a:cxnLst>
            <a:rect l="T12" t="T13" r="T14" b="T15"/>
            <a:pathLst>
              <a:path w="1296" h="624">
                <a:moveTo>
                  <a:pt x="0" y="0"/>
                </a:moveTo>
                <a:lnTo>
                  <a:pt x="672" y="0"/>
                </a:lnTo>
                <a:lnTo>
                  <a:pt x="672" y="624"/>
                </a:lnTo>
                <a:lnTo>
                  <a:pt x="1296"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grpSp>
        <p:nvGrpSpPr>
          <p:cNvPr id="2" name="Group 11"/>
          <p:cNvGrpSpPr>
            <a:grpSpLocks/>
          </p:cNvGrpSpPr>
          <p:nvPr/>
        </p:nvGrpSpPr>
        <p:grpSpPr bwMode="auto">
          <a:xfrm>
            <a:off x="4754563" y="1955800"/>
            <a:ext cx="3895725" cy="2554288"/>
            <a:chOff x="768" y="2865"/>
            <a:chExt cx="1942" cy="1311"/>
          </a:xfrm>
        </p:grpSpPr>
        <p:sp>
          <p:nvSpPr>
            <p:cNvPr id="84012" name="Line 12"/>
            <p:cNvSpPr>
              <a:spLocks noChangeShapeType="1"/>
            </p:cNvSpPr>
            <p:nvPr/>
          </p:nvSpPr>
          <p:spPr bwMode="auto">
            <a:xfrm>
              <a:off x="768" y="3624"/>
              <a:ext cx="172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3" name="Line 13"/>
            <p:cNvSpPr>
              <a:spLocks noChangeShapeType="1"/>
            </p:cNvSpPr>
            <p:nvPr/>
          </p:nvSpPr>
          <p:spPr bwMode="auto">
            <a:xfrm flipV="1">
              <a:off x="1536" y="3120"/>
              <a:ext cx="0" cy="1056"/>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4" name="Text Box 14"/>
            <p:cNvSpPr txBox="1">
              <a:spLocks noChangeArrowheads="1"/>
            </p:cNvSpPr>
            <p:nvPr/>
          </p:nvSpPr>
          <p:spPr bwMode="auto">
            <a:xfrm>
              <a:off x="2486" y="3354"/>
              <a:ext cx="2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i</a:t>
              </a:r>
              <a:endParaRPr kumimoji="1" lang="en-US" altLang="zh-CN" sz="2800"/>
            </a:p>
          </p:txBody>
        </p:sp>
        <p:sp>
          <p:nvSpPr>
            <p:cNvPr id="84015" name="Text Box 15"/>
            <p:cNvSpPr txBox="1">
              <a:spLocks noChangeArrowheads="1"/>
            </p:cNvSpPr>
            <p:nvPr/>
          </p:nvSpPr>
          <p:spPr bwMode="auto">
            <a:xfrm>
              <a:off x="1536" y="2865"/>
              <a:ext cx="25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a:t>
              </a:r>
              <a:endParaRPr kumimoji="1" lang="en-US" altLang="zh-CN" sz="2800" i="1"/>
            </a:p>
          </p:txBody>
        </p:sp>
      </p:grpSp>
      <p:sp>
        <p:nvSpPr>
          <p:cNvPr id="185360" name="Text Box 16"/>
          <p:cNvSpPr txBox="1">
            <a:spLocks noChangeArrowheads="1"/>
          </p:cNvSpPr>
          <p:nvPr/>
        </p:nvSpPr>
        <p:spPr bwMode="auto">
          <a:xfrm>
            <a:off x="7521575" y="2432050"/>
            <a:ext cx="728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OH</a:t>
            </a:r>
          </a:p>
        </p:txBody>
      </p:sp>
      <p:sp>
        <p:nvSpPr>
          <p:cNvPr id="185361" name="Text Box 17"/>
          <p:cNvSpPr txBox="1">
            <a:spLocks noChangeArrowheads="1"/>
          </p:cNvSpPr>
          <p:nvPr/>
        </p:nvSpPr>
        <p:spPr bwMode="auto">
          <a:xfrm>
            <a:off x="5059363" y="3586163"/>
            <a:ext cx="790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OL</a:t>
            </a:r>
          </a:p>
        </p:txBody>
      </p:sp>
      <p:sp>
        <p:nvSpPr>
          <p:cNvPr id="185362" name="Text Box 18"/>
          <p:cNvSpPr txBox="1">
            <a:spLocks noChangeArrowheads="1"/>
          </p:cNvSpPr>
          <p:nvPr/>
        </p:nvSpPr>
        <p:spPr bwMode="auto">
          <a:xfrm>
            <a:off x="6842125" y="3327400"/>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R</a:t>
            </a:r>
          </a:p>
        </p:txBody>
      </p:sp>
      <p:grpSp>
        <p:nvGrpSpPr>
          <p:cNvPr id="3" name="Group 19"/>
          <p:cNvGrpSpPr>
            <a:grpSpLocks/>
          </p:cNvGrpSpPr>
          <p:nvPr/>
        </p:nvGrpSpPr>
        <p:grpSpPr bwMode="auto">
          <a:xfrm>
            <a:off x="852488" y="2068513"/>
            <a:ext cx="3136900" cy="1301750"/>
            <a:chOff x="568" y="2359"/>
            <a:chExt cx="1727" cy="617"/>
          </a:xfrm>
        </p:grpSpPr>
        <p:grpSp>
          <p:nvGrpSpPr>
            <p:cNvPr id="83984" name="Group 20"/>
            <p:cNvGrpSpPr>
              <a:grpSpLocks/>
            </p:cNvGrpSpPr>
            <p:nvPr/>
          </p:nvGrpSpPr>
          <p:grpSpPr bwMode="auto">
            <a:xfrm rot="5400000">
              <a:off x="1103" y="2334"/>
              <a:ext cx="77" cy="480"/>
              <a:chOff x="1824" y="1344"/>
              <a:chExt cx="77" cy="480"/>
            </a:xfrm>
          </p:grpSpPr>
          <p:sp>
            <p:nvSpPr>
              <p:cNvPr id="84009" name="Rectangle 21"/>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4010" name="Line 22"/>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11" name="Line 23"/>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3985" name="Group 24"/>
            <p:cNvGrpSpPr>
              <a:grpSpLocks/>
            </p:cNvGrpSpPr>
            <p:nvPr/>
          </p:nvGrpSpPr>
          <p:grpSpPr bwMode="auto">
            <a:xfrm rot="5400000">
              <a:off x="1103" y="2631"/>
              <a:ext cx="77" cy="480"/>
              <a:chOff x="1824" y="1344"/>
              <a:chExt cx="77" cy="480"/>
            </a:xfrm>
          </p:grpSpPr>
          <p:sp>
            <p:nvSpPr>
              <p:cNvPr id="84006" name="Rectangle 25"/>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4007" name="Line 26"/>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08" name="Line 27"/>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3986" name="Oval 28"/>
            <p:cNvSpPr>
              <a:spLocks noChangeArrowheads="1"/>
            </p:cNvSpPr>
            <p:nvPr/>
          </p:nvSpPr>
          <p:spPr bwMode="auto">
            <a:xfrm>
              <a:off x="846" y="255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3987" name="Oval 29"/>
            <p:cNvSpPr>
              <a:spLocks noChangeArrowheads="1"/>
            </p:cNvSpPr>
            <p:nvPr/>
          </p:nvSpPr>
          <p:spPr bwMode="auto">
            <a:xfrm>
              <a:off x="844" y="284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3988" name="Oval 30"/>
            <p:cNvSpPr>
              <a:spLocks noChangeArrowheads="1"/>
            </p:cNvSpPr>
            <p:nvPr/>
          </p:nvSpPr>
          <p:spPr bwMode="auto">
            <a:xfrm>
              <a:off x="2150" y="269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3989" name="Text Box 31"/>
            <p:cNvSpPr txBox="1">
              <a:spLocks noChangeArrowheads="1"/>
            </p:cNvSpPr>
            <p:nvPr/>
          </p:nvSpPr>
          <p:spPr bwMode="auto">
            <a:xfrm>
              <a:off x="576" y="2359"/>
              <a:ext cx="25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i</a:t>
              </a:r>
              <a:endParaRPr kumimoji="1" lang="en-US" altLang="zh-CN">
                <a:ea typeface="宋体" charset="-122"/>
              </a:endParaRPr>
            </a:p>
          </p:txBody>
        </p:sp>
        <p:sp>
          <p:nvSpPr>
            <p:cNvPr id="83990" name="Text Box 32"/>
            <p:cNvSpPr txBox="1">
              <a:spLocks noChangeArrowheads="1"/>
            </p:cNvSpPr>
            <p:nvPr/>
          </p:nvSpPr>
          <p:spPr bwMode="auto">
            <a:xfrm>
              <a:off x="568" y="2743"/>
              <a:ext cx="3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R</a:t>
              </a:r>
              <a:endParaRPr kumimoji="1" lang="en-US" altLang="zh-CN">
                <a:ea typeface="宋体" charset="-122"/>
              </a:endParaRPr>
            </a:p>
          </p:txBody>
        </p:sp>
        <p:sp>
          <p:nvSpPr>
            <p:cNvPr id="83991" name="Line 33"/>
            <p:cNvSpPr>
              <a:spLocks noChangeShapeType="1"/>
            </p:cNvSpPr>
            <p:nvPr/>
          </p:nvSpPr>
          <p:spPr bwMode="auto">
            <a:xfrm>
              <a:off x="1776" y="271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3992" name="Text Box 34"/>
            <p:cNvSpPr txBox="1">
              <a:spLocks noChangeArrowheads="1"/>
            </p:cNvSpPr>
            <p:nvPr/>
          </p:nvSpPr>
          <p:spPr bwMode="auto">
            <a:xfrm>
              <a:off x="2008" y="2407"/>
              <a:ext cx="28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grpSp>
          <p:nvGrpSpPr>
            <p:cNvPr id="83993" name="Group 35"/>
            <p:cNvGrpSpPr>
              <a:grpSpLocks/>
            </p:cNvGrpSpPr>
            <p:nvPr/>
          </p:nvGrpSpPr>
          <p:grpSpPr bwMode="auto">
            <a:xfrm>
              <a:off x="1380" y="2448"/>
              <a:ext cx="384" cy="528"/>
              <a:chOff x="1872" y="2544"/>
              <a:chExt cx="384" cy="528"/>
            </a:xfrm>
          </p:grpSpPr>
          <p:sp>
            <p:nvSpPr>
              <p:cNvPr id="83994" name="Rectangle 36"/>
              <p:cNvSpPr>
                <a:spLocks noChangeArrowheads="1"/>
              </p:cNvSpPr>
              <p:nvPr/>
            </p:nvSpPr>
            <p:spPr bwMode="auto">
              <a:xfrm rot="10800000" flipH="1" flipV="1">
                <a:off x="1872" y="254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3995" name="Line 37"/>
              <p:cNvSpPr>
                <a:spLocks noChangeShapeType="1"/>
              </p:cNvSpPr>
              <p:nvPr/>
            </p:nvSpPr>
            <p:spPr bwMode="auto">
              <a:xfrm rot="10800000" flipH="1" flipV="1">
                <a:off x="1920" y="292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3996" name="Group 38"/>
              <p:cNvGrpSpPr>
                <a:grpSpLocks/>
              </p:cNvGrpSpPr>
              <p:nvPr/>
            </p:nvGrpSpPr>
            <p:grpSpPr bwMode="auto">
              <a:xfrm rot="10800000" flipH="1" flipV="1">
                <a:off x="1907" y="2688"/>
                <a:ext cx="48" cy="48"/>
                <a:chOff x="2856" y="2613"/>
                <a:chExt cx="48" cy="48"/>
              </a:xfrm>
            </p:grpSpPr>
            <p:sp>
              <p:nvSpPr>
                <p:cNvPr id="84004" name="Line 3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05" name="Line 4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3997" name="Group 41"/>
              <p:cNvGrpSpPr>
                <a:grpSpLocks/>
              </p:cNvGrpSpPr>
              <p:nvPr/>
            </p:nvGrpSpPr>
            <p:grpSpPr bwMode="auto">
              <a:xfrm rot="10800000" flipH="1" flipV="1">
                <a:off x="2183" y="2786"/>
                <a:ext cx="48" cy="48"/>
                <a:chOff x="2856" y="2613"/>
                <a:chExt cx="48" cy="48"/>
              </a:xfrm>
            </p:grpSpPr>
            <p:sp>
              <p:nvSpPr>
                <p:cNvPr id="84002" name="Line 4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4003" name="Line 4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3998" name="AutoShape 44"/>
              <p:cNvSpPr>
                <a:spLocks noChangeArrowheads="1"/>
              </p:cNvSpPr>
              <p:nvPr/>
            </p:nvSpPr>
            <p:spPr bwMode="auto">
              <a:xfrm rot="-5400000" flipH="1" flipV="1">
                <a:off x="1952" y="258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83999" name="Group 45"/>
              <p:cNvGrpSpPr>
                <a:grpSpLocks noChangeAspect="1"/>
              </p:cNvGrpSpPr>
              <p:nvPr/>
            </p:nvGrpSpPr>
            <p:grpSpPr bwMode="auto">
              <a:xfrm>
                <a:off x="2056" y="2592"/>
                <a:ext cx="104" cy="34"/>
                <a:chOff x="1584" y="2928"/>
                <a:chExt cx="288" cy="96"/>
              </a:xfrm>
            </p:grpSpPr>
            <p:sp>
              <p:nvSpPr>
                <p:cNvPr id="84000" name="Oval 4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4001" name="Oval 4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5348"/>
                                        </p:tgtEl>
                                        <p:attrNameLst>
                                          <p:attrName>style.visibility</p:attrName>
                                        </p:attrNameLst>
                                      </p:cBhvr>
                                      <p:to>
                                        <p:strVal val="visible"/>
                                      </p:to>
                                    </p:set>
                                  </p:childTnLst>
                                </p:cTn>
                              </p:par>
                            </p:childTnLst>
                          </p:cTn>
                        </p:par>
                        <p:par>
                          <p:cTn id="7" fill="hold" nodeType="afterGroup">
                            <p:stCondLst>
                              <p:cond delay="450"/>
                            </p:stCondLst>
                            <p:childTnLst>
                              <p:par>
                                <p:cTn id="8" presetID="12" presetClass="entr" presetSubtype="4"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53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5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853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853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5354"/>
                                        </p:tgtEl>
                                        <p:attrNameLst>
                                          <p:attrName>style.visibility</p:attrName>
                                        </p:attrNameLst>
                                      </p:cBhvr>
                                      <p:to>
                                        <p:strVal val="visible"/>
                                      </p:to>
                                    </p:set>
                                    <p:animEffect transition="in" filter="wipe(left)">
                                      <p:cBhvr>
                                        <p:cTn id="36" dur="500"/>
                                        <p:tgtEl>
                                          <p:spTgt spid="185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5362"/>
                                        </p:tgtEl>
                                        <p:attrNameLst>
                                          <p:attrName>style.visibility</p:attrName>
                                        </p:attrNameLst>
                                      </p:cBhvr>
                                      <p:to>
                                        <p:strVal val="visible"/>
                                      </p:to>
                                    </p:set>
                                    <p:animEffect transition="in" filter="wipe(left)">
                                      <p:cBhvr>
                                        <p:cTn id="41" dur="500"/>
                                        <p:tgtEl>
                                          <p:spTgt spid="1853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5360"/>
                                        </p:tgtEl>
                                        <p:attrNameLst>
                                          <p:attrName>style.visibility</p:attrName>
                                        </p:attrNameLst>
                                      </p:cBhvr>
                                      <p:to>
                                        <p:strVal val="visible"/>
                                      </p:to>
                                    </p:set>
                                    <p:animEffect transition="in" filter="wipe(left)">
                                      <p:cBhvr>
                                        <p:cTn id="46" dur="500"/>
                                        <p:tgtEl>
                                          <p:spTgt spid="18536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5361"/>
                                        </p:tgtEl>
                                        <p:attrNameLst>
                                          <p:attrName>style.visibility</p:attrName>
                                        </p:attrNameLst>
                                      </p:cBhvr>
                                      <p:to>
                                        <p:strVal val="visible"/>
                                      </p:to>
                                    </p:set>
                                    <p:animEffect transition="in" filter="wipe(left)">
                                      <p:cBhvr>
                                        <p:cTn id="51" dur="500"/>
                                        <p:tgtEl>
                                          <p:spTgt spid="18536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iterate type="lt">
                                    <p:tmAbs val="75"/>
                                  </p:iterate>
                                  <p:childTnLst>
                                    <p:set>
                                      <p:cBhvr>
                                        <p:cTn id="55" dur="1" fill="hold">
                                          <p:stCondLst>
                                            <p:cond delay="74"/>
                                          </p:stCondLst>
                                        </p:cTn>
                                        <p:tgtEl>
                                          <p:spTgt spid="185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utoUpdateAnimBg="0"/>
      <p:bldP spid="185349" grpId="0" autoUpdateAnimBg="0"/>
      <p:bldP spid="185350" grpId="0" autoUpdateAnimBg="0"/>
      <p:bldP spid="185351" grpId="0" autoUpdateAnimBg="0"/>
      <p:bldP spid="185352" grpId="0" autoUpdateAnimBg="0"/>
      <p:bldP spid="185353" grpId="0" animBg="1" autoUpdateAnimBg="0"/>
      <p:bldP spid="185354" grpId="0" animBg="1"/>
      <p:bldP spid="185360" grpId="0" autoUpdateAnimBg="0"/>
      <p:bldP spid="185361" grpId="0" autoUpdateAnimBg="0"/>
      <p:bldP spid="185362"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3</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83</a:t>
            </a:fld>
            <a:endParaRPr lang="zh-CN" altLang="en-US"/>
          </a:p>
        </p:txBody>
      </p:sp>
      <p:sp>
        <p:nvSpPr>
          <p:cNvPr id="186372" name="Text Box 4"/>
          <p:cNvSpPr txBox="1">
            <a:spLocks noChangeArrowheads="1"/>
          </p:cNvSpPr>
          <p:nvPr/>
        </p:nvSpPr>
        <p:spPr bwMode="auto">
          <a:xfrm>
            <a:off x="248105" y="958850"/>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dirty="0"/>
              <a:t>2. </a:t>
            </a:r>
            <a:r>
              <a:rPr kumimoji="1" lang="zh-CN" altLang="en-US" dirty="0"/>
              <a:t>并联比较</a:t>
            </a:r>
          </a:p>
        </p:txBody>
      </p:sp>
      <p:sp>
        <p:nvSpPr>
          <p:cNvPr id="186373" name="Rectangle 5"/>
          <p:cNvSpPr>
            <a:spLocks noChangeArrowheads="1"/>
          </p:cNvSpPr>
          <p:nvPr/>
        </p:nvSpPr>
        <p:spPr bwMode="auto">
          <a:xfrm>
            <a:off x="4883150" y="1322388"/>
            <a:ext cx="36115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altLang="zh-CN" i="1"/>
              <a:t>u</a:t>
            </a:r>
            <a:r>
              <a:rPr kumimoji="1" lang="en-US" altLang="zh-CN" baseline="-25000">
                <a:latin typeface="宋体" charset="-122"/>
              </a:rPr>
              <a:t>-</a:t>
            </a:r>
            <a:r>
              <a:rPr kumimoji="1" lang="en-US" altLang="zh-CN" baseline="-25000"/>
              <a:t> </a:t>
            </a:r>
            <a:r>
              <a:rPr kumimoji="1" lang="en-US" altLang="zh-CN"/>
              <a:t>=0</a:t>
            </a:r>
          </a:p>
          <a:p>
            <a:r>
              <a:rPr kumimoji="1" lang="en-US" altLang="zh-CN" i="1"/>
              <a:t>u</a:t>
            </a:r>
            <a:r>
              <a:rPr kumimoji="1" lang="en-US" altLang="zh-CN" baseline="-25000">
                <a:latin typeface="宋体" charset="-122"/>
              </a:rPr>
              <a:t>+</a:t>
            </a:r>
            <a:r>
              <a:rPr kumimoji="1" lang="en-US" altLang="zh-CN"/>
              <a:t>=(</a:t>
            </a:r>
            <a:r>
              <a:rPr kumimoji="1" lang="en-US" altLang="zh-CN" i="1"/>
              <a:t>R</a:t>
            </a:r>
            <a:r>
              <a:rPr kumimoji="1" lang="en-US" altLang="zh-CN" baseline="-25000"/>
              <a:t>1</a:t>
            </a:r>
            <a:r>
              <a:rPr kumimoji="1" lang="en-US" altLang="zh-CN"/>
              <a:t>|| </a:t>
            </a:r>
            <a:r>
              <a:rPr kumimoji="1" lang="en-US" altLang="zh-CN" i="1"/>
              <a:t>R</a:t>
            </a:r>
            <a:r>
              <a:rPr kumimoji="1" lang="en-US" altLang="zh-CN" baseline="-25000"/>
              <a:t>2</a:t>
            </a:r>
            <a:r>
              <a:rPr kumimoji="1" lang="en-US" altLang="zh-CN"/>
              <a:t>)(</a:t>
            </a:r>
            <a:r>
              <a:rPr kumimoji="1" lang="en-US" altLang="zh-CN" i="1"/>
              <a:t>u</a:t>
            </a:r>
            <a:r>
              <a:rPr kumimoji="1" lang="en-US" altLang="zh-CN" baseline="-25000"/>
              <a:t>i</a:t>
            </a:r>
            <a:r>
              <a:rPr kumimoji="1" lang="en-US" altLang="zh-CN" i="1" baseline="-25000"/>
              <a:t> </a:t>
            </a:r>
            <a:r>
              <a:rPr kumimoji="1" lang="en-US" altLang="zh-CN"/>
              <a:t>/</a:t>
            </a:r>
            <a:r>
              <a:rPr kumimoji="1" lang="en-US" altLang="zh-CN" i="1"/>
              <a:t>R</a:t>
            </a:r>
            <a:r>
              <a:rPr kumimoji="1" lang="en-US" altLang="zh-CN" baseline="-25000"/>
              <a:t>1</a:t>
            </a:r>
            <a:r>
              <a:rPr kumimoji="1" lang="en-US" altLang="zh-CN"/>
              <a:t>+ </a:t>
            </a:r>
            <a:r>
              <a:rPr kumimoji="1" lang="en-US" altLang="zh-CN" i="1"/>
              <a:t>U</a:t>
            </a:r>
            <a:r>
              <a:rPr kumimoji="1" lang="en-US" altLang="zh-CN" baseline="-25000"/>
              <a:t>R</a:t>
            </a:r>
            <a:r>
              <a:rPr kumimoji="1" lang="en-US" altLang="zh-CN" i="1" baseline="-25000"/>
              <a:t> </a:t>
            </a:r>
            <a:r>
              <a:rPr kumimoji="1" lang="en-US" altLang="zh-CN"/>
              <a:t>/</a:t>
            </a:r>
            <a:r>
              <a:rPr kumimoji="1" lang="en-US" altLang="zh-CN" i="1"/>
              <a:t>R</a:t>
            </a:r>
            <a:r>
              <a:rPr kumimoji="1" lang="en-US" altLang="zh-CN" baseline="-25000"/>
              <a:t>2</a:t>
            </a:r>
            <a:r>
              <a:rPr kumimoji="1" lang="en-US" altLang="zh-CN"/>
              <a:t>)</a:t>
            </a:r>
            <a:endParaRPr kumimoji="1" lang="en-US" altLang="zh-CN" baseline="-25000"/>
          </a:p>
        </p:txBody>
      </p:sp>
      <p:sp>
        <p:nvSpPr>
          <p:cNvPr id="186374" name="Text Box 6"/>
          <p:cNvSpPr txBox="1">
            <a:spLocks noChangeArrowheads="1"/>
          </p:cNvSpPr>
          <p:nvPr/>
        </p:nvSpPr>
        <p:spPr bwMode="auto">
          <a:xfrm>
            <a:off x="4953000" y="2374900"/>
            <a:ext cx="289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latin typeface="宋体" charset="-122"/>
              </a:rPr>
              <a:t>+ </a:t>
            </a:r>
            <a:r>
              <a:rPr kumimoji="1" lang="en-US" altLang="zh-CN"/>
              <a:t>&gt;0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endParaRPr kumimoji="1" lang="en-US" altLang="zh-CN"/>
          </a:p>
        </p:txBody>
      </p:sp>
      <p:sp>
        <p:nvSpPr>
          <p:cNvPr id="186375" name="Text Box 7"/>
          <p:cNvSpPr txBox="1">
            <a:spLocks noChangeArrowheads="1"/>
          </p:cNvSpPr>
          <p:nvPr/>
        </p:nvSpPr>
        <p:spPr bwMode="auto">
          <a:xfrm>
            <a:off x="4967288" y="3013075"/>
            <a:ext cx="2867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latin typeface="宋体" charset="-122"/>
              </a:rPr>
              <a:t>+</a:t>
            </a:r>
            <a:r>
              <a:rPr kumimoji="1" lang="en-US" altLang="zh-CN" i="1" baseline="-25000">
                <a:latin typeface="宋体" charset="-122"/>
              </a:rPr>
              <a:t> </a:t>
            </a:r>
            <a:r>
              <a:rPr kumimoji="1" lang="en-US" altLang="zh-CN"/>
              <a:t>&lt;0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p>
        </p:txBody>
      </p:sp>
      <p:sp>
        <p:nvSpPr>
          <p:cNvPr id="186376" name="Text Box 8"/>
          <p:cNvSpPr txBox="1">
            <a:spLocks noChangeArrowheads="1"/>
          </p:cNvSpPr>
          <p:nvPr/>
        </p:nvSpPr>
        <p:spPr bwMode="auto">
          <a:xfrm>
            <a:off x="4997450" y="37401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比较器阈值：</a:t>
            </a:r>
          </a:p>
        </p:txBody>
      </p:sp>
      <p:graphicFrame>
        <p:nvGraphicFramePr>
          <p:cNvPr id="186377" name="Object 9"/>
          <p:cNvGraphicFramePr>
            <a:graphicFrameLocks noChangeAspect="1"/>
          </p:cNvGraphicFramePr>
          <p:nvPr/>
        </p:nvGraphicFramePr>
        <p:xfrm>
          <a:off x="6302375" y="4075113"/>
          <a:ext cx="1800225" cy="885825"/>
        </p:xfrm>
        <a:graphic>
          <a:graphicData uri="http://schemas.openxmlformats.org/presentationml/2006/ole">
            <mc:AlternateContent xmlns:mc="http://schemas.openxmlformats.org/markup-compatibility/2006">
              <mc:Choice xmlns:v="urn:schemas-microsoft-com:vml" Requires="v">
                <p:oleObj spid="_x0000_s43104" name="Equation" r:id="rId3" imgW="876240" imgH="431640" progId="Equation.DSMT4">
                  <p:embed/>
                </p:oleObj>
              </mc:Choice>
              <mc:Fallback>
                <p:oleObj name="Equation" r:id="rId3" imgW="876240" imgH="431640" progId="Equation.DSMT4">
                  <p:embed/>
                  <p:pic>
                    <p:nvPicPr>
                      <p:cNvPr id="0" name="Object 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75" y="4075113"/>
                        <a:ext cx="18002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8" name="Text Box 10"/>
          <p:cNvSpPr txBox="1">
            <a:spLocks noChangeArrowheads="1"/>
          </p:cNvSpPr>
          <p:nvPr/>
        </p:nvSpPr>
        <p:spPr bwMode="auto">
          <a:xfrm>
            <a:off x="5143500" y="4964113"/>
            <a:ext cx="304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i="1" baseline="-25000"/>
              <a:t> </a:t>
            </a:r>
            <a:r>
              <a:rPr kumimoji="1" lang="en-US" altLang="zh-CN"/>
              <a:t>&gt;</a:t>
            </a:r>
            <a:r>
              <a:rPr kumimoji="1" lang="en-US" altLang="zh-CN" i="1"/>
              <a:t>U</a:t>
            </a:r>
            <a:r>
              <a:rPr kumimoji="1" lang="en-US" altLang="zh-CN" baseline="-25000"/>
              <a:t>th</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endParaRPr kumimoji="1" lang="en-US" altLang="zh-CN"/>
          </a:p>
        </p:txBody>
      </p:sp>
      <p:sp>
        <p:nvSpPr>
          <p:cNvPr id="186379" name="Text Box 11"/>
          <p:cNvSpPr txBox="1">
            <a:spLocks noChangeArrowheads="1"/>
          </p:cNvSpPr>
          <p:nvPr/>
        </p:nvSpPr>
        <p:spPr bwMode="auto">
          <a:xfrm>
            <a:off x="5249863" y="5618163"/>
            <a:ext cx="2967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当</a:t>
            </a:r>
            <a:r>
              <a:rPr kumimoji="1" lang="en-US" altLang="zh-CN" i="1"/>
              <a:t>u</a:t>
            </a:r>
            <a:r>
              <a:rPr kumimoji="1" lang="en-US" altLang="zh-CN" baseline="-25000"/>
              <a:t>i</a:t>
            </a:r>
            <a:r>
              <a:rPr kumimoji="1" lang="en-US" altLang="zh-CN"/>
              <a:t>&lt;</a:t>
            </a:r>
            <a:r>
              <a:rPr kumimoji="1" lang="en-US" altLang="zh-CN" i="1"/>
              <a:t>U</a:t>
            </a:r>
            <a:r>
              <a:rPr kumimoji="1" lang="en-US" altLang="zh-CN" baseline="-25000"/>
              <a:t>th</a:t>
            </a:r>
            <a:r>
              <a:rPr kumimoji="1" lang="en-US" altLang="zh-CN"/>
              <a:t> </a:t>
            </a:r>
            <a:r>
              <a:rPr kumimoji="1" lang="zh-CN" altLang="en-US"/>
              <a:t>时，</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p>
        </p:txBody>
      </p:sp>
      <p:sp>
        <p:nvSpPr>
          <p:cNvPr id="186380" name="Freeform 12"/>
          <p:cNvSpPr>
            <a:spLocks/>
          </p:cNvSpPr>
          <p:nvPr/>
        </p:nvSpPr>
        <p:spPr bwMode="auto">
          <a:xfrm flipV="1">
            <a:off x="944563" y="4660900"/>
            <a:ext cx="2057400" cy="990600"/>
          </a:xfrm>
          <a:custGeom>
            <a:avLst/>
            <a:gdLst>
              <a:gd name="T0" fmla="*/ 0 w 1296"/>
              <a:gd name="T1" fmla="*/ 0 h 624"/>
              <a:gd name="T2" fmla="*/ 1693545156 w 1296"/>
              <a:gd name="T3" fmla="*/ 0 h 624"/>
              <a:gd name="T4" fmla="*/ 1693545156 w 1296"/>
              <a:gd name="T5" fmla="*/ 1572577282 h 624"/>
              <a:gd name="T6" fmla="*/ 2147483647 w 1296"/>
              <a:gd name="T7" fmla="*/ 1572577282 h 624"/>
              <a:gd name="T8" fmla="*/ 0 60000 65536"/>
              <a:gd name="T9" fmla="*/ 0 60000 65536"/>
              <a:gd name="T10" fmla="*/ 0 60000 65536"/>
              <a:gd name="T11" fmla="*/ 0 60000 65536"/>
              <a:gd name="T12" fmla="*/ 0 w 1296"/>
              <a:gd name="T13" fmla="*/ 0 h 624"/>
              <a:gd name="T14" fmla="*/ 1296 w 1296"/>
              <a:gd name="T15" fmla="*/ 624 h 624"/>
            </a:gdLst>
            <a:ahLst/>
            <a:cxnLst>
              <a:cxn ang="T8">
                <a:pos x="T0" y="T1"/>
              </a:cxn>
              <a:cxn ang="T9">
                <a:pos x="T2" y="T3"/>
              </a:cxn>
              <a:cxn ang="T10">
                <a:pos x="T4" y="T5"/>
              </a:cxn>
              <a:cxn ang="T11">
                <a:pos x="T6" y="T7"/>
              </a:cxn>
            </a:cxnLst>
            <a:rect l="T12" t="T13" r="T14" b="T15"/>
            <a:pathLst>
              <a:path w="1296" h="624">
                <a:moveTo>
                  <a:pt x="0" y="0"/>
                </a:moveTo>
                <a:lnTo>
                  <a:pt x="672" y="0"/>
                </a:lnTo>
                <a:lnTo>
                  <a:pt x="672" y="624"/>
                </a:lnTo>
                <a:lnTo>
                  <a:pt x="1296" y="62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sp>
        <p:nvSpPr>
          <p:cNvPr id="186381" name="Text Box 13"/>
          <p:cNvSpPr txBox="1">
            <a:spLocks noChangeArrowheads="1"/>
          </p:cNvSpPr>
          <p:nvPr/>
        </p:nvSpPr>
        <p:spPr bwMode="auto">
          <a:xfrm>
            <a:off x="1444625" y="4691063"/>
            <a:ext cx="58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th</a:t>
            </a:r>
          </a:p>
        </p:txBody>
      </p:sp>
      <p:grpSp>
        <p:nvGrpSpPr>
          <p:cNvPr id="2" name="Group 14"/>
          <p:cNvGrpSpPr>
            <a:grpSpLocks/>
          </p:cNvGrpSpPr>
          <p:nvPr/>
        </p:nvGrpSpPr>
        <p:grpSpPr bwMode="auto">
          <a:xfrm>
            <a:off x="852488" y="1500188"/>
            <a:ext cx="3167062" cy="2198687"/>
            <a:chOff x="3218" y="1849"/>
            <a:chExt cx="1995" cy="1385"/>
          </a:xfrm>
        </p:grpSpPr>
        <p:grpSp>
          <p:nvGrpSpPr>
            <p:cNvPr id="43030" name="Group 15"/>
            <p:cNvGrpSpPr>
              <a:grpSpLocks/>
            </p:cNvGrpSpPr>
            <p:nvPr/>
          </p:nvGrpSpPr>
          <p:grpSpPr bwMode="auto">
            <a:xfrm rot="5400000">
              <a:off x="3753" y="1952"/>
              <a:ext cx="77" cy="480"/>
              <a:chOff x="1824" y="1344"/>
              <a:chExt cx="77" cy="480"/>
            </a:xfrm>
          </p:grpSpPr>
          <p:sp>
            <p:nvSpPr>
              <p:cNvPr id="43067" name="Rectangle 1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68" name="Line 1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69" name="Line 1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3031" name="Group 19"/>
            <p:cNvGrpSpPr>
              <a:grpSpLocks/>
            </p:cNvGrpSpPr>
            <p:nvPr/>
          </p:nvGrpSpPr>
          <p:grpSpPr bwMode="auto">
            <a:xfrm rot="5400000">
              <a:off x="3753" y="2209"/>
              <a:ext cx="77" cy="480"/>
              <a:chOff x="1824" y="1344"/>
              <a:chExt cx="77" cy="480"/>
            </a:xfrm>
          </p:grpSpPr>
          <p:sp>
            <p:nvSpPr>
              <p:cNvPr id="43064" name="Rectangle 2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65" name="Line 2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66" name="Line 2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032" name="Oval 23"/>
            <p:cNvSpPr>
              <a:spLocks noChangeArrowheads="1"/>
            </p:cNvSpPr>
            <p:nvPr/>
          </p:nvSpPr>
          <p:spPr bwMode="auto">
            <a:xfrm>
              <a:off x="3496" y="2172"/>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33" name="Oval 24"/>
            <p:cNvSpPr>
              <a:spLocks noChangeArrowheads="1"/>
            </p:cNvSpPr>
            <p:nvPr/>
          </p:nvSpPr>
          <p:spPr bwMode="auto">
            <a:xfrm>
              <a:off x="3494" y="242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34" name="Oval 25"/>
            <p:cNvSpPr>
              <a:spLocks noChangeArrowheads="1"/>
            </p:cNvSpPr>
            <p:nvPr/>
          </p:nvSpPr>
          <p:spPr bwMode="auto">
            <a:xfrm>
              <a:off x="5001" y="2561"/>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35" name="Text Box 26"/>
            <p:cNvSpPr txBox="1">
              <a:spLocks noChangeArrowheads="1"/>
            </p:cNvSpPr>
            <p:nvPr/>
          </p:nvSpPr>
          <p:spPr bwMode="auto">
            <a:xfrm>
              <a:off x="3226" y="1945"/>
              <a:ext cx="2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i</a:t>
              </a:r>
              <a:endParaRPr kumimoji="1" lang="en-US" altLang="zh-CN" sz="2800"/>
            </a:p>
          </p:txBody>
        </p:sp>
        <p:sp>
          <p:nvSpPr>
            <p:cNvPr id="43036" name="Text Box 27"/>
            <p:cNvSpPr txBox="1">
              <a:spLocks noChangeArrowheads="1"/>
            </p:cNvSpPr>
            <p:nvPr/>
          </p:nvSpPr>
          <p:spPr bwMode="auto">
            <a:xfrm>
              <a:off x="3218" y="232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R</a:t>
              </a:r>
              <a:endParaRPr kumimoji="1" lang="en-US" altLang="zh-CN"/>
            </a:p>
          </p:txBody>
        </p:sp>
        <p:sp>
          <p:nvSpPr>
            <p:cNvPr id="43037" name="Line 28"/>
            <p:cNvSpPr>
              <a:spLocks noChangeShapeType="1"/>
            </p:cNvSpPr>
            <p:nvPr/>
          </p:nvSpPr>
          <p:spPr bwMode="auto">
            <a:xfrm>
              <a:off x="4618" y="258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8" name="Line 29"/>
            <p:cNvSpPr>
              <a:spLocks noChangeShapeType="1"/>
            </p:cNvSpPr>
            <p:nvPr/>
          </p:nvSpPr>
          <p:spPr bwMode="auto">
            <a:xfrm>
              <a:off x="3984" y="24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39" name="Line 30"/>
            <p:cNvSpPr>
              <a:spLocks noChangeShapeType="1"/>
            </p:cNvSpPr>
            <p:nvPr/>
          </p:nvSpPr>
          <p:spPr bwMode="auto">
            <a:xfrm rot="5400000" flipV="1">
              <a:off x="3912" y="2318"/>
              <a:ext cx="240"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3040" name="Group 31"/>
            <p:cNvGrpSpPr>
              <a:grpSpLocks/>
            </p:cNvGrpSpPr>
            <p:nvPr/>
          </p:nvGrpSpPr>
          <p:grpSpPr bwMode="auto">
            <a:xfrm rot="10800000">
              <a:off x="4032" y="2736"/>
              <a:ext cx="77" cy="480"/>
              <a:chOff x="1824" y="1344"/>
              <a:chExt cx="77" cy="480"/>
            </a:xfrm>
          </p:grpSpPr>
          <p:sp>
            <p:nvSpPr>
              <p:cNvPr id="43061" name="Rectangle 32"/>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62" name="Line 33"/>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63" name="Line 34"/>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041" name="Line 35"/>
            <p:cNvSpPr>
              <a:spLocks noChangeShapeType="1"/>
            </p:cNvSpPr>
            <p:nvPr/>
          </p:nvSpPr>
          <p:spPr bwMode="auto">
            <a:xfrm rot="10800000">
              <a:off x="4070" y="273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3042" name="Group 36"/>
            <p:cNvGrpSpPr>
              <a:grpSpLocks/>
            </p:cNvGrpSpPr>
            <p:nvPr/>
          </p:nvGrpSpPr>
          <p:grpSpPr bwMode="auto">
            <a:xfrm>
              <a:off x="4002" y="3138"/>
              <a:ext cx="144" cy="96"/>
              <a:chOff x="1056" y="1392"/>
              <a:chExt cx="144" cy="96"/>
            </a:xfrm>
          </p:grpSpPr>
          <p:sp>
            <p:nvSpPr>
              <p:cNvPr id="43059" name="Line 37"/>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60" name="Line 38"/>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043" name="Text Box 39"/>
            <p:cNvSpPr txBox="1">
              <a:spLocks noChangeArrowheads="1"/>
            </p:cNvSpPr>
            <p:nvPr/>
          </p:nvSpPr>
          <p:spPr bwMode="auto">
            <a:xfrm>
              <a:off x="4896" y="218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a:t>
              </a:r>
              <a:endParaRPr kumimoji="1" lang="en-US" altLang="zh-CN" sz="2800"/>
            </a:p>
          </p:txBody>
        </p:sp>
        <p:sp>
          <p:nvSpPr>
            <p:cNvPr id="43044" name="Text Box 40"/>
            <p:cNvSpPr txBox="1">
              <a:spLocks noChangeArrowheads="1"/>
            </p:cNvSpPr>
            <p:nvPr/>
          </p:nvSpPr>
          <p:spPr bwMode="auto">
            <a:xfrm>
              <a:off x="3686" y="184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1</a:t>
              </a:r>
              <a:endParaRPr kumimoji="1" lang="en-US" altLang="zh-CN"/>
            </a:p>
          </p:txBody>
        </p:sp>
        <p:sp>
          <p:nvSpPr>
            <p:cNvPr id="43045" name="Text Box 41"/>
            <p:cNvSpPr txBox="1">
              <a:spLocks noChangeArrowheads="1"/>
            </p:cNvSpPr>
            <p:nvPr/>
          </p:nvSpPr>
          <p:spPr bwMode="auto">
            <a:xfrm>
              <a:off x="3670" y="24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2</a:t>
              </a:r>
              <a:endParaRPr kumimoji="1" lang="en-US" altLang="zh-CN"/>
            </a:p>
          </p:txBody>
        </p:sp>
        <p:grpSp>
          <p:nvGrpSpPr>
            <p:cNvPr id="43046" name="Group 42"/>
            <p:cNvGrpSpPr>
              <a:grpSpLocks/>
            </p:cNvGrpSpPr>
            <p:nvPr/>
          </p:nvGrpSpPr>
          <p:grpSpPr bwMode="auto">
            <a:xfrm>
              <a:off x="4232" y="2304"/>
              <a:ext cx="384" cy="528"/>
              <a:chOff x="1872" y="2544"/>
              <a:chExt cx="384" cy="528"/>
            </a:xfrm>
          </p:grpSpPr>
          <p:sp>
            <p:nvSpPr>
              <p:cNvPr id="43047" name="Rectangle 43"/>
              <p:cNvSpPr>
                <a:spLocks noChangeArrowheads="1"/>
              </p:cNvSpPr>
              <p:nvPr/>
            </p:nvSpPr>
            <p:spPr bwMode="auto">
              <a:xfrm rot="10800000" flipH="1" flipV="1">
                <a:off x="1872" y="254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48" name="Line 44"/>
              <p:cNvSpPr>
                <a:spLocks noChangeShapeType="1"/>
              </p:cNvSpPr>
              <p:nvPr/>
            </p:nvSpPr>
            <p:spPr bwMode="auto">
              <a:xfrm rot="10800000" flipH="1" flipV="1">
                <a:off x="1920" y="292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3049" name="Group 45"/>
              <p:cNvGrpSpPr>
                <a:grpSpLocks/>
              </p:cNvGrpSpPr>
              <p:nvPr/>
            </p:nvGrpSpPr>
            <p:grpSpPr bwMode="auto">
              <a:xfrm rot="10800000" flipH="1" flipV="1">
                <a:off x="1907" y="2688"/>
                <a:ext cx="48" cy="48"/>
                <a:chOff x="2856" y="2613"/>
                <a:chExt cx="48" cy="48"/>
              </a:xfrm>
            </p:grpSpPr>
            <p:sp>
              <p:nvSpPr>
                <p:cNvPr id="43057" name="Line 46"/>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58" name="Line 47"/>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3050" name="Group 48"/>
              <p:cNvGrpSpPr>
                <a:grpSpLocks/>
              </p:cNvGrpSpPr>
              <p:nvPr/>
            </p:nvGrpSpPr>
            <p:grpSpPr bwMode="auto">
              <a:xfrm rot="10800000" flipH="1" flipV="1">
                <a:off x="2183" y="2786"/>
                <a:ext cx="48" cy="48"/>
                <a:chOff x="2856" y="2613"/>
                <a:chExt cx="48" cy="48"/>
              </a:xfrm>
            </p:grpSpPr>
            <p:sp>
              <p:nvSpPr>
                <p:cNvPr id="43055" name="Line 4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56" name="Line 5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3051" name="AutoShape 51"/>
              <p:cNvSpPr>
                <a:spLocks noChangeArrowheads="1"/>
              </p:cNvSpPr>
              <p:nvPr/>
            </p:nvSpPr>
            <p:spPr bwMode="auto">
              <a:xfrm rot="-5400000" flipH="1" flipV="1">
                <a:off x="1952" y="258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43052" name="Group 52"/>
              <p:cNvGrpSpPr>
                <a:grpSpLocks noChangeAspect="1"/>
              </p:cNvGrpSpPr>
              <p:nvPr/>
            </p:nvGrpSpPr>
            <p:grpSpPr bwMode="auto">
              <a:xfrm>
                <a:off x="2056" y="2592"/>
                <a:ext cx="104" cy="34"/>
                <a:chOff x="1584" y="2928"/>
                <a:chExt cx="288" cy="96"/>
              </a:xfrm>
            </p:grpSpPr>
            <p:sp>
              <p:nvSpPr>
                <p:cNvPr id="43053" name="Oval 53"/>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3054" name="Oval 54"/>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grpSp>
      <p:sp>
        <p:nvSpPr>
          <p:cNvPr id="186430" name="Text Box 62"/>
          <p:cNvSpPr txBox="1">
            <a:spLocks noChangeArrowheads="1"/>
          </p:cNvSpPr>
          <p:nvPr/>
        </p:nvSpPr>
        <p:spPr bwMode="auto">
          <a:xfrm>
            <a:off x="2667000" y="56007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电压传输特性</a:t>
            </a:r>
          </a:p>
        </p:txBody>
      </p:sp>
      <p:grpSp>
        <p:nvGrpSpPr>
          <p:cNvPr id="11" name="Group 63"/>
          <p:cNvGrpSpPr>
            <a:grpSpLocks/>
          </p:cNvGrpSpPr>
          <p:nvPr/>
        </p:nvGrpSpPr>
        <p:grpSpPr bwMode="auto">
          <a:xfrm>
            <a:off x="898525" y="3722688"/>
            <a:ext cx="3895725" cy="2554287"/>
            <a:chOff x="768" y="2865"/>
            <a:chExt cx="1942" cy="1311"/>
          </a:xfrm>
        </p:grpSpPr>
        <p:sp>
          <p:nvSpPr>
            <p:cNvPr id="43026" name="Line 64"/>
            <p:cNvSpPr>
              <a:spLocks noChangeShapeType="1"/>
            </p:cNvSpPr>
            <p:nvPr/>
          </p:nvSpPr>
          <p:spPr bwMode="auto">
            <a:xfrm>
              <a:off x="768" y="3624"/>
              <a:ext cx="172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7" name="Line 65"/>
            <p:cNvSpPr>
              <a:spLocks noChangeShapeType="1"/>
            </p:cNvSpPr>
            <p:nvPr/>
          </p:nvSpPr>
          <p:spPr bwMode="auto">
            <a:xfrm flipV="1">
              <a:off x="1536" y="3120"/>
              <a:ext cx="0" cy="1056"/>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028" name="Text Box 66"/>
            <p:cNvSpPr txBox="1">
              <a:spLocks noChangeArrowheads="1"/>
            </p:cNvSpPr>
            <p:nvPr/>
          </p:nvSpPr>
          <p:spPr bwMode="auto">
            <a:xfrm>
              <a:off x="2486" y="3354"/>
              <a:ext cx="2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i="1" baseline="-25000"/>
                <a:t>i</a:t>
              </a:r>
              <a:endParaRPr kumimoji="1" lang="en-US" altLang="zh-CN" sz="2800" i="1"/>
            </a:p>
          </p:txBody>
        </p:sp>
        <p:sp>
          <p:nvSpPr>
            <p:cNvPr id="43029" name="Text Box 67"/>
            <p:cNvSpPr txBox="1">
              <a:spLocks noChangeArrowheads="1"/>
            </p:cNvSpPr>
            <p:nvPr/>
          </p:nvSpPr>
          <p:spPr bwMode="auto">
            <a:xfrm>
              <a:off x="1536" y="2865"/>
              <a:ext cx="25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a:t>
              </a:r>
              <a:endParaRPr kumimoji="1" lang="en-US" altLang="zh-CN" sz="2800" i="1"/>
            </a:p>
          </p:txBody>
        </p:sp>
      </p:grpSp>
      <p:sp>
        <p:nvSpPr>
          <p:cNvPr id="186436" name="Text Box 68"/>
          <p:cNvSpPr txBox="1">
            <a:spLocks noChangeArrowheads="1"/>
          </p:cNvSpPr>
          <p:nvPr/>
        </p:nvSpPr>
        <p:spPr bwMode="auto">
          <a:xfrm>
            <a:off x="3162300" y="4487863"/>
            <a:ext cx="728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OH</a:t>
            </a:r>
          </a:p>
        </p:txBody>
      </p:sp>
      <p:sp>
        <p:nvSpPr>
          <p:cNvPr id="186437" name="Text Box 69"/>
          <p:cNvSpPr txBox="1">
            <a:spLocks noChangeArrowheads="1"/>
          </p:cNvSpPr>
          <p:nvPr/>
        </p:nvSpPr>
        <p:spPr bwMode="auto">
          <a:xfrm>
            <a:off x="928688" y="5597525"/>
            <a:ext cx="790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6372"/>
                                        </p:tgtEl>
                                        <p:attrNameLst>
                                          <p:attrName>style.visibility</p:attrName>
                                        </p:attrNameLst>
                                      </p:cBhvr>
                                      <p:to>
                                        <p:strVal val="visible"/>
                                      </p:to>
                                    </p:set>
                                  </p:childTnLst>
                                </p:cTn>
                              </p:par>
                            </p:childTnLst>
                          </p:cTn>
                        </p:par>
                        <p:par>
                          <p:cTn id="7" fill="hold" nodeType="afterGroup">
                            <p:stCondLst>
                              <p:cond delay="450"/>
                            </p:stCondLst>
                            <p:childTnLst>
                              <p:par>
                                <p:cTn id="8" presetID="12"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63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63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863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8637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86377"/>
                                        </p:tgtEl>
                                        <p:attrNameLst>
                                          <p:attrName>style.visibility</p:attrName>
                                        </p:attrNameLst>
                                      </p:cBhvr>
                                      <p:to>
                                        <p:strVal val="visible"/>
                                      </p:to>
                                    </p:set>
                                    <p:animEffect transition="in" filter="wipe(left)">
                                      <p:cBhvr>
                                        <p:cTn id="31" dur="500"/>
                                        <p:tgtEl>
                                          <p:spTgt spid="18637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8637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8637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18643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6380"/>
                                        </p:tgtEl>
                                        <p:attrNameLst>
                                          <p:attrName>style.visibility</p:attrName>
                                        </p:attrNameLst>
                                      </p:cBhvr>
                                      <p:to>
                                        <p:strVal val="visible"/>
                                      </p:to>
                                    </p:set>
                                    <p:animEffect transition="in" filter="wipe(left)">
                                      <p:cBhvr>
                                        <p:cTn id="53" dur="500"/>
                                        <p:tgtEl>
                                          <p:spTgt spid="1863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6381"/>
                                        </p:tgtEl>
                                        <p:attrNameLst>
                                          <p:attrName>style.visibility</p:attrName>
                                        </p:attrNameLst>
                                      </p:cBhvr>
                                      <p:to>
                                        <p:strVal val="visible"/>
                                      </p:to>
                                    </p:set>
                                    <p:animEffect transition="in" filter="wipe(left)">
                                      <p:cBhvr>
                                        <p:cTn id="58" dur="500"/>
                                        <p:tgtEl>
                                          <p:spTgt spid="1863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6436"/>
                                        </p:tgtEl>
                                        <p:attrNameLst>
                                          <p:attrName>style.visibility</p:attrName>
                                        </p:attrNameLst>
                                      </p:cBhvr>
                                      <p:to>
                                        <p:strVal val="visible"/>
                                      </p:to>
                                    </p:set>
                                    <p:animEffect transition="in" filter="wipe(left)">
                                      <p:cBhvr>
                                        <p:cTn id="63" dur="500"/>
                                        <p:tgtEl>
                                          <p:spTgt spid="18643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6437"/>
                                        </p:tgtEl>
                                        <p:attrNameLst>
                                          <p:attrName>style.visibility</p:attrName>
                                        </p:attrNameLst>
                                      </p:cBhvr>
                                      <p:to>
                                        <p:strVal val="visible"/>
                                      </p:to>
                                    </p:set>
                                    <p:animEffect transition="in" filter="wipe(left)">
                                      <p:cBhvr>
                                        <p:cTn id="68" dur="500"/>
                                        <p:tgtEl>
                                          <p:spTgt spid="18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P spid="186373" grpId="0" autoUpdateAnimBg="0"/>
      <p:bldP spid="186374" grpId="0" autoUpdateAnimBg="0"/>
      <p:bldP spid="186375" grpId="0" autoUpdateAnimBg="0"/>
      <p:bldP spid="186376" grpId="0" autoUpdateAnimBg="0"/>
      <p:bldP spid="186378" grpId="0" autoUpdateAnimBg="0"/>
      <p:bldP spid="186379" grpId="0" autoUpdateAnimBg="0"/>
      <p:bldP spid="186380" grpId="0" animBg="1"/>
      <p:bldP spid="186381" grpId="0" autoUpdateAnimBg="0"/>
      <p:bldP spid="186430" grpId="0" autoUpdateAnimBg="0"/>
      <p:bldP spid="186436" grpId="0" autoUpdateAnimBg="0"/>
      <p:bldP spid="18643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4</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84</a:t>
            </a:fld>
            <a:endParaRPr lang="zh-CN" altLang="en-US"/>
          </a:p>
        </p:txBody>
      </p:sp>
      <p:sp>
        <p:nvSpPr>
          <p:cNvPr id="44037" name="Rectangle 3"/>
          <p:cNvSpPr>
            <a:spLocks noGrp="1" noChangeArrowheads="1"/>
          </p:cNvSpPr>
          <p:nvPr>
            <p:ph sz="quarter" idx="4294967295"/>
          </p:nvPr>
        </p:nvSpPr>
        <p:spPr>
          <a:xfrm>
            <a:off x="0" y="1042988"/>
            <a:ext cx="8550275" cy="568325"/>
          </a:xfrm>
        </p:spPr>
        <p:txBody>
          <a:bodyPr>
            <a:spAutoFit/>
          </a:bodyPr>
          <a:lstStyle/>
          <a:p>
            <a:pPr eaLnBrk="1" hangingPunct="1"/>
            <a:r>
              <a:rPr lang="zh-CN" altLang="en-US" smtClean="0">
                <a:ea typeface="宋体" charset="-122"/>
              </a:rPr>
              <a:t>比较器输出电平的控制</a:t>
            </a:r>
          </a:p>
        </p:txBody>
      </p:sp>
      <p:grpSp>
        <p:nvGrpSpPr>
          <p:cNvPr id="2" name="Group 4"/>
          <p:cNvGrpSpPr>
            <a:grpSpLocks/>
          </p:cNvGrpSpPr>
          <p:nvPr/>
        </p:nvGrpSpPr>
        <p:grpSpPr bwMode="auto">
          <a:xfrm>
            <a:off x="981075" y="2016125"/>
            <a:ext cx="2165350" cy="1852613"/>
            <a:chOff x="3840" y="1213"/>
            <a:chExt cx="1364" cy="1167"/>
          </a:xfrm>
        </p:grpSpPr>
        <p:grpSp>
          <p:nvGrpSpPr>
            <p:cNvPr id="44045" name="Group 5"/>
            <p:cNvGrpSpPr>
              <a:grpSpLocks/>
            </p:cNvGrpSpPr>
            <p:nvPr/>
          </p:nvGrpSpPr>
          <p:grpSpPr bwMode="auto">
            <a:xfrm>
              <a:off x="3840" y="1296"/>
              <a:ext cx="384" cy="528"/>
              <a:chOff x="1872" y="2544"/>
              <a:chExt cx="384" cy="528"/>
            </a:xfrm>
          </p:grpSpPr>
          <p:sp>
            <p:nvSpPr>
              <p:cNvPr id="44067" name="Rectangle 6"/>
              <p:cNvSpPr>
                <a:spLocks noChangeArrowheads="1"/>
              </p:cNvSpPr>
              <p:nvPr/>
            </p:nvSpPr>
            <p:spPr bwMode="auto">
              <a:xfrm rot="10800000" flipH="1" flipV="1">
                <a:off x="1872" y="254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4068" name="Line 7"/>
              <p:cNvSpPr>
                <a:spLocks noChangeShapeType="1"/>
              </p:cNvSpPr>
              <p:nvPr/>
            </p:nvSpPr>
            <p:spPr bwMode="auto">
              <a:xfrm rot="10800000" flipH="1" flipV="1">
                <a:off x="1920" y="292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4069" name="Group 8"/>
              <p:cNvGrpSpPr>
                <a:grpSpLocks/>
              </p:cNvGrpSpPr>
              <p:nvPr/>
            </p:nvGrpSpPr>
            <p:grpSpPr bwMode="auto">
              <a:xfrm rot="10800000" flipH="1" flipV="1">
                <a:off x="1907" y="2688"/>
                <a:ext cx="48" cy="48"/>
                <a:chOff x="2856" y="2613"/>
                <a:chExt cx="48" cy="48"/>
              </a:xfrm>
            </p:grpSpPr>
            <p:sp>
              <p:nvSpPr>
                <p:cNvPr id="44077" name="Line 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8" name="Line 1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4070" name="Group 11"/>
              <p:cNvGrpSpPr>
                <a:grpSpLocks/>
              </p:cNvGrpSpPr>
              <p:nvPr/>
            </p:nvGrpSpPr>
            <p:grpSpPr bwMode="auto">
              <a:xfrm rot="10800000" flipH="1" flipV="1">
                <a:off x="2183" y="2786"/>
                <a:ext cx="48" cy="48"/>
                <a:chOff x="2856" y="2613"/>
                <a:chExt cx="48" cy="48"/>
              </a:xfrm>
            </p:grpSpPr>
            <p:sp>
              <p:nvSpPr>
                <p:cNvPr id="44075" name="Line 12"/>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6" name="Line 13"/>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4071" name="AutoShape 14"/>
              <p:cNvSpPr>
                <a:spLocks noChangeArrowheads="1"/>
              </p:cNvSpPr>
              <p:nvPr/>
            </p:nvSpPr>
            <p:spPr bwMode="auto">
              <a:xfrm rot="-5400000" flipH="1" flipV="1">
                <a:off x="1952" y="258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44072" name="Group 15"/>
              <p:cNvGrpSpPr>
                <a:grpSpLocks noChangeAspect="1"/>
              </p:cNvGrpSpPr>
              <p:nvPr/>
            </p:nvGrpSpPr>
            <p:grpSpPr bwMode="auto">
              <a:xfrm>
                <a:off x="2056" y="2592"/>
                <a:ext cx="104" cy="34"/>
                <a:chOff x="1584" y="2928"/>
                <a:chExt cx="288" cy="96"/>
              </a:xfrm>
            </p:grpSpPr>
            <p:sp>
              <p:nvSpPr>
                <p:cNvPr id="44073" name="Oval 16"/>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4074" name="Oval 17"/>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grpSp>
          <p:nvGrpSpPr>
            <p:cNvPr id="44046" name="Group 18"/>
            <p:cNvGrpSpPr>
              <a:grpSpLocks/>
            </p:cNvGrpSpPr>
            <p:nvPr/>
          </p:nvGrpSpPr>
          <p:grpSpPr bwMode="auto">
            <a:xfrm rot="5400000">
              <a:off x="4425" y="1315"/>
              <a:ext cx="77" cy="480"/>
              <a:chOff x="1824" y="1344"/>
              <a:chExt cx="77" cy="480"/>
            </a:xfrm>
          </p:grpSpPr>
          <p:sp>
            <p:nvSpPr>
              <p:cNvPr id="44064" name="Rectangle 1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4065" name="Line 2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6" name="Line 2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4047" name="Oval 22"/>
            <p:cNvSpPr>
              <a:spLocks noChangeArrowheads="1"/>
            </p:cNvSpPr>
            <p:nvPr/>
          </p:nvSpPr>
          <p:spPr bwMode="auto">
            <a:xfrm>
              <a:off x="4934" y="15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4048" name="Line 23"/>
            <p:cNvSpPr>
              <a:spLocks noChangeShapeType="1"/>
            </p:cNvSpPr>
            <p:nvPr/>
          </p:nvSpPr>
          <p:spPr bwMode="auto">
            <a:xfrm>
              <a:off x="4560" y="155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Text Box 24"/>
            <p:cNvSpPr txBox="1">
              <a:spLocks noChangeArrowheads="1"/>
            </p:cNvSpPr>
            <p:nvPr/>
          </p:nvSpPr>
          <p:spPr bwMode="auto">
            <a:xfrm>
              <a:off x="4792" y="121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a:t>
              </a:r>
              <a:endParaRPr kumimoji="1" lang="en-US" altLang="zh-CN" sz="2800"/>
            </a:p>
          </p:txBody>
        </p:sp>
        <p:grpSp>
          <p:nvGrpSpPr>
            <p:cNvPr id="44050" name="Group 25"/>
            <p:cNvGrpSpPr>
              <a:grpSpLocks/>
            </p:cNvGrpSpPr>
            <p:nvPr/>
          </p:nvGrpSpPr>
          <p:grpSpPr bwMode="auto">
            <a:xfrm>
              <a:off x="4656" y="1872"/>
              <a:ext cx="148" cy="432"/>
              <a:chOff x="3620" y="1536"/>
              <a:chExt cx="148" cy="432"/>
            </a:xfrm>
          </p:grpSpPr>
          <p:sp>
            <p:nvSpPr>
              <p:cNvPr id="44061" name="AutoShape 26"/>
              <p:cNvSpPr>
                <a:spLocks noChangeArrowheads="1"/>
              </p:cNvSpPr>
              <p:nvPr/>
            </p:nvSpPr>
            <p:spPr bwMode="auto">
              <a:xfrm rot="10800000">
                <a:off x="3624" y="1679"/>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4062" name="Line 27"/>
              <p:cNvSpPr>
                <a:spLocks noChangeShapeType="1"/>
              </p:cNvSpPr>
              <p:nvPr/>
            </p:nvSpPr>
            <p:spPr bwMode="auto">
              <a:xfrm rot="5400000">
                <a:off x="3480" y="175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3" name="Freeform 28"/>
              <p:cNvSpPr>
                <a:spLocks noChangeAspect="1"/>
              </p:cNvSpPr>
              <p:nvPr/>
            </p:nvSpPr>
            <p:spPr bwMode="auto">
              <a:xfrm flipV="1">
                <a:off x="3620" y="1776"/>
                <a:ext cx="143" cy="57"/>
              </a:xfrm>
              <a:custGeom>
                <a:avLst/>
                <a:gdLst>
                  <a:gd name="T0" fmla="*/ 0 w 240"/>
                  <a:gd name="T1" fmla="*/ 0 h 96"/>
                  <a:gd name="T2" fmla="*/ 85 w 240"/>
                  <a:gd name="T3" fmla="*/ 0 h 96"/>
                  <a:gd name="T4" fmla="*/ 85 w 240"/>
                  <a:gd name="T5" fmla="*/ 34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lnTo>
                      <a:pt x="240" y="0"/>
                    </a:lnTo>
                    <a:lnTo>
                      <a:pt x="240"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grpSp>
        <p:grpSp>
          <p:nvGrpSpPr>
            <p:cNvPr id="44051" name="Group 29"/>
            <p:cNvGrpSpPr>
              <a:grpSpLocks/>
            </p:cNvGrpSpPr>
            <p:nvPr/>
          </p:nvGrpSpPr>
          <p:grpSpPr bwMode="auto">
            <a:xfrm>
              <a:off x="4660" y="2284"/>
              <a:ext cx="144" cy="96"/>
              <a:chOff x="1056" y="1392"/>
              <a:chExt cx="144" cy="96"/>
            </a:xfrm>
          </p:grpSpPr>
          <p:sp>
            <p:nvSpPr>
              <p:cNvPr id="44059" name="Line 30"/>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0" name="Line 31"/>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4052" name="Group 32"/>
            <p:cNvGrpSpPr>
              <a:grpSpLocks/>
            </p:cNvGrpSpPr>
            <p:nvPr/>
          </p:nvGrpSpPr>
          <p:grpSpPr bwMode="auto">
            <a:xfrm flipV="1">
              <a:off x="4656" y="1536"/>
              <a:ext cx="148" cy="432"/>
              <a:chOff x="3620" y="1536"/>
              <a:chExt cx="148" cy="432"/>
            </a:xfrm>
          </p:grpSpPr>
          <p:sp>
            <p:nvSpPr>
              <p:cNvPr id="44056" name="AutoShape 33"/>
              <p:cNvSpPr>
                <a:spLocks noChangeArrowheads="1"/>
              </p:cNvSpPr>
              <p:nvPr/>
            </p:nvSpPr>
            <p:spPr bwMode="auto">
              <a:xfrm rot="10800000">
                <a:off x="3624" y="1679"/>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4057" name="Line 34"/>
              <p:cNvSpPr>
                <a:spLocks noChangeShapeType="1"/>
              </p:cNvSpPr>
              <p:nvPr/>
            </p:nvSpPr>
            <p:spPr bwMode="auto">
              <a:xfrm rot="5400000">
                <a:off x="3480" y="175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Freeform 35"/>
              <p:cNvSpPr>
                <a:spLocks noChangeAspect="1"/>
              </p:cNvSpPr>
              <p:nvPr/>
            </p:nvSpPr>
            <p:spPr bwMode="auto">
              <a:xfrm flipV="1">
                <a:off x="3620" y="1776"/>
                <a:ext cx="143" cy="57"/>
              </a:xfrm>
              <a:custGeom>
                <a:avLst/>
                <a:gdLst>
                  <a:gd name="T0" fmla="*/ 0 w 240"/>
                  <a:gd name="T1" fmla="*/ 0 h 96"/>
                  <a:gd name="T2" fmla="*/ 85 w 240"/>
                  <a:gd name="T3" fmla="*/ 0 h 96"/>
                  <a:gd name="T4" fmla="*/ 85 w 240"/>
                  <a:gd name="T5" fmla="*/ 34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lnTo>
                      <a:pt x="240" y="0"/>
                    </a:lnTo>
                    <a:lnTo>
                      <a:pt x="240"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grpSp>
        <p:sp>
          <p:nvSpPr>
            <p:cNvPr id="44053" name="Oval 36"/>
            <p:cNvSpPr>
              <a:spLocks noChangeAspect="1" noChangeArrowheads="1"/>
            </p:cNvSpPr>
            <p:nvPr/>
          </p:nvSpPr>
          <p:spPr bwMode="auto">
            <a:xfrm>
              <a:off x="4724" y="1536"/>
              <a:ext cx="29" cy="29"/>
            </a:xfrm>
            <a:prstGeom prst="ellipse">
              <a:avLst/>
            </a:prstGeom>
            <a:solidFill>
              <a:schemeClr val="tx1"/>
            </a:solidFill>
            <a:ln w="28575">
              <a:solidFill>
                <a:schemeClr val="tx1"/>
              </a:solidFill>
              <a:round/>
              <a:headEnd/>
              <a:tailEnd/>
            </a:ln>
          </p:spPr>
          <p:txBody>
            <a:bodyPr wrap="none" anchor="ctr">
              <a:spAutoFit/>
            </a:bodyPr>
            <a:lstStyle/>
            <a:p>
              <a:pPr algn="just">
                <a:lnSpc>
                  <a:spcPct val="130000"/>
                </a:lnSpc>
                <a:spcBef>
                  <a:spcPct val="10000"/>
                </a:spcBef>
              </a:pPr>
              <a:endParaRPr lang="zh-CN" altLang="en-US"/>
            </a:p>
          </p:txBody>
        </p:sp>
        <p:sp>
          <p:nvSpPr>
            <p:cNvPr id="44054" name="Text Box 37"/>
            <p:cNvSpPr txBox="1">
              <a:spLocks noChangeArrowheads="1"/>
            </p:cNvSpPr>
            <p:nvPr/>
          </p:nvSpPr>
          <p:spPr bwMode="auto">
            <a:xfrm>
              <a:off x="4790" y="156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D</a:t>
              </a:r>
              <a:r>
                <a:rPr kumimoji="1" lang="en-US" altLang="zh-CN" baseline="-25000"/>
                <a:t>Z1</a:t>
              </a:r>
              <a:endParaRPr kumimoji="1" lang="en-US" altLang="zh-CN"/>
            </a:p>
          </p:txBody>
        </p:sp>
        <p:sp>
          <p:nvSpPr>
            <p:cNvPr id="44055" name="Text Box 38"/>
            <p:cNvSpPr txBox="1">
              <a:spLocks noChangeArrowheads="1"/>
            </p:cNvSpPr>
            <p:nvPr/>
          </p:nvSpPr>
          <p:spPr bwMode="auto">
            <a:xfrm>
              <a:off x="4800" y="1927"/>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D</a:t>
              </a:r>
              <a:r>
                <a:rPr kumimoji="1" lang="en-US" altLang="zh-CN" baseline="-25000"/>
                <a:t>Z2</a:t>
              </a:r>
              <a:endParaRPr kumimoji="1" lang="en-US" altLang="zh-CN"/>
            </a:p>
          </p:txBody>
        </p:sp>
      </p:grpSp>
      <p:sp>
        <p:nvSpPr>
          <p:cNvPr id="187431" name="Text Box 39"/>
          <p:cNvSpPr txBox="1">
            <a:spLocks noChangeArrowheads="1"/>
          </p:cNvSpPr>
          <p:nvPr/>
        </p:nvSpPr>
        <p:spPr bwMode="auto">
          <a:xfrm>
            <a:off x="544513" y="15605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1. </a:t>
            </a:r>
            <a:r>
              <a:rPr kumimoji="1" lang="zh-CN" altLang="en-US"/>
              <a:t>稳压管输出式</a:t>
            </a:r>
          </a:p>
        </p:txBody>
      </p:sp>
      <p:sp>
        <p:nvSpPr>
          <p:cNvPr id="187432" name="Text Box 40"/>
          <p:cNvSpPr txBox="1">
            <a:spLocks noChangeArrowheads="1"/>
          </p:cNvSpPr>
          <p:nvPr/>
        </p:nvSpPr>
        <p:spPr bwMode="auto">
          <a:xfrm>
            <a:off x="3821113" y="1776413"/>
            <a:ext cx="385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输出高电平    </a:t>
            </a:r>
            <a:r>
              <a:rPr kumimoji="1" lang="en-US" altLang="zh-CN" i="1"/>
              <a:t>U</a:t>
            </a:r>
            <a:r>
              <a:rPr kumimoji="1" lang="en-US" altLang="zh-CN" baseline="-25000"/>
              <a:t>OH </a:t>
            </a:r>
            <a:r>
              <a:rPr kumimoji="1" lang="en-US" altLang="zh-CN"/>
              <a:t>= </a:t>
            </a:r>
            <a:r>
              <a:rPr kumimoji="1" lang="en-US" altLang="zh-CN" i="1"/>
              <a:t>U</a:t>
            </a:r>
            <a:r>
              <a:rPr kumimoji="1" lang="en-US" altLang="zh-CN" baseline="-25000"/>
              <a:t>Z1</a:t>
            </a:r>
            <a:r>
              <a:rPr kumimoji="1" lang="en-US" altLang="zh-CN"/>
              <a:t>+</a:t>
            </a:r>
            <a:r>
              <a:rPr kumimoji="1" lang="en-US" altLang="zh-CN" i="1"/>
              <a:t>U</a:t>
            </a:r>
            <a:r>
              <a:rPr kumimoji="1" lang="en-US" altLang="zh-CN" baseline="-25000"/>
              <a:t>D</a:t>
            </a:r>
          </a:p>
        </p:txBody>
      </p:sp>
      <p:sp>
        <p:nvSpPr>
          <p:cNvPr id="187433" name="Text Box 41"/>
          <p:cNvSpPr txBox="1">
            <a:spLocks noChangeArrowheads="1"/>
          </p:cNvSpPr>
          <p:nvPr/>
        </p:nvSpPr>
        <p:spPr bwMode="auto">
          <a:xfrm>
            <a:off x="3821113" y="2506663"/>
            <a:ext cx="421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输出低电平    </a:t>
            </a:r>
            <a:r>
              <a:rPr kumimoji="1" lang="en-US" altLang="zh-CN" i="1"/>
              <a:t>U</a:t>
            </a:r>
            <a:r>
              <a:rPr kumimoji="1" lang="en-US" altLang="zh-CN" baseline="-25000"/>
              <a:t>OL </a:t>
            </a:r>
            <a:r>
              <a:rPr kumimoji="1" lang="en-US" altLang="zh-CN"/>
              <a:t>= </a:t>
            </a:r>
            <a:r>
              <a:rPr kumimoji="1" lang="en-US" altLang="zh-CN">
                <a:latin typeface="宋体" charset="-122"/>
              </a:rPr>
              <a:t>-</a:t>
            </a:r>
            <a:r>
              <a:rPr kumimoji="1" lang="en-US" altLang="zh-CN"/>
              <a:t>(</a:t>
            </a:r>
            <a:r>
              <a:rPr kumimoji="1" lang="en-US" altLang="zh-CN" i="1"/>
              <a:t>U</a:t>
            </a:r>
            <a:r>
              <a:rPr kumimoji="1" lang="en-US" altLang="zh-CN" baseline="-25000"/>
              <a:t>Z2</a:t>
            </a:r>
            <a:r>
              <a:rPr kumimoji="1" lang="en-US" altLang="zh-CN"/>
              <a:t>+</a:t>
            </a:r>
            <a:r>
              <a:rPr kumimoji="1" lang="en-US" altLang="zh-CN" i="1"/>
              <a:t>U</a:t>
            </a:r>
            <a:r>
              <a:rPr kumimoji="1" lang="en-US" altLang="zh-CN" baseline="-25000"/>
              <a:t>D</a:t>
            </a:r>
            <a:r>
              <a:rPr kumimoji="1" lang="en-US" altLang="zh-CN"/>
              <a:t>)</a:t>
            </a:r>
          </a:p>
        </p:txBody>
      </p:sp>
      <p:sp>
        <p:nvSpPr>
          <p:cNvPr id="187434" name="Text Box 42"/>
          <p:cNvSpPr txBox="1">
            <a:spLocks noChangeArrowheads="1"/>
          </p:cNvSpPr>
          <p:nvPr/>
        </p:nvSpPr>
        <p:spPr bwMode="auto">
          <a:xfrm>
            <a:off x="3775075" y="33861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限流电阻</a:t>
            </a:r>
          </a:p>
        </p:txBody>
      </p:sp>
      <p:graphicFrame>
        <p:nvGraphicFramePr>
          <p:cNvPr id="187435" name="Object 43"/>
          <p:cNvGraphicFramePr>
            <a:graphicFrameLocks noChangeAspect="1"/>
          </p:cNvGraphicFramePr>
          <p:nvPr/>
        </p:nvGraphicFramePr>
        <p:xfrm>
          <a:off x="4486275" y="4003675"/>
          <a:ext cx="3609975" cy="863600"/>
        </p:xfrm>
        <a:graphic>
          <a:graphicData uri="http://schemas.openxmlformats.org/presentationml/2006/ole">
            <mc:AlternateContent xmlns:mc="http://schemas.openxmlformats.org/markup-compatibility/2006">
              <mc:Choice xmlns:v="urn:schemas-microsoft-com:vml" Requires="v">
                <p:oleObj spid="_x0000_s44147" name="Equation" r:id="rId3" imgW="1803240" imgH="431640" progId="Equation.DSMT4">
                  <p:embed/>
                </p:oleObj>
              </mc:Choice>
              <mc:Fallback>
                <p:oleObj name="Equation" r:id="rId3" imgW="1803240" imgH="431640" progId="Equation.DSMT4">
                  <p:embed/>
                  <p:pic>
                    <p:nvPicPr>
                      <p:cNvPr id="0" name="Object 4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5" y="4003675"/>
                        <a:ext cx="36099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436" name="Object 44"/>
          <p:cNvGraphicFramePr>
            <a:graphicFrameLocks noChangeAspect="1"/>
          </p:cNvGraphicFramePr>
          <p:nvPr/>
        </p:nvGraphicFramePr>
        <p:xfrm>
          <a:off x="4460875" y="5048250"/>
          <a:ext cx="3757613" cy="914400"/>
        </p:xfrm>
        <a:graphic>
          <a:graphicData uri="http://schemas.openxmlformats.org/presentationml/2006/ole">
            <mc:AlternateContent xmlns:mc="http://schemas.openxmlformats.org/markup-compatibility/2006">
              <mc:Choice xmlns:v="urn:schemas-microsoft-com:vml" Requires="v">
                <p:oleObj spid="_x0000_s44148" name="Equation" r:id="rId5" imgW="1879560" imgH="457200" progId="Equation.DSMT4">
                  <p:embed/>
                </p:oleObj>
              </mc:Choice>
              <mc:Fallback>
                <p:oleObj name="Equation" r:id="rId5" imgW="1879560" imgH="457200" progId="Equation.DSMT4">
                  <p:embed/>
                  <p:pic>
                    <p:nvPicPr>
                      <p:cNvPr id="0" name="Object 44"/>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0875" y="5048250"/>
                        <a:ext cx="37576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37" name="Line 45"/>
          <p:cNvSpPr>
            <a:spLocks noChangeShapeType="1"/>
          </p:cNvSpPr>
          <p:nvPr/>
        </p:nvSpPr>
        <p:spPr bwMode="auto">
          <a:xfrm>
            <a:off x="2133600" y="2620963"/>
            <a:ext cx="1646238" cy="9302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7438" name="Text Box 46"/>
          <p:cNvSpPr txBox="1">
            <a:spLocks noChangeArrowheads="1"/>
          </p:cNvSpPr>
          <p:nvPr/>
        </p:nvSpPr>
        <p:spPr bwMode="auto">
          <a:xfrm>
            <a:off x="744538" y="4178300"/>
            <a:ext cx="3500437"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t>仿照稳压管稳压电路的情况可以给出限流电阻的取值范围：</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7431"/>
                                        </p:tgtEl>
                                        <p:attrNameLst>
                                          <p:attrName>style.visibility</p:attrName>
                                        </p:attrNameLst>
                                      </p:cBhvr>
                                      <p:to>
                                        <p:strVal val="visible"/>
                                      </p:to>
                                    </p:set>
                                  </p:childTnLst>
                                </p:cTn>
                              </p:par>
                            </p:childTnLst>
                          </p:cTn>
                        </p:par>
                        <p:par>
                          <p:cTn id="7" fill="hold" nodeType="afterGroup">
                            <p:stCondLst>
                              <p:cond delay="6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18743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18743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7437"/>
                                        </p:tgtEl>
                                        <p:attrNameLst>
                                          <p:attrName>style.visibility</p:attrName>
                                        </p:attrNameLst>
                                      </p:cBhvr>
                                      <p:to>
                                        <p:strVal val="visible"/>
                                      </p:to>
                                    </p:set>
                                    <p:animEffect transition="in" filter="wipe(left)">
                                      <p:cBhvr>
                                        <p:cTn id="22" dur="500"/>
                                        <p:tgtEl>
                                          <p:spTgt spid="187437"/>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iterate type="lt">
                                    <p:tmAbs val="75"/>
                                  </p:iterate>
                                  <p:childTnLst>
                                    <p:set>
                                      <p:cBhvr>
                                        <p:cTn id="25" dur="1" fill="hold">
                                          <p:stCondLst>
                                            <p:cond delay="74"/>
                                          </p:stCondLst>
                                        </p:cTn>
                                        <p:tgtEl>
                                          <p:spTgt spid="18743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lt">
                                    <p:tmAbs val="100"/>
                                  </p:iterate>
                                  <p:childTnLst>
                                    <p:set>
                                      <p:cBhvr>
                                        <p:cTn id="29" dur="1" fill="hold">
                                          <p:stCondLst>
                                            <p:cond delay="0"/>
                                          </p:stCondLst>
                                        </p:cTn>
                                        <p:tgtEl>
                                          <p:spTgt spid="187438"/>
                                        </p:tgtEl>
                                        <p:attrNameLst>
                                          <p:attrName>style.visibility</p:attrName>
                                        </p:attrNameLst>
                                      </p:cBhvr>
                                      <p:to>
                                        <p:strVal val="visible"/>
                                      </p:to>
                                    </p:set>
                                  </p:childTnLst>
                                </p:cTn>
                              </p:par>
                            </p:childTnLst>
                          </p:cTn>
                        </p:par>
                        <p:par>
                          <p:cTn id="30" fill="hold" nodeType="afterGroup">
                            <p:stCondLst>
                              <p:cond delay="2501"/>
                            </p:stCondLst>
                            <p:childTnLst>
                              <p:par>
                                <p:cTn id="31" presetID="1" presetClass="entr" presetSubtype="0" fill="hold" nodeType="afterEffect">
                                  <p:stCondLst>
                                    <p:cond delay="0"/>
                                  </p:stCondLst>
                                  <p:childTnLst>
                                    <p:set>
                                      <p:cBhvr>
                                        <p:cTn id="32" dur="1" fill="hold">
                                          <p:stCondLst>
                                            <p:cond delay="499"/>
                                          </p:stCondLst>
                                        </p:cTn>
                                        <p:tgtEl>
                                          <p:spTgt spid="187435"/>
                                        </p:tgtEl>
                                        <p:attrNameLst>
                                          <p:attrName>style.visibility</p:attrName>
                                        </p:attrNameLst>
                                      </p:cBhvr>
                                      <p:to>
                                        <p:strVal val="visible"/>
                                      </p:to>
                                    </p:set>
                                  </p:childTnLst>
                                </p:cTn>
                              </p:par>
                            </p:childTnLst>
                          </p:cTn>
                        </p:par>
                        <p:par>
                          <p:cTn id="33" fill="hold" nodeType="afterGroup">
                            <p:stCondLst>
                              <p:cond delay="3001"/>
                            </p:stCondLst>
                            <p:childTnLst>
                              <p:par>
                                <p:cTn id="34" presetID="1" presetClass="entr" presetSubtype="0" fill="hold" nodeType="afterEffect">
                                  <p:stCondLst>
                                    <p:cond delay="0"/>
                                  </p:stCondLst>
                                  <p:childTnLst>
                                    <p:set>
                                      <p:cBhvr>
                                        <p:cTn id="35" dur="1" fill="hold">
                                          <p:stCondLst>
                                            <p:cond delay="499"/>
                                          </p:stCondLst>
                                        </p:cTn>
                                        <p:tgtEl>
                                          <p:spTgt spid="187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1" grpId="0" autoUpdateAnimBg="0"/>
      <p:bldP spid="187432" grpId="0" autoUpdateAnimBg="0"/>
      <p:bldP spid="187433" grpId="0" autoUpdateAnimBg="0"/>
      <p:bldP spid="187434" grpId="0" autoUpdateAnimBg="0"/>
      <p:bldP spid="187437" grpId="0" animBg="1"/>
      <p:bldP spid="18743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5</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85</a:t>
            </a:fld>
            <a:endParaRPr lang="zh-CN" altLang="en-US"/>
          </a:p>
        </p:txBody>
      </p:sp>
      <p:sp>
        <p:nvSpPr>
          <p:cNvPr id="84995" name="Rectangle 3"/>
          <p:cNvSpPr>
            <a:spLocks noGrp="1" noChangeArrowheads="1"/>
          </p:cNvSpPr>
          <p:nvPr>
            <p:ph sz="quarter" idx="4294967295"/>
          </p:nvPr>
        </p:nvSpPr>
        <p:spPr>
          <a:xfrm>
            <a:off x="0" y="1042988"/>
            <a:ext cx="8550275" cy="568325"/>
          </a:xfrm>
        </p:spPr>
        <p:txBody>
          <a:bodyPr>
            <a:spAutoFit/>
          </a:bodyPr>
          <a:lstStyle/>
          <a:p>
            <a:pPr eaLnBrk="1" hangingPunct="1"/>
            <a:r>
              <a:rPr lang="zh-CN" altLang="en-US" smtClean="0">
                <a:ea typeface="宋体" charset="-122"/>
              </a:rPr>
              <a:t>比较器输出电平的控制</a:t>
            </a:r>
          </a:p>
        </p:txBody>
      </p:sp>
      <p:sp>
        <p:nvSpPr>
          <p:cNvPr id="188420" name="Text Box 4"/>
          <p:cNvSpPr txBox="1">
            <a:spLocks noChangeArrowheads="1"/>
          </p:cNvSpPr>
          <p:nvPr/>
        </p:nvSpPr>
        <p:spPr bwMode="auto">
          <a:xfrm>
            <a:off x="900113" y="1717675"/>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2. </a:t>
            </a:r>
            <a:r>
              <a:rPr kumimoji="1" lang="zh-CN" altLang="en-US"/>
              <a:t>稳压管反馈式</a:t>
            </a:r>
          </a:p>
        </p:txBody>
      </p:sp>
      <p:grpSp>
        <p:nvGrpSpPr>
          <p:cNvPr id="2" name="Group 5"/>
          <p:cNvGrpSpPr>
            <a:grpSpLocks/>
          </p:cNvGrpSpPr>
          <p:nvPr/>
        </p:nvGrpSpPr>
        <p:grpSpPr bwMode="auto">
          <a:xfrm>
            <a:off x="1006475" y="2312988"/>
            <a:ext cx="3436938" cy="2293937"/>
            <a:chOff x="2674" y="1225"/>
            <a:chExt cx="2165" cy="1445"/>
          </a:xfrm>
        </p:grpSpPr>
        <p:sp>
          <p:nvSpPr>
            <p:cNvPr id="85001" name="Oval 6"/>
            <p:cNvSpPr>
              <a:spLocks noChangeArrowheads="1"/>
            </p:cNvSpPr>
            <p:nvPr/>
          </p:nvSpPr>
          <p:spPr bwMode="auto">
            <a:xfrm flipV="1">
              <a:off x="4598" y="202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02" name="Line 7"/>
            <p:cNvSpPr>
              <a:spLocks noChangeShapeType="1"/>
            </p:cNvSpPr>
            <p:nvPr/>
          </p:nvSpPr>
          <p:spPr bwMode="auto">
            <a:xfrm flipV="1">
              <a:off x="4224" y="205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03" name="Text Box 8"/>
            <p:cNvSpPr txBox="1">
              <a:spLocks noChangeArrowheads="1"/>
            </p:cNvSpPr>
            <p:nvPr/>
          </p:nvSpPr>
          <p:spPr bwMode="auto">
            <a:xfrm>
              <a:off x="4552" y="168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a:t>
              </a:r>
              <a:endParaRPr kumimoji="1" lang="en-US" altLang="zh-CN"/>
            </a:p>
          </p:txBody>
        </p:sp>
        <p:grpSp>
          <p:nvGrpSpPr>
            <p:cNvPr id="85004" name="Group 9"/>
            <p:cNvGrpSpPr>
              <a:grpSpLocks/>
            </p:cNvGrpSpPr>
            <p:nvPr/>
          </p:nvGrpSpPr>
          <p:grpSpPr bwMode="auto">
            <a:xfrm flipV="1">
              <a:off x="3648" y="1514"/>
              <a:ext cx="696" cy="148"/>
              <a:chOff x="3552" y="2064"/>
              <a:chExt cx="696" cy="148"/>
            </a:xfrm>
          </p:grpSpPr>
          <p:grpSp>
            <p:nvGrpSpPr>
              <p:cNvPr id="85048" name="Group 10"/>
              <p:cNvGrpSpPr>
                <a:grpSpLocks/>
              </p:cNvGrpSpPr>
              <p:nvPr/>
            </p:nvGrpSpPr>
            <p:grpSpPr bwMode="auto">
              <a:xfrm rot="-5400000">
                <a:off x="3958" y="1922"/>
                <a:ext cx="148" cy="432"/>
                <a:chOff x="3620" y="1536"/>
                <a:chExt cx="148" cy="432"/>
              </a:xfrm>
            </p:grpSpPr>
            <p:sp>
              <p:nvSpPr>
                <p:cNvPr id="85053" name="AutoShape 11"/>
                <p:cNvSpPr>
                  <a:spLocks noChangeArrowheads="1"/>
                </p:cNvSpPr>
                <p:nvPr/>
              </p:nvSpPr>
              <p:spPr bwMode="auto">
                <a:xfrm rot="10800000">
                  <a:off x="3624" y="1679"/>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54" name="Line 12"/>
                <p:cNvSpPr>
                  <a:spLocks noChangeShapeType="1"/>
                </p:cNvSpPr>
                <p:nvPr/>
              </p:nvSpPr>
              <p:spPr bwMode="auto">
                <a:xfrm rot="5400000">
                  <a:off x="3480" y="175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55" name="Freeform 13"/>
                <p:cNvSpPr>
                  <a:spLocks noChangeAspect="1"/>
                </p:cNvSpPr>
                <p:nvPr/>
              </p:nvSpPr>
              <p:spPr bwMode="auto">
                <a:xfrm flipV="1">
                  <a:off x="3620" y="1776"/>
                  <a:ext cx="143" cy="57"/>
                </a:xfrm>
                <a:custGeom>
                  <a:avLst/>
                  <a:gdLst>
                    <a:gd name="T0" fmla="*/ 0 w 240"/>
                    <a:gd name="T1" fmla="*/ 0 h 96"/>
                    <a:gd name="T2" fmla="*/ 85 w 240"/>
                    <a:gd name="T3" fmla="*/ 0 h 96"/>
                    <a:gd name="T4" fmla="*/ 85 w 240"/>
                    <a:gd name="T5" fmla="*/ 34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lnTo>
                        <a:pt x="240" y="0"/>
                      </a:lnTo>
                      <a:lnTo>
                        <a:pt x="240"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grpSp>
          <p:grpSp>
            <p:nvGrpSpPr>
              <p:cNvPr id="85049" name="Group 14"/>
              <p:cNvGrpSpPr>
                <a:grpSpLocks/>
              </p:cNvGrpSpPr>
              <p:nvPr/>
            </p:nvGrpSpPr>
            <p:grpSpPr bwMode="auto">
              <a:xfrm rot="16200000" flipV="1">
                <a:off x="3694" y="1922"/>
                <a:ext cx="148" cy="432"/>
                <a:chOff x="3620" y="1536"/>
                <a:chExt cx="148" cy="432"/>
              </a:xfrm>
            </p:grpSpPr>
            <p:sp>
              <p:nvSpPr>
                <p:cNvPr id="85050" name="AutoShape 15"/>
                <p:cNvSpPr>
                  <a:spLocks noChangeArrowheads="1"/>
                </p:cNvSpPr>
                <p:nvPr/>
              </p:nvSpPr>
              <p:spPr bwMode="auto">
                <a:xfrm rot="10800000">
                  <a:off x="3624" y="1679"/>
                  <a:ext cx="144" cy="144"/>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51" name="Line 16"/>
                <p:cNvSpPr>
                  <a:spLocks noChangeShapeType="1"/>
                </p:cNvSpPr>
                <p:nvPr/>
              </p:nvSpPr>
              <p:spPr bwMode="auto">
                <a:xfrm rot="5400000">
                  <a:off x="3480" y="175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52" name="Freeform 17"/>
                <p:cNvSpPr>
                  <a:spLocks noChangeAspect="1"/>
                </p:cNvSpPr>
                <p:nvPr/>
              </p:nvSpPr>
              <p:spPr bwMode="auto">
                <a:xfrm flipV="1">
                  <a:off x="3620" y="1776"/>
                  <a:ext cx="143" cy="57"/>
                </a:xfrm>
                <a:custGeom>
                  <a:avLst/>
                  <a:gdLst>
                    <a:gd name="T0" fmla="*/ 0 w 240"/>
                    <a:gd name="T1" fmla="*/ 0 h 96"/>
                    <a:gd name="T2" fmla="*/ 85 w 240"/>
                    <a:gd name="T3" fmla="*/ 0 h 96"/>
                    <a:gd name="T4" fmla="*/ 85 w 240"/>
                    <a:gd name="T5" fmla="*/ 34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lnTo>
                        <a:pt x="240" y="0"/>
                      </a:lnTo>
                      <a:lnTo>
                        <a:pt x="240" y="9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grpSp>
        </p:grpSp>
        <p:sp>
          <p:nvSpPr>
            <p:cNvPr id="85005" name="Oval 18"/>
            <p:cNvSpPr>
              <a:spLocks noChangeAspect="1" noChangeArrowheads="1"/>
            </p:cNvSpPr>
            <p:nvPr/>
          </p:nvSpPr>
          <p:spPr bwMode="auto">
            <a:xfrm flipV="1">
              <a:off x="4388" y="2045"/>
              <a:ext cx="29" cy="29"/>
            </a:xfrm>
            <a:prstGeom prst="ellipse">
              <a:avLst/>
            </a:prstGeom>
            <a:solidFill>
              <a:schemeClr val="tx1"/>
            </a:solidFill>
            <a:ln w="28575">
              <a:solidFill>
                <a:schemeClr val="tx1"/>
              </a:solidFill>
              <a:round/>
              <a:headEnd/>
              <a:tailEnd/>
            </a:ln>
          </p:spPr>
          <p:txBody>
            <a:bodyPr wrap="none" anchor="ctr">
              <a:spAutoFit/>
            </a:bodyPr>
            <a:lstStyle/>
            <a:p>
              <a:pPr algn="just">
                <a:lnSpc>
                  <a:spcPct val="130000"/>
                </a:lnSpc>
                <a:spcBef>
                  <a:spcPct val="10000"/>
                </a:spcBef>
              </a:pPr>
              <a:endParaRPr lang="zh-CN" altLang="en-US"/>
            </a:p>
          </p:txBody>
        </p:sp>
        <p:sp>
          <p:nvSpPr>
            <p:cNvPr id="85006" name="Text Box 19"/>
            <p:cNvSpPr txBox="1">
              <a:spLocks noChangeArrowheads="1"/>
            </p:cNvSpPr>
            <p:nvPr/>
          </p:nvSpPr>
          <p:spPr bwMode="auto">
            <a:xfrm>
              <a:off x="3684" y="1225"/>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D</a:t>
              </a:r>
              <a:r>
                <a:rPr kumimoji="1" lang="en-US" altLang="zh-CN" baseline="-25000"/>
                <a:t>Z2</a:t>
              </a:r>
              <a:endParaRPr kumimoji="1" lang="en-US" altLang="zh-CN"/>
            </a:p>
          </p:txBody>
        </p:sp>
        <p:sp>
          <p:nvSpPr>
            <p:cNvPr id="85007" name="Text Box 20"/>
            <p:cNvSpPr txBox="1">
              <a:spLocks noChangeArrowheads="1"/>
            </p:cNvSpPr>
            <p:nvPr/>
          </p:nvSpPr>
          <p:spPr bwMode="auto">
            <a:xfrm>
              <a:off x="3978" y="1227"/>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D</a:t>
              </a:r>
              <a:r>
                <a:rPr kumimoji="1" lang="en-US" altLang="zh-CN" baseline="-25000"/>
                <a:t>Z1</a:t>
              </a:r>
              <a:endParaRPr kumimoji="1" lang="en-US" altLang="zh-CN"/>
            </a:p>
          </p:txBody>
        </p:sp>
        <p:sp>
          <p:nvSpPr>
            <p:cNvPr id="85008" name="Freeform 21"/>
            <p:cNvSpPr>
              <a:spLocks/>
            </p:cNvSpPr>
            <p:nvPr/>
          </p:nvSpPr>
          <p:spPr bwMode="auto">
            <a:xfrm flipV="1">
              <a:off x="4214" y="1594"/>
              <a:ext cx="192" cy="480"/>
            </a:xfrm>
            <a:custGeom>
              <a:avLst/>
              <a:gdLst>
                <a:gd name="T0" fmla="*/ 192 w 192"/>
                <a:gd name="T1" fmla="*/ 0 h 480"/>
                <a:gd name="T2" fmla="*/ 192 w 192"/>
                <a:gd name="T3" fmla="*/ 480 h 480"/>
                <a:gd name="T4" fmla="*/ 0 w 192"/>
                <a:gd name="T5" fmla="*/ 480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192" y="0"/>
                  </a:moveTo>
                  <a:lnTo>
                    <a:pt x="192" y="480"/>
                  </a:lnTo>
                  <a:lnTo>
                    <a:pt x="0" y="48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sp>
          <p:nvSpPr>
            <p:cNvPr id="85009" name="Freeform 22"/>
            <p:cNvSpPr>
              <a:spLocks/>
            </p:cNvSpPr>
            <p:nvPr/>
          </p:nvSpPr>
          <p:spPr bwMode="auto">
            <a:xfrm flipH="1" flipV="1">
              <a:off x="3640" y="1594"/>
              <a:ext cx="192" cy="288"/>
            </a:xfrm>
            <a:custGeom>
              <a:avLst/>
              <a:gdLst>
                <a:gd name="T0" fmla="*/ 192 w 192"/>
                <a:gd name="T1" fmla="*/ 0 h 480"/>
                <a:gd name="T2" fmla="*/ 192 w 192"/>
                <a:gd name="T3" fmla="*/ 173 h 480"/>
                <a:gd name="T4" fmla="*/ 0 w 192"/>
                <a:gd name="T5" fmla="*/ 173 h 480"/>
                <a:gd name="T6" fmla="*/ 0 60000 65536"/>
                <a:gd name="T7" fmla="*/ 0 60000 65536"/>
                <a:gd name="T8" fmla="*/ 0 60000 65536"/>
                <a:gd name="T9" fmla="*/ 0 w 192"/>
                <a:gd name="T10" fmla="*/ 0 h 480"/>
                <a:gd name="T11" fmla="*/ 192 w 192"/>
                <a:gd name="T12" fmla="*/ 480 h 480"/>
              </a:gdLst>
              <a:ahLst/>
              <a:cxnLst>
                <a:cxn ang="T6">
                  <a:pos x="T0" y="T1"/>
                </a:cxn>
                <a:cxn ang="T7">
                  <a:pos x="T2" y="T3"/>
                </a:cxn>
                <a:cxn ang="T8">
                  <a:pos x="T4" y="T5"/>
                </a:cxn>
              </a:cxnLst>
              <a:rect l="T9" t="T10" r="T11" b="T12"/>
              <a:pathLst>
                <a:path w="192" h="480">
                  <a:moveTo>
                    <a:pt x="192" y="0"/>
                  </a:moveTo>
                  <a:lnTo>
                    <a:pt x="192" y="480"/>
                  </a:lnTo>
                  <a:lnTo>
                    <a:pt x="0" y="48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sp>
          <p:nvSpPr>
            <p:cNvPr id="85010" name="Line 23"/>
            <p:cNvSpPr>
              <a:spLocks noChangeShapeType="1"/>
            </p:cNvSpPr>
            <p:nvPr/>
          </p:nvSpPr>
          <p:spPr bwMode="auto">
            <a:xfrm flipH="1" flipV="1">
              <a:off x="3360" y="1890"/>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11" name="Oval 24"/>
            <p:cNvSpPr>
              <a:spLocks noChangeAspect="1" noChangeArrowheads="1"/>
            </p:cNvSpPr>
            <p:nvPr/>
          </p:nvSpPr>
          <p:spPr bwMode="auto">
            <a:xfrm flipV="1">
              <a:off x="3619" y="1882"/>
              <a:ext cx="29" cy="29"/>
            </a:xfrm>
            <a:prstGeom prst="ellipse">
              <a:avLst/>
            </a:prstGeom>
            <a:solidFill>
              <a:schemeClr val="tx1"/>
            </a:solidFill>
            <a:ln w="28575">
              <a:solidFill>
                <a:schemeClr val="tx1"/>
              </a:solidFill>
              <a:round/>
              <a:headEnd/>
              <a:tailEnd/>
            </a:ln>
          </p:spPr>
          <p:txBody>
            <a:bodyPr wrap="none" anchor="ctr">
              <a:spAutoFit/>
            </a:bodyPr>
            <a:lstStyle/>
            <a:p>
              <a:pPr algn="just">
                <a:lnSpc>
                  <a:spcPct val="130000"/>
                </a:lnSpc>
                <a:spcBef>
                  <a:spcPct val="10000"/>
                </a:spcBef>
              </a:pPr>
              <a:endParaRPr lang="zh-CN" altLang="en-US"/>
            </a:p>
          </p:txBody>
        </p:sp>
        <p:grpSp>
          <p:nvGrpSpPr>
            <p:cNvPr id="85012" name="Group 25"/>
            <p:cNvGrpSpPr>
              <a:grpSpLocks/>
            </p:cNvGrpSpPr>
            <p:nvPr/>
          </p:nvGrpSpPr>
          <p:grpSpPr bwMode="auto">
            <a:xfrm rot="5400000">
              <a:off x="3201" y="1368"/>
              <a:ext cx="77" cy="480"/>
              <a:chOff x="1824" y="1344"/>
              <a:chExt cx="77" cy="480"/>
            </a:xfrm>
          </p:grpSpPr>
          <p:sp>
            <p:nvSpPr>
              <p:cNvPr id="85045" name="Rectangle 26"/>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46" name="Line 27"/>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47" name="Line 28"/>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5013" name="Group 29"/>
            <p:cNvGrpSpPr>
              <a:grpSpLocks/>
            </p:cNvGrpSpPr>
            <p:nvPr/>
          </p:nvGrpSpPr>
          <p:grpSpPr bwMode="auto">
            <a:xfrm rot="5400000">
              <a:off x="3231" y="1655"/>
              <a:ext cx="77" cy="480"/>
              <a:chOff x="1824" y="1344"/>
              <a:chExt cx="77" cy="480"/>
            </a:xfrm>
          </p:grpSpPr>
          <p:sp>
            <p:nvSpPr>
              <p:cNvPr id="85042" name="Rectangle 30"/>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43" name="Line 31"/>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44" name="Line 32"/>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5014" name="Oval 33"/>
            <p:cNvSpPr>
              <a:spLocks noChangeArrowheads="1"/>
            </p:cNvSpPr>
            <p:nvPr/>
          </p:nvSpPr>
          <p:spPr bwMode="auto">
            <a:xfrm>
              <a:off x="2944" y="158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15" name="Oval 34"/>
            <p:cNvSpPr>
              <a:spLocks noChangeArrowheads="1"/>
            </p:cNvSpPr>
            <p:nvPr/>
          </p:nvSpPr>
          <p:spPr bwMode="auto">
            <a:xfrm>
              <a:off x="2972" y="186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16" name="Text Box 35"/>
            <p:cNvSpPr txBox="1">
              <a:spLocks noChangeArrowheads="1"/>
            </p:cNvSpPr>
            <p:nvPr/>
          </p:nvSpPr>
          <p:spPr bwMode="auto">
            <a:xfrm>
              <a:off x="2674" y="1393"/>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i="1" baseline="-25000"/>
                <a:t>i</a:t>
              </a:r>
              <a:endParaRPr kumimoji="1" lang="en-US" altLang="zh-CN" i="1"/>
            </a:p>
          </p:txBody>
        </p:sp>
        <p:sp>
          <p:nvSpPr>
            <p:cNvPr id="85017" name="Text Box 36"/>
            <p:cNvSpPr txBox="1">
              <a:spLocks noChangeArrowheads="1"/>
            </p:cNvSpPr>
            <p:nvPr/>
          </p:nvSpPr>
          <p:spPr bwMode="auto">
            <a:xfrm>
              <a:off x="2696" y="176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R</a:t>
              </a:r>
              <a:endParaRPr kumimoji="1" lang="en-US" altLang="zh-CN"/>
            </a:p>
          </p:txBody>
        </p:sp>
        <p:sp>
          <p:nvSpPr>
            <p:cNvPr id="85018" name="Text Box 37"/>
            <p:cNvSpPr txBox="1">
              <a:spLocks noChangeArrowheads="1"/>
            </p:cNvSpPr>
            <p:nvPr/>
          </p:nvSpPr>
          <p:spPr bwMode="auto">
            <a:xfrm>
              <a:off x="3124" y="130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1</a:t>
              </a:r>
              <a:endParaRPr kumimoji="1" lang="en-US" altLang="zh-CN"/>
            </a:p>
          </p:txBody>
        </p:sp>
        <p:sp>
          <p:nvSpPr>
            <p:cNvPr id="85019" name="Text Box 38"/>
            <p:cNvSpPr txBox="1">
              <a:spLocks noChangeArrowheads="1"/>
            </p:cNvSpPr>
            <p:nvPr/>
          </p:nvSpPr>
          <p:spPr bwMode="auto">
            <a:xfrm>
              <a:off x="3148" y="18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2</a:t>
              </a:r>
              <a:endParaRPr kumimoji="1" lang="en-US" altLang="zh-CN"/>
            </a:p>
          </p:txBody>
        </p:sp>
        <p:grpSp>
          <p:nvGrpSpPr>
            <p:cNvPr id="85020" name="Group 39"/>
            <p:cNvGrpSpPr>
              <a:grpSpLocks/>
            </p:cNvGrpSpPr>
            <p:nvPr/>
          </p:nvGrpSpPr>
          <p:grpSpPr bwMode="auto">
            <a:xfrm>
              <a:off x="3840" y="1788"/>
              <a:ext cx="384" cy="528"/>
              <a:chOff x="2304" y="1824"/>
              <a:chExt cx="384" cy="528"/>
            </a:xfrm>
          </p:grpSpPr>
          <p:sp>
            <p:nvSpPr>
              <p:cNvPr id="85030" name="Rectangle 40"/>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31" name="Line 41"/>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5032" name="Group 42"/>
              <p:cNvGrpSpPr>
                <a:grpSpLocks/>
              </p:cNvGrpSpPr>
              <p:nvPr/>
            </p:nvGrpSpPr>
            <p:grpSpPr bwMode="auto">
              <a:xfrm rot="10800000" flipH="1" flipV="1">
                <a:off x="2339" y="2210"/>
                <a:ext cx="48" cy="48"/>
                <a:chOff x="2856" y="2613"/>
                <a:chExt cx="48" cy="48"/>
              </a:xfrm>
            </p:grpSpPr>
            <p:sp>
              <p:nvSpPr>
                <p:cNvPr id="85040" name="Line 43"/>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41" name="Line 44"/>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5033" name="Group 45"/>
              <p:cNvGrpSpPr>
                <a:grpSpLocks/>
              </p:cNvGrpSpPr>
              <p:nvPr/>
            </p:nvGrpSpPr>
            <p:grpSpPr bwMode="auto">
              <a:xfrm rot="10800000" flipH="1" flipV="1">
                <a:off x="2615" y="2066"/>
                <a:ext cx="48" cy="48"/>
                <a:chOff x="2856" y="2613"/>
                <a:chExt cx="48" cy="48"/>
              </a:xfrm>
            </p:grpSpPr>
            <p:sp>
              <p:nvSpPr>
                <p:cNvPr id="85038" name="Line 46"/>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39" name="Line 47"/>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5034" name="AutoShape 48"/>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85035" name="Group 49"/>
              <p:cNvGrpSpPr>
                <a:grpSpLocks noChangeAspect="1"/>
              </p:cNvGrpSpPr>
              <p:nvPr/>
            </p:nvGrpSpPr>
            <p:grpSpPr bwMode="auto">
              <a:xfrm>
                <a:off x="2488" y="1872"/>
                <a:ext cx="104" cy="34"/>
                <a:chOff x="1584" y="2928"/>
                <a:chExt cx="288" cy="96"/>
              </a:xfrm>
            </p:grpSpPr>
            <p:sp>
              <p:nvSpPr>
                <p:cNvPr id="85036" name="Oval 50"/>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37" name="Oval 51"/>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sp>
          <p:nvSpPr>
            <p:cNvPr id="85021" name="Line 52"/>
            <p:cNvSpPr>
              <a:spLocks noChangeShapeType="1"/>
            </p:cNvSpPr>
            <p:nvPr/>
          </p:nvSpPr>
          <p:spPr bwMode="auto">
            <a:xfrm flipV="1">
              <a:off x="3398" y="1604"/>
              <a:ext cx="240" cy="0"/>
            </a:xfrm>
            <a:prstGeom prst="line">
              <a:avLst/>
            </a:prstGeom>
            <a:noFill/>
            <a:ln w="28575">
              <a:solidFill>
                <a:schemeClr val="tx1"/>
              </a:solidFill>
              <a:round/>
              <a:headEnd/>
              <a:tailEnd type="oval" w="sm" len="sm"/>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5022" name="Group 53"/>
            <p:cNvGrpSpPr>
              <a:grpSpLocks/>
            </p:cNvGrpSpPr>
            <p:nvPr/>
          </p:nvGrpSpPr>
          <p:grpSpPr bwMode="auto">
            <a:xfrm rot="10800000">
              <a:off x="3668" y="2172"/>
              <a:ext cx="77" cy="480"/>
              <a:chOff x="1824" y="1344"/>
              <a:chExt cx="77" cy="480"/>
            </a:xfrm>
          </p:grpSpPr>
          <p:sp>
            <p:nvSpPr>
              <p:cNvPr id="85027" name="Rectangle 5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85028" name="Line 5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29" name="Line 5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5023" name="Line 57"/>
            <p:cNvSpPr>
              <a:spLocks noChangeShapeType="1"/>
            </p:cNvSpPr>
            <p:nvPr/>
          </p:nvSpPr>
          <p:spPr bwMode="auto">
            <a:xfrm rot="10800000">
              <a:off x="3706" y="217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5024" name="Group 58"/>
            <p:cNvGrpSpPr>
              <a:grpSpLocks/>
            </p:cNvGrpSpPr>
            <p:nvPr/>
          </p:nvGrpSpPr>
          <p:grpSpPr bwMode="auto">
            <a:xfrm>
              <a:off x="3638" y="2574"/>
              <a:ext cx="144" cy="96"/>
              <a:chOff x="1056" y="1392"/>
              <a:chExt cx="144" cy="96"/>
            </a:xfrm>
          </p:grpSpPr>
          <p:sp>
            <p:nvSpPr>
              <p:cNvPr id="85025" name="Line 59"/>
              <p:cNvSpPr>
                <a:spLocks noChangeShapeType="1"/>
              </p:cNvSpPr>
              <p:nvPr/>
            </p:nvSpPr>
            <p:spPr bwMode="auto">
              <a:xfrm>
                <a:off x="105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5026" name="Line 60"/>
              <p:cNvSpPr>
                <a:spLocks noChangeShapeType="1"/>
              </p:cNvSpPr>
              <p:nvPr/>
            </p:nvSpPr>
            <p:spPr bwMode="auto">
              <a:xfrm flipV="1">
                <a:off x="1128" y="139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188477" name="Text Box 61"/>
          <p:cNvSpPr txBox="1">
            <a:spLocks noChangeArrowheads="1"/>
          </p:cNvSpPr>
          <p:nvPr/>
        </p:nvSpPr>
        <p:spPr bwMode="auto">
          <a:xfrm>
            <a:off x="714375" y="4978400"/>
            <a:ext cx="362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输出高电平 </a:t>
            </a:r>
            <a:r>
              <a:rPr kumimoji="1" lang="en-US" altLang="zh-CN" i="1"/>
              <a:t>U</a:t>
            </a:r>
            <a:r>
              <a:rPr kumimoji="1" lang="en-US" altLang="zh-CN" baseline="-25000"/>
              <a:t>OH </a:t>
            </a:r>
            <a:r>
              <a:rPr kumimoji="1" lang="en-US" altLang="zh-CN"/>
              <a:t>= </a:t>
            </a:r>
            <a:r>
              <a:rPr kumimoji="1" lang="en-US" altLang="zh-CN" i="1"/>
              <a:t>U</a:t>
            </a:r>
            <a:r>
              <a:rPr kumimoji="1" lang="en-US" altLang="zh-CN" baseline="-25000"/>
              <a:t>Z1</a:t>
            </a:r>
            <a:r>
              <a:rPr kumimoji="1" lang="en-US" altLang="zh-CN"/>
              <a:t>+</a:t>
            </a:r>
            <a:r>
              <a:rPr kumimoji="1" lang="en-US" altLang="zh-CN" i="1"/>
              <a:t>U</a:t>
            </a:r>
            <a:r>
              <a:rPr kumimoji="1" lang="en-US" altLang="zh-CN" baseline="-25000"/>
              <a:t>D</a:t>
            </a:r>
          </a:p>
        </p:txBody>
      </p:sp>
      <p:sp>
        <p:nvSpPr>
          <p:cNvPr id="188478" name="Text Box 62"/>
          <p:cNvSpPr txBox="1">
            <a:spLocks noChangeArrowheads="1"/>
          </p:cNvSpPr>
          <p:nvPr/>
        </p:nvSpPr>
        <p:spPr bwMode="auto">
          <a:xfrm>
            <a:off x="714375" y="5588000"/>
            <a:ext cx="398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输出低电平 </a:t>
            </a:r>
            <a:r>
              <a:rPr kumimoji="1" lang="en-US" altLang="zh-CN" i="1"/>
              <a:t>U</a:t>
            </a:r>
            <a:r>
              <a:rPr kumimoji="1" lang="en-US" altLang="zh-CN" baseline="-25000"/>
              <a:t>OL </a:t>
            </a:r>
            <a:r>
              <a:rPr kumimoji="1" lang="en-US" altLang="zh-CN"/>
              <a:t>= </a:t>
            </a:r>
            <a:r>
              <a:rPr kumimoji="1" lang="en-US" altLang="zh-CN">
                <a:latin typeface="宋体" charset="-122"/>
              </a:rPr>
              <a:t>-</a:t>
            </a:r>
            <a:r>
              <a:rPr kumimoji="1" lang="en-US" altLang="zh-CN"/>
              <a:t>(</a:t>
            </a:r>
            <a:r>
              <a:rPr kumimoji="1" lang="en-US" altLang="zh-CN" i="1"/>
              <a:t>U</a:t>
            </a:r>
            <a:r>
              <a:rPr kumimoji="1" lang="en-US" altLang="zh-CN" baseline="-25000"/>
              <a:t>Z2</a:t>
            </a:r>
            <a:r>
              <a:rPr kumimoji="1" lang="en-US" altLang="zh-CN"/>
              <a:t>+</a:t>
            </a:r>
            <a:r>
              <a:rPr kumimoji="1" lang="en-US" altLang="zh-CN" i="1"/>
              <a:t>U</a:t>
            </a:r>
            <a:r>
              <a:rPr kumimoji="1" lang="en-US" altLang="zh-CN" baseline="-25000"/>
              <a:t>D</a:t>
            </a:r>
            <a:r>
              <a:rPr kumimoji="1" lang="en-US" altLang="zh-CN"/>
              <a:t>)</a:t>
            </a:r>
          </a:p>
        </p:txBody>
      </p:sp>
      <p:sp>
        <p:nvSpPr>
          <p:cNvPr id="188480" name="Text Box 64"/>
          <p:cNvSpPr txBox="1">
            <a:spLocks noChangeArrowheads="1"/>
          </p:cNvSpPr>
          <p:nvPr/>
        </p:nvSpPr>
        <p:spPr bwMode="auto">
          <a:xfrm>
            <a:off x="5092700" y="2117725"/>
            <a:ext cx="3735388"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t>值得注意的是，这种输出电平控制方式是建立在运算放大器输入端虚地的前提上的，因此具有一定的应用限制，前面介绍的四种比较器只有一种可用。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188420"/>
                                        </p:tgtEl>
                                        <p:attrNameLst>
                                          <p:attrName>style.visibility</p:attrName>
                                        </p:attrNameLst>
                                      </p:cBhvr>
                                      <p:to>
                                        <p:strVal val="visible"/>
                                      </p:to>
                                    </p:set>
                                  </p:childTnLst>
                                </p:cTn>
                              </p:par>
                            </p:childTnLst>
                          </p:cTn>
                        </p:par>
                        <p:par>
                          <p:cTn id="7" fill="hold" nodeType="afterGroup">
                            <p:stCondLst>
                              <p:cond delay="6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type="lt">
                                    <p:tmAbs val="75"/>
                                  </p:iterate>
                                  <p:childTnLst>
                                    <p:set>
                                      <p:cBhvr>
                                        <p:cTn id="13" dur="1" fill="hold">
                                          <p:stCondLst>
                                            <p:cond delay="74"/>
                                          </p:stCondLst>
                                        </p:cTn>
                                        <p:tgtEl>
                                          <p:spTgt spid="18847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188478"/>
                                        </p:tgtEl>
                                        <p:attrNameLst>
                                          <p:attrName>style.visibility</p:attrName>
                                        </p:attrNameLst>
                                      </p:cBhvr>
                                      <p:to>
                                        <p:strVal val="visible"/>
                                      </p:to>
                                    </p:set>
                                  </p:childTnLst>
                                </p:cTn>
                              </p:par>
                            </p:childTnLst>
                          </p:cTn>
                        </p:par>
                        <p:par>
                          <p:cTn id="18" fill="hold" nodeType="afterGroup">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188480"/>
                                        </p:tgtEl>
                                        <p:attrNameLst>
                                          <p:attrName>style.visibility</p:attrName>
                                        </p:attrNameLst>
                                      </p:cBhvr>
                                      <p:to>
                                        <p:strVal val="visible"/>
                                      </p:to>
                                    </p:set>
                                    <p:animEffect transition="in" filter="wipe(up)">
                                      <p:cBhvr>
                                        <p:cTn id="21" dur="1000"/>
                                        <p:tgtEl>
                                          <p:spTgt spid="18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utoUpdateAnimBg="0"/>
      <p:bldP spid="188477" grpId="0" autoUpdateAnimBg="0"/>
      <p:bldP spid="188478" grpId="0" autoUpdateAnimBg="0"/>
      <p:bldP spid="18848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6</a:t>
            </a:r>
            <a:r>
              <a:rPr lang="zh-CN" altLang="en-US" sz="4000" smtClean="0">
                <a:ea typeface="宋体" charset="-122"/>
              </a:rPr>
              <a:t>）</a:t>
            </a:r>
            <a:endParaRPr lang="zh-CN" altLang="en-US" smtClean="0">
              <a:ea typeface="楷体_GB2312" pitchFamily="49" charset="-122"/>
            </a:endParaRPr>
          </a:p>
        </p:txBody>
      </p:sp>
      <p:sp>
        <p:nvSpPr>
          <p:cNvPr id="4" name="灯片编号占位符 3"/>
          <p:cNvSpPr>
            <a:spLocks noGrp="1"/>
          </p:cNvSpPr>
          <p:nvPr>
            <p:ph type="sldNum" sz="quarter" idx="12"/>
          </p:nvPr>
        </p:nvSpPr>
        <p:spPr/>
        <p:txBody>
          <a:bodyPr/>
          <a:lstStyle/>
          <a:p>
            <a:pPr>
              <a:defRPr/>
            </a:pPr>
            <a:fld id="{E4DCDFD6-397A-4776-9F04-AECACB83C822}" type="slidenum">
              <a:rPr lang="zh-CN" altLang="en-US" smtClean="0"/>
              <a:pPr>
                <a:defRPr/>
              </a:pPr>
              <a:t>86</a:t>
            </a:fld>
            <a:endParaRPr lang="zh-CN" altLang="en-US"/>
          </a:p>
        </p:txBody>
      </p:sp>
      <p:sp>
        <p:nvSpPr>
          <p:cNvPr id="45062" name="Rectangle 3"/>
          <p:cNvSpPr>
            <a:spLocks noGrp="1" noChangeArrowheads="1"/>
          </p:cNvSpPr>
          <p:nvPr>
            <p:ph sz="quarter" idx="4294967295"/>
          </p:nvPr>
        </p:nvSpPr>
        <p:spPr>
          <a:xfrm>
            <a:off x="0" y="716408"/>
            <a:ext cx="8550275" cy="568325"/>
          </a:xfrm>
        </p:spPr>
        <p:txBody>
          <a:bodyPr>
            <a:spAutoFit/>
          </a:bodyPr>
          <a:lstStyle/>
          <a:p>
            <a:pPr eaLnBrk="1" hangingPunct="1"/>
            <a:r>
              <a:rPr lang="zh-CN" altLang="en-US" dirty="0" smtClean="0">
                <a:ea typeface="宋体" charset="-122"/>
              </a:rPr>
              <a:t>反相输入滞回比较器</a:t>
            </a:r>
            <a:r>
              <a:rPr lang="en-US" altLang="zh-CN" dirty="0" smtClean="0">
                <a:ea typeface="宋体" charset="-122"/>
              </a:rPr>
              <a:t>(</a:t>
            </a:r>
            <a:r>
              <a:rPr lang="zh-CN" altLang="en-US" dirty="0" smtClean="0">
                <a:ea typeface="宋体" charset="-122"/>
              </a:rPr>
              <a:t>施密特</a:t>
            </a:r>
            <a:r>
              <a:rPr lang="en-US" altLang="zh-CN" dirty="0" smtClean="0">
                <a:ea typeface="宋体" charset="-122"/>
              </a:rPr>
              <a:t>Schmidt</a:t>
            </a:r>
            <a:r>
              <a:rPr lang="zh-CN" altLang="en-US" dirty="0" smtClean="0">
                <a:ea typeface="宋体" charset="-122"/>
              </a:rPr>
              <a:t>触发器</a:t>
            </a:r>
            <a:r>
              <a:rPr lang="en-US" altLang="zh-CN" dirty="0" smtClean="0">
                <a:ea typeface="宋体" charset="-122"/>
              </a:rPr>
              <a:t>)</a:t>
            </a:r>
          </a:p>
        </p:txBody>
      </p:sp>
      <p:sp>
        <p:nvSpPr>
          <p:cNvPr id="194624" name="Text Box 64"/>
          <p:cNvSpPr txBox="1">
            <a:spLocks noChangeArrowheads="1"/>
          </p:cNvSpPr>
          <p:nvPr/>
        </p:nvSpPr>
        <p:spPr bwMode="auto">
          <a:xfrm>
            <a:off x="401638" y="2683092"/>
            <a:ext cx="3263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zh-CN" altLang="en-US"/>
              <a:t>设输出 </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endParaRPr kumimoji="1" lang="en-US" altLang="zh-CN" i="1" baseline="-25000"/>
          </a:p>
        </p:txBody>
      </p:sp>
      <p:sp>
        <p:nvSpPr>
          <p:cNvPr id="194625" name="Text Box 65"/>
          <p:cNvSpPr txBox="1">
            <a:spLocks noChangeArrowheads="1"/>
          </p:cNvSpPr>
          <p:nvPr/>
        </p:nvSpPr>
        <p:spPr bwMode="auto">
          <a:xfrm>
            <a:off x="401638" y="3141879"/>
            <a:ext cx="2887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 </a:t>
            </a:r>
            <a:r>
              <a:rPr kumimoji="1" lang="zh-CN" altLang="zh-CN"/>
              <a:t>确定</a:t>
            </a:r>
            <a:r>
              <a:rPr kumimoji="1" lang="en-US" altLang="zh-CN" i="1"/>
              <a:t>u</a:t>
            </a:r>
            <a:r>
              <a:rPr kumimoji="1" lang="en-US" altLang="zh-CN" baseline="-25000"/>
              <a:t>+ </a:t>
            </a:r>
            <a:r>
              <a:rPr kumimoji="1" lang="zh-CN" altLang="en-US"/>
              <a:t>和 </a:t>
            </a:r>
            <a:r>
              <a:rPr kumimoji="1" lang="en-US" altLang="zh-CN" i="1"/>
              <a:t>u</a:t>
            </a:r>
            <a:r>
              <a:rPr kumimoji="1" lang="en-US" altLang="zh-CN" baseline="-25000">
                <a:latin typeface="宋体" charset="-122"/>
              </a:rPr>
              <a:t>-</a:t>
            </a:r>
          </a:p>
        </p:txBody>
      </p:sp>
      <p:sp>
        <p:nvSpPr>
          <p:cNvPr id="194626" name="Text Box 66"/>
          <p:cNvSpPr txBox="1">
            <a:spLocks noChangeArrowheads="1"/>
          </p:cNvSpPr>
          <p:nvPr/>
        </p:nvSpPr>
        <p:spPr bwMode="auto">
          <a:xfrm>
            <a:off x="334963" y="4803992"/>
            <a:ext cx="5164137"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第三步</a:t>
            </a:r>
            <a:r>
              <a:rPr kumimoji="1" lang="en-US" altLang="zh-CN"/>
              <a:t>. </a:t>
            </a:r>
            <a:r>
              <a:rPr kumimoji="1" lang="zh-CN" altLang="en-US"/>
              <a:t>如果</a:t>
            </a:r>
            <a:r>
              <a:rPr kumimoji="1" lang="en-US" altLang="zh-CN" i="1"/>
              <a:t>u</a:t>
            </a:r>
            <a:r>
              <a:rPr kumimoji="1" lang="en-US" altLang="zh-CN" baseline="-25000"/>
              <a:t>+</a:t>
            </a:r>
            <a:r>
              <a:rPr kumimoji="1" lang="en-US" altLang="zh-CN"/>
              <a:t>&gt;</a:t>
            </a:r>
            <a:r>
              <a:rPr kumimoji="1" lang="en-US" altLang="zh-CN" i="1"/>
              <a:t>u</a:t>
            </a:r>
            <a:r>
              <a:rPr kumimoji="1" lang="en-US" altLang="zh-CN" baseline="-25000">
                <a:latin typeface="宋体" charset="-122"/>
              </a:rPr>
              <a:t>-</a:t>
            </a:r>
            <a:r>
              <a:rPr kumimoji="1" lang="zh-CN" altLang="en-US">
                <a:latin typeface="宋体" charset="-122"/>
              </a:rPr>
              <a:t>，继续维持</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p>
          <a:p>
            <a:pPr eaLnBrk="1" hangingPunct="1">
              <a:lnSpc>
                <a:spcPct val="130000"/>
              </a:lnSpc>
            </a:pPr>
            <a:r>
              <a:rPr kumimoji="1" lang="zh-CN" altLang="zh-CN" baseline="-25000"/>
              <a:t>	</a:t>
            </a:r>
            <a:r>
              <a:rPr kumimoji="1" lang="zh-CN" altLang="en-US"/>
              <a:t>如果</a:t>
            </a:r>
            <a:r>
              <a:rPr kumimoji="1" lang="en-US" altLang="zh-CN" i="1"/>
              <a:t>u</a:t>
            </a:r>
            <a:r>
              <a:rPr kumimoji="1" lang="en-US" altLang="zh-CN" baseline="-25000"/>
              <a:t>+</a:t>
            </a:r>
            <a:r>
              <a:rPr kumimoji="1" lang="en-US" altLang="zh-CN"/>
              <a:t>&lt;</a:t>
            </a:r>
            <a:r>
              <a:rPr kumimoji="1" lang="en-US" altLang="zh-CN" i="1"/>
              <a:t>u</a:t>
            </a:r>
            <a:r>
              <a:rPr kumimoji="1" lang="en-US" altLang="zh-CN" baseline="-25000">
                <a:latin typeface="宋体" charset="-122"/>
              </a:rPr>
              <a:t>-</a:t>
            </a:r>
            <a:r>
              <a:rPr kumimoji="1" lang="zh-CN" altLang="en-US">
                <a:latin typeface="宋体" charset="-122"/>
              </a:rPr>
              <a:t>，输出变为</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endParaRPr kumimoji="1" lang="zh-CN" altLang="zh-CN" baseline="-25000"/>
          </a:p>
        </p:txBody>
      </p:sp>
      <p:graphicFrame>
        <p:nvGraphicFramePr>
          <p:cNvPr id="194627" name="Object 67"/>
          <p:cNvGraphicFramePr>
            <a:graphicFrameLocks noChangeAspect="1"/>
          </p:cNvGraphicFramePr>
          <p:nvPr>
            <p:extLst>
              <p:ext uri="{D42A27DB-BD31-4B8C-83A1-F6EECF244321}">
                <p14:modId xmlns:p14="http://schemas.microsoft.com/office/powerpoint/2010/main" val="3565944781"/>
              </p:ext>
            </p:extLst>
          </p:nvPr>
        </p:nvGraphicFramePr>
        <p:xfrm>
          <a:off x="527050" y="3565742"/>
          <a:ext cx="3702050" cy="863600"/>
        </p:xfrm>
        <a:graphic>
          <a:graphicData uri="http://schemas.openxmlformats.org/presentationml/2006/ole">
            <mc:AlternateContent xmlns:mc="http://schemas.openxmlformats.org/markup-compatibility/2006">
              <mc:Choice xmlns:v="urn:schemas-microsoft-com:vml" Requires="v">
                <p:oleObj spid="_x0000_s45226" name="Equation" r:id="rId3" imgW="1854000" imgH="431640" progId="Equation.DSMT4">
                  <p:embed/>
                </p:oleObj>
              </mc:Choice>
              <mc:Fallback>
                <p:oleObj name="Equation" r:id="rId3" imgW="1854000" imgH="431640" progId="Equation.DSMT4">
                  <p:embed/>
                  <p:pic>
                    <p:nvPicPr>
                      <p:cNvPr id="0" name="Object 6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 y="3565742"/>
                        <a:ext cx="37020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8" name="Text Box 68"/>
          <p:cNvSpPr txBox="1">
            <a:spLocks noChangeArrowheads="1"/>
          </p:cNvSpPr>
          <p:nvPr/>
        </p:nvSpPr>
        <p:spPr bwMode="auto">
          <a:xfrm>
            <a:off x="446088" y="4311867"/>
            <a:ext cx="966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b="0" i="1">
                <a:ea typeface="宋体" charset="-122"/>
              </a:rPr>
              <a:t>u</a:t>
            </a:r>
            <a:r>
              <a:rPr kumimoji="1" lang="en-US" altLang="zh-CN" sz="2800" b="0" baseline="-25000">
                <a:latin typeface="宋体" charset="-122"/>
                <a:ea typeface="宋体" charset="-122"/>
              </a:rPr>
              <a:t>-</a:t>
            </a:r>
            <a:r>
              <a:rPr kumimoji="1" lang="en-US" altLang="zh-CN" sz="2800" b="0" i="1">
                <a:ea typeface="宋体" charset="-122"/>
              </a:rPr>
              <a:t>=u</a:t>
            </a:r>
            <a:r>
              <a:rPr kumimoji="1" lang="en-US" altLang="zh-CN" sz="2800" b="0" i="1" baseline="-25000">
                <a:ea typeface="宋体" charset="-122"/>
              </a:rPr>
              <a:t>i</a:t>
            </a:r>
          </a:p>
        </p:txBody>
      </p:sp>
      <p:sp>
        <p:nvSpPr>
          <p:cNvPr id="194629" name="Text Box 69"/>
          <p:cNvSpPr txBox="1">
            <a:spLocks noChangeArrowheads="1"/>
          </p:cNvSpPr>
          <p:nvPr/>
        </p:nvSpPr>
        <p:spPr bwMode="auto">
          <a:xfrm>
            <a:off x="3903663" y="1268629"/>
            <a:ext cx="5240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输出从</a:t>
            </a:r>
            <a:r>
              <a:rPr kumimoji="1" lang="en-US" altLang="zh-CN" i="1"/>
              <a:t>U</a:t>
            </a:r>
            <a:r>
              <a:rPr kumimoji="1" lang="en-US" altLang="zh-CN" baseline="-25000"/>
              <a:t>OH</a:t>
            </a:r>
            <a:r>
              <a:rPr kumimoji="1" lang="zh-CN" altLang="en-US"/>
              <a:t>变为</a:t>
            </a:r>
            <a:r>
              <a:rPr kumimoji="1" lang="en-US" altLang="zh-CN" i="1"/>
              <a:t>U</a:t>
            </a:r>
            <a:r>
              <a:rPr kumimoji="1" lang="en-US" altLang="zh-CN" baseline="-25000"/>
              <a:t>OL</a:t>
            </a:r>
            <a:r>
              <a:rPr kumimoji="1" lang="zh-CN" altLang="en-US"/>
              <a:t>的输入门限电压：</a:t>
            </a:r>
          </a:p>
        </p:txBody>
      </p:sp>
      <p:graphicFrame>
        <p:nvGraphicFramePr>
          <p:cNvPr id="194630" name="Object 70"/>
          <p:cNvGraphicFramePr>
            <a:graphicFrameLocks noChangeAspect="1"/>
          </p:cNvGraphicFramePr>
          <p:nvPr>
            <p:extLst>
              <p:ext uri="{D42A27DB-BD31-4B8C-83A1-F6EECF244321}">
                <p14:modId xmlns:p14="http://schemas.microsoft.com/office/powerpoint/2010/main" val="882024593"/>
              </p:ext>
            </p:extLst>
          </p:nvPr>
        </p:nvGraphicFramePr>
        <p:xfrm>
          <a:off x="4618038" y="1646454"/>
          <a:ext cx="3983037" cy="863600"/>
        </p:xfrm>
        <a:graphic>
          <a:graphicData uri="http://schemas.openxmlformats.org/presentationml/2006/ole">
            <mc:AlternateContent xmlns:mc="http://schemas.openxmlformats.org/markup-compatibility/2006">
              <mc:Choice xmlns:v="urn:schemas-microsoft-com:vml" Requires="v">
                <p:oleObj spid="_x0000_s45227" name="Equation" r:id="rId5" imgW="1993680" imgH="431640" progId="Equation.DSMT4">
                  <p:embed/>
                </p:oleObj>
              </mc:Choice>
              <mc:Fallback>
                <p:oleObj name="Equation" r:id="rId5" imgW="1993680" imgH="431640" progId="Equation.DSMT4">
                  <p:embed/>
                  <p:pic>
                    <p:nvPicPr>
                      <p:cNvPr id="0" name="Object 7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8038" y="1646454"/>
                        <a:ext cx="39830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1" name="Text Box 71"/>
          <p:cNvSpPr txBox="1">
            <a:spLocks noChangeArrowheads="1"/>
          </p:cNvSpPr>
          <p:nvPr/>
        </p:nvSpPr>
        <p:spPr bwMode="auto">
          <a:xfrm>
            <a:off x="3829050" y="2421154"/>
            <a:ext cx="513556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设输出初态为</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r>
              <a:rPr kumimoji="1" lang="zh-CN" altLang="en-US"/>
              <a:t>同样可分析得输出从</a:t>
            </a:r>
            <a:r>
              <a:rPr kumimoji="1" lang="en-US" altLang="zh-CN" i="1"/>
              <a:t>U</a:t>
            </a:r>
            <a:r>
              <a:rPr kumimoji="1" lang="en-US" altLang="zh-CN" baseline="-25000"/>
              <a:t>OL</a:t>
            </a:r>
            <a:r>
              <a:rPr kumimoji="1" lang="zh-CN" altLang="en-US"/>
              <a:t>变为</a:t>
            </a:r>
            <a:r>
              <a:rPr kumimoji="1" lang="en-US" altLang="zh-CN" i="1"/>
              <a:t>U</a:t>
            </a:r>
            <a:r>
              <a:rPr kumimoji="1" lang="en-US" altLang="zh-CN" baseline="-25000"/>
              <a:t>OH</a:t>
            </a:r>
            <a:r>
              <a:rPr kumimoji="1" lang="zh-CN" altLang="en-US"/>
              <a:t>的输入门限电压：</a:t>
            </a:r>
          </a:p>
        </p:txBody>
      </p:sp>
      <p:graphicFrame>
        <p:nvGraphicFramePr>
          <p:cNvPr id="194632" name="Object 72"/>
          <p:cNvGraphicFramePr>
            <a:graphicFrameLocks noChangeAspect="1"/>
          </p:cNvGraphicFramePr>
          <p:nvPr>
            <p:extLst>
              <p:ext uri="{D42A27DB-BD31-4B8C-83A1-F6EECF244321}">
                <p14:modId xmlns:p14="http://schemas.microsoft.com/office/powerpoint/2010/main" val="2811670257"/>
              </p:ext>
            </p:extLst>
          </p:nvPr>
        </p:nvGraphicFramePr>
        <p:xfrm>
          <a:off x="4606925" y="3445092"/>
          <a:ext cx="3956050" cy="863600"/>
        </p:xfrm>
        <a:graphic>
          <a:graphicData uri="http://schemas.openxmlformats.org/presentationml/2006/ole">
            <mc:AlternateContent xmlns:mc="http://schemas.openxmlformats.org/markup-compatibility/2006">
              <mc:Choice xmlns:v="urn:schemas-microsoft-com:vml" Requires="v">
                <p:oleObj spid="_x0000_s45228" name="Equation" r:id="rId7" imgW="1981080" imgH="431640" progId="Equation.DSMT4">
                  <p:embed/>
                </p:oleObj>
              </mc:Choice>
              <mc:Fallback>
                <p:oleObj name="Equation" r:id="rId7" imgW="1981080" imgH="431640" progId="Equation.DSMT4">
                  <p:embed/>
                  <p:pic>
                    <p:nvPicPr>
                      <p:cNvPr id="0" name="Object 7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6925" y="3445092"/>
                        <a:ext cx="39560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3"/>
          <p:cNvGrpSpPr>
            <a:grpSpLocks/>
          </p:cNvGrpSpPr>
          <p:nvPr/>
        </p:nvGrpSpPr>
        <p:grpSpPr bwMode="auto">
          <a:xfrm>
            <a:off x="5248275" y="4045167"/>
            <a:ext cx="3763963" cy="2244725"/>
            <a:chOff x="3216" y="2810"/>
            <a:chExt cx="2371" cy="1414"/>
          </a:xfrm>
        </p:grpSpPr>
        <p:sp>
          <p:nvSpPr>
            <p:cNvPr id="45109" name="Line 74"/>
            <p:cNvSpPr>
              <a:spLocks noChangeShapeType="1"/>
            </p:cNvSpPr>
            <p:nvPr/>
          </p:nvSpPr>
          <p:spPr bwMode="auto">
            <a:xfrm>
              <a:off x="3216" y="3648"/>
              <a:ext cx="230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0" name="Line 75"/>
            <p:cNvSpPr>
              <a:spLocks noChangeShapeType="1"/>
            </p:cNvSpPr>
            <p:nvPr/>
          </p:nvSpPr>
          <p:spPr bwMode="auto">
            <a:xfrm flipV="1">
              <a:off x="4272" y="2976"/>
              <a:ext cx="0" cy="124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1" name="Text Box 76"/>
            <p:cNvSpPr txBox="1">
              <a:spLocks noChangeArrowheads="1"/>
            </p:cNvSpPr>
            <p:nvPr/>
          </p:nvSpPr>
          <p:spPr bwMode="auto">
            <a:xfrm>
              <a:off x="4252" y="363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a:ea typeface="宋体" charset="-122"/>
                </a:rPr>
                <a:t>0</a:t>
              </a:r>
            </a:p>
          </p:txBody>
        </p:sp>
        <p:sp>
          <p:nvSpPr>
            <p:cNvPr id="45112" name="Text Box 77"/>
            <p:cNvSpPr txBox="1">
              <a:spLocks noChangeArrowheads="1"/>
            </p:cNvSpPr>
            <p:nvPr/>
          </p:nvSpPr>
          <p:spPr bwMode="auto">
            <a:xfrm>
              <a:off x="4310" y="281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sp>
          <p:nvSpPr>
            <p:cNvPr id="45113" name="Text Box 78"/>
            <p:cNvSpPr txBox="1">
              <a:spLocks noChangeArrowheads="1"/>
            </p:cNvSpPr>
            <p:nvPr/>
          </p:nvSpPr>
          <p:spPr bwMode="auto">
            <a:xfrm>
              <a:off x="5328" y="3648"/>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i</a:t>
              </a:r>
              <a:endParaRPr kumimoji="1" lang="en-US" altLang="zh-CN">
                <a:ea typeface="宋体" charset="-122"/>
              </a:endParaRPr>
            </a:p>
          </p:txBody>
        </p:sp>
        <p:sp>
          <p:nvSpPr>
            <p:cNvPr id="45114" name="Line 79"/>
            <p:cNvSpPr>
              <a:spLocks noChangeShapeType="1"/>
            </p:cNvSpPr>
            <p:nvPr/>
          </p:nvSpPr>
          <p:spPr bwMode="auto">
            <a:xfrm>
              <a:off x="3408" y="3296"/>
              <a:ext cx="1296" cy="1"/>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5" name="Line 80"/>
            <p:cNvSpPr>
              <a:spLocks noChangeShapeType="1"/>
            </p:cNvSpPr>
            <p:nvPr/>
          </p:nvSpPr>
          <p:spPr bwMode="auto">
            <a:xfrm>
              <a:off x="3936" y="3973"/>
              <a:ext cx="1296" cy="1"/>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6" name="Line 81"/>
            <p:cNvSpPr>
              <a:spLocks noChangeShapeType="1"/>
            </p:cNvSpPr>
            <p:nvPr/>
          </p:nvSpPr>
          <p:spPr bwMode="auto">
            <a:xfrm>
              <a:off x="4704" y="3312"/>
              <a:ext cx="0" cy="672"/>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7" name="Line 82"/>
            <p:cNvSpPr>
              <a:spLocks noChangeShapeType="1"/>
            </p:cNvSpPr>
            <p:nvPr/>
          </p:nvSpPr>
          <p:spPr bwMode="auto">
            <a:xfrm>
              <a:off x="3936" y="3312"/>
              <a:ext cx="0" cy="672"/>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8" name="Line 83"/>
            <p:cNvSpPr>
              <a:spLocks noChangeShapeType="1"/>
            </p:cNvSpPr>
            <p:nvPr/>
          </p:nvSpPr>
          <p:spPr bwMode="auto">
            <a:xfrm>
              <a:off x="4704" y="3464"/>
              <a:ext cx="0" cy="288"/>
            </a:xfrm>
            <a:prstGeom prst="line">
              <a:avLst/>
            </a:prstGeom>
            <a:noFill/>
            <a:ln w="38100" cap="sq">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19" name="Line 84"/>
            <p:cNvSpPr>
              <a:spLocks noChangeShapeType="1"/>
            </p:cNvSpPr>
            <p:nvPr/>
          </p:nvSpPr>
          <p:spPr bwMode="auto">
            <a:xfrm flipV="1">
              <a:off x="3938" y="3522"/>
              <a:ext cx="0" cy="288"/>
            </a:xfrm>
            <a:prstGeom prst="line">
              <a:avLst/>
            </a:prstGeom>
            <a:noFill/>
            <a:ln w="38100" cap="sq">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20" name="Line 85"/>
            <p:cNvSpPr>
              <a:spLocks noChangeShapeType="1"/>
            </p:cNvSpPr>
            <p:nvPr/>
          </p:nvSpPr>
          <p:spPr bwMode="auto">
            <a:xfrm flipH="1">
              <a:off x="4176" y="3974"/>
              <a:ext cx="240" cy="0"/>
            </a:xfrm>
            <a:prstGeom prst="line">
              <a:avLst/>
            </a:prstGeom>
            <a:noFill/>
            <a:ln w="38100" cap="sq">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21" name="Line 86"/>
            <p:cNvSpPr>
              <a:spLocks noChangeShapeType="1"/>
            </p:cNvSpPr>
            <p:nvPr/>
          </p:nvSpPr>
          <p:spPr bwMode="auto">
            <a:xfrm>
              <a:off x="4176" y="3294"/>
              <a:ext cx="240" cy="0"/>
            </a:xfrm>
            <a:prstGeom prst="line">
              <a:avLst/>
            </a:prstGeom>
            <a:noFill/>
            <a:ln w="38100" cap="sq">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22" name="Line 87"/>
            <p:cNvSpPr>
              <a:spLocks noChangeShapeType="1"/>
            </p:cNvSpPr>
            <p:nvPr/>
          </p:nvSpPr>
          <p:spPr bwMode="auto">
            <a:xfrm>
              <a:off x="3542" y="3294"/>
              <a:ext cx="288" cy="0"/>
            </a:xfrm>
            <a:prstGeom prst="line">
              <a:avLst/>
            </a:prstGeom>
            <a:noFill/>
            <a:ln w="38100" cap="sq">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123" name="Line 88"/>
            <p:cNvSpPr>
              <a:spLocks noChangeShapeType="1"/>
            </p:cNvSpPr>
            <p:nvPr/>
          </p:nvSpPr>
          <p:spPr bwMode="auto">
            <a:xfrm>
              <a:off x="4866" y="3974"/>
              <a:ext cx="288" cy="0"/>
            </a:xfrm>
            <a:prstGeom prst="line">
              <a:avLst/>
            </a:prstGeom>
            <a:noFill/>
            <a:ln w="38100" cap="sq">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94649" name="Freeform 89"/>
          <p:cNvSpPr>
            <a:spLocks/>
          </p:cNvSpPr>
          <p:nvPr/>
        </p:nvSpPr>
        <p:spPr bwMode="auto">
          <a:xfrm>
            <a:off x="5105400" y="2321142"/>
            <a:ext cx="3551238" cy="3017837"/>
          </a:xfrm>
          <a:custGeom>
            <a:avLst/>
            <a:gdLst>
              <a:gd name="T0" fmla="*/ 0 w 2237"/>
              <a:gd name="T1" fmla="*/ 0 h 1901"/>
              <a:gd name="T2" fmla="*/ 2147483647 w 2237"/>
              <a:gd name="T3" fmla="*/ 1668343526 h 1901"/>
              <a:gd name="T4" fmla="*/ 2147483647 w 2237"/>
              <a:gd name="T5" fmla="*/ 2147483647 h 1901"/>
              <a:gd name="T6" fmla="*/ 0 60000 65536"/>
              <a:gd name="T7" fmla="*/ 0 60000 65536"/>
              <a:gd name="T8" fmla="*/ 0 60000 65536"/>
              <a:gd name="T9" fmla="*/ 0 w 2237"/>
              <a:gd name="T10" fmla="*/ 0 h 1901"/>
              <a:gd name="T11" fmla="*/ 2237 w 2237"/>
              <a:gd name="T12" fmla="*/ 1901 h 1901"/>
            </a:gdLst>
            <a:ahLst/>
            <a:cxnLst>
              <a:cxn ang="T6">
                <a:pos x="T0" y="T1"/>
              </a:cxn>
              <a:cxn ang="T7">
                <a:pos x="T2" y="T3"/>
              </a:cxn>
              <a:cxn ang="T8">
                <a:pos x="T4" y="T5"/>
              </a:cxn>
            </a:cxnLst>
            <a:rect l="T9" t="T10" r="T11" b="T12"/>
            <a:pathLst>
              <a:path w="2237" h="1901">
                <a:moveTo>
                  <a:pt x="0" y="0"/>
                </a:moveTo>
                <a:cubicBezTo>
                  <a:pt x="328" y="109"/>
                  <a:pt x="1699" y="345"/>
                  <a:pt x="1968" y="662"/>
                </a:cubicBezTo>
                <a:cubicBezTo>
                  <a:pt x="2237" y="979"/>
                  <a:pt x="1687" y="1643"/>
                  <a:pt x="1613" y="1901"/>
                </a:cubicBezTo>
              </a:path>
            </a:pathLst>
          </a:custGeom>
          <a:noFill/>
          <a:ln w="38100" cap="sq">
            <a:solidFill>
              <a:srgbClr val="000066"/>
            </a:solidFill>
            <a:round/>
            <a:headEnd type="none" w="sm" len="sm"/>
            <a:tailEnd type="stealth" w="sm" len="lg"/>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194650" name="Freeform 90"/>
          <p:cNvSpPr>
            <a:spLocks/>
          </p:cNvSpPr>
          <p:nvPr/>
        </p:nvSpPr>
        <p:spPr bwMode="auto">
          <a:xfrm>
            <a:off x="5013325" y="4149942"/>
            <a:ext cx="1265238" cy="1157287"/>
          </a:xfrm>
          <a:custGeom>
            <a:avLst/>
            <a:gdLst>
              <a:gd name="T0" fmla="*/ 0 w 797"/>
              <a:gd name="T1" fmla="*/ 0 h 729"/>
              <a:gd name="T2" fmla="*/ 413305761 w 797"/>
              <a:gd name="T3" fmla="*/ 1015621793 h 729"/>
              <a:gd name="T4" fmla="*/ 2008566297 w 797"/>
              <a:gd name="T5" fmla="*/ 1837192497 h 729"/>
              <a:gd name="T6" fmla="*/ 0 60000 65536"/>
              <a:gd name="T7" fmla="*/ 0 60000 65536"/>
              <a:gd name="T8" fmla="*/ 0 60000 65536"/>
              <a:gd name="T9" fmla="*/ 0 w 797"/>
              <a:gd name="T10" fmla="*/ 0 h 729"/>
              <a:gd name="T11" fmla="*/ 797 w 797"/>
              <a:gd name="T12" fmla="*/ 729 h 729"/>
            </a:gdLst>
            <a:ahLst/>
            <a:cxnLst>
              <a:cxn ang="T6">
                <a:pos x="T0" y="T1"/>
              </a:cxn>
              <a:cxn ang="T7">
                <a:pos x="T2" y="T3"/>
              </a:cxn>
              <a:cxn ang="T8">
                <a:pos x="T4" y="T5"/>
              </a:cxn>
            </a:cxnLst>
            <a:rect l="T9" t="T10" r="T11" b="T12"/>
            <a:pathLst>
              <a:path w="797" h="729">
                <a:moveTo>
                  <a:pt x="0" y="0"/>
                </a:moveTo>
                <a:cubicBezTo>
                  <a:pt x="27" y="67"/>
                  <a:pt x="31" y="282"/>
                  <a:pt x="164" y="403"/>
                </a:cubicBezTo>
                <a:cubicBezTo>
                  <a:pt x="297" y="524"/>
                  <a:pt x="665" y="661"/>
                  <a:pt x="797" y="729"/>
                </a:cubicBezTo>
              </a:path>
            </a:pathLst>
          </a:custGeom>
          <a:noFill/>
          <a:ln w="38100" cap="sq">
            <a:solidFill>
              <a:srgbClr val="000066"/>
            </a:solidFill>
            <a:round/>
            <a:headEnd type="none" w="sm" len="sm"/>
            <a:tailEnd type="stealth" w="sm" len="lg"/>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3" name="Group 91"/>
          <p:cNvGrpSpPr>
            <a:grpSpLocks/>
          </p:cNvGrpSpPr>
          <p:nvPr/>
        </p:nvGrpSpPr>
        <p:grpSpPr bwMode="auto">
          <a:xfrm>
            <a:off x="914400" y="1159092"/>
            <a:ext cx="2741613" cy="1466850"/>
            <a:chOff x="1680" y="2321"/>
            <a:chExt cx="1727" cy="924"/>
          </a:xfrm>
        </p:grpSpPr>
        <p:grpSp>
          <p:nvGrpSpPr>
            <p:cNvPr id="45073" name="Group 92"/>
            <p:cNvGrpSpPr>
              <a:grpSpLocks/>
            </p:cNvGrpSpPr>
            <p:nvPr/>
          </p:nvGrpSpPr>
          <p:grpSpPr bwMode="auto">
            <a:xfrm rot="5400000">
              <a:off x="2215" y="2296"/>
              <a:ext cx="77" cy="480"/>
              <a:chOff x="1824" y="1344"/>
              <a:chExt cx="77" cy="480"/>
            </a:xfrm>
          </p:grpSpPr>
          <p:sp>
            <p:nvSpPr>
              <p:cNvPr id="45106" name="Rectangle 93"/>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107" name="Line 94"/>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8" name="Line 95"/>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5074" name="Group 96"/>
            <p:cNvGrpSpPr>
              <a:grpSpLocks/>
            </p:cNvGrpSpPr>
            <p:nvPr/>
          </p:nvGrpSpPr>
          <p:grpSpPr bwMode="auto">
            <a:xfrm rot="5400000">
              <a:off x="2215" y="2593"/>
              <a:ext cx="77" cy="480"/>
              <a:chOff x="1824" y="1344"/>
              <a:chExt cx="77" cy="480"/>
            </a:xfrm>
          </p:grpSpPr>
          <p:sp>
            <p:nvSpPr>
              <p:cNvPr id="45103" name="Rectangle 97"/>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104" name="Line 98"/>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5" name="Line 99"/>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5075" name="Oval 100"/>
            <p:cNvSpPr>
              <a:spLocks noChangeArrowheads="1"/>
            </p:cNvSpPr>
            <p:nvPr/>
          </p:nvSpPr>
          <p:spPr bwMode="auto">
            <a:xfrm>
              <a:off x="1958" y="25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076" name="Oval 101"/>
            <p:cNvSpPr>
              <a:spLocks noChangeArrowheads="1"/>
            </p:cNvSpPr>
            <p:nvPr/>
          </p:nvSpPr>
          <p:spPr bwMode="auto">
            <a:xfrm>
              <a:off x="1956" y="280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077" name="Oval 102"/>
            <p:cNvSpPr>
              <a:spLocks noChangeArrowheads="1"/>
            </p:cNvSpPr>
            <p:nvPr/>
          </p:nvSpPr>
          <p:spPr bwMode="auto">
            <a:xfrm>
              <a:off x="3262" y="266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078" name="Text Box 103"/>
            <p:cNvSpPr txBox="1">
              <a:spLocks noChangeArrowheads="1"/>
            </p:cNvSpPr>
            <p:nvPr/>
          </p:nvSpPr>
          <p:spPr bwMode="auto">
            <a:xfrm>
              <a:off x="1688" y="2321"/>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i="1" baseline="-25000">
                  <a:ea typeface="宋体" charset="-122"/>
                </a:rPr>
                <a:t>i</a:t>
              </a:r>
              <a:endParaRPr kumimoji="1" lang="en-US" altLang="zh-CN" i="1">
                <a:ea typeface="宋体" charset="-122"/>
              </a:endParaRPr>
            </a:p>
          </p:txBody>
        </p:sp>
        <p:sp>
          <p:nvSpPr>
            <p:cNvPr id="45079" name="Text Box 104"/>
            <p:cNvSpPr txBox="1">
              <a:spLocks noChangeArrowheads="1"/>
            </p:cNvSpPr>
            <p:nvPr/>
          </p:nvSpPr>
          <p:spPr bwMode="auto">
            <a:xfrm>
              <a:off x="1680" y="2736"/>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U</a:t>
              </a:r>
              <a:r>
                <a:rPr kumimoji="1" lang="en-US" altLang="zh-CN" sz="2000" baseline="-25000">
                  <a:ea typeface="宋体" charset="-122"/>
                </a:rPr>
                <a:t>R</a:t>
              </a:r>
              <a:endParaRPr kumimoji="1" lang="en-US" altLang="zh-CN" sz="2000">
                <a:ea typeface="宋体" charset="-122"/>
              </a:endParaRPr>
            </a:p>
          </p:txBody>
        </p:sp>
        <p:sp>
          <p:nvSpPr>
            <p:cNvPr id="45080" name="Line 105"/>
            <p:cNvSpPr>
              <a:spLocks noChangeShapeType="1"/>
            </p:cNvSpPr>
            <p:nvPr/>
          </p:nvSpPr>
          <p:spPr bwMode="auto">
            <a:xfrm>
              <a:off x="2888" y="2680"/>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81" name="Text Box 106"/>
            <p:cNvSpPr txBox="1">
              <a:spLocks noChangeArrowheads="1"/>
            </p:cNvSpPr>
            <p:nvPr/>
          </p:nvSpPr>
          <p:spPr bwMode="auto">
            <a:xfrm>
              <a:off x="3120" y="236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ea typeface="宋体" charset="-122"/>
                </a:rPr>
                <a:t>u</a:t>
              </a:r>
              <a:r>
                <a:rPr kumimoji="1" lang="en-US" altLang="zh-CN" baseline="-25000">
                  <a:ea typeface="宋体" charset="-122"/>
                </a:rPr>
                <a:t>o</a:t>
              </a:r>
              <a:endParaRPr kumimoji="1" lang="en-US" altLang="zh-CN">
                <a:ea typeface="宋体" charset="-122"/>
              </a:endParaRPr>
            </a:p>
          </p:txBody>
        </p:sp>
        <p:grpSp>
          <p:nvGrpSpPr>
            <p:cNvPr id="45082" name="Group 107"/>
            <p:cNvGrpSpPr>
              <a:grpSpLocks/>
            </p:cNvGrpSpPr>
            <p:nvPr/>
          </p:nvGrpSpPr>
          <p:grpSpPr bwMode="auto">
            <a:xfrm rot="5400000">
              <a:off x="2649" y="2967"/>
              <a:ext cx="77" cy="480"/>
              <a:chOff x="1824" y="1344"/>
              <a:chExt cx="77" cy="480"/>
            </a:xfrm>
          </p:grpSpPr>
          <p:sp>
            <p:nvSpPr>
              <p:cNvPr id="45100" name="Rectangle 10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101" name="Line 10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102" name="Line 11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5083" name="Group 111"/>
            <p:cNvGrpSpPr>
              <a:grpSpLocks/>
            </p:cNvGrpSpPr>
            <p:nvPr/>
          </p:nvGrpSpPr>
          <p:grpSpPr bwMode="auto">
            <a:xfrm>
              <a:off x="2516" y="2420"/>
              <a:ext cx="384" cy="528"/>
              <a:chOff x="2304" y="1824"/>
              <a:chExt cx="384" cy="528"/>
            </a:xfrm>
          </p:grpSpPr>
          <p:sp>
            <p:nvSpPr>
              <p:cNvPr id="45088" name="Rectangle 112"/>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089" name="Line 113"/>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5090" name="Group 114"/>
              <p:cNvGrpSpPr>
                <a:grpSpLocks/>
              </p:cNvGrpSpPr>
              <p:nvPr/>
            </p:nvGrpSpPr>
            <p:grpSpPr bwMode="auto">
              <a:xfrm rot="10800000" flipH="1" flipV="1">
                <a:off x="2339" y="2210"/>
                <a:ext cx="48" cy="48"/>
                <a:chOff x="2856" y="2613"/>
                <a:chExt cx="48" cy="48"/>
              </a:xfrm>
            </p:grpSpPr>
            <p:sp>
              <p:nvSpPr>
                <p:cNvPr id="45098" name="Line 115"/>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9" name="Line 116"/>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5091" name="Group 117"/>
              <p:cNvGrpSpPr>
                <a:grpSpLocks/>
              </p:cNvGrpSpPr>
              <p:nvPr/>
            </p:nvGrpSpPr>
            <p:grpSpPr bwMode="auto">
              <a:xfrm rot="10800000" flipH="1" flipV="1">
                <a:off x="2615" y="2066"/>
                <a:ext cx="48" cy="48"/>
                <a:chOff x="2856" y="2613"/>
                <a:chExt cx="48" cy="48"/>
              </a:xfrm>
            </p:grpSpPr>
            <p:sp>
              <p:nvSpPr>
                <p:cNvPr id="45096" name="Line 118"/>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97" name="Line 119"/>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5092" name="AutoShape 120"/>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45093" name="Group 121"/>
              <p:cNvGrpSpPr>
                <a:grpSpLocks noChangeAspect="1"/>
              </p:cNvGrpSpPr>
              <p:nvPr/>
            </p:nvGrpSpPr>
            <p:grpSpPr bwMode="auto">
              <a:xfrm>
                <a:off x="2488" y="1872"/>
                <a:ext cx="104" cy="34"/>
                <a:chOff x="1584" y="2928"/>
                <a:chExt cx="288" cy="96"/>
              </a:xfrm>
            </p:grpSpPr>
            <p:sp>
              <p:nvSpPr>
                <p:cNvPr id="45094" name="Oval 122"/>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5095" name="Oval 123"/>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sp>
          <p:nvSpPr>
            <p:cNvPr id="45084" name="Line 124"/>
            <p:cNvSpPr>
              <a:spLocks noChangeShapeType="1"/>
            </p:cNvSpPr>
            <p:nvPr/>
          </p:nvSpPr>
          <p:spPr bwMode="auto">
            <a:xfrm>
              <a:off x="2448" y="2832"/>
              <a:ext cx="0" cy="384"/>
            </a:xfrm>
            <a:prstGeom prst="line">
              <a:avLst/>
            </a:prstGeom>
            <a:noFill/>
            <a:ln w="28575">
              <a:solidFill>
                <a:schemeClr val="tx1"/>
              </a:solidFill>
              <a:round/>
              <a:headEnd type="oval" w="sm" len="sm"/>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085" name="Freeform 125"/>
            <p:cNvSpPr>
              <a:spLocks/>
            </p:cNvSpPr>
            <p:nvPr/>
          </p:nvSpPr>
          <p:spPr bwMode="auto">
            <a:xfrm>
              <a:off x="2840" y="2678"/>
              <a:ext cx="192" cy="528"/>
            </a:xfrm>
            <a:custGeom>
              <a:avLst/>
              <a:gdLst>
                <a:gd name="T0" fmla="*/ 0 w 192"/>
                <a:gd name="T1" fmla="*/ 528 h 528"/>
                <a:gd name="T2" fmla="*/ 192 w 192"/>
                <a:gd name="T3" fmla="*/ 528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sp>
          <p:nvSpPr>
            <p:cNvPr id="45086" name="Text Box 126"/>
            <p:cNvSpPr txBox="1">
              <a:spLocks noChangeArrowheads="1"/>
            </p:cNvSpPr>
            <p:nvPr/>
          </p:nvSpPr>
          <p:spPr bwMode="auto">
            <a:xfrm>
              <a:off x="2582" y="2918"/>
              <a:ext cx="2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f</a:t>
              </a:r>
              <a:endParaRPr kumimoji="1" lang="en-US" altLang="zh-CN" sz="2000">
                <a:ea typeface="宋体" charset="-122"/>
              </a:endParaRPr>
            </a:p>
          </p:txBody>
        </p:sp>
        <p:sp>
          <p:nvSpPr>
            <p:cNvPr id="45087" name="Text Box 127"/>
            <p:cNvSpPr txBox="1">
              <a:spLocks noChangeArrowheads="1"/>
            </p:cNvSpPr>
            <p:nvPr/>
          </p:nvSpPr>
          <p:spPr bwMode="auto">
            <a:xfrm>
              <a:off x="2137" y="2552"/>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000" i="1">
                  <a:ea typeface="宋体" charset="-122"/>
                </a:rPr>
                <a:t>R</a:t>
              </a:r>
              <a:r>
                <a:rPr kumimoji="1" lang="en-US" altLang="zh-CN" sz="2000" baseline="-25000">
                  <a:ea typeface="宋体" charset="-122"/>
                </a:rPr>
                <a:t>1</a:t>
              </a:r>
              <a:endParaRPr kumimoji="1" lang="en-US" altLang="zh-CN" sz="2000">
                <a:ea typeface="宋体"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4624"/>
                                        </p:tgtEl>
                                        <p:attrNameLst>
                                          <p:attrName>style.visibility</p:attrName>
                                        </p:attrNameLst>
                                      </p:cBhvr>
                                      <p:to>
                                        <p:strVal val="visible"/>
                                      </p:to>
                                    </p:set>
                                    <p:animEffect transition="in" filter="wipe(left)">
                                      <p:cBhvr>
                                        <p:cTn id="12" dur="75"/>
                                        <p:tgtEl>
                                          <p:spTgt spid="194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94625"/>
                                        </p:tgtEl>
                                        <p:attrNameLst>
                                          <p:attrName>style.visibility</p:attrName>
                                        </p:attrNameLst>
                                      </p:cBhvr>
                                      <p:to>
                                        <p:strVal val="visible"/>
                                      </p:to>
                                    </p:set>
                                    <p:animEffect transition="in" filter="wipe(left)">
                                      <p:cBhvr>
                                        <p:cTn id="17" dur="75"/>
                                        <p:tgtEl>
                                          <p:spTgt spid="194625"/>
                                        </p:tgtEl>
                                      </p:cBhvr>
                                    </p:animEffect>
                                  </p:childTnLst>
                                </p:cTn>
                              </p:par>
                            </p:childTnLst>
                          </p:cTn>
                        </p:par>
                        <p:par>
                          <p:cTn id="18" fill="hold" nodeType="afterGroup">
                            <p:stCondLst>
                              <p:cond delay="825"/>
                            </p:stCondLst>
                            <p:childTnLst>
                              <p:par>
                                <p:cTn id="19" presetID="22" presetClass="entr" presetSubtype="8" fill="hold" nodeType="afterEffect">
                                  <p:stCondLst>
                                    <p:cond delay="0"/>
                                  </p:stCondLst>
                                  <p:childTnLst>
                                    <p:set>
                                      <p:cBhvr>
                                        <p:cTn id="20" dur="1" fill="hold">
                                          <p:stCondLst>
                                            <p:cond delay="0"/>
                                          </p:stCondLst>
                                        </p:cTn>
                                        <p:tgtEl>
                                          <p:spTgt spid="194627"/>
                                        </p:tgtEl>
                                        <p:attrNameLst>
                                          <p:attrName>style.visibility</p:attrName>
                                        </p:attrNameLst>
                                      </p:cBhvr>
                                      <p:to>
                                        <p:strVal val="visible"/>
                                      </p:to>
                                    </p:set>
                                    <p:animEffect transition="in" filter="wipe(left)">
                                      <p:cBhvr>
                                        <p:cTn id="21" dur="500"/>
                                        <p:tgtEl>
                                          <p:spTgt spid="194627"/>
                                        </p:tgtEl>
                                      </p:cBhvr>
                                    </p:animEffect>
                                  </p:childTnLst>
                                </p:cTn>
                              </p:par>
                            </p:childTnLst>
                          </p:cTn>
                        </p:par>
                        <p:par>
                          <p:cTn id="22" fill="hold" nodeType="afterGroup">
                            <p:stCondLst>
                              <p:cond delay="1325"/>
                            </p:stCondLst>
                            <p:childTnLst>
                              <p:par>
                                <p:cTn id="23" presetID="22" presetClass="entr" presetSubtype="8" fill="hold" grpId="0" nodeType="afterEffect">
                                  <p:stCondLst>
                                    <p:cond delay="0"/>
                                  </p:stCondLst>
                                  <p:iterate type="lt">
                                    <p:tmPct val="100000"/>
                                  </p:iterate>
                                  <p:childTnLst>
                                    <p:set>
                                      <p:cBhvr>
                                        <p:cTn id="24" dur="1" fill="hold">
                                          <p:stCondLst>
                                            <p:cond delay="0"/>
                                          </p:stCondLst>
                                        </p:cTn>
                                        <p:tgtEl>
                                          <p:spTgt spid="194628"/>
                                        </p:tgtEl>
                                        <p:attrNameLst>
                                          <p:attrName>style.visibility</p:attrName>
                                        </p:attrNameLst>
                                      </p:cBhvr>
                                      <p:to>
                                        <p:strVal val="visible"/>
                                      </p:to>
                                    </p:set>
                                    <p:animEffect transition="in" filter="wipe(left)">
                                      <p:cBhvr>
                                        <p:cTn id="25" dur="75"/>
                                        <p:tgtEl>
                                          <p:spTgt spid="1946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94626"/>
                                        </p:tgtEl>
                                        <p:attrNameLst>
                                          <p:attrName>style.visibility</p:attrName>
                                        </p:attrNameLst>
                                      </p:cBhvr>
                                      <p:to>
                                        <p:strVal val="visible"/>
                                      </p:to>
                                    </p:set>
                                    <p:animEffect transition="in" filter="wipe(left)">
                                      <p:cBhvr>
                                        <p:cTn id="30" dur="75"/>
                                        <p:tgtEl>
                                          <p:spTgt spid="1946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94629"/>
                                        </p:tgtEl>
                                        <p:attrNameLst>
                                          <p:attrName>style.visibility</p:attrName>
                                        </p:attrNameLst>
                                      </p:cBhvr>
                                      <p:to>
                                        <p:strVal val="visible"/>
                                      </p:to>
                                    </p:set>
                                    <p:animEffect transition="in" filter="wipe(left)">
                                      <p:cBhvr>
                                        <p:cTn id="35" dur="75"/>
                                        <p:tgtEl>
                                          <p:spTgt spid="1946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94630"/>
                                        </p:tgtEl>
                                        <p:attrNameLst>
                                          <p:attrName>style.visibility</p:attrName>
                                        </p:attrNameLst>
                                      </p:cBhvr>
                                      <p:to>
                                        <p:strVal val="visible"/>
                                      </p:to>
                                    </p:set>
                                    <p:animEffect transition="in" filter="wipe(left)">
                                      <p:cBhvr>
                                        <p:cTn id="40" dur="500"/>
                                        <p:tgtEl>
                                          <p:spTgt spid="19463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194631"/>
                                        </p:tgtEl>
                                        <p:attrNameLst>
                                          <p:attrName>style.visibility</p:attrName>
                                        </p:attrNameLst>
                                      </p:cBhvr>
                                      <p:to>
                                        <p:strVal val="visible"/>
                                      </p:to>
                                    </p:set>
                                    <p:animEffect transition="in" filter="wipe(left)">
                                      <p:cBhvr>
                                        <p:cTn id="45" dur="75"/>
                                        <p:tgtEl>
                                          <p:spTgt spid="19463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94632"/>
                                        </p:tgtEl>
                                        <p:attrNameLst>
                                          <p:attrName>style.visibility</p:attrName>
                                        </p:attrNameLst>
                                      </p:cBhvr>
                                      <p:to>
                                        <p:strVal val="visible"/>
                                      </p:to>
                                    </p:set>
                                    <p:animEffect transition="in" filter="wipe(left)">
                                      <p:cBhvr>
                                        <p:cTn id="50" dur="500"/>
                                        <p:tgtEl>
                                          <p:spTgt spid="1946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checkerboard(across)">
                                      <p:cBhvr>
                                        <p:cTn id="55" dur="5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94649"/>
                                        </p:tgtEl>
                                        <p:attrNameLst>
                                          <p:attrName>style.visibility</p:attrName>
                                        </p:attrNameLst>
                                      </p:cBhvr>
                                      <p:to>
                                        <p:strVal val="visible"/>
                                      </p:to>
                                    </p:set>
                                    <p:animEffect transition="in" filter="wipe(left)">
                                      <p:cBhvr>
                                        <p:cTn id="60" dur="500"/>
                                        <p:tgtEl>
                                          <p:spTgt spid="19464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94650"/>
                                        </p:tgtEl>
                                        <p:attrNameLst>
                                          <p:attrName>style.visibility</p:attrName>
                                        </p:attrNameLst>
                                      </p:cBhvr>
                                      <p:to>
                                        <p:strVal val="visible"/>
                                      </p:to>
                                    </p:set>
                                    <p:animEffect transition="in" filter="wipe(left)">
                                      <p:cBhvr>
                                        <p:cTn id="65" dur="500"/>
                                        <p:tgtEl>
                                          <p:spTgt spid="19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4" grpId="0" autoUpdateAnimBg="0"/>
      <p:bldP spid="194625" grpId="0" autoUpdateAnimBg="0"/>
      <p:bldP spid="194626" grpId="0" autoUpdateAnimBg="0"/>
      <p:bldP spid="194628" grpId="0" autoUpdateAnimBg="0"/>
      <p:bldP spid="194629" grpId="0" autoUpdateAnimBg="0"/>
      <p:bldP spid="194631" grpId="0" autoUpdateAnimBg="0"/>
      <p:bldP spid="194649" grpId="0" animBg="1"/>
      <p:bldP spid="19465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spAutoFit/>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7</a:t>
            </a:r>
            <a:r>
              <a:rPr lang="zh-CN" altLang="en-US" sz="4000" smtClean="0">
                <a:ea typeface="宋体" charset="-122"/>
              </a:rPr>
              <a:t>）</a:t>
            </a:r>
            <a:endParaRPr lang="zh-CN" altLang="en-US" smtClean="0">
              <a:ea typeface="楷体_GB2312" pitchFamily="49" charset="-122"/>
            </a:endParaRPr>
          </a:p>
        </p:txBody>
      </p:sp>
      <p:sp>
        <p:nvSpPr>
          <p:cNvPr id="3" name="灯片编号占位符 2"/>
          <p:cNvSpPr>
            <a:spLocks noGrp="1"/>
          </p:cNvSpPr>
          <p:nvPr>
            <p:ph type="sldNum" sz="quarter" idx="12"/>
          </p:nvPr>
        </p:nvSpPr>
        <p:spPr/>
        <p:txBody>
          <a:bodyPr/>
          <a:lstStyle/>
          <a:p>
            <a:pPr>
              <a:defRPr/>
            </a:pPr>
            <a:fld id="{E4DCDFD6-397A-4776-9F04-AECACB83C822}" type="slidenum">
              <a:rPr lang="zh-CN" altLang="en-US" smtClean="0"/>
              <a:pPr>
                <a:defRPr/>
              </a:pPr>
              <a:t>87</a:t>
            </a:fld>
            <a:endParaRPr lang="zh-CN" altLang="en-US"/>
          </a:p>
        </p:txBody>
      </p:sp>
      <p:sp>
        <p:nvSpPr>
          <p:cNvPr id="46086" name="Rectangle 3"/>
          <p:cNvSpPr>
            <a:spLocks noGrp="1" noChangeArrowheads="1"/>
          </p:cNvSpPr>
          <p:nvPr>
            <p:ph sz="quarter" idx="4294967295"/>
          </p:nvPr>
        </p:nvSpPr>
        <p:spPr>
          <a:xfrm>
            <a:off x="0" y="798053"/>
            <a:ext cx="8550275" cy="568325"/>
          </a:xfrm>
        </p:spPr>
        <p:txBody>
          <a:bodyPr>
            <a:spAutoFit/>
          </a:bodyPr>
          <a:lstStyle/>
          <a:p>
            <a:pPr eaLnBrk="1" hangingPunct="1"/>
            <a:r>
              <a:rPr lang="zh-CN" altLang="en-US" dirty="0" smtClean="0">
                <a:ea typeface="宋体" charset="-122"/>
              </a:rPr>
              <a:t>同相输入滞回比较器</a:t>
            </a:r>
          </a:p>
        </p:txBody>
      </p:sp>
      <p:sp>
        <p:nvSpPr>
          <p:cNvPr id="122884" name="Text Box 4"/>
          <p:cNvSpPr txBox="1">
            <a:spLocks noChangeArrowheads="1"/>
          </p:cNvSpPr>
          <p:nvPr/>
        </p:nvSpPr>
        <p:spPr bwMode="auto">
          <a:xfrm>
            <a:off x="469900" y="3044365"/>
            <a:ext cx="326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第一步</a:t>
            </a:r>
            <a:r>
              <a:rPr kumimoji="1" lang="en-US" altLang="zh-CN"/>
              <a:t>. </a:t>
            </a:r>
            <a:r>
              <a:rPr kumimoji="1" lang="zh-CN" altLang="en-US"/>
              <a:t>设输出 </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endParaRPr kumimoji="1" lang="en-US" altLang="zh-CN" i="1" baseline="-25000"/>
          </a:p>
        </p:txBody>
      </p:sp>
      <p:sp>
        <p:nvSpPr>
          <p:cNvPr id="122885" name="Text Box 5"/>
          <p:cNvSpPr txBox="1">
            <a:spLocks noChangeArrowheads="1"/>
          </p:cNvSpPr>
          <p:nvPr/>
        </p:nvSpPr>
        <p:spPr bwMode="auto">
          <a:xfrm>
            <a:off x="469900" y="3469815"/>
            <a:ext cx="2887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第二步</a:t>
            </a:r>
            <a:r>
              <a:rPr kumimoji="1" lang="en-US" altLang="zh-CN"/>
              <a:t>. </a:t>
            </a:r>
            <a:r>
              <a:rPr kumimoji="1" lang="zh-CN" altLang="zh-CN"/>
              <a:t>确定</a:t>
            </a:r>
            <a:r>
              <a:rPr kumimoji="1" lang="en-US" altLang="zh-CN" i="1"/>
              <a:t>u</a:t>
            </a:r>
            <a:r>
              <a:rPr kumimoji="1" lang="en-US" altLang="zh-CN" baseline="-25000"/>
              <a:t>+ </a:t>
            </a:r>
            <a:r>
              <a:rPr kumimoji="1" lang="zh-CN" altLang="en-US"/>
              <a:t>和 </a:t>
            </a:r>
            <a:r>
              <a:rPr kumimoji="1" lang="en-US" altLang="zh-CN" i="1"/>
              <a:t>u</a:t>
            </a:r>
            <a:r>
              <a:rPr kumimoji="1" lang="en-US" altLang="zh-CN" baseline="-25000">
                <a:latin typeface="宋体" charset="-122"/>
              </a:rPr>
              <a:t>-</a:t>
            </a:r>
          </a:p>
        </p:txBody>
      </p:sp>
      <p:sp>
        <p:nvSpPr>
          <p:cNvPr id="122886" name="Text Box 6"/>
          <p:cNvSpPr txBox="1">
            <a:spLocks noChangeArrowheads="1"/>
          </p:cNvSpPr>
          <p:nvPr/>
        </p:nvSpPr>
        <p:spPr bwMode="auto">
          <a:xfrm>
            <a:off x="254000" y="5228765"/>
            <a:ext cx="516413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第三步</a:t>
            </a:r>
            <a:r>
              <a:rPr kumimoji="1" lang="en-US" altLang="zh-CN"/>
              <a:t>. </a:t>
            </a:r>
            <a:r>
              <a:rPr kumimoji="1" lang="zh-CN" altLang="en-US"/>
              <a:t>如果</a:t>
            </a:r>
            <a:r>
              <a:rPr kumimoji="1" lang="en-US" altLang="zh-CN" i="1"/>
              <a:t>u</a:t>
            </a:r>
            <a:r>
              <a:rPr kumimoji="1" lang="en-US" altLang="zh-CN" baseline="-25000"/>
              <a:t>+</a:t>
            </a:r>
            <a:r>
              <a:rPr kumimoji="1" lang="en-US" altLang="zh-CN"/>
              <a:t>&gt;</a:t>
            </a:r>
            <a:r>
              <a:rPr kumimoji="1" lang="en-US" altLang="zh-CN" i="1"/>
              <a:t>u</a:t>
            </a:r>
            <a:r>
              <a:rPr kumimoji="1" lang="en-US" altLang="zh-CN" baseline="-25000">
                <a:latin typeface="宋体" charset="-122"/>
              </a:rPr>
              <a:t>-</a:t>
            </a:r>
            <a:r>
              <a:rPr kumimoji="1" lang="zh-CN" altLang="en-US">
                <a:latin typeface="宋体" charset="-122"/>
              </a:rPr>
              <a:t>，继续维持</a:t>
            </a:r>
            <a:r>
              <a:rPr kumimoji="1" lang="en-US" altLang="zh-CN" i="1"/>
              <a:t>u</a:t>
            </a:r>
            <a:r>
              <a:rPr kumimoji="1" lang="en-US" altLang="zh-CN" baseline="-25000"/>
              <a:t>o</a:t>
            </a:r>
            <a:r>
              <a:rPr kumimoji="1" lang="en-US" altLang="zh-CN"/>
              <a:t>=</a:t>
            </a:r>
            <a:r>
              <a:rPr kumimoji="1" lang="en-US" altLang="zh-CN" i="1"/>
              <a:t>U</a:t>
            </a:r>
            <a:r>
              <a:rPr kumimoji="1" lang="en-US" altLang="zh-CN" baseline="-25000"/>
              <a:t>OH</a:t>
            </a:r>
          </a:p>
          <a:p>
            <a:pPr eaLnBrk="1" hangingPunct="1">
              <a:lnSpc>
                <a:spcPct val="130000"/>
              </a:lnSpc>
            </a:pPr>
            <a:r>
              <a:rPr kumimoji="1" lang="zh-CN" altLang="zh-CN" baseline="-25000"/>
              <a:t>	</a:t>
            </a:r>
            <a:r>
              <a:rPr kumimoji="1" lang="zh-CN" altLang="en-US"/>
              <a:t>如果</a:t>
            </a:r>
            <a:r>
              <a:rPr kumimoji="1" lang="en-US" altLang="zh-CN" i="1"/>
              <a:t>u</a:t>
            </a:r>
            <a:r>
              <a:rPr kumimoji="1" lang="en-US" altLang="zh-CN" baseline="-25000"/>
              <a:t>+</a:t>
            </a:r>
            <a:r>
              <a:rPr kumimoji="1" lang="en-US" altLang="zh-CN"/>
              <a:t>&lt;</a:t>
            </a:r>
            <a:r>
              <a:rPr kumimoji="1" lang="en-US" altLang="zh-CN" i="1"/>
              <a:t>u</a:t>
            </a:r>
            <a:r>
              <a:rPr kumimoji="1" lang="en-US" altLang="zh-CN" baseline="-25000">
                <a:latin typeface="宋体" charset="-122"/>
              </a:rPr>
              <a:t>-</a:t>
            </a:r>
            <a:r>
              <a:rPr kumimoji="1" lang="zh-CN" altLang="en-US">
                <a:latin typeface="宋体" charset="-122"/>
              </a:rPr>
              <a:t>，输出变为</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endParaRPr kumimoji="1" lang="zh-CN" altLang="zh-CN" baseline="-25000"/>
          </a:p>
        </p:txBody>
      </p:sp>
      <p:graphicFrame>
        <p:nvGraphicFramePr>
          <p:cNvPr id="122887" name="Object 7"/>
          <p:cNvGraphicFramePr>
            <a:graphicFrameLocks noChangeAspect="1"/>
          </p:cNvGraphicFramePr>
          <p:nvPr>
            <p:extLst>
              <p:ext uri="{D42A27DB-BD31-4B8C-83A1-F6EECF244321}">
                <p14:modId xmlns:p14="http://schemas.microsoft.com/office/powerpoint/2010/main" val="2853171539"/>
              </p:ext>
            </p:extLst>
          </p:nvPr>
        </p:nvGraphicFramePr>
        <p:xfrm>
          <a:off x="974725" y="3966703"/>
          <a:ext cx="3514725" cy="858837"/>
        </p:xfrm>
        <a:graphic>
          <a:graphicData uri="http://schemas.openxmlformats.org/presentationml/2006/ole">
            <mc:AlternateContent xmlns:mc="http://schemas.openxmlformats.org/markup-compatibility/2006">
              <mc:Choice xmlns:v="urn:schemas-microsoft-com:vml" Requires="v">
                <p:oleObj spid="_x0000_s46251" name="Equation" r:id="rId3" imgW="1765080" imgH="431640" progId="Equation.DSMT4">
                  <p:embed/>
                </p:oleObj>
              </mc:Choice>
              <mc:Fallback>
                <p:oleObj name="Equation" r:id="rId3" imgW="1765080" imgH="431640" progId="Equation.DSMT4">
                  <p:embed/>
                  <p:pic>
                    <p:nvPicPr>
                      <p:cNvPr id="0"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3966703"/>
                        <a:ext cx="3514725"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8" name="Text Box 8"/>
          <p:cNvSpPr txBox="1">
            <a:spLocks noChangeArrowheads="1"/>
          </p:cNvSpPr>
          <p:nvPr/>
        </p:nvSpPr>
        <p:spPr bwMode="auto">
          <a:xfrm>
            <a:off x="762000" y="4843003"/>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latin typeface="宋体" charset="-122"/>
              </a:rPr>
              <a:t>-</a:t>
            </a:r>
            <a:r>
              <a:rPr kumimoji="1" lang="en-US" altLang="zh-CN" i="1"/>
              <a:t>=U</a:t>
            </a:r>
            <a:r>
              <a:rPr kumimoji="1" lang="en-US" altLang="zh-CN" baseline="-25000"/>
              <a:t>R</a:t>
            </a:r>
          </a:p>
        </p:txBody>
      </p:sp>
      <p:sp>
        <p:nvSpPr>
          <p:cNvPr id="122889" name="Text Box 9"/>
          <p:cNvSpPr txBox="1">
            <a:spLocks noChangeArrowheads="1"/>
          </p:cNvSpPr>
          <p:nvPr/>
        </p:nvSpPr>
        <p:spPr bwMode="auto">
          <a:xfrm>
            <a:off x="3976688" y="974265"/>
            <a:ext cx="4492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zh-CN" altLang="en-US"/>
              <a:t>输出从</a:t>
            </a:r>
            <a:r>
              <a:rPr kumimoji="1" lang="en-US" altLang="zh-CN" i="1"/>
              <a:t>U</a:t>
            </a:r>
            <a:r>
              <a:rPr kumimoji="1" lang="en-US" altLang="zh-CN" baseline="-25000"/>
              <a:t>OH</a:t>
            </a:r>
            <a:r>
              <a:rPr kumimoji="1" lang="zh-CN" altLang="en-US"/>
              <a:t>变为</a:t>
            </a:r>
            <a:r>
              <a:rPr kumimoji="1" lang="en-US" altLang="zh-CN" i="1"/>
              <a:t>U</a:t>
            </a:r>
            <a:r>
              <a:rPr kumimoji="1" lang="en-US" altLang="zh-CN" baseline="-25000"/>
              <a:t>OL</a:t>
            </a:r>
            <a:r>
              <a:rPr kumimoji="1" lang="zh-CN" altLang="en-US"/>
              <a:t>的输入门限电压：</a:t>
            </a:r>
          </a:p>
        </p:txBody>
      </p:sp>
      <p:graphicFrame>
        <p:nvGraphicFramePr>
          <p:cNvPr id="122890" name="Object 10"/>
          <p:cNvGraphicFramePr>
            <a:graphicFrameLocks noChangeAspect="1"/>
          </p:cNvGraphicFramePr>
          <p:nvPr>
            <p:extLst>
              <p:ext uri="{D42A27DB-BD31-4B8C-83A1-F6EECF244321}">
                <p14:modId xmlns:p14="http://schemas.microsoft.com/office/powerpoint/2010/main" val="1546380430"/>
              </p:ext>
            </p:extLst>
          </p:nvPr>
        </p:nvGraphicFramePr>
        <p:xfrm>
          <a:off x="4864100" y="1475915"/>
          <a:ext cx="3451225" cy="863600"/>
        </p:xfrm>
        <a:graphic>
          <a:graphicData uri="http://schemas.openxmlformats.org/presentationml/2006/ole">
            <mc:AlternateContent xmlns:mc="http://schemas.openxmlformats.org/markup-compatibility/2006">
              <mc:Choice xmlns:v="urn:schemas-microsoft-com:vml" Requires="v">
                <p:oleObj spid="_x0000_s46252" name="Equation" r:id="rId5" imgW="1726920" imgH="431640" progId="Equation.DSMT4">
                  <p:embed/>
                </p:oleObj>
              </mc:Choice>
              <mc:Fallback>
                <p:oleObj name="Equation" r:id="rId5" imgW="1726920" imgH="431640" progId="Equation.DSMT4">
                  <p:embed/>
                  <p:pic>
                    <p:nvPicPr>
                      <p:cNvPr id="0" name="Object 1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4100" y="1475915"/>
                        <a:ext cx="34512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91" name="Text Box 11"/>
          <p:cNvSpPr txBox="1">
            <a:spLocks noChangeArrowheads="1"/>
          </p:cNvSpPr>
          <p:nvPr/>
        </p:nvSpPr>
        <p:spPr bwMode="auto">
          <a:xfrm>
            <a:off x="3703638" y="2137903"/>
            <a:ext cx="5440362"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lnSpc>
                <a:spcPct val="130000"/>
              </a:lnSpc>
            </a:pPr>
            <a:r>
              <a:rPr kumimoji="1" lang="zh-CN" altLang="en-US"/>
              <a:t>设输出初始状态为</a:t>
            </a:r>
            <a:r>
              <a:rPr kumimoji="1" lang="en-US" altLang="zh-CN" i="1"/>
              <a:t>u</a:t>
            </a:r>
            <a:r>
              <a:rPr kumimoji="1" lang="en-US" altLang="zh-CN" baseline="-25000"/>
              <a:t>o</a:t>
            </a:r>
            <a:r>
              <a:rPr kumimoji="1" lang="en-US" altLang="zh-CN"/>
              <a:t>=</a:t>
            </a:r>
            <a:r>
              <a:rPr kumimoji="1" lang="en-US" altLang="zh-CN" i="1"/>
              <a:t>U</a:t>
            </a:r>
            <a:r>
              <a:rPr kumimoji="1" lang="en-US" altLang="zh-CN" baseline="-25000"/>
              <a:t>OL</a:t>
            </a:r>
            <a:r>
              <a:rPr kumimoji="1" lang="zh-CN" altLang="en-US"/>
              <a:t>同样可分析得输出从</a:t>
            </a:r>
            <a:r>
              <a:rPr kumimoji="1" lang="en-US" altLang="zh-CN" i="1"/>
              <a:t>U</a:t>
            </a:r>
            <a:r>
              <a:rPr kumimoji="1" lang="en-US" altLang="zh-CN" baseline="-25000"/>
              <a:t>OL</a:t>
            </a:r>
            <a:r>
              <a:rPr kumimoji="1" lang="zh-CN" altLang="en-US"/>
              <a:t>变为</a:t>
            </a:r>
            <a:r>
              <a:rPr kumimoji="1" lang="en-US" altLang="zh-CN" i="1"/>
              <a:t>U</a:t>
            </a:r>
            <a:r>
              <a:rPr kumimoji="1" lang="en-US" altLang="zh-CN" baseline="-25000"/>
              <a:t>OH</a:t>
            </a:r>
            <a:r>
              <a:rPr kumimoji="1" lang="zh-CN" altLang="en-US"/>
              <a:t>的输入门限电压：</a:t>
            </a:r>
          </a:p>
        </p:txBody>
      </p:sp>
      <p:graphicFrame>
        <p:nvGraphicFramePr>
          <p:cNvPr id="122892" name="Object 12"/>
          <p:cNvGraphicFramePr>
            <a:graphicFrameLocks noChangeAspect="1"/>
          </p:cNvGraphicFramePr>
          <p:nvPr>
            <p:extLst>
              <p:ext uri="{D42A27DB-BD31-4B8C-83A1-F6EECF244321}">
                <p14:modId xmlns:p14="http://schemas.microsoft.com/office/powerpoint/2010/main" val="2759912750"/>
              </p:ext>
            </p:extLst>
          </p:nvPr>
        </p:nvGraphicFramePr>
        <p:xfrm>
          <a:off x="4881563" y="3252328"/>
          <a:ext cx="3425825" cy="863600"/>
        </p:xfrm>
        <a:graphic>
          <a:graphicData uri="http://schemas.openxmlformats.org/presentationml/2006/ole">
            <mc:AlternateContent xmlns:mc="http://schemas.openxmlformats.org/markup-compatibility/2006">
              <mc:Choice xmlns:v="urn:schemas-microsoft-com:vml" Requires="v">
                <p:oleObj spid="_x0000_s46253" name="Equation" r:id="rId7" imgW="1714320" imgH="431640" progId="Equation.DSMT4">
                  <p:embed/>
                </p:oleObj>
              </mc:Choice>
              <mc:Fallback>
                <p:oleObj name="Equation" r:id="rId7" imgW="1714320" imgH="431640" progId="Equation.DSMT4">
                  <p:embed/>
                  <p:pic>
                    <p:nvPicPr>
                      <p:cNvPr id="0" name="Object 1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563" y="3252328"/>
                        <a:ext cx="34258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a:grpSpLocks/>
          </p:cNvGrpSpPr>
          <p:nvPr/>
        </p:nvGrpSpPr>
        <p:grpSpPr bwMode="auto">
          <a:xfrm>
            <a:off x="5105400" y="4003215"/>
            <a:ext cx="3763963" cy="2244725"/>
            <a:chOff x="3216" y="2676"/>
            <a:chExt cx="2371" cy="1414"/>
          </a:xfrm>
        </p:grpSpPr>
        <p:sp>
          <p:nvSpPr>
            <p:cNvPr id="46133" name="Line 14"/>
            <p:cNvSpPr>
              <a:spLocks noChangeShapeType="1"/>
            </p:cNvSpPr>
            <p:nvPr/>
          </p:nvSpPr>
          <p:spPr bwMode="auto">
            <a:xfrm>
              <a:off x="3216" y="3514"/>
              <a:ext cx="2304" cy="0"/>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34" name="Line 15"/>
            <p:cNvSpPr>
              <a:spLocks noChangeShapeType="1"/>
            </p:cNvSpPr>
            <p:nvPr/>
          </p:nvSpPr>
          <p:spPr bwMode="auto">
            <a:xfrm flipV="1">
              <a:off x="4272" y="2842"/>
              <a:ext cx="0" cy="1248"/>
            </a:xfrm>
            <a:prstGeom prst="line">
              <a:avLst/>
            </a:prstGeom>
            <a:noFill/>
            <a:ln w="28575" cap="sq">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35" name="Text Box 16"/>
            <p:cNvSpPr txBox="1">
              <a:spLocks noChangeArrowheads="1"/>
            </p:cNvSpPr>
            <p:nvPr/>
          </p:nvSpPr>
          <p:spPr bwMode="auto">
            <a:xfrm>
              <a:off x="4310" y="267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o</a:t>
              </a:r>
              <a:endParaRPr kumimoji="1" lang="en-US" altLang="zh-CN"/>
            </a:p>
          </p:txBody>
        </p:sp>
        <p:sp>
          <p:nvSpPr>
            <p:cNvPr id="46136" name="Text Box 17"/>
            <p:cNvSpPr txBox="1">
              <a:spLocks noChangeArrowheads="1"/>
            </p:cNvSpPr>
            <p:nvPr/>
          </p:nvSpPr>
          <p:spPr bwMode="auto">
            <a:xfrm>
              <a:off x="5328" y="3514"/>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i</a:t>
              </a:r>
              <a:endParaRPr kumimoji="1" lang="en-US" altLang="zh-CN"/>
            </a:p>
          </p:txBody>
        </p:sp>
        <p:grpSp>
          <p:nvGrpSpPr>
            <p:cNvPr id="46137" name="Group 18"/>
            <p:cNvGrpSpPr>
              <a:grpSpLocks/>
            </p:cNvGrpSpPr>
            <p:nvPr/>
          </p:nvGrpSpPr>
          <p:grpSpPr bwMode="auto">
            <a:xfrm>
              <a:off x="3468" y="3158"/>
              <a:ext cx="1824" cy="692"/>
              <a:chOff x="3468" y="3158"/>
              <a:chExt cx="1824" cy="692"/>
            </a:xfrm>
          </p:grpSpPr>
          <p:sp>
            <p:nvSpPr>
              <p:cNvPr id="46138" name="Text Box 19"/>
              <p:cNvSpPr txBox="1">
                <a:spLocks noChangeArrowheads="1"/>
              </p:cNvSpPr>
              <p:nvPr/>
            </p:nvSpPr>
            <p:spPr bwMode="auto">
              <a:xfrm flipH="1">
                <a:off x="4318" y="34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a:t>0</a:t>
                </a:r>
              </a:p>
            </p:txBody>
          </p:sp>
          <p:sp>
            <p:nvSpPr>
              <p:cNvPr id="46139" name="Line 20"/>
              <p:cNvSpPr>
                <a:spLocks noChangeShapeType="1"/>
              </p:cNvSpPr>
              <p:nvPr/>
            </p:nvSpPr>
            <p:spPr bwMode="auto">
              <a:xfrm flipH="1">
                <a:off x="3996" y="3162"/>
                <a:ext cx="1296" cy="1"/>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0" name="Line 21"/>
              <p:cNvSpPr>
                <a:spLocks noChangeShapeType="1"/>
              </p:cNvSpPr>
              <p:nvPr/>
            </p:nvSpPr>
            <p:spPr bwMode="auto">
              <a:xfrm flipH="1">
                <a:off x="3468" y="3839"/>
                <a:ext cx="1296" cy="1"/>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1" name="Line 22"/>
              <p:cNvSpPr>
                <a:spLocks noChangeShapeType="1"/>
              </p:cNvSpPr>
              <p:nvPr/>
            </p:nvSpPr>
            <p:spPr bwMode="auto">
              <a:xfrm flipH="1">
                <a:off x="3996" y="3178"/>
                <a:ext cx="0" cy="672"/>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2" name="Line 23"/>
              <p:cNvSpPr>
                <a:spLocks noChangeShapeType="1"/>
              </p:cNvSpPr>
              <p:nvPr/>
            </p:nvSpPr>
            <p:spPr bwMode="auto">
              <a:xfrm flipH="1">
                <a:off x="4764" y="3178"/>
                <a:ext cx="0" cy="672"/>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3" name="Line 24"/>
              <p:cNvSpPr>
                <a:spLocks noChangeShapeType="1"/>
              </p:cNvSpPr>
              <p:nvPr/>
            </p:nvSpPr>
            <p:spPr bwMode="auto">
              <a:xfrm flipH="1">
                <a:off x="3996" y="3330"/>
                <a:ext cx="0" cy="288"/>
              </a:xfrm>
              <a:prstGeom prst="line">
                <a:avLst/>
              </a:prstGeom>
              <a:noFill/>
              <a:ln w="28575" cap="sq">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4" name="Line 25"/>
              <p:cNvSpPr>
                <a:spLocks noChangeShapeType="1"/>
              </p:cNvSpPr>
              <p:nvPr/>
            </p:nvSpPr>
            <p:spPr bwMode="auto">
              <a:xfrm flipH="1" flipV="1">
                <a:off x="4762" y="3388"/>
                <a:ext cx="0" cy="288"/>
              </a:xfrm>
              <a:prstGeom prst="line">
                <a:avLst/>
              </a:prstGeom>
              <a:noFill/>
              <a:ln w="28575" cap="sq">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5" name="Line 26"/>
              <p:cNvSpPr>
                <a:spLocks noChangeShapeType="1"/>
              </p:cNvSpPr>
              <p:nvPr/>
            </p:nvSpPr>
            <p:spPr bwMode="auto">
              <a:xfrm>
                <a:off x="4284" y="3840"/>
                <a:ext cx="240" cy="0"/>
              </a:xfrm>
              <a:prstGeom prst="line">
                <a:avLst/>
              </a:prstGeom>
              <a:noFill/>
              <a:ln w="28575" cap="sq">
                <a:solidFill>
                  <a:srgbClr val="FF0000"/>
                </a:solidFill>
                <a:round/>
                <a:headEnd type="none" w="sm" len="sm"/>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6" name="Line 27"/>
              <p:cNvSpPr>
                <a:spLocks noChangeShapeType="1"/>
              </p:cNvSpPr>
              <p:nvPr/>
            </p:nvSpPr>
            <p:spPr bwMode="auto">
              <a:xfrm>
                <a:off x="4284" y="3160"/>
                <a:ext cx="240" cy="0"/>
              </a:xfrm>
              <a:prstGeom prst="line">
                <a:avLst/>
              </a:prstGeom>
              <a:noFill/>
              <a:ln w="28575" cap="sq">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7" name="Line 28"/>
              <p:cNvSpPr>
                <a:spLocks noChangeShapeType="1"/>
              </p:cNvSpPr>
              <p:nvPr/>
            </p:nvSpPr>
            <p:spPr bwMode="auto">
              <a:xfrm flipH="1">
                <a:off x="4870" y="3158"/>
                <a:ext cx="288" cy="0"/>
              </a:xfrm>
              <a:prstGeom prst="line">
                <a:avLst/>
              </a:prstGeom>
              <a:noFill/>
              <a:ln w="28575" cap="sq">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148" name="Line 29"/>
              <p:cNvSpPr>
                <a:spLocks noChangeShapeType="1"/>
              </p:cNvSpPr>
              <p:nvPr/>
            </p:nvSpPr>
            <p:spPr bwMode="auto">
              <a:xfrm flipH="1">
                <a:off x="3546" y="3840"/>
                <a:ext cx="288" cy="0"/>
              </a:xfrm>
              <a:prstGeom prst="line">
                <a:avLst/>
              </a:prstGeom>
              <a:noFill/>
              <a:ln w="28575" cap="sq">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122910" name="Freeform 30"/>
          <p:cNvSpPr>
            <a:spLocks/>
          </p:cNvSpPr>
          <p:nvPr/>
        </p:nvSpPr>
        <p:spPr bwMode="auto">
          <a:xfrm>
            <a:off x="5038725" y="2117265"/>
            <a:ext cx="1285875" cy="3140075"/>
          </a:xfrm>
          <a:custGeom>
            <a:avLst/>
            <a:gdLst>
              <a:gd name="T0" fmla="*/ 105846580 w 810"/>
              <a:gd name="T1" fmla="*/ 0 h 1978"/>
              <a:gd name="T2" fmla="*/ 322580002 w 810"/>
              <a:gd name="T3" fmla="*/ 2147483647 h 1978"/>
              <a:gd name="T4" fmla="*/ 2041326741 w 810"/>
              <a:gd name="T5" fmla="*/ 2147483647 h 1978"/>
              <a:gd name="T6" fmla="*/ 0 60000 65536"/>
              <a:gd name="T7" fmla="*/ 0 60000 65536"/>
              <a:gd name="T8" fmla="*/ 0 60000 65536"/>
              <a:gd name="T9" fmla="*/ 0 w 810"/>
              <a:gd name="T10" fmla="*/ 0 h 1978"/>
              <a:gd name="T11" fmla="*/ 810 w 810"/>
              <a:gd name="T12" fmla="*/ 1978 h 1978"/>
            </a:gdLst>
            <a:ahLst/>
            <a:cxnLst>
              <a:cxn ang="T6">
                <a:pos x="T0" y="T1"/>
              </a:cxn>
              <a:cxn ang="T7">
                <a:pos x="T2" y="T3"/>
              </a:cxn>
              <a:cxn ang="T8">
                <a:pos x="T4" y="T5"/>
              </a:cxn>
            </a:cxnLst>
            <a:rect l="T9" t="T10" r="T11" b="T12"/>
            <a:pathLst>
              <a:path w="810" h="1978">
                <a:moveTo>
                  <a:pt x="42" y="0"/>
                </a:moveTo>
                <a:cubicBezTo>
                  <a:pt x="56" y="205"/>
                  <a:pt x="0" y="900"/>
                  <a:pt x="128" y="1229"/>
                </a:cubicBezTo>
                <a:cubicBezTo>
                  <a:pt x="256" y="1558"/>
                  <a:pt x="668" y="1822"/>
                  <a:pt x="810" y="1978"/>
                </a:cubicBezTo>
              </a:path>
            </a:pathLst>
          </a:custGeom>
          <a:noFill/>
          <a:ln w="38100" cap="sq">
            <a:solidFill>
              <a:srgbClr val="000066"/>
            </a:solidFill>
            <a:round/>
            <a:headEnd type="none" w="sm" len="sm"/>
            <a:tailEnd type="stealth" w="sm" len="lg"/>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122911" name="Freeform 31"/>
          <p:cNvSpPr>
            <a:spLocks/>
          </p:cNvSpPr>
          <p:nvPr/>
        </p:nvSpPr>
        <p:spPr bwMode="auto">
          <a:xfrm>
            <a:off x="5470525" y="3853990"/>
            <a:ext cx="2592388" cy="1403350"/>
          </a:xfrm>
          <a:custGeom>
            <a:avLst/>
            <a:gdLst>
              <a:gd name="T0" fmla="*/ 0 w 1633"/>
              <a:gd name="T1" fmla="*/ 0 h 884"/>
              <a:gd name="T2" fmla="*/ 2147483647 w 1633"/>
              <a:gd name="T3" fmla="*/ 509071620 h 884"/>
              <a:gd name="T4" fmla="*/ 2147483647 w 1633"/>
              <a:gd name="T5" fmla="*/ 1161791314 h 884"/>
              <a:gd name="T6" fmla="*/ 2147483647 w 1633"/>
              <a:gd name="T7" fmla="*/ 2147483647 h 884"/>
              <a:gd name="T8" fmla="*/ 0 60000 65536"/>
              <a:gd name="T9" fmla="*/ 0 60000 65536"/>
              <a:gd name="T10" fmla="*/ 0 60000 65536"/>
              <a:gd name="T11" fmla="*/ 0 60000 65536"/>
              <a:gd name="T12" fmla="*/ 0 w 1633"/>
              <a:gd name="T13" fmla="*/ 0 h 884"/>
              <a:gd name="T14" fmla="*/ 1633 w 1633"/>
              <a:gd name="T15" fmla="*/ 884 h 884"/>
            </a:gdLst>
            <a:ahLst/>
            <a:cxnLst>
              <a:cxn ang="T8">
                <a:pos x="T0" y="T1"/>
              </a:cxn>
              <a:cxn ang="T9">
                <a:pos x="T2" y="T3"/>
              </a:cxn>
              <a:cxn ang="T10">
                <a:pos x="T4" y="T5"/>
              </a:cxn>
              <a:cxn ang="T11">
                <a:pos x="T6" y="T7"/>
              </a:cxn>
            </a:cxnLst>
            <a:rect l="T12" t="T13" r="T14" b="T15"/>
            <a:pathLst>
              <a:path w="1633" h="884">
                <a:moveTo>
                  <a:pt x="0" y="0"/>
                </a:moveTo>
                <a:cubicBezTo>
                  <a:pt x="214" y="34"/>
                  <a:pt x="1017" y="125"/>
                  <a:pt x="1287" y="202"/>
                </a:cubicBezTo>
                <a:cubicBezTo>
                  <a:pt x="1557" y="279"/>
                  <a:pt x="1613" y="347"/>
                  <a:pt x="1623" y="461"/>
                </a:cubicBezTo>
                <a:cubicBezTo>
                  <a:pt x="1633" y="575"/>
                  <a:pt x="1403" y="796"/>
                  <a:pt x="1345" y="884"/>
                </a:cubicBezTo>
              </a:path>
            </a:pathLst>
          </a:custGeom>
          <a:noFill/>
          <a:ln w="38100" cap="sq">
            <a:solidFill>
              <a:srgbClr val="000066"/>
            </a:solidFill>
            <a:round/>
            <a:headEnd type="none" w="sm" len="sm"/>
            <a:tailEnd type="stealth" w="sm" len="lg"/>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4" name="Group 32"/>
          <p:cNvGrpSpPr>
            <a:grpSpLocks/>
          </p:cNvGrpSpPr>
          <p:nvPr/>
        </p:nvGrpSpPr>
        <p:grpSpPr bwMode="auto">
          <a:xfrm>
            <a:off x="976313" y="1488615"/>
            <a:ext cx="2789237" cy="1466850"/>
            <a:chOff x="1680" y="2321"/>
            <a:chExt cx="1757" cy="924"/>
          </a:xfrm>
        </p:grpSpPr>
        <p:grpSp>
          <p:nvGrpSpPr>
            <p:cNvPr id="46097" name="Group 33"/>
            <p:cNvGrpSpPr>
              <a:grpSpLocks/>
            </p:cNvGrpSpPr>
            <p:nvPr/>
          </p:nvGrpSpPr>
          <p:grpSpPr bwMode="auto">
            <a:xfrm rot="5400000">
              <a:off x="2215" y="2296"/>
              <a:ext cx="77" cy="480"/>
              <a:chOff x="1824" y="1344"/>
              <a:chExt cx="77" cy="480"/>
            </a:xfrm>
          </p:grpSpPr>
          <p:sp>
            <p:nvSpPr>
              <p:cNvPr id="46130" name="Rectangle 34"/>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31" name="Line 35"/>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32" name="Line 36"/>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6098" name="Group 37"/>
            <p:cNvGrpSpPr>
              <a:grpSpLocks/>
            </p:cNvGrpSpPr>
            <p:nvPr/>
          </p:nvGrpSpPr>
          <p:grpSpPr bwMode="auto">
            <a:xfrm rot="5400000">
              <a:off x="2215" y="2593"/>
              <a:ext cx="77" cy="480"/>
              <a:chOff x="1824" y="1344"/>
              <a:chExt cx="77" cy="480"/>
            </a:xfrm>
          </p:grpSpPr>
          <p:sp>
            <p:nvSpPr>
              <p:cNvPr id="46127" name="Rectangle 38"/>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28" name="Line 39"/>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29" name="Line 40"/>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6099" name="Oval 41"/>
            <p:cNvSpPr>
              <a:spLocks noChangeArrowheads="1"/>
            </p:cNvSpPr>
            <p:nvPr/>
          </p:nvSpPr>
          <p:spPr bwMode="auto">
            <a:xfrm>
              <a:off x="1958" y="25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00" name="Oval 42"/>
            <p:cNvSpPr>
              <a:spLocks noChangeArrowheads="1"/>
            </p:cNvSpPr>
            <p:nvPr/>
          </p:nvSpPr>
          <p:spPr bwMode="auto">
            <a:xfrm>
              <a:off x="1956" y="280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01" name="Oval 43"/>
            <p:cNvSpPr>
              <a:spLocks noChangeArrowheads="1"/>
            </p:cNvSpPr>
            <p:nvPr/>
          </p:nvSpPr>
          <p:spPr bwMode="auto">
            <a:xfrm>
              <a:off x="3262" y="266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02" name="Text Box 44"/>
            <p:cNvSpPr txBox="1">
              <a:spLocks noChangeArrowheads="1"/>
            </p:cNvSpPr>
            <p:nvPr/>
          </p:nvSpPr>
          <p:spPr bwMode="auto">
            <a:xfrm>
              <a:off x="1688" y="2321"/>
              <a:ext cx="2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U</a:t>
              </a:r>
              <a:r>
                <a:rPr kumimoji="1" lang="en-US" altLang="zh-CN" baseline="-25000"/>
                <a:t>R</a:t>
              </a:r>
              <a:endParaRPr kumimoji="1" lang="en-US" altLang="zh-CN"/>
            </a:p>
          </p:txBody>
        </p:sp>
        <p:sp>
          <p:nvSpPr>
            <p:cNvPr id="46103" name="Text Box 45"/>
            <p:cNvSpPr txBox="1">
              <a:spLocks noChangeArrowheads="1"/>
            </p:cNvSpPr>
            <p:nvPr/>
          </p:nvSpPr>
          <p:spPr bwMode="auto">
            <a:xfrm>
              <a:off x="1680" y="2673"/>
              <a:ext cx="2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i="1" baseline="-25000"/>
                <a:t>i</a:t>
              </a:r>
              <a:endParaRPr kumimoji="1" lang="en-US" altLang="zh-CN" sz="2800" i="1"/>
            </a:p>
          </p:txBody>
        </p:sp>
        <p:sp>
          <p:nvSpPr>
            <p:cNvPr id="46104" name="Line 46"/>
            <p:cNvSpPr>
              <a:spLocks noChangeShapeType="1"/>
            </p:cNvSpPr>
            <p:nvPr/>
          </p:nvSpPr>
          <p:spPr bwMode="auto">
            <a:xfrm>
              <a:off x="2888" y="2680"/>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05" name="Text Box 47"/>
            <p:cNvSpPr txBox="1">
              <a:spLocks noChangeArrowheads="1"/>
            </p:cNvSpPr>
            <p:nvPr/>
          </p:nvSpPr>
          <p:spPr bwMode="auto">
            <a:xfrm>
              <a:off x="3120" y="2337"/>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sz="2800" i="1"/>
                <a:t>u</a:t>
              </a:r>
              <a:r>
                <a:rPr kumimoji="1" lang="en-US" altLang="zh-CN" sz="2800" baseline="-25000"/>
                <a:t>o</a:t>
              </a:r>
              <a:endParaRPr kumimoji="1" lang="en-US" altLang="zh-CN" sz="2800"/>
            </a:p>
          </p:txBody>
        </p:sp>
        <p:grpSp>
          <p:nvGrpSpPr>
            <p:cNvPr id="46106" name="Group 48"/>
            <p:cNvGrpSpPr>
              <a:grpSpLocks/>
            </p:cNvGrpSpPr>
            <p:nvPr/>
          </p:nvGrpSpPr>
          <p:grpSpPr bwMode="auto">
            <a:xfrm rot="5400000">
              <a:off x="2649" y="2967"/>
              <a:ext cx="77" cy="480"/>
              <a:chOff x="1824" y="1344"/>
              <a:chExt cx="77" cy="480"/>
            </a:xfrm>
          </p:grpSpPr>
          <p:sp>
            <p:nvSpPr>
              <p:cNvPr id="46124" name="Rectangle 49"/>
              <p:cNvSpPr>
                <a:spLocks noChangeAspect="1" noChangeArrowheads="1"/>
              </p:cNvSpPr>
              <p:nvPr/>
            </p:nvSpPr>
            <p:spPr bwMode="auto">
              <a:xfrm>
                <a:off x="1824" y="1488"/>
                <a:ext cx="77" cy="1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25" name="Line 50"/>
              <p:cNvSpPr>
                <a:spLocks noChangeShapeType="1"/>
              </p:cNvSpPr>
              <p:nvPr/>
            </p:nvSpPr>
            <p:spPr bwMode="auto">
              <a:xfrm>
                <a:off x="1863" y="1344"/>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26" name="Line 51"/>
              <p:cNvSpPr>
                <a:spLocks noChangeShapeType="1"/>
              </p:cNvSpPr>
              <p:nvPr/>
            </p:nvSpPr>
            <p:spPr bwMode="auto">
              <a:xfrm>
                <a:off x="1863" y="1680"/>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6107" name="Group 52"/>
            <p:cNvGrpSpPr>
              <a:grpSpLocks/>
            </p:cNvGrpSpPr>
            <p:nvPr/>
          </p:nvGrpSpPr>
          <p:grpSpPr bwMode="auto">
            <a:xfrm>
              <a:off x="2516" y="2420"/>
              <a:ext cx="384" cy="528"/>
              <a:chOff x="2304" y="1824"/>
              <a:chExt cx="384" cy="528"/>
            </a:xfrm>
          </p:grpSpPr>
          <p:sp>
            <p:nvSpPr>
              <p:cNvPr id="46112" name="Rectangle 53"/>
              <p:cNvSpPr>
                <a:spLocks noChangeArrowheads="1"/>
              </p:cNvSpPr>
              <p:nvPr/>
            </p:nvSpPr>
            <p:spPr bwMode="auto">
              <a:xfrm rot="10800000" flipH="1" flipV="1">
                <a:off x="2304" y="1824"/>
                <a:ext cx="384"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13" name="Line 54"/>
              <p:cNvSpPr>
                <a:spLocks noChangeShapeType="1"/>
              </p:cNvSpPr>
              <p:nvPr/>
            </p:nvSpPr>
            <p:spPr bwMode="auto">
              <a:xfrm rot="10800000" flipH="1" flipV="1">
                <a:off x="2336" y="195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6114" name="Group 55"/>
              <p:cNvGrpSpPr>
                <a:grpSpLocks/>
              </p:cNvGrpSpPr>
              <p:nvPr/>
            </p:nvGrpSpPr>
            <p:grpSpPr bwMode="auto">
              <a:xfrm rot="10800000" flipH="1" flipV="1">
                <a:off x="2339" y="2210"/>
                <a:ext cx="48" cy="48"/>
                <a:chOff x="2856" y="2613"/>
                <a:chExt cx="48" cy="48"/>
              </a:xfrm>
            </p:grpSpPr>
            <p:sp>
              <p:nvSpPr>
                <p:cNvPr id="46122" name="Line 56"/>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23" name="Line 57"/>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6115" name="Group 58"/>
              <p:cNvGrpSpPr>
                <a:grpSpLocks/>
              </p:cNvGrpSpPr>
              <p:nvPr/>
            </p:nvGrpSpPr>
            <p:grpSpPr bwMode="auto">
              <a:xfrm rot="10800000" flipH="1" flipV="1">
                <a:off x="2615" y="2066"/>
                <a:ext cx="48" cy="48"/>
                <a:chOff x="2856" y="2613"/>
                <a:chExt cx="48" cy="48"/>
              </a:xfrm>
            </p:grpSpPr>
            <p:sp>
              <p:nvSpPr>
                <p:cNvPr id="46120" name="Line 59"/>
                <p:cNvSpPr>
                  <a:spLocks noChangeShapeType="1"/>
                </p:cNvSpPr>
                <p:nvPr/>
              </p:nvSpPr>
              <p:spPr bwMode="auto">
                <a:xfrm>
                  <a:off x="28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21" name="Line 60"/>
                <p:cNvSpPr>
                  <a:spLocks noChangeShapeType="1"/>
                </p:cNvSpPr>
                <p:nvPr/>
              </p:nvSpPr>
              <p:spPr bwMode="auto">
                <a:xfrm rot="-5400000">
                  <a:off x="2856" y="2637"/>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6116" name="AutoShape 61"/>
              <p:cNvSpPr>
                <a:spLocks noChangeArrowheads="1"/>
              </p:cNvSpPr>
              <p:nvPr/>
            </p:nvSpPr>
            <p:spPr bwMode="auto">
              <a:xfrm rot="-5400000" flipH="1" flipV="1">
                <a:off x="2384" y="1862"/>
                <a:ext cx="48" cy="48"/>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nvGrpSpPr>
              <p:cNvPr id="46117" name="Group 62"/>
              <p:cNvGrpSpPr>
                <a:grpSpLocks noChangeAspect="1"/>
              </p:cNvGrpSpPr>
              <p:nvPr/>
            </p:nvGrpSpPr>
            <p:grpSpPr bwMode="auto">
              <a:xfrm>
                <a:off x="2488" y="1872"/>
                <a:ext cx="104" cy="34"/>
                <a:chOff x="1584" y="2928"/>
                <a:chExt cx="288" cy="96"/>
              </a:xfrm>
            </p:grpSpPr>
            <p:sp>
              <p:nvSpPr>
                <p:cNvPr id="46118" name="Oval 63"/>
                <p:cNvSpPr>
                  <a:spLocks noChangeAspect="1" noChangeArrowheads="1"/>
                </p:cNvSpPr>
                <p:nvPr/>
              </p:nvSpPr>
              <p:spPr bwMode="auto">
                <a:xfrm>
                  <a:off x="1584"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sp>
              <p:nvSpPr>
                <p:cNvPr id="46119" name="Oval 64"/>
                <p:cNvSpPr>
                  <a:spLocks noChangeAspect="1" noChangeArrowheads="1"/>
                </p:cNvSpPr>
                <p:nvPr/>
              </p:nvSpPr>
              <p:spPr bwMode="auto">
                <a:xfrm>
                  <a:off x="1728" y="2928"/>
                  <a:ext cx="144"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just">
                    <a:lnSpc>
                      <a:spcPct val="130000"/>
                    </a:lnSpc>
                    <a:spcBef>
                      <a:spcPct val="10000"/>
                    </a:spcBef>
                  </a:pPr>
                  <a:endParaRPr lang="zh-CN" altLang="en-US"/>
                </a:p>
              </p:txBody>
            </p:sp>
          </p:grpSp>
        </p:grpSp>
        <p:sp>
          <p:nvSpPr>
            <p:cNvPr id="46108" name="Line 65"/>
            <p:cNvSpPr>
              <a:spLocks noChangeShapeType="1"/>
            </p:cNvSpPr>
            <p:nvPr/>
          </p:nvSpPr>
          <p:spPr bwMode="auto">
            <a:xfrm>
              <a:off x="2448" y="2832"/>
              <a:ext cx="0" cy="384"/>
            </a:xfrm>
            <a:prstGeom prst="line">
              <a:avLst/>
            </a:prstGeom>
            <a:noFill/>
            <a:ln w="28575">
              <a:solidFill>
                <a:schemeClr val="tx1"/>
              </a:solidFill>
              <a:round/>
              <a:headEnd type="oval" w="sm" len="sm"/>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109" name="Freeform 66"/>
            <p:cNvSpPr>
              <a:spLocks/>
            </p:cNvSpPr>
            <p:nvPr/>
          </p:nvSpPr>
          <p:spPr bwMode="auto">
            <a:xfrm>
              <a:off x="2840" y="2678"/>
              <a:ext cx="192" cy="528"/>
            </a:xfrm>
            <a:custGeom>
              <a:avLst/>
              <a:gdLst>
                <a:gd name="T0" fmla="*/ 0 w 192"/>
                <a:gd name="T1" fmla="*/ 528 h 528"/>
                <a:gd name="T2" fmla="*/ 192 w 192"/>
                <a:gd name="T3" fmla="*/ 528 h 528"/>
                <a:gd name="T4" fmla="*/ 192 w 192"/>
                <a:gd name="T5" fmla="*/ 0 h 528"/>
                <a:gd name="T6" fmla="*/ 0 60000 65536"/>
                <a:gd name="T7" fmla="*/ 0 60000 65536"/>
                <a:gd name="T8" fmla="*/ 0 60000 65536"/>
                <a:gd name="T9" fmla="*/ 0 w 192"/>
                <a:gd name="T10" fmla="*/ 0 h 528"/>
                <a:gd name="T11" fmla="*/ 192 w 192"/>
                <a:gd name="T12" fmla="*/ 528 h 528"/>
              </a:gdLst>
              <a:ahLst/>
              <a:cxnLst>
                <a:cxn ang="T6">
                  <a:pos x="T0" y="T1"/>
                </a:cxn>
                <a:cxn ang="T7">
                  <a:pos x="T2" y="T3"/>
                </a:cxn>
                <a:cxn ang="T8">
                  <a:pos x="T4" y="T5"/>
                </a:cxn>
              </a:cxnLst>
              <a:rect l="T9" t="T10" r="T11" b="T12"/>
              <a:pathLst>
                <a:path w="192" h="528">
                  <a:moveTo>
                    <a:pt x="0" y="528"/>
                  </a:moveTo>
                  <a:lnTo>
                    <a:pt x="192" y="528"/>
                  </a:lnTo>
                  <a:lnTo>
                    <a:pt x="192" y="0"/>
                  </a:lnTo>
                </a:path>
              </a:pathLst>
            </a:custGeom>
            <a:noFill/>
            <a:ln w="28575">
              <a:solidFill>
                <a:schemeClr val="tx1"/>
              </a:solidFill>
              <a:round/>
              <a:headEnd/>
              <a:tailEnd type="oval" w="sm" len="sm"/>
            </a:ln>
            <a:extLst>
              <a:ext uri="{909E8E84-426E-40DD-AFC4-6F175D3DCCD1}">
                <a14:hiddenFill xmlns:a14="http://schemas.microsoft.com/office/drawing/2010/main">
                  <a:solidFill>
                    <a:srgbClr val="FFFFFF"/>
                  </a:solidFill>
                </a14:hiddenFill>
              </a:ext>
            </a:extLst>
          </p:spPr>
          <p:txBody>
            <a:bodyPr>
              <a:spAutoFit/>
            </a:bodyPr>
            <a:lstStyle/>
            <a:p>
              <a:pPr algn="just">
                <a:lnSpc>
                  <a:spcPct val="130000"/>
                </a:lnSpc>
                <a:spcBef>
                  <a:spcPct val="10000"/>
                </a:spcBef>
              </a:pPr>
              <a:endParaRPr lang="zh-CN" altLang="en-US"/>
            </a:p>
          </p:txBody>
        </p:sp>
        <p:sp>
          <p:nvSpPr>
            <p:cNvPr id="46110" name="Text Box 67"/>
            <p:cNvSpPr txBox="1">
              <a:spLocks noChangeArrowheads="1"/>
            </p:cNvSpPr>
            <p:nvPr/>
          </p:nvSpPr>
          <p:spPr bwMode="auto">
            <a:xfrm>
              <a:off x="2582" y="288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i="1" baseline="-25000"/>
                <a:t>f</a:t>
              </a:r>
              <a:endParaRPr kumimoji="1" lang="en-US" altLang="zh-CN" i="1"/>
            </a:p>
          </p:txBody>
        </p:sp>
        <p:sp>
          <p:nvSpPr>
            <p:cNvPr id="46111" name="Text Box 68"/>
            <p:cNvSpPr txBox="1">
              <a:spLocks noChangeArrowheads="1"/>
            </p:cNvSpPr>
            <p:nvPr/>
          </p:nvSpPr>
          <p:spPr bwMode="auto">
            <a:xfrm>
              <a:off x="2137" y="252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eaLnBrk="1" hangingPunct="1"/>
              <a:r>
                <a:rPr kumimoji="1" lang="en-US" altLang="zh-CN" i="1"/>
                <a:t>R</a:t>
              </a:r>
              <a:r>
                <a:rPr kumimoji="1" lang="en-US" altLang="zh-CN" baseline="-25000"/>
                <a:t>1</a:t>
              </a:r>
              <a:endParaRPr kumimoji="1" lang="en-US" altLang="zh-CN"/>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22884"/>
                                        </p:tgtEl>
                                        <p:attrNameLst>
                                          <p:attrName>style.visibility</p:attrName>
                                        </p:attrNameLst>
                                      </p:cBhvr>
                                      <p:to>
                                        <p:strVal val="visible"/>
                                      </p:to>
                                    </p:set>
                                    <p:animEffect transition="in" filter="wipe(left)">
                                      <p:cBhvr>
                                        <p:cTn id="12" dur="75"/>
                                        <p:tgtEl>
                                          <p:spTgt spid="122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2885"/>
                                        </p:tgtEl>
                                        <p:attrNameLst>
                                          <p:attrName>style.visibility</p:attrName>
                                        </p:attrNameLst>
                                      </p:cBhvr>
                                      <p:to>
                                        <p:strVal val="visible"/>
                                      </p:to>
                                    </p:set>
                                    <p:animEffect transition="in" filter="wipe(left)">
                                      <p:cBhvr>
                                        <p:cTn id="17" dur="75"/>
                                        <p:tgtEl>
                                          <p:spTgt spid="122885"/>
                                        </p:tgtEl>
                                      </p:cBhvr>
                                    </p:animEffect>
                                  </p:childTnLst>
                                </p:cTn>
                              </p:par>
                            </p:childTnLst>
                          </p:cTn>
                        </p:par>
                        <p:par>
                          <p:cTn id="18" fill="hold" nodeType="afterGroup">
                            <p:stCondLst>
                              <p:cond delay="825"/>
                            </p:stCondLst>
                            <p:childTnLst>
                              <p:par>
                                <p:cTn id="19" presetID="22" presetClass="entr" presetSubtype="8" fill="hold" nodeType="afterEffect">
                                  <p:stCondLst>
                                    <p:cond delay="0"/>
                                  </p:stCondLst>
                                  <p:childTnLst>
                                    <p:set>
                                      <p:cBhvr>
                                        <p:cTn id="20" dur="1" fill="hold">
                                          <p:stCondLst>
                                            <p:cond delay="0"/>
                                          </p:stCondLst>
                                        </p:cTn>
                                        <p:tgtEl>
                                          <p:spTgt spid="122887"/>
                                        </p:tgtEl>
                                        <p:attrNameLst>
                                          <p:attrName>style.visibility</p:attrName>
                                        </p:attrNameLst>
                                      </p:cBhvr>
                                      <p:to>
                                        <p:strVal val="visible"/>
                                      </p:to>
                                    </p:set>
                                    <p:animEffect transition="in" filter="wipe(left)">
                                      <p:cBhvr>
                                        <p:cTn id="21" dur="500"/>
                                        <p:tgtEl>
                                          <p:spTgt spid="122887"/>
                                        </p:tgtEl>
                                      </p:cBhvr>
                                    </p:animEffect>
                                  </p:childTnLst>
                                </p:cTn>
                              </p:par>
                            </p:childTnLst>
                          </p:cTn>
                        </p:par>
                        <p:par>
                          <p:cTn id="22" fill="hold" nodeType="afterGroup">
                            <p:stCondLst>
                              <p:cond delay="1325"/>
                            </p:stCondLst>
                            <p:childTnLst>
                              <p:par>
                                <p:cTn id="23" presetID="22" presetClass="entr" presetSubtype="8" fill="hold" grpId="0" nodeType="afterEffect">
                                  <p:stCondLst>
                                    <p:cond delay="0"/>
                                  </p:stCondLst>
                                  <p:iterate type="lt">
                                    <p:tmPct val="100000"/>
                                  </p:iterate>
                                  <p:childTnLst>
                                    <p:set>
                                      <p:cBhvr>
                                        <p:cTn id="24" dur="1" fill="hold">
                                          <p:stCondLst>
                                            <p:cond delay="0"/>
                                          </p:stCondLst>
                                        </p:cTn>
                                        <p:tgtEl>
                                          <p:spTgt spid="122888"/>
                                        </p:tgtEl>
                                        <p:attrNameLst>
                                          <p:attrName>style.visibility</p:attrName>
                                        </p:attrNameLst>
                                      </p:cBhvr>
                                      <p:to>
                                        <p:strVal val="visible"/>
                                      </p:to>
                                    </p:set>
                                    <p:animEffect transition="in" filter="wipe(left)">
                                      <p:cBhvr>
                                        <p:cTn id="25" dur="75"/>
                                        <p:tgtEl>
                                          <p:spTgt spid="1228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22886"/>
                                        </p:tgtEl>
                                        <p:attrNameLst>
                                          <p:attrName>style.visibility</p:attrName>
                                        </p:attrNameLst>
                                      </p:cBhvr>
                                      <p:to>
                                        <p:strVal val="visible"/>
                                      </p:to>
                                    </p:set>
                                    <p:animEffect transition="in" filter="wipe(left)">
                                      <p:cBhvr>
                                        <p:cTn id="30" dur="75"/>
                                        <p:tgtEl>
                                          <p:spTgt spid="1228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22889"/>
                                        </p:tgtEl>
                                        <p:attrNameLst>
                                          <p:attrName>style.visibility</p:attrName>
                                        </p:attrNameLst>
                                      </p:cBhvr>
                                      <p:to>
                                        <p:strVal val="visible"/>
                                      </p:to>
                                    </p:set>
                                    <p:animEffect transition="in" filter="wipe(left)">
                                      <p:cBhvr>
                                        <p:cTn id="35" dur="75"/>
                                        <p:tgtEl>
                                          <p:spTgt spid="12288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2890"/>
                                        </p:tgtEl>
                                        <p:attrNameLst>
                                          <p:attrName>style.visibility</p:attrName>
                                        </p:attrNameLst>
                                      </p:cBhvr>
                                      <p:to>
                                        <p:strVal val="visible"/>
                                      </p:to>
                                    </p:set>
                                    <p:animEffect transition="in" filter="wipe(left)">
                                      <p:cBhvr>
                                        <p:cTn id="40" dur="500"/>
                                        <p:tgtEl>
                                          <p:spTgt spid="1228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122891"/>
                                        </p:tgtEl>
                                        <p:attrNameLst>
                                          <p:attrName>style.visibility</p:attrName>
                                        </p:attrNameLst>
                                      </p:cBhvr>
                                      <p:to>
                                        <p:strVal val="visible"/>
                                      </p:to>
                                    </p:set>
                                    <p:animEffect transition="in" filter="wipe(left)">
                                      <p:cBhvr>
                                        <p:cTn id="45" dur="75"/>
                                        <p:tgtEl>
                                          <p:spTgt spid="12289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22892"/>
                                        </p:tgtEl>
                                        <p:attrNameLst>
                                          <p:attrName>style.visibility</p:attrName>
                                        </p:attrNameLst>
                                      </p:cBhvr>
                                      <p:to>
                                        <p:strVal val="visible"/>
                                      </p:to>
                                    </p:set>
                                    <p:animEffect transition="in" filter="wipe(left)">
                                      <p:cBhvr>
                                        <p:cTn id="50" dur="500"/>
                                        <p:tgtEl>
                                          <p:spTgt spid="12289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2910"/>
                                        </p:tgtEl>
                                        <p:attrNameLst>
                                          <p:attrName>style.visibility</p:attrName>
                                        </p:attrNameLst>
                                      </p:cBhvr>
                                      <p:to>
                                        <p:strVal val="visible"/>
                                      </p:to>
                                    </p:set>
                                    <p:animEffect transition="in" filter="wipe(left)">
                                      <p:cBhvr>
                                        <p:cTn id="59" dur="500"/>
                                        <p:tgtEl>
                                          <p:spTgt spid="12291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2911"/>
                                        </p:tgtEl>
                                        <p:attrNameLst>
                                          <p:attrName>style.visibility</p:attrName>
                                        </p:attrNameLst>
                                      </p:cBhvr>
                                      <p:to>
                                        <p:strVal val="visible"/>
                                      </p:to>
                                    </p:set>
                                    <p:animEffect transition="in" filter="wipe(left)">
                                      <p:cBhvr>
                                        <p:cTn id="64" dur="5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P spid="122885" grpId="0" autoUpdateAnimBg="0"/>
      <p:bldP spid="122886" grpId="0" autoUpdateAnimBg="0"/>
      <p:bldP spid="122888" grpId="0" autoUpdateAnimBg="0"/>
      <p:bldP spid="122889" grpId="0" autoUpdateAnimBg="0"/>
      <p:bldP spid="122891" grpId="0" autoUpdateAnimBg="0"/>
      <p:bldP spid="122910" grpId="0" animBg="1"/>
      <p:bldP spid="1229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46266"/>
            <a:ext cx="9162909" cy="664986"/>
          </a:xfrm>
        </p:spPr>
        <p:txBody>
          <a:bodyPr/>
          <a:lstStyle/>
          <a:p>
            <a:pPr eaLnBrk="1" hangingPunct="1"/>
            <a:r>
              <a:rPr lang="en-US" altLang="zh-CN" sz="4000" smtClean="0">
                <a:ea typeface="宋体" charset="-122"/>
              </a:rPr>
              <a:t>7.4.1 </a:t>
            </a:r>
            <a:r>
              <a:rPr lang="zh-CN" altLang="en-US" sz="4000" smtClean="0">
                <a:ea typeface="宋体" charset="-122"/>
              </a:rPr>
              <a:t>比较器（续</a:t>
            </a:r>
            <a:r>
              <a:rPr lang="en-US" altLang="zh-CN" sz="4000" smtClean="0">
                <a:ea typeface="宋体" charset="-122"/>
              </a:rPr>
              <a:t>8</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88</a:t>
            </a:fld>
            <a:endParaRPr lang="zh-CN" altLang="en-US"/>
          </a:p>
        </p:txBody>
      </p:sp>
      <p:pic>
        <p:nvPicPr>
          <p:cNvPr id="86019" name="Picture 5">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355265"/>
            <a:ext cx="691515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86020" name="Text Box 6"/>
          <p:cNvSpPr txBox="1">
            <a:spLocks noChangeArrowheads="1"/>
          </p:cNvSpPr>
          <p:nvPr/>
        </p:nvSpPr>
        <p:spPr bwMode="auto">
          <a:xfrm>
            <a:off x="2503489" y="807578"/>
            <a:ext cx="440848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zh-CN" altLang="en-US"/>
              <a:t>施密特</a:t>
            </a:r>
            <a:r>
              <a:rPr lang="en-US" altLang="zh-CN"/>
              <a:t>Schmidt</a:t>
            </a:r>
            <a:r>
              <a:rPr lang="zh-CN" altLang="en-US"/>
              <a:t>触发器 仿真实验</a:t>
            </a:r>
          </a:p>
        </p:txBody>
      </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ea typeface="宋体" charset="-122"/>
              </a:rPr>
              <a:t>7.4.2 </a:t>
            </a:r>
            <a:r>
              <a:rPr lang="zh-CN" altLang="en-US" smtClean="0">
                <a:ea typeface="宋体" charset="-122"/>
              </a:rPr>
              <a:t>采样保持电路</a:t>
            </a:r>
            <a:endParaRPr lang="zh-CN" altLang="en-US" sz="3000"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89</a:t>
            </a:fld>
            <a:endParaRPr lang="zh-CN" altLang="en-US"/>
          </a:p>
        </p:txBody>
      </p:sp>
      <p:sp>
        <p:nvSpPr>
          <p:cNvPr id="87043" name="Rectangle 3"/>
          <p:cNvSpPr>
            <a:spLocks noGrp="1" noChangeArrowheads="1"/>
          </p:cNvSpPr>
          <p:nvPr>
            <p:ph sz="quarter" idx="4294967295"/>
          </p:nvPr>
        </p:nvSpPr>
        <p:spPr>
          <a:xfrm>
            <a:off x="0" y="765175"/>
            <a:ext cx="8891588" cy="5543550"/>
          </a:xfrm>
        </p:spPr>
        <p:txBody>
          <a:bodyPr/>
          <a:lstStyle/>
          <a:p>
            <a:pPr marL="0" indent="528638" eaLnBrk="1" hangingPunct="1">
              <a:lnSpc>
                <a:spcPct val="150000"/>
              </a:lnSpc>
              <a:buFont typeface="Wingdings" pitchFamily="2" charset="2"/>
              <a:buNone/>
            </a:pPr>
            <a:r>
              <a:rPr lang="zh-CN" altLang="en-US" sz="2400" smtClean="0">
                <a:latin typeface="宋体" charset="-122"/>
                <a:ea typeface="宋体" charset="-122"/>
              </a:rPr>
              <a:t>在计算机实时控制和非电量的测量系统中，通常要将模拟量转换为数字量（参考附录</a:t>
            </a:r>
            <a:r>
              <a:rPr lang="en-US" altLang="zh-CN" sz="2400" smtClean="0">
                <a:latin typeface="宋体" charset="-122"/>
                <a:ea typeface="宋体" charset="-122"/>
              </a:rPr>
              <a:t>1</a:t>
            </a:r>
            <a:r>
              <a:rPr lang="zh-CN" altLang="en-US" sz="2400" smtClean="0">
                <a:latin typeface="宋体" charset="-122"/>
                <a:ea typeface="宋体" charset="-122"/>
              </a:rPr>
              <a:t>）。但因转换不能瞬间完成，需要一定的时间，所以不能将随时间连续变化的模拟量的每一个瞬间都转换为数字量，而只能将某些选定时刻的模拟量值进行转换。这就需要对连续变化的模拟量进行跟踪采样，并将采集到的量值保持一定的时间，以便在此时间内完成模拟量到数字量的转换，这就是采样保持电路的功能。</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z="4000" smtClean="0">
                <a:ea typeface="宋体" charset="-122"/>
              </a:rPr>
              <a:t>7.1 </a:t>
            </a:r>
            <a:r>
              <a:rPr lang="zh-CN" altLang="en-US" sz="4000" smtClean="0">
                <a:ea typeface="宋体" charset="-122"/>
              </a:rPr>
              <a:t>集成运算放大器概述（续</a:t>
            </a:r>
            <a:r>
              <a:rPr lang="en-US" altLang="zh-CN" sz="4000" smtClean="0">
                <a:ea typeface="宋体" charset="-122"/>
              </a:rPr>
              <a:t>3</a:t>
            </a:r>
            <a:r>
              <a:rPr lang="zh-CN" altLang="en-US" sz="4000"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a:t>
            </a:fld>
            <a:endParaRPr lang="zh-CN" altLang="en-US"/>
          </a:p>
        </p:txBody>
      </p:sp>
      <p:sp>
        <p:nvSpPr>
          <p:cNvPr id="60419" name="Rectangle 3"/>
          <p:cNvSpPr>
            <a:spLocks noGrp="1" noChangeArrowheads="1"/>
          </p:cNvSpPr>
          <p:nvPr>
            <p:ph sz="quarter" idx="4294967295"/>
          </p:nvPr>
        </p:nvSpPr>
        <p:spPr>
          <a:xfrm>
            <a:off x="0" y="765175"/>
            <a:ext cx="8891588" cy="5543550"/>
          </a:xfrm>
        </p:spPr>
        <p:txBody>
          <a:bodyPr/>
          <a:lstStyle/>
          <a:p>
            <a:pPr eaLnBrk="1" hangingPunct="1">
              <a:lnSpc>
                <a:spcPct val="130000"/>
              </a:lnSpc>
            </a:pPr>
            <a:r>
              <a:rPr lang="zh-CN" altLang="en-US" sz="2400" dirty="0" smtClean="0">
                <a:solidFill>
                  <a:srgbClr val="FF0000"/>
                </a:solidFill>
                <a:ea typeface="楷体_GB2312" pitchFamily="49" charset="-122"/>
              </a:rPr>
              <a:t>输入级：</a:t>
            </a:r>
            <a:r>
              <a:rPr lang="zh-CN" altLang="en-US" sz="2400" dirty="0" smtClean="0">
                <a:ea typeface="楷体_GB2312" pitchFamily="49" charset="-122"/>
              </a:rPr>
              <a:t>尽量减小零点漂移，尽量提高</a:t>
            </a:r>
            <a:r>
              <a:rPr lang="en-US" altLang="zh-CN" sz="2400" i="1" dirty="0" smtClean="0">
                <a:ea typeface="楷体_GB2312" pitchFamily="49" charset="-122"/>
              </a:rPr>
              <a:t>K</a:t>
            </a:r>
            <a:r>
              <a:rPr lang="en-US" altLang="zh-CN" sz="2400" baseline="-25000" dirty="0" smtClean="0">
                <a:ea typeface="楷体_GB2312" pitchFamily="49" charset="-122"/>
              </a:rPr>
              <a:t>CMRR</a:t>
            </a:r>
            <a:r>
              <a:rPr lang="en-US" altLang="zh-CN" sz="2400" dirty="0" smtClean="0">
                <a:ea typeface="楷体_GB2312" pitchFamily="49" charset="-122"/>
              </a:rPr>
              <a:t> </a:t>
            </a:r>
            <a:r>
              <a:rPr lang="zh-CN" altLang="en-US" sz="2400" dirty="0" smtClean="0">
                <a:ea typeface="楷体_GB2312" pitchFamily="49" charset="-122"/>
              </a:rPr>
              <a:t>，输入阻抗尽可能大。一般采用双端输入差分放大电路结构。</a:t>
            </a:r>
          </a:p>
          <a:p>
            <a:pPr eaLnBrk="1" hangingPunct="1">
              <a:lnSpc>
                <a:spcPct val="130000"/>
              </a:lnSpc>
            </a:pPr>
            <a:r>
              <a:rPr lang="zh-CN" altLang="en-US" sz="2400" dirty="0" smtClean="0">
                <a:solidFill>
                  <a:srgbClr val="FF0000"/>
                </a:solidFill>
                <a:ea typeface="楷体_GB2312" pitchFamily="49" charset="-122"/>
              </a:rPr>
              <a:t>中间级：</a:t>
            </a:r>
            <a:r>
              <a:rPr lang="zh-CN" altLang="en-US" sz="2400" dirty="0" smtClean="0">
                <a:ea typeface="楷体_GB2312" pitchFamily="49" charset="-122"/>
              </a:rPr>
              <a:t>提供足够大的电压放大倍数；同时把双端输入变换为单端输出。采用共射（源）或共基极电压放大电路。</a:t>
            </a:r>
          </a:p>
          <a:p>
            <a:pPr eaLnBrk="1" hangingPunct="1">
              <a:lnSpc>
                <a:spcPct val="130000"/>
              </a:lnSpc>
            </a:pPr>
            <a:r>
              <a:rPr lang="zh-CN" altLang="en-US" sz="2400" dirty="0" smtClean="0">
                <a:solidFill>
                  <a:srgbClr val="FF0000"/>
                </a:solidFill>
                <a:ea typeface="楷体_GB2312" pitchFamily="49" charset="-122"/>
              </a:rPr>
              <a:t>输出级：</a:t>
            </a:r>
            <a:r>
              <a:rPr lang="zh-CN" altLang="en-US" sz="2400" dirty="0" smtClean="0">
                <a:ea typeface="楷体_GB2312" pitchFamily="49" charset="-122"/>
              </a:rPr>
              <a:t>主要提高带负载能力，给出足够的输出电流，输出阻抗小。采用直接耦合推挽功率放大电路。</a:t>
            </a:r>
          </a:p>
          <a:p>
            <a:pPr eaLnBrk="1" hangingPunct="1">
              <a:lnSpc>
                <a:spcPct val="130000"/>
              </a:lnSpc>
            </a:pPr>
            <a:r>
              <a:rPr lang="zh-CN" altLang="en-US" sz="2400" dirty="0" smtClean="0">
                <a:solidFill>
                  <a:srgbClr val="FF0000"/>
                </a:solidFill>
                <a:ea typeface="楷体_GB2312" pitchFamily="49" charset="-122"/>
              </a:rPr>
              <a:t>偏置电路：</a:t>
            </a:r>
            <a:r>
              <a:rPr lang="zh-CN" altLang="en-US" sz="2400" dirty="0" smtClean="0">
                <a:ea typeface="楷体_GB2312" pitchFamily="49" charset="-122"/>
              </a:rPr>
              <a:t>提供直流低电阻、交流高阻抗，给放大电路作为偏置电路，提高放大电路的放大能力和共模抑制能力，采用镜像恒流源电路。</a:t>
            </a:r>
          </a:p>
          <a:p>
            <a:pPr eaLnBrk="1" hangingPunct="1">
              <a:lnSpc>
                <a:spcPct val="130000"/>
              </a:lnSpc>
            </a:pPr>
            <a:r>
              <a:rPr lang="zh-CN" altLang="en-US" sz="2400" dirty="0" smtClean="0">
                <a:solidFill>
                  <a:srgbClr val="FF0000"/>
                </a:solidFill>
                <a:ea typeface="楷体_GB2312" pitchFamily="49" charset="-122"/>
              </a:rPr>
              <a:t>保护电路：</a:t>
            </a:r>
            <a:r>
              <a:rPr lang="zh-CN" altLang="en-US" sz="2400" dirty="0" smtClean="0">
                <a:ea typeface="楷体_GB2312" pitchFamily="49" charset="-122"/>
              </a:rPr>
              <a:t>提供过流、过压保护，避免电路受到损坏。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 calcmode="lin" valueType="num">
                                      <p:cBhvr additive="base">
                                        <p:cTn id="31"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spAutoFit/>
          </a:bodyPr>
          <a:lstStyle/>
          <a:p>
            <a:pPr eaLnBrk="1" hangingPunct="1"/>
            <a:r>
              <a:rPr lang="en-US" altLang="zh-CN" smtClean="0">
                <a:ea typeface="宋体" charset="-122"/>
              </a:rPr>
              <a:t>7.4.2 </a:t>
            </a:r>
            <a:r>
              <a:rPr lang="zh-CN" altLang="en-US" smtClean="0">
                <a:ea typeface="宋体" charset="-122"/>
              </a:rPr>
              <a:t>采样保持电路（续</a:t>
            </a:r>
            <a:r>
              <a:rPr lang="en-US" altLang="zh-CN" smtClean="0">
                <a:ea typeface="宋体" charset="-122"/>
              </a:rPr>
              <a:t>1</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90</a:t>
            </a:fld>
            <a:endParaRPr lang="zh-CN" altLang="en-US"/>
          </a:p>
        </p:txBody>
      </p:sp>
      <p:sp>
        <p:nvSpPr>
          <p:cNvPr id="125956" name="Rectangle 4"/>
          <p:cNvSpPr>
            <a:spLocks noChangeArrowheads="1"/>
          </p:cNvSpPr>
          <p:nvPr/>
        </p:nvSpPr>
        <p:spPr bwMode="auto">
          <a:xfrm>
            <a:off x="784225" y="1066800"/>
            <a:ext cx="363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r>
              <a:rPr lang="zh-CN" altLang="en-US"/>
              <a:t>基本的采样保持电路如图 </a:t>
            </a:r>
          </a:p>
        </p:txBody>
      </p:sp>
      <p:pic>
        <p:nvPicPr>
          <p:cNvPr id="125958" name="Picture 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495425"/>
            <a:ext cx="8154988"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Rectangle 7"/>
          <p:cNvSpPr>
            <a:spLocks noChangeArrowheads="1"/>
          </p:cNvSpPr>
          <p:nvPr/>
        </p:nvSpPr>
        <p:spPr bwMode="auto">
          <a:xfrm>
            <a:off x="266700" y="4770438"/>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r>
              <a:rPr lang="zh-CN" altLang="en-US"/>
              <a:t>电子开关 </a:t>
            </a:r>
          </a:p>
        </p:txBody>
      </p:sp>
      <p:sp>
        <p:nvSpPr>
          <p:cNvPr id="125960" name="Line 8"/>
          <p:cNvSpPr>
            <a:spLocks noChangeShapeType="1"/>
          </p:cNvSpPr>
          <p:nvPr/>
        </p:nvSpPr>
        <p:spPr bwMode="auto">
          <a:xfrm flipH="1">
            <a:off x="960438" y="3048000"/>
            <a:ext cx="838200" cy="1706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5961" name="Rectangle 9"/>
          <p:cNvSpPr>
            <a:spLocks noChangeArrowheads="1"/>
          </p:cNvSpPr>
          <p:nvPr/>
        </p:nvSpPr>
        <p:spPr bwMode="auto">
          <a:xfrm>
            <a:off x="1666875" y="4662488"/>
            <a:ext cx="642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r>
              <a:rPr lang="zh-CN" altLang="en-US"/>
              <a:t>控制端低电平导通，</a:t>
            </a:r>
            <a:r>
              <a:rPr lang="en-US" altLang="zh-CN" i="1"/>
              <a:t>u</a:t>
            </a:r>
            <a:r>
              <a:rPr lang="en-US" altLang="zh-CN" i="1" baseline="-25000"/>
              <a:t>i </a:t>
            </a:r>
            <a:r>
              <a:rPr lang="zh-CN" altLang="en-US"/>
              <a:t>向电容</a:t>
            </a:r>
            <a:r>
              <a:rPr lang="en-US" altLang="zh-CN" i="1"/>
              <a:t>C</a:t>
            </a:r>
            <a:r>
              <a:rPr lang="zh-CN" altLang="en-US"/>
              <a:t>充电，</a:t>
            </a:r>
            <a:r>
              <a:rPr lang="en-US" altLang="zh-CN" i="1"/>
              <a:t>u</a:t>
            </a:r>
            <a:r>
              <a:rPr lang="en-US" altLang="zh-CN" baseline="-25000"/>
              <a:t>O</a:t>
            </a:r>
            <a:r>
              <a:rPr lang="zh-CN" altLang="en-US"/>
              <a:t>跟随</a:t>
            </a:r>
            <a:r>
              <a:rPr lang="en-US" altLang="zh-CN" i="1"/>
              <a:t>u</a:t>
            </a:r>
            <a:r>
              <a:rPr lang="en-US" altLang="zh-CN" i="1" baseline="-25000"/>
              <a:t>i</a:t>
            </a:r>
            <a:endParaRPr lang="en-US" altLang="zh-CN"/>
          </a:p>
        </p:txBody>
      </p:sp>
      <p:sp>
        <p:nvSpPr>
          <p:cNvPr id="125962" name="Rectangle 10"/>
          <p:cNvSpPr>
            <a:spLocks noChangeArrowheads="1"/>
          </p:cNvSpPr>
          <p:nvPr/>
        </p:nvSpPr>
        <p:spPr bwMode="auto">
          <a:xfrm>
            <a:off x="7399338" y="4051300"/>
            <a:ext cx="14097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采样阶段</a:t>
            </a:r>
          </a:p>
        </p:txBody>
      </p:sp>
      <p:sp>
        <p:nvSpPr>
          <p:cNvPr id="125963" name="Rectangle 11"/>
          <p:cNvSpPr>
            <a:spLocks noChangeArrowheads="1"/>
          </p:cNvSpPr>
          <p:nvPr/>
        </p:nvSpPr>
        <p:spPr bwMode="auto">
          <a:xfrm>
            <a:off x="1666875" y="5176838"/>
            <a:ext cx="684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nchor="ctr">
            <a:spAutoFit/>
          </a:bodyPr>
          <a:lstStyle/>
          <a:p>
            <a:r>
              <a:rPr lang="zh-CN" altLang="en-US"/>
              <a:t>控制端高电平截止，电容</a:t>
            </a:r>
            <a:r>
              <a:rPr lang="en-US" altLang="zh-CN" i="1"/>
              <a:t>C</a:t>
            </a:r>
            <a:r>
              <a:rPr lang="zh-CN" altLang="en-US"/>
              <a:t>电压保持，</a:t>
            </a:r>
            <a:r>
              <a:rPr lang="en-US" altLang="zh-CN" i="1"/>
              <a:t>u</a:t>
            </a:r>
            <a:r>
              <a:rPr lang="en-US" altLang="zh-CN" baseline="-25000"/>
              <a:t>O</a:t>
            </a:r>
            <a:r>
              <a:rPr lang="zh-CN" altLang="en-US"/>
              <a:t>保持不变</a:t>
            </a:r>
          </a:p>
        </p:txBody>
      </p:sp>
      <p:sp>
        <p:nvSpPr>
          <p:cNvPr id="125964" name="Rectangle 12"/>
          <p:cNvSpPr>
            <a:spLocks noChangeArrowheads="1"/>
          </p:cNvSpPr>
          <p:nvPr/>
        </p:nvSpPr>
        <p:spPr bwMode="auto">
          <a:xfrm>
            <a:off x="7399338" y="5648325"/>
            <a:ext cx="14097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保持阶段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500" fill="hold"/>
                                        <p:tgtEl>
                                          <p:spTgt spid="125956"/>
                                        </p:tgtEl>
                                        <p:attrNameLst>
                                          <p:attrName>ppt_x</p:attrName>
                                        </p:attrNameLst>
                                      </p:cBhvr>
                                      <p:tavLst>
                                        <p:tav tm="0">
                                          <p:val>
                                            <p:strVal val="#ppt_x"/>
                                          </p:val>
                                        </p:tav>
                                        <p:tav tm="100000">
                                          <p:val>
                                            <p:strVal val="#ppt_x"/>
                                          </p:val>
                                        </p:tav>
                                      </p:tavLst>
                                    </p:anim>
                                    <p:anim calcmode="lin" valueType="num">
                                      <p:cBhvr additive="base">
                                        <p:cTn id="8" dur="500" fill="hold"/>
                                        <p:tgtEl>
                                          <p:spTgt spid="12595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5958"/>
                                        </p:tgtEl>
                                        <p:attrNameLst>
                                          <p:attrName>style.visibility</p:attrName>
                                        </p:attrNameLst>
                                      </p:cBhvr>
                                      <p:to>
                                        <p:strVal val="visible"/>
                                      </p:to>
                                    </p:set>
                                    <p:anim calcmode="lin" valueType="num">
                                      <p:cBhvr additive="base">
                                        <p:cTn id="12" dur="500" fill="hold"/>
                                        <p:tgtEl>
                                          <p:spTgt spid="125958"/>
                                        </p:tgtEl>
                                        <p:attrNameLst>
                                          <p:attrName>ppt_x</p:attrName>
                                        </p:attrNameLst>
                                      </p:cBhvr>
                                      <p:tavLst>
                                        <p:tav tm="0">
                                          <p:val>
                                            <p:strVal val="#ppt_x"/>
                                          </p:val>
                                        </p:tav>
                                        <p:tav tm="100000">
                                          <p:val>
                                            <p:strVal val="#ppt_x"/>
                                          </p:val>
                                        </p:tav>
                                      </p:tavLst>
                                    </p:anim>
                                    <p:anim calcmode="lin" valueType="num">
                                      <p:cBhvr additive="base">
                                        <p:cTn id="13" dur="500" fill="hold"/>
                                        <p:tgtEl>
                                          <p:spTgt spid="1259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5960"/>
                                        </p:tgtEl>
                                        <p:attrNameLst>
                                          <p:attrName>style.visibility</p:attrName>
                                        </p:attrNameLst>
                                      </p:cBhvr>
                                      <p:to>
                                        <p:strVal val="visible"/>
                                      </p:to>
                                    </p:set>
                                    <p:animEffect transition="in" filter="wipe(up)">
                                      <p:cBhvr>
                                        <p:cTn id="18" dur="500"/>
                                        <p:tgtEl>
                                          <p:spTgt spid="125960"/>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25959"/>
                                        </p:tgtEl>
                                        <p:attrNameLst>
                                          <p:attrName>style.visibility</p:attrName>
                                        </p:attrNameLst>
                                      </p:cBhvr>
                                      <p:to>
                                        <p:strVal val="visible"/>
                                      </p:to>
                                    </p:set>
                                    <p:animEffect transition="in" filter="wipe(left)">
                                      <p:cBhvr>
                                        <p:cTn id="22" dur="500"/>
                                        <p:tgtEl>
                                          <p:spTgt spid="125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61"/>
                                        </p:tgtEl>
                                        <p:attrNameLst>
                                          <p:attrName>style.visibility</p:attrName>
                                        </p:attrNameLst>
                                      </p:cBhvr>
                                      <p:to>
                                        <p:strVal val="visible"/>
                                      </p:to>
                                    </p:set>
                                    <p:animEffect transition="in" filter="wipe(left)">
                                      <p:cBhvr>
                                        <p:cTn id="27" dur="500"/>
                                        <p:tgtEl>
                                          <p:spTgt spid="125961"/>
                                        </p:tgtEl>
                                      </p:cBhvr>
                                    </p:animEffect>
                                  </p:childTnLst>
                                </p:cTn>
                              </p:par>
                            </p:childTnLst>
                          </p:cTn>
                        </p:par>
                        <p:par>
                          <p:cTn id="28" fill="hold" nodeType="afterGroup">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125962"/>
                                        </p:tgtEl>
                                        <p:attrNameLst>
                                          <p:attrName>style.visibility</p:attrName>
                                        </p:attrNameLst>
                                      </p:cBhvr>
                                      <p:to>
                                        <p:strVal val="visible"/>
                                      </p:to>
                                    </p:set>
                                    <p:anim calcmode="lin" valueType="num">
                                      <p:cBhvr additive="base">
                                        <p:cTn id="31" dur="500" fill="hold"/>
                                        <p:tgtEl>
                                          <p:spTgt spid="125962"/>
                                        </p:tgtEl>
                                        <p:attrNameLst>
                                          <p:attrName>ppt_x</p:attrName>
                                        </p:attrNameLst>
                                      </p:cBhvr>
                                      <p:tavLst>
                                        <p:tav tm="0">
                                          <p:val>
                                            <p:strVal val="1+#ppt_w/2"/>
                                          </p:val>
                                        </p:tav>
                                        <p:tav tm="100000">
                                          <p:val>
                                            <p:strVal val="#ppt_x"/>
                                          </p:val>
                                        </p:tav>
                                      </p:tavLst>
                                    </p:anim>
                                    <p:anim calcmode="lin" valueType="num">
                                      <p:cBhvr additive="base">
                                        <p:cTn id="32" dur="500" fill="hold"/>
                                        <p:tgtEl>
                                          <p:spTgt spid="12596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5963"/>
                                        </p:tgtEl>
                                        <p:attrNameLst>
                                          <p:attrName>style.visibility</p:attrName>
                                        </p:attrNameLst>
                                      </p:cBhvr>
                                      <p:to>
                                        <p:strVal val="visible"/>
                                      </p:to>
                                    </p:set>
                                    <p:anim calcmode="lin" valueType="num">
                                      <p:cBhvr additive="base">
                                        <p:cTn id="37" dur="500" fill="hold"/>
                                        <p:tgtEl>
                                          <p:spTgt spid="125963"/>
                                        </p:tgtEl>
                                        <p:attrNameLst>
                                          <p:attrName>ppt_x</p:attrName>
                                        </p:attrNameLst>
                                      </p:cBhvr>
                                      <p:tavLst>
                                        <p:tav tm="0">
                                          <p:val>
                                            <p:strVal val="#ppt_x"/>
                                          </p:val>
                                        </p:tav>
                                        <p:tav tm="100000">
                                          <p:val>
                                            <p:strVal val="#ppt_x"/>
                                          </p:val>
                                        </p:tav>
                                      </p:tavLst>
                                    </p:anim>
                                    <p:anim calcmode="lin" valueType="num">
                                      <p:cBhvr additive="base">
                                        <p:cTn id="38" dur="500" fill="hold"/>
                                        <p:tgtEl>
                                          <p:spTgt spid="12596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2" presetClass="entr" presetSubtype="2" fill="hold" grpId="0" nodeType="afterEffect">
                                  <p:stCondLst>
                                    <p:cond delay="0"/>
                                  </p:stCondLst>
                                  <p:childTnLst>
                                    <p:set>
                                      <p:cBhvr>
                                        <p:cTn id="41" dur="1" fill="hold">
                                          <p:stCondLst>
                                            <p:cond delay="0"/>
                                          </p:stCondLst>
                                        </p:cTn>
                                        <p:tgtEl>
                                          <p:spTgt spid="125964"/>
                                        </p:tgtEl>
                                        <p:attrNameLst>
                                          <p:attrName>style.visibility</p:attrName>
                                        </p:attrNameLst>
                                      </p:cBhvr>
                                      <p:to>
                                        <p:strVal val="visible"/>
                                      </p:to>
                                    </p:set>
                                    <p:anim calcmode="lin" valueType="num">
                                      <p:cBhvr additive="base">
                                        <p:cTn id="42" dur="500" fill="hold"/>
                                        <p:tgtEl>
                                          <p:spTgt spid="125964"/>
                                        </p:tgtEl>
                                        <p:attrNameLst>
                                          <p:attrName>ppt_x</p:attrName>
                                        </p:attrNameLst>
                                      </p:cBhvr>
                                      <p:tavLst>
                                        <p:tav tm="0">
                                          <p:val>
                                            <p:strVal val="1+#ppt_w/2"/>
                                          </p:val>
                                        </p:tav>
                                        <p:tav tm="100000">
                                          <p:val>
                                            <p:strVal val="#ppt_x"/>
                                          </p:val>
                                        </p:tav>
                                      </p:tavLst>
                                    </p:anim>
                                    <p:anim calcmode="lin" valueType="num">
                                      <p:cBhvr additive="base">
                                        <p:cTn id="43" dur="500" fill="hold"/>
                                        <p:tgtEl>
                                          <p:spTgt spid="125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9" grpId="0"/>
      <p:bldP spid="125960" grpId="0" animBg="1"/>
      <p:bldP spid="125961" grpId="0"/>
      <p:bldP spid="125962" grpId="0"/>
      <p:bldP spid="125963" grpId="0"/>
      <p:bldP spid="12596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ea typeface="宋体" charset="-122"/>
              </a:rPr>
              <a:t>7.4.2 </a:t>
            </a:r>
            <a:r>
              <a:rPr lang="zh-CN" altLang="en-US" smtClean="0">
                <a:ea typeface="宋体" charset="-122"/>
              </a:rPr>
              <a:t>采样保持电路（续</a:t>
            </a:r>
            <a:r>
              <a:rPr lang="en-US" altLang="zh-CN" smtClean="0">
                <a:ea typeface="宋体" charset="-122"/>
              </a:rPr>
              <a:t>2</a:t>
            </a:r>
            <a:r>
              <a:rPr lang="zh-CN" altLang="en-US" smtClean="0">
                <a:ea typeface="宋体" charset="-122"/>
              </a:rPr>
              <a:t>）</a:t>
            </a:r>
            <a:endParaRPr lang="zh-CN" altLang="en-US" smtClean="0">
              <a:ea typeface="楷体_GB2312" pitchFamily="49" charset="-122"/>
            </a:endParaRP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91</a:t>
            </a:fld>
            <a:endParaRPr lang="zh-CN" altLang="en-US"/>
          </a:p>
        </p:txBody>
      </p:sp>
      <p:sp>
        <p:nvSpPr>
          <p:cNvPr id="195590" name="Rectangle 6"/>
          <p:cNvSpPr>
            <a:spLocks noChangeArrowheads="1"/>
          </p:cNvSpPr>
          <p:nvPr/>
        </p:nvSpPr>
        <p:spPr bwMode="auto">
          <a:xfrm>
            <a:off x="3052763" y="890588"/>
            <a:ext cx="3248025" cy="566737"/>
          </a:xfrm>
          <a:prstGeom prst="rect">
            <a:avLst/>
          </a:prstGeom>
          <a:noFill/>
          <a:ln w="19050" algn="ctr">
            <a:noFill/>
            <a:miter lim="800000"/>
            <a:headEnd/>
            <a:tailEnd/>
          </a:ln>
          <a:effectLst/>
        </p:spPr>
        <p:txBody>
          <a:bodyPr wrap="none">
            <a:spAutoFit/>
          </a:bodyPr>
          <a:lstStyle/>
          <a:p>
            <a:pPr algn="just">
              <a:lnSpc>
                <a:spcPct val="130000"/>
              </a:lnSpc>
              <a:spcBef>
                <a:spcPct val="10000"/>
              </a:spcBef>
              <a:defRPr/>
            </a:pPr>
            <a:r>
              <a:rPr lang="zh-CN" altLang="en-US">
                <a:effectLst>
                  <a:outerShdw blurRad="38100" dist="38100" dir="2700000" algn="tl">
                    <a:srgbClr val="C0C0C0"/>
                  </a:outerShdw>
                </a:effectLst>
              </a:rPr>
              <a:t>采样保持电路仿真实验</a:t>
            </a:r>
          </a:p>
        </p:txBody>
      </p:sp>
      <p:pic>
        <p:nvPicPr>
          <p:cNvPr id="3" name="图片 2"/>
          <p:cNvPicPr>
            <a:picLocks noChangeAspect="1"/>
          </p:cNvPicPr>
          <p:nvPr/>
        </p:nvPicPr>
        <p:blipFill>
          <a:blip r:embed="rId3"/>
          <a:stretch>
            <a:fillRect/>
          </a:stretch>
        </p:blipFill>
        <p:spPr>
          <a:xfrm>
            <a:off x="533400" y="1682927"/>
            <a:ext cx="5767388" cy="4103859"/>
          </a:xfrm>
          <a:prstGeom prst="rect">
            <a:avLst/>
          </a:prstGeom>
        </p:spPr>
      </p:pic>
      <p:pic>
        <p:nvPicPr>
          <p:cNvPr id="4" name="图片 3"/>
          <p:cNvPicPr>
            <a:picLocks noChangeAspect="1"/>
          </p:cNvPicPr>
          <p:nvPr/>
        </p:nvPicPr>
        <p:blipFill>
          <a:blip r:embed="rId4"/>
          <a:stretch>
            <a:fillRect/>
          </a:stretch>
        </p:blipFill>
        <p:spPr>
          <a:xfrm>
            <a:off x="4019550" y="3734856"/>
            <a:ext cx="4712103" cy="2095500"/>
          </a:xfrm>
          <a:prstGeom prst="rect">
            <a:avLst/>
          </a:prstGeom>
        </p:spPr>
      </p:pic>
    </p:spTree>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pPr eaLnBrk="1" hangingPunct="1"/>
            <a:r>
              <a:rPr lang="en-US" altLang="zh-CN" smtClean="0">
                <a:ea typeface="宋体" charset="-122"/>
              </a:rPr>
              <a:t>7.5 </a:t>
            </a:r>
            <a:r>
              <a:rPr lang="zh-CN" altLang="en-US" smtClean="0">
                <a:ea typeface="宋体" charset="-122"/>
              </a:rPr>
              <a:t>模拟集成功率放大器及其应用</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92</a:t>
            </a:fld>
            <a:endParaRPr lang="zh-CN" altLang="en-US"/>
          </a:p>
        </p:txBody>
      </p:sp>
      <p:sp>
        <p:nvSpPr>
          <p:cNvPr id="3" name="内容占位符 2"/>
          <p:cNvSpPr>
            <a:spLocks noGrp="1"/>
          </p:cNvSpPr>
          <p:nvPr>
            <p:ph sz="quarter" idx="4294967295"/>
          </p:nvPr>
        </p:nvSpPr>
        <p:spPr>
          <a:xfrm>
            <a:off x="0" y="765175"/>
            <a:ext cx="8891588" cy="5543550"/>
          </a:xfrm>
        </p:spPr>
        <p:txBody>
          <a:bodyPr/>
          <a:lstStyle/>
          <a:p>
            <a:pPr marL="0" indent="620713" eaLnBrk="1" hangingPunct="1">
              <a:lnSpc>
                <a:spcPct val="120000"/>
              </a:lnSpc>
              <a:buFont typeface="Wingdings" pitchFamily="2" charset="2"/>
              <a:buNone/>
              <a:defRPr/>
            </a:pPr>
            <a:r>
              <a:rPr lang="zh-CN" altLang="en-US" sz="2400" dirty="0" smtClean="0"/>
              <a:t>集成功率放大器把功率放大电路的主要元件做在一块半导体芯片上，具有体积小、外围元件小、性能稳定，易于安装和调试等优点，广泛应用于现代音频电路、视频电路和自动控制电路中。</a:t>
            </a:r>
            <a:endParaRPr lang="en-US" altLang="zh-CN" sz="2400" dirty="0" smtClean="0"/>
          </a:p>
          <a:p>
            <a:pPr marL="0" indent="620713" eaLnBrk="1" hangingPunct="1">
              <a:lnSpc>
                <a:spcPct val="120000"/>
              </a:lnSpc>
              <a:buFont typeface="Wingdings" pitchFamily="2" charset="2"/>
              <a:buNone/>
              <a:defRPr/>
            </a:pPr>
            <a:r>
              <a:rPr lang="en-US" sz="2400" dirty="0" smtClean="0"/>
              <a:t>1967</a:t>
            </a:r>
            <a:r>
              <a:rPr lang="zh-CN" altLang="en-US" sz="2400" dirty="0" smtClean="0"/>
              <a:t>年第一块音频功率放大器集成电路诞生，目前约</a:t>
            </a:r>
            <a:r>
              <a:rPr lang="en-US" sz="2400" dirty="0" smtClean="0"/>
              <a:t>95%</a:t>
            </a:r>
            <a:r>
              <a:rPr lang="zh-CN" altLang="en-US" sz="2400" dirty="0" smtClean="0"/>
              <a:t>以上的音响设备上的音频功率放大器都采用了集成电路。</a:t>
            </a:r>
            <a:endParaRPr lang="en-US" altLang="zh-CN" sz="2400" dirty="0" smtClean="0"/>
          </a:p>
          <a:p>
            <a:pPr marL="0" indent="620713" eaLnBrk="1" hangingPunct="1">
              <a:lnSpc>
                <a:spcPct val="120000"/>
              </a:lnSpc>
              <a:buFont typeface="Wingdings" pitchFamily="2" charset="2"/>
              <a:buNone/>
              <a:defRPr/>
            </a:pPr>
            <a:r>
              <a:rPr lang="zh-CN" altLang="en-US" sz="2400" dirty="0" smtClean="0"/>
              <a:t>从单声道的单路输出集成功率放大器发展到双声道立体声的二重双路输出集成功率放大器。</a:t>
            </a:r>
            <a:endParaRPr lang="en-US" altLang="zh-CN" sz="2400" dirty="0" smtClean="0"/>
          </a:p>
          <a:p>
            <a:pPr marL="0" indent="620713" eaLnBrk="1" hangingPunct="1">
              <a:lnSpc>
                <a:spcPct val="120000"/>
              </a:lnSpc>
              <a:buFont typeface="Wingdings" pitchFamily="2" charset="2"/>
              <a:buNone/>
              <a:defRPr/>
            </a:pPr>
            <a:r>
              <a:rPr lang="zh-CN" altLang="en-US" sz="2400" dirty="0" smtClean="0"/>
              <a:t>从一般的</a:t>
            </a:r>
            <a:r>
              <a:rPr lang="en-US" sz="2400" dirty="0" smtClean="0"/>
              <a:t>OTL</a:t>
            </a:r>
            <a:r>
              <a:rPr lang="zh-CN" altLang="en-US" sz="2400" dirty="0" smtClean="0"/>
              <a:t>功率放大器集成电路发展到具有过压保护电路、过热保护电路、负载短路保护电路、电源浪涌过冲电压保护电路、静噪声抑制电路、电子滤波电路等功能更强的集成功率放大器。</a:t>
            </a:r>
          </a:p>
          <a:p>
            <a:pPr marL="0" indent="800100" eaLnBrk="1" hangingPunct="1">
              <a:lnSpc>
                <a:spcPct val="120000"/>
              </a:lnSpc>
              <a:buFont typeface="Wingdings" pitchFamily="2" charset="2"/>
              <a:buNone/>
              <a:defRPr/>
            </a:pPr>
            <a:endParaRPr lang="zh-CN" altLang="en-US" sz="2400" dirty="0"/>
          </a:p>
        </p:txBody>
      </p:sp>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r>
              <a:rPr lang="en-US" altLang="zh-CN" sz="3200" smtClean="0">
                <a:ea typeface="宋体" charset="-122"/>
              </a:rPr>
              <a:t>7.5 </a:t>
            </a:r>
            <a:r>
              <a:rPr lang="zh-CN" altLang="en-US" sz="3200" smtClean="0">
                <a:ea typeface="宋体" charset="-122"/>
              </a:rPr>
              <a:t>模拟集成功率放大器及其应用（续</a:t>
            </a:r>
            <a:r>
              <a:rPr lang="en-US" altLang="zh-CN" sz="3200" smtClean="0">
                <a:ea typeface="宋体" charset="-122"/>
              </a:rPr>
              <a:t>1</a:t>
            </a:r>
            <a:r>
              <a:rPr lang="zh-CN" altLang="en-US" sz="3200"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93</a:t>
            </a:fld>
            <a:endParaRPr lang="zh-CN" altLang="en-US"/>
          </a:p>
        </p:txBody>
      </p:sp>
      <p:sp>
        <p:nvSpPr>
          <p:cNvPr id="91139" name="内容占位符 2"/>
          <p:cNvSpPr>
            <a:spLocks noGrp="1"/>
          </p:cNvSpPr>
          <p:nvPr>
            <p:ph sz="quarter" idx="4294967295"/>
          </p:nvPr>
        </p:nvSpPr>
        <p:spPr>
          <a:xfrm>
            <a:off x="0" y="765175"/>
            <a:ext cx="8891588" cy="5543550"/>
          </a:xfrm>
        </p:spPr>
        <p:txBody>
          <a:bodyPr/>
          <a:lstStyle/>
          <a:p>
            <a:pPr eaLnBrk="1" hangingPunct="1">
              <a:buFont typeface="Wingdings" pitchFamily="2" charset="2"/>
              <a:buNone/>
            </a:pPr>
            <a:r>
              <a:rPr lang="en-US" altLang="zh-CN" smtClean="0">
                <a:ea typeface="宋体" charset="-122"/>
              </a:rPr>
              <a:t>LM386 </a:t>
            </a:r>
            <a:r>
              <a:rPr lang="zh-CN" altLang="en-US" smtClean="0">
                <a:ea typeface="宋体" charset="-122"/>
              </a:rPr>
              <a:t>集成功率放大器</a:t>
            </a:r>
          </a:p>
        </p:txBody>
      </p:sp>
      <p:pic>
        <p:nvPicPr>
          <p:cNvPr id="91140" name="图片 3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1110117"/>
            <a:ext cx="83185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en-US" altLang="zh-CN" sz="3200" smtClean="0">
                <a:ea typeface="宋体" charset="-122"/>
              </a:rPr>
              <a:t>7.5 </a:t>
            </a:r>
            <a:r>
              <a:rPr lang="zh-CN" altLang="en-US" sz="3200" smtClean="0">
                <a:ea typeface="宋体" charset="-122"/>
              </a:rPr>
              <a:t>模拟集成功率放大器及其应用（续</a:t>
            </a:r>
            <a:r>
              <a:rPr lang="en-US" altLang="zh-CN" sz="3200" smtClean="0">
                <a:ea typeface="宋体" charset="-122"/>
              </a:rPr>
              <a:t>2</a:t>
            </a:r>
            <a:r>
              <a:rPr lang="zh-CN" altLang="en-US" sz="3200"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94</a:t>
            </a:fld>
            <a:endParaRPr lang="zh-CN" altLang="en-US"/>
          </a:p>
        </p:txBody>
      </p:sp>
      <p:sp>
        <p:nvSpPr>
          <p:cNvPr id="92163" name="内容占位符 2"/>
          <p:cNvSpPr>
            <a:spLocks noGrp="1"/>
          </p:cNvSpPr>
          <p:nvPr>
            <p:ph sz="quarter" idx="4294967295"/>
          </p:nvPr>
        </p:nvSpPr>
        <p:spPr>
          <a:xfrm>
            <a:off x="0" y="765175"/>
            <a:ext cx="8891588" cy="5543550"/>
          </a:xfrm>
        </p:spPr>
        <p:txBody>
          <a:bodyPr/>
          <a:lstStyle/>
          <a:p>
            <a:pPr eaLnBrk="1" hangingPunct="1">
              <a:lnSpc>
                <a:spcPct val="150000"/>
              </a:lnSpc>
            </a:pPr>
            <a:r>
              <a:rPr lang="en-US" altLang="zh-CN" sz="2400" smtClean="0">
                <a:ea typeface="宋体" charset="-122"/>
              </a:rPr>
              <a:t>LM386</a:t>
            </a:r>
            <a:r>
              <a:rPr lang="zh-CN" altLang="en-US" sz="2400" smtClean="0">
                <a:ea typeface="宋体" charset="-122"/>
              </a:rPr>
              <a:t>的内部电路是一个三级放大电路。</a:t>
            </a:r>
            <a:endParaRPr lang="en-US" altLang="zh-CN" sz="2400" smtClean="0">
              <a:ea typeface="宋体" charset="-122"/>
            </a:endParaRPr>
          </a:p>
          <a:p>
            <a:pPr eaLnBrk="1" hangingPunct="1">
              <a:lnSpc>
                <a:spcPct val="150000"/>
              </a:lnSpc>
            </a:pPr>
            <a:r>
              <a:rPr lang="zh-CN" altLang="en-US" sz="2400" smtClean="0">
                <a:ea typeface="宋体" charset="-122"/>
              </a:rPr>
              <a:t>第一级为差分放大电路，</a:t>
            </a:r>
            <a:r>
              <a:rPr lang="en-US" altLang="zh-CN" sz="2400" smtClean="0">
                <a:ea typeface="宋体" charset="-122"/>
              </a:rPr>
              <a:t>V</a:t>
            </a:r>
            <a:r>
              <a:rPr lang="en-US" altLang="zh-CN" sz="2400" baseline="-25000" smtClean="0">
                <a:ea typeface="宋体" charset="-122"/>
              </a:rPr>
              <a:t>1</a:t>
            </a:r>
            <a:r>
              <a:rPr lang="zh-CN" altLang="en-US" sz="2400" smtClean="0">
                <a:ea typeface="宋体" charset="-122"/>
              </a:rPr>
              <a:t>和</a:t>
            </a:r>
            <a:r>
              <a:rPr lang="en-US" altLang="zh-CN" sz="2400" smtClean="0">
                <a:ea typeface="宋体" charset="-122"/>
              </a:rPr>
              <a:t>V</a:t>
            </a:r>
            <a:r>
              <a:rPr lang="en-US" altLang="zh-CN" sz="2400" baseline="-25000" smtClean="0">
                <a:ea typeface="宋体" charset="-122"/>
              </a:rPr>
              <a:t>2</a:t>
            </a:r>
            <a:r>
              <a:rPr lang="zh-CN" altLang="en-US" sz="2400" smtClean="0">
                <a:ea typeface="宋体" charset="-122"/>
              </a:rPr>
              <a:t>、</a:t>
            </a:r>
            <a:r>
              <a:rPr lang="en-US" altLang="zh-CN" sz="2400" smtClean="0">
                <a:ea typeface="宋体" charset="-122"/>
              </a:rPr>
              <a:t>V</a:t>
            </a:r>
            <a:r>
              <a:rPr lang="en-US" altLang="zh-CN" sz="2400" baseline="-25000" smtClean="0">
                <a:ea typeface="宋体" charset="-122"/>
              </a:rPr>
              <a:t>3</a:t>
            </a:r>
            <a:r>
              <a:rPr lang="zh-CN" altLang="en-US" sz="2400" smtClean="0">
                <a:ea typeface="宋体" charset="-122"/>
              </a:rPr>
              <a:t>和</a:t>
            </a:r>
            <a:r>
              <a:rPr lang="en-US" altLang="zh-CN" sz="2400" smtClean="0">
                <a:ea typeface="宋体" charset="-122"/>
              </a:rPr>
              <a:t>V</a:t>
            </a:r>
            <a:r>
              <a:rPr lang="en-US" altLang="zh-CN" sz="2400" baseline="-25000" smtClean="0">
                <a:ea typeface="宋体" charset="-122"/>
              </a:rPr>
              <a:t>4</a:t>
            </a:r>
            <a:r>
              <a:rPr lang="zh-CN" altLang="en-US" sz="2400" smtClean="0">
                <a:ea typeface="宋体" charset="-122"/>
              </a:rPr>
              <a:t>分别构成复合管，作为差分放大电路的放大管，</a:t>
            </a:r>
            <a:r>
              <a:rPr lang="en-US" altLang="zh-CN" sz="2400" smtClean="0">
                <a:ea typeface="宋体" charset="-122"/>
              </a:rPr>
              <a:t>V</a:t>
            </a:r>
            <a:r>
              <a:rPr lang="en-US" altLang="zh-CN" sz="2400" baseline="-25000" smtClean="0">
                <a:ea typeface="宋体" charset="-122"/>
              </a:rPr>
              <a:t>5</a:t>
            </a:r>
            <a:r>
              <a:rPr lang="zh-CN" altLang="en-US" sz="2400" smtClean="0">
                <a:ea typeface="宋体" charset="-122"/>
              </a:rPr>
              <a:t>和</a:t>
            </a:r>
            <a:r>
              <a:rPr lang="en-US" altLang="zh-CN" sz="2400" smtClean="0">
                <a:ea typeface="宋体" charset="-122"/>
              </a:rPr>
              <a:t>V</a:t>
            </a:r>
            <a:r>
              <a:rPr lang="en-US" altLang="zh-CN" sz="2400" baseline="-25000" smtClean="0">
                <a:ea typeface="宋体" charset="-122"/>
              </a:rPr>
              <a:t>6</a:t>
            </a:r>
            <a:r>
              <a:rPr lang="zh-CN" altLang="en-US" sz="2400" smtClean="0">
                <a:ea typeface="宋体" charset="-122"/>
              </a:rPr>
              <a:t>组成镜像电流源作为</a:t>
            </a:r>
            <a:r>
              <a:rPr lang="en-US" altLang="zh-CN" sz="2400" smtClean="0">
                <a:ea typeface="宋体" charset="-122"/>
              </a:rPr>
              <a:t>V</a:t>
            </a:r>
            <a:r>
              <a:rPr lang="en-US" altLang="zh-CN" sz="2400" baseline="-25000" smtClean="0">
                <a:ea typeface="宋体" charset="-122"/>
              </a:rPr>
              <a:t>1</a:t>
            </a:r>
            <a:r>
              <a:rPr lang="zh-CN" altLang="en-US" sz="2400" smtClean="0">
                <a:ea typeface="宋体" charset="-122"/>
              </a:rPr>
              <a:t>和</a:t>
            </a:r>
            <a:r>
              <a:rPr lang="en-US" altLang="zh-CN" sz="2400" smtClean="0">
                <a:ea typeface="宋体" charset="-122"/>
              </a:rPr>
              <a:t>V</a:t>
            </a:r>
            <a:r>
              <a:rPr lang="en-US" altLang="zh-CN" sz="2400" baseline="-25000" smtClean="0">
                <a:ea typeface="宋体" charset="-122"/>
              </a:rPr>
              <a:t>3</a:t>
            </a:r>
            <a:r>
              <a:rPr lang="zh-CN" altLang="en-US" sz="2400" smtClean="0">
                <a:ea typeface="宋体" charset="-122"/>
              </a:rPr>
              <a:t>的有源负载；信号从</a:t>
            </a:r>
            <a:r>
              <a:rPr lang="en-US" altLang="zh-CN" sz="2400" smtClean="0">
                <a:ea typeface="宋体" charset="-122"/>
              </a:rPr>
              <a:t>V</a:t>
            </a:r>
            <a:r>
              <a:rPr lang="en-US" altLang="zh-CN" sz="2400" baseline="-25000" smtClean="0">
                <a:ea typeface="宋体" charset="-122"/>
              </a:rPr>
              <a:t>2</a:t>
            </a:r>
            <a:r>
              <a:rPr lang="zh-CN" altLang="en-US" sz="2400" smtClean="0">
                <a:ea typeface="宋体" charset="-122"/>
              </a:rPr>
              <a:t>和</a:t>
            </a:r>
            <a:r>
              <a:rPr lang="en-US" altLang="zh-CN" sz="2400" smtClean="0">
                <a:ea typeface="宋体" charset="-122"/>
              </a:rPr>
              <a:t>V</a:t>
            </a:r>
            <a:r>
              <a:rPr lang="en-US" altLang="zh-CN" sz="2400" baseline="-25000" smtClean="0">
                <a:ea typeface="宋体" charset="-122"/>
              </a:rPr>
              <a:t>4</a:t>
            </a:r>
            <a:r>
              <a:rPr lang="zh-CN" altLang="en-US" sz="2400" smtClean="0">
                <a:ea typeface="宋体" charset="-122"/>
              </a:rPr>
              <a:t>管的基极输入，从</a:t>
            </a:r>
            <a:r>
              <a:rPr lang="en-US" altLang="zh-CN" sz="2400" smtClean="0">
                <a:ea typeface="宋体" charset="-122"/>
              </a:rPr>
              <a:t>V</a:t>
            </a:r>
            <a:r>
              <a:rPr lang="en-US" altLang="zh-CN" sz="2400" baseline="-25000" smtClean="0">
                <a:ea typeface="宋体" charset="-122"/>
              </a:rPr>
              <a:t>3</a:t>
            </a:r>
            <a:r>
              <a:rPr lang="zh-CN" altLang="en-US" sz="2400" smtClean="0">
                <a:ea typeface="宋体" charset="-122"/>
              </a:rPr>
              <a:t>管的集电极输出，为双端输入单端输出差分放大电路。</a:t>
            </a:r>
          </a:p>
          <a:p>
            <a:pPr eaLnBrk="1" hangingPunct="1">
              <a:lnSpc>
                <a:spcPct val="150000"/>
              </a:lnSpc>
            </a:pPr>
            <a:r>
              <a:rPr lang="zh-CN" altLang="en-US" sz="2400" smtClean="0">
                <a:ea typeface="宋体" charset="-122"/>
              </a:rPr>
              <a:t>第二级为共射放大电路，</a:t>
            </a:r>
            <a:r>
              <a:rPr lang="en-US" altLang="zh-CN" sz="2400" smtClean="0">
                <a:ea typeface="宋体" charset="-122"/>
              </a:rPr>
              <a:t>V</a:t>
            </a:r>
            <a:r>
              <a:rPr lang="en-US" altLang="zh-CN" sz="2400" baseline="-25000" smtClean="0">
                <a:ea typeface="宋体" charset="-122"/>
              </a:rPr>
              <a:t>7</a:t>
            </a:r>
            <a:r>
              <a:rPr lang="zh-CN" altLang="en-US" sz="2400" smtClean="0">
                <a:ea typeface="宋体" charset="-122"/>
              </a:rPr>
              <a:t>为放大管，恒流源作有源负载，以增大放大倍数。</a:t>
            </a:r>
          </a:p>
          <a:p>
            <a:pPr eaLnBrk="1" hangingPunct="1">
              <a:lnSpc>
                <a:spcPct val="150000"/>
              </a:lnSpc>
            </a:pPr>
            <a:r>
              <a:rPr lang="zh-CN" altLang="en-US" sz="2400" smtClean="0">
                <a:ea typeface="宋体" charset="-122"/>
              </a:rPr>
              <a:t>第三级中的</a:t>
            </a:r>
            <a:r>
              <a:rPr lang="en-US" altLang="zh-CN" sz="2400" smtClean="0">
                <a:ea typeface="宋体" charset="-122"/>
              </a:rPr>
              <a:t>V</a:t>
            </a:r>
            <a:r>
              <a:rPr lang="en-US" altLang="zh-CN" sz="2400" baseline="-25000" smtClean="0">
                <a:ea typeface="宋体" charset="-122"/>
              </a:rPr>
              <a:t>9</a:t>
            </a:r>
            <a:r>
              <a:rPr lang="zh-CN" altLang="en-US" sz="2400" smtClean="0">
                <a:ea typeface="宋体" charset="-122"/>
              </a:rPr>
              <a:t>和</a:t>
            </a:r>
            <a:r>
              <a:rPr lang="en-US" altLang="zh-CN" sz="2400" smtClean="0">
                <a:ea typeface="宋体" charset="-122"/>
              </a:rPr>
              <a:t>V</a:t>
            </a:r>
            <a:r>
              <a:rPr lang="en-US" altLang="zh-CN" sz="2400" baseline="-25000" smtClean="0">
                <a:ea typeface="宋体" charset="-122"/>
              </a:rPr>
              <a:t>10</a:t>
            </a:r>
            <a:r>
              <a:rPr lang="zh-CN" altLang="en-US" sz="2400" smtClean="0">
                <a:ea typeface="宋体" charset="-122"/>
              </a:rPr>
              <a:t>管复合成</a:t>
            </a:r>
            <a:r>
              <a:rPr lang="en-US" altLang="zh-CN" sz="2400" smtClean="0">
                <a:ea typeface="宋体" charset="-122"/>
              </a:rPr>
              <a:t>PNP</a:t>
            </a:r>
            <a:r>
              <a:rPr lang="zh-CN" altLang="en-US" sz="2400" smtClean="0">
                <a:ea typeface="宋体" charset="-122"/>
              </a:rPr>
              <a:t>型管，</a:t>
            </a:r>
            <a:r>
              <a:rPr lang="en-US" altLang="zh-CN" sz="2400" smtClean="0">
                <a:ea typeface="宋体" charset="-122"/>
              </a:rPr>
              <a:t>V</a:t>
            </a:r>
            <a:r>
              <a:rPr lang="en-US" altLang="zh-CN" sz="2400" baseline="-25000" smtClean="0">
                <a:ea typeface="宋体" charset="-122"/>
              </a:rPr>
              <a:t>8</a:t>
            </a:r>
            <a:r>
              <a:rPr lang="zh-CN" altLang="en-US" sz="2400" smtClean="0">
                <a:ea typeface="宋体" charset="-122"/>
              </a:rPr>
              <a:t>构成准互补输出级。二极管</a:t>
            </a:r>
            <a:r>
              <a:rPr lang="en-US" altLang="zh-CN" sz="2400" smtClean="0">
                <a:ea typeface="宋体" charset="-122"/>
              </a:rPr>
              <a:t>D</a:t>
            </a:r>
            <a:r>
              <a:rPr lang="en-US" altLang="zh-CN" sz="2400" baseline="-25000" smtClean="0">
                <a:ea typeface="宋体" charset="-122"/>
              </a:rPr>
              <a:t>1</a:t>
            </a:r>
            <a:r>
              <a:rPr lang="zh-CN" altLang="en-US" sz="2400" smtClean="0">
                <a:ea typeface="宋体" charset="-122"/>
              </a:rPr>
              <a:t>和</a:t>
            </a:r>
            <a:r>
              <a:rPr lang="en-US" altLang="zh-CN" sz="2400" smtClean="0">
                <a:ea typeface="宋体" charset="-122"/>
              </a:rPr>
              <a:t>D</a:t>
            </a:r>
            <a:r>
              <a:rPr lang="en-US" altLang="zh-CN" sz="2400" baseline="-25000" smtClean="0">
                <a:ea typeface="宋体" charset="-122"/>
              </a:rPr>
              <a:t>2</a:t>
            </a:r>
            <a:r>
              <a:rPr lang="zh-CN" altLang="en-US" sz="2400" smtClean="0">
                <a:ea typeface="宋体" charset="-122"/>
              </a:rPr>
              <a:t>为输出级提供合适的偏置电压，消除交越失真。</a:t>
            </a:r>
          </a:p>
        </p:txBody>
      </p:sp>
    </p:spTree>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en-US" altLang="zh-CN" sz="3200" smtClean="0">
                <a:ea typeface="宋体" charset="-122"/>
              </a:rPr>
              <a:t>7.5 </a:t>
            </a:r>
            <a:r>
              <a:rPr lang="zh-CN" altLang="en-US" sz="3200" smtClean="0">
                <a:ea typeface="宋体" charset="-122"/>
              </a:rPr>
              <a:t>模拟集成功率放大器及其应用（续</a:t>
            </a:r>
            <a:r>
              <a:rPr lang="en-US" altLang="zh-CN" sz="3200" smtClean="0">
                <a:ea typeface="宋体" charset="-122"/>
              </a:rPr>
              <a:t>3</a:t>
            </a:r>
            <a:r>
              <a:rPr lang="zh-CN" altLang="en-US" sz="3200" smtClean="0">
                <a:ea typeface="宋体" charset="-122"/>
              </a:rPr>
              <a:t>）</a:t>
            </a:r>
          </a:p>
        </p:txBody>
      </p:sp>
      <p:sp>
        <p:nvSpPr>
          <p:cNvPr id="2" name="灯片编号占位符 1"/>
          <p:cNvSpPr>
            <a:spLocks noGrp="1"/>
          </p:cNvSpPr>
          <p:nvPr>
            <p:ph type="sldNum" sz="quarter" idx="12"/>
          </p:nvPr>
        </p:nvSpPr>
        <p:spPr/>
        <p:txBody>
          <a:bodyPr/>
          <a:lstStyle/>
          <a:p>
            <a:pPr>
              <a:defRPr/>
            </a:pPr>
            <a:fld id="{E4DCDFD6-397A-4776-9F04-AECACB83C822}" type="slidenum">
              <a:rPr lang="zh-CN" altLang="en-US" smtClean="0"/>
              <a:pPr>
                <a:defRPr/>
              </a:pPr>
              <a:t>95</a:t>
            </a:fld>
            <a:endParaRPr lang="zh-CN" altLang="en-US"/>
          </a:p>
        </p:txBody>
      </p:sp>
      <p:sp>
        <p:nvSpPr>
          <p:cNvPr id="93187" name="内容占位符 2"/>
          <p:cNvSpPr>
            <a:spLocks noGrp="1"/>
          </p:cNvSpPr>
          <p:nvPr>
            <p:ph sz="quarter" idx="4294967295"/>
          </p:nvPr>
        </p:nvSpPr>
        <p:spPr>
          <a:xfrm>
            <a:off x="0" y="765175"/>
            <a:ext cx="8891588" cy="5543550"/>
          </a:xfrm>
        </p:spPr>
        <p:txBody>
          <a:bodyPr/>
          <a:lstStyle/>
          <a:p>
            <a:pPr eaLnBrk="1" hangingPunct="1">
              <a:buFont typeface="Wingdings" pitchFamily="2" charset="2"/>
              <a:buNone/>
            </a:pPr>
            <a:r>
              <a:rPr lang="en-US" altLang="zh-CN" smtClean="0">
                <a:ea typeface="宋体" charset="-122"/>
              </a:rPr>
              <a:t>LM386</a:t>
            </a:r>
            <a:r>
              <a:rPr lang="zh-CN" altLang="en-US" smtClean="0">
                <a:ea typeface="宋体" charset="-122"/>
              </a:rPr>
              <a:t>的外部引脚及特点</a:t>
            </a:r>
          </a:p>
        </p:txBody>
      </p:sp>
      <p:pic>
        <p:nvPicPr>
          <p:cNvPr id="93188" name="图片 365"/>
          <p:cNvPicPr>
            <a:picLocks noChangeAspect="1" noChangeArrowheads="1"/>
          </p:cNvPicPr>
          <p:nvPr/>
        </p:nvPicPr>
        <p:blipFill>
          <a:blip r:embed="rId2" cstate="print">
            <a:extLst>
              <a:ext uri="{28A0092B-C50C-407E-A947-70E740481C1C}">
                <a14:useLocalDpi xmlns:a14="http://schemas.microsoft.com/office/drawing/2010/main" val="0"/>
              </a:ext>
            </a:extLst>
          </a:blip>
          <a:srcRect b="4167"/>
          <a:stretch>
            <a:fillRect/>
          </a:stretch>
        </p:blipFill>
        <p:spPr bwMode="auto">
          <a:xfrm>
            <a:off x="4914900" y="930275"/>
            <a:ext cx="42291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矩形 5"/>
          <p:cNvSpPr>
            <a:spLocks noChangeArrowheads="1"/>
          </p:cNvSpPr>
          <p:nvPr/>
        </p:nvSpPr>
        <p:spPr bwMode="auto">
          <a:xfrm>
            <a:off x="147638" y="1465263"/>
            <a:ext cx="45720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引脚</a:t>
            </a:r>
            <a:r>
              <a:rPr lang="en-US" altLang="zh-CN"/>
              <a:t>7</a:t>
            </a:r>
            <a:r>
              <a:rPr lang="zh-CN" altLang="en-US"/>
              <a:t>和地之间接</a:t>
            </a:r>
            <a:r>
              <a:rPr lang="en-US" altLang="zh-CN"/>
              <a:t>10μF</a:t>
            </a:r>
            <a:r>
              <a:rPr lang="zh-CN" altLang="en-US"/>
              <a:t>旁路电容</a:t>
            </a:r>
          </a:p>
        </p:txBody>
      </p:sp>
      <p:sp>
        <p:nvSpPr>
          <p:cNvPr id="93190" name="矩形 6"/>
          <p:cNvSpPr>
            <a:spLocks noChangeArrowheads="1"/>
          </p:cNvSpPr>
          <p:nvPr/>
        </p:nvSpPr>
        <p:spPr bwMode="auto">
          <a:xfrm>
            <a:off x="147638" y="2149475"/>
            <a:ext cx="36528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工作电源电压范围</a:t>
            </a:r>
            <a:r>
              <a:rPr lang="en-US" altLang="zh-CN"/>
              <a:t>4</a:t>
            </a:r>
            <a:r>
              <a:rPr lang="zh-CN" altLang="en-US"/>
              <a:t>～</a:t>
            </a:r>
            <a:r>
              <a:rPr lang="en-US" altLang="zh-CN"/>
              <a:t>12V</a:t>
            </a:r>
            <a:endParaRPr lang="zh-CN" altLang="en-US"/>
          </a:p>
        </p:txBody>
      </p:sp>
      <p:sp>
        <p:nvSpPr>
          <p:cNvPr id="93191" name="TextBox 8"/>
          <p:cNvSpPr txBox="1">
            <a:spLocks noChangeArrowheads="1"/>
          </p:cNvSpPr>
          <p:nvPr/>
        </p:nvSpPr>
        <p:spPr bwMode="auto">
          <a:xfrm>
            <a:off x="147638" y="2832100"/>
            <a:ext cx="46863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楷体_GB2312" pitchFamily="49" charset="-122"/>
              </a:defRPr>
            </a:lvl1pPr>
            <a:lvl2pPr marL="742950" indent="-285750" eaLnBrk="0" hangingPunct="0">
              <a:defRPr sz="2400" b="1">
                <a:solidFill>
                  <a:schemeClr val="tx1"/>
                </a:solidFill>
                <a:latin typeface="Times New Roman" pitchFamily="18" charset="0"/>
                <a:ea typeface="楷体_GB2312" pitchFamily="49" charset="-122"/>
              </a:defRPr>
            </a:lvl2pPr>
            <a:lvl3pPr marL="1143000" indent="-228600" eaLnBrk="0" hangingPunct="0">
              <a:defRPr sz="2400" b="1">
                <a:solidFill>
                  <a:schemeClr val="tx1"/>
                </a:solidFill>
                <a:latin typeface="Times New Roman" pitchFamily="18" charset="0"/>
                <a:ea typeface="楷体_GB2312" pitchFamily="49" charset="-122"/>
              </a:defRPr>
            </a:lvl3pPr>
            <a:lvl4pPr marL="1600200" indent="-228600" eaLnBrk="0" hangingPunct="0">
              <a:defRPr sz="2400" b="1">
                <a:solidFill>
                  <a:schemeClr val="tx1"/>
                </a:solidFill>
                <a:latin typeface="Times New Roman" pitchFamily="18" charset="0"/>
                <a:ea typeface="楷体_GB2312" pitchFamily="49" charset="-122"/>
              </a:defRPr>
            </a:lvl4pPr>
            <a:lvl5pPr marL="2057400" indent="-228600" eaLnBrk="0" hangingPunct="0">
              <a:defRPr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楷体_GB2312" pitchFamily="49" charset="-122"/>
              </a:defRPr>
            </a:lvl9pPr>
          </a:lstStyle>
          <a:p>
            <a:pPr algn="just" eaLnBrk="1" hangingPunct="1">
              <a:lnSpc>
                <a:spcPct val="130000"/>
              </a:lnSpc>
              <a:spcBef>
                <a:spcPct val="10000"/>
              </a:spcBef>
            </a:pPr>
            <a:r>
              <a:rPr lang="en-US" altLang="zh-CN"/>
              <a:t>1</a:t>
            </a:r>
            <a:r>
              <a:rPr lang="zh-CN" altLang="en-US"/>
              <a:t>、</a:t>
            </a:r>
            <a:r>
              <a:rPr lang="en-US" altLang="zh-CN"/>
              <a:t>8</a:t>
            </a:r>
            <a:r>
              <a:rPr lang="zh-CN" altLang="en-US"/>
              <a:t>管脚之间，用</a:t>
            </a:r>
            <a:r>
              <a:rPr lang="en-US" altLang="zh-CN"/>
              <a:t>10</a:t>
            </a:r>
            <a:r>
              <a:rPr lang="en-US" altLang="zh-CN">
                <a:sym typeface="Symbol" pitchFamily="18" charset="2"/>
              </a:rPr>
              <a:t></a:t>
            </a:r>
            <a:r>
              <a:rPr lang="en-US" altLang="zh-CN"/>
              <a:t>F</a:t>
            </a:r>
            <a:r>
              <a:rPr lang="zh-CN" altLang="en-US"/>
              <a:t>电容串入适当电阻，其增益可在</a:t>
            </a:r>
            <a:r>
              <a:rPr lang="en-US" altLang="zh-CN"/>
              <a:t>20</a:t>
            </a:r>
            <a:r>
              <a:rPr lang="zh-CN" altLang="en-US"/>
              <a:t>～</a:t>
            </a:r>
            <a:r>
              <a:rPr lang="en-US" altLang="zh-CN"/>
              <a:t>200</a:t>
            </a:r>
            <a:r>
              <a:rPr lang="zh-CN" altLang="en-US"/>
              <a:t>倍之间自由设定</a:t>
            </a:r>
            <a:endParaRPr lang="zh-CN" altLang="en-US">
              <a:solidFill>
                <a:schemeClr val="tx2"/>
              </a:solidFill>
            </a:endParaRPr>
          </a:p>
        </p:txBody>
      </p:sp>
      <p:sp>
        <p:nvSpPr>
          <p:cNvPr id="93192" name="矩形 9"/>
          <p:cNvSpPr>
            <a:spLocks noChangeArrowheads="1"/>
          </p:cNvSpPr>
          <p:nvPr/>
        </p:nvSpPr>
        <p:spPr bwMode="auto">
          <a:xfrm>
            <a:off x="147638" y="4475163"/>
            <a:ext cx="48323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静态电流约为</a:t>
            </a:r>
            <a:r>
              <a:rPr lang="en-US" altLang="zh-CN"/>
              <a:t>4mA</a:t>
            </a:r>
            <a:r>
              <a:rPr lang="zh-CN" altLang="en-US"/>
              <a:t>，输入阻抗为</a:t>
            </a:r>
            <a:r>
              <a:rPr lang="en-US" altLang="zh-CN"/>
              <a:t>50kW</a:t>
            </a:r>
            <a:r>
              <a:rPr lang="zh-CN" altLang="en-US"/>
              <a:t>，频带宽度</a:t>
            </a:r>
            <a:r>
              <a:rPr lang="en-US" altLang="zh-CN"/>
              <a:t>300kHz</a:t>
            </a:r>
            <a:r>
              <a:rPr lang="zh-CN" altLang="en-US"/>
              <a:t>，内部设有过载保护电路</a:t>
            </a:r>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标题 1"/>
          <p:cNvSpPr>
            <a:spLocks noGrp="1"/>
          </p:cNvSpPr>
          <p:nvPr>
            <p:ph type="title"/>
          </p:nvPr>
        </p:nvSpPr>
        <p:spPr/>
        <p:txBody>
          <a:bodyPr/>
          <a:lstStyle/>
          <a:p>
            <a:pPr eaLnBrk="1" hangingPunct="1"/>
            <a:r>
              <a:rPr lang="en-US" altLang="zh-CN" sz="3200" smtClean="0">
                <a:ea typeface="宋体" charset="-122"/>
              </a:rPr>
              <a:t>7.5 </a:t>
            </a:r>
            <a:r>
              <a:rPr lang="zh-CN" altLang="en-US" sz="3200" smtClean="0">
                <a:ea typeface="宋体" charset="-122"/>
              </a:rPr>
              <a:t>模拟集成功率放大器及其应用（续</a:t>
            </a:r>
            <a:r>
              <a:rPr lang="en-US" altLang="zh-CN" sz="3200" smtClean="0">
                <a:ea typeface="宋体" charset="-122"/>
              </a:rPr>
              <a:t>4</a:t>
            </a:r>
            <a:r>
              <a:rPr lang="zh-CN" altLang="en-US" sz="3200"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96</a:t>
            </a:fld>
            <a:endParaRPr lang="zh-CN" altLang="en-US"/>
          </a:p>
        </p:txBody>
      </p:sp>
      <p:pic>
        <p:nvPicPr>
          <p:cNvPr id="47108" name="图片 37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 y="1935400"/>
            <a:ext cx="7653338"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矩形 4"/>
          <p:cNvSpPr>
            <a:spLocks noChangeArrowheads="1"/>
          </p:cNvSpPr>
          <p:nvPr/>
        </p:nvSpPr>
        <p:spPr bwMode="auto">
          <a:xfrm>
            <a:off x="0" y="987425"/>
            <a:ext cx="29686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latin typeface="黑体" pitchFamily="49" charset="-122"/>
                <a:ea typeface="黑体" pitchFamily="49" charset="-122"/>
              </a:rPr>
              <a:t>最小增益功率放大器</a:t>
            </a:r>
          </a:p>
        </p:txBody>
      </p:sp>
      <p:sp>
        <p:nvSpPr>
          <p:cNvPr id="47110" name="矩形 5"/>
          <p:cNvSpPr>
            <a:spLocks noChangeArrowheads="1"/>
          </p:cNvSpPr>
          <p:nvPr/>
        </p:nvSpPr>
        <p:spPr bwMode="auto">
          <a:xfrm>
            <a:off x="320675" y="1706563"/>
            <a:ext cx="2657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引脚</a:t>
            </a:r>
            <a:r>
              <a:rPr lang="en-US" altLang="zh-CN"/>
              <a:t>1</a:t>
            </a:r>
            <a:r>
              <a:rPr lang="zh-CN" altLang="en-US"/>
              <a:t>和</a:t>
            </a:r>
            <a:r>
              <a:rPr lang="en-US" altLang="zh-CN"/>
              <a:t>8</a:t>
            </a:r>
            <a:r>
              <a:rPr lang="zh-CN" altLang="en-US"/>
              <a:t>之间开路</a:t>
            </a:r>
          </a:p>
        </p:txBody>
      </p:sp>
      <p:sp>
        <p:nvSpPr>
          <p:cNvPr id="47111" name="矩形 6"/>
          <p:cNvSpPr>
            <a:spLocks noChangeArrowheads="1"/>
          </p:cNvSpPr>
          <p:nvPr/>
        </p:nvSpPr>
        <p:spPr bwMode="auto">
          <a:xfrm>
            <a:off x="5665788" y="954088"/>
            <a:ext cx="23510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总的电压增益为</a:t>
            </a:r>
          </a:p>
        </p:txBody>
      </p:sp>
      <p:sp>
        <p:nvSpPr>
          <p:cNvPr id="471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47106" name="Object 3"/>
          <p:cNvGraphicFramePr>
            <a:graphicFrameLocks noChangeAspect="1"/>
          </p:cNvGraphicFramePr>
          <p:nvPr/>
        </p:nvGraphicFramePr>
        <p:xfrm>
          <a:off x="6213475" y="1619250"/>
          <a:ext cx="2403475" cy="1500188"/>
        </p:xfrm>
        <a:graphic>
          <a:graphicData uri="http://schemas.openxmlformats.org/presentationml/2006/ole">
            <mc:AlternateContent xmlns:mc="http://schemas.openxmlformats.org/markup-compatibility/2006">
              <mc:Choice xmlns:v="urn:schemas-microsoft-com:vml" Requires="v">
                <p:oleObj spid="_x0000_s47147" name="Equation" r:id="rId4" imgW="1333440" imgH="838080" progId="Equation.DSMT4">
                  <p:embed/>
                </p:oleObj>
              </mc:Choice>
              <mc:Fallback>
                <p:oleObj name="Equation" r:id="rId4" imgW="1333440" imgH="8380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475" y="1619250"/>
                        <a:ext cx="2403475" cy="150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p:txBody>
          <a:bodyPr/>
          <a:lstStyle/>
          <a:p>
            <a:pPr eaLnBrk="1" hangingPunct="1"/>
            <a:r>
              <a:rPr lang="en-US" altLang="zh-CN" sz="3200" smtClean="0">
                <a:ea typeface="宋体" charset="-122"/>
              </a:rPr>
              <a:t>7.5 </a:t>
            </a:r>
            <a:r>
              <a:rPr lang="zh-CN" altLang="en-US" sz="3200" smtClean="0">
                <a:ea typeface="宋体" charset="-122"/>
              </a:rPr>
              <a:t>模拟集成功率放大器及其应用（续</a:t>
            </a:r>
            <a:r>
              <a:rPr lang="en-US" altLang="zh-CN" sz="3200" smtClean="0">
                <a:ea typeface="宋体" charset="-122"/>
              </a:rPr>
              <a:t>5</a:t>
            </a:r>
            <a:r>
              <a:rPr lang="zh-CN" altLang="en-US" sz="3200"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97</a:t>
            </a:fld>
            <a:endParaRPr lang="zh-CN" altLang="en-US"/>
          </a:p>
        </p:txBody>
      </p:sp>
      <p:sp>
        <p:nvSpPr>
          <p:cNvPr id="48132" name="矩形 4"/>
          <p:cNvSpPr>
            <a:spLocks noChangeArrowheads="1"/>
          </p:cNvSpPr>
          <p:nvPr/>
        </p:nvSpPr>
        <p:spPr bwMode="auto">
          <a:xfrm>
            <a:off x="0" y="987425"/>
            <a:ext cx="29686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latin typeface="黑体" pitchFamily="49" charset="-122"/>
                <a:ea typeface="黑体" pitchFamily="49" charset="-122"/>
              </a:rPr>
              <a:t>最大增益功率放大器</a:t>
            </a:r>
          </a:p>
        </p:txBody>
      </p:sp>
      <p:sp>
        <p:nvSpPr>
          <p:cNvPr id="48133" name="矩形 5"/>
          <p:cNvSpPr>
            <a:spLocks noChangeArrowheads="1"/>
          </p:cNvSpPr>
          <p:nvPr/>
        </p:nvSpPr>
        <p:spPr bwMode="auto">
          <a:xfrm>
            <a:off x="320675" y="1706563"/>
            <a:ext cx="265747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引脚</a:t>
            </a:r>
            <a:r>
              <a:rPr lang="en-US" altLang="zh-CN"/>
              <a:t>1</a:t>
            </a:r>
            <a:r>
              <a:rPr lang="zh-CN" altLang="en-US"/>
              <a:t>和</a:t>
            </a:r>
            <a:r>
              <a:rPr lang="en-US" altLang="zh-CN"/>
              <a:t>8</a:t>
            </a:r>
            <a:r>
              <a:rPr lang="zh-CN" altLang="en-US"/>
              <a:t>之间接入</a:t>
            </a:r>
            <a:endParaRPr lang="en-US" altLang="zh-CN"/>
          </a:p>
          <a:p>
            <a:pPr algn="just">
              <a:lnSpc>
                <a:spcPct val="130000"/>
              </a:lnSpc>
              <a:spcBef>
                <a:spcPct val="10000"/>
              </a:spcBef>
            </a:pPr>
            <a:r>
              <a:rPr lang="zh-CN" altLang="en-US"/>
              <a:t>一个电解电容器</a:t>
            </a:r>
          </a:p>
        </p:txBody>
      </p:sp>
      <p:sp>
        <p:nvSpPr>
          <p:cNvPr id="48134" name="矩形 6"/>
          <p:cNvSpPr>
            <a:spLocks noChangeArrowheads="1"/>
          </p:cNvSpPr>
          <p:nvPr/>
        </p:nvSpPr>
        <p:spPr bwMode="auto">
          <a:xfrm>
            <a:off x="5665788" y="954088"/>
            <a:ext cx="23510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总的电压增益为</a:t>
            </a:r>
          </a:p>
        </p:txBody>
      </p:sp>
      <p:sp>
        <p:nvSpPr>
          <p:cNvPr id="481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pic>
        <p:nvPicPr>
          <p:cNvPr id="48136" name="图片 3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 y="1795451"/>
            <a:ext cx="7756525"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48130" name="Object 4"/>
          <p:cNvGraphicFramePr>
            <a:graphicFrameLocks noChangeAspect="1"/>
          </p:cNvGraphicFramePr>
          <p:nvPr/>
        </p:nvGraphicFramePr>
        <p:xfrm>
          <a:off x="6162675" y="1530350"/>
          <a:ext cx="2312988" cy="1768475"/>
        </p:xfrm>
        <a:graphic>
          <a:graphicData uri="http://schemas.openxmlformats.org/presentationml/2006/ole">
            <mc:AlternateContent xmlns:mc="http://schemas.openxmlformats.org/markup-compatibility/2006">
              <mc:Choice xmlns:v="urn:schemas-microsoft-com:vml" Requires="v">
                <p:oleObj spid="_x0000_s48172" name="Equation" r:id="rId4" imgW="1091880" imgH="838080" progId="Equation.DSMT4">
                  <p:embed/>
                </p:oleObj>
              </mc:Choice>
              <mc:Fallback>
                <p:oleObj name="Equation" r:id="rId4" imgW="1091880" imgH="8380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675" y="1530350"/>
                        <a:ext cx="2312988"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图片 3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212" y="1870764"/>
            <a:ext cx="746918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标题 1"/>
          <p:cNvSpPr>
            <a:spLocks noGrp="1"/>
          </p:cNvSpPr>
          <p:nvPr>
            <p:ph type="title"/>
          </p:nvPr>
        </p:nvSpPr>
        <p:spPr/>
        <p:txBody>
          <a:bodyPr/>
          <a:lstStyle/>
          <a:p>
            <a:pPr eaLnBrk="1" hangingPunct="1"/>
            <a:r>
              <a:rPr lang="en-US" altLang="zh-CN" sz="3200" smtClean="0">
                <a:ea typeface="宋体" charset="-122"/>
              </a:rPr>
              <a:t>7.5 </a:t>
            </a:r>
            <a:r>
              <a:rPr lang="zh-CN" altLang="en-US" sz="3200" smtClean="0">
                <a:ea typeface="宋体" charset="-122"/>
              </a:rPr>
              <a:t>模拟集成功率放大器及其应用（续</a:t>
            </a:r>
            <a:r>
              <a:rPr lang="en-US" altLang="zh-CN" sz="3200" smtClean="0">
                <a:ea typeface="宋体" charset="-122"/>
              </a:rPr>
              <a:t>6</a:t>
            </a:r>
            <a:r>
              <a:rPr lang="zh-CN" altLang="en-US" sz="3200" smtClean="0">
                <a:ea typeface="宋体" charset="-122"/>
              </a:rPr>
              <a:t>）</a:t>
            </a:r>
          </a:p>
        </p:txBody>
      </p:sp>
      <p:sp>
        <p:nvSpPr>
          <p:cNvPr id="2" name="灯片编号占位符 1"/>
          <p:cNvSpPr>
            <a:spLocks noGrp="1"/>
          </p:cNvSpPr>
          <p:nvPr>
            <p:ph type="sldNum" sz="quarter" idx="12"/>
          </p:nvPr>
        </p:nvSpPr>
        <p:spPr/>
        <p:txBody>
          <a:bodyPr/>
          <a:lstStyle/>
          <a:p>
            <a:pPr>
              <a:defRPr/>
            </a:pPr>
            <a:fld id="{020670B1-1FB1-4A58-9AD7-5E524B89C57C}" type="slidenum">
              <a:rPr lang="zh-CN" altLang="en-US" smtClean="0"/>
              <a:pPr>
                <a:defRPr/>
              </a:pPr>
              <a:t>98</a:t>
            </a:fld>
            <a:endParaRPr lang="zh-CN" altLang="en-US"/>
          </a:p>
        </p:txBody>
      </p:sp>
      <p:sp>
        <p:nvSpPr>
          <p:cNvPr id="49157" name="矩形 4"/>
          <p:cNvSpPr>
            <a:spLocks noChangeArrowheads="1"/>
          </p:cNvSpPr>
          <p:nvPr/>
        </p:nvSpPr>
        <p:spPr bwMode="auto">
          <a:xfrm>
            <a:off x="0" y="987425"/>
            <a:ext cx="29686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latin typeface="黑体" pitchFamily="49" charset="-122"/>
                <a:ea typeface="黑体" pitchFamily="49" charset="-122"/>
              </a:rPr>
              <a:t>任意增益功率放大器</a:t>
            </a:r>
          </a:p>
        </p:txBody>
      </p:sp>
      <p:sp>
        <p:nvSpPr>
          <p:cNvPr id="49158" name="矩形 5"/>
          <p:cNvSpPr>
            <a:spLocks noChangeArrowheads="1"/>
          </p:cNvSpPr>
          <p:nvPr/>
        </p:nvSpPr>
        <p:spPr bwMode="auto">
          <a:xfrm>
            <a:off x="238125" y="1935163"/>
            <a:ext cx="2227263"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10000"/>
              </a:spcBef>
            </a:pPr>
            <a:r>
              <a:rPr lang="zh-CN" altLang="en-US"/>
              <a:t>引脚</a:t>
            </a:r>
            <a:r>
              <a:rPr lang="en-US" altLang="zh-CN"/>
              <a:t>1</a:t>
            </a:r>
            <a:r>
              <a:rPr lang="zh-CN" altLang="en-US"/>
              <a:t>和</a:t>
            </a:r>
            <a:r>
              <a:rPr lang="en-US" altLang="zh-CN"/>
              <a:t>8</a:t>
            </a:r>
            <a:r>
              <a:rPr lang="zh-CN" altLang="en-US"/>
              <a:t>之间接</a:t>
            </a:r>
            <a:r>
              <a:rPr lang="en-US" altLang="zh-CN" i="1"/>
              <a:t>RC</a:t>
            </a:r>
            <a:r>
              <a:rPr lang="zh-CN" altLang="en-US"/>
              <a:t>串联电路</a:t>
            </a:r>
          </a:p>
        </p:txBody>
      </p:sp>
      <p:sp>
        <p:nvSpPr>
          <p:cNvPr id="49159" name="矩形 6"/>
          <p:cNvSpPr>
            <a:spLocks noChangeArrowheads="1"/>
          </p:cNvSpPr>
          <p:nvPr/>
        </p:nvSpPr>
        <p:spPr bwMode="auto">
          <a:xfrm>
            <a:off x="5665788" y="954088"/>
            <a:ext cx="23510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lnSpc>
                <a:spcPct val="130000"/>
              </a:lnSpc>
              <a:spcBef>
                <a:spcPct val="10000"/>
              </a:spcBef>
            </a:pPr>
            <a:r>
              <a:rPr lang="zh-CN" altLang="en-US"/>
              <a:t>总的电压增益为</a:t>
            </a:r>
          </a:p>
        </p:txBody>
      </p:sp>
      <p:sp>
        <p:nvSpPr>
          <p:cNvPr id="491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sp>
        <p:nvSpPr>
          <p:cNvPr id="4916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lnSpc>
                <a:spcPct val="130000"/>
              </a:lnSpc>
              <a:spcBef>
                <a:spcPct val="10000"/>
              </a:spcBef>
            </a:pPr>
            <a:endParaRPr lang="zh-CN" altLang="en-US"/>
          </a:p>
        </p:txBody>
      </p:sp>
      <p:graphicFrame>
        <p:nvGraphicFramePr>
          <p:cNvPr id="49154" name="Object 4"/>
          <p:cNvGraphicFramePr>
            <a:graphicFrameLocks noChangeAspect="1"/>
          </p:cNvGraphicFramePr>
          <p:nvPr/>
        </p:nvGraphicFramePr>
        <p:xfrm>
          <a:off x="6140450" y="1566863"/>
          <a:ext cx="2562225" cy="1006475"/>
        </p:xfrm>
        <a:graphic>
          <a:graphicData uri="http://schemas.openxmlformats.org/presentationml/2006/ole">
            <mc:AlternateContent xmlns:mc="http://schemas.openxmlformats.org/markup-compatibility/2006">
              <mc:Choice xmlns:v="urn:schemas-microsoft-com:vml" Requires="v">
                <p:oleObj spid="_x0000_s49196" name="Equation" r:id="rId4" imgW="1091880" imgH="431640" progId="Equation.DSMT4">
                  <p:embed/>
                </p:oleObj>
              </mc:Choice>
              <mc:Fallback>
                <p:oleObj name="Equation" r:id="rId4" imgW="1091880" imgH="431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0450" y="1566863"/>
                        <a:ext cx="25622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电路与模拟电子技术">
  <a:themeElements>
    <a:clrScheme name="自定义 4">
      <a:dk1>
        <a:srgbClr val="000000"/>
      </a:dk1>
      <a:lt1>
        <a:srgbClr val="FFFFFF"/>
      </a:lt1>
      <a:dk2>
        <a:srgbClr val="000000"/>
      </a:dk2>
      <a:lt2>
        <a:srgbClr val="B2B2B2"/>
      </a:lt2>
      <a:accent1>
        <a:srgbClr val="000000"/>
      </a:accent1>
      <a:accent2>
        <a:srgbClr val="FF9900"/>
      </a:accent2>
      <a:accent3>
        <a:srgbClr val="FFFFFF"/>
      </a:accent3>
      <a:accent4>
        <a:srgbClr val="174578"/>
      </a:accent4>
      <a:accent5>
        <a:srgbClr val="ADBAE0"/>
      </a:accent5>
      <a:accent6>
        <a:srgbClr val="E78A00"/>
      </a:accent6>
      <a:hlink>
        <a:srgbClr val="000000"/>
      </a:hlink>
      <a:folHlink>
        <a:srgbClr val="969696"/>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电路与模拟电子技术</Template>
  <TotalTime>2824</TotalTime>
  <Words>6003</Words>
  <Application>Microsoft Office PowerPoint</Application>
  <PresentationFormat>全屏显示(4:3)</PresentationFormat>
  <Paragraphs>1090</Paragraphs>
  <Slides>98</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98</vt:i4>
      </vt:variant>
    </vt:vector>
  </HeadingPairs>
  <TitlesOfParts>
    <vt:vector size="116" baseType="lpstr">
      <vt:lpstr>隶书</vt:lpstr>
      <vt:lpstr>Arial Unicode MS</vt:lpstr>
      <vt:lpstr>MT Extra</vt:lpstr>
      <vt:lpstr>楷体_GB2312</vt:lpstr>
      <vt:lpstr>Wingdings 2</vt:lpstr>
      <vt:lpstr>Cambria Math</vt:lpstr>
      <vt:lpstr>Wingdings</vt:lpstr>
      <vt:lpstr>黑体</vt:lpstr>
      <vt:lpstr>Arial</vt:lpstr>
      <vt:lpstr>Symbol</vt:lpstr>
      <vt:lpstr>Times New Roman</vt:lpstr>
      <vt:lpstr>华文中宋</vt:lpstr>
      <vt:lpstr>宋体</vt:lpstr>
      <vt:lpstr>华文新魏</vt:lpstr>
      <vt:lpstr>电路与模拟电子技术</vt:lpstr>
      <vt:lpstr>Equation</vt:lpstr>
      <vt:lpstr>Visio</vt:lpstr>
      <vt:lpstr>公式</vt:lpstr>
      <vt:lpstr>第7章   模拟集成电路 及其应用电路</vt:lpstr>
      <vt:lpstr>本章教学内容</vt:lpstr>
      <vt:lpstr>本章概述</vt:lpstr>
      <vt:lpstr>本章概述（续1）</vt:lpstr>
      <vt:lpstr>本章概述（续2）</vt:lpstr>
      <vt:lpstr>7.1 集成运算放大器概述</vt:lpstr>
      <vt:lpstr>7.1 集成运算放大器概述（续1）</vt:lpstr>
      <vt:lpstr>7.1 集成运算放大器概述（续2）</vt:lpstr>
      <vt:lpstr>7.1 集成运算放大器概述（续3）</vt:lpstr>
      <vt:lpstr>7.1 集成运算放大器概述（续4）</vt:lpstr>
      <vt:lpstr>7.1 集成运算放大器概述（续5）</vt:lpstr>
      <vt:lpstr>7.1 集成运算放大器概述（续6）</vt:lpstr>
      <vt:lpstr>7.1 集成运算放大器概述（续7）</vt:lpstr>
      <vt:lpstr>7.1 集成运算放大器概述（续8）</vt:lpstr>
      <vt:lpstr>7.1 集成运算放大器概述（续9）</vt:lpstr>
      <vt:lpstr>7.1 集成运算放大器概述（续10）</vt:lpstr>
      <vt:lpstr>7.1 集成运算放大器概述（续11）</vt:lpstr>
      <vt:lpstr>7.1 集成运算放大器概述（续12）</vt:lpstr>
      <vt:lpstr>7.1 集成运算放大器概述（续13）</vt:lpstr>
      <vt:lpstr>7.2 集成运算放大器中的内部单元电路</vt:lpstr>
      <vt:lpstr>7.2.1 差分放大电路</vt:lpstr>
      <vt:lpstr>7.2.1 差分放大电路（续1）</vt:lpstr>
      <vt:lpstr>7.2.1 差分放大电路（续2）</vt:lpstr>
      <vt:lpstr>7.2.1 差分放大电路（续3）</vt:lpstr>
      <vt:lpstr>7.2.1 差分放大电路（续4）</vt:lpstr>
      <vt:lpstr>7.2.1 差分放大电路（续5）</vt:lpstr>
      <vt:lpstr>7.2.1 差分放大电路（续6）</vt:lpstr>
      <vt:lpstr>7.2.1 差分放大电路（续7）</vt:lpstr>
      <vt:lpstr>7.2.1 差分放大电路（续7）</vt:lpstr>
      <vt:lpstr>7.2.1 差分放大电路（续8）</vt:lpstr>
      <vt:lpstr>7.2.1 差分放大电路（续9）</vt:lpstr>
      <vt:lpstr>7.2.1 差分放大电路（续10）</vt:lpstr>
      <vt:lpstr>7.2.1 差分放大电路（续11）</vt:lpstr>
      <vt:lpstr>7.2.1 差分放大电路（续12）</vt:lpstr>
      <vt:lpstr>7.2.1 差分放大电路（续13）</vt:lpstr>
      <vt:lpstr>7.2.2 镜像电流源偏置电路</vt:lpstr>
      <vt:lpstr>7.2.2 镜像电流源偏置电路（续1）</vt:lpstr>
      <vt:lpstr>7.2.2 镜像电流源偏置电路（续2）</vt:lpstr>
      <vt:lpstr>7.2.2 镜像电流源偏置电路（续3）</vt:lpstr>
      <vt:lpstr>7.2.2 镜像电流源偏置电路（续4）</vt:lpstr>
      <vt:lpstr>7.2.2 镜像电流源偏置电路（续5）</vt:lpstr>
      <vt:lpstr>7.2.2 镜像电流源偏置电路（续6）</vt:lpstr>
      <vt:lpstr>7.3 集成运算放大器的线性应用</vt:lpstr>
      <vt:lpstr>7.3 集成运算放大器的线性应用（续1）</vt:lpstr>
      <vt:lpstr>7.3 集成运算放大器的线性应用（续1）</vt:lpstr>
      <vt:lpstr>7.3 集成运算放大器的线性应用（续2）</vt:lpstr>
      <vt:lpstr>7.3.1 比例运算电路</vt:lpstr>
      <vt:lpstr>7.3.1 比例运算电路（续1）</vt:lpstr>
      <vt:lpstr>7.3.1 比例运算电路（续2）</vt:lpstr>
      <vt:lpstr>7.3.1 比例运算电路（续3）</vt:lpstr>
      <vt:lpstr>7.3.2 加法、减法运算电路</vt:lpstr>
      <vt:lpstr>7.3.2 加法、减法运算电路（续1）</vt:lpstr>
      <vt:lpstr>7.3.2 加法、减法运算电路（续2）</vt:lpstr>
      <vt:lpstr>7.3.2 加法、减法运算电路（续3）</vt:lpstr>
      <vt:lpstr>7.3.2 加法、减法运算电路（续4）</vt:lpstr>
      <vt:lpstr>7.3.2 加法、减法运算电路（续5）</vt:lpstr>
      <vt:lpstr>7.3.2 加法、减法运算电路（续6）</vt:lpstr>
      <vt:lpstr>7.3.2 加法、减法运算电路（续7）</vt:lpstr>
      <vt:lpstr>7.3.2 加法、减法运算电路（续8）</vt:lpstr>
      <vt:lpstr>7.3.2 加法、减法运算电路（续9）</vt:lpstr>
      <vt:lpstr>7.3.3 微分、积分运算电路</vt:lpstr>
      <vt:lpstr>7.3.3 微分、积分运算电路（续1）</vt:lpstr>
      <vt:lpstr>7.3.3 微分、积分运算电路（续3）</vt:lpstr>
      <vt:lpstr>7.3.3 微分、积分运算电路（续3）</vt:lpstr>
      <vt:lpstr>运算放大器综合运用举例</vt:lpstr>
      <vt:lpstr>运算放大器综合运用举例</vt:lpstr>
      <vt:lpstr>运算放大器综合运用举例</vt:lpstr>
      <vt:lpstr>运算放大器综合运用举例</vt:lpstr>
      <vt:lpstr>7.3.4 有源滤波器</vt:lpstr>
      <vt:lpstr>7.3.4 有源滤波器（续1）</vt:lpstr>
      <vt:lpstr>7.3.4 有源滤波器（续2）</vt:lpstr>
      <vt:lpstr>运算放大器综合运用举例</vt:lpstr>
      <vt:lpstr>运算放大器综合运用举例</vt:lpstr>
      <vt:lpstr>运算放大器综合运用举例</vt:lpstr>
      <vt:lpstr>运算放大器综合运用举例</vt:lpstr>
      <vt:lpstr>运算放大器综合运用举例</vt:lpstr>
      <vt:lpstr>运算放大器综合运用举例</vt:lpstr>
      <vt:lpstr>7.4 集成运算放大器的非线性应用</vt:lpstr>
      <vt:lpstr>7.4 集成运算放大器的非线性应用（续1）</vt:lpstr>
      <vt:lpstr>7.4.1 比较器</vt:lpstr>
      <vt:lpstr>7.4.1 比较器（续1）</vt:lpstr>
      <vt:lpstr>7.4.1 比较器（续2）</vt:lpstr>
      <vt:lpstr>7.4.1 比较器（续3）</vt:lpstr>
      <vt:lpstr>7.4.1 比较器（续4）</vt:lpstr>
      <vt:lpstr>7.4.1 比较器（续5）</vt:lpstr>
      <vt:lpstr>7.4.1 比较器（续6）</vt:lpstr>
      <vt:lpstr>7.4.1 比较器（续7）</vt:lpstr>
      <vt:lpstr>7.4.1 比较器（续8）</vt:lpstr>
      <vt:lpstr>7.4.2 采样保持电路</vt:lpstr>
      <vt:lpstr>7.4.2 采样保持电路（续1）</vt:lpstr>
      <vt:lpstr>7.4.2 采样保持电路（续2）</vt:lpstr>
      <vt:lpstr>7.5 模拟集成功率放大器及其应用</vt:lpstr>
      <vt:lpstr>7.5 模拟集成功率放大器及其应用（续1）</vt:lpstr>
      <vt:lpstr>7.5 模拟集成功率放大器及其应用（续2）</vt:lpstr>
      <vt:lpstr>7.5 模拟集成功率放大器及其应用（续3）</vt:lpstr>
      <vt:lpstr>7.5 模拟集成功率放大器及其应用（续4）</vt:lpstr>
      <vt:lpstr>7.5 模拟集成功率放大器及其应用（续5）</vt:lpstr>
      <vt:lpstr>7.5 模拟集成功率放大器及其应用（续6）</vt:lpstr>
    </vt:vector>
  </TitlesOfParts>
  <Company>华南理工大学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电路与模拟电子技术</dc:title>
  <dc:subject>第九章 集成运算放大器及其应用</dc:subject>
  <dc:creator>殷瑞祥教授</dc:creator>
  <cp:lastModifiedBy>Prof. Rui-Xiang Yin</cp:lastModifiedBy>
  <cp:revision>110</cp:revision>
  <dcterms:created xsi:type="dcterms:W3CDTF">2003-09-07T04:02:17Z</dcterms:created>
  <dcterms:modified xsi:type="dcterms:W3CDTF">2015-12-07T08:32:21Z</dcterms:modified>
</cp:coreProperties>
</file>