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94" r:id="rId1"/>
  </p:sldMasterIdLst>
  <p:notesMasterIdLst>
    <p:notesMasterId r:id="rId80"/>
  </p:notesMasterIdLst>
  <p:sldIdLst>
    <p:sldId id="342" r:id="rId2"/>
    <p:sldId id="343" r:id="rId3"/>
    <p:sldId id="313" r:id="rId4"/>
    <p:sldId id="258" r:id="rId5"/>
    <p:sldId id="267" r:id="rId6"/>
    <p:sldId id="314" r:id="rId7"/>
    <p:sldId id="315" r:id="rId8"/>
    <p:sldId id="316" r:id="rId9"/>
    <p:sldId id="317" r:id="rId10"/>
    <p:sldId id="318" r:id="rId11"/>
    <p:sldId id="319" r:id="rId12"/>
    <p:sldId id="320" r:id="rId13"/>
    <p:sldId id="321" r:id="rId14"/>
    <p:sldId id="322" r:id="rId15"/>
    <p:sldId id="323" r:id="rId16"/>
    <p:sldId id="356" r:id="rId17"/>
    <p:sldId id="327" r:id="rId18"/>
    <p:sldId id="328" r:id="rId19"/>
    <p:sldId id="329" r:id="rId20"/>
    <p:sldId id="324" r:id="rId21"/>
    <p:sldId id="325" r:id="rId22"/>
    <p:sldId id="357" r:id="rId23"/>
    <p:sldId id="326" r:id="rId24"/>
    <p:sldId id="330" r:id="rId25"/>
    <p:sldId id="331" r:id="rId26"/>
    <p:sldId id="332" r:id="rId27"/>
    <p:sldId id="333" r:id="rId28"/>
    <p:sldId id="334" r:id="rId29"/>
    <p:sldId id="382" r:id="rId30"/>
    <p:sldId id="383" r:id="rId31"/>
    <p:sldId id="384" r:id="rId32"/>
    <p:sldId id="366" r:id="rId33"/>
    <p:sldId id="367" r:id="rId34"/>
    <p:sldId id="368" r:id="rId35"/>
    <p:sldId id="369" r:id="rId36"/>
    <p:sldId id="370" r:id="rId37"/>
    <p:sldId id="371" r:id="rId38"/>
    <p:sldId id="335" r:id="rId39"/>
    <p:sldId id="336" r:id="rId40"/>
    <p:sldId id="337" r:id="rId41"/>
    <p:sldId id="338" r:id="rId42"/>
    <p:sldId id="339" r:id="rId43"/>
    <p:sldId id="340" r:id="rId44"/>
    <p:sldId id="341" r:id="rId45"/>
    <p:sldId id="350" r:id="rId46"/>
    <p:sldId id="268" r:id="rId47"/>
    <p:sldId id="269" r:id="rId48"/>
    <p:sldId id="288" r:id="rId49"/>
    <p:sldId id="289" r:id="rId50"/>
    <p:sldId id="290" r:id="rId51"/>
    <p:sldId id="291" r:id="rId52"/>
    <p:sldId id="292" r:id="rId53"/>
    <p:sldId id="293" r:id="rId54"/>
    <p:sldId id="270" r:id="rId55"/>
    <p:sldId id="271" r:id="rId56"/>
    <p:sldId id="303" r:id="rId57"/>
    <p:sldId id="304" r:id="rId58"/>
    <p:sldId id="305" r:id="rId59"/>
    <p:sldId id="306" r:id="rId60"/>
    <p:sldId id="307" r:id="rId61"/>
    <p:sldId id="308" r:id="rId62"/>
    <p:sldId id="351" r:id="rId63"/>
    <p:sldId id="352" r:id="rId64"/>
    <p:sldId id="353" r:id="rId65"/>
    <p:sldId id="354" r:id="rId66"/>
    <p:sldId id="355" r:id="rId67"/>
    <p:sldId id="377" r:id="rId68"/>
    <p:sldId id="378" r:id="rId69"/>
    <p:sldId id="379" r:id="rId70"/>
    <p:sldId id="380" r:id="rId71"/>
    <p:sldId id="381" r:id="rId72"/>
    <p:sldId id="385" r:id="rId73"/>
    <p:sldId id="386" r:id="rId74"/>
    <p:sldId id="387" r:id="rId75"/>
    <p:sldId id="388" r:id="rId76"/>
    <p:sldId id="389" r:id="rId77"/>
    <p:sldId id="390" r:id="rId78"/>
    <p:sldId id="391" r:id="rId79"/>
  </p:sldIdLst>
  <p:sldSz cx="9144000" cy="6858000" type="screen4x3"/>
  <p:notesSz cx="6858000" cy="9144000"/>
  <p:embeddedFontLst>
    <p:embeddedFont>
      <p:font typeface="华文新魏" panose="02010800040101010101" pitchFamily="2" charset="-122"/>
      <p:regular r:id="rId81"/>
    </p:embeddedFont>
    <p:embeddedFont>
      <p:font typeface="隶书" panose="02010509060101010101" pitchFamily="49" charset="-122"/>
      <p:regular r:id="rId82"/>
    </p:embeddedFont>
    <p:embeddedFont>
      <p:font typeface="楷体_GB2312" panose="02010600030101010101" charset="-122"/>
      <p:regular r:id="rId83"/>
    </p:embeddedFont>
    <p:embeddedFont>
      <p:font typeface="Wingdings 2" panose="05020102010507070707" pitchFamily="18" charset="2"/>
      <p:regular r:id="rId84"/>
    </p:embeddedFont>
    <p:embeddedFont>
      <p:font typeface="黑体" panose="02010609060101010101" pitchFamily="49" charset="-122"/>
      <p:regular r:id="rId85"/>
    </p:embeddedFont>
    <p:embeddedFont>
      <p:font typeface="Marlett" pitchFamily="2" charset="2"/>
      <p:regular r:id="rId86"/>
    </p:embeddedFont>
  </p:embeddedFontLst>
  <p:defaultTextStyle>
    <a:defPPr>
      <a:defRPr lang="zh-CN"/>
    </a:defPPr>
    <a:lvl1pPr algn="l" rtl="0" fontAlgn="base">
      <a:spcBef>
        <a:spcPct val="0"/>
      </a:spcBef>
      <a:spcAft>
        <a:spcPct val="0"/>
      </a:spcAft>
      <a:defRPr kumimoji="1" sz="2400" b="1" kern="1200">
        <a:solidFill>
          <a:schemeClr val="tx1"/>
        </a:solidFill>
        <a:latin typeface="Times New Roman" pitchFamily="18" charset="0"/>
        <a:ea typeface="楷体_GB2312" pitchFamily="49"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楷体_GB2312" pitchFamily="49"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楷体_GB2312" pitchFamily="49"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楷体_GB2312" pitchFamily="49"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ofessor Rui-Xiang Yin" initials="Prof.Yin" lastIdx="2" clrIdx="0"/>
  <p:cmAuthor id="2" name="殷瑞祥" initials="殷瑞祥" lastIdx="2" clrIdx="1">
    <p:extLst>
      <p:ext uri="{19B8F6BF-5375-455C-9EA6-DF929625EA0E}">
        <p15:presenceInfo xmlns:p15="http://schemas.microsoft.com/office/powerpoint/2012/main" userId="08138266e31e640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99"/>
    <a:srgbClr val="000066"/>
    <a:srgbClr val="FFFF66"/>
    <a:srgbClr val="CCCC00"/>
    <a:srgbClr val="FFCC00"/>
    <a:srgbClr val="CC9900"/>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5" autoAdjust="0"/>
    <p:restoredTop sz="94727" autoAdjust="0"/>
  </p:normalViewPr>
  <p:slideViewPr>
    <p:cSldViewPr snapToGrid="0">
      <p:cViewPr varScale="1">
        <p:scale>
          <a:sx n="64" d="100"/>
          <a:sy n="64" d="100"/>
        </p:scale>
        <p:origin x="1336" y="32"/>
      </p:cViewPr>
      <p:guideLst>
        <p:guide orient="horz" pos="2160"/>
        <p:guide pos="2880"/>
      </p:guideLst>
    </p:cSldViewPr>
  </p:slideViewPr>
  <p:outlineViewPr>
    <p:cViewPr>
      <p:scale>
        <a:sx n="33" d="100"/>
        <a:sy n="33" d="100"/>
      </p:scale>
      <p:origin x="0" y="11394"/>
    </p:cViewPr>
    <p:sldLst>
      <p:sld r:id="rId1" collapse="1"/>
      <p:sld r:id="rId2" collapse="1"/>
      <p:sld r:id="rId3" collapse="1"/>
      <p:sld r:id="rId4" collapse="1"/>
    </p:sldLst>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4.fntdata"/><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2.fntdata"/><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3.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1.fntdata"/><Relationship Id="rId86"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4.xml"/><Relationship Id="rId1" Type="http://schemas.openxmlformats.org/officeDocument/2006/relationships/slide" Target="slides/slide3.xml"/><Relationship Id="rId4"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4-12-02T20:44:08.752" idx="1">
    <p:pos x="10" y="10"/>
    <p:text>光电</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4-12-02T20:44:44.431" idx="2">
    <p:pos x="10" y="10"/>
    <p:text>应用物理</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4"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 Id="rId5" Type="http://schemas.openxmlformats.org/officeDocument/2006/relationships/image" Target="../media/image51.emf"/><Relationship Id="rId4" Type="http://schemas.openxmlformats.org/officeDocument/2006/relationships/image" Target="../media/image50.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image" Target="../media/image56.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image" Target="../media/image58.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image" Target="../media/image7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7.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200" b="0">
                <a:latin typeface="Arial" pitchFamily="34" charset="0"/>
                <a:ea typeface="宋体" pitchFamily="2" charset="-122"/>
              </a:defRPr>
            </a:lvl1pPr>
          </a:lstStyle>
          <a:p>
            <a:pPr>
              <a:defRPr/>
            </a:pPr>
            <a:endParaRPr lang="en-US" altLang="zh-CN"/>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b="0">
                <a:latin typeface="Arial" pitchFamily="34" charset="0"/>
                <a:ea typeface="宋体" pitchFamily="2" charset="-122"/>
              </a:defRPr>
            </a:lvl1pPr>
          </a:lstStyle>
          <a:p>
            <a:pPr>
              <a:defRPr/>
            </a:pPr>
            <a:endParaRPr lang="en-US" altLang="zh-CN"/>
          </a:p>
        </p:txBody>
      </p:sp>
      <p:sp>
        <p:nvSpPr>
          <p:cNvPr id="65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b="0">
                <a:latin typeface="Arial" pitchFamily="34" charset="0"/>
                <a:ea typeface="宋体" pitchFamily="2" charset="-122"/>
              </a:defRPr>
            </a:lvl1pPr>
          </a:lstStyle>
          <a:p>
            <a:pPr>
              <a:defRPr/>
            </a:pPr>
            <a:endParaRPr lang="en-US" altLang="zh-C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latin typeface="Arial" pitchFamily="34" charset="0"/>
                <a:ea typeface="宋体" pitchFamily="2" charset="-122"/>
              </a:defRPr>
            </a:lvl1pPr>
          </a:lstStyle>
          <a:p>
            <a:pPr>
              <a:defRPr/>
            </a:pPr>
            <a:fld id="{433B4A80-CDCF-489A-BD86-2B0C02641EF4}" type="slidenum">
              <a:rPr lang="en-US" altLang="zh-CN"/>
              <a:pPr>
                <a:defRPr/>
              </a:pPr>
              <a:t>‹#›</a:t>
            </a:fld>
            <a:endParaRPr lang="en-US" altLang="zh-CN"/>
          </a:p>
        </p:txBody>
      </p:sp>
    </p:spTree>
    <p:extLst>
      <p:ext uri="{BB962C8B-B14F-4D97-AF65-F5344CB8AC3E}">
        <p14:creationId xmlns:p14="http://schemas.microsoft.com/office/powerpoint/2010/main" val="39200491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etrxyin@scut.edu.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3109" name="Rectangle 37"/>
          <p:cNvSpPr>
            <a:spLocks noChangeArrowheads="1"/>
          </p:cNvSpPr>
          <p:nvPr/>
        </p:nvSpPr>
        <p:spPr bwMode="auto">
          <a:xfrm>
            <a:off x="1600200" y="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25" name="Group 53"/>
          <p:cNvGrpSpPr>
            <a:grpSpLocks/>
          </p:cNvGrpSpPr>
          <p:nvPr/>
        </p:nvGrpSpPr>
        <p:grpSpPr bwMode="auto">
          <a:xfrm>
            <a:off x="19050" y="2330450"/>
            <a:ext cx="9115425" cy="358775"/>
            <a:chOff x="3827" y="1468"/>
            <a:chExt cx="1927" cy="226"/>
          </a:xfrm>
        </p:grpSpPr>
        <p:sp>
          <p:nvSpPr>
            <p:cNvPr id="3126" name="Line 54"/>
            <p:cNvSpPr>
              <a:spLocks noChangeShapeType="1"/>
            </p:cNvSpPr>
            <p:nvPr/>
          </p:nvSpPr>
          <p:spPr bwMode="white">
            <a:xfrm>
              <a:off x="3827" y="1468"/>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7" name="Line 55"/>
            <p:cNvSpPr>
              <a:spLocks noChangeShapeType="1"/>
            </p:cNvSpPr>
            <p:nvPr/>
          </p:nvSpPr>
          <p:spPr bwMode="white">
            <a:xfrm>
              <a:off x="3827" y="1540"/>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8" name="Line 56"/>
            <p:cNvSpPr>
              <a:spLocks noChangeShapeType="1"/>
            </p:cNvSpPr>
            <p:nvPr/>
          </p:nvSpPr>
          <p:spPr bwMode="white">
            <a:xfrm>
              <a:off x="3827" y="1616"/>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9" name="Line 57"/>
            <p:cNvSpPr>
              <a:spLocks noChangeShapeType="1"/>
            </p:cNvSpPr>
            <p:nvPr/>
          </p:nvSpPr>
          <p:spPr bwMode="white">
            <a:xfrm>
              <a:off x="3827" y="1694"/>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074" name="Rectangle 2"/>
          <p:cNvSpPr>
            <a:spLocks noGrp="1" noChangeArrowheads="1"/>
          </p:cNvSpPr>
          <p:nvPr>
            <p:ph type="ctrTitle"/>
          </p:nvPr>
        </p:nvSpPr>
        <p:spPr bwMode="ltGray">
          <a:xfrm>
            <a:off x="791580" y="1988840"/>
            <a:ext cx="8208912" cy="1728192"/>
          </a:xfrm>
          <a:extLst>
            <a:ext uri="{AF507438-7753-43E0-B8FC-AC1667EBCBE1}">
              <a14:hiddenEffects xmlns:a14="http://schemas.microsoft.com/office/drawing/2010/main">
                <a:effectLst>
                  <a:outerShdw dist="53882" dir="2700000" algn="ctr" rotWithShape="0">
                    <a:srgbClr val="000000"/>
                  </a:outerShdw>
                </a:effectLst>
              </a14:hiddenEffects>
            </a:ext>
          </a:extLst>
        </p:spPr>
        <p:txBody>
          <a:bodyPr/>
          <a:lstStyle>
            <a:lvl1pPr algn="ctr">
              <a:defRPr sz="4800">
                <a:solidFill>
                  <a:schemeClr val="tx2"/>
                </a:solidFill>
              </a:defRPr>
            </a:lvl1pPr>
          </a:lstStyle>
          <a:p>
            <a:pPr lvl="0"/>
            <a:r>
              <a:rPr lang="zh-CN" altLang="en-US" noProof="0" smtClean="0"/>
              <a:t>单击此处编辑母版标题样式</a:t>
            </a:r>
            <a:endParaRPr lang="zh-CN" altLang="en-US" noProof="0" dirty="0" smtClean="0"/>
          </a:p>
        </p:txBody>
      </p:sp>
      <p:sp>
        <p:nvSpPr>
          <p:cNvPr id="3" name="TextBox 2"/>
          <p:cNvSpPr txBox="1"/>
          <p:nvPr/>
        </p:nvSpPr>
        <p:spPr>
          <a:xfrm>
            <a:off x="1835696" y="6372036"/>
            <a:ext cx="7300395" cy="369332"/>
          </a:xfrm>
          <a:prstGeom prst="rect">
            <a:avLst/>
          </a:prstGeom>
          <a:noFill/>
        </p:spPr>
        <p:txBody>
          <a:bodyPr wrap="none" rtlCol="0">
            <a:spAutoFit/>
          </a:bodyPr>
          <a:lstStyle/>
          <a:p>
            <a:pPr algn="ctr"/>
            <a:r>
              <a:rPr lang="zh-CN" altLang="en-US" sz="1800" b="1" dirty="0" smtClean="0">
                <a:solidFill>
                  <a:schemeClr val="accent6">
                    <a:lumMod val="50000"/>
                  </a:schemeClr>
                </a:solidFill>
                <a:latin typeface="隶书" pitchFamily="49" charset="-122"/>
                <a:ea typeface="隶书" pitchFamily="49" charset="-122"/>
              </a:rPr>
              <a:t>殷瑞祥教授 </a:t>
            </a:r>
            <a:r>
              <a:rPr lang="en-US" altLang="zh-CN" sz="1800" b="1" dirty="0" smtClean="0">
                <a:solidFill>
                  <a:schemeClr val="accent6">
                    <a:lumMod val="50000"/>
                  </a:schemeClr>
                </a:solidFill>
                <a:latin typeface="隶书" pitchFamily="49" charset="-122"/>
                <a:ea typeface="隶书" pitchFamily="49" charset="-122"/>
              </a:rPr>
              <a:t>Professor </a:t>
            </a:r>
            <a:r>
              <a:rPr lang="en-US" altLang="zh-CN" sz="1800" b="1" dirty="0" err="1" smtClean="0">
                <a:solidFill>
                  <a:schemeClr val="accent6">
                    <a:lumMod val="50000"/>
                  </a:schemeClr>
                </a:solidFill>
                <a:latin typeface="隶书" pitchFamily="49" charset="-122"/>
                <a:ea typeface="隶书" pitchFamily="49" charset="-122"/>
              </a:rPr>
              <a:t>Rui</a:t>
            </a:r>
            <a:r>
              <a:rPr lang="en-US" altLang="zh-CN" sz="1800" b="1" dirty="0" smtClean="0">
                <a:solidFill>
                  <a:schemeClr val="accent6">
                    <a:lumMod val="50000"/>
                  </a:schemeClr>
                </a:solidFill>
                <a:latin typeface="隶书" pitchFamily="49" charset="-122"/>
                <a:ea typeface="隶书" pitchFamily="49" charset="-122"/>
              </a:rPr>
              <a:t>-Xiang Yin</a:t>
            </a:r>
            <a:r>
              <a:rPr lang="zh-CN" altLang="en-US" sz="1800" b="1" dirty="0" smtClean="0">
                <a:solidFill>
                  <a:schemeClr val="accent6">
                    <a:lumMod val="50000"/>
                  </a:schemeClr>
                </a:solidFill>
                <a:latin typeface="隶书" pitchFamily="49" charset="-122"/>
                <a:ea typeface="隶书" pitchFamily="49" charset="-122"/>
              </a:rPr>
              <a:t>（</a:t>
            </a:r>
            <a:r>
              <a:rPr lang="en-US" altLang="zh-CN" sz="1800" b="1" dirty="0" smtClean="0">
                <a:solidFill>
                  <a:schemeClr val="accent6">
                    <a:lumMod val="50000"/>
                  </a:schemeClr>
                </a:solidFill>
                <a:latin typeface="隶书" pitchFamily="49" charset="-122"/>
                <a:ea typeface="隶书" pitchFamily="49" charset="-122"/>
              </a:rPr>
              <a:t>PhD) </a:t>
            </a:r>
            <a:r>
              <a:rPr lang="en-US" altLang="zh-CN" sz="1800" b="1" dirty="0" smtClean="0">
                <a:solidFill>
                  <a:schemeClr val="accent6">
                    <a:lumMod val="50000"/>
                  </a:schemeClr>
                </a:solidFill>
                <a:latin typeface="+mn-lt"/>
                <a:ea typeface="隶书" pitchFamily="49" charset="-122"/>
                <a:hlinkClick r:id="rId2"/>
              </a:rPr>
              <a:t>etrxyin@scut.edu.cn</a:t>
            </a:r>
            <a:r>
              <a:rPr lang="en-US" altLang="zh-CN" sz="1800" b="1" dirty="0" smtClean="0">
                <a:solidFill>
                  <a:schemeClr val="accent6">
                    <a:lumMod val="50000"/>
                  </a:schemeClr>
                </a:solidFill>
                <a:latin typeface="+mn-lt"/>
                <a:ea typeface="隶书" pitchFamily="49" charset="-122"/>
              </a:rPr>
              <a:t> </a:t>
            </a:r>
            <a:endParaRPr lang="zh-CN" altLang="en-US" sz="1800" b="1" dirty="0">
              <a:solidFill>
                <a:schemeClr val="accent6">
                  <a:lumMod val="50000"/>
                </a:schemeClr>
              </a:solidFill>
              <a:latin typeface="+mn-lt"/>
              <a:ea typeface="隶书" pitchFamily="49" charset="-122"/>
            </a:endParaRPr>
          </a:p>
        </p:txBody>
      </p:sp>
      <p:pic>
        <p:nvPicPr>
          <p:cNvPr id="14"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251"/>
            <a:ext cx="1979712" cy="6858000"/>
          </a:xfrm>
          <a:prstGeom prst="rect">
            <a:avLst/>
          </a:prstGeom>
        </p:spPr>
      </p:pic>
      <p:sp>
        <p:nvSpPr>
          <p:cNvPr id="4" name="TextBox 3"/>
          <p:cNvSpPr txBox="1"/>
          <p:nvPr/>
        </p:nvSpPr>
        <p:spPr>
          <a:xfrm>
            <a:off x="1043608" y="550421"/>
            <a:ext cx="7704856" cy="1446550"/>
          </a:xfrm>
          <a:prstGeom prst="rect">
            <a:avLst/>
          </a:prstGeom>
          <a:noFill/>
        </p:spPr>
        <p:txBody>
          <a:bodyPr wrap="square" rtlCol="0">
            <a:spAutoFit/>
          </a:bodyPr>
          <a:lstStyle/>
          <a:p>
            <a:pPr algn="ctr"/>
            <a:r>
              <a:rPr lang="en-US" altLang="zh-CN" sz="4400" b="1" dirty="0" smtClean="0">
                <a:solidFill>
                  <a:srgbClr val="FF0000"/>
                </a:solidFill>
                <a:latin typeface="华文新魏" pitchFamily="2" charset="-122"/>
                <a:ea typeface="华文新魏" pitchFamily="2" charset="-122"/>
              </a:rPr>
              <a:t>《</a:t>
            </a:r>
            <a:r>
              <a:rPr lang="zh-CN" altLang="en-US" sz="4400" b="1" dirty="0" smtClean="0">
                <a:solidFill>
                  <a:srgbClr val="FF0000"/>
                </a:solidFill>
                <a:latin typeface="华文新魏" pitchFamily="2" charset="-122"/>
                <a:ea typeface="华文新魏" pitchFamily="2" charset="-122"/>
              </a:rPr>
              <a:t>电路与模拟电子技术</a:t>
            </a:r>
            <a:r>
              <a:rPr lang="en-US" altLang="zh-CN" sz="4400" b="1" dirty="0" smtClean="0">
                <a:solidFill>
                  <a:srgbClr val="FF0000"/>
                </a:solidFill>
                <a:latin typeface="华文新魏" pitchFamily="2" charset="-122"/>
                <a:ea typeface="华文新魏" pitchFamily="2" charset="-122"/>
              </a:rPr>
              <a:t>》</a:t>
            </a:r>
          </a:p>
          <a:p>
            <a:pPr algn="ctr"/>
            <a:r>
              <a:rPr lang="zh-CN" altLang="en-US" sz="4400" b="1" dirty="0" smtClean="0">
                <a:solidFill>
                  <a:srgbClr val="FF0000"/>
                </a:solidFill>
                <a:latin typeface="华文新魏" pitchFamily="2" charset="-122"/>
                <a:ea typeface="华文新魏" pitchFamily="2" charset="-122"/>
              </a:rPr>
              <a:t>课程讲义</a:t>
            </a:r>
            <a:endParaRPr lang="zh-CN" altLang="en-US" sz="4400" b="1" dirty="0">
              <a:solidFill>
                <a:srgbClr val="FF0000"/>
              </a:solidFill>
              <a:latin typeface="华文新魏" pitchFamily="2" charset="-122"/>
              <a:ea typeface="华文新魏" pitchFamily="2" charset="-122"/>
            </a:endParaRPr>
          </a:p>
        </p:txBody>
      </p:sp>
      <p:sp>
        <p:nvSpPr>
          <p:cNvPr id="17" name="Date Placeholder 3"/>
          <p:cNvSpPr>
            <a:spLocks noGrp="1"/>
          </p:cNvSpPr>
          <p:nvPr>
            <p:ph type="dt" sz="half" idx="2"/>
          </p:nvPr>
        </p:nvSpPr>
        <p:spPr>
          <a:xfrm>
            <a:off x="2669094" y="4509120"/>
            <a:ext cx="4453883" cy="648072"/>
          </a:xfrm>
          <a:prstGeom prst="rect">
            <a:avLst/>
          </a:prstGeom>
        </p:spPr>
        <p:txBody>
          <a:bodyPr vert="horz" lIns="91440" tIns="45720" rIns="91440" bIns="45720" rtlCol="0" anchor="ctr"/>
          <a:lstStyle>
            <a:lvl1pPr algn="ctr" eaLnBrk="1" latinLnBrk="0" hangingPunct="1">
              <a:defRPr kumimoji="0" lang="zh-CN" sz="3600" b="1">
                <a:solidFill>
                  <a:schemeClr val="tx2"/>
                </a:solidFill>
                <a:latin typeface="宋体" pitchFamily="2" charset="-122"/>
                <a:ea typeface="宋体" pitchFamily="2" charset="-122"/>
              </a:defRPr>
            </a:lvl1pPr>
          </a:lstStyle>
          <a:p>
            <a:pPr algn="ctr"/>
            <a:fld id="{3A804626-D1C5-42EF-A3A3-D7A429463BC0}" type="datetime3">
              <a:rPr lang="zh-CN" altLang="en-US" smtClean="0"/>
              <a:t>2015年12月9日星期三</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wipe(left)">
                                      <p:cBhvr>
                                        <p:cTn id="15" dur="500"/>
                                        <p:tgtEl>
                                          <p:spTgt spid="307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 grpId="0"/>
      <p:bldP spid="4" grpId="0"/>
      <p:bldP spid="17"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a:t>
            </a:fld>
            <a:endParaRPr lang="zh-CN" altLang="en-US"/>
          </a:p>
        </p:txBody>
      </p:sp>
      <p:sp>
        <p:nvSpPr>
          <p:cNvPr id="5" name="内容占位符 4"/>
          <p:cNvSpPr>
            <a:spLocks noGrp="1"/>
          </p:cNvSpPr>
          <p:nvPr>
            <p:ph sz="quarter" idx="11"/>
          </p:nvPr>
        </p:nvSpPr>
        <p:spPr>
          <a:xfrm>
            <a:off x="107504" y="764704"/>
            <a:ext cx="8892480" cy="5544616"/>
          </a:xfrm>
        </p:spPr>
        <p:txBody>
          <a:bodyPr/>
          <a:lstStyle>
            <a:lvl1pPr marL="457200" indent="-457200">
              <a:lnSpc>
                <a:spcPct val="150000"/>
              </a:lnSpc>
              <a:spcBef>
                <a:spcPts val="0"/>
              </a:spcBef>
              <a:buFont typeface="Wingdings" pitchFamily="2" charset="2"/>
              <a:buChar char="u"/>
              <a:defRPr sz="2800" baseline="0"/>
            </a:lvl1pPr>
            <a:lvl2pPr marL="539750" indent="-360363">
              <a:lnSpc>
                <a:spcPct val="150000"/>
              </a:lnSpc>
              <a:spcBef>
                <a:spcPts val="0"/>
              </a:spcBef>
              <a:buSzPct val="100000"/>
              <a:buFont typeface="Wingdings" pitchFamily="2" charset="2"/>
              <a:buChar char="Ø"/>
              <a:defRPr baseline="0"/>
            </a:lvl2pPr>
            <a:lvl3pPr marL="623888" indent="-263525">
              <a:lnSpc>
                <a:spcPct val="150000"/>
              </a:lnSpc>
              <a:spcBef>
                <a:spcPts val="0"/>
              </a:spcBef>
              <a:buFont typeface="Wingdings" pitchFamily="2" charset="2"/>
              <a:buChar char="n"/>
              <a:defRPr baseline="0"/>
            </a:lvl3pPr>
            <a:lvl4pPr marL="900113" indent="-360363">
              <a:lnSpc>
                <a:spcPct val="150000"/>
              </a:lnSpc>
              <a:spcBef>
                <a:spcPts val="0"/>
              </a:spcBef>
              <a:buSzPct val="100000"/>
              <a:buFont typeface="Wingdings" pitchFamily="2" charset="2"/>
              <a:buChar char="l"/>
              <a:defRPr/>
            </a:lvl4pPr>
            <a:lvl5pPr>
              <a:lnSpc>
                <a:spcPct val="150000"/>
              </a:lnSpc>
              <a:spcBef>
                <a:spcPts val="0"/>
              </a:spcBef>
              <a:defRPr/>
            </a:lvl5pPr>
          </a:lstStyle>
          <a:p>
            <a:pPr lvl="0"/>
            <a:r>
              <a:rPr lang="zh-CN" altLang="en-US" smtClean="0"/>
              <a:t>单击此处编辑母版文本样式</a:t>
            </a:r>
          </a:p>
          <a:p>
            <a:pPr lvl="1"/>
            <a:r>
              <a:rPr lang="zh-CN" altLang="en-US" smtClean="0"/>
              <a:t>第二级</a:t>
            </a:r>
          </a:p>
          <a:p>
            <a:pPr lvl="2"/>
            <a:r>
              <a:rPr lang="zh-CN" altLang="en-US" smtClean="0"/>
              <a:t>第三级</a:t>
            </a:r>
          </a:p>
        </p:txBody>
      </p:sp>
    </p:spTree>
    <p:extLst>
      <p:ext uri="{BB962C8B-B14F-4D97-AF65-F5344CB8AC3E}">
        <p14:creationId xmlns:p14="http://schemas.microsoft.com/office/powerpoint/2010/main" val="4386305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331640" y="116632"/>
            <a:ext cx="7632848" cy="533400"/>
          </a:xfrm>
        </p:spPr>
        <p:txBody>
          <a:bodyPr/>
          <a:lstStyle/>
          <a:p>
            <a:r>
              <a:rPr lang="zh-CN" altLang="en-US" smtClean="0"/>
              <a:t>单击此处编辑母版标题样式</a:t>
            </a:r>
            <a:endParaRPr lang="zh-CN" altLang="en-US" dirty="0"/>
          </a:p>
        </p:txBody>
      </p:sp>
      <p:sp>
        <p:nvSpPr>
          <p:cNvPr id="3" name="表格占位符 2"/>
          <p:cNvSpPr>
            <a:spLocks noGrp="1"/>
          </p:cNvSpPr>
          <p:nvPr>
            <p:ph type="tbl" idx="1"/>
          </p:nvPr>
        </p:nvSpPr>
        <p:spPr>
          <a:xfrm>
            <a:off x="179512" y="836712"/>
            <a:ext cx="8784976" cy="5484713"/>
          </a:xfrm>
        </p:spPr>
        <p:txBody>
          <a:bodyPr/>
          <a:lstStyle>
            <a:lvl1pPr marL="0" indent="0">
              <a:buNone/>
              <a:defRPr/>
            </a:lvl1pPr>
          </a:lstStyle>
          <a:p>
            <a:r>
              <a:rPr lang="zh-CN" altLang="en-US" smtClean="0"/>
              <a:t>单击图标添加表格</a:t>
            </a:r>
            <a:endParaRPr lang="zh-CN" altLang="en-US" dirty="0"/>
          </a:p>
        </p:txBody>
      </p:sp>
      <p:sp>
        <p:nvSpPr>
          <p:cNvPr id="6" name="灯片编号占位符 5"/>
          <p:cNvSpPr>
            <a:spLocks noGrp="1"/>
          </p:cNvSpPr>
          <p:nvPr>
            <p:ph type="sldNum" sz="quarter" idx="12"/>
          </p:nvPr>
        </p:nvSpPr>
        <p:spPr>
          <a:xfrm>
            <a:off x="7884368" y="6428779"/>
            <a:ext cx="1090464" cy="384597"/>
          </a:xfrm>
        </p:spPr>
        <p:txBody>
          <a:bodyPr/>
          <a:lstStyle>
            <a:lvl1pPr>
              <a:defRPr/>
            </a:lvl1pPr>
          </a:lstStyle>
          <a:p>
            <a:pPr>
              <a:defRPr/>
            </a:pPr>
            <a:fld id="{77851349-B7D9-403A-A43C-C644AFE9196E}" type="slidenum">
              <a:rPr lang="zh-CN" altLang="en-US" smtClean="0"/>
              <a:pPr>
                <a:defRPr/>
              </a:pPr>
              <a:t>‹#›</a:t>
            </a:fld>
            <a:endParaRPr lang="zh-CN" altLang="en-US"/>
          </a:p>
        </p:txBody>
      </p:sp>
    </p:spTree>
    <p:extLst>
      <p:ext uri="{BB962C8B-B14F-4D97-AF65-F5344CB8AC3E}">
        <p14:creationId xmlns:p14="http://schemas.microsoft.com/office/powerpoint/2010/main" val="27057359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和对象">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a:defRPr/>
            </a:pPr>
            <a:fld id="{77851349-B7D9-403A-A43C-C644AFE9196E}" type="slidenum">
              <a:rPr lang="zh-CN" altLang="en-US" smtClean="0"/>
              <a:pPr>
                <a:defRPr/>
              </a:pPr>
              <a:t>‹#›</a:t>
            </a:fld>
            <a:endParaRPr lang="zh-CN" altLang="en-US"/>
          </a:p>
        </p:txBody>
      </p:sp>
      <p:sp>
        <p:nvSpPr>
          <p:cNvPr id="5" name="SmartArt 占位符 4"/>
          <p:cNvSpPr>
            <a:spLocks noGrp="1"/>
          </p:cNvSpPr>
          <p:nvPr>
            <p:ph type="dgm" sz="quarter" idx="11"/>
          </p:nvPr>
        </p:nvSpPr>
        <p:spPr>
          <a:xfrm>
            <a:off x="179512" y="836712"/>
            <a:ext cx="8712968" cy="5472608"/>
          </a:xfrm>
        </p:spPr>
        <p:txBody>
          <a:bodyPr/>
          <a:lstStyle/>
          <a:p>
            <a:r>
              <a:rPr lang="zh-CN" altLang="en-US" smtClean="0"/>
              <a:t>单击图标添加 </a:t>
            </a:r>
            <a:r>
              <a:rPr lang="en-US" altLang="zh-CN" smtClean="0"/>
              <a:t>SmartArt </a:t>
            </a:r>
            <a:r>
              <a:rPr lang="zh-CN" altLang="en-US" smtClean="0"/>
              <a:t>图形</a:t>
            </a:r>
            <a:endParaRPr lang="zh-CN" altLang="en-US" dirty="0"/>
          </a:p>
        </p:txBody>
      </p:sp>
    </p:spTree>
    <p:extLst>
      <p:ext uri="{BB962C8B-B14F-4D97-AF65-F5344CB8AC3E}">
        <p14:creationId xmlns:p14="http://schemas.microsoft.com/office/powerpoint/2010/main" val="2633738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a:xfrm>
            <a:off x="2195736" y="6453336"/>
            <a:ext cx="4464496" cy="384597"/>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020670B1-1FB1-4A58-9AD7-5E524B89C57C}" type="slidenum">
              <a:rPr lang="zh-CN" altLang="en-US" smtClean="0"/>
              <a:pPr>
                <a:defRPr/>
              </a:pPr>
              <a:t>‹#›</a:t>
            </a:fld>
            <a:endParaRPr lang="zh-CN" altLang="en-US"/>
          </a:p>
        </p:txBody>
      </p:sp>
    </p:spTree>
    <p:extLst>
      <p:ext uri="{BB962C8B-B14F-4D97-AF65-F5344CB8AC3E}">
        <p14:creationId xmlns:p14="http://schemas.microsoft.com/office/powerpoint/2010/main" val="822747859"/>
      </p:ext>
    </p:extLst>
  </p:cSld>
  <p:clrMapOvr>
    <a:masterClrMapping/>
  </p:clrMapOvr>
  <p:transition>
    <p:rand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1752600" y="6526213"/>
            <a:ext cx="2098675" cy="260350"/>
          </a:xfrm>
          <a:prstGeom prst="rect">
            <a:avLst/>
          </a:prstGeom>
          <a:ln/>
        </p:spPr>
        <p:txBody>
          <a:bodyPr/>
          <a:lstStyle>
            <a:lvl1pPr>
              <a:defRPr/>
            </a:lvl1pPr>
          </a:lstStyle>
          <a:p>
            <a:endParaRPr lang="en-US" altLang="zh-CN"/>
          </a:p>
        </p:txBody>
      </p:sp>
      <p:sp>
        <p:nvSpPr>
          <p:cNvPr id="3" name="Rectangle 5"/>
          <p:cNvSpPr>
            <a:spLocks noGrp="1" noChangeArrowheads="1"/>
          </p:cNvSpPr>
          <p:nvPr>
            <p:ph type="sldNum" sz="quarter" idx="11"/>
          </p:nvPr>
        </p:nvSpPr>
        <p:spPr>
          <a:xfrm>
            <a:off x="3492500" y="6453188"/>
            <a:ext cx="2133600" cy="333375"/>
          </a:xfrm>
          <a:prstGeom prst="rect">
            <a:avLst/>
          </a:prstGeom>
          <a:ln/>
        </p:spPr>
        <p:txBody>
          <a:bodyPr/>
          <a:lstStyle>
            <a:lvl1pPr>
              <a:defRPr/>
            </a:lvl1pPr>
          </a:lstStyle>
          <a:p>
            <a:fld id="{E81B76AA-5751-4155-B323-ED97766F4172}" type="slidenum">
              <a:rPr lang="en-US" altLang="zh-CN" smtClean="0"/>
              <a:pPr/>
              <a:t>‹#›</a:t>
            </a:fld>
            <a:endParaRPr lang="en-US" altLang="zh-CN"/>
          </a:p>
        </p:txBody>
      </p:sp>
    </p:spTree>
    <p:extLst>
      <p:ext uri="{BB962C8B-B14F-4D97-AF65-F5344CB8AC3E}">
        <p14:creationId xmlns:p14="http://schemas.microsoft.com/office/powerpoint/2010/main" val="3181254780"/>
      </p:ext>
    </p:extLst>
  </p:cSld>
  <p:clrMapOvr>
    <a:masterClrMapping/>
  </p:clrMapOvr>
  <mc:AlternateContent xmlns:mc="http://schemas.openxmlformats.org/markup-compatibility/2006" xmlns:p14="http://schemas.microsoft.com/office/powerpoint/2010/main">
    <mc:Choice Requires="p14">
      <p:transition p14:dur="10">
        <p:wipe dir="r"/>
      </p:transition>
    </mc:Choice>
    <mc:Fallback xmlns="">
      <p:transition>
        <p:wipe dir="r"/>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hyperlink" Target="mailto:etrxyin@scut.edu.cn"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11" name="Rectangle 32"/>
          <p:cNvSpPr>
            <a:spLocks noChangeArrowheads="1"/>
          </p:cNvSpPr>
          <p:nvPr/>
        </p:nvSpPr>
        <p:spPr bwMode="ltGray">
          <a:xfrm>
            <a:off x="-17873" y="6363899"/>
            <a:ext cx="9180782" cy="515624"/>
          </a:xfrm>
          <a:prstGeom prst="rect">
            <a:avLst/>
          </a:prstGeom>
          <a:solidFill>
            <a:srgbClr val="BC0000"/>
          </a:solidFill>
          <a:ln>
            <a:noFill/>
          </a:ln>
          <a:effectLst/>
          <a:extLst/>
        </p:spPr>
        <p:txBody>
          <a:bodyPr wrap="none" anchor="ctr"/>
          <a:lstStyle/>
          <a:p>
            <a:endParaRPr lang="zh-CN" altLang="en-US"/>
          </a:p>
        </p:txBody>
      </p:sp>
      <p:grpSp>
        <p:nvGrpSpPr>
          <p:cNvPr id="2" name="组合 1"/>
          <p:cNvGrpSpPr/>
          <p:nvPr/>
        </p:nvGrpSpPr>
        <p:grpSpPr>
          <a:xfrm>
            <a:off x="-17874" y="0"/>
            <a:ext cx="9180783" cy="738282"/>
            <a:chOff x="-17874" y="0"/>
            <a:chExt cx="9180783" cy="738282"/>
          </a:xfrm>
        </p:grpSpPr>
        <p:sp>
          <p:nvSpPr>
            <p:cNvPr id="1056" name="Rectangle 32"/>
            <p:cNvSpPr>
              <a:spLocks noChangeArrowheads="1"/>
            </p:cNvSpPr>
            <p:nvPr/>
          </p:nvSpPr>
          <p:spPr bwMode="ltGray">
            <a:xfrm>
              <a:off x="-17874" y="0"/>
              <a:ext cx="9180783" cy="692696"/>
            </a:xfrm>
            <a:prstGeom prst="rect">
              <a:avLst/>
            </a:prstGeom>
            <a:solidFill>
              <a:srgbClr val="2B0CE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4" name="Rectangle 40"/>
            <p:cNvSpPr>
              <a:spLocks noChangeArrowheads="1"/>
            </p:cNvSpPr>
            <p:nvPr userDrawn="1"/>
          </p:nvSpPr>
          <p:spPr bwMode="gray">
            <a:xfrm>
              <a:off x="-11133" y="666845"/>
              <a:ext cx="9160186" cy="71437"/>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6" name="Rectangle 2"/>
          <p:cNvSpPr>
            <a:spLocks noGrp="1" noChangeArrowheads="1"/>
          </p:cNvSpPr>
          <p:nvPr>
            <p:ph type="title"/>
          </p:nvPr>
        </p:nvSpPr>
        <p:spPr bwMode="auto">
          <a:xfrm>
            <a:off x="-1" y="0"/>
            <a:ext cx="9162909" cy="664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000000">
                      <a:alpha val="50000"/>
                    </a:srgbClr>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158824" y="779239"/>
            <a:ext cx="8877672" cy="5458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030" name="Rectangle 6"/>
          <p:cNvSpPr>
            <a:spLocks noGrp="1" noChangeArrowheads="1"/>
          </p:cNvSpPr>
          <p:nvPr>
            <p:ph type="sldNum" sz="quarter" idx="4"/>
          </p:nvPr>
        </p:nvSpPr>
        <p:spPr bwMode="auto">
          <a:xfrm>
            <a:off x="8194644" y="6496846"/>
            <a:ext cx="864096" cy="286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800" b="1">
                <a:solidFill>
                  <a:srgbClr val="FFFF00"/>
                </a:solidFill>
                <a:ea typeface="宋体" charset="-122"/>
              </a:defRPr>
            </a:lvl1pPr>
          </a:lstStyle>
          <a:p>
            <a:pPr>
              <a:defRPr/>
            </a:pPr>
            <a:fld id="{77851349-B7D9-403A-A43C-C644AFE9196E}" type="slidenum">
              <a:rPr lang="zh-CN" altLang="en-US" smtClean="0"/>
              <a:pPr>
                <a:defRPr/>
              </a:pPr>
              <a:t>‹#›</a:t>
            </a:fld>
            <a:endParaRPr lang="zh-CN" altLang="en-US"/>
          </a:p>
        </p:txBody>
      </p:sp>
      <p:sp>
        <p:nvSpPr>
          <p:cNvPr id="5" name="矩形 4"/>
          <p:cNvSpPr/>
          <p:nvPr/>
        </p:nvSpPr>
        <p:spPr>
          <a:xfrm>
            <a:off x="179512" y="6474822"/>
            <a:ext cx="8064896" cy="338554"/>
          </a:xfrm>
          <a:prstGeom prst="rect">
            <a:avLst/>
          </a:prstGeom>
        </p:spPr>
        <p:txBody>
          <a:bodyPr wrap="square">
            <a:spAutoFit/>
          </a:bodyPr>
          <a:lstStyle/>
          <a:p>
            <a:r>
              <a:rPr lang="en-US" altLang="zh-CN" sz="1600" b="1" i="0" dirty="0" smtClean="0">
                <a:solidFill>
                  <a:srgbClr val="FFC000"/>
                </a:solidFill>
                <a:latin typeface="Times New Roman" pitchFamily="18" charset="0"/>
                <a:cs typeface="Times New Roman" pitchFamily="18" charset="0"/>
              </a:rPr>
              <a:t>《</a:t>
            </a:r>
            <a:r>
              <a:rPr lang="zh-CN" altLang="en-US" sz="1600" b="1" i="0" dirty="0" smtClean="0">
                <a:solidFill>
                  <a:srgbClr val="FFC000"/>
                </a:solidFill>
                <a:latin typeface="Times New Roman" pitchFamily="18" charset="0"/>
                <a:cs typeface="Times New Roman" pitchFamily="18" charset="0"/>
              </a:rPr>
              <a:t>电路与模拟电子技术</a:t>
            </a:r>
            <a:r>
              <a:rPr lang="en-US" altLang="zh-CN" sz="1600" b="1" i="0" dirty="0" smtClean="0">
                <a:solidFill>
                  <a:srgbClr val="FFC000"/>
                </a:solidFill>
                <a:latin typeface="Times New Roman" pitchFamily="18" charset="0"/>
                <a:cs typeface="Times New Roman" pitchFamily="18" charset="0"/>
              </a:rPr>
              <a:t>》</a:t>
            </a:r>
            <a:r>
              <a:rPr lang="zh-CN" altLang="en-US" sz="1600" b="1" i="0" dirty="0" smtClean="0">
                <a:solidFill>
                  <a:srgbClr val="FFC000"/>
                </a:solidFill>
                <a:latin typeface="Times New Roman" pitchFamily="18" charset="0"/>
                <a:cs typeface="Times New Roman" pitchFamily="18" charset="0"/>
              </a:rPr>
              <a:t>课程讲义 </a:t>
            </a:r>
            <a:r>
              <a:rPr lang="en-US" altLang="zh-CN" sz="1600" b="1" i="1" dirty="0" smtClean="0">
                <a:solidFill>
                  <a:srgbClr val="FFC000"/>
                </a:solidFill>
                <a:latin typeface="Times New Roman" pitchFamily="18" charset="0"/>
                <a:cs typeface="Times New Roman" pitchFamily="18" charset="0"/>
              </a:rPr>
              <a:t>Professor </a:t>
            </a:r>
            <a:r>
              <a:rPr lang="en-US" altLang="zh-CN" sz="1600" b="1" i="1" dirty="0" err="1" smtClean="0">
                <a:solidFill>
                  <a:srgbClr val="FFC000"/>
                </a:solidFill>
                <a:latin typeface="Times New Roman" pitchFamily="18" charset="0"/>
                <a:cs typeface="Times New Roman" pitchFamily="18" charset="0"/>
              </a:rPr>
              <a:t>Rui</a:t>
            </a:r>
            <a:r>
              <a:rPr lang="en-US" altLang="zh-CN" sz="1600" b="1" i="1" dirty="0" smtClean="0">
                <a:solidFill>
                  <a:srgbClr val="FFC000"/>
                </a:solidFill>
                <a:latin typeface="Times New Roman" pitchFamily="18" charset="0"/>
                <a:cs typeface="Times New Roman" pitchFamily="18" charset="0"/>
              </a:rPr>
              <a:t>-Xiang Yin</a:t>
            </a:r>
            <a:r>
              <a:rPr lang="en-US" altLang="zh-CN" sz="1600" b="1" i="0" dirty="0" smtClean="0">
                <a:solidFill>
                  <a:srgbClr val="FFC000"/>
                </a:solidFill>
                <a:latin typeface="Times New Roman" pitchFamily="18" charset="0"/>
                <a:cs typeface="Times New Roman" pitchFamily="18" charset="0"/>
              </a:rPr>
              <a:t>(</a:t>
            </a:r>
            <a:r>
              <a:rPr lang="en-US" altLang="zh-CN" sz="1600" b="1" i="1" dirty="0" smtClean="0">
                <a:solidFill>
                  <a:srgbClr val="FFC000"/>
                </a:solidFill>
                <a:latin typeface="Times New Roman" pitchFamily="18" charset="0"/>
                <a:cs typeface="Times New Roman" pitchFamily="18" charset="0"/>
              </a:rPr>
              <a:t>PhD</a:t>
            </a:r>
            <a:r>
              <a:rPr lang="en-US" altLang="zh-CN" sz="1600" b="1" i="0" dirty="0" smtClean="0">
                <a:solidFill>
                  <a:srgbClr val="FFC000"/>
                </a:solidFill>
                <a:latin typeface="Times New Roman" pitchFamily="18" charset="0"/>
                <a:cs typeface="Times New Roman" pitchFamily="18" charset="0"/>
              </a:rPr>
              <a:t>)</a:t>
            </a:r>
            <a:r>
              <a:rPr lang="en-US" altLang="zh-CN" sz="1600" b="1" i="1" dirty="0" smtClean="0">
                <a:solidFill>
                  <a:srgbClr val="FFC000"/>
                </a:solidFill>
                <a:latin typeface="Times New Roman" pitchFamily="18" charset="0"/>
                <a:cs typeface="Times New Roman" pitchFamily="18" charset="0"/>
              </a:rPr>
              <a:t>  </a:t>
            </a:r>
            <a:r>
              <a:rPr lang="en-US" altLang="zh-CN" sz="1600" dirty="0" smtClean="0">
                <a:solidFill>
                  <a:srgbClr val="FFC000"/>
                </a:solidFill>
                <a:hlinkClick r:id="rId9"/>
              </a:rPr>
              <a:t>etrxyin@scut.edu.cn</a:t>
            </a:r>
            <a:r>
              <a:rPr lang="en-US" altLang="zh-CN" sz="1600" dirty="0" smtClean="0">
                <a:solidFill>
                  <a:srgbClr val="FFC000"/>
                </a:solidFill>
              </a:rPr>
              <a:t>  </a:t>
            </a:r>
            <a:endParaRPr lang="zh-CN" altLang="en-US" sz="1600" dirty="0">
              <a:solidFill>
                <a:srgbClr val="FFC000"/>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Lst>
  <p:timing>
    <p:tnLst>
      <p:par>
        <p:cTn id="1" dur="indefinite" restart="never" nodeType="tmRoot"/>
      </p:par>
    </p:tnLst>
  </p:timing>
  <p:hf hdr="0" ftr="0"/>
  <p:txStyles>
    <p:titleStyle>
      <a:lvl1pPr algn="ctr" rtl="0" eaLnBrk="1" fontAlgn="base" hangingPunct="1">
        <a:spcBef>
          <a:spcPct val="0"/>
        </a:spcBef>
        <a:spcAft>
          <a:spcPct val="0"/>
        </a:spcAft>
        <a:defRPr sz="3600" b="1" baseline="0">
          <a:solidFill>
            <a:srgbClr val="FFFF00"/>
          </a:solidFill>
          <a:latin typeface="Times New Roman" pitchFamily="18" charset="0"/>
          <a:ea typeface="黑体" pitchFamily="49" charset="-122"/>
          <a:cs typeface="+mj-cs"/>
        </a:defRPr>
      </a:lvl1pPr>
      <a:lvl2pPr algn="r" rtl="0" eaLnBrk="1" fontAlgn="base" hangingPunct="1">
        <a:spcBef>
          <a:spcPct val="0"/>
        </a:spcBef>
        <a:spcAft>
          <a:spcPct val="0"/>
        </a:spcAft>
        <a:defRPr sz="4000">
          <a:solidFill>
            <a:schemeClr val="bg1"/>
          </a:solidFill>
          <a:latin typeface="Arial" charset="0"/>
        </a:defRPr>
      </a:lvl2pPr>
      <a:lvl3pPr algn="r" rtl="0" eaLnBrk="1" fontAlgn="base" hangingPunct="1">
        <a:spcBef>
          <a:spcPct val="0"/>
        </a:spcBef>
        <a:spcAft>
          <a:spcPct val="0"/>
        </a:spcAft>
        <a:defRPr sz="4000">
          <a:solidFill>
            <a:schemeClr val="bg1"/>
          </a:solidFill>
          <a:latin typeface="Arial" charset="0"/>
        </a:defRPr>
      </a:lvl3pPr>
      <a:lvl4pPr algn="r" rtl="0" eaLnBrk="1" fontAlgn="base" hangingPunct="1">
        <a:spcBef>
          <a:spcPct val="0"/>
        </a:spcBef>
        <a:spcAft>
          <a:spcPct val="0"/>
        </a:spcAft>
        <a:defRPr sz="4000">
          <a:solidFill>
            <a:schemeClr val="bg1"/>
          </a:solidFill>
          <a:latin typeface="Arial" charset="0"/>
        </a:defRPr>
      </a:lvl4pPr>
      <a:lvl5pPr algn="r" rtl="0" eaLnBrk="1" fontAlgn="base" hangingPunct="1">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p:titleStyle>
    <p:bodyStyle>
      <a:lvl1pPr marL="342900" indent="-342900" algn="l" rtl="0" eaLnBrk="1" fontAlgn="base" hangingPunct="1">
        <a:spcBef>
          <a:spcPct val="20000"/>
        </a:spcBef>
        <a:spcAft>
          <a:spcPct val="0"/>
        </a:spcAft>
        <a:buFont typeface="Wingdings" pitchFamily="2" charset="2"/>
        <a:buChar char="n"/>
        <a:defRPr sz="2800" b="1" baseline="0">
          <a:solidFill>
            <a:schemeClr val="tx2"/>
          </a:solidFill>
          <a:latin typeface="Times New Roman" pitchFamily="18" charset="0"/>
          <a:ea typeface="+mn-ea"/>
          <a:cs typeface="+mn-cs"/>
        </a:defRPr>
      </a:lvl1pPr>
      <a:lvl2pPr marL="742950" indent="-285750" algn="l" rtl="0" eaLnBrk="1" fontAlgn="base" hangingPunct="1">
        <a:spcBef>
          <a:spcPct val="20000"/>
        </a:spcBef>
        <a:spcAft>
          <a:spcPct val="0"/>
        </a:spcAft>
        <a:buSzPct val="100000"/>
        <a:buFont typeface="Wingdings" pitchFamily="2" charset="2"/>
        <a:buChar char="u"/>
        <a:defRPr sz="2800" b="1" baseline="0">
          <a:solidFill>
            <a:schemeClr val="tx2"/>
          </a:solidFill>
          <a:latin typeface="Times New Roman" pitchFamily="18" charset="0"/>
        </a:defRPr>
      </a:lvl2pPr>
      <a:lvl3pPr marL="1143000" indent="-228600" algn="l" rtl="0" eaLnBrk="1" fontAlgn="base" hangingPunct="1">
        <a:spcBef>
          <a:spcPct val="20000"/>
        </a:spcBef>
        <a:spcAft>
          <a:spcPct val="0"/>
        </a:spcAft>
        <a:buFont typeface="Wingdings" pitchFamily="2" charset="2"/>
        <a:buChar char="Ø"/>
        <a:defRPr sz="2400" b="1" baseline="0">
          <a:solidFill>
            <a:schemeClr val="tx2"/>
          </a:solidFill>
          <a:latin typeface="Times New Roman" pitchFamily="18" charset="0"/>
        </a:defRPr>
      </a:lvl3pPr>
      <a:lvl4pPr marL="1600200" indent="-228600" algn="l" rtl="0" eaLnBrk="1" fontAlgn="base" hangingPunct="1">
        <a:spcBef>
          <a:spcPct val="20000"/>
        </a:spcBef>
        <a:spcAft>
          <a:spcPct val="0"/>
        </a:spcAft>
        <a:buSzPct val="60000"/>
        <a:buFont typeface="Wingdings 2" pitchFamily="18" charset="2"/>
        <a:buChar char=""/>
        <a:defRPr sz="2000" b="1">
          <a:solidFill>
            <a:schemeClr val="tx2"/>
          </a:solidFill>
          <a:latin typeface="+mn-lt"/>
        </a:defRPr>
      </a:lvl4pPr>
      <a:lvl5pPr marL="2057400" indent="-228600" algn="l" rtl="0" eaLnBrk="1" fontAlgn="base" hangingPunct="1">
        <a:spcBef>
          <a:spcPct val="20000"/>
        </a:spcBef>
        <a:spcAft>
          <a:spcPct val="0"/>
        </a:spcAft>
        <a:buFont typeface="Wingdings" pitchFamily="2" charset="2"/>
        <a:buChar char="§"/>
        <a:defRPr sz="2000" b="1">
          <a:solidFill>
            <a:schemeClr val="tx2"/>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e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0.emf"/><Relationship Id="rId4" Type="http://schemas.openxmlformats.org/officeDocument/2006/relationships/image" Target="../media/image7.emf"/><Relationship Id="rId9" Type="http://schemas.openxmlformats.org/officeDocument/2006/relationships/oleObject" Target="../embeddings/oleObject8.bin"/><Relationship Id="rId14" Type="http://schemas.openxmlformats.org/officeDocument/2006/relationships/image" Target="../media/image12.emf"/></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Circuit_Files/Chapter8/&#30005;&#24863;&#21453;&#39304;LC&#25391;&#33633;&#30005;&#36335;.ms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0.wmf"/></Relationships>
</file>

<file path=ppt/slides/_rels/slide2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Circuit_Files/Chapter8/&#30005;&#23481;&#21453;&#39304;LC&#25391;&#33633;&#30005;&#36335;.ms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26.wmf"/><Relationship Id="rId5" Type="http://schemas.openxmlformats.org/officeDocument/2006/relationships/oleObject" Target="../embeddings/oleObject16.bin"/><Relationship Id="rId4" Type="http://schemas.openxmlformats.org/officeDocument/2006/relationships/image" Target="../media/image25.wmf"/></Relationships>
</file>

<file path=ppt/slides/_rels/slide3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28.wmf"/><Relationship Id="rId4" Type="http://schemas.openxmlformats.org/officeDocument/2006/relationships/oleObject" Target="../embeddings/oleObject18.bin"/></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6.emf"/><Relationship Id="rId5" Type="http://schemas.openxmlformats.org/officeDocument/2006/relationships/oleObject" Target="../embeddings/oleObject20.bin"/><Relationship Id="rId4" Type="http://schemas.openxmlformats.org/officeDocument/2006/relationships/image" Target="../media/image3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image" Target="../media/image39.png"/><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7.emf"/><Relationship Id="rId5" Type="http://schemas.openxmlformats.org/officeDocument/2006/relationships/oleObject" Target="../embeddings/oleObject21.bin"/><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3.emf"/><Relationship Id="rId5" Type="http://schemas.openxmlformats.org/officeDocument/2006/relationships/oleObject" Target="../embeddings/oleObject24.bin"/><Relationship Id="rId4" Type="http://schemas.openxmlformats.org/officeDocument/2006/relationships/image" Target="../media/image42.emf"/></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Circuit_Files/Chapter8/&#31227;&#30456;&#25391;&#33633;&#22120;.ms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5.bin"/><Relationship Id="rId7" Type="http://schemas.openxmlformats.org/officeDocument/2006/relationships/comments" Target="../comments/comment1.xml"/><Relationship Id="rId2" Type="http://schemas.openxmlformats.org/officeDocument/2006/relationships/slideLayout" Target="../slideLayouts/slideLayout5.xml"/><Relationship Id="rId1" Type="http://schemas.openxmlformats.org/officeDocument/2006/relationships/vmlDrawing" Target="../drawings/vmlDrawing12.vml"/><Relationship Id="rId6" Type="http://schemas.openxmlformats.org/officeDocument/2006/relationships/image" Target="../media/image46.emf"/><Relationship Id="rId5" Type="http://schemas.openxmlformats.org/officeDocument/2006/relationships/oleObject" Target="../embeddings/oleObject26.bin"/><Relationship Id="rId4" Type="http://schemas.openxmlformats.org/officeDocument/2006/relationships/image" Target="../media/image45.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51.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8.e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50.emf"/><Relationship Id="rId4" Type="http://schemas.openxmlformats.org/officeDocument/2006/relationships/image" Target="../media/image47.emf"/><Relationship Id="rId9" Type="http://schemas.openxmlformats.org/officeDocument/2006/relationships/oleObject" Target="../embeddings/oleObject30.bin"/></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Circuit_Files/Chapter8/&#26041;&#27874;&#21457;&#29983;&#22120;.ms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2.bin"/><Relationship Id="rId10" Type="http://schemas.openxmlformats.org/officeDocument/2006/relationships/image" Target="../media/image6.emf"/><Relationship Id="rId4" Type="http://schemas.openxmlformats.org/officeDocument/2006/relationships/image" Target="../media/image3.emf"/><Relationship Id="rId9"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Circuit_Files/Chapter8/&#26041;&#27874;&#21457;&#29983;&#22120;2.msm"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Circuit_Files/Chapter8/&#30697;&#24418;&#27874;&#21457;&#29983;&#22120;.msm"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7.emf"/><Relationship Id="rId5" Type="http://schemas.openxmlformats.org/officeDocument/2006/relationships/oleObject" Target="../embeddings/oleObject33.bin"/><Relationship Id="rId4" Type="http://schemas.openxmlformats.org/officeDocument/2006/relationships/image" Target="../media/image56.emf"/></Relationships>
</file>

<file path=ppt/slides/_rels/slide57.x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9.emf"/><Relationship Id="rId5" Type="http://schemas.openxmlformats.org/officeDocument/2006/relationships/oleObject" Target="../embeddings/oleObject35.bin"/><Relationship Id="rId4" Type="http://schemas.openxmlformats.org/officeDocument/2006/relationships/image" Target="../media/image58.emf"/><Relationship Id="rId9" Type="http://schemas.openxmlformats.org/officeDocument/2006/relationships/image" Target="../media/image61.png"/></Relationships>
</file>

<file path=ppt/slides/_rels/slide5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64.emf"/><Relationship Id="rId5" Type="http://schemas.openxmlformats.org/officeDocument/2006/relationships/oleObject" Target="../embeddings/oleObject38.bin"/><Relationship Id="rId4" Type="http://schemas.openxmlformats.org/officeDocument/2006/relationships/image" Target="../media/image63.emf"/><Relationship Id="rId9" Type="http://schemas.openxmlformats.org/officeDocument/2006/relationships/image" Target="../media/image66.png"/></Relationships>
</file>

<file path=ppt/slides/_rels/slide6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hyperlink" Target="Circuit_Files/Chapter8/&#38191;&#40831;&#27874;-&#30697;&#24418;&#27874;&#21457;&#29983;&#22120;.msm"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slideLayout" Target="../slideLayouts/slideLayout6.xml"/><Relationship Id="rId1" Type="http://schemas.openxmlformats.org/officeDocument/2006/relationships/vmlDrawing" Target="../drawings/vmlDrawing17.vml"/><Relationship Id="rId5" Type="http://schemas.openxmlformats.org/officeDocument/2006/relationships/image" Target="../media/image72.wmf"/><Relationship Id="rId4" Type="http://schemas.openxmlformats.org/officeDocument/2006/relationships/oleObject" Target="../embeddings/oleObject40.bin"/></Relationships>
</file>

<file path=ppt/slides/_rels/slide6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76.emf"/><Relationship Id="rId5" Type="http://schemas.openxmlformats.org/officeDocument/2006/relationships/oleObject" Target="../embeddings/oleObject42.bin"/><Relationship Id="rId4" Type="http://schemas.openxmlformats.org/officeDocument/2006/relationships/image" Target="../media/image75.e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5.xml"/><Relationship Id="rId1" Type="http://schemas.openxmlformats.org/officeDocument/2006/relationships/vmlDrawing" Target="../drawings/vmlDrawing19.vml"/><Relationship Id="rId4" Type="http://schemas.openxmlformats.org/officeDocument/2006/relationships/image" Target="../media/image77.emf"/></Relationships>
</file>

<file path=ppt/slides/_rels/slide7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82.png"/><Relationship Id="rId7" Type="http://schemas.openxmlformats.org/officeDocument/2006/relationships/image" Target="../media/image81.wmf"/><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oleObject" Target="../embeddings/oleObject45.bin"/><Relationship Id="rId5" Type="http://schemas.openxmlformats.org/officeDocument/2006/relationships/image" Target="../media/image80.wmf"/><Relationship Id="rId4" Type="http://schemas.openxmlformats.org/officeDocument/2006/relationships/oleObject" Target="../embeddings/oleObject44.bin"/></Relationships>
</file>

<file path=ppt/slides/_rels/slide7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标题 2"/>
          <p:cNvSpPr>
            <a:spLocks noGrp="1"/>
          </p:cNvSpPr>
          <p:nvPr>
            <p:ph type="ctrTitle"/>
          </p:nvPr>
        </p:nvSpPr>
        <p:spPr/>
        <p:txBody>
          <a:bodyPr/>
          <a:lstStyle/>
          <a:p>
            <a:r>
              <a:rPr lang="zh-CN" altLang="en-US" dirty="0"/>
              <a:t>第</a:t>
            </a:r>
            <a:r>
              <a:rPr lang="en-US" altLang="zh-CN" dirty="0"/>
              <a:t>8</a:t>
            </a:r>
            <a:r>
              <a:rPr lang="zh-CN" altLang="en-US" dirty="0"/>
              <a:t>章 信号产生电路</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z="3200" smtClean="0">
                <a:ea typeface="宋体" charset="-122"/>
              </a:rPr>
              <a:t>8.1.1  </a:t>
            </a:r>
            <a:r>
              <a:rPr lang="zh-CN" altLang="en-US" sz="3200" smtClean="0">
                <a:ea typeface="宋体" charset="-122"/>
              </a:rPr>
              <a:t>正弦波振荡电路的基本原理（续</a:t>
            </a:r>
            <a:r>
              <a:rPr lang="en-US" altLang="zh-CN" sz="3200" smtClean="0">
                <a:ea typeface="宋体" charset="-122"/>
              </a:rPr>
              <a:t>5</a:t>
            </a:r>
            <a:r>
              <a:rPr lang="zh-CN" altLang="en-US" sz="3200" smtClean="0">
                <a:ea typeface="宋体" charset="-122"/>
              </a:rPr>
              <a:t>）</a:t>
            </a:r>
            <a:endParaRPr lang="en-US" altLang="zh-CN" sz="3200" smtClean="0">
              <a:ea typeface="宋体" charset="-122"/>
            </a:endParaRPr>
          </a:p>
        </p:txBody>
      </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10</a:t>
            </a:fld>
            <a:endParaRPr lang="zh-CN" altLang="en-US"/>
          </a:p>
        </p:txBody>
      </p:sp>
      <p:sp>
        <p:nvSpPr>
          <p:cNvPr id="26627" name="Rectangle 3"/>
          <p:cNvSpPr>
            <a:spLocks noGrp="1" noChangeArrowheads="1"/>
          </p:cNvSpPr>
          <p:nvPr>
            <p:ph sz="quarter" idx="11"/>
          </p:nvPr>
        </p:nvSpPr>
        <p:spPr/>
        <p:txBody>
          <a:bodyPr/>
          <a:lstStyle/>
          <a:p>
            <a:pPr eaLnBrk="1" hangingPunct="1"/>
            <a:r>
              <a:rPr lang="zh-CN" altLang="en-US" smtClean="0">
                <a:ea typeface="宋体" charset="-122"/>
              </a:rPr>
              <a:t>反馈振荡的稳定过程</a:t>
            </a:r>
          </a:p>
        </p:txBody>
      </p:sp>
      <p:sp>
        <p:nvSpPr>
          <p:cNvPr id="149508" name="Text Box 4"/>
          <p:cNvSpPr txBox="1">
            <a:spLocks noChangeArrowheads="1"/>
          </p:cNvSpPr>
          <p:nvPr/>
        </p:nvSpPr>
        <p:spPr bwMode="auto">
          <a:xfrm>
            <a:off x="427038" y="1555750"/>
            <a:ext cx="84931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473075"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为了建立振荡，要使环路增益 </a:t>
            </a:r>
            <a:r>
              <a:rPr lang="en-US" altLang="zh-CN"/>
              <a:t>|</a:t>
            </a:r>
            <a:r>
              <a:rPr lang="en-US" altLang="zh-CN" i="1"/>
              <a:t>AF</a:t>
            </a:r>
            <a:r>
              <a:rPr lang="en-US" altLang="zh-CN"/>
              <a:t>|&gt;1</a:t>
            </a:r>
            <a:r>
              <a:rPr lang="zh-CN" altLang="en-US"/>
              <a:t>，输出幅度才能逐步增大。但如果一直继续下去，输出幅度将无限制！</a:t>
            </a:r>
          </a:p>
        </p:txBody>
      </p:sp>
      <p:sp>
        <p:nvSpPr>
          <p:cNvPr id="149509" name="Text Box 5"/>
          <p:cNvSpPr txBox="1">
            <a:spLocks noChangeArrowheads="1"/>
          </p:cNvSpPr>
          <p:nvPr/>
        </p:nvSpPr>
        <p:spPr bwMode="auto">
          <a:xfrm>
            <a:off x="427038" y="2386013"/>
            <a:ext cx="85264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473075"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实际上，当幅度达到一定值时，放大器将进入非线性状态，增益也开始下降，最终达到振荡的平衡条件 </a:t>
            </a:r>
            <a:r>
              <a:rPr lang="en-US" altLang="zh-CN"/>
              <a:t>|</a:t>
            </a:r>
            <a:r>
              <a:rPr lang="en-US" altLang="zh-CN" i="1"/>
              <a:t>AF</a:t>
            </a:r>
            <a:r>
              <a:rPr lang="en-US" altLang="zh-CN"/>
              <a:t>|=1</a:t>
            </a:r>
            <a:r>
              <a:rPr lang="zh-CN" altLang="en-US"/>
              <a:t>。</a:t>
            </a:r>
          </a:p>
        </p:txBody>
      </p:sp>
      <p:sp>
        <p:nvSpPr>
          <p:cNvPr id="149510" name="Text Box 6"/>
          <p:cNvSpPr txBox="1">
            <a:spLocks noChangeArrowheads="1"/>
          </p:cNvSpPr>
          <p:nvPr/>
        </p:nvSpPr>
        <p:spPr bwMode="auto">
          <a:xfrm>
            <a:off x="6542088" y="3832225"/>
            <a:ext cx="2339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放大特性</a:t>
            </a:r>
            <a:r>
              <a:rPr lang="en-US" altLang="zh-CN" i="1"/>
              <a:t>u</a:t>
            </a:r>
            <a:r>
              <a:rPr lang="en-US" altLang="zh-CN" baseline="-25000"/>
              <a:t>o</a:t>
            </a:r>
            <a:r>
              <a:rPr lang="en-US" altLang="zh-CN"/>
              <a:t>=</a:t>
            </a:r>
            <a:r>
              <a:rPr lang="en-US" altLang="zh-CN" i="1"/>
              <a:t>Au</a:t>
            </a:r>
            <a:r>
              <a:rPr lang="en-US" altLang="zh-CN" baseline="-25000"/>
              <a:t>d</a:t>
            </a:r>
            <a:endParaRPr lang="en-US" altLang="zh-CN"/>
          </a:p>
        </p:txBody>
      </p:sp>
      <p:sp>
        <p:nvSpPr>
          <p:cNvPr id="149511" name="Text Box 7"/>
          <p:cNvSpPr txBox="1">
            <a:spLocks noChangeArrowheads="1"/>
          </p:cNvSpPr>
          <p:nvPr/>
        </p:nvSpPr>
        <p:spPr bwMode="auto">
          <a:xfrm>
            <a:off x="6186488" y="3263900"/>
            <a:ext cx="2295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反馈特性</a:t>
            </a:r>
            <a:r>
              <a:rPr lang="en-US" altLang="zh-CN" i="1"/>
              <a:t>u</a:t>
            </a:r>
            <a:r>
              <a:rPr lang="en-US" altLang="zh-CN" baseline="-25000"/>
              <a:t>f</a:t>
            </a:r>
            <a:r>
              <a:rPr lang="en-US" altLang="zh-CN" i="1"/>
              <a:t>=Fu</a:t>
            </a:r>
            <a:r>
              <a:rPr lang="en-US" altLang="zh-CN" baseline="-25000"/>
              <a:t>o</a:t>
            </a:r>
            <a:endParaRPr lang="en-US" altLang="zh-CN"/>
          </a:p>
        </p:txBody>
      </p:sp>
      <p:sp>
        <p:nvSpPr>
          <p:cNvPr id="149512" name="Text Box 8"/>
          <p:cNvSpPr txBox="1">
            <a:spLocks noChangeArrowheads="1"/>
          </p:cNvSpPr>
          <p:nvPr/>
        </p:nvSpPr>
        <p:spPr bwMode="auto">
          <a:xfrm>
            <a:off x="622300" y="58293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噪声</a:t>
            </a:r>
          </a:p>
        </p:txBody>
      </p:sp>
      <p:sp>
        <p:nvSpPr>
          <p:cNvPr id="149513" name="Freeform 9"/>
          <p:cNvSpPr>
            <a:spLocks/>
          </p:cNvSpPr>
          <p:nvPr/>
        </p:nvSpPr>
        <p:spPr bwMode="auto">
          <a:xfrm>
            <a:off x="1539875" y="4035425"/>
            <a:ext cx="5053013" cy="2076450"/>
          </a:xfrm>
          <a:custGeom>
            <a:avLst/>
            <a:gdLst>
              <a:gd name="T0" fmla="*/ 0 w 3183"/>
              <a:gd name="T1" fmla="*/ 2147483647 h 1308"/>
              <a:gd name="T2" fmla="*/ 2147483647 w 3183"/>
              <a:gd name="T3" fmla="*/ 2147483647 h 1308"/>
              <a:gd name="T4" fmla="*/ 2147483647 w 3183"/>
              <a:gd name="T5" fmla="*/ 2147483647 h 1308"/>
              <a:gd name="T6" fmla="*/ 2147483647 w 3183"/>
              <a:gd name="T7" fmla="*/ 2147483647 h 1308"/>
              <a:gd name="T8" fmla="*/ 2147483647 w 3183"/>
              <a:gd name="T9" fmla="*/ 2147483647 h 1308"/>
              <a:gd name="T10" fmla="*/ 2147483647 w 3183"/>
              <a:gd name="T11" fmla="*/ 2147483647 h 1308"/>
              <a:gd name="T12" fmla="*/ 2147483647 w 3183"/>
              <a:gd name="T13" fmla="*/ 0 h 1308"/>
              <a:gd name="T14" fmla="*/ 0 60000 65536"/>
              <a:gd name="T15" fmla="*/ 0 60000 65536"/>
              <a:gd name="T16" fmla="*/ 0 60000 65536"/>
              <a:gd name="T17" fmla="*/ 0 60000 65536"/>
              <a:gd name="T18" fmla="*/ 0 60000 65536"/>
              <a:gd name="T19" fmla="*/ 0 60000 65536"/>
              <a:gd name="T20" fmla="*/ 0 60000 65536"/>
              <a:gd name="T21" fmla="*/ 0 w 3183"/>
              <a:gd name="T22" fmla="*/ 0 h 1308"/>
              <a:gd name="T23" fmla="*/ 3183 w 3183"/>
              <a:gd name="T24" fmla="*/ 1308 h 13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83" h="1308">
                <a:moveTo>
                  <a:pt x="0" y="1308"/>
                </a:moveTo>
                <a:cubicBezTo>
                  <a:pt x="256" y="1056"/>
                  <a:pt x="512" y="803"/>
                  <a:pt x="768" y="624"/>
                </a:cubicBezTo>
                <a:cubicBezTo>
                  <a:pt x="1024" y="445"/>
                  <a:pt x="1272" y="324"/>
                  <a:pt x="1536" y="233"/>
                </a:cubicBezTo>
                <a:cubicBezTo>
                  <a:pt x="1800" y="142"/>
                  <a:pt x="2170" y="111"/>
                  <a:pt x="2351" y="80"/>
                </a:cubicBezTo>
                <a:cubicBezTo>
                  <a:pt x="2532" y="49"/>
                  <a:pt x="2543" y="53"/>
                  <a:pt x="2623" y="44"/>
                </a:cubicBezTo>
                <a:cubicBezTo>
                  <a:pt x="2703" y="35"/>
                  <a:pt x="2738" y="31"/>
                  <a:pt x="2831" y="24"/>
                </a:cubicBezTo>
                <a:cubicBezTo>
                  <a:pt x="2924" y="17"/>
                  <a:pt x="3110" y="5"/>
                  <a:pt x="3183" y="0"/>
                </a:cubicBezTo>
              </a:path>
            </a:pathLst>
          </a:custGeom>
          <a:noFill/>
          <a:ln w="38100" cap="sq">
            <a:solidFill>
              <a:srgbClr val="0000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9514" name="Line 10"/>
          <p:cNvSpPr>
            <a:spLocks noChangeShapeType="1"/>
          </p:cNvSpPr>
          <p:nvPr/>
        </p:nvSpPr>
        <p:spPr bwMode="auto">
          <a:xfrm flipV="1">
            <a:off x="1524000" y="3576638"/>
            <a:ext cx="4641850" cy="2535237"/>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15" name="Line 11"/>
          <p:cNvSpPr>
            <a:spLocks noChangeShapeType="1"/>
          </p:cNvSpPr>
          <p:nvPr/>
        </p:nvSpPr>
        <p:spPr bwMode="auto">
          <a:xfrm>
            <a:off x="1768475" y="5883275"/>
            <a:ext cx="228600" cy="0"/>
          </a:xfrm>
          <a:prstGeom prst="line">
            <a:avLst/>
          </a:prstGeom>
          <a:noFill/>
          <a:ln w="28575" cap="sq">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18" name="Line 14"/>
          <p:cNvSpPr>
            <a:spLocks noChangeShapeType="1"/>
          </p:cNvSpPr>
          <p:nvPr/>
        </p:nvSpPr>
        <p:spPr bwMode="auto">
          <a:xfrm flipH="1" flipV="1">
            <a:off x="1757363" y="5889625"/>
            <a:ext cx="14287" cy="222250"/>
          </a:xfrm>
          <a:prstGeom prst="line">
            <a:avLst/>
          </a:prstGeom>
          <a:noFill/>
          <a:ln w="28575" cap="sq">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20" name="Line 16"/>
          <p:cNvSpPr>
            <a:spLocks noChangeShapeType="1"/>
          </p:cNvSpPr>
          <p:nvPr/>
        </p:nvSpPr>
        <p:spPr bwMode="auto">
          <a:xfrm flipV="1">
            <a:off x="1987550" y="5661025"/>
            <a:ext cx="0" cy="228600"/>
          </a:xfrm>
          <a:prstGeom prst="line">
            <a:avLst/>
          </a:prstGeom>
          <a:noFill/>
          <a:ln w="28575" cap="sq">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21" name="Line 17"/>
          <p:cNvSpPr>
            <a:spLocks noChangeShapeType="1"/>
          </p:cNvSpPr>
          <p:nvPr/>
        </p:nvSpPr>
        <p:spPr bwMode="auto">
          <a:xfrm>
            <a:off x="2027238" y="5673725"/>
            <a:ext cx="304800" cy="0"/>
          </a:xfrm>
          <a:prstGeom prst="line">
            <a:avLst/>
          </a:prstGeom>
          <a:noFill/>
          <a:ln w="28575" cap="sq">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22" name="Line 18"/>
          <p:cNvSpPr>
            <a:spLocks noChangeShapeType="1"/>
          </p:cNvSpPr>
          <p:nvPr/>
        </p:nvSpPr>
        <p:spPr bwMode="auto">
          <a:xfrm flipV="1">
            <a:off x="2327275" y="5365750"/>
            <a:ext cx="0" cy="304800"/>
          </a:xfrm>
          <a:prstGeom prst="line">
            <a:avLst/>
          </a:prstGeom>
          <a:noFill/>
          <a:ln w="28575" cap="sq">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23" name="Line 19"/>
          <p:cNvSpPr>
            <a:spLocks noChangeShapeType="1"/>
          </p:cNvSpPr>
          <p:nvPr/>
        </p:nvSpPr>
        <p:spPr bwMode="auto">
          <a:xfrm flipV="1">
            <a:off x="2355850" y="5372100"/>
            <a:ext cx="458788" cy="6350"/>
          </a:xfrm>
          <a:prstGeom prst="line">
            <a:avLst/>
          </a:prstGeom>
          <a:noFill/>
          <a:ln w="28575" cap="sq">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24" name="Line 20"/>
          <p:cNvSpPr>
            <a:spLocks noChangeShapeType="1"/>
          </p:cNvSpPr>
          <p:nvPr/>
        </p:nvSpPr>
        <p:spPr bwMode="auto">
          <a:xfrm flipV="1">
            <a:off x="2790825" y="4986338"/>
            <a:ext cx="6350" cy="406400"/>
          </a:xfrm>
          <a:prstGeom prst="line">
            <a:avLst/>
          </a:prstGeom>
          <a:noFill/>
          <a:ln w="28575" cap="sq">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25" name="Line 21"/>
          <p:cNvSpPr>
            <a:spLocks noChangeShapeType="1"/>
          </p:cNvSpPr>
          <p:nvPr/>
        </p:nvSpPr>
        <p:spPr bwMode="auto">
          <a:xfrm flipV="1">
            <a:off x="2813050" y="4994275"/>
            <a:ext cx="723900" cy="6350"/>
          </a:xfrm>
          <a:prstGeom prst="line">
            <a:avLst/>
          </a:prstGeom>
          <a:noFill/>
          <a:ln w="28575" cap="sq">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26" name="Line 22"/>
          <p:cNvSpPr>
            <a:spLocks noChangeShapeType="1"/>
          </p:cNvSpPr>
          <p:nvPr/>
        </p:nvSpPr>
        <p:spPr bwMode="auto">
          <a:xfrm flipV="1">
            <a:off x="3536950" y="4587875"/>
            <a:ext cx="0" cy="393700"/>
          </a:xfrm>
          <a:prstGeom prst="line">
            <a:avLst/>
          </a:prstGeom>
          <a:noFill/>
          <a:ln w="28575" cap="sq">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27" name="Line 23"/>
          <p:cNvSpPr>
            <a:spLocks noChangeShapeType="1"/>
          </p:cNvSpPr>
          <p:nvPr/>
        </p:nvSpPr>
        <p:spPr bwMode="auto">
          <a:xfrm>
            <a:off x="3543300" y="4600575"/>
            <a:ext cx="711200" cy="0"/>
          </a:xfrm>
          <a:prstGeom prst="line">
            <a:avLst/>
          </a:prstGeom>
          <a:noFill/>
          <a:ln w="28575" cap="sq">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28" name="Line 24"/>
          <p:cNvSpPr>
            <a:spLocks noChangeShapeType="1"/>
          </p:cNvSpPr>
          <p:nvPr/>
        </p:nvSpPr>
        <p:spPr bwMode="auto">
          <a:xfrm flipV="1">
            <a:off x="4235450" y="4340225"/>
            <a:ext cx="0" cy="266700"/>
          </a:xfrm>
          <a:prstGeom prst="line">
            <a:avLst/>
          </a:prstGeom>
          <a:noFill/>
          <a:ln w="28575" cap="sq">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29" name="Line 25"/>
          <p:cNvSpPr>
            <a:spLocks noChangeShapeType="1"/>
          </p:cNvSpPr>
          <p:nvPr/>
        </p:nvSpPr>
        <p:spPr bwMode="auto">
          <a:xfrm>
            <a:off x="4248150" y="4346575"/>
            <a:ext cx="501650" cy="0"/>
          </a:xfrm>
          <a:prstGeom prst="line">
            <a:avLst/>
          </a:prstGeom>
          <a:noFill/>
          <a:ln w="28575" cap="sq">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30" name="Line 26"/>
          <p:cNvSpPr>
            <a:spLocks noChangeShapeType="1"/>
          </p:cNvSpPr>
          <p:nvPr/>
        </p:nvSpPr>
        <p:spPr bwMode="auto">
          <a:xfrm flipV="1">
            <a:off x="4724400" y="4238625"/>
            <a:ext cx="0" cy="114300"/>
          </a:xfrm>
          <a:prstGeom prst="line">
            <a:avLst/>
          </a:prstGeom>
          <a:noFill/>
          <a:ln w="28575" cap="sq">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31" name="Line 27"/>
          <p:cNvSpPr>
            <a:spLocks noChangeShapeType="1"/>
          </p:cNvSpPr>
          <p:nvPr/>
        </p:nvSpPr>
        <p:spPr bwMode="auto">
          <a:xfrm>
            <a:off x="4730750" y="4244975"/>
            <a:ext cx="234950" cy="0"/>
          </a:xfrm>
          <a:prstGeom prst="line">
            <a:avLst/>
          </a:prstGeom>
          <a:noFill/>
          <a:ln w="28575" cap="sq">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32" name="Line 28"/>
          <p:cNvSpPr>
            <a:spLocks noChangeShapeType="1"/>
          </p:cNvSpPr>
          <p:nvPr/>
        </p:nvSpPr>
        <p:spPr bwMode="auto">
          <a:xfrm flipH="1">
            <a:off x="6000750" y="3660775"/>
            <a:ext cx="6350" cy="406400"/>
          </a:xfrm>
          <a:prstGeom prst="line">
            <a:avLst/>
          </a:prstGeom>
          <a:noFill/>
          <a:ln w="28575" cap="sq">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33" name="Line 29"/>
          <p:cNvSpPr>
            <a:spLocks noChangeShapeType="1"/>
          </p:cNvSpPr>
          <p:nvPr/>
        </p:nvSpPr>
        <p:spPr bwMode="auto">
          <a:xfrm flipH="1" flipV="1">
            <a:off x="5314950" y="4035425"/>
            <a:ext cx="685800" cy="6350"/>
          </a:xfrm>
          <a:prstGeom prst="line">
            <a:avLst/>
          </a:prstGeom>
          <a:noFill/>
          <a:ln w="28575" cap="sq">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34" name="Line 30"/>
          <p:cNvSpPr>
            <a:spLocks noChangeShapeType="1"/>
          </p:cNvSpPr>
          <p:nvPr/>
        </p:nvSpPr>
        <p:spPr bwMode="auto">
          <a:xfrm flipV="1">
            <a:off x="3270250" y="4041775"/>
            <a:ext cx="793750" cy="476250"/>
          </a:xfrm>
          <a:prstGeom prst="line">
            <a:avLst/>
          </a:prstGeom>
          <a:noFill/>
          <a:ln w="76200" cap="sq" cmpd="tri">
            <a:solidFill>
              <a:srgbClr val="FF0000"/>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35" name="Line 31"/>
          <p:cNvSpPr>
            <a:spLocks noChangeShapeType="1"/>
          </p:cNvSpPr>
          <p:nvPr/>
        </p:nvSpPr>
        <p:spPr bwMode="auto">
          <a:xfrm flipH="1">
            <a:off x="5086350" y="3324225"/>
            <a:ext cx="711200" cy="444500"/>
          </a:xfrm>
          <a:prstGeom prst="line">
            <a:avLst/>
          </a:prstGeom>
          <a:noFill/>
          <a:ln w="76200" cap="sq" cmpd="tri">
            <a:solidFill>
              <a:srgbClr val="FF0000"/>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36" name="Text Box 32"/>
          <p:cNvSpPr txBox="1">
            <a:spLocks noChangeArrowheads="1"/>
          </p:cNvSpPr>
          <p:nvPr/>
        </p:nvSpPr>
        <p:spPr bwMode="auto">
          <a:xfrm>
            <a:off x="5140325" y="4672013"/>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振荡平衡点</a:t>
            </a:r>
          </a:p>
        </p:txBody>
      </p:sp>
      <p:sp>
        <p:nvSpPr>
          <p:cNvPr id="149537" name="Oval 33"/>
          <p:cNvSpPr>
            <a:spLocks noChangeArrowheads="1"/>
          </p:cNvSpPr>
          <p:nvPr/>
        </p:nvSpPr>
        <p:spPr bwMode="auto">
          <a:xfrm>
            <a:off x="4940300" y="4124325"/>
            <a:ext cx="152400" cy="152400"/>
          </a:xfrm>
          <a:prstGeom prst="ellipse">
            <a:avLst/>
          </a:prstGeom>
          <a:solidFill>
            <a:srgbClr val="FF0000"/>
          </a:solidFill>
          <a:ln w="12700" cap="sq">
            <a:solidFill>
              <a:srgbClr val="FF0000"/>
            </a:solidFill>
            <a:round/>
            <a:headEnd type="none" w="sm" len="sm"/>
            <a:tailEnd type="none" w="sm" len="sm"/>
          </a:ln>
        </p:spPr>
        <p:txBody>
          <a:bodyPr wrap="none" anchor="ctr"/>
          <a:lstStyle/>
          <a:p>
            <a:endParaRPr lang="zh-CN" altLang="en-US"/>
          </a:p>
        </p:txBody>
      </p:sp>
      <p:sp>
        <p:nvSpPr>
          <p:cNvPr id="149538" name="Line 34"/>
          <p:cNvSpPr>
            <a:spLocks noChangeShapeType="1"/>
          </p:cNvSpPr>
          <p:nvPr/>
        </p:nvSpPr>
        <p:spPr bwMode="auto">
          <a:xfrm>
            <a:off x="5099050" y="4314825"/>
            <a:ext cx="304800" cy="4572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 name="Group 35"/>
          <p:cNvGrpSpPr>
            <a:grpSpLocks/>
          </p:cNvGrpSpPr>
          <p:nvPr/>
        </p:nvGrpSpPr>
        <p:grpSpPr bwMode="auto">
          <a:xfrm>
            <a:off x="1497013" y="3281363"/>
            <a:ext cx="6215063" cy="2873692"/>
            <a:chOff x="970" y="1579"/>
            <a:chExt cx="3915" cy="2410"/>
          </a:xfrm>
        </p:grpSpPr>
        <p:grpSp>
          <p:nvGrpSpPr>
            <p:cNvPr id="26659" name="Group 36"/>
            <p:cNvGrpSpPr>
              <a:grpSpLocks/>
            </p:cNvGrpSpPr>
            <p:nvPr/>
          </p:nvGrpSpPr>
          <p:grpSpPr bwMode="auto">
            <a:xfrm>
              <a:off x="970" y="1728"/>
              <a:ext cx="3264" cy="2256"/>
              <a:chOff x="1632" y="528"/>
              <a:chExt cx="3264" cy="2256"/>
            </a:xfrm>
          </p:grpSpPr>
          <p:sp>
            <p:nvSpPr>
              <p:cNvPr id="26663" name="Line 37"/>
              <p:cNvSpPr>
                <a:spLocks noChangeShapeType="1"/>
              </p:cNvSpPr>
              <p:nvPr/>
            </p:nvSpPr>
            <p:spPr bwMode="auto">
              <a:xfrm>
                <a:off x="1632" y="2776"/>
                <a:ext cx="3264" cy="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4" name="Line 38"/>
              <p:cNvSpPr>
                <a:spLocks noChangeShapeType="1"/>
              </p:cNvSpPr>
              <p:nvPr/>
            </p:nvSpPr>
            <p:spPr bwMode="auto">
              <a:xfrm flipV="1">
                <a:off x="1632" y="528"/>
                <a:ext cx="0" cy="2256"/>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660" name="Text Box 39"/>
            <p:cNvSpPr txBox="1">
              <a:spLocks noChangeArrowheads="1"/>
            </p:cNvSpPr>
            <p:nvPr/>
          </p:nvSpPr>
          <p:spPr bwMode="auto">
            <a:xfrm>
              <a:off x="4272" y="3547"/>
              <a:ext cx="32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800" i="1">
                  <a:ea typeface="宋体" charset="-122"/>
                </a:rPr>
                <a:t>u</a:t>
              </a:r>
              <a:r>
                <a:rPr lang="en-US" altLang="zh-CN" sz="2800" baseline="-25000">
                  <a:ea typeface="宋体" charset="-122"/>
                </a:rPr>
                <a:t>d</a:t>
              </a:r>
              <a:endParaRPr lang="en-US" altLang="zh-CN" sz="2800">
                <a:ea typeface="宋体" charset="-122"/>
              </a:endParaRPr>
            </a:p>
          </p:txBody>
        </p:sp>
        <p:sp>
          <p:nvSpPr>
            <p:cNvPr id="26661" name="Text Box 40"/>
            <p:cNvSpPr txBox="1">
              <a:spLocks noChangeArrowheads="1"/>
            </p:cNvSpPr>
            <p:nvPr/>
          </p:nvSpPr>
          <p:spPr bwMode="auto">
            <a:xfrm>
              <a:off x="4592" y="3550"/>
              <a:ext cx="293"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800" i="1">
                  <a:ea typeface="宋体" charset="-122"/>
                </a:rPr>
                <a:t>u</a:t>
              </a:r>
              <a:r>
                <a:rPr lang="en-US" altLang="zh-CN" sz="2800" baseline="-25000">
                  <a:ea typeface="宋体" charset="-122"/>
                </a:rPr>
                <a:t>f</a:t>
              </a:r>
              <a:endParaRPr lang="en-US" altLang="zh-CN" sz="2800">
                <a:ea typeface="宋体" charset="-122"/>
              </a:endParaRPr>
            </a:p>
          </p:txBody>
        </p:sp>
        <p:sp>
          <p:nvSpPr>
            <p:cNvPr id="26662" name="Text Box 41"/>
            <p:cNvSpPr txBox="1">
              <a:spLocks noChangeArrowheads="1"/>
            </p:cNvSpPr>
            <p:nvPr/>
          </p:nvSpPr>
          <p:spPr bwMode="auto">
            <a:xfrm>
              <a:off x="1066" y="1579"/>
              <a:ext cx="317"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800" i="1">
                  <a:ea typeface="宋体" charset="-122"/>
                </a:rPr>
                <a:t>u</a:t>
              </a:r>
              <a:r>
                <a:rPr lang="en-US" altLang="zh-CN" sz="2800" baseline="-25000">
                  <a:ea typeface="宋体" charset="-122"/>
                </a:rPr>
                <a:t>o</a:t>
              </a:r>
              <a:endParaRPr lang="en-US" altLang="zh-CN" sz="2800" i="1">
                <a:ea typeface="宋体" charset="-122"/>
              </a:endParaRPr>
            </a:p>
          </p:txBody>
        </p:sp>
      </p:grpSp>
      <p:sp>
        <p:nvSpPr>
          <p:cNvPr id="149546" name="Line 42"/>
          <p:cNvSpPr>
            <a:spLocks noChangeShapeType="1"/>
          </p:cNvSpPr>
          <p:nvPr/>
        </p:nvSpPr>
        <p:spPr bwMode="auto">
          <a:xfrm>
            <a:off x="5335588" y="4056063"/>
            <a:ext cx="0" cy="114300"/>
          </a:xfrm>
          <a:prstGeom prst="line">
            <a:avLst/>
          </a:prstGeom>
          <a:noFill/>
          <a:ln w="28575" cap="sq">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47" name="Line 43"/>
          <p:cNvSpPr>
            <a:spLocks noChangeShapeType="1"/>
          </p:cNvSpPr>
          <p:nvPr/>
        </p:nvSpPr>
        <p:spPr bwMode="auto">
          <a:xfrm flipH="1">
            <a:off x="5106988" y="4144963"/>
            <a:ext cx="234950" cy="0"/>
          </a:xfrm>
          <a:prstGeom prst="line">
            <a:avLst/>
          </a:prstGeom>
          <a:noFill/>
          <a:ln w="28575" cap="sq">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49508"/>
                                        </p:tgtEl>
                                        <p:attrNameLst>
                                          <p:attrName>style.visibility</p:attrName>
                                        </p:attrNameLst>
                                      </p:cBhvr>
                                      <p:to>
                                        <p:strVal val="visible"/>
                                      </p:to>
                                    </p:set>
                                    <p:animEffect transition="in" filter="wipe(left)">
                                      <p:cBhvr>
                                        <p:cTn id="7" dur="75"/>
                                        <p:tgtEl>
                                          <p:spTgt spid="1495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49509"/>
                                        </p:tgtEl>
                                        <p:attrNameLst>
                                          <p:attrName>style.visibility</p:attrName>
                                        </p:attrNameLst>
                                      </p:cBhvr>
                                      <p:to>
                                        <p:strVal val="visible"/>
                                      </p:to>
                                    </p:set>
                                    <p:animEffect transition="in" filter="wipe(left)">
                                      <p:cBhvr>
                                        <p:cTn id="12" dur="75"/>
                                        <p:tgtEl>
                                          <p:spTgt spid="149509"/>
                                        </p:tgtEl>
                                      </p:cBhvr>
                                    </p:animEffect>
                                  </p:childTnLst>
                                </p:cTn>
                              </p:par>
                            </p:childTnLst>
                          </p:cTn>
                        </p:par>
                        <p:par>
                          <p:cTn id="13" fill="hold" nodeType="afterGroup">
                            <p:stCondLst>
                              <p:cond delay="3900"/>
                            </p:stCondLst>
                            <p:childTnLst>
                              <p:par>
                                <p:cTn id="14" presetID="1" presetClass="entr" presetSubtype="0" fill="hold" nodeType="after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par>
                          <p:cTn id="16" fill="hold" nodeType="afterGroup">
                            <p:stCondLst>
                              <p:cond delay="4400"/>
                            </p:stCondLst>
                            <p:childTnLst>
                              <p:par>
                                <p:cTn id="17" presetID="1" presetClass="entr" presetSubtype="0" fill="hold" grpId="0" nodeType="afterEffect">
                                  <p:stCondLst>
                                    <p:cond delay="0"/>
                                  </p:stCondLst>
                                  <p:childTnLst>
                                    <p:set>
                                      <p:cBhvr>
                                        <p:cTn id="18" dur="1" fill="hold">
                                          <p:stCondLst>
                                            <p:cond delay="499"/>
                                          </p:stCondLst>
                                        </p:cTn>
                                        <p:tgtEl>
                                          <p:spTgt spid="149513"/>
                                        </p:tgtEl>
                                        <p:attrNameLst>
                                          <p:attrName>style.visibility</p:attrName>
                                        </p:attrNameLst>
                                      </p:cBhvr>
                                      <p:to>
                                        <p:strVal val="visible"/>
                                      </p:to>
                                    </p:set>
                                  </p:childTnLst>
                                </p:cTn>
                              </p:par>
                            </p:childTnLst>
                          </p:cTn>
                        </p:par>
                        <p:par>
                          <p:cTn id="19" fill="hold" nodeType="afterGroup">
                            <p:stCondLst>
                              <p:cond delay="4900"/>
                            </p:stCondLst>
                            <p:childTnLst>
                              <p:par>
                                <p:cTn id="20" presetID="1" presetClass="entr" presetSubtype="0" fill="hold" grpId="0" nodeType="afterEffect">
                                  <p:stCondLst>
                                    <p:cond delay="0"/>
                                  </p:stCondLst>
                                  <p:childTnLst>
                                    <p:set>
                                      <p:cBhvr>
                                        <p:cTn id="21" dur="1" fill="hold">
                                          <p:stCondLst>
                                            <p:cond delay="499"/>
                                          </p:stCondLst>
                                        </p:cTn>
                                        <p:tgtEl>
                                          <p:spTgt spid="149510"/>
                                        </p:tgtEl>
                                        <p:attrNameLst>
                                          <p:attrName>style.visibility</p:attrName>
                                        </p:attrNameLst>
                                      </p:cBhvr>
                                      <p:to>
                                        <p:strVal val="visible"/>
                                      </p:to>
                                    </p:set>
                                  </p:childTnLst>
                                </p:cTn>
                              </p:par>
                            </p:childTnLst>
                          </p:cTn>
                        </p:par>
                        <p:par>
                          <p:cTn id="22" fill="hold" nodeType="afterGroup">
                            <p:stCondLst>
                              <p:cond delay="5400"/>
                            </p:stCondLst>
                            <p:childTnLst>
                              <p:par>
                                <p:cTn id="23" presetID="1" presetClass="entr" presetSubtype="0" fill="hold" grpId="0" nodeType="afterEffect">
                                  <p:stCondLst>
                                    <p:cond delay="0"/>
                                  </p:stCondLst>
                                  <p:childTnLst>
                                    <p:set>
                                      <p:cBhvr>
                                        <p:cTn id="24" dur="1" fill="hold">
                                          <p:stCondLst>
                                            <p:cond delay="499"/>
                                          </p:stCondLst>
                                        </p:cTn>
                                        <p:tgtEl>
                                          <p:spTgt spid="149514"/>
                                        </p:tgtEl>
                                        <p:attrNameLst>
                                          <p:attrName>style.visibility</p:attrName>
                                        </p:attrNameLst>
                                      </p:cBhvr>
                                      <p:to>
                                        <p:strVal val="visible"/>
                                      </p:to>
                                    </p:set>
                                  </p:childTnLst>
                                </p:cTn>
                              </p:par>
                            </p:childTnLst>
                          </p:cTn>
                        </p:par>
                        <p:par>
                          <p:cTn id="25" fill="hold" nodeType="afterGroup">
                            <p:stCondLst>
                              <p:cond delay="5900"/>
                            </p:stCondLst>
                            <p:childTnLst>
                              <p:par>
                                <p:cTn id="26" presetID="1" presetClass="entr" presetSubtype="0" fill="hold" grpId="0" nodeType="afterEffect">
                                  <p:stCondLst>
                                    <p:cond delay="0"/>
                                  </p:stCondLst>
                                  <p:childTnLst>
                                    <p:set>
                                      <p:cBhvr>
                                        <p:cTn id="27" dur="1" fill="hold">
                                          <p:stCondLst>
                                            <p:cond delay="499"/>
                                          </p:stCondLst>
                                        </p:cTn>
                                        <p:tgtEl>
                                          <p:spTgt spid="149511"/>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49512"/>
                                        </p:tgtEl>
                                        <p:attrNameLst>
                                          <p:attrName>style.visibility</p:attrName>
                                        </p:attrNameLst>
                                      </p:cBhvr>
                                      <p:to>
                                        <p:strVal val="visible"/>
                                      </p:to>
                                    </p:set>
                                  </p:childTnLst>
                                </p:cTn>
                              </p:par>
                            </p:childTnLst>
                          </p:cTn>
                        </p:par>
                        <p:par>
                          <p:cTn id="32" fill="hold" nodeType="afterGroup">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149518"/>
                                        </p:tgtEl>
                                        <p:attrNameLst>
                                          <p:attrName>style.visibility</p:attrName>
                                        </p:attrNameLst>
                                      </p:cBhvr>
                                      <p:to>
                                        <p:strVal val="visible"/>
                                      </p:to>
                                    </p:set>
                                    <p:animEffect transition="in" filter="wipe(down)">
                                      <p:cBhvr>
                                        <p:cTn id="35" dur="500"/>
                                        <p:tgtEl>
                                          <p:spTgt spid="149518"/>
                                        </p:tgtEl>
                                      </p:cBhvr>
                                    </p:animEffect>
                                  </p:childTnLst>
                                </p:cTn>
                              </p:par>
                            </p:childTnLst>
                          </p:cTn>
                        </p:par>
                        <p:par>
                          <p:cTn id="36" fill="hold" nodeType="afterGroup">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149515"/>
                                        </p:tgtEl>
                                        <p:attrNameLst>
                                          <p:attrName>style.visibility</p:attrName>
                                        </p:attrNameLst>
                                      </p:cBhvr>
                                      <p:to>
                                        <p:strVal val="visible"/>
                                      </p:to>
                                    </p:set>
                                    <p:animEffect transition="in" filter="wipe(left)">
                                      <p:cBhvr>
                                        <p:cTn id="39" dur="500"/>
                                        <p:tgtEl>
                                          <p:spTgt spid="149515"/>
                                        </p:tgtEl>
                                      </p:cBhvr>
                                    </p:animEffect>
                                  </p:childTnLst>
                                </p:cTn>
                              </p:par>
                            </p:childTnLst>
                          </p:cTn>
                        </p:par>
                        <p:par>
                          <p:cTn id="40" fill="hold" nodeType="afterGroup">
                            <p:stCondLst>
                              <p:cond delay="1500"/>
                            </p:stCondLst>
                            <p:childTnLst>
                              <p:par>
                                <p:cTn id="41" presetID="22" presetClass="entr" presetSubtype="4" fill="hold" grpId="0" nodeType="afterEffect">
                                  <p:stCondLst>
                                    <p:cond delay="0"/>
                                  </p:stCondLst>
                                  <p:childTnLst>
                                    <p:set>
                                      <p:cBhvr>
                                        <p:cTn id="42" dur="1" fill="hold">
                                          <p:stCondLst>
                                            <p:cond delay="0"/>
                                          </p:stCondLst>
                                        </p:cTn>
                                        <p:tgtEl>
                                          <p:spTgt spid="149520"/>
                                        </p:tgtEl>
                                        <p:attrNameLst>
                                          <p:attrName>style.visibility</p:attrName>
                                        </p:attrNameLst>
                                      </p:cBhvr>
                                      <p:to>
                                        <p:strVal val="visible"/>
                                      </p:to>
                                    </p:set>
                                    <p:animEffect transition="in" filter="wipe(down)">
                                      <p:cBhvr>
                                        <p:cTn id="43" dur="500"/>
                                        <p:tgtEl>
                                          <p:spTgt spid="149520"/>
                                        </p:tgtEl>
                                      </p:cBhvr>
                                    </p:animEffect>
                                  </p:childTnLst>
                                </p:cTn>
                              </p:par>
                            </p:childTnLst>
                          </p:cTn>
                        </p:par>
                        <p:par>
                          <p:cTn id="44" fill="hold" nodeType="afterGroup">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149521"/>
                                        </p:tgtEl>
                                        <p:attrNameLst>
                                          <p:attrName>style.visibility</p:attrName>
                                        </p:attrNameLst>
                                      </p:cBhvr>
                                      <p:to>
                                        <p:strVal val="visible"/>
                                      </p:to>
                                    </p:set>
                                    <p:animEffect transition="in" filter="wipe(left)">
                                      <p:cBhvr>
                                        <p:cTn id="47" dur="500"/>
                                        <p:tgtEl>
                                          <p:spTgt spid="149521"/>
                                        </p:tgtEl>
                                      </p:cBhvr>
                                    </p:animEffect>
                                  </p:childTnLst>
                                </p:cTn>
                              </p:par>
                            </p:childTnLst>
                          </p:cTn>
                        </p:par>
                        <p:par>
                          <p:cTn id="48" fill="hold" nodeType="afterGroup">
                            <p:stCondLst>
                              <p:cond delay="2500"/>
                            </p:stCondLst>
                            <p:childTnLst>
                              <p:par>
                                <p:cTn id="49" presetID="22" presetClass="entr" presetSubtype="4" fill="hold" grpId="0" nodeType="afterEffect">
                                  <p:stCondLst>
                                    <p:cond delay="0"/>
                                  </p:stCondLst>
                                  <p:childTnLst>
                                    <p:set>
                                      <p:cBhvr>
                                        <p:cTn id="50" dur="1" fill="hold">
                                          <p:stCondLst>
                                            <p:cond delay="0"/>
                                          </p:stCondLst>
                                        </p:cTn>
                                        <p:tgtEl>
                                          <p:spTgt spid="149522"/>
                                        </p:tgtEl>
                                        <p:attrNameLst>
                                          <p:attrName>style.visibility</p:attrName>
                                        </p:attrNameLst>
                                      </p:cBhvr>
                                      <p:to>
                                        <p:strVal val="visible"/>
                                      </p:to>
                                    </p:set>
                                    <p:animEffect transition="in" filter="wipe(down)">
                                      <p:cBhvr>
                                        <p:cTn id="51" dur="500"/>
                                        <p:tgtEl>
                                          <p:spTgt spid="149522"/>
                                        </p:tgtEl>
                                      </p:cBhvr>
                                    </p:animEffect>
                                  </p:childTnLst>
                                </p:cTn>
                              </p:par>
                            </p:childTnLst>
                          </p:cTn>
                        </p:par>
                        <p:par>
                          <p:cTn id="52" fill="hold" nodeType="afterGroup">
                            <p:stCondLst>
                              <p:cond delay="3000"/>
                            </p:stCondLst>
                            <p:childTnLst>
                              <p:par>
                                <p:cTn id="53" presetID="22" presetClass="entr" presetSubtype="8" fill="hold" grpId="0" nodeType="afterEffect">
                                  <p:stCondLst>
                                    <p:cond delay="0"/>
                                  </p:stCondLst>
                                  <p:childTnLst>
                                    <p:set>
                                      <p:cBhvr>
                                        <p:cTn id="54" dur="1" fill="hold">
                                          <p:stCondLst>
                                            <p:cond delay="0"/>
                                          </p:stCondLst>
                                        </p:cTn>
                                        <p:tgtEl>
                                          <p:spTgt spid="149523"/>
                                        </p:tgtEl>
                                        <p:attrNameLst>
                                          <p:attrName>style.visibility</p:attrName>
                                        </p:attrNameLst>
                                      </p:cBhvr>
                                      <p:to>
                                        <p:strVal val="visible"/>
                                      </p:to>
                                    </p:set>
                                    <p:animEffect transition="in" filter="wipe(left)">
                                      <p:cBhvr>
                                        <p:cTn id="55" dur="500"/>
                                        <p:tgtEl>
                                          <p:spTgt spid="149523"/>
                                        </p:tgtEl>
                                      </p:cBhvr>
                                    </p:animEffect>
                                  </p:childTnLst>
                                </p:cTn>
                              </p:par>
                            </p:childTnLst>
                          </p:cTn>
                        </p:par>
                        <p:par>
                          <p:cTn id="56" fill="hold" nodeType="afterGroup">
                            <p:stCondLst>
                              <p:cond delay="3500"/>
                            </p:stCondLst>
                            <p:childTnLst>
                              <p:par>
                                <p:cTn id="57" presetID="22" presetClass="entr" presetSubtype="4" fill="hold" grpId="0" nodeType="afterEffect">
                                  <p:stCondLst>
                                    <p:cond delay="0"/>
                                  </p:stCondLst>
                                  <p:childTnLst>
                                    <p:set>
                                      <p:cBhvr>
                                        <p:cTn id="58" dur="1" fill="hold">
                                          <p:stCondLst>
                                            <p:cond delay="0"/>
                                          </p:stCondLst>
                                        </p:cTn>
                                        <p:tgtEl>
                                          <p:spTgt spid="149524"/>
                                        </p:tgtEl>
                                        <p:attrNameLst>
                                          <p:attrName>style.visibility</p:attrName>
                                        </p:attrNameLst>
                                      </p:cBhvr>
                                      <p:to>
                                        <p:strVal val="visible"/>
                                      </p:to>
                                    </p:set>
                                    <p:animEffect transition="in" filter="wipe(down)">
                                      <p:cBhvr>
                                        <p:cTn id="59" dur="500"/>
                                        <p:tgtEl>
                                          <p:spTgt spid="149524"/>
                                        </p:tgtEl>
                                      </p:cBhvr>
                                    </p:animEffect>
                                  </p:childTnLst>
                                </p:cTn>
                              </p:par>
                            </p:childTnLst>
                          </p:cTn>
                        </p:par>
                        <p:par>
                          <p:cTn id="60" fill="hold" nodeType="afterGroup">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49525"/>
                                        </p:tgtEl>
                                        <p:attrNameLst>
                                          <p:attrName>style.visibility</p:attrName>
                                        </p:attrNameLst>
                                      </p:cBhvr>
                                      <p:to>
                                        <p:strVal val="visible"/>
                                      </p:to>
                                    </p:set>
                                    <p:animEffect transition="in" filter="wipe(left)">
                                      <p:cBhvr>
                                        <p:cTn id="63" dur="500"/>
                                        <p:tgtEl>
                                          <p:spTgt spid="149525"/>
                                        </p:tgtEl>
                                      </p:cBhvr>
                                    </p:animEffect>
                                  </p:childTnLst>
                                </p:cTn>
                              </p:par>
                            </p:childTnLst>
                          </p:cTn>
                        </p:par>
                        <p:par>
                          <p:cTn id="64" fill="hold" nodeType="afterGroup">
                            <p:stCondLst>
                              <p:cond delay="4500"/>
                            </p:stCondLst>
                            <p:childTnLst>
                              <p:par>
                                <p:cTn id="65" presetID="22" presetClass="entr" presetSubtype="4" fill="hold" grpId="0" nodeType="afterEffect">
                                  <p:stCondLst>
                                    <p:cond delay="0"/>
                                  </p:stCondLst>
                                  <p:childTnLst>
                                    <p:set>
                                      <p:cBhvr>
                                        <p:cTn id="66" dur="1" fill="hold">
                                          <p:stCondLst>
                                            <p:cond delay="0"/>
                                          </p:stCondLst>
                                        </p:cTn>
                                        <p:tgtEl>
                                          <p:spTgt spid="149526"/>
                                        </p:tgtEl>
                                        <p:attrNameLst>
                                          <p:attrName>style.visibility</p:attrName>
                                        </p:attrNameLst>
                                      </p:cBhvr>
                                      <p:to>
                                        <p:strVal val="visible"/>
                                      </p:to>
                                    </p:set>
                                    <p:animEffect transition="in" filter="wipe(down)">
                                      <p:cBhvr>
                                        <p:cTn id="67" dur="500"/>
                                        <p:tgtEl>
                                          <p:spTgt spid="149526"/>
                                        </p:tgtEl>
                                      </p:cBhvr>
                                    </p:animEffect>
                                  </p:childTnLst>
                                </p:cTn>
                              </p:par>
                            </p:childTnLst>
                          </p:cTn>
                        </p:par>
                        <p:par>
                          <p:cTn id="68" fill="hold" nodeType="afterGroup">
                            <p:stCondLst>
                              <p:cond delay="5000"/>
                            </p:stCondLst>
                            <p:childTnLst>
                              <p:par>
                                <p:cTn id="69" presetID="22" presetClass="entr" presetSubtype="8" fill="hold" grpId="0" nodeType="afterEffect">
                                  <p:stCondLst>
                                    <p:cond delay="0"/>
                                  </p:stCondLst>
                                  <p:childTnLst>
                                    <p:set>
                                      <p:cBhvr>
                                        <p:cTn id="70" dur="1" fill="hold">
                                          <p:stCondLst>
                                            <p:cond delay="0"/>
                                          </p:stCondLst>
                                        </p:cTn>
                                        <p:tgtEl>
                                          <p:spTgt spid="149527"/>
                                        </p:tgtEl>
                                        <p:attrNameLst>
                                          <p:attrName>style.visibility</p:attrName>
                                        </p:attrNameLst>
                                      </p:cBhvr>
                                      <p:to>
                                        <p:strVal val="visible"/>
                                      </p:to>
                                    </p:set>
                                    <p:animEffect transition="in" filter="wipe(left)">
                                      <p:cBhvr>
                                        <p:cTn id="71" dur="500"/>
                                        <p:tgtEl>
                                          <p:spTgt spid="149527"/>
                                        </p:tgtEl>
                                      </p:cBhvr>
                                    </p:animEffect>
                                  </p:childTnLst>
                                </p:cTn>
                              </p:par>
                            </p:childTnLst>
                          </p:cTn>
                        </p:par>
                        <p:par>
                          <p:cTn id="72" fill="hold" nodeType="afterGroup">
                            <p:stCondLst>
                              <p:cond delay="5500"/>
                            </p:stCondLst>
                            <p:childTnLst>
                              <p:par>
                                <p:cTn id="73" presetID="22" presetClass="entr" presetSubtype="4" fill="hold" grpId="0" nodeType="afterEffect">
                                  <p:stCondLst>
                                    <p:cond delay="0"/>
                                  </p:stCondLst>
                                  <p:childTnLst>
                                    <p:set>
                                      <p:cBhvr>
                                        <p:cTn id="74" dur="1" fill="hold">
                                          <p:stCondLst>
                                            <p:cond delay="0"/>
                                          </p:stCondLst>
                                        </p:cTn>
                                        <p:tgtEl>
                                          <p:spTgt spid="149528"/>
                                        </p:tgtEl>
                                        <p:attrNameLst>
                                          <p:attrName>style.visibility</p:attrName>
                                        </p:attrNameLst>
                                      </p:cBhvr>
                                      <p:to>
                                        <p:strVal val="visible"/>
                                      </p:to>
                                    </p:set>
                                    <p:animEffect transition="in" filter="wipe(down)">
                                      <p:cBhvr>
                                        <p:cTn id="75" dur="500"/>
                                        <p:tgtEl>
                                          <p:spTgt spid="149528"/>
                                        </p:tgtEl>
                                      </p:cBhvr>
                                    </p:animEffect>
                                  </p:childTnLst>
                                </p:cTn>
                              </p:par>
                            </p:childTnLst>
                          </p:cTn>
                        </p:par>
                        <p:par>
                          <p:cTn id="76" fill="hold" nodeType="afterGroup">
                            <p:stCondLst>
                              <p:cond delay="6000"/>
                            </p:stCondLst>
                            <p:childTnLst>
                              <p:par>
                                <p:cTn id="77" presetID="22" presetClass="entr" presetSubtype="8" fill="hold" grpId="0" nodeType="afterEffect">
                                  <p:stCondLst>
                                    <p:cond delay="0"/>
                                  </p:stCondLst>
                                  <p:childTnLst>
                                    <p:set>
                                      <p:cBhvr>
                                        <p:cTn id="78" dur="1" fill="hold">
                                          <p:stCondLst>
                                            <p:cond delay="0"/>
                                          </p:stCondLst>
                                        </p:cTn>
                                        <p:tgtEl>
                                          <p:spTgt spid="149529"/>
                                        </p:tgtEl>
                                        <p:attrNameLst>
                                          <p:attrName>style.visibility</p:attrName>
                                        </p:attrNameLst>
                                      </p:cBhvr>
                                      <p:to>
                                        <p:strVal val="visible"/>
                                      </p:to>
                                    </p:set>
                                    <p:animEffect transition="in" filter="wipe(left)">
                                      <p:cBhvr>
                                        <p:cTn id="79" dur="500"/>
                                        <p:tgtEl>
                                          <p:spTgt spid="149529"/>
                                        </p:tgtEl>
                                      </p:cBhvr>
                                    </p:animEffect>
                                  </p:childTnLst>
                                </p:cTn>
                              </p:par>
                            </p:childTnLst>
                          </p:cTn>
                        </p:par>
                        <p:par>
                          <p:cTn id="80" fill="hold" nodeType="afterGroup">
                            <p:stCondLst>
                              <p:cond delay="6500"/>
                            </p:stCondLst>
                            <p:childTnLst>
                              <p:par>
                                <p:cTn id="81" presetID="22" presetClass="entr" presetSubtype="4" fill="hold" grpId="0" nodeType="afterEffect">
                                  <p:stCondLst>
                                    <p:cond delay="0"/>
                                  </p:stCondLst>
                                  <p:childTnLst>
                                    <p:set>
                                      <p:cBhvr>
                                        <p:cTn id="82" dur="1" fill="hold">
                                          <p:stCondLst>
                                            <p:cond delay="0"/>
                                          </p:stCondLst>
                                        </p:cTn>
                                        <p:tgtEl>
                                          <p:spTgt spid="149530"/>
                                        </p:tgtEl>
                                        <p:attrNameLst>
                                          <p:attrName>style.visibility</p:attrName>
                                        </p:attrNameLst>
                                      </p:cBhvr>
                                      <p:to>
                                        <p:strVal val="visible"/>
                                      </p:to>
                                    </p:set>
                                    <p:animEffect transition="in" filter="wipe(down)">
                                      <p:cBhvr>
                                        <p:cTn id="83" dur="500"/>
                                        <p:tgtEl>
                                          <p:spTgt spid="149530"/>
                                        </p:tgtEl>
                                      </p:cBhvr>
                                    </p:animEffect>
                                  </p:childTnLst>
                                </p:cTn>
                              </p:par>
                            </p:childTnLst>
                          </p:cTn>
                        </p:par>
                        <p:par>
                          <p:cTn id="84" fill="hold" nodeType="afterGroup">
                            <p:stCondLst>
                              <p:cond delay="7000"/>
                            </p:stCondLst>
                            <p:childTnLst>
                              <p:par>
                                <p:cTn id="85" presetID="22" presetClass="entr" presetSubtype="8" fill="hold" grpId="0" nodeType="afterEffect">
                                  <p:stCondLst>
                                    <p:cond delay="0"/>
                                  </p:stCondLst>
                                  <p:childTnLst>
                                    <p:set>
                                      <p:cBhvr>
                                        <p:cTn id="86" dur="1" fill="hold">
                                          <p:stCondLst>
                                            <p:cond delay="0"/>
                                          </p:stCondLst>
                                        </p:cTn>
                                        <p:tgtEl>
                                          <p:spTgt spid="149531"/>
                                        </p:tgtEl>
                                        <p:attrNameLst>
                                          <p:attrName>style.visibility</p:attrName>
                                        </p:attrNameLst>
                                      </p:cBhvr>
                                      <p:to>
                                        <p:strVal val="visible"/>
                                      </p:to>
                                    </p:set>
                                    <p:animEffect transition="in" filter="wipe(left)">
                                      <p:cBhvr>
                                        <p:cTn id="87" dur="500"/>
                                        <p:tgtEl>
                                          <p:spTgt spid="149531"/>
                                        </p:tgtEl>
                                      </p:cBhvr>
                                    </p:animEffect>
                                  </p:childTnLst>
                                </p:cTn>
                              </p:par>
                            </p:childTnLst>
                          </p:cTn>
                        </p:par>
                        <p:par>
                          <p:cTn id="88" fill="hold" nodeType="afterGroup">
                            <p:stCondLst>
                              <p:cond delay="7500"/>
                            </p:stCondLst>
                            <p:childTnLst>
                              <p:par>
                                <p:cTn id="89" presetID="22" presetClass="entr" presetSubtype="8" fill="hold" grpId="0" nodeType="afterEffect">
                                  <p:stCondLst>
                                    <p:cond delay="0"/>
                                  </p:stCondLst>
                                  <p:childTnLst>
                                    <p:set>
                                      <p:cBhvr>
                                        <p:cTn id="90" dur="1" fill="hold">
                                          <p:stCondLst>
                                            <p:cond delay="0"/>
                                          </p:stCondLst>
                                        </p:cTn>
                                        <p:tgtEl>
                                          <p:spTgt spid="149534"/>
                                        </p:tgtEl>
                                        <p:attrNameLst>
                                          <p:attrName>style.visibility</p:attrName>
                                        </p:attrNameLst>
                                      </p:cBhvr>
                                      <p:to>
                                        <p:strVal val="visible"/>
                                      </p:to>
                                    </p:set>
                                    <p:animEffect transition="in" filter="wipe(left)">
                                      <p:cBhvr>
                                        <p:cTn id="91" dur="500"/>
                                        <p:tgtEl>
                                          <p:spTgt spid="149534"/>
                                        </p:tgtEl>
                                      </p:cBhvr>
                                    </p:animEffect>
                                  </p:childTnLst>
                                </p:cTn>
                              </p:par>
                            </p:childTnLst>
                          </p:cTn>
                        </p:par>
                        <p:par>
                          <p:cTn id="92" fill="hold" nodeType="afterGroup">
                            <p:stCondLst>
                              <p:cond delay="8000"/>
                            </p:stCondLst>
                            <p:childTnLst>
                              <p:par>
                                <p:cTn id="93" presetID="22" presetClass="entr" presetSubtype="1" fill="hold" grpId="0" nodeType="afterEffect">
                                  <p:stCondLst>
                                    <p:cond delay="0"/>
                                  </p:stCondLst>
                                  <p:childTnLst>
                                    <p:set>
                                      <p:cBhvr>
                                        <p:cTn id="94" dur="1" fill="hold">
                                          <p:stCondLst>
                                            <p:cond delay="0"/>
                                          </p:stCondLst>
                                        </p:cTn>
                                        <p:tgtEl>
                                          <p:spTgt spid="149532"/>
                                        </p:tgtEl>
                                        <p:attrNameLst>
                                          <p:attrName>style.visibility</p:attrName>
                                        </p:attrNameLst>
                                      </p:cBhvr>
                                      <p:to>
                                        <p:strVal val="visible"/>
                                      </p:to>
                                    </p:set>
                                    <p:animEffect transition="in" filter="wipe(up)">
                                      <p:cBhvr>
                                        <p:cTn id="95" dur="500"/>
                                        <p:tgtEl>
                                          <p:spTgt spid="149532"/>
                                        </p:tgtEl>
                                      </p:cBhvr>
                                    </p:animEffect>
                                  </p:childTnLst>
                                </p:cTn>
                              </p:par>
                            </p:childTnLst>
                          </p:cTn>
                        </p:par>
                        <p:par>
                          <p:cTn id="96" fill="hold" nodeType="afterGroup">
                            <p:stCondLst>
                              <p:cond delay="8500"/>
                            </p:stCondLst>
                            <p:childTnLst>
                              <p:par>
                                <p:cTn id="97" presetID="22" presetClass="entr" presetSubtype="2" fill="hold" grpId="0" nodeType="afterEffect">
                                  <p:stCondLst>
                                    <p:cond delay="0"/>
                                  </p:stCondLst>
                                  <p:childTnLst>
                                    <p:set>
                                      <p:cBhvr>
                                        <p:cTn id="98" dur="1" fill="hold">
                                          <p:stCondLst>
                                            <p:cond delay="0"/>
                                          </p:stCondLst>
                                        </p:cTn>
                                        <p:tgtEl>
                                          <p:spTgt spid="149533"/>
                                        </p:tgtEl>
                                        <p:attrNameLst>
                                          <p:attrName>style.visibility</p:attrName>
                                        </p:attrNameLst>
                                      </p:cBhvr>
                                      <p:to>
                                        <p:strVal val="visible"/>
                                      </p:to>
                                    </p:set>
                                    <p:animEffect transition="in" filter="wipe(right)">
                                      <p:cBhvr>
                                        <p:cTn id="99" dur="500"/>
                                        <p:tgtEl>
                                          <p:spTgt spid="149533"/>
                                        </p:tgtEl>
                                      </p:cBhvr>
                                    </p:animEffect>
                                  </p:childTnLst>
                                </p:cTn>
                              </p:par>
                            </p:childTnLst>
                          </p:cTn>
                        </p:par>
                        <p:par>
                          <p:cTn id="100" fill="hold" nodeType="afterGroup">
                            <p:stCondLst>
                              <p:cond delay="9000"/>
                            </p:stCondLst>
                            <p:childTnLst>
                              <p:par>
                                <p:cTn id="101" presetID="22" presetClass="entr" presetSubtype="1" fill="hold" grpId="0" nodeType="afterEffect">
                                  <p:stCondLst>
                                    <p:cond delay="0"/>
                                  </p:stCondLst>
                                  <p:childTnLst>
                                    <p:set>
                                      <p:cBhvr>
                                        <p:cTn id="102" dur="1" fill="hold">
                                          <p:stCondLst>
                                            <p:cond delay="0"/>
                                          </p:stCondLst>
                                        </p:cTn>
                                        <p:tgtEl>
                                          <p:spTgt spid="149546"/>
                                        </p:tgtEl>
                                        <p:attrNameLst>
                                          <p:attrName>style.visibility</p:attrName>
                                        </p:attrNameLst>
                                      </p:cBhvr>
                                      <p:to>
                                        <p:strVal val="visible"/>
                                      </p:to>
                                    </p:set>
                                    <p:animEffect transition="in" filter="wipe(up)">
                                      <p:cBhvr>
                                        <p:cTn id="103" dur="500"/>
                                        <p:tgtEl>
                                          <p:spTgt spid="149546"/>
                                        </p:tgtEl>
                                      </p:cBhvr>
                                    </p:animEffect>
                                  </p:childTnLst>
                                </p:cTn>
                              </p:par>
                            </p:childTnLst>
                          </p:cTn>
                        </p:par>
                        <p:par>
                          <p:cTn id="104" fill="hold" nodeType="afterGroup">
                            <p:stCondLst>
                              <p:cond delay="9500"/>
                            </p:stCondLst>
                            <p:childTnLst>
                              <p:par>
                                <p:cTn id="105" presetID="22" presetClass="entr" presetSubtype="2" fill="hold" grpId="0" nodeType="afterEffect">
                                  <p:stCondLst>
                                    <p:cond delay="0"/>
                                  </p:stCondLst>
                                  <p:childTnLst>
                                    <p:set>
                                      <p:cBhvr>
                                        <p:cTn id="106" dur="1" fill="hold">
                                          <p:stCondLst>
                                            <p:cond delay="0"/>
                                          </p:stCondLst>
                                        </p:cTn>
                                        <p:tgtEl>
                                          <p:spTgt spid="149547"/>
                                        </p:tgtEl>
                                        <p:attrNameLst>
                                          <p:attrName>style.visibility</p:attrName>
                                        </p:attrNameLst>
                                      </p:cBhvr>
                                      <p:to>
                                        <p:strVal val="visible"/>
                                      </p:to>
                                    </p:set>
                                    <p:animEffect transition="in" filter="wipe(right)">
                                      <p:cBhvr>
                                        <p:cTn id="107" dur="500"/>
                                        <p:tgtEl>
                                          <p:spTgt spid="149547"/>
                                        </p:tgtEl>
                                      </p:cBhvr>
                                    </p:animEffect>
                                  </p:childTnLst>
                                </p:cTn>
                              </p:par>
                            </p:childTnLst>
                          </p:cTn>
                        </p:par>
                        <p:par>
                          <p:cTn id="108" fill="hold" nodeType="afterGroup">
                            <p:stCondLst>
                              <p:cond delay="10000"/>
                            </p:stCondLst>
                            <p:childTnLst>
                              <p:par>
                                <p:cTn id="109" presetID="22" presetClass="entr" presetSubtype="2" fill="hold" grpId="0" nodeType="afterEffect">
                                  <p:stCondLst>
                                    <p:cond delay="0"/>
                                  </p:stCondLst>
                                  <p:childTnLst>
                                    <p:set>
                                      <p:cBhvr>
                                        <p:cTn id="110" dur="1" fill="hold">
                                          <p:stCondLst>
                                            <p:cond delay="0"/>
                                          </p:stCondLst>
                                        </p:cTn>
                                        <p:tgtEl>
                                          <p:spTgt spid="149535"/>
                                        </p:tgtEl>
                                        <p:attrNameLst>
                                          <p:attrName>style.visibility</p:attrName>
                                        </p:attrNameLst>
                                      </p:cBhvr>
                                      <p:to>
                                        <p:strVal val="visible"/>
                                      </p:to>
                                    </p:set>
                                    <p:animEffect transition="in" filter="wipe(right)">
                                      <p:cBhvr>
                                        <p:cTn id="111" dur="500"/>
                                        <p:tgtEl>
                                          <p:spTgt spid="149535"/>
                                        </p:tgtEl>
                                      </p:cBhvr>
                                    </p:animEffect>
                                  </p:childTnLst>
                                </p:cTn>
                              </p:par>
                            </p:childTnLst>
                          </p:cTn>
                        </p:par>
                        <p:par>
                          <p:cTn id="112" fill="hold" nodeType="afterGroup">
                            <p:stCondLst>
                              <p:cond delay="10500"/>
                            </p:stCondLst>
                            <p:childTnLst>
                              <p:par>
                                <p:cTn id="113" presetID="2" presetClass="entr" presetSubtype="4" fill="hold" grpId="0" nodeType="afterEffect">
                                  <p:stCondLst>
                                    <p:cond delay="0"/>
                                  </p:stCondLst>
                                  <p:childTnLst>
                                    <p:set>
                                      <p:cBhvr>
                                        <p:cTn id="114" dur="1" fill="hold">
                                          <p:stCondLst>
                                            <p:cond delay="0"/>
                                          </p:stCondLst>
                                        </p:cTn>
                                        <p:tgtEl>
                                          <p:spTgt spid="149537"/>
                                        </p:tgtEl>
                                        <p:attrNameLst>
                                          <p:attrName>style.visibility</p:attrName>
                                        </p:attrNameLst>
                                      </p:cBhvr>
                                      <p:to>
                                        <p:strVal val="visible"/>
                                      </p:to>
                                    </p:set>
                                    <p:anim calcmode="lin" valueType="num">
                                      <p:cBhvr additive="base">
                                        <p:cTn id="115" dur="500" fill="hold"/>
                                        <p:tgtEl>
                                          <p:spTgt spid="149537"/>
                                        </p:tgtEl>
                                        <p:attrNameLst>
                                          <p:attrName>ppt_x</p:attrName>
                                        </p:attrNameLst>
                                      </p:cBhvr>
                                      <p:tavLst>
                                        <p:tav tm="0">
                                          <p:val>
                                            <p:strVal val="#ppt_x"/>
                                          </p:val>
                                        </p:tav>
                                        <p:tav tm="100000">
                                          <p:val>
                                            <p:strVal val="#ppt_x"/>
                                          </p:val>
                                        </p:tav>
                                      </p:tavLst>
                                    </p:anim>
                                    <p:anim calcmode="lin" valueType="num">
                                      <p:cBhvr additive="base">
                                        <p:cTn id="116" dur="500" fill="hold"/>
                                        <p:tgtEl>
                                          <p:spTgt spid="149537"/>
                                        </p:tgtEl>
                                        <p:attrNameLst>
                                          <p:attrName>ppt_y</p:attrName>
                                        </p:attrNameLst>
                                      </p:cBhvr>
                                      <p:tavLst>
                                        <p:tav tm="0">
                                          <p:val>
                                            <p:strVal val="1+#ppt_h/2"/>
                                          </p:val>
                                        </p:tav>
                                        <p:tav tm="100000">
                                          <p:val>
                                            <p:strVal val="#ppt_y"/>
                                          </p:val>
                                        </p:tav>
                                      </p:tavLst>
                                    </p:anim>
                                  </p:childTnLst>
                                </p:cTn>
                              </p:par>
                            </p:childTnLst>
                          </p:cTn>
                        </p:par>
                        <p:par>
                          <p:cTn id="117" fill="hold" nodeType="afterGroup">
                            <p:stCondLst>
                              <p:cond delay="11000"/>
                            </p:stCondLst>
                            <p:childTnLst>
                              <p:par>
                                <p:cTn id="118" presetID="22" presetClass="entr" presetSubtype="1" fill="hold" grpId="0" nodeType="afterEffect">
                                  <p:stCondLst>
                                    <p:cond delay="0"/>
                                  </p:stCondLst>
                                  <p:childTnLst>
                                    <p:set>
                                      <p:cBhvr>
                                        <p:cTn id="119" dur="1" fill="hold">
                                          <p:stCondLst>
                                            <p:cond delay="0"/>
                                          </p:stCondLst>
                                        </p:cTn>
                                        <p:tgtEl>
                                          <p:spTgt spid="149538"/>
                                        </p:tgtEl>
                                        <p:attrNameLst>
                                          <p:attrName>style.visibility</p:attrName>
                                        </p:attrNameLst>
                                      </p:cBhvr>
                                      <p:to>
                                        <p:strVal val="visible"/>
                                      </p:to>
                                    </p:set>
                                    <p:animEffect transition="in" filter="wipe(up)">
                                      <p:cBhvr>
                                        <p:cTn id="120" dur="500"/>
                                        <p:tgtEl>
                                          <p:spTgt spid="149538"/>
                                        </p:tgtEl>
                                      </p:cBhvr>
                                    </p:animEffect>
                                  </p:childTnLst>
                                </p:cTn>
                              </p:par>
                            </p:childTnLst>
                          </p:cTn>
                        </p:par>
                        <p:par>
                          <p:cTn id="121" fill="hold" nodeType="afterGroup">
                            <p:stCondLst>
                              <p:cond delay="11500"/>
                            </p:stCondLst>
                            <p:childTnLst>
                              <p:par>
                                <p:cTn id="122" presetID="22" presetClass="entr" presetSubtype="8" fill="hold" grpId="0" nodeType="afterEffect">
                                  <p:stCondLst>
                                    <p:cond delay="0"/>
                                  </p:stCondLst>
                                  <p:childTnLst>
                                    <p:set>
                                      <p:cBhvr>
                                        <p:cTn id="123" dur="1" fill="hold">
                                          <p:stCondLst>
                                            <p:cond delay="0"/>
                                          </p:stCondLst>
                                        </p:cTn>
                                        <p:tgtEl>
                                          <p:spTgt spid="149536"/>
                                        </p:tgtEl>
                                        <p:attrNameLst>
                                          <p:attrName>style.visibility</p:attrName>
                                        </p:attrNameLst>
                                      </p:cBhvr>
                                      <p:to>
                                        <p:strVal val="visible"/>
                                      </p:to>
                                    </p:set>
                                    <p:animEffect transition="in" filter="wipe(left)">
                                      <p:cBhvr>
                                        <p:cTn id="124" dur="500"/>
                                        <p:tgtEl>
                                          <p:spTgt spid="149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8" grpId="0" autoUpdateAnimBg="0"/>
      <p:bldP spid="149509" grpId="0" autoUpdateAnimBg="0"/>
      <p:bldP spid="149510" grpId="0" autoUpdateAnimBg="0"/>
      <p:bldP spid="149511" grpId="0" autoUpdateAnimBg="0"/>
      <p:bldP spid="149512" grpId="0" autoUpdateAnimBg="0"/>
      <p:bldP spid="149513" grpId="0" animBg="1"/>
      <p:bldP spid="149514" grpId="0" animBg="1"/>
      <p:bldP spid="149515" grpId="0" animBg="1"/>
      <p:bldP spid="149518" grpId="0" animBg="1"/>
      <p:bldP spid="149520" grpId="0" animBg="1"/>
      <p:bldP spid="149521" grpId="0" animBg="1"/>
      <p:bldP spid="149522" grpId="0" animBg="1"/>
      <p:bldP spid="149523" grpId="0" animBg="1"/>
      <p:bldP spid="149524" grpId="0" animBg="1"/>
      <p:bldP spid="149525" grpId="0" animBg="1"/>
      <p:bldP spid="149526" grpId="0" animBg="1"/>
      <p:bldP spid="149527" grpId="0" animBg="1"/>
      <p:bldP spid="149528" grpId="0" animBg="1"/>
      <p:bldP spid="149529" grpId="0" animBg="1"/>
      <p:bldP spid="149530" grpId="0" animBg="1"/>
      <p:bldP spid="149531" grpId="0" animBg="1"/>
      <p:bldP spid="149532" grpId="0" animBg="1"/>
      <p:bldP spid="149533" grpId="0" animBg="1"/>
      <p:bldP spid="149534" grpId="0" animBg="1"/>
      <p:bldP spid="149535" grpId="0" animBg="1"/>
      <p:bldP spid="149536" grpId="0" autoUpdateAnimBg="0"/>
      <p:bldP spid="149537" grpId="0" animBg="1"/>
      <p:bldP spid="149538" grpId="0" animBg="1"/>
      <p:bldP spid="149546" grpId="0" animBg="1"/>
      <p:bldP spid="1495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z="3200" smtClean="0">
                <a:ea typeface="宋体" charset="-122"/>
              </a:rPr>
              <a:t>8.1.1  </a:t>
            </a:r>
            <a:r>
              <a:rPr lang="zh-CN" altLang="en-US" sz="3200" smtClean="0">
                <a:ea typeface="宋体" charset="-122"/>
              </a:rPr>
              <a:t>正弦波振荡电路的基本原理（续</a:t>
            </a:r>
            <a:r>
              <a:rPr lang="en-US" altLang="zh-CN" sz="3200" smtClean="0">
                <a:ea typeface="宋体" charset="-122"/>
              </a:rPr>
              <a:t>6</a:t>
            </a:r>
            <a:r>
              <a:rPr lang="zh-CN" altLang="en-US" sz="3200" smtClean="0">
                <a:ea typeface="宋体" charset="-122"/>
              </a:rPr>
              <a:t>）</a:t>
            </a:r>
            <a:endParaRPr lang="en-US" altLang="zh-CN" sz="3200" smtClean="0">
              <a:ea typeface="宋体" charset="-122"/>
            </a:endParaRPr>
          </a:p>
        </p:txBody>
      </p:sp>
      <p:sp>
        <p:nvSpPr>
          <p:cNvPr id="4" name="灯片编号占位符 3"/>
          <p:cNvSpPr>
            <a:spLocks noGrp="1"/>
          </p:cNvSpPr>
          <p:nvPr>
            <p:ph type="sldNum" sz="quarter" idx="10"/>
          </p:nvPr>
        </p:nvSpPr>
        <p:spPr/>
        <p:txBody>
          <a:bodyPr/>
          <a:lstStyle/>
          <a:p>
            <a:pPr>
              <a:defRPr/>
            </a:pPr>
            <a:fld id="{E4DCDFD6-397A-4776-9F04-AECACB83C822}" type="slidenum">
              <a:rPr lang="zh-CN" altLang="en-US" smtClean="0"/>
              <a:pPr>
                <a:defRPr/>
              </a:pPr>
              <a:t>11</a:t>
            </a:fld>
            <a:endParaRPr lang="zh-CN" altLang="en-US"/>
          </a:p>
        </p:txBody>
      </p:sp>
      <p:sp>
        <p:nvSpPr>
          <p:cNvPr id="27651" name="Rectangle 3"/>
          <p:cNvSpPr>
            <a:spLocks noGrp="1" noChangeArrowheads="1"/>
          </p:cNvSpPr>
          <p:nvPr>
            <p:ph sz="quarter" idx="11"/>
          </p:nvPr>
        </p:nvSpPr>
        <p:spPr/>
        <p:txBody>
          <a:bodyPr/>
          <a:lstStyle/>
          <a:p>
            <a:pPr eaLnBrk="1" hangingPunct="1"/>
            <a:r>
              <a:rPr lang="zh-CN" altLang="en-US" smtClean="0">
                <a:ea typeface="宋体" charset="-122"/>
              </a:rPr>
              <a:t>反馈振荡的电路组成</a:t>
            </a:r>
          </a:p>
        </p:txBody>
      </p:sp>
      <p:grpSp>
        <p:nvGrpSpPr>
          <p:cNvPr id="2" name="Group 4"/>
          <p:cNvGrpSpPr>
            <a:grpSpLocks/>
          </p:cNvGrpSpPr>
          <p:nvPr/>
        </p:nvGrpSpPr>
        <p:grpSpPr bwMode="auto">
          <a:xfrm>
            <a:off x="4184650" y="1493838"/>
            <a:ext cx="4737100" cy="1828800"/>
            <a:chOff x="1192" y="864"/>
            <a:chExt cx="2984" cy="1152"/>
          </a:xfrm>
        </p:grpSpPr>
        <p:sp>
          <p:nvSpPr>
            <p:cNvPr id="27667" name="Rectangle 5"/>
            <p:cNvSpPr>
              <a:spLocks noChangeArrowheads="1"/>
            </p:cNvSpPr>
            <p:nvPr/>
          </p:nvSpPr>
          <p:spPr bwMode="auto">
            <a:xfrm>
              <a:off x="1488" y="888"/>
              <a:ext cx="960" cy="432"/>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r>
                <a:rPr lang="zh-CN" altLang="en-US"/>
                <a:t>放大电路</a:t>
              </a:r>
              <a:endParaRPr lang="zh-CN" altLang="zh-CN"/>
            </a:p>
          </p:txBody>
        </p:sp>
        <p:sp>
          <p:nvSpPr>
            <p:cNvPr id="27668" name="Rectangle 6"/>
            <p:cNvSpPr>
              <a:spLocks noChangeArrowheads="1"/>
            </p:cNvSpPr>
            <p:nvPr/>
          </p:nvSpPr>
          <p:spPr bwMode="auto">
            <a:xfrm>
              <a:off x="2880" y="864"/>
              <a:ext cx="960" cy="480"/>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r>
                <a:rPr lang="zh-CN" altLang="en-US"/>
                <a:t>选频网络</a:t>
              </a:r>
            </a:p>
          </p:txBody>
        </p:sp>
        <p:sp>
          <p:nvSpPr>
            <p:cNvPr id="27669" name="Rectangle 7"/>
            <p:cNvSpPr>
              <a:spLocks noChangeArrowheads="1"/>
            </p:cNvSpPr>
            <p:nvPr/>
          </p:nvSpPr>
          <p:spPr bwMode="auto">
            <a:xfrm>
              <a:off x="2016" y="1584"/>
              <a:ext cx="1200" cy="432"/>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r>
                <a:rPr lang="zh-CN" altLang="en-US"/>
                <a:t>反馈网络</a:t>
              </a:r>
            </a:p>
          </p:txBody>
        </p:sp>
        <p:sp>
          <p:nvSpPr>
            <p:cNvPr id="27670" name="Freeform 8"/>
            <p:cNvSpPr>
              <a:spLocks/>
            </p:cNvSpPr>
            <p:nvPr/>
          </p:nvSpPr>
          <p:spPr bwMode="auto">
            <a:xfrm>
              <a:off x="3216" y="1104"/>
              <a:ext cx="960" cy="672"/>
            </a:xfrm>
            <a:custGeom>
              <a:avLst/>
              <a:gdLst>
                <a:gd name="T0" fmla="*/ 624 w 960"/>
                <a:gd name="T1" fmla="*/ 0 h 672"/>
                <a:gd name="T2" fmla="*/ 960 w 960"/>
                <a:gd name="T3" fmla="*/ 0 h 672"/>
                <a:gd name="T4" fmla="*/ 960 w 960"/>
                <a:gd name="T5" fmla="*/ 672 h 672"/>
                <a:gd name="T6" fmla="*/ 0 w 960"/>
                <a:gd name="T7" fmla="*/ 672 h 672"/>
                <a:gd name="T8" fmla="*/ 0 60000 65536"/>
                <a:gd name="T9" fmla="*/ 0 60000 65536"/>
                <a:gd name="T10" fmla="*/ 0 60000 65536"/>
                <a:gd name="T11" fmla="*/ 0 60000 65536"/>
                <a:gd name="T12" fmla="*/ 0 w 960"/>
                <a:gd name="T13" fmla="*/ 0 h 672"/>
                <a:gd name="T14" fmla="*/ 960 w 960"/>
                <a:gd name="T15" fmla="*/ 672 h 672"/>
              </a:gdLst>
              <a:ahLst/>
              <a:cxnLst>
                <a:cxn ang="T8">
                  <a:pos x="T0" y="T1"/>
                </a:cxn>
                <a:cxn ang="T9">
                  <a:pos x="T2" y="T3"/>
                </a:cxn>
                <a:cxn ang="T10">
                  <a:pos x="T4" y="T5"/>
                </a:cxn>
                <a:cxn ang="T11">
                  <a:pos x="T6" y="T7"/>
                </a:cxn>
              </a:cxnLst>
              <a:rect l="T12" t="T13" r="T14" b="T15"/>
              <a:pathLst>
                <a:path w="960" h="672">
                  <a:moveTo>
                    <a:pt x="624" y="0"/>
                  </a:moveTo>
                  <a:lnTo>
                    <a:pt x="960" y="0"/>
                  </a:lnTo>
                  <a:lnTo>
                    <a:pt x="960" y="672"/>
                  </a:lnTo>
                  <a:lnTo>
                    <a:pt x="0" y="672"/>
                  </a:lnTo>
                </a:path>
              </a:pathLst>
            </a:custGeom>
            <a:noFill/>
            <a:ln w="28575" cap="sq">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p>
          </p:txBody>
        </p:sp>
        <p:sp>
          <p:nvSpPr>
            <p:cNvPr id="27671" name="Freeform 9"/>
            <p:cNvSpPr>
              <a:spLocks/>
            </p:cNvSpPr>
            <p:nvPr/>
          </p:nvSpPr>
          <p:spPr bwMode="auto">
            <a:xfrm flipH="1">
              <a:off x="1192" y="1130"/>
              <a:ext cx="816" cy="672"/>
            </a:xfrm>
            <a:custGeom>
              <a:avLst/>
              <a:gdLst>
                <a:gd name="T0" fmla="*/ 383 w 960"/>
                <a:gd name="T1" fmla="*/ 0 h 672"/>
                <a:gd name="T2" fmla="*/ 590 w 960"/>
                <a:gd name="T3" fmla="*/ 0 h 672"/>
                <a:gd name="T4" fmla="*/ 590 w 960"/>
                <a:gd name="T5" fmla="*/ 672 h 672"/>
                <a:gd name="T6" fmla="*/ 0 w 960"/>
                <a:gd name="T7" fmla="*/ 672 h 672"/>
                <a:gd name="T8" fmla="*/ 0 60000 65536"/>
                <a:gd name="T9" fmla="*/ 0 60000 65536"/>
                <a:gd name="T10" fmla="*/ 0 60000 65536"/>
                <a:gd name="T11" fmla="*/ 0 60000 65536"/>
                <a:gd name="T12" fmla="*/ 0 w 960"/>
                <a:gd name="T13" fmla="*/ 0 h 672"/>
                <a:gd name="T14" fmla="*/ 960 w 960"/>
                <a:gd name="T15" fmla="*/ 672 h 672"/>
              </a:gdLst>
              <a:ahLst/>
              <a:cxnLst>
                <a:cxn ang="T8">
                  <a:pos x="T0" y="T1"/>
                </a:cxn>
                <a:cxn ang="T9">
                  <a:pos x="T2" y="T3"/>
                </a:cxn>
                <a:cxn ang="T10">
                  <a:pos x="T4" y="T5"/>
                </a:cxn>
                <a:cxn ang="T11">
                  <a:pos x="T6" y="T7"/>
                </a:cxn>
              </a:cxnLst>
              <a:rect l="T12" t="T13" r="T14" b="T15"/>
              <a:pathLst>
                <a:path w="960" h="672">
                  <a:moveTo>
                    <a:pt x="624" y="0"/>
                  </a:moveTo>
                  <a:lnTo>
                    <a:pt x="960" y="0"/>
                  </a:lnTo>
                  <a:lnTo>
                    <a:pt x="960" y="672"/>
                  </a:lnTo>
                  <a:lnTo>
                    <a:pt x="0" y="672"/>
                  </a:lnTo>
                </a:path>
              </a:pathLst>
            </a:custGeom>
            <a:noFill/>
            <a:ln w="28575" cap="sq">
              <a:solidFill>
                <a:schemeClr val="tx1"/>
              </a:solidFill>
              <a:round/>
              <a:headEnd type="arrow" w="med" len="me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p>
          </p:txBody>
        </p:sp>
        <p:sp>
          <p:nvSpPr>
            <p:cNvPr id="27672" name="Line 10"/>
            <p:cNvSpPr>
              <a:spLocks noChangeShapeType="1"/>
            </p:cNvSpPr>
            <p:nvPr/>
          </p:nvSpPr>
          <p:spPr bwMode="auto">
            <a:xfrm>
              <a:off x="2448" y="1104"/>
              <a:ext cx="432" cy="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grpSp>
      <p:sp>
        <p:nvSpPr>
          <p:cNvPr id="150539" name="Text Box 11"/>
          <p:cNvSpPr txBox="1">
            <a:spLocks noChangeArrowheads="1"/>
          </p:cNvSpPr>
          <p:nvPr/>
        </p:nvSpPr>
        <p:spPr bwMode="auto">
          <a:xfrm>
            <a:off x="681038" y="1465263"/>
            <a:ext cx="8462962" cy="246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473075"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30000"/>
              </a:lnSpc>
            </a:pPr>
            <a:r>
              <a:rPr lang="zh-CN" altLang="en-US"/>
              <a:t>选频率网络的作用</a:t>
            </a:r>
            <a:br>
              <a:rPr lang="zh-CN" altLang="en-US"/>
            </a:br>
            <a:r>
              <a:rPr lang="zh-CN" altLang="en-US"/>
              <a:t>是确定振荡频率，因此，</a:t>
            </a:r>
            <a:br>
              <a:rPr lang="zh-CN" altLang="en-US"/>
            </a:br>
            <a:r>
              <a:rPr lang="zh-CN" altLang="en-US"/>
              <a:t>选频率网络应具有带通</a:t>
            </a:r>
            <a:br>
              <a:rPr lang="zh-CN" altLang="en-US"/>
            </a:br>
            <a:r>
              <a:rPr lang="zh-CN" altLang="en-US"/>
              <a:t>特性。为了使振荡频率</a:t>
            </a:r>
            <a:br>
              <a:rPr lang="zh-CN" altLang="en-US"/>
            </a:br>
            <a:r>
              <a:rPr lang="zh-CN" altLang="en-US"/>
              <a:t>稳定，振荡回路的总相频在谐振频率处应具有负斜率。</a:t>
            </a:r>
          </a:p>
        </p:txBody>
      </p:sp>
      <p:grpSp>
        <p:nvGrpSpPr>
          <p:cNvPr id="3" name="Group 12"/>
          <p:cNvGrpSpPr>
            <a:grpSpLocks/>
          </p:cNvGrpSpPr>
          <p:nvPr/>
        </p:nvGrpSpPr>
        <p:grpSpPr bwMode="auto">
          <a:xfrm>
            <a:off x="487363" y="3770313"/>
            <a:ext cx="3627437" cy="2708275"/>
            <a:chOff x="317" y="2362"/>
            <a:chExt cx="2285" cy="1706"/>
          </a:xfrm>
        </p:grpSpPr>
        <p:sp>
          <p:nvSpPr>
            <p:cNvPr id="27658" name="Line 13"/>
            <p:cNvSpPr>
              <a:spLocks noChangeShapeType="1"/>
            </p:cNvSpPr>
            <p:nvPr/>
          </p:nvSpPr>
          <p:spPr bwMode="auto">
            <a:xfrm>
              <a:off x="567" y="3300"/>
              <a:ext cx="2035" cy="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7659" name="Line 14"/>
            <p:cNvSpPr>
              <a:spLocks noChangeShapeType="1"/>
            </p:cNvSpPr>
            <p:nvPr/>
          </p:nvSpPr>
          <p:spPr bwMode="auto">
            <a:xfrm flipV="1">
              <a:off x="567" y="2580"/>
              <a:ext cx="0" cy="1488"/>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7660" name="Text Box 15"/>
            <p:cNvSpPr txBox="1">
              <a:spLocks noChangeArrowheads="1"/>
            </p:cNvSpPr>
            <p:nvPr/>
          </p:nvSpPr>
          <p:spPr bwMode="auto">
            <a:xfrm>
              <a:off x="2405" y="2952"/>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f</a:t>
              </a:r>
            </a:p>
          </p:txBody>
        </p:sp>
        <p:sp>
          <p:nvSpPr>
            <p:cNvPr id="27661" name="Text Box 16"/>
            <p:cNvSpPr txBox="1">
              <a:spLocks noChangeArrowheads="1"/>
            </p:cNvSpPr>
            <p:nvPr/>
          </p:nvSpPr>
          <p:spPr bwMode="auto">
            <a:xfrm>
              <a:off x="317" y="313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a:t>0</a:t>
              </a:r>
            </a:p>
          </p:txBody>
        </p:sp>
        <p:sp>
          <p:nvSpPr>
            <p:cNvPr id="27662" name="Text Box 17"/>
            <p:cNvSpPr txBox="1">
              <a:spLocks noChangeArrowheads="1"/>
            </p:cNvSpPr>
            <p:nvPr/>
          </p:nvSpPr>
          <p:spPr bwMode="auto">
            <a:xfrm>
              <a:off x="605" y="2362"/>
              <a:ext cx="4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sym typeface="Symbol" pitchFamily="18" charset="2"/>
                </a:rPr>
                <a:t></a:t>
              </a:r>
              <a:r>
                <a:rPr lang="en-US" altLang="zh-CN" baseline="-25000">
                  <a:sym typeface="Symbol" pitchFamily="18" charset="2"/>
                </a:rPr>
                <a:t>AF</a:t>
              </a:r>
              <a:endParaRPr lang="en-US" altLang="zh-CN"/>
            </a:p>
          </p:txBody>
        </p:sp>
        <p:sp>
          <p:nvSpPr>
            <p:cNvPr id="27663" name="Freeform 18"/>
            <p:cNvSpPr>
              <a:spLocks/>
            </p:cNvSpPr>
            <p:nvPr/>
          </p:nvSpPr>
          <p:spPr bwMode="auto">
            <a:xfrm>
              <a:off x="571" y="2786"/>
              <a:ext cx="1628" cy="1042"/>
            </a:xfrm>
            <a:custGeom>
              <a:avLst/>
              <a:gdLst>
                <a:gd name="T0" fmla="*/ 0 w 1628"/>
                <a:gd name="T1" fmla="*/ 0 h 1042"/>
                <a:gd name="T2" fmla="*/ 428 w 1628"/>
                <a:gd name="T3" fmla="*/ 34 h 1042"/>
                <a:gd name="T4" fmla="*/ 620 w 1628"/>
                <a:gd name="T5" fmla="*/ 178 h 1042"/>
                <a:gd name="T6" fmla="*/ 812 w 1628"/>
                <a:gd name="T7" fmla="*/ 514 h 1042"/>
                <a:gd name="T8" fmla="*/ 1004 w 1628"/>
                <a:gd name="T9" fmla="*/ 850 h 1042"/>
                <a:gd name="T10" fmla="*/ 1244 w 1628"/>
                <a:gd name="T11" fmla="*/ 994 h 1042"/>
                <a:gd name="T12" fmla="*/ 1628 w 1628"/>
                <a:gd name="T13" fmla="*/ 1042 h 1042"/>
                <a:gd name="T14" fmla="*/ 0 60000 65536"/>
                <a:gd name="T15" fmla="*/ 0 60000 65536"/>
                <a:gd name="T16" fmla="*/ 0 60000 65536"/>
                <a:gd name="T17" fmla="*/ 0 60000 65536"/>
                <a:gd name="T18" fmla="*/ 0 60000 65536"/>
                <a:gd name="T19" fmla="*/ 0 60000 65536"/>
                <a:gd name="T20" fmla="*/ 0 60000 65536"/>
                <a:gd name="T21" fmla="*/ 0 w 1628"/>
                <a:gd name="T22" fmla="*/ 0 h 1042"/>
                <a:gd name="T23" fmla="*/ 1628 w 1628"/>
                <a:gd name="T24" fmla="*/ 1042 h 10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8" h="1042">
                  <a:moveTo>
                    <a:pt x="0" y="0"/>
                  </a:moveTo>
                  <a:cubicBezTo>
                    <a:pt x="71" y="4"/>
                    <a:pt x="325" y="4"/>
                    <a:pt x="428" y="34"/>
                  </a:cubicBezTo>
                  <a:cubicBezTo>
                    <a:pt x="531" y="64"/>
                    <a:pt x="556" y="98"/>
                    <a:pt x="620" y="178"/>
                  </a:cubicBezTo>
                  <a:cubicBezTo>
                    <a:pt x="684" y="258"/>
                    <a:pt x="748" y="402"/>
                    <a:pt x="812" y="514"/>
                  </a:cubicBezTo>
                  <a:cubicBezTo>
                    <a:pt x="876" y="626"/>
                    <a:pt x="932" y="770"/>
                    <a:pt x="1004" y="850"/>
                  </a:cubicBezTo>
                  <a:cubicBezTo>
                    <a:pt x="1076" y="930"/>
                    <a:pt x="1140" y="962"/>
                    <a:pt x="1244" y="994"/>
                  </a:cubicBezTo>
                  <a:cubicBezTo>
                    <a:pt x="1348" y="1026"/>
                    <a:pt x="1488" y="1034"/>
                    <a:pt x="1628" y="1042"/>
                  </a:cubicBez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7664" name="Text Box 19"/>
            <p:cNvSpPr txBox="1">
              <a:spLocks noChangeArrowheads="1"/>
            </p:cNvSpPr>
            <p:nvPr/>
          </p:nvSpPr>
          <p:spPr bwMode="auto">
            <a:xfrm>
              <a:off x="1181" y="3326"/>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f</a:t>
              </a:r>
              <a:r>
                <a:rPr lang="en-US" altLang="zh-CN" baseline="-25000"/>
                <a:t>o</a:t>
              </a:r>
              <a:endParaRPr lang="en-US" altLang="zh-CN" i="1"/>
            </a:p>
          </p:txBody>
        </p:sp>
        <p:sp>
          <p:nvSpPr>
            <p:cNvPr id="27665" name="Text Box 20"/>
            <p:cNvSpPr txBox="1">
              <a:spLocks noChangeArrowheads="1"/>
            </p:cNvSpPr>
            <p:nvPr/>
          </p:nvSpPr>
          <p:spPr bwMode="auto">
            <a:xfrm>
              <a:off x="1661" y="3361"/>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滞后</a:t>
              </a:r>
            </a:p>
          </p:txBody>
        </p:sp>
        <p:sp>
          <p:nvSpPr>
            <p:cNvPr id="27666" name="Text Box 21"/>
            <p:cNvSpPr txBox="1">
              <a:spLocks noChangeArrowheads="1"/>
            </p:cNvSpPr>
            <p:nvPr/>
          </p:nvSpPr>
          <p:spPr bwMode="auto">
            <a:xfrm>
              <a:off x="701" y="2881"/>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超前</a:t>
              </a:r>
            </a:p>
          </p:txBody>
        </p:sp>
      </p:grpSp>
      <p:sp>
        <p:nvSpPr>
          <p:cNvPr id="150550" name="Text Box 22"/>
          <p:cNvSpPr txBox="1">
            <a:spLocks noChangeArrowheads="1"/>
          </p:cNvSpPr>
          <p:nvPr/>
        </p:nvSpPr>
        <p:spPr bwMode="auto">
          <a:xfrm>
            <a:off x="2840038" y="4167188"/>
            <a:ext cx="4779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环路相移超前，振荡频率逐步升高</a:t>
            </a:r>
          </a:p>
        </p:txBody>
      </p:sp>
      <p:sp>
        <p:nvSpPr>
          <p:cNvPr id="150551" name="Text Box 23"/>
          <p:cNvSpPr txBox="1">
            <a:spLocks noChangeArrowheads="1"/>
          </p:cNvSpPr>
          <p:nvPr/>
        </p:nvSpPr>
        <p:spPr bwMode="auto">
          <a:xfrm>
            <a:off x="3832225" y="5580063"/>
            <a:ext cx="4779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环路相移滞后，振荡频率逐步降低</a:t>
            </a:r>
          </a:p>
        </p:txBody>
      </p:sp>
      <p:sp>
        <p:nvSpPr>
          <p:cNvPr id="150552" name="Text Box 24"/>
          <p:cNvSpPr txBox="1">
            <a:spLocks noChangeArrowheads="1"/>
          </p:cNvSpPr>
          <p:nvPr/>
        </p:nvSpPr>
        <p:spPr bwMode="auto">
          <a:xfrm>
            <a:off x="4364038" y="4919663"/>
            <a:ext cx="4779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最终将偏离的振荡频率拉回平衡点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50539"/>
                                        </p:tgtEl>
                                        <p:attrNameLst>
                                          <p:attrName>style.visibility</p:attrName>
                                        </p:attrNameLst>
                                      </p:cBhvr>
                                      <p:to>
                                        <p:strVal val="visible"/>
                                      </p:to>
                                    </p:set>
                                    <p:animEffect transition="in" filter="wipe(up)">
                                      <p:cBhvr>
                                        <p:cTn id="13" dur="1000"/>
                                        <p:tgtEl>
                                          <p:spTgt spid="15053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3"/>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50550"/>
                                        </p:tgtEl>
                                        <p:attrNameLst>
                                          <p:attrName>style.visibility</p:attrName>
                                        </p:attrNameLst>
                                      </p:cBhvr>
                                      <p:to>
                                        <p:strVal val="visible"/>
                                      </p:to>
                                    </p:set>
                                    <p:animEffect transition="in" filter="wipe(left)">
                                      <p:cBhvr>
                                        <p:cTn id="22" dur="75"/>
                                        <p:tgtEl>
                                          <p:spTgt spid="1505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50551"/>
                                        </p:tgtEl>
                                        <p:attrNameLst>
                                          <p:attrName>style.visibility</p:attrName>
                                        </p:attrNameLst>
                                      </p:cBhvr>
                                      <p:to>
                                        <p:strVal val="visible"/>
                                      </p:to>
                                    </p:set>
                                    <p:animEffect transition="in" filter="wipe(left)">
                                      <p:cBhvr>
                                        <p:cTn id="27" dur="75"/>
                                        <p:tgtEl>
                                          <p:spTgt spid="15055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50552"/>
                                        </p:tgtEl>
                                        <p:attrNameLst>
                                          <p:attrName>style.visibility</p:attrName>
                                        </p:attrNameLst>
                                      </p:cBhvr>
                                      <p:to>
                                        <p:strVal val="visible"/>
                                      </p:to>
                                    </p:set>
                                    <p:animEffect transition="in" filter="wipe(left)">
                                      <p:cBhvr>
                                        <p:cTn id="32" dur="75"/>
                                        <p:tgtEl>
                                          <p:spTgt spid="150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9" grpId="0" autoUpdateAnimBg="0"/>
      <p:bldP spid="150550" grpId="0" autoUpdateAnimBg="0"/>
      <p:bldP spid="150551" grpId="0" autoUpdateAnimBg="0"/>
      <p:bldP spid="15055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2"/>
          <p:cNvSpPr>
            <a:spLocks noGrp="1" noChangeArrowheads="1"/>
          </p:cNvSpPr>
          <p:nvPr>
            <p:ph type="title"/>
          </p:nvPr>
        </p:nvSpPr>
        <p:spPr/>
        <p:txBody>
          <a:bodyPr/>
          <a:lstStyle/>
          <a:p>
            <a:pPr eaLnBrk="1" hangingPunct="1"/>
            <a:r>
              <a:rPr lang="en-US" altLang="zh-CN" smtClean="0">
                <a:ea typeface="宋体" charset="-122"/>
              </a:rPr>
              <a:t>8.1.2  </a:t>
            </a:r>
            <a:r>
              <a:rPr lang="en-US" altLang="zh-CN" i="1" smtClean="0">
                <a:ea typeface="宋体" charset="-122"/>
              </a:rPr>
              <a:t>LC</a:t>
            </a:r>
            <a:r>
              <a:rPr lang="zh-CN" altLang="en-US" smtClean="0">
                <a:ea typeface="宋体" charset="-122"/>
              </a:rPr>
              <a:t>振荡电路</a:t>
            </a:r>
            <a:endParaRPr lang="en-US" altLang="zh-CN" smtClean="0">
              <a:ea typeface="宋体" charset="-122"/>
            </a:endParaRPr>
          </a:p>
        </p:txBody>
      </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12</a:t>
            </a:fld>
            <a:endParaRPr lang="zh-CN" altLang="en-US"/>
          </a:p>
        </p:txBody>
      </p:sp>
      <p:sp>
        <p:nvSpPr>
          <p:cNvPr id="2057" name="Rectangle 3"/>
          <p:cNvSpPr>
            <a:spLocks noGrp="1" noChangeArrowheads="1"/>
          </p:cNvSpPr>
          <p:nvPr>
            <p:ph sz="quarter" idx="11"/>
          </p:nvPr>
        </p:nvSpPr>
        <p:spPr/>
        <p:txBody>
          <a:bodyPr/>
          <a:lstStyle/>
          <a:p>
            <a:pPr eaLnBrk="1" hangingPunct="1"/>
            <a:r>
              <a:rPr lang="en-US" altLang="zh-CN" i="1" smtClean="0">
                <a:ea typeface="宋体" charset="-122"/>
              </a:rPr>
              <a:t>LC</a:t>
            </a:r>
            <a:r>
              <a:rPr lang="zh-CN" altLang="en-US" smtClean="0">
                <a:ea typeface="宋体" charset="-122"/>
              </a:rPr>
              <a:t>并联网络的频率特性</a:t>
            </a:r>
          </a:p>
        </p:txBody>
      </p:sp>
      <p:graphicFrame>
        <p:nvGraphicFramePr>
          <p:cNvPr id="151556" name="Object 4"/>
          <p:cNvGraphicFramePr>
            <a:graphicFrameLocks noChangeAspect="1"/>
          </p:cNvGraphicFramePr>
          <p:nvPr>
            <p:extLst>
              <p:ext uri="{D42A27DB-BD31-4B8C-83A1-F6EECF244321}">
                <p14:modId xmlns:p14="http://schemas.microsoft.com/office/powerpoint/2010/main" val="1285106403"/>
              </p:ext>
            </p:extLst>
          </p:nvPr>
        </p:nvGraphicFramePr>
        <p:xfrm>
          <a:off x="369888" y="3057208"/>
          <a:ext cx="4333875" cy="1300162"/>
        </p:xfrm>
        <a:graphic>
          <a:graphicData uri="http://schemas.openxmlformats.org/presentationml/2006/ole">
            <mc:AlternateContent xmlns:mc="http://schemas.openxmlformats.org/markup-compatibility/2006">
              <mc:Choice xmlns:v="urn:schemas-microsoft-com:vml" Requires="v">
                <p:oleObj spid="_x0000_s2271" name="Equation" r:id="rId3" imgW="2387520" imgH="723600" progId="Equation.DSMT4">
                  <p:embed/>
                </p:oleObj>
              </mc:Choice>
              <mc:Fallback>
                <p:oleObj name="Equation" r:id="rId3" imgW="2387520" imgH="723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888" y="3057208"/>
                        <a:ext cx="4333875" cy="1300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1557" name="Text Box 5"/>
          <p:cNvSpPr txBox="1">
            <a:spLocks noChangeArrowheads="1"/>
          </p:cNvSpPr>
          <p:nvPr/>
        </p:nvSpPr>
        <p:spPr bwMode="auto">
          <a:xfrm>
            <a:off x="-46687" y="5396201"/>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dirty="0"/>
              <a:t>品质因数</a:t>
            </a:r>
          </a:p>
        </p:txBody>
      </p:sp>
      <p:graphicFrame>
        <p:nvGraphicFramePr>
          <p:cNvPr id="151558" name="Object 6"/>
          <p:cNvGraphicFramePr>
            <a:graphicFrameLocks noChangeAspect="1"/>
          </p:cNvGraphicFramePr>
          <p:nvPr>
            <p:extLst>
              <p:ext uri="{D42A27DB-BD31-4B8C-83A1-F6EECF244321}">
                <p14:modId xmlns:p14="http://schemas.microsoft.com/office/powerpoint/2010/main" val="972231469"/>
              </p:ext>
            </p:extLst>
          </p:nvPr>
        </p:nvGraphicFramePr>
        <p:xfrm>
          <a:off x="1409699" y="5367780"/>
          <a:ext cx="1362075" cy="727075"/>
        </p:xfrm>
        <a:graphic>
          <a:graphicData uri="http://schemas.openxmlformats.org/presentationml/2006/ole">
            <mc:AlternateContent xmlns:mc="http://schemas.openxmlformats.org/markup-compatibility/2006">
              <mc:Choice xmlns:v="urn:schemas-microsoft-com:vml" Requires="v">
                <p:oleObj spid="_x0000_s2272" name="Equation" r:id="rId5" imgW="749160" imgH="406080" progId="Equation.DSMT4">
                  <p:embed/>
                </p:oleObj>
              </mc:Choice>
              <mc:Fallback>
                <p:oleObj name="Equation" r:id="rId5" imgW="749160" imgH="40608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9699" y="5367780"/>
                        <a:ext cx="1362075" cy="72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1559" name="Text Box 7"/>
          <p:cNvSpPr txBox="1">
            <a:spLocks noChangeArrowheads="1"/>
          </p:cNvSpPr>
          <p:nvPr/>
        </p:nvSpPr>
        <p:spPr bwMode="auto">
          <a:xfrm>
            <a:off x="-1" y="4492605"/>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dirty="0"/>
              <a:t>谐振频率</a:t>
            </a:r>
          </a:p>
        </p:txBody>
      </p:sp>
      <p:graphicFrame>
        <p:nvGraphicFramePr>
          <p:cNvPr id="151560" name="Object 8"/>
          <p:cNvGraphicFramePr>
            <a:graphicFrameLocks noChangeAspect="1"/>
          </p:cNvGraphicFramePr>
          <p:nvPr>
            <p:extLst>
              <p:ext uri="{D42A27DB-BD31-4B8C-83A1-F6EECF244321}">
                <p14:modId xmlns:p14="http://schemas.microsoft.com/office/powerpoint/2010/main" val="1270876271"/>
              </p:ext>
            </p:extLst>
          </p:nvPr>
        </p:nvGraphicFramePr>
        <p:xfrm>
          <a:off x="1397635" y="4354647"/>
          <a:ext cx="1522412" cy="752475"/>
        </p:xfrm>
        <a:graphic>
          <a:graphicData uri="http://schemas.openxmlformats.org/presentationml/2006/ole">
            <mc:AlternateContent xmlns:mc="http://schemas.openxmlformats.org/markup-compatibility/2006">
              <mc:Choice xmlns:v="urn:schemas-microsoft-com:vml" Requires="v">
                <p:oleObj spid="_x0000_s2273" name="Equation" r:id="rId7" imgW="838080" imgH="419040" progId="Equation.DSMT4">
                  <p:embed/>
                </p:oleObj>
              </mc:Choice>
              <mc:Fallback>
                <p:oleObj name="Equation" r:id="rId7" imgW="838080" imgH="41904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7635" y="4354647"/>
                        <a:ext cx="1522412" cy="75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1561" name="Text Box 9"/>
          <p:cNvSpPr txBox="1">
            <a:spLocks noChangeArrowheads="1"/>
          </p:cNvSpPr>
          <p:nvPr/>
        </p:nvSpPr>
        <p:spPr bwMode="auto">
          <a:xfrm>
            <a:off x="3184525" y="4446588"/>
            <a:ext cx="5959475"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30000"/>
              </a:lnSpc>
            </a:pPr>
            <a:r>
              <a:rPr lang="zh-CN" altLang="en-US" dirty="0"/>
              <a:t>如果将并联谐振电路作放大电路的负载，则，放大系数将随频率呈带通特性，同时，由于相频特性在谐振频率处具有负斜率。满足构成振荡电路的条件。</a:t>
            </a:r>
          </a:p>
        </p:txBody>
      </p:sp>
      <p:grpSp>
        <p:nvGrpSpPr>
          <p:cNvPr id="2" name="Group 10"/>
          <p:cNvGrpSpPr>
            <a:grpSpLocks/>
          </p:cNvGrpSpPr>
          <p:nvPr/>
        </p:nvGrpSpPr>
        <p:grpSpPr bwMode="auto">
          <a:xfrm>
            <a:off x="811213" y="1357948"/>
            <a:ext cx="1625600" cy="1716087"/>
            <a:chOff x="2062" y="1439"/>
            <a:chExt cx="1024" cy="1081"/>
          </a:xfrm>
        </p:grpSpPr>
        <p:sp>
          <p:nvSpPr>
            <p:cNvPr id="2086" name="Line 11"/>
            <p:cNvSpPr>
              <a:spLocks noChangeShapeType="1"/>
            </p:cNvSpPr>
            <p:nvPr/>
          </p:nvSpPr>
          <p:spPr bwMode="auto">
            <a:xfrm>
              <a:off x="2915" y="1851"/>
              <a:ext cx="0" cy="528"/>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7" name="Line 12"/>
            <p:cNvSpPr>
              <a:spLocks noChangeShapeType="1"/>
            </p:cNvSpPr>
            <p:nvPr/>
          </p:nvSpPr>
          <p:spPr bwMode="auto">
            <a:xfrm flipH="1">
              <a:off x="2583" y="1536"/>
              <a:ext cx="336" cy="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054" name="Object 13"/>
            <p:cNvGraphicFramePr>
              <a:graphicFrameLocks noChangeAspect="1"/>
            </p:cNvGraphicFramePr>
            <p:nvPr/>
          </p:nvGraphicFramePr>
          <p:xfrm>
            <a:off x="2919" y="1992"/>
            <a:ext cx="167" cy="204"/>
          </p:xfrm>
          <a:graphic>
            <a:graphicData uri="http://schemas.openxmlformats.org/presentationml/2006/ole">
              <mc:AlternateContent xmlns:mc="http://schemas.openxmlformats.org/markup-compatibility/2006">
                <mc:Choice xmlns:v="urn:schemas-microsoft-com:vml" Requires="v">
                  <p:oleObj spid="_x0000_s2274" name="公式" r:id="rId9" imgW="164880" imgH="203040" progId="Equation.3">
                    <p:embed/>
                  </p:oleObj>
                </mc:Choice>
                <mc:Fallback>
                  <p:oleObj name="公式" r:id="rId9" imgW="164880" imgH="20304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9" y="1992"/>
                          <a:ext cx="167"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5" name="Object 14"/>
            <p:cNvGraphicFramePr>
              <a:graphicFrameLocks noChangeAspect="1"/>
            </p:cNvGraphicFramePr>
            <p:nvPr/>
          </p:nvGraphicFramePr>
          <p:xfrm>
            <a:off x="2958" y="1439"/>
            <a:ext cx="128" cy="193"/>
          </p:xfrm>
          <a:graphic>
            <a:graphicData uri="http://schemas.openxmlformats.org/presentationml/2006/ole">
              <mc:AlternateContent xmlns:mc="http://schemas.openxmlformats.org/markup-compatibility/2006">
                <mc:Choice xmlns:v="urn:schemas-microsoft-com:vml" Requires="v">
                  <p:oleObj spid="_x0000_s2275" name="公式" r:id="rId11" imgW="126720" imgH="190440" progId="Equation.3">
                    <p:embed/>
                  </p:oleObj>
                </mc:Choice>
                <mc:Fallback>
                  <p:oleObj name="公式" r:id="rId11" imgW="126720" imgH="19044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58" y="1439"/>
                          <a:ext cx="128"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88" name="Group 15"/>
            <p:cNvGrpSpPr>
              <a:grpSpLocks/>
            </p:cNvGrpSpPr>
            <p:nvPr/>
          </p:nvGrpSpPr>
          <p:grpSpPr bwMode="auto">
            <a:xfrm>
              <a:off x="2062" y="1704"/>
              <a:ext cx="857" cy="816"/>
              <a:chOff x="2062" y="1704"/>
              <a:chExt cx="857" cy="816"/>
            </a:xfrm>
          </p:grpSpPr>
          <p:grpSp>
            <p:nvGrpSpPr>
              <p:cNvPr id="2089" name="Group 16"/>
              <p:cNvGrpSpPr>
                <a:grpSpLocks/>
              </p:cNvGrpSpPr>
              <p:nvPr/>
            </p:nvGrpSpPr>
            <p:grpSpPr bwMode="auto">
              <a:xfrm>
                <a:off x="2271" y="1704"/>
                <a:ext cx="648" cy="816"/>
                <a:chOff x="2271" y="1704"/>
                <a:chExt cx="648" cy="816"/>
              </a:xfrm>
            </p:grpSpPr>
            <p:grpSp>
              <p:nvGrpSpPr>
                <p:cNvPr id="2093" name="Group 17"/>
                <p:cNvGrpSpPr>
                  <a:grpSpLocks/>
                </p:cNvGrpSpPr>
                <p:nvPr/>
              </p:nvGrpSpPr>
              <p:grpSpPr bwMode="auto">
                <a:xfrm>
                  <a:off x="2271" y="1992"/>
                  <a:ext cx="141" cy="290"/>
                  <a:chOff x="2271" y="1992"/>
                  <a:chExt cx="141" cy="290"/>
                </a:xfrm>
              </p:grpSpPr>
              <p:grpSp>
                <p:nvGrpSpPr>
                  <p:cNvPr id="2110" name="Group 18"/>
                  <p:cNvGrpSpPr>
                    <a:grpSpLocks noChangeAspect="1"/>
                  </p:cNvGrpSpPr>
                  <p:nvPr/>
                </p:nvGrpSpPr>
                <p:grpSpPr bwMode="auto">
                  <a:xfrm>
                    <a:off x="2271" y="2108"/>
                    <a:ext cx="141" cy="59"/>
                    <a:chOff x="2064" y="672"/>
                    <a:chExt cx="117" cy="49"/>
                  </a:xfrm>
                </p:grpSpPr>
                <p:sp>
                  <p:nvSpPr>
                    <p:cNvPr id="2113" name="Line 19"/>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4" name="Line 20"/>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11" name="Line 21"/>
                  <p:cNvSpPr>
                    <a:spLocks noChangeAspect="1" noChangeShapeType="1"/>
                  </p:cNvSpPr>
                  <p:nvPr/>
                </p:nvSpPr>
                <p:spPr bwMode="auto">
                  <a:xfrm flipV="1">
                    <a:off x="2341" y="1992"/>
                    <a:ext cx="0" cy="1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2" name="Line 22"/>
                  <p:cNvSpPr>
                    <a:spLocks noChangeAspect="1" noChangeShapeType="1"/>
                  </p:cNvSpPr>
                  <p:nvPr/>
                </p:nvSpPr>
                <p:spPr bwMode="auto">
                  <a:xfrm flipV="1">
                    <a:off x="2342" y="2166"/>
                    <a:ext cx="0" cy="1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94" name="Group 23"/>
                <p:cNvGrpSpPr>
                  <a:grpSpLocks/>
                </p:cNvGrpSpPr>
                <p:nvPr/>
              </p:nvGrpSpPr>
              <p:grpSpPr bwMode="auto">
                <a:xfrm>
                  <a:off x="2615" y="1846"/>
                  <a:ext cx="75" cy="570"/>
                  <a:chOff x="2615" y="1846"/>
                  <a:chExt cx="75" cy="570"/>
                </a:xfrm>
              </p:grpSpPr>
              <p:grpSp>
                <p:nvGrpSpPr>
                  <p:cNvPr id="2099" name="Group 24"/>
                  <p:cNvGrpSpPr>
                    <a:grpSpLocks/>
                  </p:cNvGrpSpPr>
                  <p:nvPr/>
                </p:nvGrpSpPr>
                <p:grpSpPr bwMode="auto">
                  <a:xfrm rot="5400000">
                    <a:off x="2501" y="1983"/>
                    <a:ext cx="326" cy="52"/>
                    <a:chOff x="1877" y="383"/>
                    <a:chExt cx="326" cy="52"/>
                  </a:xfrm>
                </p:grpSpPr>
                <p:sp>
                  <p:nvSpPr>
                    <p:cNvPr id="2104" name="Freeform 25"/>
                    <p:cNvSpPr>
                      <a:spLocks/>
                    </p:cNvSpPr>
                    <p:nvPr/>
                  </p:nvSpPr>
                  <p:spPr bwMode="auto">
                    <a:xfrm rot="10800000" flipH="1" flipV="1">
                      <a:off x="1925" y="384"/>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05" name="Freeform 26"/>
                    <p:cNvSpPr>
                      <a:spLocks/>
                    </p:cNvSpPr>
                    <p:nvPr/>
                  </p:nvSpPr>
                  <p:spPr bwMode="auto">
                    <a:xfrm rot="10800000" flipH="1" flipV="1">
                      <a:off x="1981"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06" name="Freeform 27"/>
                    <p:cNvSpPr>
                      <a:spLocks/>
                    </p:cNvSpPr>
                    <p:nvPr/>
                  </p:nvSpPr>
                  <p:spPr bwMode="auto">
                    <a:xfrm rot="10800000" flipH="1" flipV="1">
                      <a:off x="2039"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07" name="Freeform 28"/>
                    <p:cNvSpPr>
                      <a:spLocks/>
                    </p:cNvSpPr>
                    <p:nvPr/>
                  </p:nvSpPr>
                  <p:spPr bwMode="auto">
                    <a:xfrm rot="10800000" flipH="1" flipV="1">
                      <a:off x="2097"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08" name="Line 29"/>
                    <p:cNvSpPr>
                      <a:spLocks noChangeShapeType="1"/>
                    </p:cNvSpPr>
                    <p:nvPr/>
                  </p:nvSpPr>
                  <p:spPr bwMode="auto">
                    <a:xfrm rot="10800000" flipH="1" flipV="1">
                      <a:off x="1877" y="433"/>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 name="Line 30"/>
                    <p:cNvSpPr>
                      <a:spLocks noChangeShapeType="1"/>
                    </p:cNvSpPr>
                    <p:nvPr/>
                  </p:nvSpPr>
                  <p:spPr bwMode="auto">
                    <a:xfrm rot="10800000" flipH="1" flipV="1">
                      <a:off x="2155" y="432"/>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00" name="Group 31"/>
                  <p:cNvGrpSpPr>
                    <a:grpSpLocks noChangeAspect="1"/>
                  </p:cNvGrpSpPr>
                  <p:nvPr/>
                </p:nvGrpSpPr>
                <p:grpSpPr bwMode="auto">
                  <a:xfrm>
                    <a:off x="2615" y="2134"/>
                    <a:ext cx="45" cy="282"/>
                    <a:chOff x="1824" y="1344"/>
                    <a:chExt cx="77" cy="480"/>
                  </a:xfrm>
                </p:grpSpPr>
                <p:sp>
                  <p:nvSpPr>
                    <p:cNvPr id="2101" name="Rectangle 32"/>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02" name="Line 33"/>
                    <p:cNvSpPr>
                      <a:spLocks noChangeAspect="1"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3" name="Line 34"/>
                    <p:cNvSpPr>
                      <a:spLocks noChangeAspect="1"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095" name="Freeform 35"/>
                <p:cNvSpPr>
                  <a:spLocks/>
                </p:cNvSpPr>
                <p:nvPr/>
              </p:nvSpPr>
              <p:spPr bwMode="auto">
                <a:xfrm>
                  <a:off x="2339" y="1704"/>
                  <a:ext cx="576" cy="288"/>
                </a:xfrm>
                <a:custGeom>
                  <a:avLst/>
                  <a:gdLst>
                    <a:gd name="T0" fmla="*/ 0 w 576"/>
                    <a:gd name="T1" fmla="*/ 288 h 288"/>
                    <a:gd name="T2" fmla="*/ 0 w 576"/>
                    <a:gd name="T3" fmla="*/ 0 h 288"/>
                    <a:gd name="T4" fmla="*/ 576 w 576"/>
                    <a:gd name="T5" fmla="*/ 0 h 288"/>
                    <a:gd name="T6" fmla="*/ 0 60000 65536"/>
                    <a:gd name="T7" fmla="*/ 0 60000 65536"/>
                    <a:gd name="T8" fmla="*/ 0 60000 65536"/>
                    <a:gd name="T9" fmla="*/ 0 w 576"/>
                    <a:gd name="T10" fmla="*/ 0 h 288"/>
                    <a:gd name="T11" fmla="*/ 576 w 576"/>
                    <a:gd name="T12" fmla="*/ 288 h 288"/>
                  </a:gdLst>
                  <a:ahLst/>
                  <a:cxnLst>
                    <a:cxn ang="T6">
                      <a:pos x="T0" y="T1"/>
                    </a:cxn>
                    <a:cxn ang="T7">
                      <a:pos x="T2" y="T3"/>
                    </a:cxn>
                    <a:cxn ang="T8">
                      <a:pos x="T4" y="T5"/>
                    </a:cxn>
                  </a:cxnLst>
                  <a:rect l="T9" t="T10" r="T11" b="T12"/>
                  <a:pathLst>
                    <a:path w="576" h="288">
                      <a:moveTo>
                        <a:pt x="0" y="288"/>
                      </a:moveTo>
                      <a:lnTo>
                        <a:pt x="0" y="0"/>
                      </a:lnTo>
                      <a:lnTo>
                        <a:pt x="576"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96" name="Freeform 36"/>
                <p:cNvSpPr>
                  <a:spLocks/>
                </p:cNvSpPr>
                <p:nvPr/>
              </p:nvSpPr>
              <p:spPr bwMode="auto">
                <a:xfrm flipV="1">
                  <a:off x="2343" y="2232"/>
                  <a:ext cx="576" cy="288"/>
                </a:xfrm>
                <a:custGeom>
                  <a:avLst/>
                  <a:gdLst>
                    <a:gd name="T0" fmla="*/ 0 w 576"/>
                    <a:gd name="T1" fmla="*/ 288 h 288"/>
                    <a:gd name="T2" fmla="*/ 0 w 576"/>
                    <a:gd name="T3" fmla="*/ 0 h 288"/>
                    <a:gd name="T4" fmla="*/ 576 w 576"/>
                    <a:gd name="T5" fmla="*/ 0 h 288"/>
                    <a:gd name="T6" fmla="*/ 0 60000 65536"/>
                    <a:gd name="T7" fmla="*/ 0 60000 65536"/>
                    <a:gd name="T8" fmla="*/ 0 60000 65536"/>
                    <a:gd name="T9" fmla="*/ 0 w 576"/>
                    <a:gd name="T10" fmla="*/ 0 h 288"/>
                    <a:gd name="T11" fmla="*/ 576 w 576"/>
                    <a:gd name="T12" fmla="*/ 288 h 288"/>
                  </a:gdLst>
                  <a:ahLst/>
                  <a:cxnLst>
                    <a:cxn ang="T6">
                      <a:pos x="T0" y="T1"/>
                    </a:cxn>
                    <a:cxn ang="T7">
                      <a:pos x="T2" y="T3"/>
                    </a:cxn>
                    <a:cxn ang="T8">
                      <a:pos x="T4" y="T5"/>
                    </a:cxn>
                  </a:cxnLst>
                  <a:rect l="T9" t="T10" r="T11" b="T12"/>
                  <a:pathLst>
                    <a:path w="576" h="288">
                      <a:moveTo>
                        <a:pt x="0" y="288"/>
                      </a:moveTo>
                      <a:lnTo>
                        <a:pt x="0" y="0"/>
                      </a:lnTo>
                      <a:lnTo>
                        <a:pt x="576"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97" name="Line 37"/>
                <p:cNvSpPr>
                  <a:spLocks noChangeShapeType="1"/>
                </p:cNvSpPr>
                <p:nvPr/>
              </p:nvSpPr>
              <p:spPr bwMode="auto">
                <a:xfrm>
                  <a:off x="2639" y="2328"/>
                  <a:ext cx="0" cy="192"/>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2098" name="Line 38"/>
                <p:cNvSpPr>
                  <a:spLocks noChangeShapeType="1"/>
                </p:cNvSpPr>
                <p:nvPr/>
              </p:nvSpPr>
              <p:spPr bwMode="auto">
                <a:xfrm flipV="1">
                  <a:off x="2641" y="1704"/>
                  <a:ext cx="0" cy="192"/>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grpSp>
          <p:sp>
            <p:nvSpPr>
              <p:cNvPr id="2090" name="Text Box 39"/>
              <p:cNvSpPr txBox="1">
                <a:spLocks noChangeArrowheads="1"/>
              </p:cNvSpPr>
              <p:nvPr/>
            </p:nvSpPr>
            <p:spPr bwMode="auto">
              <a:xfrm>
                <a:off x="2062" y="1992"/>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ea typeface="宋体" charset="-122"/>
                  </a:rPr>
                  <a:t>C</a:t>
                </a:r>
              </a:p>
            </p:txBody>
          </p:sp>
          <p:sp>
            <p:nvSpPr>
              <p:cNvPr id="2091" name="Text Box 40"/>
              <p:cNvSpPr txBox="1">
                <a:spLocks noChangeArrowheads="1"/>
              </p:cNvSpPr>
              <p:nvPr/>
            </p:nvSpPr>
            <p:spPr bwMode="auto">
              <a:xfrm>
                <a:off x="2419" y="1884"/>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ea typeface="宋体" charset="-122"/>
                  </a:rPr>
                  <a:t>L</a:t>
                </a:r>
              </a:p>
            </p:txBody>
          </p:sp>
          <p:sp>
            <p:nvSpPr>
              <p:cNvPr id="2092" name="Text Box 41"/>
              <p:cNvSpPr txBox="1">
                <a:spLocks noChangeArrowheads="1"/>
              </p:cNvSpPr>
              <p:nvPr/>
            </p:nvSpPr>
            <p:spPr bwMode="auto">
              <a:xfrm>
                <a:off x="2397" y="2134"/>
                <a:ext cx="1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algn="r" eaLnBrk="1" hangingPunct="1"/>
                <a:r>
                  <a:rPr lang="en-US" altLang="zh-CN" sz="2000" i="1">
                    <a:ea typeface="宋体" charset="-122"/>
                  </a:rPr>
                  <a:t>r</a:t>
                </a:r>
              </a:p>
            </p:txBody>
          </p:sp>
        </p:grpSp>
      </p:grpSp>
      <p:grpSp>
        <p:nvGrpSpPr>
          <p:cNvPr id="10" name="Group 42"/>
          <p:cNvGrpSpPr>
            <a:grpSpLocks/>
          </p:cNvGrpSpPr>
          <p:nvPr/>
        </p:nvGrpSpPr>
        <p:grpSpPr bwMode="auto">
          <a:xfrm>
            <a:off x="5522913" y="825500"/>
            <a:ext cx="3446462" cy="3581400"/>
            <a:chOff x="1776" y="2016"/>
            <a:chExt cx="2171" cy="2256"/>
          </a:xfrm>
        </p:grpSpPr>
        <p:grpSp>
          <p:nvGrpSpPr>
            <p:cNvPr id="2063" name="Group 43"/>
            <p:cNvGrpSpPr>
              <a:grpSpLocks/>
            </p:cNvGrpSpPr>
            <p:nvPr/>
          </p:nvGrpSpPr>
          <p:grpSpPr bwMode="auto">
            <a:xfrm>
              <a:off x="1776" y="2160"/>
              <a:ext cx="2171" cy="2112"/>
              <a:chOff x="2496" y="2160"/>
              <a:chExt cx="2171" cy="2112"/>
            </a:xfrm>
          </p:grpSpPr>
          <p:grpSp>
            <p:nvGrpSpPr>
              <p:cNvPr id="2065" name="Group 44"/>
              <p:cNvGrpSpPr>
                <a:grpSpLocks/>
              </p:cNvGrpSpPr>
              <p:nvPr/>
            </p:nvGrpSpPr>
            <p:grpSpPr bwMode="auto">
              <a:xfrm>
                <a:off x="2799" y="2160"/>
                <a:ext cx="1868" cy="2112"/>
                <a:chOff x="2728" y="2064"/>
                <a:chExt cx="1868" cy="2112"/>
              </a:xfrm>
            </p:grpSpPr>
            <p:sp>
              <p:nvSpPr>
                <p:cNvPr id="2071" name="Line 45"/>
                <p:cNvSpPr>
                  <a:spLocks noChangeShapeType="1"/>
                </p:cNvSpPr>
                <p:nvPr/>
              </p:nvSpPr>
              <p:spPr bwMode="auto">
                <a:xfrm>
                  <a:off x="3504" y="2256"/>
                  <a:ext cx="0" cy="1632"/>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2" name="Line 46"/>
                <p:cNvSpPr>
                  <a:spLocks noChangeShapeType="1"/>
                </p:cNvSpPr>
                <p:nvPr/>
              </p:nvSpPr>
              <p:spPr bwMode="auto">
                <a:xfrm flipH="1">
                  <a:off x="2736" y="3600"/>
                  <a:ext cx="768"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3" name="Text Box 47"/>
                <p:cNvSpPr txBox="1">
                  <a:spLocks noChangeArrowheads="1"/>
                </p:cNvSpPr>
                <p:nvPr/>
              </p:nvSpPr>
              <p:spPr bwMode="auto">
                <a:xfrm>
                  <a:off x="3408" y="388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f</a:t>
                  </a:r>
                  <a:r>
                    <a:rPr lang="en-US" altLang="zh-CN" baseline="-25000">
                      <a:ea typeface="宋体" charset="-122"/>
                    </a:rPr>
                    <a:t>o</a:t>
                  </a:r>
                  <a:endParaRPr lang="en-US" altLang="zh-CN" i="1">
                    <a:ea typeface="宋体" charset="-122"/>
                  </a:endParaRPr>
                </a:p>
              </p:txBody>
            </p:sp>
            <p:sp>
              <p:nvSpPr>
                <p:cNvPr id="2074" name="Line 48"/>
                <p:cNvSpPr>
                  <a:spLocks noChangeShapeType="1"/>
                </p:cNvSpPr>
                <p:nvPr/>
              </p:nvSpPr>
              <p:spPr bwMode="auto">
                <a:xfrm>
                  <a:off x="2728" y="2928"/>
                  <a:ext cx="16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75" name="Line 49"/>
                <p:cNvSpPr>
                  <a:spLocks noChangeShapeType="1"/>
                </p:cNvSpPr>
                <p:nvPr/>
              </p:nvSpPr>
              <p:spPr bwMode="auto">
                <a:xfrm flipV="1">
                  <a:off x="2736" y="2064"/>
                  <a:ext cx="0" cy="8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76" name="Line 50"/>
                <p:cNvSpPr>
                  <a:spLocks noChangeShapeType="1"/>
                </p:cNvSpPr>
                <p:nvPr/>
              </p:nvSpPr>
              <p:spPr bwMode="auto">
                <a:xfrm flipV="1">
                  <a:off x="2728" y="3192"/>
                  <a:ext cx="3"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077" name="Group 51"/>
                <p:cNvGrpSpPr>
                  <a:grpSpLocks/>
                </p:cNvGrpSpPr>
                <p:nvPr/>
              </p:nvGrpSpPr>
              <p:grpSpPr bwMode="auto">
                <a:xfrm>
                  <a:off x="2784" y="2215"/>
                  <a:ext cx="1440" cy="665"/>
                  <a:chOff x="2760" y="2251"/>
                  <a:chExt cx="1440" cy="665"/>
                </a:xfrm>
              </p:grpSpPr>
              <p:sp>
                <p:nvSpPr>
                  <p:cNvPr id="2084" name="Freeform 52"/>
                  <p:cNvSpPr>
                    <a:spLocks/>
                  </p:cNvSpPr>
                  <p:nvPr/>
                </p:nvSpPr>
                <p:spPr bwMode="auto">
                  <a:xfrm>
                    <a:off x="2760" y="2251"/>
                    <a:ext cx="720" cy="665"/>
                  </a:xfrm>
                  <a:custGeom>
                    <a:avLst/>
                    <a:gdLst>
                      <a:gd name="T0" fmla="*/ 0 w 720"/>
                      <a:gd name="T1" fmla="*/ 665 h 665"/>
                      <a:gd name="T2" fmla="*/ 216 w 720"/>
                      <a:gd name="T3" fmla="*/ 629 h 665"/>
                      <a:gd name="T4" fmla="*/ 456 w 720"/>
                      <a:gd name="T5" fmla="*/ 485 h 665"/>
                      <a:gd name="T6" fmla="*/ 600 w 720"/>
                      <a:gd name="T7" fmla="*/ 149 h 665"/>
                      <a:gd name="T8" fmla="*/ 676 w 720"/>
                      <a:gd name="T9" fmla="*/ 25 h 665"/>
                      <a:gd name="T10" fmla="*/ 720 w 720"/>
                      <a:gd name="T11" fmla="*/ 1 h 665"/>
                      <a:gd name="T12" fmla="*/ 0 60000 65536"/>
                      <a:gd name="T13" fmla="*/ 0 60000 65536"/>
                      <a:gd name="T14" fmla="*/ 0 60000 65536"/>
                      <a:gd name="T15" fmla="*/ 0 60000 65536"/>
                      <a:gd name="T16" fmla="*/ 0 60000 65536"/>
                      <a:gd name="T17" fmla="*/ 0 60000 65536"/>
                      <a:gd name="T18" fmla="*/ 0 w 720"/>
                      <a:gd name="T19" fmla="*/ 0 h 665"/>
                      <a:gd name="T20" fmla="*/ 720 w 720"/>
                      <a:gd name="T21" fmla="*/ 665 h 665"/>
                    </a:gdLst>
                    <a:ahLst/>
                    <a:cxnLst>
                      <a:cxn ang="T12">
                        <a:pos x="T0" y="T1"/>
                      </a:cxn>
                      <a:cxn ang="T13">
                        <a:pos x="T2" y="T3"/>
                      </a:cxn>
                      <a:cxn ang="T14">
                        <a:pos x="T4" y="T5"/>
                      </a:cxn>
                      <a:cxn ang="T15">
                        <a:pos x="T6" y="T7"/>
                      </a:cxn>
                      <a:cxn ang="T16">
                        <a:pos x="T8" y="T9"/>
                      </a:cxn>
                      <a:cxn ang="T17">
                        <a:pos x="T10" y="T11"/>
                      </a:cxn>
                    </a:cxnLst>
                    <a:rect l="T18" t="T19" r="T20" b="T21"/>
                    <a:pathLst>
                      <a:path w="720" h="665">
                        <a:moveTo>
                          <a:pt x="0" y="665"/>
                        </a:moveTo>
                        <a:cubicBezTo>
                          <a:pt x="36" y="660"/>
                          <a:pt x="140" y="659"/>
                          <a:pt x="216" y="629"/>
                        </a:cubicBezTo>
                        <a:cubicBezTo>
                          <a:pt x="292" y="599"/>
                          <a:pt x="392" y="565"/>
                          <a:pt x="456" y="485"/>
                        </a:cubicBezTo>
                        <a:cubicBezTo>
                          <a:pt x="520" y="405"/>
                          <a:pt x="563" y="226"/>
                          <a:pt x="600" y="149"/>
                        </a:cubicBezTo>
                        <a:cubicBezTo>
                          <a:pt x="637" y="72"/>
                          <a:pt x="656" y="50"/>
                          <a:pt x="676" y="25"/>
                        </a:cubicBezTo>
                        <a:cubicBezTo>
                          <a:pt x="696" y="0"/>
                          <a:pt x="711" y="6"/>
                          <a:pt x="720" y="1"/>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85" name="Freeform 53"/>
                  <p:cNvSpPr>
                    <a:spLocks/>
                  </p:cNvSpPr>
                  <p:nvPr/>
                </p:nvSpPr>
                <p:spPr bwMode="auto">
                  <a:xfrm>
                    <a:off x="3472" y="2252"/>
                    <a:ext cx="728" cy="657"/>
                  </a:xfrm>
                  <a:custGeom>
                    <a:avLst/>
                    <a:gdLst>
                      <a:gd name="T0" fmla="*/ 728 w 728"/>
                      <a:gd name="T1" fmla="*/ 652 h 657"/>
                      <a:gd name="T2" fmla="*/ 504 w 728"/>
                      <a:gd name="T3" fmla="*/ 629 h 657"/>
                      <a:gd name="T4" fmla="*/ 264 w 728"/>
                      <a:gd name="T5" fmla="*/ 485 h 657"/>
                      <a:gd name="T6" fmla="*/ 120 w 728"/>
                      <a:gd name="T7" fmla="*/ 149 h 657"/>
                      <a:gd name="T8" fmla="*/ 44 w 728"/>
                      <a:gd name="T9" fmla="*/ 25 h 657"/>
                      <a:gd name="T10" fmla="*/ 0 w 728"/>
                      <a:gd name="T11" fmla="*/ 1 h 657"/>
                      <a:gd name="T12" fmla="*/ 0 60000 65536"/>
                      <a:gd name="T13" fmla="*/ 0 60000 65536"/>
                      <a:gd name="T14" fmla="*/ 0 60000 65536"/>
                      <a:gd name="T15" fmla="*/ 0 60000 65536"/>
                      <a:gd name="T16" fmla="*/ 0 60000 65536"/>
                      <a:gd name="T17" fmla="*/ 0 60000 65536"/>
                      <a:gd name="T18" fmla="*/ 0 w 728"/>
                      <a:gd name="T19" fmla="*/ 0 h 657"/>
                      <a:gd name="T20" fmla="*/ 728 w 728"/>
                      <a:gd name="T21" fmla="*/ 657 h 657"/>
                    </a:gdLst>
                    <a:ahLst/>
                    <a:cxnLst>
                      <a:cxn ang="T12">
                        <a:pos x="T0" y="T1"/>
                      </a:cxn>
                      <a:cxn ang="T13">
                        <a:pos x="T2" y="T3"/>
                      </a:cxn>
                      <a:cxn ang="T14">
                        <a:pos x="T4" y="T5"/>
                      </a:cxn>
                      <a:cxn ang="T15">
                        <a:pos x="T6" y="T7"/>
                      </a:cxn>
                      <a:cxn ang="T16">
                        <a:pos x="T8" y="T9"/>
                      </a:cxn>
                      <a:cxn ang="T17">
                        <a:pos x="T10" y="T11"/>
                      </a:cxn>
                    </a:cxnLst>
                    <a:rect l="T18" t="T19" r="T20" b="T21"/>
                    <a:pathLst>
                      <a:path w="728" h="657">
                        <a:moveTo>
                          <a:pt x="728" y="652"/>
                        </a:moveTo>
                        <a:cubicBezTo>
                          <a:pt x="691" y="648"/>
                          <a:pt x="581" y="657"/>
                          <a:pt x="504" y="629"/>
                        </a:cubicBezTo>
                        <a:cubicBezTo>
                          <a:pt x="427" y="601"/>
                          <a:pt x="328" y="565"/>
                          <a:pt x="264" y="485"/>
                        </a:cubicBezTo>
                        <a:cubicBezTo>
                          <a:pt x="200" y="405"/>
                          <a:pt x="157" y="226"/>
                          <a:pt x="120" y="149"/>
                        </a:cubicBezTo>
                        <a:cubicBezTo>
                          <a:pt x="83" y="72"/>
                          <a:pt x="64" y="50"/>
                          <a:pt x="44" y="25"/>
                        </a:cubicBezTo>
                        <a:cubicBezTo>
                          <a:pt x="24" y="0"/>
                          <a:pt x="9" y="6"/>
                          <a:pt x="0" y="1"/>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078" name="Freeform 54"/>
                <p:cNvSpPr>
                  <a:spLocks/>
                </p:cNvSpPr>
                <p:nvPr/>
              </p:nvSpPr>
              <p:spPr bwMode="auto">
                <a:xfrm>
                  <a:off x="2870" y="3401"/>
                  <a:ext cx="1392" cy="449"/>
                </a:xfrm>
                <a:custGeom>
                  <a:avLst/>
                  <a:gdLst>
                    <a:gd name="T0" fmla="*/ 0 w 1392"/>
                    <a:gd name="T1" fmla="*/ 7 h 449"/>
                    <a:gd name="T2" fmla="*/ 345 w 1392"/>
                    <a:gd name="T3" fmla="*/ 8 h 449"/>
                    <a:gd name="T4" fmla="*/ 441 w 1392"/>
                    <a:gd name="T5" fmla="*/ 8 h 449"/>
                    <a:gd name="T6" fmla="*/ 536 w 1392"/>
                    <a:gd name="T7" fmla="*/ 56 h 449"/>
                    <a:gd name="T8" fmla="*/ 679 w 1392"/>
                    <a:gd name="T9" fmla="*/ 248 h 449"/>
                    <a:gd name="T10" fmla="*/ 823 w 1392"/>
                    <a:gd name="T11" fmla="*/ 392 h 449"/>
                    <a:gd name="T12" fmla="*/ 1062 w 1392"/>
                    <a:gd name="T13" fmla="*/ 440 h 449"/>
                    <a:gd name="T14" fmla="*/ 1392 w 1392"/>
                    <a:gd name="T15" fmla="*/ 448 h 449"/>
                    <a:gd name="T16" fmla="*/ 0 60000 65536"/>
                    <a:gd name="T17" fmla="*/ 0 60000 65536"/>
                    <a:gd name="T18" fmla="*/ 0 60000 65536"/>
                    <a:gd name="T19" fmla="*/ 0 60000 65536"/>
                    <a:gd name="T20" fmla="*/ 0 60000 65536"/>
                    <a:gd name="T21" fmla="*/ 0 60000 65536"/>
                    <a:gd name="T22" fmla="*/ 0 60000 65536"/>
                    <a:gd name="T23" fmla="*/ 0 60000 65536"/>
                    <a:gd name="T24" fmla="*/ 0 w 1392"/>
                    <a:gd name="T25" fmla="*/ 0 h 449"/>
                    <a:gd name="T26" fmla="*/ 1392 w 1392"/>
                    <a:gd name="T27" fmla="*/ 449 h 4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92" h="449">
                      <a:moveTo>
                        <a:pt x="0" y="7"/>
                      </a:moveTo>
                      <a:cubicBezTo>
                        <a:pt x="56" y="7"/>
                        <a:pt x="272" y="8"/>
                        <a:pt x="345" y="8"/>
                      </a:cubicBezTo>
                      <a:cubicBezTo>
                        <a:pt x="418" y="8"/>
                        <a:pt x="409" y="0"/>
                        <a:pt x="441" y="8"/>
                      </a:cubicBezTo>
                      <a:cubicBezTo>
                        <a:pt x="472" y="16"/>
                        <a:pt x="496" y="16"/>
                        <a:pt x="536" y="56"/>
                      </a:cubicBezTo>
                      <a:cubicBezTo>
                        <a:pt x="576" y="96"/>
                        <a:pt x="632" y="192"/>
                        <a:pt x="679" y="248"/>
                      </a:cubicBezTo>
                      <a:cubicBezTo>
                        <a:pt x="727" y="304"/>
                        <a:pt x="759" y="360"/>
                        <a:pt x="823" y="392"/>
                      </a:cubicBezTo>
                      <a:cubicBezTo>
                        <a:pt x="886" y="424"/>
                        <a:pt x="967" y="431"/>
                        <a:pt x="1062" y="440"/>
                      </a:cubicBezTo>
                      <a:cubicBezTo>
                        <a:pt x="1156" y="449"/>
                        <a:pt x="1323" y="446"/>
                        <a:pt x="1392" y="44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79" name="Text Box 55"/>
                <p:cNvSpPr txBox="1">
                  <a:spLocks noChangeArrowheads="1"/>
                </p:cNvSpPr>
                <p:nvPr/>
              </p:nvSpPr>
              <p:spPr bwMode="auto">
                <a:xfrm>
                  <a:off x="3504" y="292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f</a:t>
                  </a:r>
                  <a:r>
                    <a:rPr lang="en-US" altLang="zh-CN" baseline="-25000">
                      <a:ea typeface="宋体" charset="-122"/>
                    </a:rPr>
                    <a:t>o</a:t>
                  </a:r>
                  <a:endParaRPr lang="en-US" altLang="zh-CN" i="1">
                    <a:ea typeface="宋体" charset="-122"/>
                  </a:endParaRPr>
                </a:p>
              </p:txBody>
            </p:sp>
            <p:sp>
              <p:nvSpPr>
                <p:cNvPr id="2080" name="Text Box 56"/>
                <p:cNvSpPr txBox="1">
                  <a:spLocks noChangeArrowheads="1"/>
                </p:cNvSpPr>
                <p:nvPr/>
              </p:nvSpPr>
              <p:spPr bwMode="auto">
                <a:xfrm>
                  <a:off x="4416" y="2784"/>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f</a:t>
                  </a:r>
                </a:p>
              </p:txBody>
            </p:sp>
            <p:sp>
              <p:nvSpPr>
                <p:cNvPr id="2081" name="Text Box 57"/>
                <p:cNvSpPr txBox="1">
                  <a:spLocks noChangeArrowheads="1"/>
                </p:cNvSpPr>
                <p:nvPr/>
              </p:nvSpPr>
              <p:spPr bwMode="auto">
                <a:xfrm>
                  <a:off x="4391" y="3696"/>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f</a:t>
                  </a:r>
                </a:p>
              </p:txBody>
            </p:sp>
            <p:sp>
              <p:nvSpPr>
                <p:cNvPr id="2082" name="Line 58"/>
                <p:cNvSpPr>
                  <a:spLocks noChangeShapeType="1"/>
                </p:cNvSpPr>
                <p:nvPr/>
              </p:nvSpPr>
              <p:spPr bwMode="auto">
                <a:xfrm flipH="1">
                  <a:off x="2736" y="2208"/>
                  <a:ext cx="768"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3" name="Line 59"/>
                <p:cNvSpPr>
                  <a:spLocks noChangeShapeType="1"/>
                </p:cNvSpPr>
                <p:nvPr/>
              </p:nvSpPr>
              <p:spPr bwMode="auto">
                <a:xfrm>
                  <a:off x="2736" y="3858"/>
                  <a:ext cx="16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066" name="Text Box 60"/>
              <p:cNvSpPr txBox="1">
                <a:spLocks noChangeArrowheads="1"/>
              </p:cNvSpPr>
              <p:nvPr/>
            </p:nvSpPr>
            <p:spPr bwMode="auto">
              <a:xfrm>
                <a:off x="2644" y="2217"/>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1800">
                    <a:ea typeface="宋体" charset="-122"/>
                  </a:rPr>
                  <a:t>1</a:t>
                </a:r>
              </a:p>
            </p:txBody>
          </p:sp>
          <p:sp>
            <p:nvSpPr>
              <p:cNvPr id="2067" name="Text Box 61"/>
              <p:cNvSpPr txBox="1">
                <a:spLocks noChangeArrowheads="1"/>
              </p:cNvSpPr>
              <p:nvPr/>
            </p:nvSpPr>
            <p:spPr bwMode="auto">
              <a:xfrm>
                <a:off x="2544" y="3600"/>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1800">
                    <a:ea typeface="宋体" charset="-122"/>
                  </a:rPr>
                  <a:t>0º</a:t>
                </a:r>
              </a:p>
            </p:txBody>
          </p:sp>
          <p:sp>
            <p:nvSpPr>
              <p:cNvPr id="2068" name="Text Box 62"/>
              <p:cNvSpPr txBox="1">
                <a:spLocks noChangeArrowheads="1"/>
              </p:cNvSpPr>
              <p:nvPr/>
            </p:nvSpPr>
            <p:spPr bwMode="auto">
              <a:xfrm>
                <a:off x="2527" y="3417"/>
                <a:ext cx="3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1800">
                    <a:ea typeface="宋体" charset="-122"/>
                  </a:rPr>
                  <a:t>90º</a:t>
                </a:r>
              </a:p>
            </p:txBody>
          </p:sp>
          <p:sp>
            <p:nvSpPr>
              <p:cNvPr id="2069" name="Text Box 63"/>
              <p:cNvSpPr txBox="1">
                <a:spLocks noChangeArrowheads="1"/>
              </p:cNvSpPr>
              <p:nvPr/>
            </p:nvSpPr>
            <p:spPr bwMode="auto">
              <a:xfrm>
                <a:off x="2496" y="3849"/>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1800">
                    <a:ea typeface="宋体" charset="-122"/>
                  </a:rPr>
                  <a:t>-90º</a:t>
                </a:r>
              </a:p>
            </p:txBody>
          </p:sp>
          <p:sp>
            <p:nvSpPr>
              <p:cNvPr id="2070" name="Text Box 64"/>
              <p:cNvSpPr txBox="1">
                <a:spLocks noChangeArrowheads="1"/>
              </p:cNvSpPr>
              <p:nvPr/>
            </p:nvSpPr>
            <p:spPr bwMode="auto">
              <a:xfrm>
                <a:off x="2592" y="2928"/>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1800">
                    <a:ea typeface="宋体" charset="-122"/>
                  </a:rPr>
                  <a:t>0</a:t>
                </a:r>
              </a:p>
            </p:txBody>
          </p:sp>
        </p:grpSp>
        <p:graphicFrame>
          <p:nvGraphicFramePr>
            <p:cNvPr id="2053" name="Object 65"/>
            <p:cNvGraphicFramePr>
              <a:graphicFrameLocks noChangeAspect="1"/>
            </p:cNvGraphicFramePr>
            <p:nvPr/>
          </p:nvGraphicFramePr>
          <p:xfrm>
            <a:off x="2160" y="2016"/>
            <a:ext cx="160" cy="272"/>
          </p:xfrm>
          <a:graphic>
            <a:graphicData uri="http://schemas.openxmlformats.org/presentationml/2006/ole">
              <mc:AlternateContent xmlns:mc="http://schemas.openxmlformats.org/markup-compatibility/2006">
                <mc:Choice xmlns:v="urn:schemas-microsoft-com:vml" Requires="v">
                  <p:oleObj spid="_x0000_s2276" name="Equation" r:id="rId13" imgW="253800" imgH="431640" progId="Equation.DSMT4">
                    <p:embed/>
                  </p:oleObj>
                </mc:Choice>
                <mc:Fallback>
                  <p:oleObj name="Equation" r:id="rId13" imgW="253800" imgH="431640" progId="Equation.DSMT4">
                    <p:embed/>
                    <p:pic>
                      <p:nvPicPr>
                        <p:cNvPr id="0" name="Object 6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60" y="2016"/>
                          <a:ext cx="16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4" name="Text Box 66"/>
            <p:cNvSpPr txBox="1">
              <a:spLocks noChangeArrowheads="1"/>
            </p:cNvSpPr>
            <p:nvPr/>
          </p:nvSpPr>
          <p:spPr bwMode="auto">
            <a:xfrm>
              <a:off x="2160" y="3168"/>
              <a:ext cx="20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1800" i="1">
                  <a:ea typeface="宋体" charset="-122"/>
                  <a:sym typeface="Symbol" pitchFamily="18" charset="2"/>
                </a:rPr>
                <a:t></a:t>
              </a:r>
              <a:endParaRPr lang="en-US" altLang="zh-CN" sz="1800" i="1">
                <a:ea typeface="宋体"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151556"/>
                                        </p:tgtEl>
                                        <p:attrNameLst>
                                          <p:attrName>style.visibility</p:attrName>
                                        </p:attrNameLst>
                                      </p:cBhvr>
                                      <p:to>
                                        <p:strVal val="visible"/>
                                      </p:to>
                                    </p:set>
                                    <p:animEffect transition="in" filter="slide(fromRight)">
                                      <p:cBhvr>
                                        <p:cTn id="12" dur="500"/>
                                        <p:tgtEl>
                                          <p:spTgt spid="1515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lide(fromRight)">
                                      <p:cBhvr>
                                        <p:cTn id="17" dur="500"/>
                                        <p:tgtEl>
                                          <p:spTgt spid="10"/>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iterate type="lt">
                                    <p:tmPct val="100000"/>
                                  </p:iterate>
                                  <p:childTnLst>
                                    <p:set>
                                      <p:cBhvr>
                                        <p:cTn id="20" dur="1" fill="hold">
                                          <p:stCondLst>
                                            <p:cond delay="0"/>
                                          </p:stCondLst>
                                        </p:cTn>
                                        <p:tgtEl>
                                          <p:spTgt spid="151559"/>
                                        </p:tgtEl>
                                        <p:attrNameLst>
                                          <p:attrName>style.visibility</p:attrName>
                                        </p:attrNameLst>
                                      </p:cBhvr>
                                      <p:to>
                                        <p:strVal val="visible"/>
                                      </p:to>
                                    </p:set>
                                    <p:animEffect transition="in" filter="wipe(left)">
                                      <p:cBhvr>
                                        <p:cTn id="21" dur="75"/>
                                        <p:tgtEl>
                                          <p:spTgt spid="151559"/>
                                        </p:tgtEl>
                                      </p:cBhvr>
                                    </p:animEffect>
                                  </p:childTnLst>
                                </p:cTn>
                              </p:par>
                            </p:childTnLst>
                          </p:cTn>
                        </p:par>
                        <p:par>
                          <p:cTn id="22" fill="hold" nodeType="afterGroup">
                            <p:stCondLst>
                              <p:cond delay="800"/>
                            </p:stCondLst>
                            <p:childTnLst>
                              <p:par>
                                <p:cTn id="23" presetID="22" presetClass="entr" presetSubtype="8" fill="hold" nodeType="afterEffect">
                                  <p:stCondLst>
                                    <p:cond delay="0"/>
                                  </p:stCondLst>
                                  <p:childTnLst>
                                    <p:set>
                                      <p:cBhvr>
                                        <p:cTn id="24" dur="1" fill="hold">
                                          <p:stCondLst>
                                            <p:cond delay="0"/>
                                          </p:stCondLst>
                                        </p:cTn>
                                        <p:tgtEl>
                                          <p:spTgt spid="151560"/>
                                        </p:tgtEl>
                                        <p:attrNameLst>
                                          <p:attrName>style.visibility</p:attrName>
                                        </p:attrNameLst>
                                      </p:cBhvr>
                                      <p:to>
                                        <p:strVal val="visible"/>
                                      </p:to>
                                    </p:set>
                                    <p:animEffect transition="in" filter="wipe(left)">
                                      <p:cBhvr>
                                        <p:cTn id="25" dur="500"/>
                                        <p:tgtEl>
                                          <p:spTgt spid="15156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iterate type="lt">
                                    <p:tmPct val="100000"/>
                                  </p:iterate>
                                  <p:childTnLst>
                                    <p:set>
                                      <p:cBhvr>
                                        <p:cTn id="29" dur="1" fill="hold">
                                          <p:stCondLst>
                                            <p:cond delay="0"/>
                                          </p:stCondLst>
                                        </p:cTn>
                                        <p:tgtEl>
                                          <p:spTgt spid="151557"/>
                                        </p:tgtEl>
                                        <p:attrNameLst>
                                          <p:attrName>style.visibility</p:attrName>
                                        </p:attrNameLst>
                                      </p:cBhvr>
                                      <p:to>
                                        <p:strVal val="visible"/>
                                      </p:to>
                                    </p:set>
                                    <p:animEffect transition="in" filter="wipe(left)">
                                      <p:cBhvr>
                                        <p:cTn id="30" dur="75"/>
                                        <p:tgtEl>
                                          <p:spTgt spid="151557"/>
                                        </p:tgtEl>
                                      </p:cBhvr>
                                    </p:animEffect>
                                  </p:childTnLst>
                                </p:cTn>
                              </p:par>
                            </p:childTnLst>
                          </p:cTn>
                        </p:par>
                        <p:par>
                          <p:cTn id="31" fill="hold" nodeType="afterGroup">
                            <p:stCondLst>
                              <p:cond delay="300"/>
                            </p:stCondLst>
                            <p:childTnLst>
                              <p:par>
                                <p:cTn id="32" presetID="22" presetClass="entr" presetSubtype="8" fill="hold" nodeType="afterEffect">
                                  <p:stCondLst>
                                    <p:cond delay="0"/>
                                  </p:stCondLst>
                                  <p:childTnLst>
                                    <p:set>
                                      <p:cBhvr>
                                        <p:cTn id="33" dur="1" fill="hold">
                                          <p:stCondLst>
                                            <p:cond delay="0"/>
                                          </p:stCondLst>
                                        </p:cTn>
                                        <p:tgtEl>
                                          <p:spTgt spid="151558"/>
                                        </p:tgtEl>
                                        <p:attrNameLst>
                                          <p:attrName>style.visibility</p:attrName>
                                        </p:attrNameLst>
                                      </p:cBhvr>
                                      <p:to>
                                        <p:strVal val="visible"/>
                                      </p:to>
                                    </p:set>
                                    <p:animEffect transition="in" filter="wipe(left)">
                                      <p:cBhvr>
                                        <p:cTn id="34" dur="500"/>
                                        <p:tgtEl>
                                          <p:spTgt spid="15155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1561"/>
                                        </p:tgtEl>
                                        <p:attrNameLst>
                                          <p:attrName>style.visibility</p:attrName>
                                        </p:attrNameLst>
                                      </p:cBhvr>
                                      <p:to>
                                        <p:strVal val="visible"/>
                                      </p:to>
                                    </p:set>
                                    <p:anim calcmode="lin" valueType="num">
                                      <p:cBhvr additive="base">
                                        <p:cTn id="39" dur="500" fill="hold"/>
                                        <p:tgtEl>
                                          <p:spTgt spid="151561"/>
                                        </p:tgtEl>
                                        <p:attrNameLst>
                                          <p:attrName>ppt_x</p:attrName>
                                        </p:attrNameLst>
                                      </p:cBhvr>
                                      <p:tavLst>
                                        <p:tav tm="0">
                                          <p:val>
                                            <p:strVal val="#ppt_x"/>
                                          </p:val>
                                        </p:tav>
                                        <p:tav tm="100000">
                                          <p:val>
                                            <p:strVal val="#ppt_x"/>
                                          </p:val>
                                        </p:tav>
                                      </p:tavLst>
                                    </p:anim>
                                    <p:anim calcmode="lin" valueType="num">
                                      <p:cBhvr additive="base">
                                        <p:cTn id="40" dur="500" fill="hold"/>
                                        <p:tgtEl>
                                          <p:spTgt spid="1515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autoUpdateAnimBg="0"/>
      <p:bldP spid="151559" grpId="0" autoUpdateAnimBg="0"/>
      <p:bldP spid="15156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mtClean="0">
                <a:ea typeface="宋体" charset="-122"/>
              </a:rPr>
              <a:t>8.1.2  </a:t>
            </a:r>
            <a:r>
              <a:rPr lang="en-US" altLang="zh-CN" i="1" smtClean="0">
                <a:ea typeface="宋体" charset="-122"/>
              </a:rPr>
              <a:t>LC</a:t>
            </a:r>
            <a:r>
              <a:rPr lang="zh-CN" altLang="en-US" smtClean="0">
                <a:ea typeface="宋体" charset="-122"/>
              </a:rPr>
              <a:t>振荡电路（续</a:t>
            </a:r>
            <a:r>
              <a:rPr lang="en-US" altLang="zh-CN" smtClean="0">
                <a:ea typeface="宋体" charset="-122"/>
              </a:rPr>
              <a:t>1</a:t>
            </a:r>
            <a:r>
              <a:rPr lang="zh-CN" altLang="en-US" smtClean="0">
                <a:ea typeface="宋体" charset="-122"/>
              </a:rPr>
              <a:t>）</a:t>
            </a:r>
            <a:endParaRPr lang="en-US" altLang="zh-CN" smtClean="0">
              <a:ea typeface="宋体" charset="-122"/>
            </a:endParaRPr>
          </a:p>
        </p:txBody>
      </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13</a:t>
            </a:fld>
            <a:endParaRPr lang="zh-CN" altLang="en-US"/>
          </a:p>
        </p:txBody>
      </p:sp>
      <p:sp>
        <p:nvSpPr>
          <p:cNvPr id="28675" name="Rectangle 3"/>
          <p:cNvSpPr>
            <a:spLocks noGrp="1" noChangeArrowheads="1"/>
          </p:cNvSpPr>
          <p:nvPr>
            <p:ph sz="quarter" idx="11"/>
          </p:nvPr>
        </p:nvSpPr>
        <p:spPr/>
        <p:txBody>
          <a:bodyPr/>
          <a:lstStyle/>
          <a:p>
            <a:pPr eaLnBrk="1" hangingPunct="1"/>
            <a:r>
              <a:rPr lang="en-US" altLang="zh-CN" i="1" smtClean="0">
                <a:ea typeface="宋体" charset="-122"/>
              </a:rPr>
              <a:t>LC</a:t>
            </a:r>
            <a:r>
              <a:rPr lang="zh-CN" altLang="en-US" smtClean="0">
                <a:ea typeface="宋体" charset="-122"/>
              </a:rPr>
              <a:t>振荡电路的基本形式</a:t>
            </a:r>
          </a:p>
        </p:txBody>
      </p:sp>
      <p:grpSp>
        <p:nvGrpSpPr>
          <p:cNvPr id="2" name="Group 29"/>
          <p:cNvGrpSpPr>
            <a:grpSpLocks/>
          </p:cNvGrpSpPr>
          <p:nvPr/>
        </p:nvGrpSpPr>
        <p:grpSpPr bwMode="auto">
          <a:xfrm>
            <a:off x="1819275" y="1633538"/>
            <a:ext cx="5840413" cy="1981200"/>
            <a:chOff x="1200" y="768"/>
            <a:chExt cx="3679" cy="1248"/>
          </a:xfrm>
        </p:grpSpPr>
        <p:pic>
          <p:nvPicPr>
            <p:cNvPr id="28682" name="Picture 30"/>
            <p:cNvPicPr preferRelativeResize="0">
              <a:picLocks noChangeArrowheads="1"/>
            </p:cNvPicPr>
            <p:nvPr/>
          </p:nvPicPr>
          <p:blipFill>
            <a:blip r:embed="rId2">
              <a:extLst>
                <a:ext uri="{28A0092B-C50C-407E-A947-70E740481C1C}">
                  <a14:useLocalDpi xmlns:a14="http://schemas.microsoft.com/office/drawing/2010/main" val="0"/>
                </a:ext>
              </a:extLst>
            </a:blip>
            <a:srcRect l="46666"/>
            <a:stretch>
              <a:fillRect/>
            </a:stretch>
          </p:blipFill>
          <p:spPr bwMode="auto">
            <a:xfrm>
              <a:off x="3360" y="920"/>
              <a:ext cx="93"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pic>
        <p:grpSp>
          <p:nvGrpSpPr>
            <p:cNvPr id="28683" name="Group 31"/>
            <p:cNvGrpSpPr>
              <a:grpSpLocks/>
            </p:cNvGrpSpPr>
            <p:nvPr/>
          </p:nvGrpSpPr>
          <p:grpSpPr bwMode="auto">
            <a:xfrm>
              <a:off x="3014" y="1028"/>
              <a:ext cx="144" cy="56"/>
              <a:chOff x="960" y="3408"/>
              <a:chExt cx="144" cy="56"/>
            </a:xfrm>
          </p:grpSpPr>
          <p:sp>
            <p:nvSpPr>
              <p:cNvPr id="28699" name="Line 32"/>
              <p:cNvSpPr>
                <a:spLocks noChangeShapeType="1"/>
              </p:cNvSpPr>
              <p:nvPr/>
            </p:nvSpPr>
            <p:spPr bwMode="auto">
              <a:xfrm>
                <a:off x="960" y="3408"/>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0" name="Line 33"/>
              <p:cNvSpPr>
                <a:spLocks noChangeShapeType="1"/>
              </p:cNvSpPr>
              <p:nvPr/>
            </p:nvSpPr>
            <p:spPr bwMode="auto">
              <a:xfrm>
                <a:off x="960" y="3464"/>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684" name="Rectangle 34"/>
            <p:cNvSpPr>
              <a:spLocks noChangeArrowheads="1"/>
            </p:cNvSpPr>
            <p:nvPr/>
          </p:nvSpPr>
          <p:spPr bwMode="auto">
            <a:xfrm rot="-5400000">
              <a:off x="4392" y="994"/>
              <a:ext cx="240" cy="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85" name="Rectangle 35"/>
            <p:cNvSpPr>
              <a:spLocks noChangeArrowheads="1"/>
            </p:cNvSpPr>
            <p:nvPr/>
          </p:nvSpPr>
          <p:spPr bwMode="auto">
            <a:xfrm>
              <a:off x="1536" y="768"/>
              <a:ext cx="912" cy="576"/>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a:t>放大电路</a:t>
              </a:r>
            </a:p>
          </p:txBody>
        </p:sp>
        <p:sp>
          <p:nvSpPr>
            <p:cNvPr id="28686" name="Freeform 36"/>
            <p:cNvSpPr>
              <a:spLocks/>
            </p:cNvSpPr>
            <p:nvPr/>
          </p:nvSpPr>
          <p:spPr bwMode="auto">
            <a:xfrm>
              <a:off x="2448" y="816"/>
              <a:ext cx="912" cy="96"/>
            </a:xfrm>
            <a:custGeom>
              <a:avLst/>
              <a:gdLst>
                <a:gd name="T0" fmla="*/ 0 w 912"/>
                <a:gd name="T1" fmla="*/ 0 h 96"/>
                <a:gd name="T2" fmla="*/ 912 w 912"/>
                <a:gd name="T3" fmla="*/ 0 h 96"/>
                <a:gd name="T4" fmla="*/ 912 w 912"/>
                <a:gd name="T5" fmla="*/ 96 h 96"/>
                <a:gd name="T6" fmla="*/ 0 60000 65536"/>
                <a:gd name="T7" fmla="*/ 0 60000 65536"/>
                <a:gd name="T8" fmla="*/ 0 60000 65536"/>
                <a:gd name="T9" fmla="*/ 0 w 912"/>
                <a:gd name="T10" fmla="*/ 0 h 96"/>
                <a:gd name="T11" fmla="*/ 912 w 912"/>
                <a:gd name="T12" fmla="*/ 96 h 96"/>
              </a:gdLst>
              <a:ahLst/>
              <a:cxnLst>
                <a:cxn ang="T6">
                  <a:pos x="T0" y="T1"/>
                </a:cxn>
                <a:cxn ang="T7">
                  <a:pos x="T2" y="T3"/>
                </a:cxn>
                <a:cxn ang="T8">
                  <a:pos x="T4" y="T5"/>
                </a:cxn>
              </a:cxnLst>
              <a:rect l="T9" t="T10" r="T11" b="T12"/>
              <a:pathLst>
                <a:path w="912" h="96">
                  <a:moveTo>
                    <a:pt x="0" y="0"/>
                  </a:moveTo>
                  <a:lnTo>
                    <a:pt x="912" y="0"/>
                  </a:lnTo>
                  <a:lnTo>
                    <a:pt x="912" y="96"/>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87" name="Freeform 37"/>
            <p:cNvSpPr>
              <a:spLocks/>
            </p:cNvSpPr>
            <p:nvPr/>
          </p:nvSpPr>
          <p:spPr bwMode="auto">
            <a:xfrm flipV="1">
              <a:off x="2456" y="1182"/>
              <a:ext cx="912" cy="96"/>
            </a:xfrm>
            <a:custGeom>
              <a:avLst/>
              <a:gdLst>
                <a:gd name="T0" fmla="*/ 0 w 912"/>
                <a:gd name="T1" fmla="*/ 0 h 96"/>
                <a:gd name="T2" fmla="*/ 912 w 912"/>
                <a:gd name="T3" fmla="*/ 0 h 96"/>
                <a:gd name="T4" fmla="*/ 912 w 912"/>
                <a:gd name="T5" fmla="*/ 96 h 96"/>
                <a:gd name="T6" fmla="*/ 0 60000 65536"/>
                <a:gd name="T7" fmla="*/ 0 60000 65536"/>
                <a:gd name="T8" fmla="*/ 0 60000 65536"/>
                <a:gd name="T9" fmla="*/ 0 w 912"/>
                <a:gd name="T10" fmla="*/ 0 h 96"/>
                <a:gd name="T11" fmla="*/ 912 w 912"/>
                <a:gd name="T12" fmla="*/ 96 h 96"/>
              </a:gdLst>
              <a:ahLst/>
              <a:cxnLst>
                <a:cxn ang="T6">
                  <a:pos x="T0" y="T1"/>
                </a:cxn>
                <a:cxn ang="T7">
                  <a:pos x="T2" y="T3"/>
                </a:cxn>
                <a:cxn ang="T8">
                  <a:pos x="T4" y="T5"/>
                </a:cxn>
              </a:cxnLst>
              <a:rect l="T9" t="T10" r="T11" b="T12"/>
              <a:pathLst>
                <a:path w="912" h="96">
                  <a:moveTo>
                    <a:pt x="0" y="0"/>
                  </a:moveTo>
                  <a:lnTo>
                    <a:pt x="912" y="0"/>
                  </a:lnTo>
                  <a:lnTo>
                    <a:pt x="912" y="96"/>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88" name="Line 38"/>
            <p:cNvSpPr>
              <a:spLocks noChangeShapeType="1"/>
            </p:cNvSpPr>
            <p:nvPr/>
          </p:nvSpPr>
          <p:spPr bwMode="auto">
            <a:xfrm flipV="1">
              <a:off x="3072" y="816"/>
              <a:ext cx="0" cy="19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9" name="Line 39"/>
            <p:cNvSpPr>
              <a:spLocks noChangeShapeType="1"/>
            </p:cNvSpPr>
            <p:nvPr/>
          </p:nvSpPr>
          <p:spPr bwMode="auto">
            <a:xfrm flipV="1">
              <a:off x="3078" y="1094"/>
              <a:ext cx="0" cy="19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0" name="Oval 40"/>
            <p:cNvSpPr>
              <a:spLocks noChangeArrowheads="1"/>
            </p:cNvSpPr>
            <p:nvPr/>
          </p:nvSpPr>
          <p:spPr bwMode="auto">
            <a:xfrm>
              <a:off x="3044" y="796"/>
              <a:ext cx="48" cy="48"/>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28691" name="Oval 41"/>
            <p:cNvSpPr>
              <a:spLocks noChangeArrowheads="1"/>
            </p:cNvSpPr>
            <p:nvPr/>
          </p:nvSpPr>
          <p:spPr bwMode="auto">
            <a:xfrm>
              <a:off x="3062" y="1248"/>
              <a:ext cx="48" cy="48"/>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28692" name="Rectangle 42"/>
            <p:cNvSpPr>
              <a:spLocks noChangeArrowheads="1"/>
            </p:cNvSpPr>
            <p:nvPr/>
          </p:nvSpPr>
          <p:spPr bwMode="auto">
            <a:xfrm>
              <a:off x="3504" y="768"/>
              <a:ext cx="576" cy="576"/>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a:t>输出</a:t>
              </a:r>
            </a:p>
            <a:p>
              <a:pPr algn="ctr"/>
              <a:r>
                <a:rPr lang="zh-CN" altLang="en-US"/>
                <a:t>耦合</a:t>
              </a:r>
            </a:p>
          </p:txBody>
        </p:sp>
        <p:sp>
          <p:nvSpPr>
            <p:cNvPr id="28693" name="Rectangle 43"/>
            <p:cNvSpPr>
              <a:spLocks noChangeArrowheads="1"/>
            </p:cNvSpPr>
            <p:nvPr/>
          </p:nvSpPr>
          <p:spPr bwMode="auto">
            <a:xfrm>
              <a:off x="2880" y="1440"/>
              <a:ext cx="576" cy="576"/>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a:t>反馈</a:t>
              </a:r>
            </a:p>
            <a:p>
              <a:pPr algn="ctr"/>
              <a:r>
                <a:rPr lang="zh-CN" altLang="en-US"/>
                <a:t>耦合</a:t>
              </a:r>
            </a:p>
          </p:txBody>
        </p:sp>
        <p:sp>
          <p:nvSpPr>
            <p:cNvPr id="28694" name="Freeform 44"/>
            <p:cNvSpPr>
              <a:spLocks/>
            </p:cNvSpPr>
            <p:nvPr/>
          </p:nvSpPr>
          <p:spPr bwMode="auto">
            <a:xfrm>
              <a:off x="4080" y="816"/>
              <a:ext cx="432" cy="96"/>
            </a:xfrm>
            <a:custGeom>
              <a:avLst/>
              <a:gdLst>
                <a:gd name="T0" fmla="*/ 0 w 432"/>
                <a:gd name="T1" fmla="*/ 0 h 96"/>
                <a:gd name="T2" fmla="*/ 432 w 432"/>
                <a:gd name="T3" fmla="*/ 0 h 96"/>
                <a:gd name="T4" fmla="*/ 432 w 432"/>
                <a:gd name="T5" fmla="*/ 96 h 96"/>
                <a:gd name="T6" fmla="*/ 0 60000 65536"/>
                <a:gd name="T7" fmla="*/ 0 60000 65536"/>
                <a:gd name="T8" fmla="*/ 0 60000 65536"/>
                <a:gd name="T9" fmla="*/ 0 w 432"/>
                <a:gd name="T10" fmla="*/ 0 h 96"/>
                <a:gd name="T11" fmla="*/ 432 w 432"/>
                <a:gd name="T12" fmla="*/ 96 h 96"/>
              </a:gdLst>
              <a:ahLst/>
              <a:cxnLst>
                <a:cxn ang="T6">
                  <a:pos x="T0" y="T1"/>
                </a:cxn>
                <a:cxn ang="T7">
                  <a:pos x="T2" y="T3"/>
                </a:cxn>
                <a:cxn ang="T8">
                  <a:pos x="T4" y="T5"/>
                </a:cxn>
              </a:cxnLst>
              <a:rect l="T9" t="T10" r="T11" b="T12"/>
              <a:pathLst>
                <a:path w="432" h="96">
                  <a:moveTo>
                    <a:pt x="0" y="0"/>
                  </a:moveTo>
                  <a:lnTo>
                    <a:pt x="432" y="0"/>
                  </a:lnTo>
                  <a:lnTo>
                    <a:pt x="432" y="96"/>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95" name="Freeform 45"/>
            <p:cNvSpPr>
              <a:spLocks/>
            </p:cNvSpPr>
            <p:nvPr/>
          </p:nvSpPr>
          <p:spPr bwMode="auto">
            <a:xfrm flipV="1">
              <a:off x="4080" y="1162"/>
              <a:ext cx="432" cy="96"/>
            </a:xfrm>
            <a:custGeom>
              <a:avLst/>
              <a:gdLst>
                <a:gd name="T0" fmla="*/ 0 w 432"/>
                <a:gd name="T1" fmla="*/ 0 h 96"/>
                <a:gd name="T2" fmla="*/ 432 w 432"/>
                <a:gd name="T3" fmla="*/ 0 h 96"/>
                <a:gd name="T4" fmla="*/ 432 w 432"/>
                <a:gd name="T5" fmla="*/ 96 h 96"/>
                <a:gd name="T6" fmla="*/ 0 60000 65536"/>
                <a:gd name="T7" fmla="*/ 0 60000 65536"/>
                <a:gd name="T8" fmla="*/ 0 60000 65536"/>
                <a:gd name="T9" fmla="*/ 0 w 432"/>
                <a:gd name="T10" fmla="*/ 0 h 96"/>
                <a:gd name="T11" fmla="*/ 432 w 432"/>
                <a:gd name="T12" fmla="*/ 96 h 96"/>
              </a:gdLst>
              <a:ahLst/>
              <a:cxnLst>
                <a:cxn ang="T6">
                  <a:pos x="T0" y="T1"/>
                </a:cxn>
                <a:cxn ang="T7">
                  <a:pos x="T2" y="T3"/>
                </a:cxn>
                <a:cxn ang="T8">
                  <a:pos x="T4" y="T5"/>
                </a:cxn>
              </a:cxnLst>
              <a:rect l="T9" t="T10" r="T11" b="T12"/>
              <a:pathLst>
                <a:path w="432" h="96">
                  <a:moveTo>
                    <a:pt x="0" y="0"/>
                  </a:moveTo>
                  <a:lnTo>
                    <a:pt x="432" y="0"/>
                  </a:lnTo>
                  <a:lnTo>
                    <a:pt x="432" y="96"/>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96" name="Text Box 46"/>
            <p:cNvSpPr txBox="1">
              <a:spLocks noChangeArrowheads="1"/>
            </p:cNvSpPr>
            <p:nvPr/>
          </p:nvSpPr>
          <p:spPr bwMode="auto">
            <a:xfrm>
              <a:off x="4550" y="890"/>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R</a:t>
              </a:r>
              <a:r>
                <a:rPr lang="en-US" altLang="zh-CN" baseline="-25000"/>
                <a:t>L</a:t>
              </a:r>
              <a:endParaRPr lang="en-US" altLang="zh-CN"/>
            </a:p>
          </p:txBody>
        </p:sp>
        <p:sp>
          <p:nvSpPr>
            <p:cNvPr id="28697" name="Freeform 47"/>
            <p:cNvSpPr>
              <a:spLocks/>
            </p:cNvSpPr>
            <p:nvPr/>
          </p:nvSpPr>
          <p:spPr bwMode="auto">
            <a:xfrm>
              <a:off x="1344" y="1248"/>
              <a:ext cx="1536" cy="288"/>
            </a:xfrm>
            <a:custGeom>
              <a:avLst/>
              <a:gdLst>
                <a:gd name="T0" fmla="*/ 1536 w 1536"/>
                <a:gd name="T1" fmla="*/ 288 h 288"/>
                <a:gd name="T2" fmla="*/ 0 w 1536"/>
                <a:gd name="T3" fmla="*/ 288 h 288"/>
                <a:gd name="T4" fmla="*/ 0 w 1536"/>
                <a:gd name="T5" fmla="*/ 0 h 288"/>
                <a:gd name="T6" fmla="*/ 192 w 1536"/>
                <a:gd name="T7" fmla="*/ 0 h 288"/>
                <a:gd name="T8" fmla="*/ 0 60000 65536"/>
                <a:gd name="T9" fmla="*/ 0 60000 65536"/>
                <a:gd name="T10" fmla="*/ 0 60000 65536"/>
                <a:gd name="T11" fmla="*/ 0 60000 65536"/>
                <a:gd name="T12" fmla="*/ 0 w 1536"/>
                <a:gd name="T13" fmla="*/ 0 h 288"/>
                <a:gd name="T14" fmla="*/ 1536 w 1536"/>
                <a:gd name="T15" fmla="*/ 288 h 288"/>
              </a:gdLst>
              <a:ahLst/>
              <a:cxnLst>
                <a:cxn ang="T8">
                  <a:pos x="T0" y="T1"/>
                </a:cxn>
                <a:cxn ang="T9">
                  <a:pos x="T2" y="T3"/>
                </a:cxn>
                <a:cxn ang="T10">
                  <a:pos x="T4" y="T5"/>
                </a:cxn>
                <a:cxn ang="T11">
                  <a:pos x="T6" y="T7"/>
                </a:cxn>
              </a:cxnLst>
              <a:rect l="T12" t="T13" r="T14" b="T15"/>
              <a:pathLst>
                <a:path w="1536" h="288">
                  <a:moveTo>
                    <a:pt x="1536" y="288"/>
                  </a:moveTo>
                  <a:lnTo>
                    <a:pt x="0" y="288"/>
                  </a:lnTo>
                  <a:lnTo>
                    <a:pt x="0" y="0"/>
                  </a:lnTo>
                  <a:lnTo>
                    <a:pt x="192" y="0"/>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98" name="Freeform 48"/>
            <p:cNvSpPr>
              <a:spLocks/>
            </p:cNvSpPr>
            <p:nvPr/>
          </p:nvSpPr>
          <p:spPr bwMode="auto">
            <a:xfrm>
              <a:off x="1200" y="864"/>
              <a:ext cx="1680" cy="1056"/>
            </a:xfrm>
            <a:custGeom>
              <a:avLst/>
              <a:gdLst>
                <a:gd name="T0" fmla="*/ 1680 w 1680"/>
                <a:gd name="T1" fmla="*/ 1056 h 1056"/>
                <a:gd name="T2" fmla="*/ 0 w 1680"/>
                <a:gd name="T3" fmla="*/ 1056 h 1056"/>
                <a:gd name="T4" fmla="*/ 0 w 1680"/>
                <a:gd name="T5" fmla="*/ 0 h 1056"/>
                <a:gd name="T6" fmla="*/ 336 w 1680"/>
                <a:gd name="T7" fmla="*/ 0 h 1056"/>
                <a:gd name="T8" fmla="*/ 0 60000 65536"/>
                <a:gd name="T9" fmla="*/ 0 60000 65536"/>
                <a:gd name="T10" fmla="*/ 0 60000 65536"/>
                <a:gd name="T11" fmla="*/ 0 60000 65536"/>
                <a:gd name="T12" fmla="*/ 0 w 1680"/>
                <a:gd name="T13" fmla="*/ 0 h 1056"/>
                <a:gd name="T14" fmla="*/ 1680 w 1680"/>
                <a:gd name="T15" fmla="*/ 1056 h 1056"/>
              </a:gdLst>
              <a:ahLst/>
              <a:cxnLst>
                <a:cxn ang="T8">
                  <a:pos x="T0" y="T1"/>
                </a:cxn>
                <a:cxn ang="T9">
                  <a:pos x="T2" y="T3"/>
                </a:cxn>
                <a:cxn ang="T10">
                  <a:pos x="T4" y="T5"/>
                </a:cxn>
                <a:cxn ang="T11">
                  <a:pos x="T6" y="T7"/>
                </a:cxn>
              </a:cxnLst>
              <a:rect l="T12" t="T13" r="T14" b="T15"/>
              <a:pathLst>
                <a:path w="1680" h="1056">
                  <a:moveTo>
                    <a:pt x="1680" y="1056"/>
                  </a:moveTo>
                  <a:lnTo>
                    <a:pt x="0" y="1056"/>
                  </a:lnTo>
                  <a:lnTo>
                    <a:pt x="0" y="0"/>
                  </a:lnTo>
                  <a:lnTo>
                    <a:pt x="336" y="0"/>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52625" name="Text Box 49"/>
          <p:cNvSpPr txBox="1">
            <a:spLocks noChangeArrowheads="1"/>
          </p:cNvSpPr>
          <p:nvPr/>
        </p:nvSpPr>
        <p:spPr bwMode="auto">
          <a:xfrm>
            <a:off x="603250" y="3833813"/>
            <a:ext cx="581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一般按反馈耦合的方式</a:t>
            </a:r>
            <a:r>
              <a:rPr lang="en-US" altLang="zh-CN" i="1"/>
              <a:t>LC</a:t>
            </a:r>
            <a:r>
              <a:rPr lang="zh-CN" altLang="en-US"/>
              <a:t>振荡分为三种：</a:t>
            </a:r>
          </a:p>
        </p:txBody>
      </p:sp>
      <p:sp>
        <p:nvSpPr>
          <p:cNvPr id="152626" name="Text Box 50"/>
          <p:cNvSpPr txBox="1">
            <a:spLocks noChangeArrowheads="1"/>
          </p:cNvSpPr>
          <p:nvPr/>
        </p:nvSpPr>
        <p:spPr bwMode="auto">
          <a:xfrm>
            <a:off x="1025525" y="4270375"/>
            <a:ext cx="2787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a:t>
            </a:r>
            <a:r>
              <a:rPr lang="en-US" altLang="zh-CN"/>
              <a:t>1</a:t>
            </a:r>
            <a:r>
              <a:rPr lang="zh-CN" altLang="en-US"/>
              <a:t>）变压器反馈式</a:t>
            </a:r>
          </a:p>
        </p:txBody>
      </p:sp>
      <p:sp>
        <p:nvSpPr>
          <p:cNvPr id="152627" name="Text Box 51"/>
          <p:cNvSpPr txBox="1">
            <a:spLocks noChangeArrowheads="1"/>
          </p:cNvSpPr>
          <p:nvPr/>
        </p:nvSpPr>
        <p:spPr bwMode="auto">
          <a:xfrm>
            <a:off x="1025525" y="4832350"/>
            <a:ext cx="2481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a:t>
            </a:r>
            <a:r>
              <a:rPr lang="en-US" altLang="zh-CN"/>
              <a:t>2</a:t>
            </a:r>
            <a:r>
              <a:rPr lang="zh-CN" altLang="en-US"/>
              <a:t>）电感反馈式</a:t>
            </a:r>
          </a:p>
        </p:txBody>
      </p:sp>
      <p:sp>
        <p:nvSpPr>
          <p:cNvPr id="152628" name="Text Box 52"/>
          <p:cNvSpPr txBox="1">
            <a:spLocks noChangeArrowheads="1"/>
          </p:cNvSpPr>
          <p:nvPr/>
        </p:nvSpPr>
        <p:spPr bwMode="auto">
          <a:xfrm>
            <a:off x="1025525" y="5367338"/>
            <a:ext cx="2481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a:t>
            </a:r>
            <a:r>
              <a:rPr lang="en-US" altLang="zh-CN"/>
              <a:t>3</a:t>
            </a:r>
            <a:r>
              <a:rPr lang="zh-CN" altLang="en-US"/>
              <a:t>）电容反馈式</a:t>
            </a:r>
          </a:p>
        </p:txBody>
      </p:sp>
      <p:sp>
        <p:nvSpPr>
          <p:cNvPr id="152629" name="Text Box 53"/>
          <p:cNvSpPr txBox="1">
            <a:spLocks noChangeArrowheads="1"/>
          </p:cNvSpPr>
          <p:nvPr/>
        </p:nvSpPr>
        <p:spPr bwMode="auto">
          <a:xfrm>
            <a:off x="687388" y="5908675"/>
            <a:ext cx="569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放大电路一般采用单级晶体管放大电路。</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100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52625"/>
                                        </p:tgtEl>
                                        <p:attrNameLst>
                                          <p:attrName>style.visibility</p:attrName>
                                        </p:attrNameLst>
                                      </p:cBhvr>
                                      <p:to>
                                        <p:strVal val="visible"/>
                                      </p:to>
                                    </p:set>
                                    <p:anim calcmode="lin" valueType="num">
                                      <p:cBhvr additive="base">
                                        <p:cTn id="11" dur="500" fill="hold"/>
                                        <p:tgtEl>
                                          <p:spTgt spid="152625"/>
                                        </p:tgtEl>
                                        <p:attrNameLst>
                                          <p:attrName>ppt_x</p:attrName>
                                        </p:attrNameLst>
                                      </p:cBhvr>
                                      <p:tavLst>
                                        <p:tav tm="0">
                                          <p:val>
                                            <p:strVal val="#ppt_x"/>
                                          </p:val>
                                        </p:tav>
                                        <p:tav tm="100000">
                                          <p:val>
                                            <p:strVal val="#ppt_x"/>
                                          </p:val>
                                        </p:tav>
                                      </p:tavLst>
                                    </p:anim>
                                    <p:anim calcmode="lin" valueType="num">
                                      <p:cBhvr additive="base">
                                        <p:cTn id="12" dur="500" fill="hold"/>
                                        <p:tgtEl>
                                          <p:spTgt spid="152625"/>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152626"/>
                                        </p:tgtEl>
                                        <p:attrNameLst>
                                          <p:attrName>style.visibility</p:attrName>
                                        </p:attrNameLst>
                                      </p:cBhvr>
                                      <p:to>
                                        <p:strVal val="visible"/>
                                      </p:to>
                                    </p:set>
                                    <p:anim calcmode="lin" valueType="num">
                                      <p:cBhvr additive="base">
                                        <p:cTn id="16" dur="500" fill="hold"/>
                                        <p:tgtEl>
                                          <p:spTgt spid="152626"/>
                                        </p:tgtEl>
                                        <p:attrNameLst>
                                          <p:attrName>ppt_x</p:attrName>
                                        </p:attrNameLst>
                                      </p:cBhvr>
                                      <p:tavLst>
                                        <p:tav tm="0">
                                          <p:val>
                                            <p:strVal val="#ppt_x"/>
                                          </p:val>
                                        </p:tav>
                                        <p:tav tm="100000">
                                          <p:val>
                                            <p:strVal val="#ppt_x"/>
                                          </p:val>
                                        </p:tav>
                                      </p:tavLst>
                                    </p:anim>
                                    <p:anim calcmode="lin" valueType="num">
                                      <p:cBhvr additive="base">
                                        <p:cTn id="17" dur="500" fill="hold"/>
                                        <p:tgtEl>
                                          <p:spTgt spid="152626"/>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152627"/>
                                        </p:tgtEl>
                                        <p:attrNameLst>
                                          <p:attrName>style.visibility</p:attrName>
                                        </p:attrNameLst>
                                      </p:cBhvr>
                                      <p:to>
                                        <p:strVal val="visible"/>
                                      </p:to>
                                    </p:set>
                                    <p:anim calcmode="lin" valueType="num">
                                      <p:cBhvr additive="base">
                                        <p:cTn id="21" dur="500" fill="hold"/>
                                        <p:tgtEl>
                                          <p:spTgt spid="152627"/>
                                        </p:tgtEl>
                                        <p:attrNameLst>
                                          <p:attrName>ppt_x</p:attrName>
                                        </p:attrNameLst>
                                      </p:cBhvr>
                                      <p:tavLst>
                                        <p:tav tm="0">
                                          <p:val>
                                            <p:strVal val="#ppt_x"/>
                                          </p:val>
                                        </p:tav>
                                        <p:tav tm="100000">
                                          <p:val>
                                            <p:strVal val="#ppt_x"/>
                                          </p:val>
                                        </p:tav>
                                      </p:tavLst>
                                    </p:anim>
                                    <p:anim calcmode="lin" valueType="num">
                                      <p:cBhvr additive="base">
                                        <p:cTn id="22" dur="500" fill="hold"/>
                                        <p:tgtEl>
                                          <p:spTgt spid="152627"/>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152628"/>
                                        </p:tgtEl>
                                        <p:attrNameLst>
                                          <p:attrName>style.visibility</p:attrName>
                                        </p:attrNameLst>
                                      </p:cBhvr>
                                      <p:to>
                                        <p:strVal val="visible"/>
                                      </p:to>
                                    </p:set>
                                    <p:anim calcmode="lin" valueType="num">
                                      <p:cBhvr additive="base">
                                        <p:cTn id="26" dur="500" fill="hold"/>
                                        <p:tgtEl>
                                          <p:spTgt spid="152628"/>
                                        </p:tgtEl>
                                        <p:attrNameLst>
                                          <p:attrName>ppt_x</p:attrName>
                                        </p:attrNameLst>
                                      </p:cBhvr>
                                      <p:tavLst>
                                        <p:tav tm="0">
                                          <p:val>
                                            <p:strVal val="#ppt_x"/>
                                          </p:val>
                                        </p:tav>
                                        <p:tav tm="100000">
                                          <p:val>
                                            <p:strVal val="#ppt_x"/>
                                          </p:val>
                                        </p:tav>
                                      </p:tavLst>
                                    </p:anim>
                                    <p:anim calcmode="lin" valueType="num">
                                      <p:cBhvr additive="base">
                                        <p:cTn id="27" dur="500" fill="hold"/>
                                        <p:tgtEl>
                                          <p:spTgt spid="152628"/>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52629"/>
                                        </p:tgtEl>
                                        <p:attrNameLst>
                                          <p:attrName>style.visibility</p:attrName>
                                        </p:attrNameLst>
                                      </p:cBhvr>
                                      <p:to>
                                        <p:strVal val="visible"/>
                                      </p:to>
                                    </p:set>
                                    <p:anim calcmode="lin" valueType="num">
                                      <p:cBhvr additive="base">
                                        <p:cTn id="32" dur="500" fill="hold"/>
                                        <p:tgtEl>
                                          <p:spTgt spid="152629"/>
                                        </p:tgtEl>
                                        <p:attrNameLst>
                                          <p:attrName>ppt_x</p:attrName>
                                        </p:attrNameLst>
                                      </p:cBhvr>
                                      <p:tavLst>
                                        <p:tav tm="0">
                                          <p:val>
                                            <p:strVal val="#ppt_x"/>
                                          </p:val>
                                        </p:tav>
                                        <p:tav tm="100000">
                                          <p:val>
                                            <p:strVal val="#ppt_x"/>
                                          </p:val>
                                        </p:tav>
                                      </p:tavLst>
                                    </p:anim>
                                    <p:anim calcmode="lin" valueType="num">
                                      <p:cBhvr additive="base">
                                        <p:cTn id="33" dur="500" fill="hold"/>
                                        <p:tgtEl>
                                          <p:spTgt spid="1526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25" grpId="0" autoUpdateAnimBg="0"/>
      <p:bldP spid="152626" grpId="0" autoUpdateAnimBg="0"/>
      <p:bldP spid="152627" grpId="0" autoUpdateAnimBg="0"/>
      <p:bldP spid="152628" grpId="0" autoUpdateAnimBg="0"/>
      <p:bldP spid="15262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mtClean="0">
                <a:ea typeface="宋体" charset="-122"/>
              </a:rPr>
              <a:t>8.1.2  </a:t>
            </a:r>
            <a:r>
              <a:rPr lang="en-US" altLang="zh-CN" i="1" smtClean="0">
                <a:ea typeface="宋体" charset="-122"/>
              </a:rPr>
              <a:t>LC</a:t>
            </a:r>
            <a:r>
              <a:rPr lang="zh-CN" altLang="en-US" smtClean="0">
                <a:ea typeface="宋体" charset="-122"/>
              </a:rPr>
              <a:t>振荡电路（续</a:t>
            </a:r>
            <a:r>
              <a:rPr lang="en-US" altLang="zh-CN" smtClean="0">
                <a:ea typeface="宋体" charset="-122"/>
              </a:rPr>
              <a:t>2</a:t>
            </a:r>
            <a:r>
              <a:rPr lang="zh-CN" altLang="en-US" smtClean="0">
                <a:ea typeface="宋体" charset="-122"/>
              </a:rPr>
              <a:t>）</a:t>
            </a:r>
            <a:endParaRPr lang="en-US" altLang="zh-CN" smtClean="0">
              <a:ea typeface="宋体" charset="-122"/>
            </a:endParaRPr>
          </a:p>
        </p:txBody>
      </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14</a:t>
            </a:fld>
            <a:endParaRPr lang="zh-CN" altLang="en-US"/>
          </a:p>
        </p:txBody>
      </p:sp>
      <p:sp>
        <p:nvSpPr>
          <p:cNvPr id="29699" name="Rectangle 3"/>
          <p:cNvSpPr>
            <a:spLocks noGrp="1" noChangeArrowheads="1"/>
          </p:cNvSpPr>
          <p:nvPr>
            <p:ph sz="quarter" idx="11"/>
          </p:nvPr>
        </p:nvSpPr>
        <p:spPr/>
        <p:txBody>
          <a:bodyPr/>
          <a:lstStyle/>
          <a:p>
            <a:pPr eaLnBrk="1" hangingPunct="1"/>
            <a:r>
              <a:rPr lang="zh-CN" altLang="en-US" smtClean="0">
                <a:ea typeface="宋体" charset="-122"/>
              </a:rPr>
              <a:t>变压器反馈</a:t>
            </a:r>
            <a:r>
              <a:rPr lang="en-US" altLang="zh-CN" i="1" smtClean="0">
                <a:ea typeface="宋体" charset="-122"/>
              </a:rPr>
              <a:t>LC</a:t>
            </a:r>
            <a:r>
              <a:rPr lang="zh-CN" altLang="en-US" smtClean="0">
                <a:ea typeface="宋体" charset="-122"/>
              </a:rPr>
              <a:t>振荡电路</a:t>
            </a:r>
          </a:p>
        </p:txBody>
      </p:sp>
      <p:sp>
        <p:nvSpPr>
          <p:cNvPr id="153604" name="Text Box 4"/>
          <p:cNvSpPr txBox="1">
            <a:spLocks noChangeArrowheads="1"/>
          </p:cNvSpPr>
          <p:nvPr/>
        </p:nvSpPr>
        <p:spPr bwMode="auto">
          <a:xfrm>
            <a:off x="4164013" y="1730375"/>
            <a:ext cx="4557712"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algn="just" eaLnBrk="1" hangingPunct="1">
              <a:lnSpc>
                <a:spcPct val="130000"/>
              </a:lnSpc>
            </a:pPr>
            <a:r>
              <a:rPr lang="zh-CN" altLang="en-US"/>
              <a:t>由于变压器反馈的反馈系数可以做得较大，所以，振荡与否主要看是否构成正反馈。</a:t>
            </a:r>
          </a:p>
        </p:txBody>
      </p:sp>
      <p:sp>
        <p:nvSpPr>
          <p:cNvPr id="153605" name="Text Box 5"/>
          <p:cNvSpPr txBox="1">
            <a:spLocks noChangeArrowheads="1"/>
          </p:cNvSpPr>
          <p:nvPr/>
        </p:nvSpPr>
        <p:spPr bwMode="auto">
          <a:xfrm>
            <a:off x="4200525" y="3187700"/>
            <a:ext cx="456565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20000"/>
              </a:lnSpc>
            </a:pPr>
            <a:r>
              <a:rPr lang="zh-CN" altLang="en-US"/>
              <a:t>根据反馈极性判断的瞬时极性法，判断电路是否具有正反馈。</a:t>
            </a:r>
          </a:p>
        </p:txBody>
      </p:sp>
      <p:grpSp>
        <p:nvGrpSpPr>
          <p:cNvPr id="2" name="Group 6"/>
          <p:cNvGrpSpPr>
            <a:grpSpLocks/>
          </p:cNvGrpSpPr>
          <p:nvPr/>
        </p:nvGrpSpPr>
        <p:grpSpPr bwMode="auto">
          <a:xfrm>
            <a:off x="1200150" y="2344738"/>
            <a:ext cx="2849563" cy="2628900"/>
            <a:chOff x="1056" y="2520"/>
            <a:chExt cx="1795" cy="1656"/>
          </a:xfrm>
        </p:grpSpPr>
        <p:grpSp>
          <p:nvGrpSpPr>
            <p:cNvPr id="29711" name="Group 7"/>
            <p:cNvGrpSpPr>
              <a:grpSpLocks/>
            </p:cNvGrpSpPr>
            <p:nvPr/>
          </p:nvGrpSpPr>
          <p:grpSpPr bwMode="auto">
            <a:xfrm>
              <a:off x="1488" y="3264"/>
              <a:ext cx="288" cy="336"/>
              <a:chOff x="1344" y="1680"/>
              <a:chExt cx="288" cy="336"/>
            </a:xfrm>
          </p:grpSpPr>
          <p:sp>
            <p:nvSpPr>
              <p:cNvPr id="29803" name="Line 8"/>
              <p:cNvSpPr>
                <a:spLocks noChangeShapeType="1"/>
              </p:cNvSpPr>
              <p:nvPr/>
            </p:nvSpPr>
            <p:spPr bwMode="auto">
              <a:xfrm>
                <a:off x="1488" y="172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04" name="Line 9"/>
              <p:cNvSpPr>
                <a:spLocks noChangeShapeType="1"/>
              </p:cNvSpPr>
              <p:nvPr/>
            </p:nvSpPr>
            <p:spPr bwMode="auto">
              <a:xfrm flipV="1">
                <a:off x="1488" y="168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05" name="Line 10"/>
              <p:cNvSpPr>
                <a:spLocks noChangeShapeType="1"/>
              </p:cNvSpPr>
              <p:nvPr/>
            </p:nvSpPr>
            <p:spPr bwMode="auto">
              <a:xfrm>
                <a:off x="1488" y="1872"/>
                <a:ext cx="144" cy="144"/>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9806" name="Line 11"/>
              <p:cNvSpPr>
                <a:spLocks noChangeShapeType="1"/>
              </p:cNvSpPr>
              <p:nvPr/>
            </p:nvSpPr>
            <p:spPr bwMode="auto">
              <a:xfrm>
                <a:off x="1344" y="1846"/>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712" name="Group 12"/>
            <p:cNvGrpSpPr>
              <a:grpSpLocks/>
            </p:cNvGrpSpPr>
            <p:nvPr/>
          </p:nvGrpSpPr>
          <p:grpSpPr bwMode="auto">
            <a:xfrm>
              <a:off x="1438" y="2928"/>
              <a:ext cx="77" cy="480"/>
              <a:chOff x="1824" y="1344"/>
              <a:chExt cx="77" cy="480"/>
            </a:xfrm>
          </p:grpSpPr>
          <p:sp>
            <p:nvSpPr>
              <p:cNvPr id="29800" name="Rectangle 13"/>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801" name="Line 14"/>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02" name="Line 15"/>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713" name="Group 16"/>
            <p:cNvGrpSpPr>
              <a:grpSpLocks noChangeAspect="1"/>
            </p:cNvGrpSpPr>
            <p:nvPr/>
          </p:nvGrpSpPr>
          <p:grpSpPr bwMode="auto">
            <a:xfrm>
              <a:off x="1890" y="3744"/>
              <a:ext cx="141" cy="290"/>
              <a:chOff x="3120" y="864"/>
              <a:chExt cx="117" cy="240"/>
            </a:xfrm>
          </p:grpSpPr>
          <p:grpSp>
            <p:nvGrpSpPr>
              <p:cNvPr id="29791" name="Group 17"/>
              <p:cNvGrpSpPr>
                <a:grpSpLocks noChangeAspect="1"/>
              </p:cNvGrpSpPr>
              <p:nvPr/>
            </p:nvGrpSpPr>
            <p:grpSpPr bwMode="auto">
              <a:xfrm>
                <a:off x="3120" y="864"/>
                <a:ext cx="117" cy="240"/>
                <a:chOff x="2064" y="576"/>
                <a:chExt cx="117" cy="240"/>
              </a:xfrm>
            </p:grpSpPr>
            <p:grpSp>
              <p:nvGrpSpPr>
                <p:cNvPr id="29795" name="Group 18"/>
                <p:cNvGrpSpPr>
                  <a:grpSpLocks noChangeAspect="1"/>
                </p:cNvGrpSpPr>
                <p:nvPr/>
              </p:nvGrpSpPr>
              <p:grpSpPr bwMode="auto">
                <a:xfrm>
                  <a:off x="2064" y="672"/>
                  <a:ext cx="117" cy="49"/>
                  <a:chOff x="2064" y="672"/>
                  <a:chExt cx="117" cy="49"/>
                </a:xfrm>
              </p:grpSpPr>
              <p:sp>
                <p:nvSpPr>
                  <p:cNvPr id="29798" name="Line 19"/>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9" name="Line 20"/>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96" name="Line 21"/>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7" name="Line 22"/>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792" name="Group 23"/>
              <p:cNvGrpSpPr>
                <a:grpSpLocks noChangeAspect="1"/>
              </p:cNvGrpSpPr>
              <p:nvPr/>
            </p:nvGrpSpPr>
            <p:grpSpPr bwMode="auto">
              <a:xfrm>
                <a:off x="3198" y="905"/>
                <a:ext cx="34" cy="34"/>
                <a:chOff x="3552" y="1000"/>
                <a:chExt cx="34" cy="34"/>
              </a:xfrm>
            </p:grpSpPr>
            <p:sp>
              <p:nvSpPr>
                <p:cNvPr id="29793" name="Line 24"/>
                <p:cNvSpPr>
                  <a:spLocks noChangeAspect="1" noChangeShapeType="1"/>
                </p:cNvSpPr>
                <p:nvPr/>
              </p:nvSpPr>
              <p:spPr bwMode="auto">
                <a:xfrm>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4" name="Line 25"/>
                <p:cNvSpPr>
                  <a:spLocks noChangeAspect="1" noChangeShapeType="1"/>
                </p:cNvSpPr>
                <p:nvPr/>
              </p:nvSpPr>
              <p:spPr bwMode="auto">
                <a:xfrm rot="5400000">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9714" name="Group 26"/>
            <p:cNvGrpSpPr>
              <a:grpSpLocks noChangeAspect="1"/>
            </p:cNvGrpSpPr>
            <p:nvPr/>
          </p:nvGrpSpPr>
          <p:grpSpPr bwMode="auto">
            <a:xfrm rot="16200000" flipV="1">
              <a:off x="1272" y="3286"/>
              <a:ext cx="141" cy="290"/>
              <a:chOff x="3120" y="864"/>
              <a:chExt cx="117" cy="240"/>
            </a:xfrm>
          </p:grpSpPr>
          <p:grpSp>
            <p:nvGrpSpPr>
              <p:cNvPr id="29782" name="Group 27"/>
              <p:cNvGrpSpPr>
                <a:grpSpLocks noChangeAspect="1"/>
              </p:cNvGrpSpPr>
              <p:nvPr/>
            </p:nvGrpSpPr>
            <p:grpSpPr bwMode="auto">
              <a:xfrm>
                <a:off x="3120" y="864"/>
                <a:ext cx="117" cy="240"/>
                <a:chOff x="2064" y="576"/>
                <a:chExt cx="117" cy="240"/>
              </a:xfrm>
            </p:grpSpPr>
            <p:grpSp>
              <p:nvGrpSpPr>
                <p:cNvPr id="29786" name="Group 28"/>
                <p:cNvGrpSpPr>
                  <a:grpSpLocks noChangeAspect="1"/>
                </p:cNvGrpSpPr>
                <p:nvPr/>
              </p:nvGrpSpPr>
              <p:grpSpPr bwMode="auto">
                <a:xfrm>
                  <a:off x="2064" y="672"/>
                  <a:ext cx="117" cy="49"/>
                  <a:chOff x="2064" y="672"/>
                  <a:chExt cx="117" cy="49"/>
                </a:xfrm>
              </p:grpSpPr>
              <p:sp>
                <p:nvSpPr>
                  <p:cNvPr id="29789" name="Line 29"/>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0" name="Line 30"/>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87" name="Line 31"/>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88" name="Line 32"/>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783" name="Group 33"/>
              <p:cNvGrpSpPr>
                <a:grpSpLocks noChangeAspect="1"/>
              </p:cNvGrpSpPr>
              <p:nvPr/>
            </p:nvGrpSpPr>
            <p:grpSpPr bwMode="auto">
              <a:xfrm>
                <a:off x="3198" y="905"/>
                <a:ext cx="34" cy="34"/>
                <a:chOff x="3552" y="1000"/>
                <a:chExt cx="34" cy="34"/>
              </a:xfrm>
            </p:grpSpPr>
            <p:sp>
              <p:nvSpPr>
                <p:cNvPr id="29784" name="Line 34"/>
                <p:cNvSpPr>
                  <a:spLocks noChangeAspect="1" noChangeShapeType="1"/>
                </p:cNvSpPr>
                <p:nvPr/>
              </p:nvSpPr>
              <p:spPr bwMode="auto">
                <a:xfrm>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85" name="Line 35"/>
                <p:cNvSpPr>
                  <a:spLocks noChangeAspect="1" noChangeShapeType="1"/>
                </p:cNvSpPr>
                <p:nvPr/>
              </p:nvSpPr>
              <p:spPr bwMode="auto">
                <a:xfrm rot="5400000">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9715" name="Group 36"/>
            <p:cNvGrpSpPr>
              <a:grpSpLocks/>
            </p:cNvGrpSpPr>
            <p:nvPr/>
          </p:nvGrpSpPr>
          <p:grpSpPr bwMode="auto">
            <a:xfrm>
              <a:off x="1728" y="3600"/>
              <a:ext cx="77" cy="480"/>
              <a:chOff x="1824" y="1344"/>
              <a:chExt cx="77" cy="480"/>
            </a:xfrm>
          </p:grpSpPr>
          <p:sp>
            <p:nvSpPr>
              <p:cNvPr id="29779" name="Rectangle 37"/>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80" name="Line 38"/>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81" name="Line 39"/>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716" name="Group 40"/>
            <p:cNvGrpSpPr>
              <a:grpSpLocks/>
            </p:cNvGrpSpPr>
            <p:nvPr/>
          </p:nvGrpSpPr>
          <p:grpSpPr bwMode="auto">
            <a:xfrm>
              <a:off x="1698" y="4080"/>
              <a:ext cx="144" cy="96"/>
              <a:chOff x="1056" y="1392"/>
              <a:chExt cx="144" cy="96"/>
            </a:xfrm>
          </p:grpSpPr>
          <p:sp>
            <p:nvSpPr>
              <p:cNvPr id="29777" name="Line 41"/>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8" name="Line 42"/>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717" name="Group 43"/>
            <p:cNvGrpSpPr>
              <a:grpSpLocks/>
            </p:cNvGrpSpPr>
            <p:nvPr/>
          </p:nvGrpSpPr>
          <p:grpSpPr bwMode="auto">
            <a:xfrm>
              <a:off x="1439" y="3408"/>
              <a:ext cx="77" cy="480"/>
              <a:chOff x="1824" y="1344"/>
              <a:chExt cx="77" cy="480"/>
            </a:xfrm>
          </p:grpSpPr>
          <p:sp>
            <p:nvSpPr>
              <p:cNvPr id="29774" name="Rectangle 44"/>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75" name="Line 45"/>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6" name="Line 46"/>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718" name="Group 47"/>
            <p:cNvGrpSpPr>
              <a:grpSpLocks noChangeAspect="1"/>
            </p:cNvGrpSpPr>
            <p:nvPr/>
          </p:nvGrpSpPr>
          <p:grpSpPr bwMode="auto">
            <a:xfrm>
              <a:off x="1710" y="2986"/>
              <a:ext cx="141" cy="290"/>
              <a:chOff x="2064" y="576"/>
              <a:chExt cx="117" cy="240"/>
            </a:xfrm>
          </p:grpSpPr>
          <p:grpSp>
            <p:nvGrpSpPr>
              <p:cNvPr id="29769" name="Group 48"/>
              <p:cNvGrpSpPr>
                <a:grpSpLocks noChangeAspect="1"/>
              </p:cNvGrpSpPr>
              <p:nvPr/>
            </p:nvGrpSpPr>
            <p:grpSpPr bwMode="auto">
              <a:xfrm>
                <a:off x="2064" y="672"/>
                <a:ext cx="117" cy="49"/>
                <a:chOff x="2064" y="672"/>
                <a:chExt cx="117" cy="49"/>
              </a:xfrm>
            </p:grpSpPr>
            <p:sp>
              <p:nvSpPr>
                <p:cNvPr id="29772" name="Line 49"/>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3" name="Line 50"/>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70" name="Line 51"/>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1" name="Line 52"/>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719" name="Group 53"/>
            <p:cNvGrpSpPr>
              <a:grpSpLocks/>
            </p:cNvGrpSpPr>
            <p:nvPr/>
          </p:nvGrpSpPr>
          <p:grpSpPr bwMode="auto">
            <a:xfrm>
              <a:off x="2774" y="3416"/>
              <a:ext cx="77" cy="480"/>
              <a:chOff x="1824" y="1344"/>
              <a:chExt cx="77" cy="480"/>
            </a:xfrm>
          </p:grpSpPr>
          <p:sp>
            <p:nvSpPr>
              <p:cNvPr id="29766" name="Rectangle 54"/>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67" name="Line 55"/>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8" name="Line 56"/>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720" name="Group 57"/>
            <p:cNvGrpSpPr>
              <a:grpSpLocks/>
            </p:cNvGrpSpPr>
            <p:nvPr/>
          </p:nvGrpSpPr>
          <p:grpSpPr bwMode="auto">
            <a:xfrm rot="5400000">
              <a:off x="1927" y="3065"/>
              <a:ext cx="326" cy="52"/>
              <a:chOff x="1877" y="383"/>
              <a:chExt cx="326" cy="52"/>
            </a:xfrm>
          </p:grpSpPr>
          <p:sp>
            <p:nvSpPr>
              <p:cNvPr id="29760" name="Freeform 58"/>
              <p:cNvSpPr>
                <a:spLocks/>
              </p:cNvSpPr>
              <p:nvPr/>
            </p:nvSpPr>
            <p:spPr bwMode="auto">
              <a:xfrm rot="10800000" flipH="1" flipV="1">
                <a:off x="1925" y="384"/>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61" name="Freeform 59"/>
              <p:cNvSpPr>
                <a:spLocks/>
              </p:cNvSpPr>
              <p:nvPr/>
            </p:nvSpPr>
            <p:spPr bwMode="auto">
              <a:xfrm rot="10800000" flipH="1" flipV="1">
                <a:off x="1981"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62" name="Freeform 60"/>
              <p:cNvSpPr>
                <a:spLocks/>
              </p:cNvSpPr>
              <p:nvPr/>
            </p:nvSpPr>
            <p:spPr bwMode="auto">
              <a:xfrm rot="10800000" flipH="1" flipV="1">
                <a:off x="2039"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63" name="Freeform 61"/>
              <p:cNvSpPr>
                <a:spLocks/>
              </p:cNvSpPr>
              <p:nvPr/>
            </p:nvSpPr>
            <p:spPr bwMode="auto">
              <a:xfrm rot="10800000" flipH="1" flipV="1">
                <a:off x="2097"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64" name="Line 62"/>
              <p:cNvSpPr>
                <a:spLocks noChangeShapeType="1"/>
              </p:cNvSpPr>
              <p:nvPr/>
            </p:nvSpPr>
            <p:spPr bwMode="auto">
              <a:xfrm rot="10800000" flipH="1" flipV="1">
                <a:off x="1877" y="433"/>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5" name="Line 63"/>
              <p:cNvSpPr>
                <a:spLocks noChangeShapeType="1"/>
              </p:cNvSpPr>
              <p:nvPr/>
            </p:nvSpPr>
            <p:spPr bwMode="auto">
              <a:xfrm rot="10800000" flipH="1" flipV="1">
                <a:off x="2155" y="432"/>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21" name="Line 64"/>
            <p:cNvSpPr>
              <a:spLocks noChangeShapeType="1"/>
            </p:cNvSpPr>
            <p:nvPr/>
          </p:nvSpPr>
          <p:spPr bwMode="auto">
            <a:xfrm flipH="1">
              <a:off x="1776" y="3260"/>
              <a:ext cx="288" cy="0"/>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grpSp>
          <p:nvGrpSpPr>
            <p:cNvPr id="29722" name="Group 65"/>
            <p:cNvGrpSpPr>
              <a:grpSpLocks/>
            </p:cNvGrpSpPr>
            <p:nvPr/>
          </p:nvGrpSpPr>
          <p:grpSpPr bwMode="auto">
            <a:xfrm rot="16200000" flipH="1">
              <a:off x="2119" y="3065"/>
              <a:ext cx="326" cy="52"/>
              <a:chOff x="1877" y="383"/>
              <a:chExt cx="326" cy="52"/>
            </a:xfrm>
          </p:grpSpPr>
          <p:sp>
            <p:nvSpPr>
              <p:cNvPr id="29754" name="Freeform 66"/>
              <p:cNvSpPr>
                <a:spLocks/>
              </p:cNvSpPr>
              <p:nvPr/>
            </p:nvSpPr>
            <p:spPr bwMode="auto">
              <a:xfrm rot="10800000" flipH="1" flipV="1">
                <a:off x="1925" y="384"/>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55" name="Freeform 67"/>
              <p:cNvSpPr>
                <a:spLocks/>
              </p:cNvSpPr>
              <p:nvPr/>
            </p:nvSpPr>
            <p:spPr bwMode="auto">
              <a:xfrm rot="10800000" flipH="1" flipV="1">
                <a:off x="1981"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56" name="Freeform 68"/>
              <p:cNvSpPr>
                <a:spLocks/>
              </p:cNvSpPr>
              <p:nvPr/>
            </p:nvSpPr>
            <p:spPr bwMode="auto">
              <a:xfrm rot="10800000" flipH="1" flipV="1">
                <a:off x="2039"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57" name="Freeform 69"/>
              <p:cNvSpPr>
                <a:spLocks/>
              </p:cNvSpPr>
              <p:nvPr/>
            </p:nvSpPr>
            <p:spPr bwMode="auto">
              <a:xfrm rot="10800000" flipH="1" flipV="1">
                <a:off x="2097"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58" name="Line 70"/>
              <p:cNvSpPr>
                <a:spLocks noChangeShapeType="1"/>
              </p:cNvSpPr>
              <p:nvPr/>
            </p:nvSpPr>
            <p:spPr bwMode="auto">
              <a:xfrm rot="10800000" flipH="1" flipV="1">
                <a:off x="1877" y="433"/>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9" name="Line 71"/>
              <p:cNvSpPr>
                <a:spLocks noChangeShapeType="1"/>
              </p:cNvSpPr>
              <p:nvPr/>
            </p:nvSpPr>
            <p:spPr bwMode="auto">
              <a:xfrm rot="10800000" flipH="1" flipV="1">
                <a:off x="2155" y="432"/>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23" name="Line 72"/>
            <p:cNvSpPr>
              <a:spLocks noChangeShapeType="1"/>
            </p:cNvSpPr>
            <p:nvPr/>
          </p:nvSpPr>
          <p:spPr bwMode="auto">
            <a:xfrm>
              <a:off x="2180" y="2880"/>
              <a:ext cx="0" cy="8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9724" name="Group 73"/>
            <p:cNvGrpSpPr>
              <a:grpSpLocks/>
            </p:cNvGrpSpPr>
            <p:nvPr/>
          </p:nvGrpSpPr>
          <p:grpSpPr bwMode="auto">
            <a:xfrm rot="16200000" flipH="1">
              <a:off x="2105" y="3555"/>
              <a:ext cx="326" cy="52"/>
              <a:chOff x="1877" y="383"/>
              <a:chExt cx="326" cy="52"/>
            </a:xfrm>
          </p:grpSpPr>
          <p:sp>
            <p:nvSpPr>
              <p:cNvPr id="29748" name="Freeform 74"/>
              <p:cNvSpPr>
                <a:spLocks/>
              </p:cNvSpPr>
              <p:nvPr/>
            </p:nvSpPr>
            <p:spPr bwMode="auto">
              <a:xfrm rot="10800000" flipH="1" flipV="1">
                <a:off x="1925" y="384"/>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49" name="Freeform 75"/>
              <p:cNvSpPr>
                <a:spLocks/>
              </p:cNvSpPr>
              <p:nvPr/>
            </p:nvSpPr>
            <p:spPr bwMode="auto">
              <a:xfrm rot="10800000" flipH="1" flipV="1">
                <a:off x="1981"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50" name="Freeform 76"/>
              <p:cNvSpPr>
                <a:spLocks/>
              </p:cNvSpPr>
              <p:nvPr/>
            </p:nvSpPr>
            <p:spPr bwMode="auto">
              <a:xfrm rot="10800000" flipH="1" flipV="1">
                <a:off x="2039"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51" name="Freeform 77"/>
              <p:cNvSpPr>
                <a:spLocks/>
              </p:cNvSpPr>
              <p:nvPr/>
            </p:nvSpPr>
            <p:spPr bwMode="auto">
              <a:xfrm rot="10800000" flipH="1" flipV="1">
                <a:off x="2097"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52" name="Line 78"/>
              <p:cNvSpPr>
                <a:spLocks noChangeShapeType="1"/>
              </p:cNvSpPr>
              <p:nvPr/>
            </p:nvSpPr>
            <p:spPr bwMode="auto">
              <a:xfrm rot="10800000" flipH="1" flipV="1">
                <a:off x="1877" y="433"/>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3" name="Line 79"/>
              <p:cNvSpPr>
                <a:spLocks noChangeShapeType="1"/>
              </p:cNvSpPr>
              <p:nvPr/>
            </p:nvSpPr>
            <p:spPr bwMode="auto">
              <a:xfrm rot="10800000" flipH="1" flipV="1">
                <a:off x="2155" y="432"/>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25" name="Freeform 80"/>
            <p:cNvSpPr>
              <a:spLocks/>
            </p:cNvSpPr>
            <p:nvPr/>
          </p:nvSpPr>
          <p:spPr bwMode="auto">
            <a:xfrm>
              <a:off x="1766" y="3744"/>
              <a:ext cx="528" cy="336"/>
            </a:xfrm>
            <a:custGeom>
              <a:avLst/>
              <a:gdLst>
                <a:gd name="T0" fmla="*/ 528 w 528"/>
                <a:gd name="T1" fmla="*/ 0 h 336"/>
                <a:gd name="T2" fmla="*/ 528 w 528"/>
                <a:gd name="T3" fmla="*/ 336 h 336"/>
                <a:gd name="T4" fmla="*/ 0 w 528"/>
                <a:gd name="T5" fmla="*/ 336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26" name="Freeform 81"/>
            <p:cNvSpPr>
              <a:spLocks/>
            </p:cNvSpPr>
            <p:nvPr/>
          </p:nvSpPr>
          <p:spPr bwMode="auto">
            <a:xfrm>
              <a:off x="2284" y="3840"/>
              <a:ext cx="528" cy="240"/>
            </a:xfrm>
            <a:custGeom>
              <a:avLst/>
              <a:gdLst>
                <a:gd name="T0" fmla="*/ 528 w 528"/>
                <a:gd name="T1" fmla="*/ 0 h 336"/>
                <a:gd name="T2" fmla="*/ 528 w 528"/>
                <a:gd name="T3" fmla="*/ 122 h 336"/>
                <a:gd name="T4" fmla="*/ 0 w 528"/>
                <a:gd name="T5" fmla="*/ 122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27" name="Line 82"/>
            <p:cNvSpPr>
              <a:spLocks noChangeShapeType="1"/>
            </p:cNvSpPr>
            <p:nvPr/>
          </p:nvSpPr>
          <p:spPr bwMode="auto">
            <a:xfrm>
              <a:off x="2288" y="3412"/>
              <a:ext cx="5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9728" name="Group 83"/>
            <p:cNvGrpSpPr>
              <a:grpSpLocks/>
            </p:cNvGrpSpPr>
            <p:nvPr/>
          </p:nvGrpSpPr>
          <p:grpSpPr bwMode="auto">
            <a:xfrm rot="-5400000">
              <a:off x="2288" y="3202"/>
              <a:ext cx="144" cy="96"/>
              <a:chOff x="1056" y="1392"/>
              <a:chExt cx="144" cy="96"/>
            </a:xfrm>
          </p:grpSpPr>
          <p:sp>
            <p:nvSpPr>
              <p:cNvPr id="29746" name="Line 84"/>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7" name="Line 85"/>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29" name="Freeform 86"/>
            <p:cNvSpPr>
              <a:spLocks/>
            </p:cNvSpPr>
            <p:nvPr/>
          </p:nvSpPr>
          <p:spPr bwMode="auto">
            <a:xfrm>
              <a:off x="1248" y="2736"/>
              <a:ext cx="816" cy="192"/>
            </a:xfrm>
            <a:custGeom>
              <a:avLst/>
              <a:gdLst>
                <a:gd name="T0" fmla="*/ 816 w 816"/>
                <a:gd name="T1" fmla="*/ 192 h 192"/>
                <a:gd name="T2" fmla="*/ 816 w 816"/>
                <a:gd name="T3" fmla="*/ 0 h 192"/>
                <a:gd name="T4" fmla="*/ 0 w 816"/>
                <a:gd name="T5" fmla="*/ 0 h 192"/>
                <a:gd name="T6" fmla="*/ 0 60000 65536"/>
                <a:gd name="T7" fmla="*/ 0 60000 65536"/>
                <a:gd name="T8" fmla="*/ 0 60000 65536"/>
                <a:gd name="T9" fmla="*/ 0 w 816"/>
                <a:gd name="T10" fmla="*/ 0 h 192"/>
                <a:gd name="T11" fmla="*/ 816 w 816"/>
                <a:gd name="T12" fmla="*/ 192 h 192"/>
              </a:gdLst>
              <a:ahLst/>
              <a:cxnLst>
                <a:cxn ang="T6">
                  <a:pos x="T0" y="T1"/>
                </a:cxn>
                <a:cxn ang="T7">
                  <a:pos x="T2" y="T3"/>
                </a:cxn>
                <a:cxn ang="T8">
                  <a:pos x="T4" y="T5"/>
                </a:cxn>
              </a:cxnLst>
              <a:rect l="T9" t="T10" r="T11" b="T12"/>
              <a:pathLst>
                <a:path w="816" h="192">
                  <a:moveTo>
                    <a:pt x="816" y="192"/>
                  </a:moveTo>
                  <a:lnTo>
                    <a:pt x="816" y="0"/>
                  </a:ln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30" name="Line 87"/>
            <p:cNvSpPr>
              <a:spLocks noChangeShapeType="1"/>
            </p:cNvSpPr>
            <p:nvPr/>
          </p:nvSpPr>
          <p:spPr bwMode="auto">
            <a:xfrm flipV="1">
              <a:off x="1780" y="2728"/>
              <a:ext cx="0" cy="336"/>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29731" name="Line 88"/>
            <p:cNvSpPr>
              <a:spLocks noChangeShapeType="1"/>
            </p:cNvSpPr>
            <p:nvPr/>
          </p:nvSpPr>
          <p:spPr bwMode="auto">
            <a:xfrm flipV="1">
              <a:off x="1476" y="2732"/>
              <a:ext cx="0" cy="288"/>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29732" name="Oval 89"/>
            <p:cNvSpPr>
              <a:spLocks noChangeArrowheads="1"/>
            </p:cNvSpPr>
            <p:nvPr/>
          </p:nvSpPr>
          <p:spPr bwMode="auto">
            <a:xfrm>
              <a:off x="1200" y="2708"/>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33" name="Freeform 90"/>
            <p:cNvSpPr>
              <a:spLocks/>
            </p:cNvSpPr>
            <p:nvPr/>
          </p:nvSpPr>
          <p:spPr bwMode="auto">
            <a:xfrm flipH="1">
              <a:off x="1480" y="3792"/>
              <a:ext cx="528" cy="288"/>
            </a:xfrm>
            <a:custGeom>
              <a:avLst/>
              <a:gdLst>
                <a:gd name="T0" fmla="*/ 528 w 528"/>
                <a:gd name="T1" fmla="*/ 0 h 336"/>
                <a:gd name="T2" fmla="*/ 528 w 528"/>
                <a:gd name="T3" fmla="*/ 212 h 336"/>
                <a:gd name="T4" fmla="*/ 0 w 528"/>
                <a:gd name="T5" fmla="*/ 212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34" name="Freeform 91"/>
            <p:cNvSpPr>
              <a:spLocks/>
            </p:cNvSpPr>
            <p:nvPr/>
          </p:nvSpPr>
          <p:spPr bwMode="auto">
            <a:xfrm>
              <a:off x="1056" y="2520"/>
              <a:ext cx="1248" cy="912"/>
            </a:xfrm>
            <a:custGeom>
              <a:avLst/>
              <a:gdLst>
                <a:gd name="T0" fmla="*/ 144 w 1248"/>
                <a:gd name="T1" fmla="*/ 912 h 912"/>
                <a:gd name="T2" fmla="*/ 0 w 1248"/>
                <a:gd name="T3" fmla="*/ 912 h 912"/>
                <a:gd name="T4" fmla="*/ 0 w 1248"/>
                <a:gd name="T5" fmla="*/ 0 h 912"/>
                <a:gd name="T6" fmla="*/ 1248 w 1248"/>
                <a:gd name="T7" fmla="*/ 0 h 912"/>
                <a:gd name="T8" fmla="*/ 1248 w 1248"/>
                <a:gd name="T9" fmla="*/ 432 h 912"/>
                <a:gd name="T10" fmla="*/ 0 60000 65536"/>
                <a:gd name="T11" fmla="*/ 0 60000 65536"/>
                <a:gd name="T12" fmla="*/ 0 60000 65536"/>
                <a:gd name="T13" fmla="*/ 0 60000 65536"/>
                <a:gd name="T14" fmla="*/ 0 60000 65536"/>
                <a:gd name="T15" fmla="*/ 0 w 1248"/>
                <a:gd name="T16" fmla="*/ 0 h 912"/>
                <a:gd name="T17" fmla="*/ 1248 w 1248"/>
                <a:gd name="T18" fmla="*/ 912 h 912"/>
              </a:gdLst>
              <a:ahLst/>
              <a:cxnLst>
                <a:cxn ang="T10">
                  <a:pos x="T0" y="T1"/>
                </a:cxn>
                <a:cxn ang="T11">
                  <a:pos x="T2" y="T3"/>
                </a:cxn>
                <a:cxn ang="T12">
                  <a:pos x="T4" y="T5"/>
                </a:cxn>
                <a:cxn ang="T13">
                  <a:pos x="T6" y="T7"/>
                </a:cxn>
                <a:cxn ang="T14">
                  <a:pos x="T8" y="T9"/>
                </a:cxn>
              </a:cxnLst>
              <a:rect l="T15" t="T16" r="T17" b="T18"/>
              <a:pathLst>
                <a:path w="1248" h="912">
                  <a:moveTo>
                    <a:pt x="144" y="912"/>
                  </a:moveTo>
                  <a:lnTo>
                    <a:pt x="0" y="912"/>
                  </a:lnTo>
                  <a:lnTo>
                    <a:pt x="0" y="0"/>
                  </a:lnTo>
                  <a:lnTo>
                    <a:pt x="1248" y="0"/>
                  </a:lnTo>
                  <a:lnTo>
                    <a:pt x="1248" y="432"/>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35" name="Oval 92"/>
            <p:cNvSpPr>
              <a:spLocks noChangeAspect="1" noChangeArrowheads="1"/>
            </p:cNvSpPr>
            <p:nvPr/>
          </p:nvSpPr>
          <p:spPr bwMode="auto">
            <a:xfrm>
              <a:off x="1460" y="3408"/>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29736" name="Oval 93"/>
            <p:cNvSpPr>
              <a:spLocks noChangeAspect="1" noChangeArrowheads="1"/>
            </p:cNvSpPr>
            <p:nvPr/>
          </p:nvSpPr>
          <p:spPr bwMode="auto">
            <a:xfrm>
              <a:off x="1997" y="2976"/>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29737" name="Oval 94"/>
            <p:cNvSpPr>
              <a:spLocks noChangeAspect="1" noChangeArrowheads="1"/>
            </p:cNvSpPr>
            <p:nvPr/>
          </p:nvSpPr>
          <p:spPr bwMode="auto">
            <a:xfrm>
              <a:off x="2361" y="2966"/>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29738" name="Text Box 95"/>
            <p:cNvSpPr txBox="1">
              <a:spLocks noChangeArrowheads="1"/>
            </p:cNvSpPr>
            <p:nvPr/>
          </p:nvSpPr>
          <p:spPr bwMode="auto">
            <a:xfrm>
              <a:off x="1536" y="2865"/>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C</a:t>
              </a:r>
            </a:p>
          </p:txBody>
        </p:sp>
        <p:sp>
          <p:nvSpPr>
            <p:cNvPr id="29739" name="Text Box 96"/>
            <p:cNvSpPr txBox="1">
              <a:spLocks noChangeArrowheads="1"/>
            </p:cNvSpPr>
            <p:nvPr/>
          </p:nvSpPr>
          <p:spPr bwMode="auto">
            <a:xfrm>
              <a:off x="1852" y="2961"/>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L</a:t>
              </a:r>
            </a:p>
          </p:txBody>
        </p:sp>
        <p:sp>
          <p:nvSpPr>
            <p:cNvPr id="29740" name="Line 97"/>
            <p:cNvSpPr>
              <a:spLocks noChangeShapeType="1"/>
            </p:cNvSpPr>
            <p:nvPr/>
          </p:nvSpPr>
          <p:spPr bwMode="auto">
            <a:xfrm>
              <a:off x="2496" y="2976"/>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41" name="Text Box 98"/>
            <p:cNvSpPr txBox="1">
              <a:spLocks noChangeArrowheads="1"/>
            </p:cNvSpPr>
            <p:nvPr/>
          </p:nvSpPr>
          <p:spPr bwMode="auto">
            <a:xfrm>
              <a:off x="2521" y="2913"/>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u</a:t>
              </a:r>
              <a:r>
                <a:rPr lang="en-US" altLang="zh-CN" sz="2000" i="1" baseline="-25000"/>
                <a:t>f</a:t>
              </a:r>
              <a:endParaRPr lang="en-US" altLang="zh-CN" sz="2000" i="1"/>
            </a:p>
          </p:txBody>
        </p:sp>
        <p:sp>
          <p:nvSpPr>
            <p:cNvPr id="29742" name="Freeform 99"/>
            <p:cNvSpPr>
              <a:spLocks/>
            </p:cNvSpPr>
            <p:nvPr/>
          </p:nvSpPr>
          <p:spPr bwMode="auto">
            <a:xfrm>
              <a:off x="1766" y="3648"/>
              <a:ext cx="192" cy="144"/>
            </a:xfrm>
            <a:custGeom>
              <a:avLst/>
              <a:gdLst>
                <a:gd name="T0" fmla="*/ 192 w 192"/>
                <a:gd name="T1" fmla="*/ 144 h 144"/>
                <a:gd name="T2" fmla="*/ 192 w 192"/>
                <a:gd name="T3" fmla="*/ 0 h 144"/>
                <a:gd name="T4" fmla="*/ 0 w 192"/>
                <a:gd name="T5" fmla="*/ 0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192" y="144"/>
                  </a:moveTo>
                  <a:lnTo>
                    <a:pt x="192" y="0"/>
                  </a:lnTo>
                  <a:lnTo>
                    <a:pt x="0" y="0"/>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43" name="Line 100"/>
            <p:cNvSpPr>
              <a:spLocks noChangeShapeType="1"/>
            </p:cNvSpPr>
            <p:nvPr/>
          </p:nvSpPr>
          <p:spPr bwMode="auto">
            <a:xfrm>
              <a:off x="1958" y="3936"/>
              <a:ext cx="0" cy="144"/>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29744" name="Text Box 101"/>
            <p:cNvSpPr txBox="1">
              <a:spLocks noChangeArrowheads="1"/>
            </p:cNvSpPr>
            <p:nvPr/>
          </p:nvSpPr>
          <p:spPr bwMode="auto">
            <a:xfrm>
              <a:off x="2544" y="3561"/>
              <a:ext cx="2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R</a:t>
              </a:r>
              <a:r>
                <a:rPr lang="en-US" altLang="zh-CN" sz="2000" baseline="-25000"/>
                <a:t>L</a:t>
              </a:r>
              <a:endParaRPr lang="en-US" altLang="zh-CN" sz="2000"/>
            </a:p>
          </p:txBody>
        </p:sp>
        <p:sp>
          <p:nvSpPr>
            <p:cNvPr id="29745" name="Text Box 102"/>
            <p:cNvSpPr txBox="1">
              <a:spLocks noChangeArrowheads="1"/>
            </p:cNvSpPr>
            <p:nvPr/>
          </p:nvSpPr>
          <p:spPr bwMode="auto">
            <a:xfrm>
              <a:off x="1056" y="2745"/>
              <a:ext cx="4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+V</a:t>
              </a:r>
              <a:r>
                <a:rPr lang="en-US" altLang="zh-CN" sz="2000" baseline="-25000"/>
                <a:t>CC</a:t>
              </a:r>
              <a:endParaRPr lang="en-US" altLang="zh-CN" sz="2000"/>
            </a:p>
          </p:txBody>
        </p:sp>
      </p:grpSp>
      <p:sp>
        <p:nvSpPr>
          <p:cNvPr id="153703" name="Text Box 103"/>
          <p:cNvSpPr txBox="1">
            <a:spLocks noChangeArrowheads="1"/>
          </p:cNvSpPr>
          <p:nvPr/>
        </p:nvSpPr>
        <p:spPr bwMode="auto">
          <a:xfrm>
            <a:off x="1130300" y="1698625"/>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电路组成</a:t>
            </a:r>
          </a:p>
        </p:txBody>
      </p:sp>
      <p:sp>
        <p:nvSpPr>
          <p:cNvPr id="153704" name="AutoShape 104"/>
          <p:cNvSpPr>
            <a:spLocks noChangeArrowheads="1"/>
          </p:cNvSpPr>
          <p:nvPr/>
        </p:nvSpPr>
        <p:spPr bwMode="auto">
          <a:xfrm>
            <a:off x="1490663" y="3986213"/>
            <a:ext cx="127000" cy="280987"/>
          </a:xfrm>
          <a:prstGeom prst="upArrow">
            <a:avLst>
              <a:gd name="adj1" fmla="val 50000"/>
              <a:gd name="adj2" fmla="val 55312"/>
            </a:avLst>
          </a:prstGeom>
          <a:solidFill>
            <a:srgbClr val="FF0000"/>
          </a:solidFill>
          <a:ln w="9525">
            <a:solidFill>
              <a:srgbClr val="FF0000"/>
            </a:solidFill>
            <a:miter lim="800000"/>
            <a:headEnd/>
            <a:tailEnd/>
          </a:ln>
        </p:spPr>
        <p:txBody>
          <a:bodyPr wrap="none" anchor="ctr"/>
          <a:lstStyle/>
          <a:p>
            <a:endParaRPr lang="zh-CN" altLang="en-US"/>
          </a:p>
        </p:txBody>
      </p:sp>
      <p:sp>
        <p:nvSpPr>
          <p:cNvPr id="153705" name="AutoShape 105"/>
          <p:cNvSpPr>
            <a:spLocks noChangeArrowheads="1"/>
          </p:cNvSpPr>
          <p:nvPr/>
        </p:nvSpPr>
        <p:spPr bwMode="auto">
          <a:xfrm flipV="1">
            <a:off x="2459038" y="3548063"/>
            <a:ext cx="127000" cy="280987"/>
          </a:xfrm>
          <a:prstGeom prst="upArrow">
            <a:avLst>
              <a:gd name="adj1" fmla="val 50000"/>
              <a:gd name="adj2" fmla="val 55312"/>
            </a:avLst>
          </a:prstGeom>
          <a:solidFill>
            <a:srgbClr val="FF0000"/>
          </a:solidFill>
          <a:ln w="9525">
            <a:solidFill>
              <a:srgbClr val="FF0000"/>
            </a:solidFill>
            <a:miter lim="800000"/>
            <a:headEnd/>
            <a:tailEnd/>
          </a:ln>
        </p:spPr>
        <p:txBody>
          <a:bodyPr wrap="none" anchor="ctr"/>
          <a:lstStyle/>
          <a:p>
            <a:endParaRPr lang="zh-CN" altLang="en-US"/>
          </a:p>
        </p:txBody>
      </p:sp>
      <p:sp>
        <p:nvSpPr>
          <p:cNvPr id="153706" name="AutoShape 106"/>
          <p:cNvSpPr>
            <a:spLocks noChangeArrowheads="1"/>
          </p:cNvSpPr>
          <p:nvPr/>
        </p:nvSpPr>
        <p:spPr bwMode="auto">
          <a:xfrm>
            <a:off x="3359150" y="2759075"/>
            <a:ext cx="127000" cy="280988"/>
          </a:xfrm>
          <a:prstGeom prst="upArrow">
            <a:avLst>
              <a:gd name="adj1" fmla="val 50000"/>
              <a:gd name="adj2" fmla="val 55313"/>
            </a:avLst>
          </a:prstGeom>
          <a:solidFill>
            <a:srgbClr val="FF0000"/>
          </a:solidFill>
          <a:ln w="9525">
            <a:solidFill>
              <a:srgbClr val="FF0000"/>
            </a:solidFill>
            <a:miter lim="800000"/>
            <a:headEnd/>
            <a:tailEnd/>
          </a:ln>
        </p:spPr>
        <p:txBody>
          <a:bodyPr wrap="none" anchor="ctr"/>
          <a:lstStyle/>
          <a:p>
            <a:endParaRPr lang="zh-CN" altLang="en-US"/>
          </a:p>
        </p:txBody>
      </p:sp>
      <p:sp>
        <p:nvSpPr>
          <p:cNvPr id="153707" name="AutoShape 107"/>
          <p:cNvSpPr>
            <a:spLocks noChangeArrowheads="1"/>
          </p:cNvSpPr>
          <p:nvPr/>
        </p:nvSpPr>
        <p:spPr bwMode="auto">
          <a:xfrm>
            <a:off x="966788" y="3181350"/>
            <a:ext cx="127000" cy="280988"/>
          </a:xfrm>
          <a:prstGeom prst="upArrow">
            <a:avLst>
              <a:gd name="adj1" fmla="val 50000"/>
              <a:gd name="adj2" fmla="val 55313"/>
            </a:avLst>
          </a:prstGeom>
          <a:solidFill>
            <a:srgbClr val="FF0000"/>
          </a:solidFill>
          <a:ln w="9525">
            <a:solidFill>
              <a:srgbClr val="FF0000"/>
            </a:solidFill>
            <a:miter lim="800000"/>
            <a:headEnd/>
            <a:tailEnd/>
          </a:ln>
        </p:spPr>
        <p:txBody>
          <a:bodyPr wrap="none" anchor="ctr"/>
          <a:lstStyle/>
          <a:p>
            <a:endParaRPr lang="zh-CN" altLang="en-US"/>
          </a:p>
        </p:txBody>
      </p:sp>
      <p:sp>
        <p:nvSpPr>
          <p:cNvPr id="153708" name="AutoShape 108"/>
          <p:cNvSpPr>
            <a:spLocks noChangeArrowheads="1"/>
          </p:cNvSpPr>
          <p:nvPr/>
        </p:nvSpPr>
        <p:spPr bwMode="auto">
          <a:xfrm>
            <a:off x="1322388" y="3633788"/>
            <a:ext cx="125412" cy="366712"/>
          </a:xfrm>
          <a:prstGeom prst="flowChartCollate">
            <a:avLst/>
          </a:prstGeom>
          <a:solidFill>
            <a:schemeClr val="accent2"/>
          </a:solidFill>
          <a:ln w="9525">
            <a:solidFill>
              <a:schemeClr val="tx1"/>
            </a:solidFill>
            <a:miter lim="800000"/>
            <a:headEnd/>
            <a:tailEnd/>
          </a:ln>
        </p:spPr>
        <p:txBody>
          <a:bodyPr wrap="none" anchor="ctr"/>
          <a:lstStyle/>
          <a:p>
            <a:endParaRPr lang="zh-CN" altLang="en-US"/>
          </a:p>
        </p:txBody>
      </p:sp>
      <p:sp>
        <p:nvSpPr>
          <p:cNvPr id="153709" name="Rectangle 109"/>
          <p:cNvSpPr>
            <a:spLocks noChangeArrowheads="1"/>
          </p:cNvSpPr>
          <p:nvPr/>
        </p:nvSpPr>
        <p:spPr bwMode="auto">
          <a:xfrm>
            <a:off x="666750" y="5380038"/>
            <a:ext cx="7850188"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spcBef>
                <a:spcPct val="50000"/>
              </a:spcBef>
            </a:pPr>
            <a:r>
              <a:rPr lang="zh-CN" altLang="en-US"/>
              <a:t>电路构成正反馈环，满足振荡的相位条件，只要反馈环路总增益大于</a:t>
            </a:r>
            <a:r>
              <a:rPr lang="en-US" altLang="zh-CN"/>
              <a:t>1</a:t>
            </a:r>
            <a:r>
              <a:rPr lang="zh-CN" altLang="en-US"/>
              <a:t>，电路即能够起振。</a:t>
            </a:r>
          </a:p>
        </p:txBody>
      </p:sp>
      <p:sp>
        <p:nvSpPr>
          <p:cNvPr id="153710" name="Text Box 110"/>
          <p:cNvSpPr txBox="1">
            <a:spLocks noChangeArrowheads="1"/>
          </p:cNvSpPr>
          <p:nvPr/>
        </p:nvSpPr>
        <p:spPr bwMode="auto">
          <a:xfrm>
            <a:off x="4240213" y="4079875"/>
            <a:ext cx="456565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20000"/>
              </a:lnSpc>
            </a:pPr>
            <a:r>
              <a:rPr lang="zh-CN" altLang="en-US"/>
              <a:t>如果相位条件不满足，只要将变压器反馈绕组两端对调，即可改变反馈极性。</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537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53604"/>
                                        </p:tgtEl>
                                        <p:attrNameLst>
                                          <p:attrName>style.visibility</p:attrName>
                                        </p:attrNameLst>
                                      </p:cBhvr>
                                      <p:to>
                                        <p:strVal val="visible"/>
                                      </p:to>
                                    </p:set>
                                    <p:animEffect transition="in" filter="wipe(up)">
                                      <p:cBhvr>
                                        <p:cTn id="16" dur="1000"/>
                                        <p:tgtEl>
                                          <p:spTgt spid="15360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53605"/>
                                        </p:tgtEl>
                                        <p:attrNameLst>
                                          <p:attrName>style.visibility</p:attrName>
                                        </p:attrNameLst>
                                      </p:cBhvr>
                                      <p:to>
                                        <p:strVal val="visible"/>
                                      </p:to>
                                    </p:set>
                                    <p:animEffect transition="in" filter="wipe(up)">
                                      <p:cBhvr>
                                        <p:cTn id="21" dur="1000"/>
                                        <p:tgtEl>
                                          <p:spTgt spid="15360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53708"/>
                                        </p:tgtEl>
                                        <p:attrNameLst>
                                          <p:attrName>style.visibility</p:attrName>
                                        </p:attrNameLst>
                                      </p:cBhvr>
                                      <p:to>
                                        <p:strVal val="visible"/>
                                      </p:to>
                                    </p:set>
                                    <p:animEffect transition="in" filter="checkerboard(across)">
                                      <p:cBhvr>
                                        <p:cTn id="26" dur="500"/>
                                        <p:tgtEl>
                                          <p:spTgt spid="15370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153704"/>
                                        </p:tgtEl>
                                        <p:attrNameLst>
                                          <p:attrName>style.visibility</p:attrName>
                                        </p:attrNameLst>
                                      </p:cBhvr>
                                      <p:to>
                                        <p:strVal val="visible"/>
                                      </p:to>
                                    </p:set>
                                    <p:animEffect transition="in" filter="checkerboard(across)">
                                      <p:cBhvr>
                                        <p:cTn id="31" dur="500"/>
                                        <p:tgtEl>
                                          <p:spTgt spid="15370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153705"/>
                                        </p:tgtEl>
                                        <p:attrNameLst>
                                          <p:attrName>style.visibility</p:attrName>
                                        </p:attrNameLst>
                                      </p:cBhvr>
                                      <p:to>
                                        <p:strVal val="visible"/>
                                      </p:to>
                                    </p:set>
                                    <p:animEffect transition="in" filter="checkerboard(across)">
                                      <p:cBhvr>
                                        <p:cTn id="36" dur="500"/>
                                        <p:tgtEl>
                                          <p:spTgt spid="15370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153706"/>
                                        </p:tgtEl>
                                        <p:attrNameLst>
                                          <p:attrName>style.visibility</p:attrName>
                                        </p:attrNameLst>
                                      </p:cBhvr>
                                      <p:to>
                                        <p:strVal val="visible"/>
                                      </p:to>
                                    </p:set>
                                    <p:animEffect transition="in" filter="checkerboard(across)">
                                      <p:cBhvr>
                                        <p:cTn id="41" dur="500"/>
                                        <p:tgtEl>
                                          <p:spTgt spid="15370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153707"/>
                                        </p:tgtEl>
                                        <p:attrNameLst>
                                          <p:attrName>style.visibility</p:attrName>
                                        </p:attrNameLst>
                                      </p:cBhvr>
                                      <p:to>
                                        <p:strVal val="visible"/>
                                      </p:to>
                                    </p:set>
                                    <p:animEffect transition="in" filter="checkerboard(across)">
                                      <p:cBhvr>
                                        <p:cTn id="46" dur="500"/>
                                        <p:tgtEl>
                                          <p:spTgt spid="15370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53709"/>
                                        </p:tgtEl>
                                        <p:attrNameLst>
                                          <p:attrName>style.visibility</p:attrName>
                                        </p:attrNameLst>
                                      </p:cBhvr>
                                      <p:to>
                                        <p:strVal val="visible"/>
                                      </p:to>
                                    </p:set>
                                    <p:animEffect transition="in" filter="wipe(up)">
                                      <p:cBhvr>
                                        <p:cTn id="51" dur="500"/>
                                        <p:tgtEl>
                                          <p:spTgt spid="15370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53710"/>
                                        </p:tgtEl>
                                        <p:attrNameLst>
                                          <p:attrName>style.visibility</p:attrName>
                                        </p:attrNameLst>
                                      </p:cBhvr>
                                      <p:to>
                                        <p:strVal val="visible"/>
                                      </p:to>
                                    </p:set>
                                    <p:animEffect transition="in" filter="wipe(up)">
                                      <p:cBhvr>
                                        <p:cTn id="56" dur="1000"/>
                                        <p:tgtEl>
                                          <p:spTgt spid="153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autoUpdateAnimBg="0"/>
      <p:bldP spid="153605" grpId="0" autoUpdateAnimBg="0"/>
      <p:bldP spid="153703" grpId="0" autoUpdateAnimBg="0"/>
      <p:bldP spid="153704" grpId="0" animBg="1"/>
      <p:bldP spid="153705" grpId="0" animBg="1"/>
      <p:bldP spid="153706" grpId="0" animBg="1"/>
      <p:bldP spid="153707" grpId="0" animBg="1"/>
      <p:bldP spid="153708" grpId="0" animBg="1"/>
      <p:bldP spid="153709" grpId="0" autoUpdateAnimBg="0"/>
      <p:bldP spid="15371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altLang="zh-CN" smtClean="0">
                <a:ea typeface="宋体" charset="-122"/>
              </a:rPr>
              <a:t>8.1.2  </a:t>
            </a:r>
            <a:r>
              <a:rPr lang="en-US" altLang="zh-CN" i="1" smtClean="0">
                <a:ea typeface="宋体" charset="-122"/>
              </a:rPr>
              <a:t>LC</a:t>
            </a:r>
            <a:r>
              <a:rPr lang="zh-CN" altLang="en-US" smtClean="0">
                <a:ea typeface="宋体" charset="-122"/>
              </a:rPr>
              <a:t>振荡电路（续</a:t>
            </a:r>
            <a:r>
              <a:rPr lang="en-US" altLang="zh-CN" smtClean="0">
                <a:ea typeface="宋体" charset="-122"/>
              </a:rPr>
              <a:t>3</a:t>
            </a:r>
            <a:r>
              <a:rPr lang="zh-CN" altLang="en-US" smtClean="0">
                <a:ea typeface="宋体" charset="-122"/>
              </a:rPr>
              <a:t>）</a:t>
            </a:r>
            <a:endParaRPr lang="en-US" altLang="zh-CN" smtClean="0">
              <a:ea typeface="宋体" charset="-122"/>
            </a:endParaRPr>
          </a:p>
        </p:txBody>
      </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15</a:t>
            </a:fld>
            <a:endParaRPr lang="zh-CN" altLang="en-US"/>
          </a:p>
        </p:txBody>
      </p:sp>
      <p:sp>
        <p:nvSpPr>
          <p:cNvPr id="3076" name="Rectangle 3"/>
          <p:cNvSpPr>
            <a:spLocks noGrp="1" noChangeArrowheads="1"/>
          </p:cNvSpPr>
          <p:nvPr>
            <p:ph sz="quarter" idx="11"/>
          </p:nvPr>
        </p:nvSpPr>
        <p:spPr/>
        <p:txBody>
          <a:bodyPr/>
          <a:lstStyle/>
          <a:p>
            <a:pPr eaLnBrk="1" hangingPunct="1"/>
            <a:r>
              <a:rPr lang="zh-CN" altLang="en-US" smtClean="0">
                <a:ea typeface="宋体" charset="-122"/>
              </a:rPr>
              <a:t>电感反馈</a:t>
            </a:r>
            <a:r>
              <a:rPr lang="en-US" altLang="zh-CN" i="1" smtClean="0">
                <a:ea typeface="宋体" charset="-122"/>
              </a:rPr>
              <a:t>LC</a:t>
            </a:r>
            <a:r>
              <a:rPr lang="zh-CN" altLang="en-US" smtClean="0">
                <a:ea typeface="宋体" charset="-122"/>
              </a:rPr>
              <a:t>振荡电路</a:t>
            </a:r>
          </a:p>
        </p:txBody>
      </p:sp>
      <p:sp>
        <p:nvSpPr>
          <p:cNvPr id="154628" name="Text Box 4"/>
          <p:cNvSpPr txBox="1">
            <a:spLocks noChangeArrowheads="1"/>
          </p:cNvSpPr>
          <p:nvPr/>
        </p:nvSpPr>
        <p:spPr bwMode="auto">
          <a:xfrm>
            <a:off x="4186238" y="1792288"/>
            <a:ext cx="4716462" cy="246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30000"/>
              </a:lnSpc>
            </a:pPr>
            <a:r>
              <a:rPr lang="zh-CN" altLang="en-US" dirty="0"/>
              <a:t>并联谐振时，电容、电感中的电流，比总电流大</a:t>
            </a:r>
            <a:r>
              <a:rPr lang="en-US" altLang="zh-CN" i="1" dirty="0"/>
              <a:t>Q</a:t>
            </a:r>
            <a:r>
              <a:rPr lang="zh-CN" altLang="en-US" dirty="0"/>
              <a:t>倍，如果</a:t>
            </a:r>
            <a:r>
              <a:rPr lang="en-US" altLang="zh-CN" i="1" dirty="0"/>
              <a:t>Q</a:t>
            </a:r>
            <a:r>
              <a:rPr lang="zh-CN" altLang="en-US" dirty="0"/>
              <a:t>较大，可近似认为两电感中流过相同的电流。反馈电压由两电感分压产生（</a:t>
            </a:r>
            <a:r>
              <a:rPr lang="en-US" altLang="zh-CN" i="1" dirty="0"/>
              <a:t>L</a:t>
            </a:r>
            <a:r>
              <a:rPr lang="en-US" altLang="zh-CN" baseline="-25000" dirty="0"/>
              <a:t>2</a:t>
            </a:r>
            <a:r>
              <a:rPr lang="zh-CN" altLang="en-US" dirty="0"/>
              <a:t>）。</a:t>
            </a:r>
          </a:p>
        </p:txBody>
      </p:sp>
      <p:sp>
        <p:nvSpPr>
          <p:cNvPr id="154629" name="Text Box 5"/>
          <p:cNvSpPr txBox="1">
            <a:spLocks noChangeArrowheads="1"/>
          </p:cNvSpPr>
          <p:nvPr/>
        </p:nvSpPr>
        <p:spPr bwMode="auto">
          <a:xfrm>
            <a:off x="404813" y="4719638"/>
            <a:ext cx="862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电路构成正反馈环，满足振荡的相位条件，其中反馈系数：</a:t>
            </a:r>
          </a:p>
        </p:txBody>
      </p:sp>
      <p:graphicFrame>
        <p:nvGraphicFramePr>
          <p:cNvPr id="154630" name="Object 6"/>
          <p:cNvGraphicFramePr>
            <a:graphicFrameLocks noChangeAspect="1"/>
          </p:cNvGraphicFramePr>
          <p:nvPr>
            <p:extLst>
              <p:ext uri="{D42A27DB-BD31-4B8C-83A1-F6EECF244321}">
                <p14:modId xmlns:p14="http://schemas.microsoft.com/office/powerpoint/2010/main" val="3253205041"/>
              </p:ext>
            </p:extLst>
          </p:nvPr>
        </p:nvGraphicFramePr>
        <p:xfrm>
          <a:off x="3097213" y="5248275"/>
          <a:ext cx="1952625" cy="947738"/>
        </p:xfrm>
        <a:graphic>
          <a:graphicData uri="http://schemas.openxmlformats.org/presentationml/2006/ole">
            <mc:AlternateContent xmlns:mc="http://schemas.openxmlformats.org/markup-compatibility/2006">
              <mc:Choice xmlns:v="urn:schemas-microsoft-com:vml" Requires="v">
                <p:oleObj spid="_x0000_s3208" name="Equation" r:id="rId3" imgW="927000" imgH="457200" progId="Equation.DSMT4">
                  <p:embed/>
                </p:oleObj>
              </mc:Choice>
              <mc:Fallback>
                <p:oleObj name="Equation" r:id="rId3" imgW="927000" imgH="457200" progId="Equation.DSMT4">
                  <p:embed/>
                  <p:pic>
                    <p:nvPicPr>
                      <p:cNvPr id="0" name="Object 6"/>
                      <p:cNvPicPr>
                        <a:picLocks noChangeAspect="1" noChangeArrowheads="1"/>
                      </p:cNvPicPr>
                      <p:nvPr/>
                    </p:nvPicPr>
                    <p:blipFill>
                      <a:blip r:embed="rId4"/>
                      <a:srcRect/>
                      <a:stretch>
                        <a:fillRect/>
                      </a:stretch>
                    </p:blipFill>
                    <p:spPr bwMode="auto">
                      <a:xfrm>
                        <a:off x="3097213" y="5248275"/>
                        <a:ext cx="1952625"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632" name="Freeform 8"/>
          <p:cNvSpPr>
            <a:spLocks/>
          </p:cNvSpPr>
          <p:nvPr/>
        </p:nvSpPr>
        <p:spPr bwMode="auto">
          <a:xfrm>
            <a:off x="2868613" y="2840038"/>
            <a:ext cx="463550" cy="909637"/>
          </a:xfrm>
          <a:custGeom>
            <a:avLst/>
            <a:gdLst>
              <a:gd name="T0" fmla="*/ 0 w 292"/>
              <a:gd name="T1" fmla="*/ 0 h 573"/>
              <a:gd name="T2" fmla="*/ 2147483647 w 292"/>
              <a:gd name="T3" fmla="*/ 2147483647 h 573"/>
              <a:gd name="T4" fmla="*/ 2147483647 w 292"/>
              <a:gd name="T5" fmla="*/ 2147483647 h 573"/>
              <a:gd name="T6" fmla="*/ 0 60000 65536"/>
              <a:gd name="T7" fmla="*/ 0 60000 65536"/>
              <a:gd name="T8" fmla="*/ 0 60000 65536"/>
              <a:gd name="T9" fmla="*/ 0 w 292"/>
              <a:gd name="T10" fmla="*/ 0 h 573"/>
              <a:gd name="T11" fmla="*/ 292 w 292"/>
              <a:gd name="T12" fmla="*/ 573 h 573"/>
            </a:gdLst>
            <a:ahLst/>
            <a:cxnLst>
              <a:cxn ang="T6">
                <a:pos x="T0" y="T1"/>
              </a:cxn>
              <a:cxn ang="T7">
                <a:pos x="T2" y="T3"/>
              </a:cxn>
              <a:cxn ang="T8">
                <a:pos x="T4" y="T5"/>
              </a:cxn>
            </a:cxnLst>
            <a:rect l="T9" t="T10" r="T11" b="T12"/>
            <a:pathLst>
              <a:path w="292" h="573">
                <a:moveTo>
                  <a:pt x="0" y="0"/>
                </a:moveTo>
                <a:cubicBezTo>
                  <a:pt x="7" y="81"/>
                  <a:pt x="5" y="397"/>
                  <a:pt x="54" y="485"/>
                </a:cubicBezTo>
                <a:cubicBezTo>
                  <a:pt x="103" y="573"/>
                  <a:pt x="243" y="519"/>
                  <a:pt x="292" y="528"/>
                </a:cubicBezTo>
              </a:path>
            </a:pathLst>
          </a:custGeom>
          <a:noFill/>
          <a:ln w="28575" cap="sq">
            <a:solidFill>
              <a:srgbClr val="FF0000"/>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 name="Group 9"/>
          <p:cNvGrpSpPr>
            <a:grpSpLocks/>
          </p:cNvGrpSpPr>
          <p:nvPr/>
        </p:nvGrpSpPr>
        <p:grpSpPr bwMode="auto">
          <a:xfrm>
            <a:off x="927100" y="1651000"/>
            <a:ext cx="2908300" cy="2590800"/>
            <a:chOff x="1056" y="2708"/>
            <a:chExt cx="1832" cy="1632"/>
          </a:xfrm>
        </p:grpSpPr>
        <p:grpSp>
          <p:nvGrpSpPr>
            <p:cNvPr id="3087" name="Group 10"/>
            <p:cNvGrpSpPr>
              <a:grpSpLocks/>
            </p:cNvGrpSpPr>
            <p:nvPr/>
          </p:nvGrpSpPr>
          <p:grpSpPr bwMode="auto">
            <a:xfrm>
              <a:off x="1488" y="3264"/>
              <a:ext cx="288" cy="336"/>
              <a:chOff x="1344" y="1680"/>
              <a:chExt cx="288" cy="336"/>
            </a:xfrm>
          </p:grpSpPr>
          <p:sp>
            <p:nvSpPr>
              <p:cNvPr id="3178" name="Line 11"/>
              <p:cNvSpPr>
                <a:spLocks noChangeShapeType="1"/>
              </p:cNvSpPr>
              <p:nvPr/>
            </p:nvSpPr>
            <p:spPr bwMode="auto">
              <a:xfrm>
                <a:off x="1488" y="172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 name="Line 12"/>
              <p:cNvSpPr>
                <a:spLocks noChangeShapeType="1"/>
              </p:cNvSpPr>
              <p:nvPr/>
            </p:nvSpPr>
            <p:spPr bwMode="auto">
              <a:xfrm flipV="1">
                <a:off x="1488" y="168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 name="Line 13"/>
              <p:cNvSpPr>
                <a:spLocks noChangeShapeType="1"/>
              </p:cNvSpPr>
              <p:nvPr/>
            </p:nvSpPr>
            <p:spPr bwMode="auto">
              <a:xfrm>
                <a:off x="1488" y="1872"/>
                <a:ext cx="144" cy="144"/>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181" name="Line 14"/>
              <p:cNvSpPr>
                <a:spLocks noChangeShapeType="1"/>
              </p:cNvSpPr>
              <p:nvPr/>
            </p:nvSpPr>
            <p:spPr bwMode="auto">
              <a:xfrm>
                <a:off x="1344" y="1846"/>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88" name="Group 15"/>
            <p:cNvGrpSpPr>
              <a:grpSpLocks/>
            </p:cNvGrpSpPr>
            <p:nvPr/>
          </p:nvGrpSpPr>
          <p:grpSpPr bwMode="auto">
            <a:xfrm>
              <a:off x="1438" y="2928"/>
              <a:ext cx="77" cy="480"/>
              <a:chOff x="1824" y="1344"/>
              <a:chExt cx="77" cy="480"/>
            </a:xfrm>
          </p:grpSpPr>
          <p:sp>
            <p:nvSpPr>
              <p:cNvPr id="3175" name="Rectangle 16"/>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6" name="Line 17"/>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 name="Line 18"/>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89" name="Group 19"/>
            <p:cNvGrpSpPr>
              <a:grpSpLocks noChangeAspect="1"/>
            </p:cNvGrpSpPr>
            <p:nvPr/>
          </p:nvGrpSpPr>
          <p:grpSpPr bwMode="auto">
            <a:xfrm>
              <a:off x="1890" y="3744"/>
              <a:ext cx="141" cy="290"/>
              <a:chOff x="3120" y="864"/>
              <a:chExt cx="117" cy="240"/>
            </a:xfrm>
          </p:grpSpPr>
          <p:grpSp>
            <p:nvGrpSpPr>
              <p:cNvPr id="3166" name="Group 20"/>
              <p:cNvGrpSpPr>
                <a:grpSpLocks noChangeAspect="1"/>
              </p:cNvGrpSpPr>
              <p:nvPr/>
            </p:nvGrpSpPr>
            <p:grpSpPr bwMode="auto">
              <a:xfrm>
                <a:off x="3120" y="864"/>
                <a:ext cx="117" cy="240"/>
                <a:chOff x="2064" y="576"/>
                <a:chExt cx="117" cy="240"/>
              </a:xfrm>
            </p:grpSpPr>
            <p:grpSp>
              <p:nvGrpSpPr>
                <p:cNvPr id="3170" name="Group 21"/>
                <p:cNvGrpSpPr>
                  <a:grpSpLocks noChangeAspect="1"/>
                </p:cNvGrpSpPr>
                <p:nvPr/>
              </p:nvGrpSpPr>
              <p:grpSpPr bwMode="auto">
                <a:xfrm>
                  <a:off x="2064" y="672"/>
                  <a:ext cx="117" cy="49"/>
                  <a:chOff x="2064" y="672"/>
                  <a:chExt cx="117" cy="49"/>
                </a:xfrm>
              </p:grpSpPr>
              <p:sp>
                <p:nvSpPr>
                  <p:cNvPr id="3173" name="Line 22"/>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4" name="Line 23"/>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71" name="Line 24"/>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2" name="Line 25"/>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67" name="Group 26"/>
              <p:cNvGrpSpPr>
                <a:grpSpLocks noChangeAspect="1"/>
              </p:cNvGrpSpPr>
              <p:nvPr/>
            </p:nvGrpSpPr>
            <p:grpSpPr bwMode="auto">
              <a:xfrm>
                <a:off x="3198" y="905"/>
                <a:ext cx="34" cy="34"/>
                <a:chOff x="3552" y="1000"/>
                <a:chExt cx="34" cy="34"/>
              </a:xfrm>
            </p:grpSpPr>
            <p:sp>
              <p:nvSpPr>
                <p:cNvPr id="3168" name="Line 27"/>
                <p:cNvSpPr>
                  <a:spLocks noChangeAspect="1" noChangeShapeType="1"/>
                </p:cNvSpPr>
                <p:nvPr/>
              </p:nvSpPr>
              <p:spPr bwMode="auto">
                <a:xfrm>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9" name="Line 28"/>
                <p:cNvSpPr>
                  <a:spLocks noChangeAspect="1" noChangeShapeType="1"/>
                </p:cNvSpPr>
                <p:nvPr/>
              </p:nvSpPr>
              <p:spPr bwMode="auto">
                <a:xfrm rot="5400000">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090" name="Group 29"/>
            <p:cNvGrpSpPr>
              <a:grpSpLocks noChangeAspect="1"/>
            </p:cNvGrpSpPr>
            <p:nvPr/>
          </p:nvGrpSpPr>
          <p:grpSpPr bwMode="auto">
            <a:xfrm rot="16200000" flipV="1">
              <a:off x="1272" y="3286"/>
              <a:ext cx="141" cy="290"/>
              <a:chOff x="3120" y="864"/>
              <a:chExt cx="117" cy="240"/>
            </a:xfrm>
          </p:grpSpPr>
          <p:grpSp>
            <p:nvGrpSpPr>
              <p:cNvPr id="3157" name="Group 30"/>
              <p:cNvGrpSpPr>
                <a:grpSpLocks noChangeAspect="1"/>
              </p:cNvGrpSpPr>
              <p:nvPr/>
            </p:nvGrpSpPr>
            <p:grpSpPr bwMode="auto">
              <a:xfrm>
                <a:off x="3120" y="864"/>
                <a:ext cx="117" cy="240"/>
                <a:chOff x="2064" y="576"/>
                <a:chExt cx="117" cy="240"/>
              </a:xfrm>
            </p:grpSpPr>
            <p:grpSp>
              <p:nvGrpSpPr>
                <p:cNvPr id="3161" name="Group 31"/>
                <p:cNvGrpSpPr>
                  <a:grpSpLocks noChangeAspect="1"/>
                </p:cNvGrpSpPr>
                <p:nvPr/>
              </p:nvGrpSpPr>
              <p:grpSpPr bwMode="auto">
                <a:xfrm>
                  <a:off x="2064" y="672"/>
                  <a:ext cx="117" cy="49"/>
                  <a:chOff x="2064" y="672"/>
                  <a:chExt cx="117" cy="49"/>
                </a:xfrm>
              </p:grpSpPr>
              <p:sp>
                <p:nvSpPr>
                  <p:cNvPr id="3164" name="Line 32"/>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5" name="Line 33"/>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62" name="Line 34"/>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3" name="Line 35"/>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58" name="Group 36"/>
              <p:cNvGrpSpPr>
                <a:grpSpLocks noChangeAspect="1"/>
              </p:cNvGrpSpPr>
              <p:nvPr/>
            </p:nvGrpSpPr>
            <p:grpSpPr bwMode="auto">
              <a:xfrm>
                <a:off x="3198" y="905"/>
                <a:ext cx="34" cy="34"/>
                <a:chOff x="3552" y="1000"/>
                <a:chExt cx="34" cy="34"/>
              </a:xfrm>
            </p:grpSpPr>
            <p:sp>
              <p:nvSpPr>
                <p:cNvPr id="3159" name="Line 37"/>
                <p:cNvSpPr>
                  <a:spLocks noChangeAspect="1" noChangeShapeType="1"/>
                </p:cNvSpPr>
                <p:nvPr/>
              </p:nvSpPr>
              <p:spPr bwMode="auto">
                <a:xfrm>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0" name="Line 38"/>
                <p:cNvSpPr>
                  <a:spLocks noChangeAspect="1" noChangeShapeType="1"/>
                </p:cNvSpPr>
                <p:nvPr/>
              </p:nvSpPr>
              <p:spPr bwMode="auto">
                <a:xfrm rot="5400000">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091" name="Group 39"/>
            <p:cNvGrpSpPr>
              <a:grpSpLocks/>
            </p:cNvGrpSpPr>
            <p:nvPr/>
          </p:nvGrpSpPr>
          <p:grpSpPr bwMode="auto">
            <a:xfrm>
              <a:off x="1728" y="3600"/>
              <a:ext cx="77" cy="480"/>
              <a:chOff x="1824" y="1344"/>
              <a:chExt cx="77" cy="480"/>
            </a:xfrm>
          </p:grpSpPr>
          <p:sp>
            <p:nvSpPr>
              <p:cNvPr id="3154" name="Rectangle 40"/>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55" name="Line 41"/>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56" name="Line 42"/>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92" name="Group 43"/>
            <p:cNvGrpSpPr>
              <a:grpSpLocks/>
            </p:cNvGrpSpPr>
            <p:nvPr/>
          </p:nvGrpSpPr>
          <p:grpSpPr bwMode="auto">
            <a:xfrm>
              <a:off x="1698" y="4080"/>
              <a:ext cx="144" cy="96"/>
              <a:chOff x="1056" y="1392"/>
              <a:chExt cx="144" cy="96"/>
            </a:xfrm>
          </p:grpSpPr>
          <p:sp>
            <p:nvSpPr>
              <p:cNvPr id="3152" name="Line 44"/>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53" name="Line 45"/>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93" name="Group 46"/>
            <p:cNvGrpSpPr>
              <a:grpSpLocks/>
            </p:cNvGrpSpPr>
            <p:nvPr/>
          </p:nvGrpSpPr>
          <p:grpSpPr bwMode="auto">
            <a:xfrm>
              <a:off x="1439" y="3408"/>
              <a:ext cx="77" cy="480"/>
              <a:chOff x="1824" y="1344"/>
              <a:chExt cx="77" cy="480"/>
            </a:xfrm>
          </p:grpSpPr>
          <p:sp>
            <p:nvSpPr>
              <p:cNvPr id="3149" name="Rectangle 47"/>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50" name="Line 48"/>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51" name="Line 49"/>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94" name="Group 50"/>
            <p:cNvGrpSpPr>
              <a:grpSpLocks noChangeAspect="1"/>
            </p:cNvGrpSpPr>
            <p:nvPr/>
          </p:nvGrpSpPr>
          <p:grpSpPr bwMode="auto">
            <a:xfrm>
              <a:off x="2572" y="3500"/>
              <a:ext cx="141" cy="290"/>
              <a:chOff x="2064" y="576"/>
              <a:chExt cx="117" cy="240"/>
            </a:xfrm>
          </p:grpSpPr>
          <p:grpSp>
            <p:nvGrpSpPr>
              <p:cNvPr id="3144" name="Group 51"/>
              <p:cNvGrpSpPr>
                <a:grpSpLocks noChangeAspect="1"/>
              </p:cNvGrpSpPr>
              <p:nvPr/>
            </p:nvGrpSpPr>
            <p:grpSpPr bwMode="auto">
              <a:xfrm>
                <a:off x="2064" y="672"/>
                <a:ext cx="117" cy="49"/>
                <a:chOff x="2064" y="672"/>
                <a:chExt cx="117" cy="49"/>
              </a:xfrm>
            </p:grpSpPr>
            <p:sp>
              <p:nvSpPr>
                <p:cNvPr id="3147" name="Line 52"/>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8" name="Line 53"/>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45" name="Line 54"/>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6" name="Line 55"/>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95" name="Group 56"/>
            <p:cNvGrpSpPr>
              <a:grpSpLocks/>
            </p:cNvGrpSpPr>
            <p:nvPr/>
          </p:nvGrpSpPr>
          <p:grpSpPr bwMode="auto">
            <a:xfrm>
              <a:off x="2266" y="4032"/>
              <a:ext cx="326" cy="52"/>
              <a:chOff x="1877" y="383"/>
              <a:chExt cx="326" cy="52"/>
            </a:xfrm>
          </p:grpSpPr>
          <p:sp>
            <p:nvSpPr>
              <p:cNvPr id="3138" name="Freeform 57"/>
              <p:cNvSpPr>
                <a:spLocks/>
              </p:cNvSpPr>
              <p:nvPr/>
            </p:nvSpPr>
            <p:spPr bwMode="auto">
              <a:xfrm rot="10800000" flipH="1" flipV="1">
                <a:off x="1925" y="384"/>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9" name="Freeform 58"/>
              <p:cNvSpPr>
                <a:spLocks/>
              </p:cNvSpPr>
              <p:nvPr/>
            </p:nvSpPr>
            <p:spPr bwMode="auto">
              <a:xfrm rot="10800000" flipH="1" flipV="1">
                <a:off x="1981"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40" name="Freeform 59"/>
              <p:cNvSpPr>
                <a:spLocks/>
              </p:cNvSpPr>
              <p:nvPr/>
            </p:nvSpPr>
            <p:spPr bwMode="auto">
              <a:xfrm rot="10800000" flipH="1" flipV="1">
                <a:off x="2039"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41" name="Freeform 60"/>
              <p:cNvSpPr>
                <a:spLocks/>
              </p:cNvSpPr>
              <p:nvPr/>
            </p:nvSpPr>
            <p:spPr bwMode="auto">
              <a:xfrm rot="10800000" flipH="1" flipV="1">
                <a:off x="2097"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42" name="Line 61"/>
              <p:cNvSpPr>
                <a:spLocks noChangeShapeType="1"/>
              </p:cNvSpPr>
              <p:nvPr/>
            </p:nvSpPr>
            <p:spPr bwMode="auto">
              <a:xfrm rot="10800000" flipH="1" flipV="1">
                <a:off x="1877" y="433"/>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3" name="Line 62"/>
              <p:cNvSpPr>
                <a:spLocks noChangeShapeType="1"/>
              </p:cNvSpPr>
              <p:nvPr/>
            </p:nvSpPr>
            <p:spPr bwMode="auto">
              <a:xfrm rot="10800000" flipH="1" flipV="1">
                <a:off x="2155" y="432"/>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96" name="Line 63"/>
            <p:cNvSpPr>
              <a:spLocks noChangeShapeType="1"/>
            </p:cNvSpPr>
            <p:nvPr/>
          </p:nvSpPr>
          <p:spPr bwMode="auto">
            <a:xfrm flipH="1" flipV="1">
              <a:off x="1776" y="3260"/>
              <a:ext cx="192" cy="4"/>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grpSp>
          <p:nvGrpSpPr>
            <p:cNvPr id="3097" name="Group 64"/>
            <p:cNvGrpSpPr>
              <a:grpSpLocks/>
            </p:cNvGrpSpPr>
            <p:nvPr/>
          </p:nvGrpSpPr>
          <p:grpSpPr bwMode="auto">
            <a:xfrm rot="5400000">
              <a:off x="2071" y="3637"/>
              <a:ext cx="326" cy="52"/>
              <a:chOff x="1877" y="383"/>
              <a:chExt cx="326" cy="52"/>
            </a:xfrm>
          </p:grpSpPr>
          <p:sp>
            <p:nvSpPr>
              <p:cNvPr id="3132" name="Freeform 65"/>
              <p:cNvSpPr>
                <a:spLocks/>
              </p:cNvSpPr>
              <p:nvPr/>
            </p:nvSpPr>
            <p:spPr bwMode="auto">
              <a:xfrm rot="10800000" flipH="1" flipV="1">
                <a:off x="1925" y="384"/>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3" name="Freeform 66"/>
              <p:cNvSpPr>
                <a:spLocks/>
              </p:cNvSpPr>
              <p:nvPr/>
            </p:nvSpPr>
            <p:spPr bwMode="auto">
              <a:xfrm rot="10800000" flipH="1" flipV="1">
                <a:off x="1981"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4" name="Freeform 67"/>
              <p:cNvSpPr>
                <a:spLocks/>
              </p:cNvSpPr>
              <p:nvPr/>
            </p:nvSpPr>
            <p:spPr bwMode="auto">
              <a:xfrm rot="10800000" flipH="1" flipV="1">
                <a:off x="2039"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5" name="Freeform 68"/>
              <p:cNvSpPr>
                <a:spLocks/>
              </p:cNvSpPr>
              <p:nvPr/>
            </p:nvSpPr>
            <p:spPr bwMode="auto">
              <a:xfrm rot="10800000" flipH="1" flipV="1">
                <a:off x="2097"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6" name="Line 69"/>
              <p:cNvSpPr>
                <a:spLocks noChangeShapeType="1"/>
              </p:cNvSpPr>
              <p:nvPr/>
            </p:nvSpPr>
            <p:spPr bwMode="auto">
              <a:xfrm rot="10800000" flipH="1" flipV="1">
                <a:off x="1877" y="433"/>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7" name="Line 70"/>
              <p:cNvSpPr>
                <a:spLocks noChangeShapeType="1"/>
              </p:cNvSpPr>
              <p:nvPr/>
            </p:nvSpPr>
            <p:spPr bwMode="auto">
              <a:xfrm rot="10800000" flipH="1" flipV="1">
                <a:off x="2155" y="432"/>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98" name="Line 71"/>
            <p:cNvSpPr>
              <a:spLocks noChangeShapeType="1"/>
            </p:cNvSpPr>
            <p:nvPr/>
          </p:nvSpPr>
          <p:spPr bwMode="auto">
            <a:xfrm>
              <a:off x="2016" y="4080"/>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 name="Freeform 72"/>
            <p:cNvSpPr>
              <a:spLocks/>
            </p:cNvSpPr>
            <p:nvPr/>
          </p:nvSpPr>
          <p:spPr bwMode="auto">
            <a:xfrm>
              <a:off x="1248" y="2736"/>
              <a:ext cx="528" cy="192"/>
            </a:xfrm>
            <a:custGeom>
              <a:avLst/>
              <a:gdLst>
                <a:gd name="T0" fmla="*/ 221 w 816"/>
                <a:gd name="T1" fmla="*/ 192 h 192"/>
                <a:gd name="T2" fmla="*/ 221 w 816"/>
                <a:gd name="T3" fmla="*/ 0 h 192"/>
                <a:gd name="T4" fmla="*/ 0 w 816"/>
                <a:gd name="T5" fmla="*/ 0 h 192"/>
                <a:gd name="T6" fmla="*/ 0 60000 65536"/>
                <a:gd name="T7" fmla="*/ 0 60000 65536"/>
                <a:gd name="T8" fmla="*/ 0 60000 65536"/>
                <a:gd name="T9" fmla="*/ 0 w 816"/>
                <a:gd name="T10" fmla="*/ 0 h 192"/>
                <a:gd name="T11" fmla="*/ 816 w 816"/>
                <a:gd name="T12" fmla="*/ 192 h 192"/>
              </a:gdLst>
              <a:ahLst/>
              <a:cxnLst>
                <a:cxn ang="T6">
                  <a:pos x="T0" y="T1"/>
                </a:cxn>
                <a:cxn ang="T7">
                  <a:pos x="T2" y="T3"/>
                </a:cxn>
                <a:cxn ang="T8">
                  <a:pos x="T4" y="T5"/>
                </a:cxn>
              </a:cxnLst>
              <a:rect l="T9" t="T10" r="T11" b="T12"/>
              <a:pathLst>
                <a:path w="816" h="192">
                  <a:moveTo>
                    <a:pt x="816" y="192"/>
                  </a:moveTo>
                  <a:lnTo>
                    <a:pt x="816" y="0"/>
                  </a:ln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00" name="Line 73"/>
            <p:cNvSpPr>
              <a:spLocks noChangeShapeType="1"/>
            </p:cNvSpPr>
            <p:nvPr/>
          </p:nvSpPr>
          <p:spPr bwMode="auto">
            <a:xfrm flipV="1">
              <a:off x="1476" y="2732"/>
              <a:ext cx="0" cy="288"/>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101" name="Oval 74"/>
            <p:cNvSpPr>
              <a:spLocks noChangeArrowheads="1"/>
            </p:cNvSpPr>
            <p:nvPr/>
          </p:nvSpPr>
          <p:spPr bwMode="auto">
            <a:xfrm>
              <a:off x="1200" y="2708"/>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02" name="Freeform 75"/>
            <p:cNvSpPr>
              <a:spLocks/>
            </p:cNvSpPr>
            <p:nvPr/>
          </p:nvSpPr>
          <p:spPr bwMode="auto">
            <a:xfrm flipH="1">
              <a:off x="1480" y="3792"/>
              <a:ext cx="528" cy="288"/>
            </a:xfrm>
            <a:custGeom>
              <a:avLst/>
              <a:gdLst>
                <a:gd name="T0" fmla="*/ 528 w 528"/>
                <a:gd name="T1" fmla="*/ 0 h 336"/>
                <a:gd name="T2" fmla="*/ 528 w 528"/>
                <a:gd name="T3" fmla="*/ 212 h 336"/>
                <a:gd name="T4" fmla="*/ 0 w 528"/>
                <a:gd name="T5" fmla="*/ 212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03" name="Freeform 76"/>
            <p:cNvSpPr>
              <a:spLocks/>
            </p:cNvSpPr>
            <p:nvPr/>
          </p:nvSpPr>
          <p:spPr bwMode="auto">
            <a:xfrm flipV="1">
              <a:off x="1086" y="3428"/>
              <a:ext cx="1554" cy="912"/>
            </a:xfrm>
            <a:custGeom>
              <a:avLst/>
              <a:gdLst>
                <a:gd name="T0" fmla="*/ 278 w 1248"/>
                <a:gd name="T1" fmla="*/ 912 h 912"/>
                <a:gd name="T2" fmla="*/ 0 w 1248"/>
                <a:gd name="T3" fmla="*/ 912 h 912"/>
                <a:gd name="T4" fmla="*/ 0 w 1248"/>
                <a:gd name="T5" fmla="*/ 0 h 912"/>
                <a:gd name="T6" fmla="*/ 2409 w 1248"/>
                <a:gd name="T7" fmla="*/ 0 h 912"/>
                <a:gd name="T8" fmla="*/ 2409 w 1248"/>
                <a:gd name="T9" fmla="*/ 432 h 912"/>
                <a:gd name="T10" fmla="*/ 0 60000 65536"/>
                <a:gd name="T11" fmla="*/ 0 60000 65536"/>
                <a:gd name="T12" fmla="*/ 0 60000 65536"/>
                <a:gd name="T13" fmla="*/ 0 60000 65536"/>
                <a:gd name="T14" fmla="*/ 0 60000 65536"/>
                <a:gd name="T15" fmla="*/ 0 w 1248"/>
                <a:gd name="T16" fmla="*/ 0 h 912"/>
                <a:gd name="T17" fmla="*/ 1248 w 1248"/>
                <a:gd name="T18" fmla="*/ 912 h 912"/>
              </a:gdLst>
              <a:ahLst/>
              <a:cxnLst>
                <a:cxn ang="T10">
                  <a:pos x="T0" y="T1"/>
                </a:cxn>
                <a:cxn ang="T11">
                  <a:pos x="T2" y="T3"/>
                </a:cxn>
                <a:cxn ang="T12">
                  <a:pos x="T4" y="T5"/>
                </a:cxn>
                <a:cxn ang="T13">
                  <a:pos x="T6" y="T7"/>
                </a:cxn>
                <a:cxn ang="T14">
                  <a:pos x="T8" y="T9"/>
                </a:cxn>
              </a:cxnLst>
              <a:rect l="T15" t="T16" r="T17" b="T18"/>
              <a:pathLst>
                <a:path w="1248" h="912">
                  <a:moveTo>
                    <a:pt x="144" y="912"/>
                  </a:moveTo>
                  <a:lnTo>
                    <a:pt x="0" y="912"/>
                  </a:lnTo>
                  <a:lnTo>
                    <a:pt x="0" y="0"/>
                  </a:lnTo>
                  <a:lnTo>
                    <a:pt x="1248" y="0"/>
                  </a:lnTo>
                  <a:lnTo>
                    <a:pt x="1248" y="432"/>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04" name="Oval 77"/>
            <p:cNvSpPr>
              <a:spLocks noChangeAspect="1" noChangeArrowheads="1"/>
            </p:cNvSpPr>
            <p:nvPr/>
          </p:nvSpPr>
          <p:spPr bwMode="auto">
            <a:xfrm>
              <a:off x="1460" y="3408"/>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3105" name="Oval 78"/>
            <p:cNvSpPr>
              <a:spLocks noChangeAspect="1" noChangeArrowheads="1"/>
            </p:cNvSpPr>
            <p:nvPr/>
          </p:nvSpPr>
          <p:spPr bwMode="auto">
            <a:xfrm>
              <a:off x="2630" y="4062"/>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3106" name="Text Box 79"/>
            <p:cNvSpPr txBox="1">
              <a:spLocks noChangeArrowheads="1"/>
            </p:cNvSpPr>
            <p:nvPr/>
          </p:nvSpPr>
          <p:spPr bwMode="auto">
            <a:xfrm>
              <a:off x="2676" y="3552"/>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1800" i="1">
                  <a:ea typeface="宋体" charset="-122"/>
                </a:rPr>
                <a:t>C</a:t>
              </a:r>
            </a:p>
          </p:txBody>
        </p:sp>
        <p:sp>
          <p:nvSpPr>
            <p:cNvPr id="3107" name="Text Box 80"/>
            <p:cNvSpPr txBox="1">
              <a:spLocks noChangeArrowheads="1"/>
            </p:cNvSpPr>
            <p:nvPr/>
          </p:nvSpPr>
          <p:spPr bwMode="auto">
            <a:xfrm>
              <a:off x="1988" y="3488"/>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1800" i="1">
                  <a:ea typeface="宋体" charset="-122"/>
                </a:rPr>
                <a:t>L</a:t>
              </a:r>
              <a:r>
                <a:rPr lang="en-US" altLang="zh-CN" sz="1800" baseline="-25000">
                  <a:ea typeface="宋体" charset="-122"/>
                </a:rPr>
                <a:t>1</a:t>
              </a:r>
              <a:endParaRPr lang="en-US" altLang="zh-CN" sz="1800" i="1">
                <a:ea typeface="宋体" charset="-122"/>
              </a:endParaRPr>
            </a:p>
          </p:txBody>
        </p:sp>
        <p:sp>
          <p:nvSpPr>
            <p:cNvPr id="3108" name="Line 81"/>
            <p:cNvSpPr>
              <a:spLocks noChangeShapeType="1"/>
            </p:cNvSpPr>
            <p:nvPr/>
          </p:nvSpPr>
          <p:spPr bwMode="auto">
            <a:xfrm rot="5400000" flipH="1">
              <a:off x="2400" y="3984"/>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09" name="Text Box 82"/>
            <p:cNvSpPr txBox="1">
              <a:spLocks noChangeArrowheads="1"/>
            </p:cNvSpPr>
            <p:nvPr/>
          </p:nvSpPr>
          <p:spPr bwMode="auto">
            <a:xfrm>
              <a:off x="2256" y="4089"/>
              <a:ext cx="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1800" i="1">
                  <a:ea typeface="宋体" charset="-122"/>
                </a:rPr>
                <a:t>u</a:t>
              </a:r>
              <a:r>
                <a:rPr lang="en-US" altLang="zh-CN" sz="1800" baseline="-25000">
                  <a:ea typeface="宋体" charset="-122"/>
                </a:rPr>
                <a:t>f</a:t>
              </a:r>
              <a:endParaRPr lang="en-US" altLang="zh-CN" sz="1800">
                <a:ea typeface="宋体" charset="-122"/>
              </a:endParaRPr>
            </a:p>
          </p:txBody>
        </p:sp>
        <p:sp>
          <p:nvSpPr>
            <p:cNvPr id="3110" name="Freeform 83"/>
            <p:cNvSpPr>
              <a:spLocks/>
            </p:cNvSpPr>
            <p:nvPr/>
          </p:nvSpPr>
          <p:spPr bwMode="auto">
            <a:xfrm>
              <a:off x="1766" y="3648"/>
              <a:ext cx="192" cy="144"/>
            </a:xfrm>
            <a:custGeom>
              <a:avLst/>
              <a:gdLst>
                <a:gd name="T0" fmla="*/ 192 w 192"/>
                <a:gd name="T1" fmla="*/ 144 h 144"/>
                <a:gd name="T2" fmla="*/ 192 w 192"/>
                <a:gd name="T3" fmla="*/ 0 h 144"/>
                <a:gd name="T4" fmla="*/ 0 w 192"/>
                <a:gd name="T5" fmla="*/ 0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192" y="144"/>
                  </a:moveTo>
                  <a:lnTo>
                    <a:pt x="192" y="0"/>
                  </a:lnTo>
                  <a:lnTo>
                    <a:pt x="0" y="0"/>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11" name="Line 84"/>
            <p:cNvSpPr>
              <a:spLocks noChangeShapeType="1"/>
            </p:cNvSpPr>
            <p:nvPr/>
          </p:nvSpPr>
          <p:spPr bwMode="auto">
            <a:xfrm>
              <a:off x="1958" y="3936"/>
              <a:ext cx="0" cy="144"/>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112" name="Text Box 85"/>
            <p:cNvSpPr txBox="1">
              <a:spLocks noChangeArrowheads="1"/>
            </p:cNvSpPr>
            <p:nvPr/>
          </p:nvSpPr>
          <p:spPr bwMode="auto">
            <a:xfrm>
              <a:off x="1056" y="2760"/>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1800" i="1">
                  <a:ea typeface="宋体" charset="-122"/>
                </a:rPr>
                <a:t>+V</a:t>
              </a:r>
              <a:r>
                <a:rPr lang="en-US" altLang="zh-CN" sz="1800" baseline="-25000">
                  <a:ea typeface="宋体" charset="-122"/>
                </a:rPr>
                <a:t>CC</a:t>
              </a:r>
              <a:endParaRPr lang="en-US" altLang="zh-CN" sz="1800">
                <a:ea typeface="宋体" charset="-122"/>
              </a:endParaRPr>
            </a:p>
          </p:txBody>
        </p:sp>
        <p:grpSp>
          <p:nvGrpSpPr>
            <p:cNvPr id="3113" name="Group 86"/>
            <p:cNvGrpSpPr>
              <a:grpSpLocks/>
            </p:cNvGrpSpPr>
            <p:nvPr/>
          </p:nvGrpSpPr>
          <p:grpSpPr bwMode="auto">
            <a:xfrm>
              <a:off x="1738" y="2784"/>
              <a:ext cx="77" cy="480"/>
              <a:chOff x="1824" y="1344"/>
              <a:chExt cx="77" cy="480"/>
            </a:xfrm>
          </p:grpSpPr>
          <p:sp>
            <p:nvSpPr>
              <p:cNvPr id="3129" name="Rectangle 87"/>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30" name="Line 88"/>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1" name="Line 89"/>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14" name="Group 90"/>
            <p:cNvGrpSpPr>
              <a:grpSpLocks noChangeAspect="1"/>
            </p:cNvGrpSpPr>
            <p:nvPr/>
          </p:nvGrpSpPr>
          <p:grpSpPr bwMode="auto">
            <a:xfrm rot="5400000" flipH="1" flipV="1">
              <a:off x="1946" y="3122"/>
              <a:ext cx="141" cy="290"/>
              <a:chOff x="3120" y="864"/>
              <a:chExt cx="117" cy="240"/>
            </a:xfrm>
          </p:grpSpPr>
          <p:grpSp>
            <p:nvGrpSpPr>
              <p:cNvPr id="3120" name="Group 91"/>
              <p:cNvGrpSpPr>
                <a:grpSpLocks noChangeAspect="1"/>
              </p:cNvGrpSpPr>
              <p:nvPr/>
            </p:nvGrpSpPr>
            <p:grpSpPr bwMode="auto">
              <a:xfrm>
                <a:off x="3120" y="864"/>
                <a:ext cx="117" cy="240"/>
                <a:chOff x="2064" y="576"/>
                <a:chExt cx="117" cy="240"/>
              </a:xfrm>
            </p:grpSpPr>
            <p:grpSp>
              <p:nvGrpSpPr>
                <p:cNvPr id="3124" name="Group 92"/>
                <p:cNvGrpSpPr>
                  <a:grpSpLocks noChangeAspect="1"/>
                </p:cNvGrpSpPr>
                <p:nvPr/>
              </p:nvGrpSpPr>
              <p:grpSpPr bwMode="auto">
                <a:xfrm>
                  <a:off x="2064" y="672"/>
                  <a:ext cx="117" cy="49"/>
                  <a:chOff x="2064" y="672"/>
                  <a:chExt cx="117" cy="49"/>
                </a:xfrm>
              </p:grpSpPr>
              <p:sp>
                <p:nvSpPr>
                  <p:cNvPr id="3127" name="Line 93"/>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8" name="Line 94"/>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25" name="Line 95"/>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6" name="Line 96"/>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21" name="Group 97"/>
              <p:cNvGrpSpPr>
                <a:grpSpLocks noChangeAspect="1"/>
              </p:cNvGrpSpPr>
              <p:nvPr/>
            </p:nvGrpSpPr>
            <p:grpSpPr bwMode="auto">
              <a:xfrm>
                <a:off x="3198" y="905"/>
                <a:ext cx="34" cy="34"/>
                <a:chOff x="3552" y="1000"/>
                <a:chExt cx="34" cy="34"/>
              </a:xfrm>
            </p:grpSpPr>
            <p:sp>
              <p:nvSpPr>
                <p:cNvPr id="3122" name="Line 98"/>
                <p:cNvSpPr>
                  <a:spLocks noChangeAspect="1" noChangeShapeType="1"/>
                </p:cNvSpPr>
                <p:nvPr/>
              </p:nvSpPr>
              <p:spPr bwMode="auto">
                <a:xfrm>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3" name="Line 99"/>
                <p:cNvSpPr>
                  <a:spLocks noChangeAspect="1" noChangeShapeType="1"/>
                </p:cNvSpPr>
                <p:nvPr/>
              </p:nvSpPr>
              <p:spPr bwMode="auto">
                <a:xfrm rot="5400000">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115" name="Freeform 100"/>
            <p:cNvSpPr>
              <a:spLocks/>
            </p:cNvSpPr>
            <p:nvPr/>
          </p:nvSpPr>
          <p:spPr bwMode="auto">
            <a:xfrm flipV="1">
              <a:off x="2112" y="3264"/>
              <a:ext cx="528" cy="240"/>
            </a:xfrm>
            <a:custGeom>
              <a:avLst/>
              <a:gdLst>
                <a:gd name="T0" fmla="*/ 528 w 528"/>
                <a:gd name="T1" fmla="*/ 0 h 336"/>
                <a:gd name="T2" fmla="*/ 528 w 528"/>
                <a:gd name="T3" fmla="*/ 122 h 336"/>
                <a:gd name="T4" fmla="*/ 0 w 528"/>
                <a:gd name="T5" fmla="*/ 122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16" name="Freeform 101"/>
            <p:cNvSpPr>
              <a:spLocks/>
            </p:cNvSpPr>
            <p:nvPr/>
          </p:nvSpPr>
          <p:spPr bwMode="auto">
            <a:xfrm rot="16200000" flipH="1">
              <a:off x="2472" y="3912"/>
              <a:ext cx="288" cy="48"/>
            </a:xfrm>
            <a:custGeom>
              <a:avLst/>
              <a:gdLst>
                <a:gd name="T0" fmla="*/ 86 w 528"/>
                <a:gd name="T1" fmla="*/ 0 h 336"/>
                <a:gd name="T2" fmla="*/ 86 w 528"/>
                <a:gd name="T3" fmla="*/ 1 h 336"/>
                <a:gd name="T4" fmla="*/ 0 w 528"/>
                <a:gd name="T5" fmla="*/ 1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17" name="Line 102"/>
            <p:cNvSpPr>
              <a:spLocks noChangeShapeType="1"/>
            </p:cNvSpPr>
            <p:nvPr/>
          </p:nvSpPr>
          <p:spPr bwMode="auto">
            <a:xfrm>
              <a:off x="2208" y="3830"/>
              <a:ext cx="0" cy="240"/>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118" name="Line 103"/>
            <p:cNvSpPr>
              <a:spLocks noChangeShapeType="1"/>
            </p:cNvSpPr>
            <p:nvPr/>
          </p:nvSpPr>
          <p:spPr bwMode="auto">
            <a:xfrm flipV="1">
              <a:off x="2208" y="3264"/>
              <a:ext cx="0" cy="240"/>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119" name="Text Box 104"/>
            <p:cNvSpPr txBox="1">
              <a:spLocks noChangeArrowheads="1"/>
            </p:cNvSpPr>
            <p:nvPr/>
          </p:nvSpPr>
          <p:spPr bwMode="auto">
            <a:xfrm>
              <a:off x="2304" y="3744"/>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1800" i="1">
                  <a:ea typeface="宋体" charset="-122"/>
                </a:rPr>
                <a:t>L</a:t>
              </a:r>
              <a:r>
                <a:rPr lang="en-US" altLang="zh-CN" sz="1800" baseline="-25000">
                  <a:ea typeface="宋体" charset="-122"/>
                </a:rPr>
                <a:t>2</a:t>
              </a:r>
              <a:endParaRPr lang="en-US" altLang="zh-CN" sz="1800" i="1">
                <a:ea typeface="宋体" charset="-122"/>
              </a:endParaRPr>
            </a:p>
          </p:txBody>
        </p:sp>
      </p:grpSp>
      <p:sp>
        <p:nvSpPr>
          <p:cNvPr id="154729" name="Text Box 105"/>
          <p:cNvSpPr txBox="1">
            <a:spLocks noChangeArrowheads="1"/>
          </p:cNvSpPr>
          <p:nvPr/>
        </p:nvSpPr>
        <p:spPr bwMode="auto">
          <a:xfrm>
            <a:off x="284163" y="4268788"/>
            <a:ext cx="894556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20000"/>
              </a:lnSpc>
            </a:pPr>
            <a:r>
              <a:rPr lang="zh-CN" altLang="en-US"/>
              <a:t>根据反馈极性判断的瞬时极性法，判断电路是否具有正反馈。</a:t>
            </a:r>
          </a:p>
        </p:txBody>
      </p:sp>
      <p:sp>
        <p:nvSpPr>
          <p:cNvPr id="154730" name="AutoShape 106"/>
          <p:cNvSpPr>
            <a:spLocks noChangeArrowheads="1"/>
          </p:cNvSpPr>
          <p:nvPr/>
        </p:nvSpPr>
        <p:spPr bwMode="auto">
          <a:xfrm>
            <a:off x="1082675" y="2663825"/>
            <a:ext cx="98425" cy="266700"/>
          </a:xfrm>
          <a:prstGeom prst="flowChartCollate">
            <a:avLst/>
          </a:prstGeom>
          <a:solidFill>
            <a:schemeClr val="accent2"/>
          </a:solidFill>
          <a:ln w="9525">
            <a:solidFill>
              <a:schemeClr val="tx1"/>
            </a:solidFill>
            <a:miter lim="800000"/>
            <a:headEnd/>
            <a:tailEnd/>
          </a:ln>
        </p:spPr>
        <p:txBody>
          <a:bodyPr wrap="none" anchor="ctr"/>
          <a:lstStyle/>
          <a:p>
            <a:endParaRPr lang="zh-CN" altLang="en-US"/>
          </a:p>
        </p:txBody>
      </p:sp>
      <p:sp>
        <p:nvSpPr>
          <p:cNvPr id="154731" name="AutoShape 107"/>
          <p:cNvSpPr>
            <a:spLocks noChangeArrowheads="1"/>
          </p:cNvSpPr>
          <p:nvPr/>
        </p:nvSpPr>
        <p:spPr bwMode="auto">
          <a:xfrm>
            <a:off x="1266825" y="2382838"/>
            <a:ext cx="153988" cy="211137"/>
          </a:xfrm>
          <a:prstGeom prst="upArrow">
            <a:avLst>
              <a:gd name="adj1" fmla="val 50000"/>
              <a:gd name="adj2" fmla="val 34278"/>
            </a:avLst>
          </a:prstGeom>
          <a:solidFill>
            <a:srgbClr val="FF0000"/>
          </a:solidFill>
          <a:ln w="9525">
            <a:solidFill>
              <a:srgbClr val="FF0000"/>
            </a:solidFill>
            <a:miter lim="800000"/>
            <a:headEnd/>
            <a:tailEnd/>
          </a:ln>
        </p:spPr>
        <p:txBody>
          <a:bodyPr wrap="none" anchor="ctr"/>
          <a:lstStyle/>
          <a:p>
            <a:endParaRPr lang="zh-CN" altLang="en-US"/>
          </a:p>
        </p:txBody>
      </p:sp>
      <p:sp>
        <p:nvSpPr>
          <p:cNvPr id="154732" name="AutoShape 108"/>
          <p:cNvSpPr>
            <a:spLocks noChangeArrowheads="1"/>
          </p:cNvSpPr>
          <p:nvPr/>
        </p:nvSpPr>
        <p:spPr bwMode="auto">
          <a:xfrm flipV="1">
            <a:off x="2552700" y="2592388"/>
            <a:ext cx="153988" cy="211137"/>
          </a:xfrm>
          <a:prstGeom prst="upArrow">
            <a:avLst>
              <a:gd name="adj1" fmla="val 50000"/>
              <a:gd name="adj2" fmla="val 34278"/>
            </a:avLst>
          </a:prstGeom>
          <a:solidFill>
            <a:srgbClr val="FF0000"/>
          </a:solidFill>
          <a:ln w="9525">
            <a:solidFill>
              <a:srgbClr val="FF0000"/>
            </a:solidFill>
            <a:miter lim="800000"/>
            <a:headEnd/>
            <a:tailEnd/>
          </a:ln>
        </p:spPr>
        <p:txBody>
          <a:bodyPr wrap="none" anchor="ctr"/>
          <a:lstStyle/>
          <a:p>
            <a:endParaRPr lang="zh-CN" altLang="en-US"/>
          </a:p>
        </p:txBody>
      </p:sp>
      <p:sp>
        <p:nvSpPr>
          <p:cNvPr id="154733" name="AutoShape 109"/>
          <p:cNvSpPr>
            <a:spLocks noChangeArrowheads="1"/>
          </p:cNvSpPr>
          <p:nvPr/>
        </p:nvSpPr>
        <p:spPr bwMode="auto">
          <a:xfrm>
            <a:off x="3516313" y="3759200"/>
            <a:ext cx="153987" cy="211138"/>
          </a:xfrm>
          <a:prstGeom prst="upArrow">
            <a:avLst>
              <a:gd name="adj1" fmla="val 50000"/>
              <a:gd name="adj2" fmla="val 34279"/>
            </a:avLst>
          </a:prstGeom>
          <a:solidFill>
            <a:srgbClr val="FF0000"/>
          </a:solidFill>
          <a:ln w="9525">
            <a:solidFill>
              <a:srgbClr val="FF0000"/>
            </a:solidFill>
            <a:miter lim="800000"/>
            <a:headEnd/>
            <a:tailEnd/>
          </a:ln>
        </p:spPr>
        <p:txBody>
          <a:bodyPr wrap="none" anchor="ctr"/>
          <a:lstStyle/>
          <a:p>
            <a:endParaRPr lang="zh-CN" altLang="en-US"/>
          </a:p>
        </p:txBody>
      </p:sp>
      <p:sp>
        <p:nvSpPr>
          <p:cNvPr id="154734" name="AutoShape 110"/>
          <p:cNvSpPr>
            <a:spLocks noChangeArrowheads="1"/>
          </p:cNvSpPr>
          <p:nvPr/>
        </p:nvSpPr>
        <p:spPr bwMode="auto">
          <a:xfrm>
            <a:off x="758825" y="2816225"/>
            <a:ext cx="153988" cy="211138"/>
          </a:xfrm>
          <a:prstGeom prst="upArrow">
            <a:avLst>
              <a:gd name="adj1" fmla="val 50000"/>
              <a:gd name="adj2" fmla="val 34278"/>
            </a:avLst>
          </a:prstGeom>
          <a:solidFill>
            <a:srgbClr val="FF0000"/>
          </a:solidFill>
          <a:ln w="9525">
            <a:solidFill>
              <a:srgbClr val="FF0000"/>
            </a:solidFill>
            <a:miter lim="800000"/>
            <a:headEnd/>
            <a:tailEnd/>
          </a:ln>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iterate type="lt">
                                    <p:tmAbs val="75"/>
                                  </p:iterate>
                                  <p:childTnLst>
                                    <p:set>
                                      <p:cBhvr>
                                        <p:cTn id="12" dur="1" fill="hold">
                                          <p:stCondLst>
                                            <p:cond delay="74"/>
                                          </p:stCondLst>
                                        </p:cTn>
                                        <p:tgtEl>
                                          <p:spTgt spid="154628"/>
                                        </p:tgtEl>
                                        <p:attrNameLst>
                                          <p:attrName>style.visibility</p:attrName>
                                        </p:attrNameLst>
                                      </p:cBhvr>
                                      <p:to>
                                        <p:strVal val="visible"/>
                                      </p:to>
                                    </p:set>
                                  </p:childTnLst>
                                </p:cTn>
                              </p:par>
                            </p:childTnLst>
                          </p:cTn>
                        </p:par>
                        <p:par>
                          <p:cTn id="13" fill="hold" nodeType="afterGroup">
                            <p:stCondLst>
                              <p:cond delay="4800"/>
                            </p:stCondLst>
                            <p:childTnLst>
                              <p:par>
                                <p:cTn id="14" presetID="1" presetClass="entr" presetSubtype="0" fill="hold" grpId="0" nodeType="afterEffect">
                                  <p:stCondLst>
                                    <p:cond delay="0"/>
                                  </p:stCondLst>
                                  <p:childTnLst>
                                    <p:set>
                                      <p:cBhvr>
                                        <p:cTn id="15" dur="1" fill="hold">
                                          <p:stCondLst>
                                            <p:cond delay="499"/>
                                          </p:stCondLst>
                                        </p:cTn>
                                        <p:tgtEl>
                                          <p:spTgt spid="15463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iterate type="lt">
                                    <p:tmAbs val="75"/>
                                  </p:iterate>
                                  <p:childTnLst>
                                    <p:set>
                                      <p:cBhvr>
                                        <p:cTn id="19" dur="1" fill="hold">
                                          <p:stCondLst>
                                            <p:cond delay="74"/>
                                          </p:stCondLst>
                                        </p:cTn>
                                        <p:tgtEl>
                                          <p:spTgt spid="154729"/>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154730"/>
                                        </p:tgtEl>
                                        <p:attrNameLst>
                                          <p:attrName>style.visibility</p:attrName>
                                        </p:attrNameLst>
                                      </p:cBhvr>
                                      <p:to>
                                        <p:strVal val="visible"/>
                                      </p:to>
                                    </p:set>
                                    <p:animEffect transition="in" filter="slide(fromBottom)">
                                      <p:cBhvr>
                                        <p:cTn id="24" dur="500"/>
                                        <p:tgtEl>
                                          <p:spTgt spid="15473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154731"/>
                                        </p:tgtEl>
                                        <p:attrNameLst>
                                          <p:attrName>style.visibility</p:attrName>
                                        </p:attrNameLst>
                                      </p:cBhvr>
                                      <p:to>
                                        <p:strVal val="visible"/>
                                      </p:to>
                                    </p:set>
                                    <p:animEffect transition="in" filter="slide(fromBottom)">
                                      <p:cBhvr>
                                        <p:cTn id="29" dur="500"/>
                                        <p:tgtEl>
                                          <p:spTgt spid="15473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154732"/>
                                        </p:tgtEl>
                                        <p:attrNameLst>
                                          <p:attrName>style.visibility</p:attrName>
                                        </p:attrNameLst>
                                      </p:cBhvr>
                                      <p:to>
                                        <p:strVal val="visible"/>
                                      </p:to>
                                    </p:set>
                                    <p:animEffect transition="in" filter="slide(fromBottom)">
                                      <p:cBhvr>
                                        <p:cTn id="34" dur="500"/>
                                        <p:tgtEl>
                                          <p:spTgt spid="15473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154733"/>
                                        </p:tgtEl>
                                        <p:attrNameLst>
                                          <p:attrName>style.visibility</p:attrName>
                                        </p:attrNameLst>
                                      </p:cBhvr>
                                      <p:to>
                                        <p:strVal val="visible"/>
                                      </p:to>
                                    </p:set>
                                    <p:animEffect transition="in" filter="slide(fromBottom)">
                                      <p:cBhvr>
                                        <p:cTn id="39" dur="500"/>
                                        <p:tgtEl>
                                          <p:spTgt spid="15473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154734"/>
                                        </p:tgtEl>
                                        <p:attrNameLst>
                                          <p:attrName>style.visibility</p:attrName>
                                        </p:attrNameLst>
                                      </p:cBhvr>
                                      <p:to>
                                        <p:strVal val="visible"/>
                                      </p:to>
                                    </p:set>
                                    <p:animEffect transition="in" filter="slide(fromBottom)">
                                      <p:cBhvr>
                                        <p:cTn id="44" dur="500"/>
                                        <p:tgtEl>
                                          <p:spTgt spid="154734"/>
                                        </p:tgtEl>
                                      </p:cBhvr>
                                    </p:animEffect>
                                  </p:childTnLst>
                                </p:cTn>
                              </p:par>
                            </p:childTnLst>
                          </p:cTn>
                        </p:par>
                        <p:par>
                          <p:cTn id="45" fill="hold" nodeType="afterGroup">
                            <p:stCondLst>
                              <p:cond delay="500"/>
                            </p:stCondLst>
                            <p:childTnLst>
                              <p:par>
                                <p:cTn id="46" presetID="1" presetClass="entr" presetSubtype="0" fill="hold" grpId="0" nodeType="afterEffect">
                                  <p:stCondLst>
                                    <p:cond delay="0"/>
                                  </p:stCondLst>
                                  <p:iterate type="lt">
                                    <p:tmAbs val="75"/>
                                  </p:iterate>
                                  <p:childTnLst>
                                    <p:set>
                                      <p:cBhvr>
                                        <p:cTn id="47" dur="1" fill="hold">
                                          <p:stCondLst>
                                            <p:cond delay="74"/>
                                          </p:stCondLst>
                                        </p:cTn>
                                        <p:tgtEl>
                                          <p:spTgt spid="154629"/>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499"/>
                                          </p:stCondLst>
                                        </p:cTn>
                                        <p:tgtEl>
                                          <p:spTgt spid="154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utoUpdateAnimBg="0"/>
      <p:bldP spid="154629" grpId="0" autoUpdateAnimBg="0"/>
      <p:bldP spid="154632" grpId="0" animBg="1"/>
      <p:bldP spid="154729" grpId="0" autoUpdateAnimBg="0"/>
      <p:bldP spid="154730" grpId="0" animBg="1"/>
      <p:bldP spid="154731" grpId="0" animBg="1"/>
      <p:bldP spid="154732" grpId="0" animBg="1"/>
      <p:bldP spid="154733" grpId="0" animBg="1"/>
      <p:bldP spid="15473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20320"/>
            <a:ext cx="9162909" cy="664986"/>
          </a:xfrm>
        </p:spPr>
        <p:txBody>
          <a:bodyPr/>
          <a:lstStyle/>
          <a:p>
            <a:r>
              <a:rPr lang="zh-CN" altLang="en-US" dirty="0" smtClean="0"/>
              <a:t>电感反馈式</a:t>
            </a:r>
            <a:r>
              <a:rPr lang="en-US" altLang="zh-CN" dirty="0" smtClean="0"/>
              <a:t>LC</a:t>
            </a:r>
            <a:r>
              <a:rPr lang="zh-CN" altLang="en-US" dirty="0" smtClean="0"/>
              <a:t>振荡电路原理</a:t>
            </a:r>
            <a:endParaRPr lang="zh-CN" altLang="en-US" dirty="0"/>
          </a:p>
        </p:txBody>
      </p:sp>
      <p:sp>
        <p:nvSpPr>
          <p:cNvPr id="3" name="灯片编号占位符 2"/>
          <p:cNvSpPr>
            <a:spLocks noGrp="1"/>
          </p:cNvSpPr>
          <p:nvPr>
            <p:ph type="sldNum" sz="quarter" idx="12"/>
          </p:nvPr>
        </p:nvSpPr>
        <p:spPr/>
        <p:txBody>
          <a:bodyPr/>
          <a:lstStyle/>
          <a:p>
            <a:pPr>
              <a:defRPr/>
            </a:pPr>
            <a:fld id="{020670B1-1FB1-4A58-9AD7-5E524B89C57C}" type="slidenum">
              <a:rPr lang="zh-CN" altLang="en-US" smtClean="0"/>
              <a:pPr>
                <a:defRPr/>
              </a:pPr>
              <a:t>16</a:t>
            </a:fld>
            <a:endParaRPr lang="zh-CN" altLang="en-US"/>
          </a:p>
        </p:txBody>
      </p:sp>
      <p:grpSp>
        <p:nvGrpSpPr>
          <p:cNvPr id="6" name="组合 5"/>
          <p:cNvGrpSpPr/>
          <p:nvPr/>
        </p:nvGrpSpPr>
        <p:grpSpPr>
          <a:xfrm>
            <a:off x="1923907" y="1074059"/>
            <a:ext cx="4944253" cy="5013713"/>
            <a:chOff x="1923907" y="1074059"/>
            <a:chExt cx="4944253" cy="5013713"/>
          </a:xfrm>
        </p:grpSpPr>
        <p:pic>
          <p:nvPicPr>
            <p:cNvPr id="5" name="图片 4"/>
            <p:cNvPicPr>
              <a:picLocks noChangeAspect="1"/>
            </p:cNvPicPr>
            <p:nvPr/>
          </p:nvPicPr>
          <p:blipFill>
            <a:blip r:embed="rId2"/>
            <a:stretch>
              <a:fillRect/>
            </a:stretch>
          </p:blipFill>
          <p:spPr>
            <a:xfrm>
              <a:off x="1923907" y="1074059"/>
              <a:ext cx="4944253" cy="5013713"/>
            </a:xfrm>
            <a:prstGeom prst="rect">
              <a:avLst/>
            </a:prstGeom>
          </p:spPr>
        </p:pic>
        <p:cxnSp>
          <p:nvCxnSpPr>
            <p:cNvPr id="7" name="直接箭头连接符 6"/>
            <p:cNvCxnSpPr/>
            <p:nvPr/>
          </p:nvCxnSpPr>
          <p:spPr>
            <a:xfrm>
              <a:off x="5424299" y="2845560"/>
              <a:ext cx="11410" cy="27160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998720" y="2383895"/>
              <a:ext cx="359394" cy="461665"/>
            </a:xfrm>
            <a:prstGeom prst="rect">
              <a:avLst/>
            </a:prstGeom>
            <a:noFill/>
          </p:spPr>
          <p:txBody>
            <a:bodyPr wrap="none" rtlCol="0">
              <a:spAutoFit/>
            </a:bodyPr>
            <a:lstStyle/>
            <a:p>
              <a:r>
                <a:rPr lang="en-US" altLang="zh-CN" dirty="0" smtClean="0"/>
                <a:t>+</a:t>
              </a:r>
              <a:endParaRPr lang="zh-CN" altLang="en-US" dirty="0"/>
            </a:p>
          </p:txBody>
        </p:sp>
        <p:sp>
          <p:nvSpPr>
            <p:cNvPr id="8" name="文本框 7"/>
            <p:cNvSpPr txBox="1"/>
            <p:nvPr/>
          </p:nvSpPr>
          <p:spPr>
            <a:xfrm>
              <a:off x="4998720" y="5527408"/>
              <a:ext cx="359394" cy="461665"/>
            </a:xfrm>
            <a:prstGeom prst="rect">
              <a:avLst/>
            </a:prstGeom>
            <a:noFill/>
          </p:spPr>
          <p:txBody>
            <a:bodyPr wrap="none" rtlCol="0">
              <a:spAutoFit/>
            </a:bodyPr>
            <a:lstStyle/>
            <a:p>
              <a:r>
                <a:rPr lang="en-US" altLang="zh-CN" dirty="0" smtClean="0"/>
                <a:t>+</a:t>
              </a:r>
              <a:endParaRPr lang="zh-CN" altLang="en-US" dirty="0"/>
            </a:p>
          </p:txBody>
        </p:sp>
        <p:sp>
          <p:nvSpPr>
            <p:cNvPr id="9" name="文本框 8"/>
            <p:cNvSpPr txBox="1"/>
            <p:nvPr/>
          </p:nvSpPr>
          <p:spPr>
            <a:xfrm>
              <a:off x="4937335" y="3876528"/>
              <a:ext cx="338554" cy="461665"/>
            </a:xfrm>
            <a:prstGeom prst="rect">
              <a:avLst/>
            </a:prstGeom>
            <a:noFill/>
          </p:spPr>
          <p:txBody>
            <a:bodyPr wrap="none" rtlCol="0">
              <a:spAutoFit/>
            </a:bodyPr>
            <a:lstStyle/>
            <a:p>
              <a:r>
                <a:rPr lang="en-US" altLang="zh-CN" dirty="0" smtClean="0"/>
                <a:t>_</a:t>
              </a:r>
              <a:endParaRPr lang="zh-CN" altLang="en-US" dirty="0"/>
            </a:p>
          </p:txBody>
        </p:sp>
        <p:sp>
          <p:nvSpPr>
            <p:cNvPr id="10" name="文本框 9"/>
            <p:cNvSpPr txBox="1"/>
            <p:nvPr/>
          </p:nvSpPr>
          <p:spPr>
            <a:xfrm>
              <a:off x="4977975" y="4465808"/>
              <a:ext cx="338554" cy="461665"/>
            </a:xfrm>
            <a:prstGeom prst="rect">
              <a:avLst/>
            </a:prstGeom>
            <a:noFill/>
          </p:spPr>
          <p:txBody>
            <a:bodyPr wrap="none" rtlCol="0">
              <a:spAutoFit/>
            </a:bodyPr>
            <a:lstStyle/>
            <a:p>
              <a:r>
                <a:rPr lang="en-US" altLang="zh-CN" dirty="0" smtClean="0"/>
                <a:t>_</a:t>
              </a:r>
              <a:endParaRPr lang="zh-CN" altLang="en-US" dirty="0"/>
            </a:p>
          </p:txBody>
        </p:sp>
        <p:sp>
          <p:nvSpPr>
            <p:cNvPr id="11" name="文本框 10"/>
            <p:cNvSpPr txBox="1"/>
            <p:nvPr/>
          </p:nvSpPr>
          <p:spPr>
            <a:xfrm>
              <a:off x="4871960" y="3114895"/>
              <a:ext cx="458780" cy="461665"/>
            </a:xfrm>
            <a:prstGeom prst="rect">
              <a:avLst/>
            </a:prstGeom>
            <a:noFill/>
          </p:spPr>
          <p:txBody>
            <a:bodyPr wrap="none" rtlCol="0">
              <a:spAutoFit/>
            </a:bodyPr>
            <a:lstStyle/>
            <a:p>
              <a:r>
                <a:rPr lang="en-US" altLang="zh-CN" i="1" dirty="0" err="1" smtClean="0"/>
                <a:t>u</a:t>
              </a:r>
              <a:r>
                <a:rPr lang="en-US" altLang="zh-CN" baseline="-25000" dirty="0" err="1" smtClean="0"/>
                <a:t>o</a:t>
              </a:r>
              <a:endParaRPr lang="zh-CN" altLang="en-US" baseline="-25000" dirty="0"/>
            </a:p>
          </p:txBody>
        </p:sp>
        <p:sp>
          <p:nvSpPr>
            <p:cNvPr id="12" name="文本框 11"/>
            <p:cNvSpPr txBox="1"/>
            <p:nvPr/>
          </p:nvSpPr>
          <p:spPr>
            <a:xfrm>
              <a:off x="4922760" y="4994495"/>
              <a:ext cx="425116" cy="461665"/>
            </a:xfrm>
            <a:prstGeom prst="rect">
              <a:avLst/>
            </a:prstGeom>
            <a:noFill/>
          </p:spPr>
          <p:txBody>
            <a:bodyPr wrap="none" rtlCol="0">
              <a:spAutoFit/>
            </a:bodyPr>
            <a:lstStyle/>
            <a:p>
              <a:r>
                <a:rPr lang="en-US" altLang="zh-CN" i="1" dirty="0" err="1" smtClean="0"/>
                <a:t>u</a:t>
              </a:r>
              <a:r>
                <a:rPr lang="en-US" altLang="zh-CN" baseline="-25000" dirty="0" err="1" smtClean="0"/>
                <a:t>f</a:t>
              </a:r>
              <a:endParaRPr lang="zh-CN" altLang="en-US" baseline="-25000" dirty="0"/>
            </a:p>
          </p:txBody>
        </p:sp>
      </p:grpSp>
    </p:spTree>
    <p:extLst>
      <p:ext uri="{BB962C8B-B14F-4D97-AF65-F5344CB8AC3E}">
        <p14:creationId xmlns:p14="http://schemas.microsoft.com/office/powerpoint/2010/main" val="3980446889"/>
      </p:ext>
    </p:extLst>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zh-CN" smtClean="0">
                <a:ea typeface="宋体" charset="-122"/>
              </a:rPr>
              <a:t>8.1.2  </a:t>
            </a:r>
            <a:r>
              <a:rPr lang="en-US" altLang="zh-CN" i="1" smtClean="0">
                <a:ea typeface="宋体" charset="-122"/>
              </a:rPr>
              <a:t>LC</a:t>
            </a:r>
            <a:r>
              <a:rPr lang="zh-CN" altLang="en-US" smtClean="0">
                <a:ea typeface="宋体" charset="-122"/>
              </a:rPr>
              <a:t>振荡电路（续</a:t>
            </a:r>
            <a:r>
              <a:rPr lang="en-US" altLang="zh-CN" smtClean="0">
                <a:ea typeface="宋体" charset="-122"/>
              </a:rPr>
              <a:t>4</a:t>
            </a:r>
            <a:r>
              <a:rPr lang="zh-CN" altLang="en-US" smtClean="0">
                <a:ea typeface="宋体" charset="-122"/>
              </a:rPr>
              <a:t>）</a:t>
            </a:r>
            <a:endParaRPr lang="en-US" altLang="zh-CN" smtClean="0">
              <a:ea typeface="宋体" charset="-122"/>
            </a:endParaRPr>
          </a:p>
        </p:txBody>
      </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17</a:t>
            </a:fld>
            <a:endParaRPr lang="zh-CN" altLang="en-US"/>
          </a:p>
        </p:txBody>
      </p:sp>
      <p:sp>
        <p:nvSpPr>
          <p:cNvPr id="158724" name="Text Box 4"/>
          <p:cNvSpPr txBox="1">
            <a:spLocks noChangeArrowheads="1"/>
          </p:cNvSpPr>
          <p:nvPr/>
        </p:nvSpPr>
        <p:spPr bwMode="auto">
          <a:xfrm>
            <a:off x="523875" y="1031875"/>
            <a:ext cx="815975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30000"/>
              </a:lnSpc>
            </a:pPr>
            <a:r>
              <a:rPr lang="zh-CN" altLang="en-US" dirty="0"/>
              <a:t>只要环路增益大于</a:t>
            </a:r>
            <a:r>
              <a:rPr lang="en-US" altLang="zh-CN" dirty="0"/>
              <a:t>1</a:t>
            </a:r>
            <a:r>
              <a:rPr lang="zh-CN" altLang="en-US" dirty="0"/>
              <a:t>即能够起振。实际电路中一般取反馈系数为</a:t>
            </a:r>
            <a:r>
              <a:rPr lang="en-US" altLang="zh-CN" dirty="0"/>
              <a:t>1/2~1/5</a:t>
            </a:r>
            <a:r>
              <a:rPr lang="zh-CN" altLang="en-US" dirty="0"/>
              <a:t>。振荡频率由谐振回路的谐振频率确定：</a:t>
            </a:r>
          </a:p>
        </p:txBody>
      </p:sp>
      <p:graphicFrame>
        <p:nvGraphicFramePr>
          <p:cNvPr id="158725" name="Object 5"/>
          <p:cNvGraphicFramePr>
            <a:graphicFrameLocks noChangeAspect="1"/>
          </p:cNvGraphicFramePr>
          <p:nvPr/>
        </p:nvGraphicFramePr>
        <p:xfrm>
          <a:off x="2363788" y="1997075"/>
          <a:ext cx="4057650" cy="942975"/>
        </p:xfrm>
        <a:graphic>
          <a:graphicData uri="http://schemas.openxmlformats.org/presentationml/2006/ole">
            <mc:AlternateContent xmlns:mc="http://schemas.openxmlformats.org/markup-compatibility/2006">
              <mc:Choice xmlns:v="urn:schemas-microsoft-com:vml" Requires="v">
                <p:oleObj spid="_x0000_s4208" name="Equation" r:id="rId3" imgW="1942920" imgH="457200" progId="Equation.DSMT4">
                  <p:embed/>
                </p:oleObj>
              </mc:Choice>
              <mc:Fallback>
                <p:oleObj name="Equation" r:id="rId3" imgW="1942920" imgH="457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3788" y="1997075"/>
                        <a:ext cx="4057650"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6"/>
          <p:cNvGrpSpPr>
            <a:grpSpLocks/>
          </p:cNvGrpSpPr>
          <p:nvPr/>
        </p:nvGrpSpPr>
        <p:grpSpPr bwMode="auto">
          <a:xfrm>
            <a:off x="5237163" y="3014663"/>
            <a:ext cx="3595687" cy="3165475"/>
            <a:chOff x="814" y="450"/>
            <a:chExt cx="1513" cy="1686"/>
          </a:xfrm>
        </p:grpSpPr>
        <p:sp>
          <p:nvSpPr>
            <p:cNvPr id="4104" name="Freeform 7"/>
            <p:cNvSpPr>
              <a:spLocks/>
            </p:cNvSpPr>
            <p:nvPr/>
          </p:nvSpPr>
          <p:spPr bwMode="auto">
            <a:xfrm flipH="1" flipV="1">
              <a:off x="816" y="662"/>
              <a:ext cx="864" cy="730"/>
            </a:xfrm>
            <a:custGeom>
              <a:avLst/>
              <a:gdLst>
                <a:gd name="T0" fmla="*/ 2314 w 528"/>
                <a:gd name="T1" fmla="*/ 0 h 336"/>
                <a:gd name="T2" fmla="*/ 2314 w 528"/>
                <a:gd name="T3" fmla="*/ 3446 h 336"/>
                <a:gd name="T4" fmla="*/ 0 w 528"/>
                <a:gd name="T5" fmla="*/ 3446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105" name="Group 8"/>
            <p:cNvGrpSpPr>
              <a:grpSpLocks/>
            </p:cNvGrpSpPr>
            <p:nvPr/>
          </p:nvGrpSpPr>
          <p:grpSpPr bwMode="auto">
            <a:xfrm>
              <a:off x="1104" y="1224"/>
              <a:ext cx="288" cy="336"/>
              <a:chOff x="1344" y="1680"/>
              <a:chExt cx="288" cy="336"/>
            </a:xfrm>
          </p:grpSpPr>
          <p:sp>
            <p:nvSpPr>
              <p:cNvPr id="4178" name="Line 9"/>
              <p:cNvSpPr>
                <a:spLocks noChangeShapeType="1"/>
              </p:cNvSpPr>
              <p:nvPr/>
            </p:nvSpPr>
            <p:spPr bwMode="auto">
              <a:xfrm>
                <a:off x="1488" y="172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9" name="Line 10"/>
              <p:cNvSpPr>
                <a:spLocks noChangeShapeType="1"/>
              </p:cNvSpPr>
              <p:nvPr/>
            </p:nvSpPr>
            <p:spPr bwMode="auto">
              <a:xfrm flipV="1">
                <a:off x="1488" y="168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0" name="Line 11"/>
              <p:cNvSpPr>
                <a:spLocks noChangeShapeType="1"/>
              </p:cNvSpPr>
              <p:nvPr/>
            </p:nvSpPr>
            <p:spPr bwMode="auto">
              <a:xfrm>
                <a:off x="1488" y="1872"/>
                <a:ext cx="144" cy="144"/>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181" name="Line 12"/>
              <p:cNvSpPr>
                <a:spLocks noChangeShapeType="1"/>
              </p:cNvSpPr>
              <p:nvPr/>
            </p:nvSpPr>
            <p:spPr bwMode="auto">
              <a:xfrm>
                <a:off x="1344" y="1846"/>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06" name="Group 13"/>
            <p:cNvGrpSpPr>
              <a:grpSpLocks/>
            </p:cNvGrpSpPr>
            <p:nvPr/>
          </p:nvGrpSpPr>
          <p:grpSpPr bwMode="auto">
            <a:xfrm>
              <a:off x="1054" y="888"/>
              <a:ext cx="77" cy="480"/>
              <a:chOff x="1824" y="1344"/>
              <a:chExt cx="77" cy="480"/>
            </a:xfrm>
          </p:grpSpPr>
          <p:sp>
            <p:nvSpPr>
              <p:cNvPr id="4175" name="Rectangle 14"/>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76" name="Line 15"/>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7" name="Line 16"/>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07" name="Group 17"/>
            <p:cNvGrpSpPr>
              <a:grpSpLocks noChangeAspect="1"/>
            </p:cNvGrpSpPr>
            <p:nvPr/>
          </p:nvGrpSpPr>
          <p:grpSpPr bwMode="auto">
            <a:xfrm>
              <a:off x="1506" y="1704"/>
              <a:ext cx="141" cy="290"/>
              <a:chOff x="3120" y="864"/>
              <a:chExt cx="117" cy="240"/>
            </a:xfrm>
          </p:grpSpPr>
          <p:grpSp>
            <p:nvGrpSpPr>
              <p:cNvPr id="4166" name="Group 18"/>
              <p:cNvGrpSpPr>
                <a:grpSpLocks noChangeAspect="1"/>
              </p:cNvGrpSpPr>
              <p:nvPr/>
            </p:nvGrpSpPr>
            <p:grpSpPr bwMode="auto">
              <a:xfrm>
                <a:off x="3120" y="864"/>
                <a:ext cx="117" cy="240"/>
                <a:chOff x="2064" y="576"/>
                <a:chExt cx="117" cy="240"/>
              </a:xfrm>
            </p:grpSpPr>
            <p:grpSp>
              <p:nvGrpSpPr>
                <p:cNvPr id="4170" name="Group 19"/>
                <p:cNvGrpSpPr>
                  <a:grpSpLocks noChangeAspect="1"/>
                </p:cNvGrpSpPr>
                <p:nvPr/>
              </p:nvGrpSpPr>
              <p:grpSpPr bwMode="auto">
                <a:xfrm>
                  <a:off x="2064" y="672"/>
                  <a:ext cx="117" cy="49"/>
                  <a:chOff x="2064" y="672"/>
                  <a:chExt cx="117" cy="49"/>
                </a:xfrm>
              </p:grpSpPr>
              <p:sp>
                <p:nvSpPr>
                  <p:cNvPr id="4173" name="Line 20"/>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4" name="Line 21"/>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71" name="Line 22"/>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2" name="Line 23"/>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67" name="Group 24"/>
              <p:cNvGrpSpPr>
                <a:grpSpLocks noChangeAspect="1"/>
              </p:cNvGrpSpPr>
              <p:nvPr/>
            </p:nvGrpSpPr>
            <p:grpSpPr bwMode="auto">
              <a:xfrm>
                <a:off x="3198" y="905"/>
                <a:ext cx="34" cy="34"/>
                <a:chOff x="3552" y="1000"/>
                <a:chExt cx="34" cy="34"/>
              </a:xfrm>
            </p:grpSpPr>
            <p:sp>
              <p:nvSpPr>
                <p:cNvPr id="4168" name="Line 25"/>
                <p:cNvSpPr>
                  <a:spLocks noChangeAspect="1" noChangeShapeType="1"/>
                </p:cNvSpPr>
                <p:nvPr/>
              </p:nvSpPr>
              <p:spPr bwMode="auto">
                <a:xfrm>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9" name="Line 26"/>
                <p:cNvSpPr>
                  <a:spLocks noChangeAspect="1" noChangeShapeType="1"/>
                </p:cNvSpPr>
                <p:nvPr/>
              </p:nvSpPr>
              <p:spPr bwMode="auto">
                <a:xfrm rot="5400000">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108" name="Group 27"/>
            <p:cNvGrpSpPr>
              <a:grpSpLocks noChangeAspect="1"/>
            </p:cNvGrpSpPr>
            <p:nvPr/>
          </p:nvGrpSpPr>
          <p:grpSpPr bwMode="auto">
            <a:xfrm rot="5400000" flipH="1" flipV="1">
              <a:off x="888" y="1246"/>
              <a:ext cx="141" cy="290"/>
              <a:chOff x="3120" y="864"/>
              <a:chExt cx="117" cy="240"/>
            </a:xfrm>
          </p:grpSpPr>
          <p:grpSp>
            <p:nvGrpSpPr>
              <p:cNvPr id="4157" name="Group 28"/>
              <p:cNvGrpSpPr>
                <a:grpSpLocks noChangeAspect="1"/>
              </p:cNvGrpSpPr>
              <p:nvPr/>
            </p:nvGrpSpPr>
            <p:grpSpPr bwMode="auto">
              <a:xfrm>
                <a:off x="3120" y="864"/>
                <a:ext cx="117" cy="240"/>
                <a:chOff x="2064" y="576"/>
                <a:chExt cx="117" cy="240"/>
              </a:xfrm>
            </p:grpSpPr>
            <p:grpSp>
              <p:nvGrpSpPr>
                <p:cNvPr id="4161" name="Group 29"/>
                <p:cNvGrpSpPr>
                  <a:grpSpLocks noChangeAspect="1"/>
                </p:cNvGrpSpPr>
                <p:nvPr/>
              </p:nvGrpSpPr>
              <p:grpSpPr bwMode="auto">
                <a:xfrm>
                  <a:off x="2064" y="672"/>
                  <a:ext cx="117" cy="49"/>
                  <a:chOff x="2064" y="672"/>
                  <a:chExt cx="117" cy="49"/>
                </a:xfrm>
              </p:grpSpPr>
              <p:sp>
                <p:nvSpPr>
                  <p:cNvPr id="4164" name="Line 30"/>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5" name="Line 31"/>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62" name="Line 32"/>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3" name="Line 33"/>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58" name="Group 34"/>
              <p:cNvGrpSpPr>
                <a:grpSpLocks noChangeAspect="1"/>
              </p:cNvGrpSpPr>
              <p:nvPr/>
            </p:nvGrpSpPr>
            <p:grpSpPr bwMode="auto">
              <a:xfrm>
                <a:off x="3198" y="905"/>
                <a:ext cx="34" cy="34"/>
                <a:chOff x="3552" y="1000"/>
                <a:chExt cx="34" cy="34"/>
              </a:xfrm>
            </p:grpSpPr>
            <p:sp>
              <p:nvSpPr>
                <p:cNvPr id="4159" name="Line 35"/>
                <p:cNvSpPr>
                  <a:spLocks noChangeAspect="1" noChangeShapeType="1"/>
                </p:cNvSpPr>
                <p:nvPr/>
              </p:nvSpPr>
              <p:spPr bwMode="auto">
                <a:xfrm>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0" name="Line 36"/>
                <p:cNvSpPr>
                  <a:spLocks noChangeAspect="1" noChangeShapeType="1"/>
                </p:cNvSpPr>
                <p:nvPr/>
              </p:nvSpPr>
              <p:spPr bwMode="auto">
                <a:xfrm rot="5400000">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109" name="Group 37"/>
            <p:cNvGrpSpPr>
              <a:grpSpLocks/>
            </p:cNvGrpSpPr>
            <p:nvPr/>
          </p:nvGrpSpPr>
          <p:grpSpPr bwMode="auto">
            <a:xfrm>
              <a:off x="1344" y="1560"/>
              <a:ext cx="77" cy="480"/>
              <a:chOff x="1824" y="1344"/>
              <a:chExt cx="77" cy="480"/>
            </a:xfrm>
          </p:grpSpPr>
          <p:sp>
            <p:nvSpPr>
              <p:cNvPr id="4154" name="Rectangle 38"/>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55" name="Line 39"/>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6" name="Line 40"/>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10" name="Group 41"/>
            <p:cNvGrpSpPr>
              <a:grpSpLocks/>
            </p:cNvGrpSpPr>
            <p:nvPr/>
          </p:nvGrpSpPr>
          <p:grpSpPr bwMode="auto">
            <a:xfrm>
              <a:off x="1314" y="2040"/>
              <a:ext cx="144" cy="96"/>
              <a:chOff x="1056" y="1392"/>
              <a:chExt cx="144" cy="96"/>
            </a:xfrm>
          </p:grpSpPr>
          <p:sp>
            <p:nvSpPr>
              <p:cNvPr id="4152" name="Line 42"/>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3" name="Line 43"/>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11" name="Group 44"/>
            <p:cNvGrpSpPr>
              <a:grpSpLocks/>
            </p:cNvGrpSpPr>
            <p:nvPr/>
          </p:nvGrpSpPr>
          <p:grpSpPr bwMode="auto">
            <a:xfrm>
              <a:off x="1055" y="1368"/>
              <a:ext cx="77" cy="480"/>
              <a:chOff x="1824" y="1344"/>
              <a:chExt cx="77" cy="480"/>
            </a:xfrm>
          </p:grpSpPr>
          <p:sp>
            <p:nvSpPr>
              <p:cNvPr id="4149" name="Rectangle 45"/>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50" name="Line 46"/>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1" name="Line 47"/>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12" name="Group 48"/>
            <p:cNvGrpSpPr>
              <a:grpSpLocks noChangeAspect="1"/>
            </p:cNvGrpSpPr>
            <p:nvPr/>
          </p:nvGrpSpPr>
          <p:grpSpPr bwMode="auto">
            <a:xfrm>
              <a:off x="1334" y="798"/>
              <a:ext cx="141" cy="290"/>
              <a:chOff x="2064" y="576"/>
              <a:chExt cx="117" cy="240"/>
            </a:xfrm>
          </p:grpSpPr>
          <p:grpSp>
            <p:nvGrpSpPr>
              <p:cNvPr id="4144" name="Group 49"/>
              <p:cNvGrpSpPr>
                <a:grpSpLocks noChangeAspect="1"/>
              </p:cNvGrpSpPr>
              <p:nvPr/>
            </p:nvGrpSpPr>
            <p:grpSpPr bwMode="auto">
              <a:xfrm>
                <a:off x="2064" y="672"/>
                <a:ext cx="117" cy="49"/>
                <a:chOff x="2064" y="672"/>
                <a:chExt cx="117" cy="49"/>
              </a:xfrm>
            </p:grpSpPr>
            <p:sp>
              <p:nvSpPr>
                <p:cNvPr id="4147" name="Line 50"/>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48" name="Line 51"/>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45" name="Line 52"/>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46" name="Line 53"/>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13" name="Line 54"/>
            <p:cNvSpPr>
              <a:spLocks noChangeShapeType="1"/>
            </p:cNvSpPr>
            <p:nvPr/>
          </p:nvSpPr>
          <p:spPr bwMode="auto">
            <a:xfrm flipH="1">
              <a:off x="1392" y="1220"/>
              <a:ext cx="288" cy="0"/>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grpSp>
          <p:nvGrpSpPr>
            <p:cNvPr id="4114" name="Group 55"/>
            <p:cNvGrpSpPr>
              <a:grpSpLocks/>
            </p:cNvGrpSpPr>
            <p:nvPr/>
          </p:nvGrpSpPr>
          <p:grpSpPr bwMode="auto">
            <a:xfrm>
              <a:off x="1678" y="660"/>
              <a:ext cx="54" cy="563"/>
              <a:chOff x="1678" y="650"/>
              <a:chExt cx="54" cy="563"/>
            </a:xfrm>
          </p:grpSpPr>
          <p:grpSp>
            <p:nvGrpSpPr>
              <p:cNvPr id="4130" name="Group 56"/>
              <p:cNvGrpSpPr>
                <a:grpSpLocks/>
              </p:cNvGrpSpPr>
              <p:nvPr/>
            </p:nvGrpSpPr>
            <p:grpSpPr bwMode="auto">
              <a:xfrm>
                <a:off x="1678" y="935"/>
                <a:ext cx="52" cy="278"/>
                <a:chOff x="1678" y="935"/>
                <a:chExt cx="52" cy="278"/>
              </a:xfrm>
            </p:grpSpPr>
            <p:sp>
              <p:nvSpPr>
                <p:cNvPr id="4141" name="Freeform 57"/>
                <p:cNvSpPr>
                  <a:spLocks/>
                </p:cNvSpPr>
                <p:nvPr/>
              </p:nvSpPr>
              <p:spPr bwMode="auto">
                <a:xfrm rot="-5400000" flipH="1" flipV="1">
                  <a:off x="1675" y="938"/>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42" name="Freeform 58"/>
                <p:cNvSpPr>
                  <a:spLocks/>
                </p:cNvSpPr>
                <p:nvPr/>
              </p:nvSpPr>
              <p:spPr bwMode="auto">
                <a:xfrm rot="-5400000" flipH="1" flipV="1">
                  <a:off x="1676" y="1052"/>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43" name="Line 59"/>
                <p:cNvSpPr>
                  <a:spLocks noChangeShapeType="1"/>
                </p:cNvSpPr>
                <p:nvPr/>
              </p:nvSpPr>
              <p:spPr bwMode="auto">
                <a:xfrm rot="-5400000" flipH="1" flipV="1">
                  <a:off x="1658" y="1189"/>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31" name="Group 60"/>
              <p:cNvGrpSpPr>
                <a:grpSpLocks/>
              </p:cNvGrpSpPr>
              <p:nvPr/>
            </p:nvGrpSpPr>
            <p:grpSpPr bwMode="auto">
              <a:xfrm>
                <a:off x="1679" y="650"/>
                <a:ext cx="53" cy="515"/>
                <a:chOff x="1679" y="650"/>
                <a:chExt cx="53" cy="515"/>
              </a:xfrm>
            </p:grpSpPr>
            <p:sp>
              <p:nvSpPr>
                <p:cNvPr id="4132" name="Freeform 61"/>
                <p:cNvSpPr>
                  <a:spLocks/>
                </p:cNvSpPr>
                <p:nvPr/>
              </p:nvSpPr>
              <p:spPr bwMode="auto">
                <a:xfrm rot="-5400000" flipH="1" flipV="1">
                  <a:off x="1676" y="994"/>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133" name="Group 62"/>
                <p:cNvGrpSpPr>
                  <a:grpSpLocks/>
                </p:cNvGrpSpPr>
                <p:nvPr/>
              </p:nvGrpSpPr>
              <p:grpSpPr bwMode="auto">
                <a:xfrm>
                  <a:off x="1679" y="650"/>
                  <a:ext cx="53" cy="515"/>
                  <a:chOff x="1679" y="650"/>
                  <a:chExt cx="53" cy="515"/>
                </a:xfrm>
              </p:grpSpPr>
              <p:sp>
                <p:nvSpPr>
                  <p:cNvPr id="4134" name="Freeform 63"/>
                  <p:cNvSpPr>
                    <a:spLocks/>
                  </p:cNvSpPr>
                  <p:nvPr/>
                </p:nvSpPr>
                <p:spPr bwMode="auto">
                  <a:xfrm rot="-5400000" flipH="1" flipV="1">
                    <a:off x="1676" y="1110"/>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135" name="Group 64"/>
                  <p:cNvGrpSpPr>
                    <a:grpSpLocks/>
                  </p:cNvGrpSpPr>
                  <p:nvPr/>
                </p:nvGrpSpPr>
                <p:grpSpPr bwMode="auto">
                  <a:xfrm>
                    <a:off x="1680" y="650"/>
                    <a:ext cx="52" cy="278"/>
                    <a:chOff x="2974" y="671"/>
                    <a:chExt cx="52" cy="278"/>
                  </a:xfrm>
                </p:grpSpPr>
                <p:sp>
                  <p:nvSpPr>
                    <p:cNvPr id="4136" name="Freeform 65"/>
                    <p:cNvSpPr>
                      <a:spLocks/>
                    </p:cNvSpPr>
                    <p:nvPr/>
                  </p:nvSpPr>
                  <p:spPr bwMode="auto">
                    <a:xfrm rot="-5400000" flipH="1" flipV="1">
                      <a:off x="2971" y="722"/>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7" name="Freeform 66"/>
                    <p:cNvSpPr>
                      <a:spLocks/>
                    </p:cNvSpPr>
                    <p:nvPr/>
                  </p:nvSpPr>
                  <p:spPr bwMode="auto">
                    <a:xfrm rot="-5400000" flipH="1" flipV="1">
                      <a:off x="2972" y="778"/>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8" name="Freeform 67"/>
                    <p:cNvSpPr>
                      <a:spLocks/>
                    </p:cNvSpPr>
                    <p:nvPr/>
                  </p:nvSpPr>
                  <p:spPr bwMode="auto">
                    <a:xfrm rot="-5400000" flipH="1" flipV="1">
                      <a:off x="2972" y="836"/>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9" name="Freeform 68"/>
                    <p:cNvSpPr>
                      <a:spLocks/>
                    </p:cNvSpPr>
                    <p:nvPr/>
                  </p:nvSpPr>
                  <p:spPr bwMode="auto">
                    <a:xfrm rot="-5400000" flipH="1" flipV="1">
                      <a:off x="2972" y="894"/>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40" name="Line 69"/>
                    <p:cNvSpPr>
                      <a:spLocks noChangeShapeType="1"/>
                    </p:cNvSpPr>
                    <p:nvPr/>
                  </p:nvSpPr>
                  <p:spPr bwMode="auto">
                    <a:xfrm rot="-5400000" flipH="1" flipV="1">
                      <a:off x="2953" y="695"/>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sp>
          <p:nvSpPr>
            <p:cNvPr id="4115" name="Freeform 70"/>
            <p:cNvSpPr>
              <a:spLocks/>
            </p:cNvSpPr>
            <p:nvPr/>
          </p:nvSpPr>
          <p:spPr bwMode="auto">
            <a:xfrm flipH="1">
              <a:off x="1094" y="480"/>
              <a:ext cx="1018" cy="432"/>
            </a:xfrm>
            <a:custGeom>
              <a:avLst/>
              <a:gdLst>
                <a:gd name="T0" fmla="*/ 1584 w 816"/>
                <a:gd name="T1" fmla="*/ 2187 h 192"/>
                <a:gd name="T2" fmla="*/ 1584 w 816"/>
                <a:gd name="T3" fmla="*/ 0 h 192"/>
                <a:gd name="T4" fmla="*/ 0 w 816"/>
                <a:gd name="T5" fmla="*/ 0 h 192"/>
                <a:gd name="T6" fmla="*/ 0 60000 65536"/>
                <a:gd name="T7" fmla="*/ 0 60000 65536"/>
                <a:gd name="T8" fmla="*/ 0 60000 65536"/>
                <a:gd name="T9" fmla="*/ 0 w 816"/>
                <a:gd name="T10" fmla="*/ 0 h 192"/>
                <a:gd name="T11" fmla="*/ 816 w 816"/>
                <a:gd name="T12" fmla="*/ 192 h 192"/>
              </a:gdLst>
              <a:ahLst/>
              <a:cxnLst>
                <a:cxn ang="T6">
                  <a:pos x="T0" y="T1"/>
                </a:cxn>
                <a:cxn ang="T7">
                  <a:pos x="T2" y="T3"/>
                </a:cxn>
                <a:cxn ang="T8">
                  <a:pos x="T4" y="T5"/>
                </a:cxn>
              </a:cxnLst>
              <a:rect l="T9" t="T10" r="T11" b="T12"/>
              <a:pathLst>
                <a:path w="816" h="192">
                  <a:moveTo>
                    <a:pt x="816" y="192"/>
                  </a:moveTo>
                  <a:lnTo>
                    <a:pt x="816" y="0"/>
                  </a:ln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16" name="Oval 71"/>
            <p:cNvSpPr>
              <a:spLocks noChangeArrowheads="1"/>
            </p:cNvSpPr>
            <p:nvPr/>
          </p:nvSpPr>
          <p:spPr bwMode="auto">
            <a:xfrm>
              <a:off x="2102" y="450"/>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17" name="Freeform 72"/>
            <p:cNvSpPr>
              <a:spLocks/>
            </p:cNvSpPr>
            <p:nvPr/>
          </p:nvSpPr>
          <p:spPr bwMode="auto">
            <a:xfrm flipH="1">
              <a:off x="1096" y="1752"/>
              <a:ext cx="488" cy="288"/>
            </a:xfrm>
            <a:custGeom>
              <a:avLst/>
              <a:gdLst>
                <a:gd name="T0" fmla="*/ 417 w 528"/>
                <a:gd name="T1" fmla="*/ 0 h 336"/>
                <a:gd name="T2" fmla="*/ 417 w 528"/>
                <a:gd name="T3" fmla="*/ 212 h 336"/>
                <a:gd name="T4" fmla="*/ 0 w 528"/>
                <a:gd name="T5" fmla="*/ 212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18" name="Oval 73"/>
            <p:cNvSpPr>
              <a:spLocks noChangeAspect="1" noChangeArrowheads="1"/>
            </p:cNvSpPr>
            <p:nvPr/>
          </p:nvSpPr>
          <p:spPr bwMode="auto">
            <a:xfrm>
              <a:off x="1076" y="1368"/>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4119" name="Text Box 74"/>
            <p:cNvSpPr txBox="1">
              <a:spLocks noChangeArrowheads="1"/>
            </p:cNvSpPr>
            <p:nvPr/>
          </p:nvSpPr>
          <p:spPr bwMode="auto">
            <a:xfrm>
              <a:off x="1152" y="801"/>
              <a:ext cx="163"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C</a:t>
              </a:r>
            </a:p>
          </p:txBody>
        </p:sp>
        <p:sp>
          <p:nvSpPr>
            <p:cNvPr id="4120" name="Text Box 75"/>
            <p:cNvSpPr txBox="1">
              <a:spLocks noChangeArrowheads="1"/>
            </p:cNvSpPr>
            <p:nvPr/>
          </p:nvSpPr>
          <p:spPr bwMode="auto">
            <a:xfrm>
              <a:off x="1488" y="825"/>
              <a:ext cx="15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L</a:t>
              </a:r>
            </a:p>
          </p:txBody>
        </p:sp>
        <p:sp>
          <p:nvSpPr>
            <p:cNvPr id="4121" name="Freeform 76"/>
            <p:cNvSpPr>
              <a:spLocks/>
            </p:cNvSpPr>
            <p:nvPr/>
          </p:nvSpPr>
          <p:spPr bwMode="auto">
            <a:xfrm>
              <a:off x="1382" y="1608"/>
              <a:ext cx="192" cy="144"/>
            </a:xfrm>
            <a:custGeom>
              <a:avLst/>
              <a:gdLst>
                <a:gd name="T0" fmla="*/ 192 w 192"/>
                <a:gd name="T1" fmla="*/ 144 h 144"/>
                <a:gd name="T2" fmla="*/ 192 w 192"/>
                <a:gd name="T3" fmla="*/ 0 h 144"/>
                <a:gd name="T4" fmla="*/ 0 w 192"/>
                <a:gd name="T5" fmla="*/ 0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192" y="144"/>
                  </a:moveTo>
                  <a:lnTo>
                    <a:pt x="192" y="0"/>
                  </a:lnTo>
                  <a:lnTo>
                    <a:pt x="0" y="0"/>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22" name="Line 77"/>
            <p:cNvSpPr>
              <a:spLocks noChangeShapeType="1"/>
            </p:cNvSpPr>
            <p:nvPr/>
          </p:nvSpPr>
          <p:spPr bwMode="auto">
            <a:xfrm>
              <a:off x="1574" y="1896"/>
              <a:ext cx="0" cy="144"/>
            </a:xfrm>
            <a:prstGeom prst="line">
              <a:avLst/>
            </a:prstGeom>
            <a:noFill/>
            <a:ln w="28575">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123" name="Text Box 78"/>
            <p:cNvSpPr txBox="1">
              <a:spLocks noChangeArrowheads="1"/>
            </p:cNvSpPr>
            <p:nvPr/>
          </p:nvSpPr>
          <p:spPr bwMode="auto">
            <a:xfrm>
              <a:off x="1968" y="489"/>
              <a:ext cx="359"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+V</a:t>
              </a:r>
              <a:r>
                <a:rPr lang="en-US" altLang="zh-CN" baseline="-25000">
                  <a:ea typeface="宋体" charset="-122"/>
                </a:rPr>
                <a:t>CC</a:t>
              </a:r>
              <a:endParaRPr lang="en-US" altLang="zh-CN">
                <a:ea typeface="宋体" charset="-122"/>
              </a:endParaRPr>
            </a:p>
          </p:txBody>
        </p:sp>
        <p:sp>
          <p:nvSpPr>
            <p:cNvPr id="4124" name="Line 79"/>
            <p:cNvSpPr>
              <a:spLocks noChangeAspect="1" noChangeShapeType="1"/>
            </p:cNvSpPr>
            <p:nvPr/>
          </p:nvSpPr>
          <p:spPr bwMode="auto">
            <a:xfrm>
              <a:off x="1402" y="1038"/>
              <a:ext cx="1" cy="172"/>
            </a:xfrm>
            <a:prstGeom prst="line">
              <a:avLst/>
            </a:prstGeom>
            <a:noFill/>
            <a:ln w="28575">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125" name="Line 80"/>
            <p:cNvSpPr>
              <a:spLocks noChangeAspect="1" noChangeShapeType="1"/>
            </p:cNvSpPr>
            <p:nvPr/>
          </p:nvSpPr>
          <p:spPr bwMode="auto">
            <a:xfrm flipV="1">
              <a:off x="1398" y="662"/>
              <a:ext cx="1" cy="172"/>
            </a:xfrm>
            <a:prstGeom prst="line">
              <a:avLst/>
            </a:prstGeom>
            <a:noFill/>
            <a:ln w="28575">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126" name="Freeform 81"/>
            <p:cNvSpPr>
              <a:spLocks/>
            </p:cNvSpPr>
            <p:nvPr/>
          </p:nvSpPr>
          <p:spPr bwMode="auto">
            <a:xfrm>
              <a:off x="1736" y="480"/>
              <a:ext cx="144" cy="432"/>
            </a:xfrm>
            <a:custGeom>
              <a:avLst/>
              <a:gdLst>
                <a:gd name="T0" fmla="*/ 11 w 528"/>
                <a:gd name="T1" fmla="*/ 0 h 336"/>
                <a:gd name="T2" fmla="*/ 11 w 528"/>
                <a:gd name="T3" fmla="*/ 714 h 336"/>
                <a:gd name="T4" fmla="*/ 0 w 528"/>
                <a:gd name="T5" fmla="*/ 714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type="oval"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27" name="Text Box 82"/>
            <p:cNvSpPr txBox="1">
              <a:spLocks noChangeArrowheads="1"/>
            </p:cNvSpPr>
            <p:nvPr/>
          </p:nvSpPr>
          <p:spPr bwMode="auto">
            <a:xfrm>
              <a:off x="1728" y="921"/>
              <a:ext cx="198"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L</a:t>
              </a:r>
              <a:r>
                <a:rPr lang="en-US" altLang="zh-CN" baseline="-25000">
                  <a:ea typeface="宋体" charset="-122"/>
                </a:rPr>
                <a:t>1</a:t>
              </a:r>
              <a:endParaRPr lang="en-US" altLang="zh-CN" i="1">
                <a:ea typeface="宋体" charset="-122"/>
              </a:endParaRPr>
            </a:p>
          </p:txBody>
        </p:sp>
        <p:sp>
          <p:nvSpPr>
            <p:cNvPr id="4128" name="Text Box 83"/>
            <p:cNvSpPr txBox="1">
              <a:spLocks noChangeArrowheads="1"/>
            </p:cNvSpPr>
            <p:nvPr/>
          </p:nvSpPr>
          <p:spPr bwMode="auto">
            <a:xfrm>
              <a:off x="1670" y="480"/>
              <a:ext cx="19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L</a:t>
              </a:r>
              <a:r>
                <a:rPr lang="en-US" altLang="zh-CN" baseline="-25000">
                  <a:ea typeface="宋体" charset="-122"/>
                </a:rPr>
                <a:t>2</a:t>
              </a:r>
              <a:endParaRPr lang="en-US" altLang="zh-CN" i="1">
                <a:ea typeface="宋体" charset="-122"/>
              </a:endParaRPr>
            </a:p>
          </p:txBody>
        </p:sp>
        <p:sp>
          <p:nvSpPr>
            <p:cNvPr id="4129" name="Oval 84"/>
            <p:cNvSpPr>
              <a:spLocks noChangeAspect="1" noChangeArrowheads="1"/>
            </p:cNvSpPr>
            <p:nvPr/>
          </p:nvSpPr>
          <p:spPr bwMode="auto">
            <a:xfrm>
              <a:off x="1364" y="2018"/>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grpSp>
      <p:sp>
        <p:nvSpPr>
          <p:cNvPr id="158805" name="Rectangle 85"/>
          <p:cNvSpPr>
            <a:spLocks noChangeArrowheads="1"/>
          </p:cNvSpPr>
          <p:nvPr/>
        </p:nvSpPr>
        <p:spPr bwMode="auto">
          <a:xfrm>
            <a:off x="712788" y="3128963"/>
            <a:ext cx="4119562"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a:t>电感反馈</a:t>
            </a:r>
            <a:r>
              <a:rPr lang="en-US" altLang="zh-CN" i="1"/>
              <a:t>LC</a:t>
            </a:r>
            <a:r>
              <a:rPr lang="zh-CN" altLang="en-US"/>
              <a:t>振荡电路也可采用中心抽头电感实现，称为哈特莱（</a:t>
            </a:r>
            <a:r>
              <a:rPr lang="en-US" altLang="zh-CN"/>
              <a:t>Hartley</a:t>
            </a:r>
            <a:r>
              <a:rPr lang="zh-CN" altLang="en-US"/>
              <a:t>）电路。</a:t>
            </a:r>
          </a:p>
        </p:txBody>
      </p:sp>
      <p:sp>
        <p:nvSpPr>
          <p:cNvPr id="158806" name="Rectangle 86"/>
          <p:cNvSpPr>
            <a:spLocks noChangeArrowheads="1"/>
          </p:cNvSpPr>
          <p:nvPr/>
        </p:nvSpPr>
        <p:spPr bwMode="auto">
          <a:xfrm>
            <a:off x="6723063" y="4572000"/>
            <a:ext cx="2144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spAutoFit/>
          </a:bodyPr>
          <a:lstStyle/>
          <a:p>
            <a:r>
              <a:rPr lang="en-US" altLang="zh-CN"/>
              <a:t>Hartley</a:t>
            </a:r>
            <a:r>
              <a:rPr lang="zh-CN" altLang="en-US"/>
              <a:t>电路</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8724"/>
                                        </p:tgtEl>
                                        <p:attrNameLst>
                                          <p:attrName>style.visibility</p:attrName>
                                        </p:attrNameLst>
                                      </p:cBhvr>
                                      <p:to>
                                        <p:strVal val="visible"/>
                                      </p:to>
                                    </p:set>
                                    <p:anim calcmode="lin" valueType="num">
                                      <p:cBhvr additive="base">
                                        <p:cTn id="7" dur="500" fill="hold"/>
                                        <p:tgtEl>
                                          <p:spTgt spid="158724"/>
                                        </p:tgtEl>
                                        <p:attrNameLst>
                                          <p:attrName>ppt_x</p:attrName>
                                        </p:attrNameLst>
                                      </p:cBhvr>
                                      <p:tavLst>
                                        <p:tav tm="0">
                                          <p:val>
                                            <p:strVal val="#ppt_x"/>
                                          </p:val>
                                        </p:tav>
                                        <p:tav tm="100000">
                                          <p:val>
                                            <p:strVal val="#ppt_x"/>
                                          </p:val>
                                        </p:tav>
                                      </p:tavLst>
                                    </p:anim>
                                    <p:anim calcmode="lin" valueType="num">
                                      <p:cBhvr additive="base">
                                        <p:cTn id="8" dur="500" fill="hold"/>
                                        <p:tgtEl>
                                          <p:spTgt spid="158724"/>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15872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58805"/>
                                        </p:tgtEl>
                                        <p:attrNameLst>
                                          <p:attrName>style.visibility</p:attrName>
                                        </p:attrNameLst>
                                      </p:cBhvr>
                                      <p:to>
                                        <p:strVal val="visible"/>
                                      </p:to>
                                    </p:set>
                                    <p:animEffect transition="in" filter="wipe(up)">
                                      <p:cBhvr>
                                        <p:cTn id="16" dur="500"/>
                                        <p:tgtEl>
                                          <p:spTgt spid="158805"/>
                                        </p:tgtEl>
                                      </p:cBhvr>
                                    </p:animEffect>
                                  </p:childTnLst>
                                </p:cTn>
                              </p:par>
                            </p:childTnLst>
                          </p:cTn>
                        </p:par>
                        <p:par>
                          <p:cTn id="17" fill="hold" nodeType="afterGroup">
                            <p:stCondLst>
                              <p:cond delay="500"/>
                            </p:stCondLst>
                            <p:childTnLst>
                              <p:par>
                                <p:cTn id="18" presetID="1" presetClass="entr" presetSubtype="0" fill="hold" nodeType="afterEffect">
                                  <p:stCondLst>
                                    <p:cond delay="0"/>
                                  </p:stCondLst>
                                  <p:childTnLst>
                                    <p:set>
                                      <p:cBhvr>
                                        <p:cTn id="19" dur="1" fill="hold">
                                          <p:stCondLst>
                                            <p:cond delay="499"/>
                                          </p:stCondLst>
                                        </p:cTn>
                                        <p:tgtEl>
                                          <p:spTgt spid="2"/>
                                        </p:tgtEl>
                                        <p:attrNameLst>
                                          <p:attrName>style.visibility</p:attrName>
                                        </p:attrNameLst>
                                      </p:cBhvr>
                                      <p:to>
                                        <p:strVal val="visible"/>
                                      </p:to>
                                    </p:set>
                                  </p:childTnLst>
                                </p:cTn>
                              </p:par>
                            </p:childTnLst>
                          </p:cTn>
                        </p:par>
                        <p:par>
                          <p:cTn id="20" fill="hold" nodeType="afterGroup">
                            <p:stCondLst>
                              <p:cond delay="1000"/>
                            </p:stCondLst>
                            <p:childTnLst>
                              <p:par>
                                <p:cTn id="21" presetID="12" presetClass="entr" presetSubtype="2" fill="hold" grpId="0" nodeType="afterEffect">
                                  <p:stCondLst>
                                    <p:cond delay="0"/>
                                  </p:stCondLst>
                                  <p:childTnLst>
                                    <p:set>
                                      <p:cBhvr>
                                        <p:cTn id="22" dur="1" fill="hold">
                                          <p:stCondLst>
                                            <p:cond delay="0"/>
                                          </p:stCondLst>
                                        </p:cTn>
                                        <p:tgtEl>
                                          <p:spTgt spid="158806"/>
                                        </p:tgtEl>
                                        <p:attrNameLst>
                                          <p:attrName>style.visibility</p:attrName>
                                        </p:attrNameLst>
                                      </p:cBhvr>
                                      <p:to>
                                        <p:strVal val="visible"/>
                                      </p:to>
                                    </p:set>
                                    <p:animEffect transition="in" filter="slide(fromRight)">
                                      <p:cBhvr>
                                        <p:cTn id="23" dur="500"/>
                                        <p:tgtEl>
                                          <p:spTgt spid="158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4" grpId="0" autoUpdateAnimBg="0"/>
      <p:bldP spid="158805" grpId="0" autoUpdateAnimBg="0"/>
      <p:bldP spid="15880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mtClean="0">
                <a:ea typeface="宋体" charset="-122"/>
              </a:rPr>
              <a:t>8.1.2  </a:t>
            </a:r>
            <a:r>
              <a:rPr lang="en-US" altLang="zh-CN" i="1" smtClean="0">
                <a:ea typeface="宋体" charset="-122"/>
              </a:rPr>
              <a:t>LC</a:t>
            </a:r>
            <a:r>
              <a:rPr lang="zh-CN" altLang="en-US" smtClean="0">
                <a:ea typeface="宋体" charset="-122"/>
              </a:rPr>
              <a:t>振荡电路（续</a:t>
            </a:r>
            <a:r>
              <a:rPr lang="en-US" altLang="zh-CN" smtClean="0">
                <a:ea typeface="宋体" charset="-122"/>
              </a:rPr>
              <a:t>5</a:t>
            </a:r>
            <a:r>
              <a:rPr lang="zh-CN" altLang="en-US" smtClean="0">
                <a:ea typeface="宋体" charset="-122"/>
              </a:rPr>
              <a:t>）</a:t>
            </a:r>
            <a:endParaRPr lang="en-US" altLang="zh-CN" smtClean="0">
              <a:ea typeface="宋体" charset="-122"/>
            </a:endParaRPr>
          </a:p>
        </p:txBody>
      </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18</a:t>
            </a:fld>
            <a:endParaRPr lang="zh-CN" altLang="en-US"/>
          </a:p>
        </p:txBody>
      </p:sp>
      <p:sp>
        <p:nvSpPr>
          <p:cNvPr id="159748" name="Text Box 4"/>
          <p:cNvSpPr txBox="1">
            <a:spLocks noChangeArrowheads="1"/>
          </p:cNvSpPr>
          <p:nvPr/>
        </p:nvSpPr>
        <p:spPr bwMode="auto">
          <a:xfrm>
            <a:off x="69749" y="909708"/>
            <a:ext cx="8556943"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algn="just" eaLnBrk="1" hangingPunct="1">
              <a:lnSpc>
                <a:spcPct val="130000"/>
              </a:lnSpc>
            </a:pPr>
            <a:r>
              <a:rPr lang="en-US" altLang="en-US" dirty="0" err="1"/>
              <a:t>振荡电路</a:t>
            </a:r>
            <a:r>
              <a:rPr lang="zh-CN" altLang="en-US" dirty="0"/>
              <a:t>中，</a:t>
            </a:r>
            <a:r>
              <a:rPr lang="en-US" altLang="zh-CN" i="1" dirty="0"/>
              <a:t>L</a:t>
            </a:r>
            <a:r>
              <a:rPr lang="en-US" altLang="zh-CN" baseline="-25000" dirty="0"/>
              <a:t>1 </a:t>
            </a:r>
            <a:r>
              <a:rPr lang="en-US" altLang="zh-CN" i="1" dirty="0"/>
              <a:t>L</a:t>
            </a:r>
            <a:r>
              <a:rPr lang="en-US" altLang="zh-CN" baseline="-25000" dirty="0"/>
              <a:t>2 </a:t>
            </a:r>
            <a:r>
              <a:rPr lang="en-US" altLang="zh-CN" i="1" dirty="0"/>
              <a:t>C </a:t>
            </a:r>
            <a:r>
              <a:rPr lang="zh-CN" altLang="en-US" dirty="0"/>
              <a:t>构成并联谐振回路， </a:t>
            </a:r>
            <a:r>
              <a:rPr lang="en-US" altLang="zh-CN" i="1" dirty="0"/>
              <a:t>L</a:t>
            </a:r>
            <a:r>
              <a:rPr lang="en-US" altLang="zh-CN" baseline="-25000" dirty="0"/>
              <a:t>1 </a:t>
            </a:r>
            <a:r>
              <a:rPr lang="en-US" altLang="zh-CN" i="1" dirty="0"/>
              <a:t>L</a:t>
            </a:r>
            <a:r>
              <a:rPr lang="en-US" altLang="zh-CN" baseline="-25000" dirty="0"/>
              <a:t>2</a:t>
            </a:r>
            <a:r>
              <a:rPr lang="zh-CN" altLang="en-US" dirty="0"/>
              <a:t>对回路电压进行分压，形成反馈。所以，这种电路称为电感反馈式</a:t>
            </a:r>
            <a:r>
              <a:rPr lang="en-US" altLang="zh-CN" i="1" dirty="0"/>
              <a:t>LC</a:t>
            </a:r>
            <a:r>
              <a:rPr lang="zh-CN" altLang="en-US" dirty="0"/>
              <a:t>振荡。</a:t>
            </a:r>
          </a:p>
        </p:txBody>
      </p:sp>
      <p:sp>
        <p:nvSpPr>
          <p:cNvPr id="159749" name="Text Box 5"/>
          <p:cNvSpPr txBox="1">
            <a:spLocks noChangeArrowheads="1"/>
          </p:cNvSpPr>
          <p:nvPr/>
        </p:nvSpPr>
        <p:spPr bwMode="auto">
          <a:xfrm>
            <a:off x="365761" y="2207026"/>
            <a:ext cx="4973956"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30000"/>
              </a:lnSpc>
            </a:pPr>
            <a:r>
              <a:rPr lang="zh-CN" altLang="en-US" dirty="0"/>
              <a:t>振荡频率通过调节电容而改变，调节过程不改变反馈系数，调节方便。</a:t>
            </a:r>
          </a:p>
        </p:txBody>
      </p:sp>
      <p:grpSp>
        <p:nvGrpSpPr>
          <p:cNvPr id="2" name="Group 6"/>
          <p:cNvGrpSpPr>
            <a:grpSpLocks/>
          </p:cNvGrpSpPr>
          <p:nvPr/>
        </p:nvGrpSpPr>
        <p:grpSpPr bwMode="auto">
          <a:xfrm>
            <a:off x="5846763" y="2252663"/>
            <a:ext cx="3140075" cy="2860675"/>
            <a:chOff x="814" y="450"/>
            <a:chExt cx="1601" cy="1686"/>
          </a:xfrm>
        </p:grpSpPr>
        <p:sp>
          <p:nvSpPr>
            <p:cNvPr id="30728" name="Freeform 7"/>
            <p:cNvSpPr>
              <a:spLocks/>
            </p:cNvSpPr>
            <p:nvPr/>
          </p:nvSpPr>
          <p:spPr bwMode="auto">
            <a:xfrm flipH="1" flipV="1">
              <a:off x="816" y="662"/>
              <a:ext cx="864" cy="730"/>
            </a:xfrm>
            <a:custGeom>
              <a:avLst/>
              <a:gdLst>
                <a:gd name="T0" fmla="*/ 2314 w 528"/>
                <a:gd name="T1" fmla="*/ 0 h 336"/>
                <a:gd name="T2" fmla="*/ 2314 w 528"/>
                <a:gd name="T3" fmla="*/ 3446 h 336"/>
                <a:gd name="T4" fmla="*/ 0 w 528"/>
                <a:gd name="T5" fmla="*/ 3446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0729" name="Group 8"/>
            <p:cNvGrpSpPr>
              <a:grpSpLocks/>
            </p:cNvGrpSpPr>
            <p:nvPr/>
          </p:nvGrpSpPr>
          <p:grpSpPr bwMode="auto">
            <a:xfrm>
              <a:off x="1104" y="1224"/>
              <a:ext cx="288" cy="336"/>
              <a:chOff x="1344" y="1680"/>
              <a:chExt cx="288" cy="336"/>
            </a:xfrm>
          </p:grpSpPr>
          <p:sp>
            <p:nvSpPr>
              <p:cNvPr id="30802" name="Line 9"/>
              <p:cNvSpPr>
                <a:spLocks noChangeShapeType="1"/>
              </p:cNvSpPr>
              <p:nvPr/>
            </p:nvSpPr>
            <p:spPr bwMode="auto">
              <a:xfrm>
                <a:off x="1488" y="172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3" name="Line 10"/>
              <p:cNvSpPr>
                <a:spLocks noChangeShapeType="1"/>
              </p:cNvSpPr>
              <p:nvPr/>
            </p:nvSpPr>
            <p:spPr bwMode="auto">
              <a:xfrm flipV="1">
                <a:off x="1488" y="168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4" name="Line 11"/>
              <p:cNvSpPr>
                <a:spLocks noChangeShapeType="1"/>
              </p:cNvSpPr>
              <p:nvPr/>
            </p:nvSpPr>
            <p:spPr bwMode="auto">
              <a:xfrm>
                <a:off x="1488" y="1872"/>
                <a:ext cx="144" cy="144"/>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0805" name="Line 12"/>
              <p:cNvSpPr>
                <a:spLocks noChangeShapeType="1"/>
              </p:cNvSpPr>
              <p:nvPr/>
            </p:nvSpPr>
            <p:spPr bwMode="auto">
              <a:xfrm>
                <a:off x="1344" y="1846"/>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730" name="Group 13"/>
            <p:cNvGrpSpPr>
              <a:grpSpLocks/>
            </p:cNvGrpSpPr>
            <p:nvPr/>
          </p:nvGrpSpPr>
          <p:grpSpPr bwMode="auto">
            <a:xfrm>
              <a:off x="1054" y="888"/>
              <a:ext cx="77" cy="480"/>
              <a:chOff x="1824" y="1344"/>
              <a:chExt cx="77" cy="480"/>
            </a:xfrm>
          </p:grpSpPr>
          <p:sp>
            <p:nvSpPr>
              <p:cNvPr id="30799" name="Rectangle 14"/>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800" name="Line 15"/>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1" name="Line 16"/>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731" name="Group 17"/>
            <p:cNvGrpSpPr>
              <a:grpSpLocks noChangeAspect="1"/>
            </p:cNvGrpSpPr>
            <p:nvPr/>
          </p:nvGrpSpPr>
          <p:grpSpPr bwMode="auto">
            <a:xfrm>
              <a:off x="1506" y="1704"/>
              <a:ext cx="141" cy="290"/>
              <a:chOff x="3120" y="864"/>
              <a:chExt cx="117" cy="240"/>
            </a:xfrm>
          </p:grpSpPr>
          <p:grpSp>
            <p:nvGrpSpPr>
              <p:cNvPr id="30790" name="Group 18"/>
              <p:cNvGrpSpPr>
                <a:grpSpLocks noChangeAspect="1"/>
              </p:cNvGrpSpPr>
              <p:nvPr/>
            </p:nvGrpSpPr>
            <p:grpSpPr bwMode="auto">
              <a:xfrm>
                <a:off x="3120" y="864"/>
                <a:ext cx="117" cy="240"/>
                <a:chOff x="2064" y="576"/>
                <a:chExt cx="117" cy="240"/>
              </a:xfrm>
            </p:grpSpPr>
            <p:grpSp>
              <p:nvGrpSpPr>
                <p:cNvPr id="30794" name="Group 19"/>
                <p:cNvGrpSpPr>
                  <a:grpSpLocks noChangeAspect="1"/>
                </p:cNvGrpSpPr>
                <p:nvPr/>
              </p:nvGrpSpPr>
              <p:grpSpPr bwMode="auto">
                <a:xfrm>
                  <a:off x="2064" y="672"/>
                  <a:ext cx="117" cy="49"/>
                  <a:chOff x="2064" y="672"/>
                  <a:chExt cx="117" cy="49"/>
                </a:xfrm>
              </p:grpSpPr>
              <p:sp>
                <p:nvSpPr>
                  <p:cNvPr id="30797" name="Line 20"/>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8" name="Line 21"/>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95" name="Line 22"/>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6" name="Line 23"/>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791" name="Group 24"/>
              <p:cNvGrpSpPr>
                <a:grpSpLocks noChangeAspect="1"/>
              </p:cNvGrpSpPr>
              <p:nvPr/>
            </p:nvGrpSpPr>
            <p:grpSpPr bwMode="auto">
              <a:xfrm>
                <a:off x="3198" y="905"/>
                <a:ext cx="34" cy="34"/>
                <a:chOff x="3552" y="1000"/>
                <a:chExt cx="34" cy="34"/>
              </a:xfrm>
            </p:grpSpPr>
            <p:sp>
              <p:nvSpPr>
                <p:cNvPr id="30792" name="Line 25"/>
                <p:cNvSpPr>
                  <a:spLocks noChangeAspect="1" noChangeShapeType="1"/>
                </p:cNvSpPr>
                <p:nvPr/>
              </p:nvSpPr>
              <p:spPr bwMode="auto">
                <a:xfrm>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3" name="Line 26"/>
                <p:cNvSpPr>
                  <a:spLocks noChangeAspect="1" noChangeShapeType="1"/>
                </p:cNvSpPr>
                <p:nvPr/>
              </p:nvSpPr>
              <p:spPr bwMode="auto">
                <a:xfrm rot="5400000">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0732" name="Group 27"/>
            <p:cNvGrpSpPr>
              <a:grpSpLocks noChangeAspect="1"/>
            </p:cNvGrpSpPr>
            <p:nvPr/>
          </p:nvGrpSpPr>
          <p:grpSpPr bwMode="auto">
            <a:xfrm rot="5400000" flipH="1" flipV="1">
              <a:off x="888" y="1246"/>
              <a:ext cx="141" cy="290"/>
              <a:chOff x="3120" y="864"/>
              <a:chExt cx="117" cy="240"/>
            </a:xfrm>
          </p:grpSpPr>
          <p:grpSp>
            <p:nvGrpSpPr>
              <p:cNvPr id="30781" name="Group 28"/>
              <p:cNvGrpSpPr>
                <a:grpSpLocks noChangeAspect="1"/>
              </p:cNvGrpSpPr>
              <p:nvPr/>
            </p:nvGrpSpPr>
            <p:grpSpPr bwMode="auto">
              <a:xfrm>
                <a:off x="3120" y="864"/>
                <a:ext cx="117" cy="240"/>
                <a:chOff x="2064" y="576"/>
                <a:chExt cx="117" cy="240"/>
              </a:xfrm>
            </p:grpSpPr>
            <p:grpSp>
              <p:nvGrpSpPr>
                <p:cNvPr id="30785" name="Group 29"/>
                <p:cNvGrpSpPr>
                  <a:grpSpLocks noChangeAspect="1"/>
                </p:cNvGrpSpPr>
                <p:nvPr/>
              </p:nvGrpSpPr>
              <p:grpSpPr bwMode="auto">
                <a:xfrm>
                  <a:off x="2064" y="672"/>
                  <a:ext cx="117" cy="49"/>
                  <a:chOff x="2064" y="672"/>
                  <a:chExt cx="117" cy="49"/>
                </a:xfrm>
              </p:grpSpPr>
              <p:sp>
                <p:nvSpPr>
                  <p:cNvPr id="30788" name="Line 30"/>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9" name="Line 31"/>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86" name="Line 32"/>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7" name="Line 33"/>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782" name="Group 34"/>
              <p:cNvGrpSpPr>
                <a:grpSpLocks noChangeAspect="1"/>
              </p:cNvGrpSpPr>
              <p:nvPr/>
            </p:nvGrpSpPr>
            <p:grpSpPr bwMode="auto">
              <a:xfrm>
                <a:off x="3198" y="905"/>
                <a:ext cx="34" cy="34"/>
                <a:chOff x="3552" y="1000"/>
                <a:chExt cx="34" cy="34"/>
              </a:xfrm>
            </p:grpSpPr>
            <p:sp>
              <p:nvSpPr>
                <p:cNvPr id="30783" name="Line 35"/>
                <p:cNvSpPr>
                  <a:spLocks noChangeAspect="1" noChangeShapeType="1"/>
                </p:cNvSpPr>
                <p:nvPr/>
              </p:nvSpPr>
              <p:spPr bwMode="auto">
                <a:xfrm>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4" name="Line 36"/>
                <p:cNvSpPr>
                  <a:spLocks noChangeAspect="1" noChangeShapeType="1"/>
                </p:cNvSpPr>
                <p:nvPr/>
              </p:nvSpPr>
              <p:spPr bwMode="auto">
                <a:xfrm rot="5400000">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0733" name="Group 37"/>
            <p:cNvGrpSpPr>
              <a:grpSpLocks/>
            </p:cNvGrpSpPr>
            <p:nvPr/>
          </p:nvGrpSpPr>
          <p:grpSpPr bwMode="auto">
            <a:xfrm>
              <a:off x="1344" y="1560"/>
              <a:ext cx="77" cy="480"/>
              <a:chOff x="1824" y="1344"/>
              <a:chExt cx="77" cy="480"/>
            </a:xfrm>
          </p:grpSpPr>
          <p:sp>
            <p:nvSpPr>
              <p:cNvPr id="30778" name="Rectangle 38"/>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79" name="Line 39"/>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0" name="Line 40"/>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734" name="Group 41"/>
            <p:cNvGrpSpPr>
              <a:grpSpLocks/>
            </p:cNvGrpSpPr>
            <p:nvPr/>
          </p:nvGrpSpPr>
          <p:grpSpPr bwMode="auto">
            <a:xfrm>
              <a:off x="1314" y="2040"/>
              <a:ext cx="144" cy="96"/>
              <a:chOff x="1056" y="1392"/>
              <a:chExt cx="144" cy="96"/>
            </a:xfrm>
          </p:grpSpPr>
          <p:sp>
            <p:nvSpPr>
              <p:cNvPr id="30776" name="Line 42"/>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7" name="Line 43"/>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735" name="Group 44"/>
            <p:cNvGrpSpPr>
              <a:grpSpLocks/>
            </p:cNvGrpSpPr>
            <p:nvPr/>
          </p:nvGrpSpPr>
          <p:grpSpPr bwMode="auto">
            <a:xfrm>
              <a:off x="1055" y="1368"/>
              <a:ext cx="77" cy="480"/>
              <a:chOff x="1824" y="1344"/>
              <a:chExt cx="77" cy="480"/>
            </a:xfrm>
          </p:grpSpPr>
          <p:sp>
            <p:nvSpPr>
              <p:cNvPr id="30773" name="Rectangle 45"/>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74" name="Line 46"/>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5" name="Line 47"/>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736" name="Group 48"/>
            <p:cNvGrpSpPr>
              <a:grpSpLocks noChangeAspect="1"/>
            </p:cNvGrpSpPr>
            <p:nvPr/>
          </p:nvGrpSpPr>
          <p:grpSpPr bwMode="auto">
            <a:xfrm>
              <a:off x="1334" y="798"/>
              <a:ext cx="141" cy="290"/>
              <a:chOff x="2064" y="576"/>
              <a:chExt cx="117" cy="240"/>
            </a:xfrm>
          </p:grpSpPr>
          <p:grpSp>
            <p:nvGrpSpPr>
              <p:cNvPr id="30768" name="Group 49"/>
              <p:cNvGrpSpPr>
                <a:grpSpLocks noChangeAspect="1"/>
              </p:cNvGrpSpPr>
              <p:nvPr/>
            </p:nvGrpSpPr>
            <p:grpSpPr bwMode="auto">
              <a:xfrm>
                <a:off x="2064" y="672"/>
                <a:ext cx="117" cy="49"/>
                <a:chOff x="2064" y="672"/>
                <a:chExt cx="117" cy="49"/>
              </a:xfrm>
            </p:grpSpPr>
            <p:sp>
              <p:nvSpPr>
                <p:cNvPr id="30771" name="Line 50"/>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2" name="Line 51"/>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69" name="Line 52"/>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0" name="Line 53"/>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37" name="Line 54"/>
            <p:cNvSpPr>
              <a:spLocks noChangeShapeType="1"/>
            </p:cNvSpPr>
            <p:nvPr/>
          </p:nvSpPr>
          <p:spPr bwMode="auto">
            <a:xfrm flipH="1">
              <a:off x="1392" y="1220"/>
              <a:ext cx="288" cy="0"/>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grpSp>
          <p:nvGrpSpPr>
            <p:cNvPr id="30738" name="Group 55"/>
            <p:cNvGrpSpPr>
              <a:grpSpLocks/>
            </p:cNvGrpSpPr>
            <p:nvPr/>
          </p:nvGrpSpPr>
          <p:grpSpPr bwMode="auto">
            <a:xfrm>
              <a:off x="1678" y="660"/>
              <a:ext cx="54" cy="563"/>
              <a:chOff x="1678" y="650"/>
              <a:chExt cx="54" cy="563"/>
            </a:xfrm>
          </p:grpSpPr>
          <p:grpSp>
            <p:nvGrpSpPr>
              <p:cNvPr id="30754" name="Group 56"/>
              <p:cNvGrpSpPr>
                <a:grpSpLocks/>
              </p:cNvGrpSpPr>
              <p:nvPr/>
            </p:nvGrpSpPr>
            <p:grpSpPr bwMode="auto">
              <a:xfrm>
                <a:off x="1678" y="935"/>
                <a:ext cx="52" cy="278"/>
                <a:chOff x="1678" y="935"/>
                <a:chExt cx="52" cy="278"/>
              </a:xfrm>
            </p:grpSpPr>
            <p:sp>
              <p:nvSpPr>
                <p:cNvPr id="30765" name="Freeform 57"/>
                <p:cNvSpPr>
                  <a:spLocks/>
                </p:cNvSpPr>
                <p:nvPr/>
              </p:nvSpPr>
              <p:spPr bwMode="auto">
                <a:xfrm rot="-5400000" flipH="1" flipV="1">
                  <a:off x="1675" y="938"/>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66" name="Freeform 58"/>
                <p:cNvSpPr>
                  <a:spLocks/>
                </p:cNvSpPr>
                <p:nvPr/>
              </p:nvSpPr>
              <p:spPr bwMode="auto">
                <a:xfrm rot="-5400000" flipH="1" flipV="1">
                  <a:off x="1676" y="1052"/>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67" name="Line 59"/>
                <p:cNvSpPr>
                  <a:spLocks noChangeShapeType="1"/>
                </p:cNvSpPr>
                <p:nvPr/>
              </p:nvSpPr>
              <p:spPr bwMode="auto">
                <a:xfrm rot="-5400000" flipH="1" flipV="1">
                  <a:off x="1658" y="1189"/>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755" name="Group 60"/>
              <p:cNvGrpSpPr>
                <a:grpSpLocks/>
              </p:cNvGrpSpPr>
              <p:nvPr/>
            </p:nvGrpSpPr>
            <p:grpSpPr bwMode="auto">
              <a:xfrm>
                <a:off x="1679" y="650"/>
                <a:ext cx="53" cy="515"/>
                <a:chOff x="1679" y="650"/>
                <a:chExt cx="53" cy="515"/>
              </a:xfrm>
            </p:grpSpPr>
            <p:sp>
              <p:nvSpPr>
                <p:cNvPr id="30756" name="Freeform 61"/>
                <p:cNvSpPr>
                  <a:spLocks/>
                </p:cNvSpPr>
                <p:nvPr/>
              </p:nvSpPr>
              <p:spPr bwMode="auto">
                <a:xfrm rot="-5400000" flipH="1" flipV="1">
                  <a:off x="1676" y="994"/>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0757" name="Group 62"/>
                <p:cNvGrpSpPr>
                  <a:grpSpLocks/>
                </p:cNvGrpSpPr>
                <p:nvPr/>
              </p:nvGrpSpPr>
              <p:grpSpPr bwMode="auto">
                <a:xfrm>
                  <a:off x="1679" y="650"/>
                  <a:ext cx="53" cy="515"/>
                  <a:chOff x="1679" y="650"/>
                  <a:chExt cx="53" cy="515"/>
                </a:xfrm>
              </p:grpSpPr>
              <p:sp>
                <p:nvSpPr>
                  <p:cNvPr id="30758" name="Freeform 63"/>
                  <p:cNvSpPr>
                    <a:spLocks/>
                  </p:cNvSpPr>
                  <p:nvPr/>
                </p:nvSpPr>
                <p:spPr bwMode="auto">
                  <a:xfrm rot="-5400000" flipH="1" flipV="1">
                    <a:off x="1676" y="1110"/>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0759" name="Group 64"/>
                  <p:cNvGrpSpPr>
                    <a:grpSpLocks/>
                  </p:cNvGrpSpPr>
                  <p:nvPr/>
                </p:nvGrpSpPr>
                <p:grpSpPr bwMode="auto">
                  <a:xfrm>
                    <a:off x="1680" y="650"/>
                    <a:ext cx="52" cy="278"/>
                    <a:chOff x="2974" y="671"/>
                    <a:chExt cx="52" cy="278"/>
                  </a:xfrm>
                </p:grpSpPr>
                <p:sp>
                  <p:nvSpPr>
                    <p:cNvPr id="30760" name="Freeform 65"/>
                    <p:cNvSpPr>
                      <a:spLocks/>
                    </p:cNvSpPr>
                    <p:nvPr/>
                  </p:nvSpPr>
                  <p:spPr bwMode="auto">
                    <a:xfrm rot="-5400000" flipH="1" flipV="1">
                      <a:off x="2971" y="722"/>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61" name="Freeform 66"/>
                    <p:cNvSpPr>
                      <a:spLocks/>
                    </p:cNvSpPr>
                    <p:nvPr/>
                  </p:nvSpPr>
                  <p:spPr bwMode="auto">
                    <a:xfrm rot="-5400000" flipH="1" flipV="1">
                      <a:off x="2972" y="778"/>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62" name="Freeform 67"/>
                    <p:cNvSpPr>
                      <a:spLocks/>
                    </p:cNvSpPr>
                    <p:nvPr/>
                  </p:nvSpPr>
                  <p:spPr bwMode="auto">
                    <a:xfrm rot="-5400000" flipH="1" flipV="1">
                      <a:off x="2972" y="836"/>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63" name="Freeform 68"/>
                    <p:cNvSpPr>
                      <a:spLocks/>
                    </p:cNvSpPr>
                    <p:nvPr/>
                  </p:nvSpPr>
                  <p:spPr bwMode="auto">
                    <a:xfrm rot="-5400000" flipH="1" flipV="1">
                      <a:off x="2972" y="894"/>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64" name="Line 69"/>
                    <p:cNvSpPr>
                      <a:spLocks noChangeShapeType="1"/>
                    </p:cNvSpPr>
                    <p:nvPr/>
                  </p:nvSpPr>
                  <p:spPr bwMode="auto">
                    <a:xfrm rot="-5400000" flipH="1" flipV="1">
                      <a:off x="2953" y="695"/>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sp>
          <p:nvSpPr>
            <p:cNvPr id="30739" name="Freeform 70"/>
            <p:cNvSpPr>
              <a:spLocks/>
            </p:cNvSpPr>
            <p:nvPr/>
          </p:nvSpPr>
          <p:spPr bwMode="auto">
            <a:xfrm flipH="1">
              <a:off x="1094" y="480"/>
              <a:ext cx="1018" cy="432"/>
            </a:xfrm>
            <a:custGeom>
              <a:avLst/>
              <a:gdLst>
                <a:gd name="T0" fmla="*/ 1584 w 816"/>
                <a:gd name="T1" fmla="*/ 2187 h 192"/>
                <a:gd name="T2" fmla="*/ 1584 w 816"/>
                <a:gd name="T3" fmla="*/ 0 h 192"/>
                <a:gd name="T4" fmla="*/ 0 w 816"/>
                <a:gd name="T5" fmla="*/ 0 h 192"/>
                <a:gd name="T6" fmla="*/ 0 60000 65536"/>
                <a:gd name="T7" fmla="*/ 0 60000 65536"/>
                <a:gd name="T8" fmla="*/ 0 60000 65536"/>
                <a:gd name="T9" fmla="*/ 0 w 816"/>
                <a:gd name="T10" fmla="*/ 0 h 192"/>
                <a:gd name="T11" fmla="*/ 816 w 816"/>
                <a:gd name="T12" fmla="*/ 192 h 192"/>
              </a:gdLst>
              <a:ahLst/>
              <a:cxnLst>
                <a:cxn ang="T6">
                  <a:pos x="T0" y="T1"/>
                </a:cxn>
                <a:cxn ang="T7">
                  <a:pos x="T2" y="T3"/>
                </a:cxn>
                <a:cxn ang="T8">
                  <a:pos x="T4" y="T5"/>
                </a:cxn>
              </a:cxnLst>
              <a:rect l="T9" t="T10" r="T11" b="T12"/>
              <a:pathLst>
                <a:path w="816" h="192">
                  <a:moveTo>
                    <a:pt x="816" y="192"/>
                  </a:moveTo>
                  <a:lnTo>
                    <a:pt x="816" y="0"/>
                  </a:ln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40" name="Oval 71"/>
            <p:cNvSpPr>
              <a:spLocks noChangeArrowheads="1"/>
            </p:cNvSpPr>
            <p:nvPr/>
          </p:nvSpPr>
          <p:spPr bwMode="auto">
            <a:xfrm>
              <a:off x="2102" y="450"/>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41" name="Freeform 72"/>
            <p:cNvSpPr>
              <a:spLocks/>
            </p:cNvSpPr>
            <p:nvPr/>
          </p:nvSpPr>
          <p:spPr bwMode="auto">
            <a:xfrm flipH="1">
              <a:off x="1096" y="1752"/>
              <a:ext cx="488" cy="288"/>
            </a:xfrm>
            <a:custGeom>
              <a:avLst/>
              <a:gdLst>
                <a:gd name="T0" fmla="*/ 417 w 528"/>
                <a:gd name="T1" fmla="*/ 0 h 336"/>
                <a:gd name="T2" fmla="*/ 417 w 528"/>
                <a:gd name="T3" fmla="*/ 212 h 336"/>
                <a:gd name="T4" fmla="*/ 0 w 528"/>
                <a:gd name="T5" fmla="*/ 212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42" name="Oval 73"/>
            <p:cNvSpPr>
              <a:spLocks noChangeAspect="1" noChangeArrowheads="1"/>
            </p:cNvSpPr>
            <p:nvPr/>
          </p:nvSpPr>
          <p:spPr bwMode="auto">
            <a:xfrm>
              <a:off x="1076" y="1368"/>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30743" name="Text Box 74"/>
            <p:cNvSpPr txBox="1">
              <a:spLocks noChangeArrowheads="1"/>
            </p:cNvSpPr>
            <p:nvPr/>
          </p:nvSpPr>
          <p:spPr bwMode="auto">
            <a:xfrm>
              <a:off x="1152" y="801"/>
              <a:ext cx="19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C</a:t>
              </a:r>
            </a:p>
          </p:txBody>
        </p:sp>
        <p:sp>
          <p:nvSpPr>
            <p:cNvPr id="30744" name="Text Box 75"/>
            <p:cNvSpPr txBox="1">
              <a:spLocks noChangeArrowheads="1"/>
            </p:cNvSpPr>
            <p:nvPr/>
          </p:nvSpPr>
          <p:spPr bwMode="auto">
            <a:xfrm>
              <a:off x="1488" y="825"/>
              <a:ext cx="18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L</a:t>
              </a:r>
            </a:p>
          </p:txBody>
        </p:sp>
        <p:sp>
          <p:nvSpPr>
            <p:cNvPr id="30745" name="Freeform 76"/>
            <p:cNvSpPr>
              <a:spLocks/>
            </p:cNvSpPr>
            <p:nvPr/>
          </p:nvSpPr>
          <p:spPr bwMode="auto">
            <a:xfrm>
              <a:off x="1382" y="1608"/>
              <a:ext cx="192" cy="144"/>
            </a:xfrm>
            <a:custGeom>
              <a:avLst/>
              <a:gdLst>
                <a:gd name="T0" fmla="*/ 192 w 192"/>
                <a:gd name="T1" fmla="*/ 144 h 144"/>
                <a:gd name="T2" fmla="*/ 192 w 192"/>
                <a:gd name="T3" fmla="*/ 0 h 144"/>
                <a:gd name="T4" fmla="*/ 0 w 192"/>
                <a:gd name="T5" fmla="*/ 0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192" y="144"/>
                  </a:moveTo>
                  <a:lnTo>
                    <a:pt x="192" y="0"/>
                  </a:lnTo>
                  <a:lnTo>
                    <a:pt x="0" y="0"/>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46" name="Line 77"/>
            <p:cNvSpPr>
              <a:spLocks noChangeShapeType="1"/>
            </p:cNvSpPr>
            <p:nvPr/>
          </p:nvSpPr>
          <p:spPr bwMode="auto">
            <a:xfrm>
              <a:off x="1574" y="1896"/>
              <a:ext cx="0" cy="144"/>
            </a:xfrm>
            <a:prstGeom prst="line">
              <a:avLst/>
            </a:prstGeom>
            <a:noFill/>
            <a:ln w="28575">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0747" name="Text Box 78"/>
            <p:cNvSpPr txBox="1">
              <a:spLocks noChangeArrowheads="1"/>
            </p:cNvSpPr>
            <p:nvPr/>
          </p:nvSpPr>
          <p:spPr bwMode="auto">
            <a:xfrm>
              <a:off x="1968" y="489"/>
              <a:ext cx="44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+U</a:t>
              </a:r>
              <a:r>
                <a:rPr lang="en-US" altLang="zh-CN" baseline="-25000">
                  <a:ea typeface="宋体" charset="-122"/>
                </a:rPr>
                <a:t>CC</a:t>
              </a:r>
              <a:endParaRPr lang="en-US" altLang="zh-CN">
                <a:ea typeface="宋体" charset="-122"/>
              </a:endParaRPr>
            </a:p>
          </p:txBody>
        </p:sp>
        <p:sp>
          <p:nvSpPr>
            <p:cNvPr id="30748" name="Line 79"/>
            <p:cNvSpPr>
              <a:spLocks noChangeAspect="1" noChangeShapeType="1"/>
            </p:cNvSpPr>
            <p:nvPr/>
          </p:nvSpPr>
          <p:spPr bwMode="auto">
            <a:xfrm>
              <a:off x="1402" y="1038"/>
              <a:ext cx="1" cy="172"/>
            </a:xfrm>
            <a:prstGeom prst="line">
              <a:avLst/>
            </a:prstGeom>
            <a:noFill/>
            <a:ln w="28575">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0749" name="Line 80"/>
            <p:cNvSpPr>
              <a:spLocks noChangeAspect="1" noChangeShapeType="1"/>
            </p:cNvSpPr>
            <p:nvPr/>
          </p:nvSpPr>
          <p:spPr bwMode="auto">
            <a:xfrm flipV="1">
              <a:off x="1398" y="662"/>
              <a:ext cx="1" cy="172"/>
            </a:xfrm>
            <a:prstGeom prst="line">
              <a:avLst/>
            </a:prstGeom>
            <a:noFill/>
            <a:ln w="28575">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0750" name="Freeform 81"/>
            <p:cNvSpPr>
              <a:spLocks/>
            </p:cNvSpPr>
            <p:nvPr/>
          </p:nvSpPr>
          <p:spPr bwMode="auto">
            <a:xfrm>
              <a:off x="1736" y="480"/>
              <a:ext cx="144" cy="432"/>
            </a:xfrm>
            <a:custGeom>
              <a:avLst/>
              <a:gdLst>
                <a:gd name="T0" fmla="*/ 11 w 528"/>
                <a:gd name="T1" fmla="*/ 0 h 336"/>
                <a:gd name="T2" fmla="*/ 11 w 528"/>
                <a:gd name="T3" fmla="*/ 714 h 336"/>
                <a:gd name="T4" fmla="*/ 0 w 528"/>
                <a:gd name="T5" fmla="*/ 714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type="oval"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51" name="Text Box 82"/>
            <p:cNvSpPr txBox="1">
              <a:spLocks noChangeArrowheads="1"/>
            </p:cNvSpPr>
            <p:nvPr/>
          </p:nvSpPr>
          <p:spPr bwMode="auto">
            <a:xfrm>
              <a:off x="1728" y="921"/>
              <a:ext cx="24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L</a:t>
              </a:r>
              <a:r>
                <a:rPr lang="en-US" altLang="zh-CN" baseline="-25000">
                  <a:ea typeface="宋体" charset="-122"/>
                </a:rPr>
                <a:t>1</a:t>
              </a:r>
              <a:endParaRPr lang="en-US" altLang="zh-CN" i="1">
                <a:ea typeface="宋体" charset="-122"/>
              </a:endParaRPr>
            </a:p>
          </p:txBody>
        </p:sp>
        <p:sp>
          <p:nvSpPr>
            <p:cNvPr id="30752" name="Text Box 83"/>
            <p:cNvSpPr txBox="1">
              <a:spLocks noChangeArrowheads="1"/>
            </p:cNvSpPr>
            <p:nvPr/>
          </p:nvSpPr>
          <p:spPr bwMode="auto">
            <a:xfrm>
              <a:off x="1670" y="480"/>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L</a:t>
              </a:r>
              <a:r>
                <a:rPr lang="en-US" altLang="zh-CN" baseline="-25000">
                  <a:ea typeface="宋体" charset="-122"/>
                </a:rPr>
                <a:t>2</a:t>
              </a:r>
              <a:endParaRPr lang="en-US" altLang="zh-CN" i="1">
                <a:ea typeface="宋体" charset="-122"/>
              </a:endParaRPr>
            </a:p>
          </p:txBody>
        </p:sp>
        <p:sp>
          <p:nvSpPr>
            <p:cNvPr id="30753" name="Oval 84"/>
            <p:cNvSpPr>
              <a:spLocks noChangeAspect="1" noChangeArrowheads="1"/>
            </p:cNvSpPr>
            <p:nvPr/>
          </p:nvSpPr>
          <p:spPr bwMode="auto">
            <a:xfrm>
              <a:off x="1364" y="2018"/>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grpSp>
      <p:sp>
        <p:nvSpPr>
          <p:cNvPr id="159829" name="Line 85"/>
          <p:cNvSpPr>
            <a:spLocks noChangeShapeType="1"/>
          </p:cNvSpPr>
          <p:nvPr/>
        </p:nvSpPr>
        <p:spPr bwMode="auto">
          <a:xfrm flipV="1">
            <a:off x="6856413" y="2851150"/>
            <a:ext cx="376237" cy="44926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830" name="Text Box 86"/>
          <p:cNvSpPr txBox="1">
            <a:spLocks noChangeArrowheads="1"/>
          </p:cNvSpPr>
          <p:nvPr/>
        </p:nvSpPr>
        <p:spPr bwMode="auto">
          <a:xfrm>
            <a:off x="216582" y="3499168"/>
            <a:ext cx="5193664"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30000"/>
              </a:lnSpc>
            </a:pPr>
            <a:r>
              <a:rPr lang="zh-CN" altLang="en-US" dirty="0"/>
              <a:t>但在高频振荡时，晶体管的寄生电容将使振荡器停振。所以，一般只用于几十兆赫以下的振荡。</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9748"/>
                                        </p:tgtEl>
                                        <p:attrNameLst>
                                          <p:attrName>style.visibility</p:attrName>
                                        </p:attrNameLst>
                                      </p:cBhvr>
                                      <p:to>
                                        <p:strVal val="visible"/>
                                      </p:to>
                                    </p:set>
                                    <p:animEffect transition="in" filter="wipe(up)">
                                      <p:cBhvr>
                                        <p:cTn id="7" dur="1000"/>
                                        <p:tgtEl>
                                          <p:spTgt spid="159748"/>
                                        </p:tgtEl>
                                      </p:cBhvr>
                                    </p:animEffect>
                                  </p:childTnLst>
                                </p:cTn>
                              </p:par>
                              <p:par>
                                <p:cTn id="8" presetID="1" presetClass="entr" presetSubtype="0" fill="hold" nodeType="withEffect">
                                  <p:stCondLst>
                                    <p:cond delay="0"/>
                                  </p:stCondLst>
                                  <p:childTnLst>
                                    <p:set>
                                      <p:cBhvr>
                                        <p:cTn id="9" dur="1" fill="hold">
                                          <p:stCondLst>
                                            <p:cond delay="499"/>
                                          </p:stCondLst>
                                        </p:cTn>
                                        <p:tgtEl>
                                          <p:spTgt spid="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59829"/>
                                        </p:tgtEl>
                                        <p:attrNameLst>
                                          <p:attrName>style.visibility</p:attrName>
                                        </p:attrNameLst>
                                      </p:cBhvr>
                                      <p:to>
                                        <p:strVal val="visible"/>
                                      </p:to>
                                    </p:set>
                                    <p:animEffect transition="in" filter="wipe(down)">
                                      <p:cBhvr>
                                        <p:cTn id="14" dur="500"/>
                                        <p:tgtEl>
                                          <p:spTgt spid="159829"/>
                                        </p:tgtEl>
                                      </p:cBhvr>
                                    </p:animEffect>
                                  </p:childTnLst>
                                </p:cTn>
                              </p:par>
                            </p:childTnLst>
                          </p:cTn>
                        </p:par>
                        <p:par>
                          <p:cTn id="15" fill="hold" nodeType="afterGroup">
                            <p:stCondLst>
                              <p:cond delay="500"/>
                            </p:stCondLst>
                            <p:childTnLst>
                              <p:par>
                                <p:cTn id="16" presetID="22" presetClass="entr" presetSubtype="1" fill="hold" grpId="0" nodeType="afterEffect">
                                  <p:stCondLst>
                                    <p:cond delay="0"/>
                                  </p:stCondLst>
                                  <p:childTnLst>
                                    <p:set>
                                      <p:cBhvr>
                                        <p:cTn id="17" dur="1" fill="hold">
                                          <p:stCondLst>
                                            <p:cond delay="0"/>
                                          </p:stCondLst>
                                        </p:cTn>
                                        <p:tgtEl>
                                          <p:spTgt spid="159749"/>
                                        </p:tgtEl>
                                        <p:attrNameLst>
                                          <p:attrName>style.visibility</p:attrName>
                                        </p:attrNameLst>
                                      </p:cBhvr>
                                      <p:to>
                                        <p:strVal val="visible"/>
                                      </p:to>
                                    </p:set>
                                    <p:animEffect transition="in" filter="wipe(up)">
                                      <p:cBhvr>
                                        <p:cTn id="18" dur="1000"/>
                                        <p:tgtEl>
                                          <p:spTgt spid="159749"/>
                                        </p:tgtEl>
                                      </p:cBhvr>
                                    </p:animEffect>
                                  </p:childTnLst>
                                </p:cTn>
                              </p:par>
                              <p:par>
                                <p:cTn id="19" presetID="35" presetClass="emph" presetSubtype="0" repeatCount="5000" fill="hold" grpId="1" nodeType="withEffect">
                                  <p:stCondLst>
                                    <p:cond delay="0"/>
                                  </p:stCondLst>
                                  <p:childTnLst>
                                    <p:anim calcmode="discrete" valueType="str">
                                      <p:cBhvr>
                                        <p:cTn id="20" dur="1000" fill="hold"/>
                                        <p:tgtEl>
                                          <p:spTgt spid="159829"/>
                                        </p:tgtEl>
                                        <p:attrNameLst>
                                          <p:attrName>style.visibility</p:attrName>
                                        </p:attrNameLst>
                                      </p:cBhvr>
                                      <p:tavLst>
                                        <p:tav tm="0">
                                          <p:val>
                                            <p:strVal val="hidden"/>
                                          </p:val>
                                        </p:tav>
                                        <p:tav tm="50000">
                                          <p:val>
                                            <p:strVal val="visible"/>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59830"/>
                                        </p:tgtEl>
                                        <p:attrNameLst>
                                          <p:attrName>style.visibility</p:attrName>
                                        </p:attrNameLst>
                                      </p:cBhvr>
                                      <p:to>
                                        <p:strVal val="visible"/>
                                      </p:to>
                                    </p:set>
                                    <p:animEffect transition="in" filter="wipe(up)">
                                      <p:cBhvr>
                                        <p:cTn id="25" dur="1000"/>
                                        <p:tgtEl>
                                          <p:spTgt spid="159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autoUpdateAnimBg="0"/>
      <p:bldP spid="159749" grpId="0" autoUpdateAnimBg="0"/>
      <p:bldP spid="159829" grpId="0" animBg="1"/>
      <p:bldP spid="159829" grpId="1" animBg="1"/>
      <p:bldP spid="15983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mtClean="0">
                <a:ea typeface="宋体" charset="-122"/>
              </a:rPr>
              <a:t>8.1.2  </a:t>
            </a:r>
            <a:r>
              <a:rPr lang="en-US" altLang="zh-CN" i="1" smtClean="0">
                <a:ea typeface="宋体" charset="-122"/>
              </a:rPr>
              <a:t>LC</a:t>
            </a:r>
            <a:r>
              <a:rPr lang="zh-CN" altLang="en-US" smtClean="0">
                <a:ea typeface="宋体" charset="-122"/>
              </a:rPr>
              <a:t>振荡电路（续</a:t>
            </a:r>
            <a:r>
              <a:rPr lang="en-US" altLang="zh-CN" smtClean="0">
                <a:ea typeface="宋体" charset="-122"/>
              </a:rPr>
              <a:t>6</a:t>
            </a:r>
            <a:r>
              <a:rPr lang="zh-CN" altLang="en-US" smtClean="0">
                <a:ea typeface="宋体" charset="-122"/>
              </a:rPr>
              <a:t>）</a:t>
            </a:r>
            <a:endParaRPr lang="en-US" altLang="zh-CN" smtClean="0">
              <a:ea typeface="宋体" charset="-122"/>
            </a:endParaRP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19</a:t>
            </a:fld>
            <a:endParaRPr lang="zh-CN" altLang="en-US"/>
          </a:p>
        </p:txBody>
      </p:sp>
      <p:pic>
        <p:nvPicPr>
          <p:cNvPr id="31747" name="Picture 6">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997" y="1300074"/>
            <a:ext cx="7808912"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pic>
      <p:sp>
        <p:nvSpPr>
          <p:cNvPr id="31748" name="Text Box 7"/>
          <p:cNvSpPr txBox="1">
            <a:spLocks noChangeArrowheads="1"/>
          </p:cNvSpPr>
          <p:nvPr/>
        </p:nvSpPr>
        <p:spPr bwMode="auto">
          <a:xfrm>
            <a:off x="3581400" y="9048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endParaRPr lang="zh-CN" altLang="zh-CN"/>
          </a:p>
        </p:txBody>
      </p:sp>
      <p:sp>
        <p:nvSpPr>
          <p:cNvPr id="31749" name="Rectangle 8"/>
          <p:cNvSpPr>
            <a:spLocks noChangeArrowheads="1"/>
          </p:cNvSpPr>
          <p:nvPr/>
        </p:nvSpPr>
        <p:spPr bwMode="auto">
          <a:xfrm>
            <a:off x="2266633" y="842874"/>
            <a:ext cx="5534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spAutoFit/>
          </a:bodyPr>
          <a:lstStyle/>
          <a:p>
            <a:r>
              <a:rPr kumimoji="0" lang="zh-CN" altLang="en-US" dirty="0">
                <a:solidFill>
                  <a:srgbClr val="000000"/>
                </a:solidFill>
              </a:rPr>
              <a:t>电感反馈</a:t>
            </a:r>
            <a:r>
              <a:rPr kumimoji="0" lang="en-US" altLang="zh-CN" i="1" dirty="0">
                <a:solidFill>
                  <a:srgbClr val="000000"/>
                </a:solidFill>
              </a:rPr>
              <a:t>LC</a:t>
            </a:r>
            <a:r>
              <a:rPr kumimoji="0" lang="zh-CN" altLang="en-US" dirty="0">
                <a:solidFill>
                  <a:srgbClr val="000000"/>
                </a:solidFill>
              </a:rPr>
              <a:t>振荡电路仿真实验</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r>
              <a:rPr lang="zh-CN" altLang="en-US" smtClean="0">
                <a:ea typeface="宋体" charset="-122"/>
              </a:rPr>
              <a:t>本章教学内容</a:t>
            </a: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2</a:t>
            </a:fld>
            <a:endParaRPr lang="zh-CN" altLang="en-US"/>
          </a:p>
        </p:txBody>
      </p:sp>
      <p:sp>
        <p:nvSpPr>
          <p:cNvPr id="19459" name="内容占位符 2"/>
          <p:cNvSpPr>
            <a:spLocks noGrp="1"/>
          </p:cNvSpPr>
          <p:nvPr>
            <p:ph sz="quarter" idx="11"/>
          </p:nvPr>
        </p:nvSpPr>
        <p:spPr/>
        <p:txBody>
          <a:bodyPr/>
          <a:lstStyle/>
          <a:p>
            <a:pPr eaLnBrk="1" hangingPunct="1">
              <a:lnSpc>
                <a:spcPct val="130000"/>
              </a:lnSpc>
              <a:buFont typeface="Wingdings" pitchFamily="2" charset="2"/>
              <a:buNone/>
            </a:pPr>
            <a:r>
              <a:rPr lang="en-US" altLang="zh-CN" sz="2400" dirty="0" smtClean="0">
                <a:ea typeface="宋体" charset="-122"/>
              </a:rPr>
              <a:t>8.1  </a:t>
            </a:r>
            <a:r>
              <a:rPr lang="zh-CN" altLang="en-US" sz="2400" dirty="0" smtClean="0">
                <a:ea typeface="宋体" charset="-122"/>
              </a:rPr>
              <a:t>正弦信号产生电路</a:t>
            </a:r>
            <a:endParaRPr lang="en-US" altLang="zh-CN" sz="2400" dirty="0" smtClean="0">
              <a:ea typeface="宋体" charset="-122"/>
            </a:endParaRPr>
          </a:p>
          <a:p>
            <a:pPr lvl="1" eaLnBrk="1" hangingPunct="1">
              <a:lnSpc>
                <a:spcPct val="130000"/>
              </a:lnSpc>
              <a:buFont typeface="Wingdings" pitchFamily="2" charset="2"/>
              <a:buNone/>
            </a:pPr>
            <a:r>
              <a:rPr lang="en-US" altLang="zh-CN" sz="2400" dirty="0" smtClean="0">
                <a:ea typeface="宋体" charset="-122"/>
              </a:rPr>
              <a:t>8.1.1  </a:t>
            </a:r>
            <a:r>
              <a:rPr lang="zh-CN" altLang="en-US" sz="2400" dirty="0" smtClean="0">
                <a:ea typeface="宋体" charset="-122"/>
              </a:rPr>
              <a:t>正弦波振荡电路的基本原理</a:t>
            </a:r>
            <a:endParaRPr lang="en-US" altLang="zh-CN" sz="2400" dirty="0" smtClean="0">
              <a:ea typeface="宋体" charset="-122"/>
            </a:endParaRPr>
          </a:p>
          <a:p>
            <a:pPr lvl="1" eaLnBrk="1" hangingPunct="1">
              <a:lnSpc>
                <a:spcPct val="130000"/>
              </a:lnSpc>
              <a:buFont typeface="Wingdings" pitchFamily="2" charset="2"/>
              <a:buNone/>
            </a:pPr>
            <a:r>
              <a:rPr lang="en-US" altLang="zh-CN" sz="2400" dirty="0" smtClean="0">
                <a:ea typeface="宋体" charset="-122"/>
              </a:rPr>
              <a:t>8.1.2  </a:t>
            </a:r>
            <a:r>
              <a:rPr lang="en-US" altLang="zh-CN" sz="2400" i="1" dirty="0" smtClean="0">
                <a:ea typeface="宋体" charset="-122"/>
              </a:rPr>
              <a:t>LC</a:t>
            </a:r>
            <a:r>
              <a:rPr lang="zh-CN" altLang="en-US" sz="2400" dirty="0" smtClean="0">
                <a:ea typeface="宋体" charset="-122"/>
              </a:rPr>
              <a:t>振荡电路</a:t>
            </a:r>
            <a:endParaRPr lang="en-US" altLang="zh-CN" sz="2400" dirty="0" smtClean="0">
              <a:ea typeface="宋体" charset="-122"/>
            </a:endParaRPr>
          </a:p>
          <a:p>
            <a:pPr lvl="1" eaLnBrk="1" hangingPunct="1">
              <a:lnSpc>
                <a:spcPct val="130000"/>
              </a:lnSpc>
              <a:buFont typeface="Wingdings" pitchFamily="2" charset="2"/>
              <a:buNone/>
            </a:pPr>
            <a:r>
              <a:rPr lang="en-US" altLang="zh-CN" sz="2400" dirty="0" smtClean="0">
                <a:ea typeface="宋体" charset="-122"/>
              </a:rPr>
              <a:t>8.1.3  </a:t>
            </a:r>
            <a:r>
              <a:rPr lang="en-US" altLang="zh-CN" sz="2400" i="1" dirty="0" smtClean="0">
                <a:ea typeface="宋体" charset="-122"/>
              </a:rPr>
              <a:t>RC</a:t>
            </a:r>
            <a:r>
              <a:rPr lang="zh-CN" altLang="en-US" sz="2400" dirty="0" smtClean="0">
                <a:ea typeface="宋体" charset="-122"/>
              </a:rPr>
              <a:t>振荡电路</a:t>
            </a:r>
            <a:endParaRPr lang="en-US" altLang="zh-CN" sz="2400" dirty="0" smtClean="0">
              <a:ea typeface="宋体" charset="-122"/>
            </a:endParaRPr>
          </a:p>
          <a:p>
            <a:pPr lvl="1" eaLnBrk="1" hangingPunct="1">
              <a:lnSpc>
                <a:spcPct val="130000"/>
              </a:lnSpc>
              <a:buFont typeface="Wingdings" pitchFamily="2" charset="2"/>
              <a:buNone/>
            </a:pPr>
            <a:r>
              <a:rPr lang="en-US" altLang="zh-CN" sz="2400" dirty="0" smtClean="0">
                <a:ea typeface="宋体" charset="-122"/>
              </a:rPr>
              <a:t>8.1.4  </a:t>
            </a:r>
            <a:r>
              <a:rPr lang="zh-CN" altLang="en-US" sz="2400" dirty="0" smtClean="0">
                <a:ea typeface="宋体" charset="-122"/>
              </a:rPr>
              <a:t>石英晶体正弦波振荡电路</a:t>
            </a:r>
            <a:endParaRPr lang="en-US" altLang="zh-CN" sz="2400" dirty="0" smtClean="0">
              <a:ea typeface="宋体" charset="-122"/>
            </a:endParaRPr>
          </a:p>
          <a:p>
            <a:pPr eaLnBrk="1" hangingPunct="1">
              <a:lnSpc>
                <a:spcPct val="130000"/>
              </a:lnSpc>
              <a:buFont typeface="Wingdings" pitchFamily="2" charset="2"/>
              <a:buNone/>
            </a:pPr>
            <a:r>
              <a:rPr lang="en-US" altLang="zh-CN" sz="2400" dirty="0" smtClean="0">
                <a:ea typeface="宋体" charset="-122"/>
              </a:rPr>
              <a:t>8.2 </a:t>
            </a:r>
            <a:r>
              <a:rPr lang="zh-CN" altLang="en-US" sz="2400" dirty="0" smtClean="0">
                <a:ea typeface="宋体" charset="-122"/>
              </a:rPr>
              <a:t>非正弦信号产生电路</a:t>
            </a:r>
            <a:endParaRPr lang="en-US" altLang="zh-CN" sz="2400" dirty="0" smtClean="0">
              <a:ea typeface="宋体" charset="-122"/>
            </a:endParaRPr>
          </a:p>
          <a:p>
            <a:pPr lvl="1" eaLnBrk="1" hangingPunct="1">
              <a:lnSpc>
                <a:spcPct val="130000"/>
              </a:lnSpc>
              <a:buFont typeface="Wingdings" pitchFamily="2" charset="2"/>
              <a:buNone/>
            </a:pPr>
            <a:r>
              <a:rPr lang="en-US" altLang="zh-CN" sz="2400" dirty="0" smtClean="0">
                <a:ea typeface="宋体" charset="-122"/>
              </a:rPr>
              <a:t>8.2.1 </a:t>
            </a:r>
            <a:r>
              <a:rPr lang="zh-CN" altLang="en-US" sz="2400" dirty="0" smtClean="0">
                <a:ea typeface="宋体" charset="-122"/>
              </a:rPr>
              <a:t>矩形波发生器</a:t>
            </a:r>
            <a:endParaRPr lang="en-US" altLang="zh-CN" sz="2400" dirty="0" smtClean="0">
              <a:ea typeface="宋体" charset="-122"/>
            </a:endParaRPr>
          </a:p>
          <a:p>
            <a:pPr lvl="1" eaLnBrk="1" hangingPunct="1">
              <a:lnSpc>
                <a:spcPct val="130000"/>
              </a:lnSpc>
              <a:buFont typeface="Wingdings" pitchFamily="2" charset="2"/>
              <a:buNone/>
            </a:pPr>
            <a:r>
              <a:rPr lang="en-US" altLang="zh-CN" sz="2400" dirty="0" smtClean="0">
                <a:ea typeface="宋体" charset="-122"/>
              </a:rPr>
              <a:t>8.2.2 </a:t>
            </a:r>
            <a:r>
              <a:rPr lang="zh-CN" altLang="en-US" sz="2400" dirty="0" smtClean="0">
                <a:ea typeface="宋体" charset="-122"/>
              </a:rPr>
              <a:t>三角波和锯齿波发生器</a:t>
            </a:r>
            <a:endParaRPr lang="en-US" altLang="zh-CN" sz="2400" dirty="0" smtClean="0">
              <a:ea typeface="宋体" charset="-122"/>
            </a:endParaRPr>
          </a:p>
          <a:p>
            <a:pPr eaLnBrk="1" hangingPunct="1">
              <a:lnSpc>
                <a:spcPct val="130000"/>
              </a:lnSpc>
              <a:buFont typeface="Wingdings" pitchFamily="2" charset="2"/>
              <a:buNone/>
            </a:pPr>
            <a:r>
              <a:rPr lang="en-US" altLang="zh-CN" sz="2400" dirty="0" smtClean="0">
                <a:ea typeface="宋体" charset="-122"/>
              </a:rPr>
              <a:t>8.3 </a:t>
            </a:r>
            <a:r>
              <a:rPr lang="zh-CN" altLang="en-US" sz="2400" dirty="0" smtClean="0">
                <a:ea typeface="宋体" charset="-122"/>
              </a:rPr>
              <a:t>集成函数发生器</a:t>
            </a:r>
            <a:r>
              <a:rPr lang="en-US" altLang="zh-CN" sz="2400" dirty="0" smtClean="0">
                <a:ea typeface="宋体" charset="-122"/>
              </a:rPr>
              <a:t>8038</a:t>
            </a:r>
            <a:r>
              <a:rPr lang="zh-CN" altLang="en-US" sz="2400" dirty="0" smtClean="0">
                <a:ea typeface="宋体" charset="-122"/>
              </a:rPr>
              <a:t>及其应用</a:t>
            </a:r>
            <a:endParaRPr lang="en-US" altLang="zh-CN" sz="2400" dirty="0" smtClean="0">
              <a:ea typeface="宋体" charset="-122"/>
            </a:endParaRPr>
          </a:p>
          <a:p>
            <a:pPr lvl="1" eaLnBrk="1" hangingPunct="1">
              <a:lnSpc>
                <a:spcPct val="130000"/>
              </a:lnSpc>
              <a:buFont typeface="Wingdings" pitchFamily="2" charset="2"/>
              <a:buNone/>
            </a:pPr>
            <a:r>
              <a:rPr lang="en-US" altLang="zh-CN" sz="2400" dirty="0" smtClean="0">
                <a:ea typeface="宋体" charset="-122"/>
              </a:rPr>
              <a:t>8.3.1 </a:t>
            </a:r>
            <a:r>
              <a:rPr lang="zh-CN" altLang="en-US" sz="2400" dirty="0" smtClean="0">
                <a:ea typeface="宋体" charset="-122"/>
              </a:rPr>
              <a:t>集成函数发生器</a:t>
            </a:r>
            <a:r>
              <a:rPr lang="en-US" altLang="zh-CN" sz="2400" dirty="0" smtClean="0">
                <a:ea typeface="宋体" charset="-122"/>
              </a:rPr>
              <a:t>8038</a:t>
            </a:r>
            <a:r>
              <a:rPr lang="zh-CN" altLang="en-US" sz="2400" dirty="0" smtClean="0">
                <a:ea typeface="宋体" charset="-122"/>
              </a:rPr>
              <a:t>的电路结构及其功能</a:t>
            </a:r>
            <a:endParaRPr lang="en-US" altLang="zh-CN" sz="2400" dirty="0" smtClean="0">
              <a:ea typeface="宋体" charset="-122"/>
            </a:endParaRPr>
          </a:p>
          <a:p>
            <a:pPr lvl="1" eaLnBrk="1" hangingPunct="1">
              <a:lnSpc>
                <a:spcPct val="130000"/>
              </a:lnSpc>
              <a:buFont typeface="Wingdings" pitchFamily="2" charset="2"/>
              <a:buNone/>
            </a:pPr>
            <a:r>
              <a:rPr lang="en-US" altLang="zh-CN" sz="2400" dirty="0" smtClean="0">
                <a:ea typeface="宋体" charset="-122"/>
              </a:rPr>
              <a:t>8.3.2 </a:t>
            </a:r>
            <a:r>
              <a:rPr lang="zh-CN" altLang="en-US" sz="2400" dirty="0" smtClean="0">
                <a:ea typeface="宋体" charset="-122"/>
              </a:rPr>
              <a:t>集成函数发生器</a:t>
            </a:r>
            <a:r>
              <a:rPr lang="en-US" altLang="zh-CN" sz="2400" dirty="0" smtClean="0">
                <a:ea typeface="宋体" charset="-122"/>
              </a:rPr>
              <a:t>8038</a:t>
            </a:r>
            <a:r>
              <a:rPr lang="zh-CN" altLang="en-US" sz="2400" dirty="0" smtClean="0">
                <a:ea typeface="宋体" charset="-122"/>
              </a:rPr>
              <a:t>的典型应用</a:t>
            </a:r>
            <a:endParaRPr lang="en-US" altLang="zh-CN" sz="2400" dirty="0" smtClean="0">
              <a:ea typeface="宋体" charset="-122"/>
            </a:endParaRPr>
          </a:p>
          <a:p>
            <a:pPr eaLnBrk="1" hangingPunct="1">
              <a:lnSpc>
                <a:spcPct val="130000"/>
              </a:lnSpc>
              <a:buFont typeface="Wingdings" pitchFamily="2" charset="2"/>
              <a:buNone/>
            </a:pPr>
            <a:endParaRPr lang="zh-CN" altLang="en-US" sz="2400" dirty="0" smtClean="0">
              <a:ea typeface="宋体"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 calcmode="lin" valueType="num">
                                      <p:cBhvr additive="base">
                                        <p:cTn id="12"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9459">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 calcmode="lin" valueType="num">
                                      <p:cBhvr additive="base">
                                        <p:cTn id="17"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459">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9459">
                                            <p:txEl>
                                              <p:pRg st="3" end="3"/>
                                            </p:txEl>
                                          </p:spTgt>
                                        </p:tgtEl>
                                        <p:attrNameLst>
                                          <p:attrName>style.visibility</p:attrName>
                                        </p:attrNameLst>
                                      </p:cBhvr>
                                      <p:to>
                                        <p:strVal val="visible"/>
                                      </p:to>
                                    </p:set>
                                    <p:anim calcmode="lin" valueType="num">
                                      <p:cBhvr additive="base">
                                        <p:cTn id="22" dur="5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9459">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9459">
                                            <p:txEl>
                                              <p:pRg st="4" end="4"/>
                                            </p:txEl>
                                          </p:spTgt>
                                        </p:tgtEl>
                                        <p:attrNameLst>
                                          <p:attrName>style.visibility</p:attrName>
                                        </p:attrNameLst>
                                      </p:cBhvr>
                                      <p:to>
                                        <p:strVal val="visible"/>
                                      </p:to>
                                    </p:set>
                                    <p:anim calcmode="lin" valueType="num">
                                      <p:cBhvr additive="base">
                                        <p:cTn id="27" dur="5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459">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9459">
                                            <p:txEl>
                                              <p:pRg st="5" end="5"/>
                                            </p:txEl>
                                          </p:spTgt>
                                        </p:tgtEl>
                                        <p:attrNameLst>
                                          <p:attrName>style.visibility</p:attrName>
                                        </p:attrNameLst>
                                      </p:cBhvr>
                                      <p:to>
                                        <p:strVal val="visible"/>
                                      </p:to>
                                    </p:set>
                                    <p:anim calcmode="lin" valueType="num">
                                      <p:cBhvr additive="base">
                                        <p:cTn id="32" dur="500" fill="hold"/>
                                        <p:tgtEl>
                                          <p:spTgt spid="19459">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9459">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9459">
                                            <p:txEl>
                                              <p:pRg st="6" end="6"/>
                                            </p:txEl>
                                          </p:spTgt>
                                        </p:tgtEl>
                                        <p:attrNameLst>
                                          <p:attrName>style.visibility</p:attrName>
                                        </p:attrNameLst>
                                      </p:cBhvr>
                                      <p:to>
                                        <p:strVal val="visible"/>
                                      </p:to>
                                    </p:set>
                                    <p:anim calcmode="lin" valueType="num">
                                      <p:cBhvr additive="base">
                                        <p:cTn id="37" dur="500" fill="hold"/>
                                        <p:tgtEl>
                                          <p:spTgt spid="1945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459">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19459">
                                            <p:txEl>
                                              <p:pRg st="7" end="7"/>
                                            </p:txEl>
                                          </p:spTgt>
                                        </p:tgtEl>
                                        <p:attrNameLst>
                                          <p:attrName>style.visibility</p:attrName>
                                        </p:attrNameLst>
                                      </p:cBhvr>
                                      <p:to>
                                        <p:strVal val="visible"/>
                                      </p:to>
                                    </p:set>
                                    <p:anim calcmode="lin" valueType="num">
                                      <p:cBhvr additive="base">
                                        <p:cTn id="42" dur="500" fill="hold"/>
                                        <p:tgtEl>
                                          <p:spTgt spid="19459">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9459">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19459">
                                            <p:txEl>
                                              <p:pRg st="8" end="8"/>
                                            </p:txEl>
                                          </p:spTgt>
                                        </p:tgtEl>
                                        <p:attrNameLst>
                                          <p:attrName>style.visibility</p:attrName>
                                        </p:attrNameLst>
                                      </p:cBhvr>
                                      <p:to>
                                        <p:strVal val="visible"/>
                                      </p:to>
                                    </p:set>
                                    <p:anim calcmode="lin" valueType="num">
                                      <p:cBhvr additive="base">
                                        <p:cTn id="47" dur="500" fill="hold"/>
                                        <p:tgtEl>
                                          <p:spTgt spid="19459">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9459">
                                            <p:txEl>
                                              <p:pRg st="8" end="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19459">
                                            <p:txEl>
                                              <p:pRg st="9" end="9"/>
                                            </p:txEl>
                                          </p:spTgt>
                                        </p:tgtEl>
                                        <p:attrNameLst>
                                          <p:attrName>style.visibility</p:attrName>
                                        </p:attrNameLst>
                                      </p:cBhvr>
                                      <p:to>
                                        <p:strVal val="visible"/>
                                      </p:to>
                                    </p:set>
                                    <p:anim calcmode="lin" valueType="num">
                                      <p:cBhvr additive="base">
                                        <p:cTn id="52" dur="500" fill="hold"/>
                                        <p:tgtEl>
                                          <p:spTgt spid="19459">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9459">
                                            <p:txEl>
                                              <p:pRg st="9" end="9"/>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19459">
                                            <p:txEl>
                                              <p:pRg st="10" end="10"/>
                                            </p:txEl>
                                          </p:spTgt>
                                        </p:tgtEl>
                                        <p:attrNameLst>
                                          <p:attrName>style.visibility</p:attrName>
                                        </p:attrNameLst>
                                      </p:cBhvr>
                                      <p:to>
                                        <p:strVal val="visible"/>
                                      </p:to>
                                    </p:set>
                                    <p:anim calcmode="lin" valueType="num">
                                      <p:cBhvr additive="base">
                                        <p:cTn id="57" dur="500" fill="hold"/>
                                        <p:tgtEl>
                                          <p:spTgt spid="19459">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945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mtClean="0">
                <a:ea typeface="宋体" charset="-122"/>
              </a:rPr>
              <a:t>8.1.2  </a:t>
            </a:r>
            <a:r>
              <a:rPr lang="en-US" altLang="zh-CN" i="1" smtClean="0">
                <a:ea typeface="宋体" charset="-122"/>
              </a:rPr>
              <a:t>LC</a:t>
            </a:r>
            <a:r>
              <a:rPr lang="zh-CN" altLang="en-US" smtClean="0">
                <a:ea typeface="宋体" charset="-122"/>
              </a:rPr>
              <a:t>振荡电路（续</a:t>
            </a:r>
            <a:r>
              <a:rPr lang="en-US" altLang="zh-CN" smtClean="0">
                <a:ea typeface="宋体" charset="-122"/>
              </a:rPr>
              <a:t>7</a:t>
            </a:r>
            <a:r>
              <a:rPr lang="zh-CN" altLang="en-US" smtClean="0">
                <a:ea typeface="宋体" charset="-122"/>
              </a:rPr>
              <a:t>）</a:t>
            </a:r>
            <a:endParaRPr lang="en-US" altLang="zh-CN" smtClean="0">
              <a:ea typeface="宋体" charset="-122"/>
            </a:endParaRPr>
          </a:p>
        </p:txBody>
      </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20</a:t>
            </a:fld>
            <a:endParaRPr lang="zh-CN" altLang="en-US"/>
          </a:p>
        </p:txBody>
      </p:sp>
      <p:sp>
        <p:nvSpPr>
          <p:cNvPr id="155652" name="Text Box 4"/>
          <p:cNvSpPr txBox="1">
            <a:spLocks noChangeArrowheads="1"/>
          </p:cNvSpPr>
          <p:nvPr/>
        </p:nvSpPr>
        <p:spPr bwMode="auto">
          <a:xfrm>
            <a:off x="6084888" y="5548313"/>
            <a:ext cx="2695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电感三端式电路</a:t>
            </a:r>
          </a:p>
        </p:txBody>
      </p:sp>
      <p:sp>
        <p:nvSpPr>
          <p:cNvPr id="155653" name="Text Box 5"/>
          <p:cNvSpPr txBox="1">
            <a:spLocks noChangeArrowheads="1"/>
          </p:cNvSpPr>
          <p:nvPr/>
        </p:nvSpPr>
        <p:spPr bwMode="auto">
          <a:xfrm>
            <a:off x="649288" y="1055688"/>
            <a:ext cx="8255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30000"/>
              </a:lnSpc>
            </a:pPr>
            <a:r>
              <a:rPr lang="zh-CN" altLang="en-US"/>
              <a:t>在电感反馈式</a:t>
            </a:r>
            <a:r>
              <a:rPr lang="en-US" altLang="zh-CN" i="1"/>
              <a:t>LC</a:t>
            </a:r>
            <a:r>
              <a:rPr lang="zh-CN" altLang="en-US"/>
              <a:t>振荡的交流等效电路中将电路中的偏置电阻忽略（阻值较大，等效开路），则可得到简洁的等效电路。</a:t>
            </a:r>
          </a:p>
        </p:txBody>
      </p:sp>
      <p:grpSp>
        <p:nvGrpSpPr>
          <p:cNvPr id="2" name="Group 6"/>
          <p:cNvGrpSpPr>
            <a:grpSpLocks/>
          </p:cNvGrpSpPr>
          <p:nvPr/>
        </p:nvGrpSpPr>
        <p:grpSpPr bwMode="auto">
          <a:xfrm>
            <a:off x="6070600" y="3582988"/>
            <a:ext cx="1965325" cy="1843087"/>
            <a:chOff x="3668" y="1526"/>
            <a:chExt cx="1238" cy="1161"/>
          </a:xfrm>
        </p:grpSpPr>
        <p:grpSp>
          <p:nvGrpSpPr>
            <p:cNvPr id="32855" name="Group 7"/>
            <p:cNvGrpSpPr>
              <a:grpSpLocks/>
            </p:cNvGrpSpPr>
            <p:nvPr/>
          </p:nvGrpSpPr>
          <p:grpSpPr bwMode="auto">
            <a:xfrm>
              <a:off x="3976" y="1526"/>
              <a:ext cx="336" cy="336"/>
              <a:chOff x="3648" y="2688"/>
              <a:chExt cx="336" cy="336"/>
            </a:xfrm>
          </p:grpSpPr>
          <p:sp>
            <p:nvSpPr>
              <p:cNvPr id="32873" name="Line 8"/>
              <p:cNvSpPr>
                <a:spLocks noChangeShapeType="1"/>
              </p:cNvSpPr>
              <p:nvPr/>
            </p:nvSpPr>
            <p:spPr bwMode="auto">
              <a:xfrm>
                <a:off x="3840" y="2736"/>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74" name="Line 9"/>
              <p:cNvSpPr>
                <a:spLocks noChangeShapeType="1"/>
              </p:cNvSpPr>
              <p:nvPr/>
            </p:nvSpPr>
            <p:spPr bwMode="auto">
              <a:xfrm flipV="1">
                <a:off x="3840" y="2688"/>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75" name="Line 10"/>
              <p:cNvSpPr>
                <a:spLocks noChangeShapeType="1"/>
              </p:cNvSpPr>
              <p:nvPr/>
            </p:nvSpPr>
            <p:spPr bwMode="auto">
              <a:xfrm>
                <a:off x="3840" y="2880"/>
                <a:ext cx="144" cy="144"/>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76" name="Line 11"/>
              <p:cNvSpPr>
                <a:spLocks noChangeShapeType="1"/>
              </p:cNvSpPr>
              <p:nvPr/>
            </p:nvSpPr>
            <p:spPr bwMode="auto">
              <a:xfrm flipH="1">
                <a:off x="3648" y="285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2856" name="Group 12"/>
            <p:cNvGrpSpPr>
              <a:grpSpLocks/>
            </p:cNvGrpSpPr>
            <p:nvPr/>
          </p:nvGrpSpPr>
          <p:grpSpPr bwMode="auto">
            <a:xfrm rot="5400000" flipV="1">
              <a:off x="4219" y="2587"/>
              <a:ext cx="144" cy="56"/>
              <a:chOff x="960" y="3408"/>
              <a:chExt cx="144" cy="56"/>
            </a:xfrm>
          </p:grpSpPr>
          <p:sp>
            <p:nvSpPr>
              <p:cNvPr id="32871" name="Line 13"/>
              <p:cNvSpPr>
                <a:spLocks noChangeShapeType="1"/>
              </p:cNvSpPr>
              <p:nvPr/>
            </p:nvSpPr>
            <p:spPr bwMode="auto">
              <a:xfrm>
                <a:off x="960" y="3408"/>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72" name="Line 14"/>
              <p:cNvSpPr>
                <a:spLocks noChangeShapeType="1"/>
              </p:cNvSpPr>
              <p:nvPr/>
            </p:nvSpPr>
            <p:spPr bwMode="auto">
              <a:xfrm>
                <a:off x="960" y="3464"/>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857" name="Freeform 15"/>
            <p:cNvSpPr>
              <a:spLocks/>
            </p:cNvSpPr>
            <p:nvPr/>
          </p:nvSpPr>
          <p:spPr bwMode="auto">
            <a:xfrm rot="5400000" flipV="1">
              <a:off x="3695" y="2035"/>
              <a:ext cx="576" cy="576"/>
            </a:xfrm>
            <a:custGeom>
              <a:avLst/>
              <a:gdLst>
                <a:gd name="T0" fmla="*/ 0 w 576"/>
                <a:gd name="T1" fmla="*/ 240 h 576"/>
                <a:gd name="T2" fmla="*/ 0 w 576"/>
                <a:gd name="T3" fmla="*/ 0 h 576"/>
                <a:gd name="T4" fmla="*/ 576 w 576"/>
                <a:gd name="T5" fmla="*/ 0 h 576"/>
                <a:gd name="T6" fmla="*/ 576 w 576"/>
                <a:gd name="T7" fmla="*/ 576 h 576"/>
                <a:gd name="T8" fmla="*/ 0 60000 65536"/>
                <a:gd name="T9" fmla="*/ 0 60000 65536"/>
                <a:gd name="T10" fmla="*/ 0 60000 65536"/>
                <a:gd name="T11" fmla="*/ 0 60000 65536"/>
                <a:gd name="T12" fmla="*/ 0 w 576"/>
                <a:gd name="T13" fmla="*/ 0 h 576"/>
                <a:gd name="T14" fmla="*/ 576 w 576"/>
                <a:gd name="T15" fmla="*/ 576 h 576"/>
              </a:gdLst>
              <a:ahLst/>
              <a:cxnLst>
                <a:cxn ang="T8">
                  <a:pos x="T0" y="T1"/>
                </a:cxn>
                <a:cxn ang="T9">
                  <a:pos x="T2" y="T3"/>
                </a:cxn>
                <a:cxn ang="T10">
                  <a:pos x="T4" y="T5"/>
                </a:cxn>
                <a:cxn ang="T11">
                  <a:pos x="T6" y="T7"/>
                </a:cxn>
              </a:cxnLst>
              <a:rect l="T12" t="T13" r="T14" b="T15"/>
              <a:pathLst>
                <a:path w="576" h="576">
                  <a:moveTo>
                    <a:pt x="0" y="240"/>
                  </a:moveTo>
                  <a:lnTo>
                    <a:pt x="0" y="0"/>
                  </a:lnTo>
                  <a:lnTo>
                    <a:pt x="576" y="0"/>
                  </a:lnTo>
                  <a:lnTo>
                    <a:pt x="576" y="576"/>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858" name="Freeform 16"/>
            <p:cNvSpPr>
              <a:spLocks/>
            </p:cNvSpPr>
            <p:nvPr/>
          </p:nvSpPr>
          <p:spPr bwMode="auto">
            <a:xfrm>
              <a:off x="4324" y="2044"/>
              <a:ext cx="567" cy="576"/>
            </a:xfrm>
            <a:custGeom>
              <a:avLst/>
              <a:gdLst>
                <a:gd name="T0" fmla="*/ 369 w 567"/>
                <a:gd name="T1" fmla="*/ 0 h 576"/>
                <a:gd name="T2" fmla="*/ 567 w 567"/>
                <a:gd name="T3" fmla="*/ 0 h 576"/>
                <a:gd name="T4" fmla="*/ 567 w 567"/>
                <a:gd name="T5" fmla="*/ 576 h 576"/>
                <a:gd name="T6" fmla="*/ 0 w 567"/>
                <a:gd name="T7" fmla="*/ 573 h 576"/>
                <a:gd name="T8" fmla="*/ 0 60000 65536"/>
                <a:gd name="T9" fmla="*/ 0 60000 65536"/>
                <a:gd name="T10" fmla="*/ 0 60000 65536"/>
                <a:gd name="T11" fmla="*/ 0 60000 65536"/>
                <a:gd name="T12" fmla="*/ 0 w 567"/>
                <a:gd name="T13" fmla="*/ 0 h 576"/>
                <a:gd name="T14" fmla="*/ 567 w 567"/>
                <a:gd name="T15" fmla="*/ 576 h 576"/>
              </a:gdLst>
              <a:ahLst/>
              <a:cxnLst>
                <a:cxn ang="T8">
                  <a:pos x="T0" y="T1"/>
                </a:cxn>
                <a:cxn ang="T9">
                  <a:pos x="T2" y="T3"/>
                </a:cxn>
                <a:cxn ang="T10">
                  <a:pos x="T4" y="T5"/>
                </a:cxn>
                <a:cxn ang="T11">
                  <a:pos x="T6" y="T7"/>
                </a:cxn>
              </a:cxnLst>
              <a:rect l="T12" t="T13" r="T14" b="T15"/>
              <a:pathLst>
                <a:path w="567" h="576">
                  <a:moveTo>
                    <a:pt x="369" y="0"/>
                  </a:moveTo>
                  <a:lnTo>
                    <a:pt x="567" y="0"/>
                  </a:lnTo>
                  <a:lnTo>
                    <a:pt x="567" y="576"/>
                  </a:lnTo>
                  <a:lnTo>
                    <a:pt x="0" y="573"/>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32859" name="Picture 17"/>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b="51216"/>
            <a:stretch>
              <a:fillRect/>
            </a:stretch>
          </p:blipFill>
          <p:spPr bwMode="auto">
            <a:xfrm>
              <a:off x="4368" y="1968"/>
              <a:ext cx="337"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pic>
        <p:pic>
          <p:nvPicPr>
            <p:cNvPr id="32860" name="Picture 18"/>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b="51216"/>
            <a:stretch>
              <a:fillRect/>
            </a:stretch>
          </p:blipFill>
          <p:spPr bwMode="auto">
            <a:xfrm>
              <a:off x="3936" y="1968"/>
              <a:ext cx="337"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pic>
        <p:sp>
          <p:nvSpPr>
            <p:cNvPr id="32861" name="Line 19"/>
            <p:cNvSpPr>
              <a:spLocks noChangeShapeType="1"/>
            </p:cNvSpPr>
            <p:nvPr/>
          </p:nvSpPr>
          <p:spPr bwMode="auto">
            <a:xfrm>
              <a:off x="4272" y="2044"/>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62" name="Line 20"/>
            <p:cNvSpPr>
              <a:spLocks noChangeShapeType="1"/>
            </p:cNvSpPr>
            <p:nvPr/>
          </p:nvSpPr>
          <p:spPr bwMode="auto">
            <a:xfrm>
              <a:off x="4312" y="1852"/>
              <a:ext cx="0" cy="19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63" name="Freeform 21"/>
            <p:cNvSpPr>
              <a:spLocks/>
            </p:cNvSpPr>
            <p:nvPr/>
          </p:nvSpPr>
          <p:spPr bwMode="auto">
            <a:xfrm>
              <a:off x="3688" y="1690"/>
              <a:ext cx="384" cy="384"/>
            </a:xfrm>
            <a:custGeom>
              <a:avLst/>
              <a:gdLst>
                <a:gd name="T0" fmla="*/ 384 w 384"/>
                <a:gd name="T1" fmla="*/ 0 h 384"/>
                <a:gd name="T2" fmla="*/ 0 w 384"/>
                <a:gd name="T3" fmla="*/ 0 h 384"/>
                <a:gd name="T4" fmla="*/ 0 w 384"/>
                <a:gd name="T5" fmla="*/ 384 h 384"/>
                <a:gd name="T6" fmla="*/ 0 60000 65536"/>
                <a:gd name="T7" fmla="*/ 0 60000 65536"/>
                <a:gd name="T8" fmla="*/ 0 60000 65536"/>
                <a:gd name="T9" fmla="*/ 0 w 384"/>
                <a:gd name="T10" fmla="*/ 0 h 384"/>
                <a:gd name="T11" fmla="*/ 384 w 384"/>
                <a:gd name="T12" fmla="*/ 384 h 384"/>
              </a:gdLst>
              <a:ahLst/>
              <a:cxnLst>
                <a:cxn ang="T6">
                  <a:pos x="T0" y="T1"/>
                </a:cxn>
                <a:cxn ang="T7">
                  <a:pos x="T2" y="T3"/>
                </a:cxn>
                <a:cxn ang="T8">
                  <a:pos x="T4" y="T5"/>
                </a:cxn>
              </a:cxnLst>
              <a:rect l="T9" t="T10" r="T11" b="T12"/>
              <a:pathLst>
                <a:path w="384" h="384">
                  <a:moveTo>
                    <a:pt x="384" y="0"/>
                  </a:moveTo>
                  <a:lnTo>
                    <a:pt x="0" y="0"/>
                  </a:lnTo>
                  <a:lnTo>
                    <a:pt x="0" y="384"/>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864" name="Freeform 22"/>
            <p:cNvSpPr>
              <a:spLocks/>
            </p:cNvSpPr>
            <p:nvPr/>
          </p:nvSpPr>
          <p:spPr bwMode="auto">
            <a:xfrm>
              <a:off x="4320" y="1536"/>
              <a:ext cx="576" cy="528"/>
            </a:xfrm>
            <a:custGeom>
              <a:avLst/>
              <a:gdLst>
                <a:gd name="T0" fmla="*/ 0 w 576"/>
                <a:gd name="T1" fmla="*/ 0 h 528"/>
                <a:gd name="T2" fmla="*/ 576 w 576"/>
                <a:gd name="T3" fmla="*/ 0 h 528"/>
                <a:gd name="T4" fmla="*/ 576 w 576"/>
                <a:gd name="T5" fmla="*/ 528 h 528"/>
                <a:gd name="T6" fmla="*/ 0 60000 65536"/>
                <a:gd name="T7" fmla="*/ 0 60000 65536"/>
                <a:gd name="T8" fmla="*/ 0 60000 65536"/>
                <a:gd name="T9" fmla="*/ 0 w 576"/>
                <a:gd name="T10" fmla="*/ 0 h 528"/>
                <a:gd name="T11" fmla="*/ 576 w 576"/>
                <a:gd name="T12" fmla="*/ 528 h 528"/>
              </a:gdLst>
              <a:ahLst/>
              <a:cxnLst>
                <a:cxn ang="T6">
                  <a:pos x="T0" y="T1"/>
                </a:cxn>
                <a:cxn ang="T7">
                  <a:pos x="T2" y="T3"/>
                </a:cxn>
                <a:cxn ang="T8">
                  <a:pos x="T4" y="T5"/>
                </a:cxn>
              </a:cxnLst>
              <a:rect l="T9" t="T10" r="T11" b="T12"/>
              <a:pathLst>
                <a:path w="576" h="528">
                  <a:moveTo>
                    <a:pt x="0" y="0"/>
                  </a:moveTo>
                  <a:lnTo>
                    <a:pt x="576" y="0"/>
                  </a:lnTo>
                  <a:lnTo>
                    <a:pt x="576" y="528"/>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865" name="Oval 23"/>
            <p:cNvSpPr>
              <a:spLocks noChangeArrowheads="1"/>
            </p:cNvSpPr>
            <p:nvPr/>
          </p:nvSpPr>
          <p:spPr bwMode="auto">
            <a:xfrm>
              <a:off x="3668" y="2016"/>
              <a:ext cx="48" cy="48"/>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32866" name="Oval 24"/>
            <p:cNvSpPr>
              <a:spLocks noChangeArrowheads="1"/>
            </p:cNvSpPr>
            <p:nvPr/>
          </p:nvSpPr>
          <p:spPr bwMode="auto">
            <a:xfrm>
              <a:off x="4858" y="2026"/>
              <a:ext cx="48" cy="48"/>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32867" name="Oval 25"/>
            <p:cNvSpPr>
              <a:spLocks noChangeArrowheads="1"/>
            </p:cNvSpPr>
            <p:nvPr/>
          </p:nvSpPr>
          <p:spPr bwMode="auto">
            <a:xfrm>
              <a:off x="4282" y="2026"/>
              <a:ext cx="48" cy="48"/>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32868" name="Text Box 26"/>
            <p:cNvSpPr txBox="1">
              <a:spLocks noChangeArrowheads="1"/>
            </p:cNvSpPr>
            <p:nvPr/>
          </p:nvSpPr>
          <p:spPr bwMode="auto">
            <a:xfrm>
              <a:off x="4464" y="2016"/>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L</a:t>
              </a:r>
              <a:r>
                <a:rPr lang="en-US" altLang="zh-CN" baseline="-25000">
                  <a:ea typeface="宋体" charset="-122"/>
                </a:rPr>
                <a:t>1</a:t>
              </a:r>
              <a:endParaRPr lang="en-US" altLang="zh-CN" i="1">
                <a:ea typeface="宋体" charset="-122"/>
              </a:endParaRPr>
            </a:p>
          </p:txBody>
        </p:sp>
        <p:sp>
          <p:nvSpPr>
            <p:cNvPr id="32869" name="Text Box 27"/>
            <p:cNvSpPr txBox="1">
              <a:spLocks noChangeArrowheads="1"/>
            </p:cNvSpPr>
            <p:nvPr/>
          </p:nvSpPr>
          <p:spPr bwMode="auto">
            <a:xfrm>
              <a:off x="3888" y="2016"/>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L</a:t>
              </a:r>
              <a:r>
                <a:rPr lang="en-US" altLang="zh-CN" baseline="-25000">
                  <a:ea typeface="宋体" charset="-122"/>
                </a:rPr>
                <a:t>2</a:t>
              </a:r>
              <a:endParaRPr lang="en-US" altLang="zh-CN" i="1">
                <a:ea typeface="宋体" charset="-122"/>
              </a:endParaRPr>
            </a:p>
          </p:txBody>
        </p:sp>
        <p:sp>
          <p:nvSpPr>
            <p:cNvPr id="32870" name="Text Box 28"/>
            <p:cNvSpPr txBox="1">
              <a:spLocks noChangeArrowheads="1"/>
            </p:cNvSpPr>
            <p:nvPr/>
          </p:nvSpPr>
          <p:spPr bwMode="auto">
            <a:xfrm>
              <a:off x="4176" y="2256"/>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C</a:t>
              </a:r>
            </a:p>
          </p:txBody>
        </p:sp>
      </p:grpSp>
      <p:sp>
        <p:nvSpPr>
          <p:cNvPr id="155677" name="Text Box 29"/>
          <p:cNvSpPr txBox="1">
            <a:spLocks noChangeArrowheads="1"/>
          </p:cNvSpPr>
          <p:nvPr/>
        </p:nvSpPr>
        <p:spPr bwMode="auto">
          <a:xfrm>
            <a:off x="661988" y="2032000"/>
            <a:ext cx="8418512"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30000"/>
              </a:lnSpc>
            </a:pPr>
            <a:r>
              <a:rPr lang="en-US" altLang="zh-CN"/>
              <a:t>       </a:t>
            </a:r>
            <a:r>
              <a:rPr lang="zh-CN" altLang="en-US"/>
              <a:t>电路中，</a:t>
            </a:r>
            <a:r>
              <a:rPr lang="en-US" altLang="zh-CN"/>
              <a:t>B</a:t>
            </a:r>
            <a:r>
              <a:rPr lang="en-US" altLang="zh-CN">
                <a:latin typeface="宋体" charset="-122"/>
                <a:ea typeface="宋体" charset="-122"/>
              </a:rPr>
              <a:t>-</a:t>
            </a:r>
            <a:r>
              <a:rPr lang="en-US" altLang="zh-CN"/>
              <a:t>E</a:t>
            </a:r>
            <a:r>
              <a:rPr lang="zh-CN" altLang="en-US"/>
              <a:t>、</a:t>
            </a:r>
            <a:r>
              <a:rPr lang="en-US" altLang="zh-CN"/>
              <a:t>C</a:t>
            </a:r>
            <a:r>
              <a:rPr lang="en-US" altLang="zh-CN">
                <a:latin typeface="宋体" charset="-122"/>
                <a:ea typeface="宋体" charset="-122"/>
              </a:rPr>
              <a:t>-</a:t>
            </a:r>
            <a:r>
              <a:rPr lang="en-US" altLang="zh-CN"/>
              <a:t>E</a:t>
            </a:r>
            <a:r>
              <a:rPr lang="zh-CN" altLang="en-US"/>
              <a:t>接同性质电抗</a:t>
            </a:r>
            <a:r>
              <a:rPr lang="en-US" altLang="zh-CN" i="1"/>
              <a:t>L</a:t>
            </a:r>
            <a:r>
              <a:rPr lang="zh-CN" altLang="en-US"/>
              <a:t>，</a:t>
            </a:r>
            <a:r>
              <a:rPr lang="en-US" altLang="zh-CN"/>
              <a:t>B</a:t>
            </a:r>
            <a:r>
              <a:rPr lang="en-US" altLang="zh-CN">
                <a:latin typeface="宋体" charset="-122"/>
                <a:ea typeface="宋体" charset="-122"/>
              </a:rPr>
              <a:t>-</a:t>
            </a:r>
            <a:r>
              <a:rPr lang="en-US" altLang="zh-CN"/>
              <a:t>C</a:t>
            </a:r>
            <a:r>
              <a:rPr lang="zh-CN" altLang="en-US"/>
              <a:t>接异性质电抗</a:t>
            </a:r>
            <a:r>
              <a:rPr lang="en-US" altLang="zh-CN" i="1"/>
              <a:t>C</a:t>
            </a:r>
            <a:r>
              <a:rPr lang="zh-CN" altLang="en-US"/>
              <a:t>。晶体管的三个端由电感相连，故又称为电感三端式振荡。</a:t>
            </a:r>
          </a:p>
        </p:txBody>
      </p:sp>
      <p:grpSp>
        <p:nvGrpSpPr>
          <p:cNvPr id="5" name="Group 110"/>
          <p:cNvGrpSpPr>
            <a:grpSpLocks/>
          </p:cNvGrpSpPr>
          <p:nvPr/>
        </p:nvGrpSpPr>
        <p:grpSpPr bwMode="auto">
          <a:xfrm>
            <a:off x="1625600" y="3275013"/>
            <a:ext cx="3117850" cy="2860675"/>
            <a:chOff x="814" y="450"/>
            <a:chExt cx="1590" cy="1686"/>
          </a:xfrm>
        </p:grpSpPr>
        <p:sp>
          <p:nvSpPr>
            <p:cNvPr id="32777" name="Freeform 111"/>
            <p:cNvSpPr>
              <a:spLocks/>
            </p:cNvSpPr>
            <p:nvPr/>
          </p:nvSpPr>
          <p:spPr bwMode="auto">
            <a:xfrm flipH="1" flipV="1">
              <a:off x="816" y="662"/>
              <a:ext cx="864" cy="730"/>
            </a:xfrm>
            <a:custGeom>
              <a:avLst/>
              <a:gdLst>
                <a:gd name="T0" fmla="*/ 2314 w 528"/>
                <a:gd name="T1" fmla="*/ 0 h 336"/>
                <a:gd name="T2" fmla="*/ 2314 w 528"/>
                <a:gd name="T3" fmla="*/ 3446 h 336"/>
                <a:gd name="T4" fmla="*/ 0 w 528"/>
                <a:gd name="T5" fmla="*/ 3446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2778" name="Group 112"/>
            <p:cNvGrpSpPr>
              <a:grpSpLocks/>
            </p:cNvGrpSpPr>
            <p:nvPr/>
          </p:nvGrpSpPr>
          <p:grpSpPr bwMode="auto">
            <a:xfrm>
              <a:off x="1104" y="1224"/>
              <a:ext cx="288" cy="336"/>
              <a:chOff x="1344" y="1680"/>
              <a:chExt cx="288" cy="336"/>
            </a:xfrm>
          </p:grpSpPr>
          <p:sp>
            <p:nvSpPr>
              <p:cNvPr id="32851" name="Line 113"/>
              <p:cNvSpPr>
                <a:spLocks noChangeShapeType="1"/>
              </p:cNvSpPr>
              <p:nvPr/>
            </p:nvSpPr>
            <p:spPr bwMode="auto">
              <a:xfrm>
                <a:off x="1488" y="172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52" name="Line 114"/>
              <p:cNvSpPr>
                <a:spLocks noChangeShapeType="1"/>
              </p:cNvSpPr>
              <p:nvPr/>
            </p:nvSpPr>
            <p:spPr bwMode="auto">
              <a:xfrm flipV="1">
                <a:off x="1488" y="168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53" name="Line 115"/>
              <p:cNvSpPr>
                <a:spLocks noChangeShapeType="1"/>
              </p:cNvSpPr>
              <p:nvPr/>
            </p:nvSpPr>
            <p:spPr bwMode="auto">
              <a:xfrm>
                <a:off x="1488" y="1872"/>
                <a:ext cx="144" cy="144"/>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2854" name="Line 116"/>
              <p:cNvSpPr>
                <a:spLocks noChangeShapeType="1"/>
              </p:cNvSpPr>
              <p:nvPr/>
            </p:nvSpPr>
            <p:spPr bwMode="auto">
              <a:xfrm>
                <a:off x="1344" y="1846"/>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779" name="Group 117"/>
            <p:cNvGrpSpPr>
              <a:grpSpLocks/>
            </p:cNvGrpSpPr>
            <p:nvPr/>
          </p:nvGrpSpPr>
          <p:grpSpPr bwMode="auto">
            <a:xfrm>
              <a:off x="1054" y="888"/>
              <a:ext cx="77" cy="480"/>
              <a:chOff x="1824" y="1344"/>
              <a:chExt cx="77" cy="480"/>
            </a:xfrm>
          </p:grpSpPr>
          <p:sp>
            <p:nvSpPr>
              <p:cNvPr id="32848" name="Rectangle 118"/>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849" name="Line 119"/>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50" name="Line 120"/>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780" name="Group 121"/>
            <p:cNvGrpSpPr>
              <a:grpSpLocks noChangeAspect="1"/>
            </p:cNvGrpSpPr>
            <p:nvPr/>
          </p:nvGrpSpPr>
          <p:grpSpPr bwMode="auto">
            <a:xfrm>
              <a:off x="1506" y="1704"/>
              <a:ext cx="141" cy="290"/>
              <a:chOff x="3120" y="864"/>
              <a:chExt cx="117" cy="240"/>
            </a:xfrm>
          </p:grpSpPr>
          <p:grpSp>
            <p:nvGrpSpPr>
              <p:cNvPr id="32839" name="Group 122"/>
              <p:cNvGrpSpPr>
                <a:grpSpLocks noChangeAspect="1"/>
              </p:cNvGrpSpPr>
              <p:nvPr/>
            </p:nvGrpSpPr>
            <p:grpSpPr bwMode="auto">
              <a:xfrm>
                <a:off x="3120" y="864"/>
                <a:ext cx="117" cy="240"/>
                <a:chOff x="2064" y="576"/>
                <a:chExt cx="117" cy="240"/>
              </a:xfrm>
            </p:grpSpPr>
            <p:grpSp>
              <p:nvGrpSpPr>
                <p:cNvPr id="32843" name="Group 123"/>
                <p:cNvGrpSpPr>
                  <a:grpSpLocks noChangeAspect="1"/>
                </p:cNvGrpSpPr>
                <p:nvPr/>
              </p:nvGrpSpPr>
              <p:grpSpPr bwMode="auto">
                <a:xfrm>
                  <a:off x="2064" y="672"/>
                  <a:ext cx="117" cy="49"/>
                  <a:chOff x="2064" y="672"/>
                  <a:chExt cx="117" cy="49"/>
                </a:xfrm>
              </p:grpSpPr>
              <p:sp>
                <p:nvSpPr>
                  <p:cNvPr id="32846" name="Line 124"/>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47" name="Line 125"/>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844" name="Line 126"/>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45" name="Line 127"/>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840" name="Group 128"/>
              <p:cNvGrpSpPr>
                <a:grpSpLocks noChangeAspect="1"/>
              </p:cNvGrpSpPr>
              <p:nvPr/>
            </p:nvGrpSpPr>
            <p:grpSpPr bwMode="auto">
              <a:xfrm>
                <a:off x="3198" y="905"/>
                <a:ext cx="34" cy="34"/>
                <a:chOff x="3552" y="1000"/>
                <a:chExt cx="34" cy="34"/>
              </a:xfrm>
            </p:grpSpPr>
            <p:sp>
              <p:nvSpPr>
                <p:cNvPr id="32841" name="Line 129"/>
                <p:cNvSpPr>
                  <a:spLocks noChangeAspect="1" noChangeShapeType="1"/>
                </p:cNvSpPr>
                <p:nvPr/>
              </p:nvSpPr>
              <p:spPr bwMode="auto">
                <a:xfrm>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42" name="Line 130"/>
                <p:cNvSpPr>
                  <a:spLocks noChangeAspect="1" noChangeShapeType="1"/>
                </p:cNvSpPr>
                <p:nvPr/>
              </p:nvSpPr>
              <p:spPr bwMode="auto">
                <a:xfrm rot="5400000">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2781" name="Group 131"/>
            <p:cNvGrpSpPr>
              <a:grpSpLocks noChangeAspect="1"/>
            </p:cNvGrpSpPr>
            <p:nvPr/>
          </p:nvGrpSpPr>
          <p:grpSpPr bwMode="auto">
            <a:xfrm rot="5400000" flipH="1" flipV="1">
              <a:off x="888" y="1246"/>
              <a:ext cx="141" cy="290"/>
              <a:chOff x="3120" y="864"/>
              <a:chExt cx="117" cy="240"/>
            </a:xfrm>
          </p:grpSpPr>
          <p:grpSp>
            <p:nvGrpSpPr>
              <p:cNvPr id="32830" name="Group 132"/>
              <p:cNvGrpSpPr>
                <a:grpSpLocks noChangeAspect="1"/>
              </p:cNvGrpSpPr>
              <p:nvPr/>
            </p:nvGrpSpPr>
            <p:grpSpPr bwMode="auto">
              <a:xfrm>
                <a:off x="3120" y="864"/>
                <a:ext cx="117" cy="240"/>
                <a:chOff x="2064" y="576"/>
                <a:chExt cx="117" cy="240"/>
              </a:xfrm>
            </p:grpSpPr>
            <p:grpSp>
              <p:nvGrpSpPr>
                <p:cNvPr id="32834" name="Group 133"/>
                <p:cNvGrpSpPr>
                  <a:grpSpLocks noChangeAspect="1"/>
                </p:cNvGrpSpPr>
                <p:nvPr/>
              </p:nvGrpSpPr>
              <p:grpSpPr bwMode="auto">
                <a:xfrm>
                  <a:off x="2064" y="672"/>
                  <a:ext cx="117" cy="49"/>
                  <a:chOff x="2064" y="672"/>
                  <a:chExt cx="117" cy="49"/>
                </a:xfrm>
              </p:grpSpPr>
              <p:sp>
                <p:nvSpPr>
                  <p:cNvPr id="32837" name="Line 134"/>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38" name="Line 135"/>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835" name="Line 136"/>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36" name="Line 137"/>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831" name="Group 138"/>
              <p:cNvGrpSpPr>
                <a:grpSpLocks noChangeAspect="1"/>
              </p:cNvGrpSpPr>
              <p:nvPr/>
            </p:nvGrpSpPr>
            <p:grpSpPr bwMode="auto">
              <a:xfrm>
                <a:off x="3198" y="905"/>
                <a:ext cx="34" cy="34"/>
                <a:chOff x="3552" y="1000"/>
                <a:chExt cx="34" cy="34"/>
              </a:xfrm>
            </p:grpSpPr>
            <p:sp>
              <p:nvSpPr>
                <p:cNvPr id="32832" name="Line 139"/>
                <p:cNvSpPr>
                  <a:spLocks noChangeAspect="1" noChangeShapeType="1"/>
                </p:cNvSpPr>
                <p:nvPr/>
              </p:nvSpPr>
              <p:spPr bwMode="auto">
                <a:xfrm>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33" name="Line 140"/>
                <p:cNvSpPr>
                  <a:spLocks noChangeAspect="1" noChangeShapeType="1"/>
                </p:cNvSpPr>
                <p:nvPr/>
              </p:nvSpPr>
              <p:spPr bwMode="auto">
                <a:xfrm rot="5400000">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2782" name="Group 141"/>
            <p:cNvGrpSpPr>
              <a:grpSpLocks/>
            </p:cNvGrpSpPr>
            <p:nvPr/>
          </p:nvGrpSpPr>
          <p:grpSpPr bwMode="auto">
            <a:xfrm>
              <a:off x="1344" y="1560"/>
              <a:ext cx="77" cy="480"/>
              <a:chOff x="1824" y="1344"/>
              <a:chExt cx="77" cy="480"/>
            </a:xfrm>
          </p:grpSpPr>
          <p:sp>
            <p:nvSpPr>
              <p:cNvPr id="32827" name="Rectangle 142"/>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828" name="Line 143"/>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29" name="Line 144"/>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783" name="Group 145"/>
            <p:cNvGrpSpPr>
              <a:grpSpLocks/>
            </p:cNvGrpSpPr>
            <p:nvPr/>
          </p:nvGrpSpPr>
          <p:grpSpPr bwMode="auto">
            <a:xfrm>
              <a:off x="1314" y="2040"/>
              <a:ext cx="144" cy="96"/>
              <a:chOff x="1056" y="1392"/>
              <a:chExt cx="144" cy="96"/>
            </a:xfrm>
          </p:grpSpPr>
          <p:sp>
            <p:nvSpPr>
              <p:cNvPr id="32825" name="Line 146"/>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26" name="Line 147"/>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784" name="Group 148"/>
            <p:cNvGrpSpPr>
              <a:grpSpLocks/>
            </p:cNvGrpSpPr>
            <p:nvPr/>
          </p:nvGrpSpPr>
          <p:grpSpPr bwMode="auto">
            <a:xfrm>
              <a:off x="1055" y="1368"/>
              <a:ext cx="77" cy="480"/>
              <a:chOff x="1824" y="1344"/>
              <a:chExt cx="77" cy="480"/>
            </a:xfrm>
          </p:grpSpPr>
          <p:sp>
            <p:nvSpPr>
              <p:cNvPr id="32822" name="Rectangle 149"/>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823" name="Line 150"/>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24" name="Line 151"/>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785" name="Group 152"/>
            <p:cNvGrpSpPr>
              <a:grpSpLocks noChangeAspect="1"/>
            </p:cNvGrpSpPr>
            <p:nvPr/>
          </p:nvGrpSpPr>
          <p:grpSpPr bwMode="auto">
            <a:xfrm>
              <a:off x="1334" y="798"/>
              <a:ext cx="141" cy="290"/>
              <a:chOff x="2064" y="576"/>
              <a:chExt cx="117" cy="240"/>
            </a:xfrm>
          </p:grpSpPr>
          <p:grpSp>
            <p:nvGrpSpPr>
              <p:cNvPr id="32817" name="Group 153"/>
              <p:cNvGrpSpPr>
                <a:grpSpLocks noChangeAspect="1"/>
              </p:cNvGrpSpPr>
              <p:nvPr/>
            </p:nvGrpSpPr>
            <p:grpSpPr bwMode="auto">
              <a:xfrm>
                <a:off x="2064" y="672"/>
                <a:ext cx="117" cy="49"/>
                <a:chOff x="2064" y="672"/>
                <a:chExt cx="117" cy="49"/>
              </a:xfrm>
            </p:grpSpPr>
            <p:sp>
              <p:nvSpPr>
                <p:cNvPr id="32820" name="Line 154"/>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21" name="Line 155"/>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818" name="Line 156"/>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9" name="Line 157"/>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786" name="Line 158"/>
            <p:cNvSpPr>
              <a:spLocks noChangeShapeType="1"/>
            </p:cNvSpPr>
            <p:nvPr/>
          </p:nvSpPr>
          <p:spPr bwMode="auto">
            <a:xfrm flipH="1">
              <a:off x="1392" y="1220"/>
              <a:ext cx="288" cy="0"/>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grpSp>
          <p:nvGrpSpPr>
            <p:cNvPr id="32787" name="Group 159"/>
            <p:cNvGrpSpPr>
              <a:grpSpLocks/>
            </p:cNvGrpSpPr>
            <p:nvPr/>
          </p:nvGrpSpPr>
          <p:grpSpPr bwMode="auto">
            <a:xfrm>
              <a:off x="1678" y="660"/>
              <a:ext cx="54" cy="563"/>
              <a:chOff x="1678" y="650"/>
              <a:chExt cx="54" cy="563"/>
            </a:xfrm>
          </p:grpSpPr>
          <p:grpSp>
            <p:nvGrpSpPr>
              <p:cNvPr id="32803" name="Group 160"/>
              <p:cNvGrpSpPr>
                <a:grpSpLocks/>
              </p:cNvGrpSpPr>
              <p:nvPr/>
            </p:nvGrpSpPr>
            <p:grpSpPr bwMode="auto">
              <a:xfrm>
                <a:off x="1678" y="935"/>
                <a:ext cx="52" cy="278"/>
                <a:chOff x="1678" y="935"/>
                <a:chExt cx="52" cy="278"/>
              </a:xfrm>
            </p:grpSpPr>
            <p:sp>
              <p:nvSpPr>
                <p:cNvPr id="32814" name="Freeform 161"/>
                <p:cNvSpPr>
                  <a:spLocks/>
                </p:cNvSpPr>
                <p:nvPr/>
              </p:nvSpPr>
              <p:spPr bwMode="auto">
                <a:xfrm rot="-5400000" flipH="1" flipV="1">
                  <a:off x="1675" y="938"/>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15" name="Freeform 162"/>
                <p:cNvSpPr>
                  <a:spLocks/>
                </p:cNvSpPr>
                <p:nvPr/>
              </p:nvSpPr>
              <p:spPr bwMode="auto">
                <a:xfrm rot="-5400000" flipH="1" flipV="1">
                  <a:off x="1676" y="1052"/>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16" name="Line 163"/>
                <p:cNvSpPr>
                  <a:spLocks noChangeShapeType="1"/>
                </p:cNvSpPr>
                <p:nvPr/>
              </p:nvSpPr>
              <p:spPr bwMode="auto">
                <a:xfrm rot="-5400000" flipH="1" flipV="1">
                  <a:off x="1658" y="1189"/>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804" name="Group 164"/>
              <p:cNvGrpSpPr>
                <a:grpSpLocks/>
              </p:cNvGrpSpPr>
              <p:nvPr/>
            </p:nvGrpSpPr>
            <p:grpSpPr bwMode="auto">
              <a:xfrm>
                <a:off x="1679" y="650"/>
                <a:ext cx="53" cy="515"/>
                <a:chOff x="1679" y="650"/>
                <a:chExt cx="53" cy="515"/>
              </a:xfrm>
            </p:grpSpPr>
            <p:sp>
              <p:nvSpPr>
                <p:cNvPr id="32805" name="Freeform 165"/>
                <p:cNvSpPr>
                  <a:spLocks/>
                </p:cNvSpPr>
                <p:nvPr/>
              </p:nvSpPr>
              <p:spPr bwMode="auto">
                <a:xfrm rot="-5400000" flipH="1" flipV="1">
                  <a:off x="1676" y="994"/>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2806" name="Group 166"/>
                <p:cNvGrpSpPr>
                  <a:grpSpLocks/>
                </p:cNvGrpSpPr>
                <p:nvPr/>
              </p:nvGrpSpPr>
              <p:grpSpPr bwMode="auto">
                <a:xfrm>
                  <a:off x="1679" y="650"/>
                  <a:ext cx="53" cy="515"/>
                  <a:chOff x="1679" y="650"/>
                  <a:chExt cx="53" cy="515"/>
                </a:xfrm>
              </p:grpSpPr>
              <p:sp>
                <p:nvSpPr>
                  <p:cNvPr id="32807" name="Freeform 167"/>
                  <p:cNvSpPr>
                    <a:spLocks/>
                  </p:cNvSpPr>
                  <p:nvPr/>
                </p:nvSpPr>
                <p:spPr bwMode="auto">
                  <a:xfrm rot="-5400000" flipH="1" flipV="1">
                    <a:off x="1676" y="1110"/>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2808" name="Group 168"/>
                  <p:cNvGrpSpPr>
                    <a:grpSpLocks/>
                  </p:cNvGrpSpPr>
                  <p:nvPr/>
                </p:nvGrpSpPr>
                <p:grpSpPr bwMode="auto">
                  <a:xfrm>
                    <a:off x="1680" y="650"/>
                    <a:ext cx="52" cy="278"/>
                    <a:chOff x="2974" y="671"/>
                    <a:chExt cx="52" cy="278"/>
                  </a:xfrm>
                </p:grpSpPr>
                <p:sp>
                  <p:nvSpPr>
                    <p:cNvPr id="32809" name="Freeform 169"/>
                    <p:cNvSpPr>
                      <a:spLocks/>
                    </p:cNvSpPr>
                    <p:nvPr/>
                  </p:nvSpPr>
                  <p:spPr bwMode="auto">
                    <a:xfrm rot="-5400000" flipH="1" flipV="1">
                      <a:off x="2971" y="722"/>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10" name="Freeform 170"/>
                    <p:cNvSpPr>
                      <a:spLocks/>
                    </p:cNvSpPr>
                    <p:nvPr/>
                  </p:nvSpPr>
                  <p:spPr bwMode="auto">
                    <a:xfrm rot="-5400000" flipH="1" flipV="1">
                      <a:off x="2972" y="778"/>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11" name="Freeform 171"/>
                    <p:cNvSpPr>
                      <a:spLocks/>
                    </p:cNvSpPr>
                    <p:nvPr/>
                  </p:nvSpPr>
                  <p:spPr bwMode="auto">
                    <a:xfrm rot="-5400000" flipH="1" flipV="1">
                      <a:off x="2972" y="836"/>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12" name="Freeform 172"/>
                    <p:cNvSpPr>
                      <a:spLocks/>
                    </p:cNvSpPr>
                    <p:nvPr/>
                  </p:nvSpPr>
                  <p:spPr bwMode="auto">
                    <a:xfrm rot="-5400000" flipH="1" flipV="1">
                      <a:off x="2972" y="894"/>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13" name="Line 173"/>
                    <p:cNvSpPr>
                      <a:spLocks noChangeShapeType="1"/>
                    </p:cNvSpPr>
                    <p:nvPr/>
                  </p:nvSpPr>
                  <p:spPr bwMode="auto">
                    <a:xfrm rot="-5400000" flipH="1" flipV="1">
                      <a:off x="2953" y="695"/>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sp>
          <p:nvSpPr>
            <p:cNvPr id="32788" name="Freeform 174"/>
            <p:cNvSpPr>
              <a:spLocks/>
            </p:cNvSpPr>
            <p:nvPr/>
          </p:nvSpPr>
          <p:spPr bwMode="auto">
            <a:xfrm flipH="1">
              <a:off x="1094" y="480"/>
              <a:ext cx="1018" cy="432"/>
            </a:xfrm>
            <a:custGeom>
              <a:avLst/>
              <a:gdLst>
                <a:gd name="T0" fmla="*/ 1584 w 816"/>
                <a:gd name="T1" fmla="*/ 2187 h 192"/>
                <a:gd name="T2" fmla="*/ 1584 w 816"/>
                <a:gd name="T3" fmla="*/ 0 h 192"/>
                <a:gd name="T4" fmla="*/ 0 w 816"/>
                <a:gd name="T5" fmla="*/ 0 h 192"/>
                <a:gd name="T6" fmla="*/ 0 60000 65536"/>
                <a:gd name="T7" fmla="*/ 0 60000 65536"/>
                <a:gd name="T8" fmla="*/ 0 60000 65536"/>
                <a:gd name="T9" fmla="*/ 0 w 816"/>
                <a:gd name="T10" fmla="*/ 0 h 192"/>
                <a:gd name="T11" fmla="*/ 816 w 816"/>
                <a:gd name="T12" fmla="*/ 192 h 192"/>
              </a:gdLst>
              <a:ahLst/>
              <a:cxnLst>
                <a:cxn ang="T6">
                  <a:pos x="T0" y="T1"/>
                </a:cxn>
                <a:cxn ang="T7">
                  <a:pos x="T2" y="T3"/>
                </a:cxn>
                <a:cxn ang="T8">
                  <a:pos x="T4" y="T5"/>
                </a:cxn>
              </a:cxnLst>
              <a:rect l="T9" t="T10" r="T11" b="T12"/>
              <a:pathLst>
                <a:path w="816" h="192">
                  <a:moveTo>
                    <a:pt x="816" y="192"/>
                  </a:moveTo>
                  <a:lnTo>
                    <a:pt x="816" y="0"/>
                  </a:ln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89" name="Oval 175"/>
            <p:cNvSpPr>
              <a:spLocks noChangeArrowheads="1"/>
            </p:cNvSpPr>
            <p:nvPr/>
          </p:nvSpPr>
          <p:spPr bwMode="auto">
            <a:xfrm>
              <a:off x="2102" y="450"/>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90" name="Freeform 176"/>
            <p:cNvSpPr>
              <a:spLocks/>
            </p:cNvSpPr>
            <p:nvPr/>
          </p:nvSpPr>
          <p:spPr bwMode="auto">
            <a:xfrm flipH="1">
              <a:off x="1096" y="1752"/>
              <a:ext cx="488" cy="288"/>
            </a:xfrm>
            <a:custGeom>
              <a:avLst/>
              <a:gdLst>
                <a:gd name="T0" fmla="*/ 417 w 528"/>
                <a:gd name="T1" fmla="*/ 0 h 336"/>
                <a:gd name="T2" fmla="*/ 417 w 528"/>
                <a:gd name="T3" fmla="*/ 212 h 336"/>
                <a:gd name="T4" fmla="*/ 0 w 528"/>
                <a:gd name="T5" fmla="*/ 212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91" name="Oval 177"/>
            <p:cNvSpPr>
              <a:spLocks noChangeAspect="1" noChangeArrowheads="1"/>
            </p:cNvSpPr>
            <p:nvPr/>
          </p:nvSpPr>
          <p:spPr bwMode="auto">
            <a:xfrm>
              <a:off x="1076" y="1368"/>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32792" name="Text Box 178"/>
            <p:cNvSpPr txBox="1">
              <a:spLocks noChangeArrowheads="1"/>
            </p:cNvSpPr>
            <p:nvPr/>
          </p:nvSpPr>
          <p:spPr bwMode="auto">
            <a:xfrm>
              <a:off x="1152" y="801"/>
              <a:ext cx="19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C</a:t>
              </a:r>
            </a:p>
          </p:txBody>
        </p:sp>
        <p:sp>
          <p:nvSpPr>
            <p:cNvPr id="32793" name="Text Box 179"/>
            <p:cNvSpPr txBox="1">
              <a:spLocks noChangeArrowheads="1"/>
            </p:cNvSpPr>
            <p:nvPr/>
          </p:nvSpPr>
          <p:spPr bwMode="auto">
            <a:xfrm>
              <a:off x="1488" y="825"/>
              <a:ext cx="18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L</a:t>
              </a:r>
            </a:p>
          </p:txBody>
        </p:sp>
        <p:sp>
          <p:nvSpPr>
            <p:cNvPr id="32794" name="Freeform 180"/>
            <p:cNvSpPr>
              <a:spLocks/>
            </p:cNvSpPr>
            <p:nvPr/>
          </p:nvSpPr>
          <p:spPr bwMode="auto">
            <a:xfrm>
              <a:off x="1382" y="1608"/>
              <a:ext cx="192" cy="144"/>
            </a:xfrm>
            <a:custGeom>
              <a:avLst/>
              <a:gdLst>
                <a:gd name="T0" fmla="*/ 192 w 192"/>
                <a:gd name="T1" fmla="*/ 144 h 144"/>
                <a:gd name="T2" fmla="*/ 192 w 192"/>
                <a:gd name="T3" fmla="*/ 0 h 144"/>
                <a:gd name="T4" fmla="*/ 0 w 192"/>
                <a:gd name="T5" fmla="*/ 0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192" y="144"/>
                  </a:moveTo>
                  <a:lnTo>
                    <a:pt x="192" y="0"/>
                  </a:lnTo>
                  <a:lnTo>
                    <a:pt x="0" y="0"/>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95" name="Line 181"/>
            <p:cNvSpPr>
              <a:spLocks noChangeShapeType="1"/>
            </p:cNvSpPr>
            <p:nvPr/>
          </p:nvSpPr>
          <p:spPr bwMode="auto">
            <a:xfrm>
              <a:off x="1574" y="1896"/>
              <a:ext cx="0" cy="144"/>
            </a:xfrm>
            <a:prstGeom prst="line">
              <a:avLst/>
            </a:prstGeom>
            <a:noFill/>
            <a:ln w="28575">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2796" name="Text Box 182"/>
            <p:cNvSpPr txBox="1">
              <a:spLocks noChangeArrowheads="1"/>
            </p:cNvSpPr>
            <p:nvPr/>
          </p:nvSpPr>
          <p:spPr bwMode="auto">
            <a:xfrm>
              <a:off x="1968" y="489"/>
              <a:ext cx="43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+U</a:t>
              </a:r>
              <a:r>
                <a:rPr lang="en-US" altLang="zh-CN" i="1" baseline="-25000">
                  <a:ea typeface="宋体" charset="-122"/>
                </a:rPr>
                <a:t>CC</a:t>
              </a:r>
              <a:endParaRPr lang="en-US" altLang="zh-CN" i="1">
                <a:ea typeface="宋体" charset="-122"/>
              </a:endParaRPr>
            </a:p>
          </p:txBody>
        </p:sp>
        <p:sp>
          <p:nvSpPr>
            <p:cNvPr id="32797" name="Line 183"/>
            <p:cNvSpPr>
              <a:spLocks noChangeAspect="1" noChangeShapeType="1"/>
            </p:cNvSpPr>
            <p:nvPr/>
          </p:nvSpPr>
          <p:spPr bwMode="auto">
            <a:xfrm>
              <a:off x="1402" y="1038"/>
              <a:ext cx="1" cy="172"/>
            </a:xfrm>
            <a:prstGeom prst="line">
              <a:avLst/>
            </a:prstGeom>
            <a:noFill/>
            <a:ln w="28575">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2798" name="Line 184"/>
            <p:cNvSpPr>
              <a:spLocks noChangeAspect="1" noChangeShapeType="1"/>
            </p:cNvSpPr>
            <p:nvPr/>
          </p:nvSpPr>
          <p:spPr bwMode="auto">
            <a:xfrm flipV="1">
              <a:off x="1398" y="662"/>
              <a:ext cx="1" cy="172"/>
            </a:xfrm>
            <a:prstGeom prst="line">
              <a:avLst/>
            </a:prstGeom>
            <a:noFill/>
            <a:ln w="28575">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2799" name="Freeform 185"/>
            <p:cNvSpPr>
              <a:spLocks/>
            </p:cNvSpPr>
            <p:nvPr/>
          </p:nvSpPr>
          <p:spPr bwMode="auto">
            <a:xfrm>
              <a:off x="1736" y="480"/>
              <a:ext cx="144" cy="432"/>
            </a:xfrm>
            <a:custGeom>
              <a:avLst/>
              <a:gdLst>
                <a:gd name="T0" fmla="*/ 11 w 528"/>
                <a:gd name="T1" fmla="*/ 0 h 336"/>
                <a:gd name="T2" fmla="*/ 11 w 528"/>
                <a:gd name="T3" fmla="*/ 714 h 336"/>
                <a:gd name="T4" fmla="*/ 0 w 528"/>
                <a:gd name="T5" fmla="*/ 714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type="oval"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00" name="Text Box 186"/>
            <p:cNvSpPr txBox="1">
              <a:spLocks noChangeArrowheads="1"/>
            </p:cNvSpPr>
            <p:nvPr/>
          </p:nvSpPr>
          <p:spPr bwMode="auto">
            <a:xfrm>
              <a:off x="1728" y="921"/>
              <a:ext cx="24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L</a:t>
              </a:r>
              <a:r>
                <a:rPr lang="en-US" altLang="zh-CN" baseline="-25000">
                  <a:ea typeface="宋体" charset="-122"/>
                </a:rPr>
                <a:t>1</a:t>
              </a:r>
              <a:endParaRPr lang="en-US" altLang="zh-CN" i="1">
                <a:ea typeface="宋体" charset="-122"/>
              </a:endParaRPr>
            </a:p>
          </p:txBody>
        </p:sp>
        <p:sp>
          <p:nvSpPr>
            <p:cNvPr id="32801" name="Text Box 187"/>
            <p:cNvSpPr txBox="1">
              <a:spLocks noChangeArrowheads="1"/>
            </p:cNvSpPr>
            <p:nvPr/>
          </p:nvSpPr>
          <p:spPr bwMode="auto">
            <a:xfrm>
              <a:off x="1670" y="480"/>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L</a:t>
              </a:r>
              <a:r>
                <a:rPr lang="en-US" altLang="zh-CN" baseline="-25000">
                  <a:ea typeface="宋体" charset="-122"/>
                </a:rPr>
                <a:t>2</a:t>
              </a:r>
              <a:endParaRPr lang="en-US" altLang="zh-CN" i="1">
                <a:ea typeface="宋体" charset="-122"/>
              </a:endParaRPr>
            </a:p>
          </p:txBody>
        </p:sp>
        <p:sp>
          <p:nvSpPr>
            <p:cNvPr id="32802" name="Oval 188"/>
            <p:cNvSpPr>
              <a:spLocks noChangeAspect="1" noChangeArrowheads="1"/>
            </p:cNvSpPr>
            <p:nvPr/>
          </p:nvSpPr>
          <p:spPr bwMode="auto">
            <a:xfrm>
              <a:off x="1364" y="2018"/>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grpSp>
      <p:sp>
        <p:nvSpPr>
          <p:cNvPr id="155837" name="AutoShape 189"/>
          <p:cNvSpPr>
            <a:spLocks noChangeArrowheads="1"/>
          </p:cNvSpPr>
          <p:nvPr/>
        </p:nvSpPr>
        <p:spPr bwMode="auto">
          <a:xfrm>
            <a:off x="4359275" y="4283075"/>
            <a:ext cx="1416050" cy="487363"/>
          </a:xfrm>
          <a:prstGeom prst="rightArrow">
            <a:avLst>
              <a:gd name="adj1" fmla="val 50000"/>
              <a:gd name="adj2" fmla="val 72638"/>
            </a:avLst>
          </a:prstGeom>
          <a:noFill/>
          <a:ln w="28575" cap="sq"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wipe(up)">
                                      <p:cBhvr>
                                        <p:cTn id="7" dur="1000"/>
                                        <p:tgtEl>
                                          <p:spTgt spid="155653"/>
                                        </p:tgtEl>
                                      </p:cBhvr>
                                    </p:animEffect>
                                  </p:childTnLst>
                                </p:cTn>
                              </p:par>
                              <p:par>
                                <p:cTn id="8" presetID="1" presetClass="entr" presetSubtype="0" fill="hold" nodeType="withEffect">
                                  <p:stCondLst>
                                    <p:cond delay="0"/>
                                  </p:stCondLst>
                                  <p:childTnLst>
                                    <p:set>
                                      <p:cBhvr>
                                        <p:cTn id="9" dur="1" fill="hold">
                                          <p:stCondLst>
                                            <p:cond delay="499"/>
                                          </p:stCondLst>
                                        </p:cTn>
                                        <p:tgtEl>
                                          <p:spTgt spid="5"/>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55837"/>
                                        </p:tgtEl>
                                        <p:attrNameLst>
                                          <p:attrName>style.visibility</p:attrName>
                                        </p:attrNameLst>
                                      </p:cBhvr>
                                      <p:to>
                                        <p:strVal val="visible"/>
                                      </p:to>
                                    </p:set>
                                    <p:animEffect transition="in" filter="wipe(left)">
                                      <p:cBhvr>
                                        <p:cTn id="14" dur="500"/>
                                        <p:tgtEl>
                                          <p:spTgt spid="155837"/>
                                        </p:tgtEl>
                                      </p:cBhvr>
                                    </p:animEffect>
                                  </p:childTnLst>
                                </p:cTn>
                              </p:par>
                            </p:childTnLst>
                          </p:cTn>
                        </p:par>
                        <p:par>
                          <p:cTn id="15" fill="hold" nodeType="afterGroup">
                            <p:stCondLst>
                              <p:cond delay="500"/>
                            </p:stCondLst>
                            <p:childTnLst>
                              <p:par>
                                <p:cTn id="16" presetID="1" presetClass="entr" presetSubtype="0" fill="hold" nodeType="afterEffect">
                                  <p:stCondLst>
                                    <p:cond delay="0"/>
                                  </p:stCondLst>
                                  <p:childTnLst>
                                    <p:set>
                                      <p:cBhvr>
                                        <p:cTn id="17" dur="1" fill="hold">
                                          <p:stCondLst>
                                            <p:cond delay="499"/>
                                          </p:stCondLst>
                                        </p:cTn>
                                        <p:tgtEl>
                                          <p:spTgt spid="2"/>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5677"/>
                                        </p:tgtEl>
                                        <p:attrNameLst>
                                          <p:attrName>style.visibility</p:attrName>
                                        </p:attrNameLst>
                                      </p:cBhvr>
                                      <p:to>
                                        <p:strVal val="visible"/>
                                      </p:to>
                                    </p:set>
                                    <p:animEffect transition="in" filter="wipe(up)">
                                      <p:cBhvr>
                                        <p:cTn id="22" dur="1000"/>
                                        <p:tgtEl>
                                          <p:spTgt spid="155677"/>
                                        </p:tgtEl>
                                      </p:cBhvr>
                                    </p:animEffect>
                                  </p:childTnLst>
                                </p:cTn>
                              </p:par>
                            </p:childTnLst>
                          </p:cTn>
                        </p:par>
                        <p:par>
                          <p:cTn id="23" fill="hold" nodeType="afterGroup">
                            <p:stCondLst>
                              <p:cond delay="1000"/>
                            </p:stCondLst>
                            <p:childTnLst>
                              <p:par>
                                <p:cTn id="24" presetID="2" presetClass="entr" presetSubtype="4" fill="hold" grpId="0" nodeType="afterEffect">
                                  <p:stCondLst>
                                    <p:cond delay="0"/>
                                  </p:stCondLst>
                                  <p:childTnLst>
                                    <p:set>
                                      <p:cBhvr>
                                        <p:cTn id="25" dur="1" fill="hold">
                                          <p:stCondLst>
                                            <p:cond delay="0"/>
                                          </p:stCondLst>
                                        </p:cTn>
                                        <p:tgtEl>
                                          <p:spTgt spid="155652"/>
                                        </p:tgtEl>
                                        <p:attrNameLst>
                                          <p:attrName>style.visibility</p:attrName>
                                        </p:attrNameLst>
                                      </p:cBhvr>
                                      <p:to>
                                        <p:strVal val="visible"/>
                                      </p:to>
                                    </p:set>
                                    <p:anim calcmode="lin" valueType="num">
                                      <p:cBhvr additive="base">
                                        <p:cTn id="26" dur="500" fill="hold"/>
                                        <p:tgtEl>
                                          <p:spTgt spid="155652"/>
                                        </p:tgtEl>
                                        <p:attrNameLst>
                                          <p:attrName>ppt_x</p:attrName>
                                        </p:attrNameLst>
                                      </p:cBhvr>
                                      <p:tavLst>
                                        <p:tav tm="0">
                                          <p:val>
                                            <p:strVal val="#ppt_x"/>
                                          </p:val>
                                        </p:tav>
                                        <p:tav tm="100000">
                                          <p:val>
                                            <p:strVal val="#ppt_x"/>
                                          </p:val>
                                        </p:tav>
                                      </p:tavLst>
                                    </p:anim>
                                    <p:anim calcmode="lin" valueType="num">
                                      <p:cBhvr additive="base">
                                        <p:cTn id="27" dur="500" fill="hold"/>
                                        <p:tgtEl>
                                          <p:spTgt spid="1556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2" grpId="0" autoUpdateAnimBg="0"/>
      <p:bldP spid="155653" grpId="0" autoUpdateAnimBg="0"/>
      <p:bldP spid="155677" grpId="0" autoUpdateAnimBg="0"/>
      <p:bldP spid="15583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CN" smtClean="0">
                <a:ea typeface="宋体" charset="-122"/>
              </a:rPr>
              <a:t>8.1.2  </a:t>
            </a:r>
            <a:r>
              <a:rPr lang="en-US" altLang="zh-CN" i="1" smtClean="0">
                <a:ea typeface="宋体" charset="-122"/>
              </a:rPr>
              <a:t>LC</a:t>
            </a:r>
            <a:r>
              <a:rPr lang="zh-CN" altLang="en-US" smtClean="0">
                <a:ea typeface="宋体" charset="-122"/>
              </a:rPr>
              <a:t>振荡电路（续</a:t>
            </a:r>
            <a:r>
              <a:rPr lang="en-US" altLang="zh-CN" smtClean="0">
                <a:ea typeface="宋体" charset="-122"/>
              </a:rPr>
              <a:t>8</a:t>
            </a:r>
            <a:r>
              <a:rPr lang="zh-CN" altLang="en-US" smtClean="0">
                <a:ea typeface="宋体" charset="-122"/>
              </a:rPr>
              <a:t>）</a:t>
            </a:r>
            <a:endParaRPr lang="en-US" altLang="zh-CN" smtClean="0">
              <a:ea typeface="宋体" charset="-122"/>
            </a:endParaRPr>
          </a:p>
        </p:txBody>
      </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21</a:t>
            </a:fld>
            <a:endParaRPr lang="zh-CN" altLang="en-US"/>
          </a:p>
        </p:txBody>
      </p:sp>
      <p:sp>
        <p:nvSpPr>
          <p:cNvPr id="5124" name="Rectangle 3"/>
          <p:cNvSpPr>
            <a:spLocks noGrp="1" noChangeArrowheads="1"/>
          </p:cNvSpPr>
          <p:nvPr>
            <p:ph sz="quarter" idx="11"/>
          </p:nvPr>
        </p:nvSpPr>
        <p:spPr/>
        <p:txBody>
          <a:bodyPr/>
          <a:lstStyle/>
          <a:p>
            <a:pPr eaLnBrk="1" hangingPunct="1"/>
            <a:r>
              <a:rPr lang="zh-CN" altLang="en-US" smtClean="0">
                <a:ea typeface="宋体" charset="-122"/>
              </a:rPr>
              <a:t>电容反馈</a:t>
            </a:r>
            <a:r>
              <a:rPr lang="en-US" altLang="zh-CN" i="1" smtClean="0">
                <a:ea typeface="宋体" charset="-122"/>
              </a:rPr>
              <a:t>LC</a:t>
            </a:r>
            <a:r>
              <a:rPr lang="zh-CN" altLang="en-US" smtClean="0">
                <a:ea typeface="宋体" charset="-122"/>
              </a:rPr>
              <a:t>振荡电路</a:t>
            </a:r>
          </a:p>
        </p:txBody>
      </p:sp>
      <p:sp>
        <p:nvSpPr>
          <p:cNvPr id="156676" name="Text Box 4"/>
          <p:cNvSpPr txBox="1">
            <a:spLocks noChangeArrowheads="1"/>
          </p:cNvSpPr>
          <p:nvPr/>
        </p:nvSpPr>
        <p:spPr bwMode="auto">
          <a:xfrm>
            <a:off x="4083050" y="1541463"/>
            <a:ext cx="4876800" cy="246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30000"/>
              </a:lnSpc>
            </a:pPr>
            <a:r>
              <a:rPr lang="zh-CN" altLang="en-US"/>
              <a:t>并联谐振时，电容、电感中的电流，比总电流大</a:t>
            </a:r>
            <a:r>
              <a:rPr lang="en-US" altLang="zh-CN" i="1"/>
              <a:t>Q</a:t>
            </a:r>
            <a:r>
              <a:rPr lang="zh-CN" altLang="en-US"/>
              <a:t>倍，如果</a:t>
            </a:r>
            <a:r>
              <a:rPr lang="en-US" altLang="zh-CN" i="1"/>
              <a:t>Q</a:t>
            </a:r>
            <a:r>
              <a:rPr lang="zh-CN" altLang="en-US"/>
              <a:t>较大，则，两电容中流过相同的电流。反馈电压由两电容分压产生（</a:t>
            </a:r>
            <a:r>
              <a:rPr lang="en-US" altLang="zh-CN" i="1"/>
              <a:t>C</a:t>
            </a:r>
            <a:r>
              <a:rPr lang="en-US" altLang="zh-CN" baseline="-25000"/>
              <a:t>2</a:t>
            </a:r>
            <a:r>
              <a:rPr lang="zh-CN" altLang="en-US"/>
              <a:t>）。</a:t>
            </a:r>
          </a:p>
        </p:txBody>
      </p:sp>
      <p:graphicFrame>
        <p:nvGraphicFramePr>
          <p:cNvPr id="156677" name="Object 5"/>
          <p:cNvGraphicFramePr>
            <a:graphicFrameLocks noChangeAspect="1"/>
          </p:cNvGraphicFramePr>
          <p:nvPr>
            <p:extLst>
              <p:ext uri="{D42A27DB-BD31-4B8C-83A1-F6EECF244321}">
                <p14:modId xmlns:p14="http://schemas.microsoft.com/office/powerpoint/2010/main" val="3269705700"/>
              </p:ext>
            </p:extLst>
          </p:nvPr>
        </p:nvGraphicFramePr>
        <p:xfrm>
          <a:off x="5592763" y="4995863"/>
          <a:ext cx="2130425" cy="1006475"/>
        </p:xfrm>
        <a:graphic>
          <a:graphicData uri="http://schemas.openxmlformats.org/presentationml/2006/ole">
            <mc:AlternateContent xmlns:mc="http://schemas.openxmlformats.org/markup-compatibility/2006">
              <mc:Choice xmlns:v="urn:schemas-microsoft-com:vml" Requires="v">
                <p:oleObj spid="_x0000_s5245" name="Equation" r:id="rId3" imgW="952200" imgH="457200" progId="Equation.DSMT4">
                  <p:embed/>
                </p:oleObj>
              </mc:Choice>
              <mc:Fallback>
                <p:oleObj name="Equation" r:id="rId3" imgW="952200" imgH="457200" progId="Equation.DSMT4">
                  <p:embed/>
                  <p:pic>
                    <p:nvPicPr>
                      <p:cNvPr id="0" name="Object 5"/>
                      <p:cNvPicPr>
                        <a:picLocks noChangeAspect="1" noChangeArrowheads="1"/>
                      </p:cNvPicPr>
                      <p:nvPr/>
                    </p:nvPicPr>
                    <p:blipFill>
                      <a:blip r:embed="rId4"/>
                      <a:srcRect/>
                      <a:stretch>
                        <a:fillRect/>
                      </a:stretch>
                    </p:blipFill>
                    <p:spPr bwMode="auto">
                      <a:xfrm>
                        <a:off x="5592763" y="4995863"/>
                        <a:ext cx="2130425"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6678" name="Freeform 6"/>
          <p:cNvSpPr>
            <a:spLocks/>
          </p:cNvSpPr>
          <p:nvPr/>
        </p:nvSpPr>
        <p:spPr bwMode="auto">
          <a:xfrm>
            <a:off x="3097213" y="2816225"/>
            <a:ext cx="463550" cy="909638"/>
          </a:xfrm>
          <a:custGeom>
            <a:avLst/>
            <a:gdLst>
              <a:gd name="T0" fmla="*/ 0 w 292"/>
              <a:gd name="T1" fmla="*/ 0 h 573"/>
              <a:gd name="T2" fmla="*/ 2147483647 w 292"/>
              <a:gd name="T3" fmla="*/ 2147483647 h 573"/>
              <a:gd name="T4" fmla="*/ 2147483647 w 292"/>
              <a:gd name="T5" fmla="*/ 2147483647 h 573"/>
              <a:gd name="T6" fmla="*/ 0 60000 65536"/>
              <a:gd name="T7" fmla="*/ 0 60000 65536"/>
              <a:gd name="T8" fmla="*/ 0 60000 65536"/>
              <a:gd name="T9" fmla="*/ 0 w 292"/>
              <a:gd name="T10" fmla="*/ 0 h 573"/>
              <a:gd name="T11" fmla="*/ 292 w 292"/>
              <a:gd name="T12" fmla="*/ 573 h 573"/>
            </a:gdLst>
            <a:ahLst/>
            <a:cxnLst>
              <a:cxn ang="T6">
                <a:pos x="T0" y="T1"/>
              </a:cxn>
              <a:cxn ang="T7">
                <a:pos x="T2" y="T3"/>
              </a:cxn>
              <a:cxn ang="T8">
                <a:pos x="T4" y="T5"/>
              </a:cxn>
            </a:cxnLst>
            <a:rect l="T9" t="T10" r="T11" b="T12"/>
            <a:pathLst>
              <a:path w="292" h="573">
                <a:moveTo>
                  <a:pt x="0" y="0"/>
                </a:moveTo>
                <a:cubicBezTo>
                  <a:pt x="7" y="81"/>
                  <a:pt x="5" y="397"/>
                  <a:pt x="54" y="485"/>
                </a:cubicBezTo>
                <a:cubicBezTo>
                  <a:pt x="103" y="573"/>
                  <a:pt x="243" y="519"/>
                  <a:pt x="292" y="528"/>
                </a:cubicBezTo>
              </a:path>
            </a:pathLst>
          </a:custGeom>
          <a:noFill/>
          <a:ln w="28575" cap="sq">
            <a:solidFill>
              <a:srgbClr val="FF0000"/>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 name="Group 7"/>
          <p:cNvGrpSpPr>
            <a:grpSpLocks/>
          </p:cNvGrpSpPr>
          <p:nvPr/>
        </p:nvGrpSpPr>
        <p:grpSpPr bwMode="auto">
          <a:xfrm>
            <a:off x="1116013" y="1652588"/>
            <a:ext cx="2941637" cy="2590800"/>
            <a:chOff x="1104" y="2208"/>
            <a:chExt cx="1853" cy="1632"/>
          </a:xfrm>
        </p:grpSpPr>
        <p:grpSp>
          <p:nvGrpSpPr>
            <p:cNvPr id="5135" name="Group 8"/>
            <p:cNvGrpSpPr>
              <a:grpSpLocks/>
            </p:cNvGrpSpPr>
            <p:nvPr/>
          </p:nvGrpSpPr>
          <p:grpSpPr bwMode="auto">
            <a:xfrm>
              <a:off x="1536" y="2764"/>
              <a:ext cx="288" cy="336"/>
              <a:chOff x="1344" y="1680"/>
              <a:chExt cx="288" cy="336"/>
            </a:xfrm>
          </p:grpSpPr>
          <p:sp>
            <p:nvSpPr>
              <p:cNvPr id="5215" name="Line 9"/>
              <p:cNvSpPr>
                <a:spLocks noChangeShapeType="1"/>
              </p:cNvSpPr>
              <p:nvPr/>
            </p:nvSpPr>
            <p:spPr bwMode="auto">
              <a:xfrm>
                <a:off x="1488" y="172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16" name="Line 10"/>
              <p:cNvSpPr>
                <a:spLocks noChangeShapeType="1"/>
              </p:cNvSpPr>
              <p:nvPr/>
            </p:nvSpPr>
            <p:spPr bwMode="auto">
              <a:xfrm flipV="1">
                <a:off x="1488" y="168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17" name="Line 11"/>
              <p:cNvSpPr>
                <a:spLocks noChangeShapeType="1"/>
              </p:cNvSpPr>
              <p:nvPr/>
            </p:nvSpPr>
            <p:spPr bwMode="auto">
              <a:xfrm>
                <a:off x="1488" y="1872"/>
                <a:ext cx="144" cy="144"/>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5218" name="Line 12"/>
              <p:cNvSpPr>
                <a:spLocks noChangeShapeType="1"/>
              </p:cNvSpPr>
              <p:nvPr/>
            </p:nvSpPr>
            <p:spPr bwMode="auto">
              <a:xfrm>
                <a:off x="1344" y="1846"/>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136" name="Group 13"/>
            <p:cNvGrpSpPr>
              <a:grpSpLocks/>
            </p:cNvGrpSpPr>
            <p:nvPr/>
          </p:nvGrpSpPr>
          <p:grpSpPr bwMode="auto">
            <a:xfrm>
              <a:off x="1486" y="2428"/>
              <a:ext cx="77" cy="480"/>
              <a:chOff x="1824" y="1344"/>
              <a:chExt cx="77" cy="480"/>
            </a:xfrm>
          </p:grpSpPr>
          <p:sp>
            <p:nvSpPr>
              <p:cNvPr id="5212" name="Rectangle 14"/>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13" name="Line 15"/>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14" name="Line 16"/>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137" name="Group 17"/>
            <p:cNvGrpSpPr>
              <a:grpSpLocks noChangeAspect="1"/>
            </p:cNvGrpSpPr>
            <p:nvPr/>
          </p:nvGrpSpPr>
          <p:grpSpPr bwMode="auto">
            <a:xfrm>
              <a:off x="1938" y="3244"/>
              <a:ext cx="141" cy="290"/>
              <a:chOff x="3120" y="864"/>
              <a:chExt cx="117" cy="240"/>
            </a:xfrm>
          </p:grpSpPr>
          <p:grpSp>
            <p:nvGrpSpPr>
              <p:cNvPr id="5203" name="Group 18"/>
              <p:cNvGrpSpPr>
                <a:grpSpLocks noChangeAspect="1"/>
              </p:cNvGrpSpPr>
              <p:nvPr/>
            </p:nvGrpSpPr>
            <p:grpSpPr bwMode="auto">
              <a:xfrm>
                <a:off x="3120" y="864"/>
                <a:ext cx="117" cy="240"/>
                <a:chOff x="2064" y="576"/>
                <a:chExt cx="117" cy="240"/>
              </a:xfrm>
            </p:grpSpPr>
            <p:grpSp>
              <p:nvGrpSpPr>
                <p:cNvPr id="5207" name="Group 19"/>
                <p:cNvGrpSpPr>
                  <a:grpSpLocks noChangeAspect="1"/>
                </p:cNvGrpSpPr>
                <p:nvPr/>
              </p:nvGrpSpPr>
              <p:grpSpPr bwMode="auto">
                <a:xfrm>
                  <a:off x="2064" y="672"/>
                  <a:ext cx="117" cy="49"/>
                  <a:chOff x="2064" y="672"/>
                  <a:chExt cx="117" cy="49"/>
                </a:xfrm>
              </p:grpSpPr>
              <p:sp>
                <p:nvSpPr>
                  <p:cNvPr id="5210" name="Line 20"/>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11" name="Line 21"/>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208" name="Line 22"/>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09" name="Line 23"/>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204" name="Group 24"/>
              <p:cNvGrpSpPr>
                <a:grpSpLocks noChangeAspect="1"/>
              </p:cNvGrpSpPr>
              <p:nvPr/>
            </p:nvGrpSpPr>
            <p:grpSpPr bwMode="auto">
              <a:xfrm>
                <a:off x="3198" y="905"/>
                <a:ext cx="34" cy="34"/>
                <a:chOff x="3552" y="1000"/>
                <a:chExt cx="34" cy="34"/>
              </a:xfrm>
            </p:grpSpPr>
            <p:sp>
              <p:nvSpPr>
                <p:cNvPr id="5205" name="Line 25"/>
                <p:cNvSpPr>
                  <a:spLocks noChangeAspect="1" noChangeShapeType="1"/>
                </p:cNvSpPr>
                <p:nvPr/>
              </p:nvSpPr>
              <p:spPr bwMode="auto">
                <a:xfrm>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06" name="Line 26"/>
                <p:cNvSpPr>
                  <a:spLocks noChangeAspect="1" noChangeShapeType="1"/>
                </p:cNvSpPr>
                <p:nvPr/>
              </p:nvSpPr>
              <p:spPr bwMode="auto">
                <a:xfrm rot="5400000">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138" name="Group 27"/>
            <p:cNvGrpSpPr>
              <a:grpSpLocks noChangeAspect="1"/>
            </p:cNvGrpSpPr>
            <p:nvPr/>
          </p:nvGrpSpPr>
          <p:grpSpPr bwMode="auto">
            <a:xfrm rot="16200000" flipV="1">
              <a:off x="1320" y="2782"/>
              <a:ext cx="141" cy="290"/>
              <a:chOff x="3120" y="864"/>
              <a:chExt cx="117" cy="240"/>
            </a:xfrm>
          </p:grpSpPr>
          <p:grpSp>
            <p:nvGrpSpPr>
              <p:cNvPr id="5194" name="Group 28"/>
              <p:cNvGrpSpPr>
                <a:grpSpLocks noChangeAspect="1"/>
              </p:cNvGrpSpPr>
              <p:nvPr/>
            </p:nvGrpSpPr>
            <p:grpSpPr bwMode="auto">
              <a:xfrm>
                <a:off x="3120" y="864"/>
                <a:ext cx="117" cy="240"/>
                <a:chOff x="2064" y="576"/>
                <a:chExt cx="117" cy="240"/>
              </a:xfrm>
            </p:grpSpPr>
            <p:grpSp>
              <p:nvGrpSpPr>
                <p:cNvPr id="5198" name="Group 29"/>
                <p:cNvGrpSpPr>
                  <a:grpSpLocks noChangeAspect="1"/>
                </p:cNvGrpSpPr>
                <p:nvPr/>
              </p:nvGrpSpPr>
              <p:grpSpPr bwMode="auto">
                <a:xfrm>
                  <a:off x="2064" y="672"/>
                  <a:ext cx="117" cy="49"/>
                  <a:chOff x="2064" y="672"/>
                  <a:chExt cx="117" cy="49"/>
                </a:xfrm>
              </p:grpSpPr>
              <p:sp>
                <p:nvSpPr>
                  <p:cNvPr id="5201" name="Line 30"/>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02" name="Line 31"/>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99" name="Line 32"/>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00" name="Line 33"/>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195" name="Group 34"/>
              <p:cNvGrpSpPr>
                <a:grpSpLocks noChangeAspect="1"/>
              </p:cNvGrpSpPr>
              <p:nvPr/>
            </p:nvGrpSpPr>
            <p:grpSpPr bwMode="auto">
              <a:xfrm>
                <a:off x="3198" y="905"/>
                <a:ext cx="34" cy="34"/>
                <a:chOff x="3552" y="1000"/>
                <a:chExt cx="34" cy="34"/>
              </a:xfrm>
            </p:grpSpPr>
            <p:sp>
              <p:nvSpPr>
                <p:cNvPr id="5196" name="Line 35"/>
                <p:cNvSpPr>
                  <a:spLocks noChangeAspect="1" noChangeShapeType="1"/>
                </p:cNvSpPr>
                <p:nvPr/>
              </p:nvSpPr>
              <p:spPr bwMode="auto">
                <a:xfrm>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7" name="Line 36"/>
                <p:cNvSpPr>
                  <a:spLocks noChangeAspect="1" noChangeShapeType="1"/>
                </p:cNvSpPr>
                <p:nvPr/>
              </p:nvSpPr>
              <p:spPr bwMode="auto">
                <a:xfrm rot="5400000">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139" name="Group 37"/>
            <p:cNvGrpSpPr>
              <a:grpSpLocks/>
            </p:cNvGrpSpPr>
            <p:nvPr/>
          </p:nvGrpSpPr>
          <p:grpSpPr bwMode="auto">
            <a:xfrm>
              <a:off x="1776" y="3100"/>
              <a:ext cx="77" cy="480"/>
              <a:chOff x="1824" y="1344"/>
              <a:chExt cx="77" cy="480"/>
            </a:xfrm>
          </p:grpSpPr>
          <p:sp>
            <p:nvSpPr>
              <p:cNvPr id="5191" name="Rectangle 38"/>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92" name="Line 39"/>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3" name="Line 40"/>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140" name="Group 41"/>
            <p:cNvGrpSpPr>
              <a:grpSpLocks/>
            </p:cNvGrpSpPr>
            <p:nvPr/>
          </p:nvGrpSpPr>
          <p:grpSpPr bwMode="auto">
            <a:xfrm>
              <a:off x="1746" y="3580"/>
              <a:ext cx="144" cy="96"/>
              <a:chOff x="1056" y="1392"/>
              <a:chExt cx="144" cy="96"/>
            </a:xfrm>
          </p:grpSpPr>
          <p:sp>
            <p:nvSpPr>
              <p:cNvPr id="5189" name="Line 42"/>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0" name="Line 43"/>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141" name="Group 44"/>
            <p:cNvGrpSpPr>
              <a:grpSpLocks/>
            </p:cNvGrpSpPr>
            <p:nvPr/>
          </p:nvGrpSpPr>
          <p:grpSpPr bwMode="auto">
            <a:xfrm>
              <a:off x="1487" y="2908"/>
              <a:ext cx="77" cy="480"/>
              <a:chOff x="1824" y="1344"/>
              <a:chExt cx="77" cy="480"/>
            </a:xfrm>
          </p:grpSpPr>
          <p:sp>
            <p:nvSpPr>
              <p:cNvPr id="5186" name="Rectangle 45"/>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87" name="Line 46"/>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88" name="Line 47"/>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42" name="Line 48"/>
            <p:cNvSpPr>
              <a:spLocks noChangeShapeType="1"/>
            </p:cNvSpPr>
            <p:nvPr/>
          </p:nvSpPr>
          <p:spPr bwMode="auto">
            <a:xfrm flipH="1">
              <a:off x="1824" y="2762"/>
              <a:ext cx="384" cy="0"/>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5143" name="Line 49"/>
            <p:cNvSpPr>
              <a:spLocks noChangeShapeType="1"/>
            </p:cNvSpPr>
            <p:nvPr/>
          </p:nvSpPr>
          <p:spPr bwMode="auto">
            <a:xfrm>
              <a:off x="2064" y="3580"/>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4" name="Freeform 50"/>
            <p:cNvSpPr>
              <a:spLocks/>
            </p:cNvSpPr>
            <p:nvPr/>
          </p:nvSpPr>
          <p:spPr bwMode="auto">
            <a:xfrm>
              <a:off x="1296" y="2236"/>
              <a:ext cx="528" cy="192"/>
            </a:xfrm>
            <a:custGeom>
              <a:avLst/>
              <a:gdLst>
                <a:gd name="T0" fmla="*/ 221 w 816"/>
                <a:gd name="T1" fmla="*/ 192 h 192"/>
                <a:gd name="T2" fmla="*/ 221 w 816"/>
                <a:gd name="T3" fmla="*/ 0 h 192"/>
                <a:gd name="T4" fmla="*/ 0 w 816"/>
                <a:gd name="T5" fmla="*/ 0 h 192"/>
                <a:gd name="T6" fmla="*/ 0 60000 65536"/>
                <a:gd name="T7" fmla="*/ 0 60000 65536"/>
                <a:gd name="T8" fmla="*/ 0 60000 65536"/>
                <a:gd name="T9" fmla="*/ 0 w 816"/>
                <a:gd name="T10" fmla="*/ 0 h 192"/>
                <a:gd name="T11" fmla="*/ 816 w 816"/>
                <a:gd name="T12" fmla="*/ 192 h 192"/>
              </a:gdLst>
              <a:ahLst/>
              <a:cxnLst>
                <a:cxn ang="T6">
                  <a:pos x="T0" y="T1"/>
                </a:cxn>
                <a:cxn ang="T7">
                  <a:pos x="T2" y="T3"/>
                </a:cxn>
                <a:cxn ang="T8">
                  <a:pos x="T4" y="T5"/>
                </a:cxn>
              </a:cxnLst>
              <a:rect l="T9" t="T10" r="T11" b="T12"/>
              <a:pathLst>
                <a:path w="816" h="192">
                  <a:moveTo>
                    <a:pt x="816" y="192"/>
                  </a:moveTo>
                  <a:lnTo>
                    <a:pt x="816" y="0"/>
                  </a:ln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45" name="Line 51"/>
            <p:cNvSpPr>
              <a:spLocks noChangeShapeType="1"/>
            </p:cNvSpPr>
            <p:nvPr/>
          </p:nvSpPr>
          <p:spPr bwMode="auto">
            <a:xfrm flipV="1">
              <a:off x="1524" y="2232"/>
              <a:ext cx="0" cy="288"/>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5146" name="Oval 52"/>
            <p:cNvSpPr>
              <a:spLocks noChangeArrowheads="1"/>
            </p:cNvSpPr>
            <p:nvPr/>
          </p:nvSpPr>
          <p:spPr bwMode="auto">
            <a:xfrm>
              <a:off x="1248" y="2208"/>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47" name="Freeform 53"/>
            <p:cNvSpPr>
              <a:spLocks/>
            </p:cNvSpPr>
            <p:nvPr/>
          </p:nvSpPr>
          <p:spPr bwMode="auto">
            <a:xfrm flipH="1">
              <a:off x="1528" y="3292"/>
              <a:ext cx="528" cy="288"/>
            </a:xfrm>
            <a:custGeom>
              <a:avLst/>
              <a:gdLst>
                <a:gd name="T0" fmla="*/ 528 w 528"/>
                <a:gd name="T1" fmla="*/ 0 h 336"/>
                <a:gd name="T2" fmla="*/ 528 w 528"/>
                <a:gd name="T3" fmla="*/ 212 h 336"/>
                <a:gd name="T4" fmla="*/ 0 w 528"/>
                <a:gd name="T5" fmla="*/ 212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48" name="Freeform 54"/>
            <p:cNvSpPr>
              <a:spLocks/>
            </p:cNvSpPr>
            <p:nvPr/>
          </p:nvSpPr>
          <p:spPr bwMode="auto">
            <a:xfrm flipV="1">
              <a:off x="1134" y="2928"/>
              <a:ext cx="1554" cy="912"/>
            </a:xfrm>
            <a:custGeom>
              <a:avLst/>
              <a:gdLst>
                <a:gd name="T0" fmla="*/ 278 w 1248"/>
                <a:gd name="T1" fmla="*/ 912 h 912"/>
                <a:gd name="T2" fmla="*/ 0 w 1248"/>
                <a:gd name="T3" fmla="*/ 912 h 912"/>
                <a:gd name="T4" fmla="*/ 0 w 1248"/>
                <a:gd name="T5" fmla="*/ 0 h 912"/>
                <a:gd name="T6" fmla="*/ 2409 w 1248"/>
                <a:gd name="T7" fmla="*/ 0 h 912"/>
                <a:gd name="T8" fmla="*/ 2409 w 1248"/>
                <a:gd name="T9" fmla="*/ 432 h 912"/>
                <a:gd name="T10" fmla="*/ 0 60000 65536"/>
                <a:gd name="T11" fmla="*/ 0 60000 65536"/>
                <a:gd name="T12" fmla="*/ 0 60000 65536"/>
                <a:gd name="T13" fmla="*/ 0 60000 65536"/>
                <a:gd name="T14" fmla="*/ 0 60000 65536"/>
                <a:gd name="T15" fmla="*/ 0 w 1248"/>
                <a:gd name="T16" fmla="*/ 0 h 912"/>
                <a:gd name="T17" fmla="*/ 1248 w 1248"/>
                <a:gd name="T18" fmla="*/ 912 h 912"/>
              </a:gdLst>
              <a:ahLst/>
              <a:cxnLst>
                <a:cxn ang="T10">
                  <a:pos x="T0" y="T1"/>
                </a:cxn>
                <a:cxn ang="T11">
                  <a:pos x="T2" y="T3"/>
                </a:cxn>
                <a:cxn ang="T12">
                  <a:pos x="T4" y="T5"/>
                </a:cxn>
                <a:cxn ang="T13">
                  <a:pos x="T6" y="T7"/>
                </a:cxn>
                <a:cxn ang="T14">
                  <a:pos x="T8" y="T9"/>
                </a:cxn>
              </a:cxnLst>
              <a:rect l="T15" t="T16" r="T17" b="T18"/>
              <a:pathLst>
                <a:path w="1248" h="912">
                  <a:moveTo>
                    <a:pt x="144" y="912"/>
                  </a:moveTo>
                  <a:lnTo>
                    <a:pt x="0" y="912"/>
                  </a:lnTo>
                  <a:lnTo>
                    <a:pt x="0" y="0"/>
                  </a:lnTo>
                  <a:lnTo>
                    <a:pt x="1248" y="0"/>
                  </a:lnTo>
                  <a:lnTo>
                    <a:pt x="1248" y="432"/>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49" name="Oval 55"/>
            <p:cNvSpPr>
              <a:spLocks noChangeAspect="1" noChangeArrowheads="1"/>
            </p:cNvSpPr>
            <p:nvPr/>
          </p:nvSpPr>
          <p:spPr bwMode="auto">
            <a:xfrm>
              <a:off x="1508" y="2908"/>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5150" name="Oval 56"/>
            <p:cNvSpPr>
              <a:spLocks noChangeAspect="1" noChangeArrowheads="1"/>
            </p:cNvSpPr>
            <p:nvPr/>
          </p:nvSpPr>
          <p:spPr bwMode="auto">
            <a:xfrm>
              <a:off x="2678" y="3562"/>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5151" name="Text Box 57"/>
            <p:cNvSpPr txBox="1">
              <a:spLocks noChangeArrowheads="1"/>
            </p:cNvSpPr>
            <p:nvPr/>
          </p:nvSpPr>
          <p:spPr bwMode="auto">
            <a:xfrm>
              <a:off x="2724" y="3006"/>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L</a:t>
              </a:r>
            </a:p>
          </p:txBody>
        </p:sp>
        <p:sp>
          <p:nvSpPr>
            <p:cNvPr id="5152" name="Text Box 58"/>
            <p:cNvSpPr txBox="1">
              <a:spLocks noChangeArrowheads="1"/>
            </p:cNvSpPr>
            <p:nvPr/>
          </p:nvSpPr>
          <p:spPr bwMode="auto">
            <a:xfrm>
              <a:off x="1968" y="2973"/>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C</a:t>
              </a:r>
              <a:r>
                <a:rPr lang="en-US" altLang="zh-CN" sz="2000" baseline="-25000"/>
                <a:t>1</a:t>
              </a:r>
              <a:endParaRPr lang="en-US" altLang="zh-CN" sz="2000" i="1"/>
            </a:p>
          </p:txBody>
        </p:sp>
        <p:sp>
          <p:nvSpPr>
            <p:cNvPr id="5153" name="Line 59"/>
            <p:cNvSpPr>
              <a:spLocks noChangeShapeType="1"/>
            </p:cNvSpPr>
            <p:nvPr/>
          </p:nvSpPr>
          <p:spPr bwMode="auto">
            <a:xfrm rot="5400000" flipH="1">
              <a:off x="2448" y="3552"/>
              <a:ext cx="0" cy="288"/>
            </a:xfrm>
            <a:prstGeom prst="line">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5154" name="Text Box 60"/>
            <p:cNvSpPr txBox="1">
              <a:spLocks noChangeArrowheads="1"/>
            </p:cNvSpPr>
            <p:nvPr/>
          </p:nvSpPr>
          <p:spPr bwMode="auto">
            <a:xfrm>
              <a:off x="2064" y="3543"/>
              <a:ext cx="2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u</a:t>
              </a:r>
              <a:r>
                <a:rPr lang="en-US" altLang="zh-CN" baseline="-25000"/>
                <a:t>f</a:t>
              </a:r>
              <a:endParaRPr lang="en-US" altLang="zh-CN"/>
            </a:p>
          </p:txBody>
        </p:sp>
        <p:sp>
          <p:nvSpPr>
            <p:cNvPr id="5155" name="Freeform 61"/>
            <p:cNvSpPr>
              <a:spLocks/>
            </p:cNvSpPr>
            <p:nvPr/>
          </p:nvSpPr>
          <p:spPr bwMode="auto">
            <a:xfrm>
              <a:off x="1814" y="3148"/>
              <a:ext cx="192" cy="144"/>
            </a:xfrm>
            <a:custGeom>
              <a:avLst/>
              <a:gdLst>
                <a:gd name="T0" fmla="*/ 192 w 192"/>
                <a:gd name="T1" fmla="*/ 144 h 144"/>
                <a:gd name="T2" fmla="*/ 192 w 192"/>
                <a:gd name="T3" fmla="*/ 0 h 144"/>
                <a:gd name="T4" fmla="*/ 0 w 192"/>
                <a:gd name="T5" fmla="*/ 0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192" y="144"/>
                  </a:moveTo>
                  <a:lnTo>
                    <a:pt x="192" y="0"/>
                  </a:lnTo>
                  <a:lnTo>
                    <a:pt x="0" y="0"/>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56" name="Line 62"/>
            <p:cNvSpPr>
              <a:spLocks noChangeShapeType="1"/>
            </p:cNvSpPr>
            <p:nvPr/>
          </p:nvSpPr>
          <p:spPr bwMode="auto">
            <a:xfrm>
              <a:off x="2006" y="3436"/>
              <a:ext cx="0" cy="144"/>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5157" name="Text Box 63"/>
            <p:cNvSpPr txBox="1">
              <a:spLocks noChangeArrowheads="1"/>
            </p:cNvSpPr>
            <p:nvPr/>
          </p:nvSpPr>
          <p:spPr bwMode="auto">
            <a:xfrm>
              <a:off x="1104" y="2245"/>
              <a:ext cx="4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+V</a:t>
              </a:r>
              <a:r>
                <a:rPr lang="en-US" altLang="zh-CN" sz="2000" baseline="-25000"/>
                <a:t>CC</a:t>
              </a:r>
              <a:endParaRPr lang="en-US" altLang="zh-CN" sz="2000"/>
            </a:p>
          </p:txBody>
        </p:sp>
        <p:grpSp>
          <p:nvGrpSpPr>
            <p:cNvPr id="5158" name="Group 64"/>
            <p:cNvGrpSpPr>
              <a:grpSpLocks/>
            </p:cNvGrpSpPr>
            <p:nvPr/>
          </p:nvGrpSpPr>
          <p:grpSpPr bwMode="auto">
            <a:xfrm>
              <a:off x="1786" y="2284"/>
              <a:ext cx="77" cy="480"/>
              <a:chOff x="1824" y="1344"/>
              <a:chExt cx="77" cy="480"/>
            </a:xfrm>
          </p:grpSpPr>
          <p:sp>
            <p:nvSpPr>
              <p:cNvPr id="5183" name="Rectangle 65"/>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84" name="Line 66"/>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85" name="Line 67"/>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59" name="Freeform 68"/>
            <p:cNvSpPr>
              <a:spLocks/>
            </p:cNvSpPr>
            <p:nvPr/>
          </p:nvSpPr>
          <p:spPr bwMode="auto">
            <a:xfrm flipV="1">
              <a:off x="2160" y="2764"/>
              <a:ext cx="528" cy="240"/>
            </a:xfrm>
            <a:custGeom>
              <a:avLst/>
              <a:gdLst>
                <a:gd name="T0" fmla="*/ 528 w 528"/>
                <a:gd name="T1" fmla="*/ 0 h 336"/>
                <a:gd name="T2" fmla="*/ 528 w 528"/>
                <a:gd name="T3" fmla="*/ 122 h 336"/>
                <a:gd name="T4" fmla="*/ 0 w 528"/>
                <a:gd name="T5" fmla="*/ 122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60" name="Freeform 69"/>
            <p:cNvSpPr>
              <a:spLocks/>
            </p:cNvSpPr>
            <p:nvPr/>
          </p:nvSpPr>
          <p:spPr bwMode="auto">
            <a:xfrm rot="16200000" flipH="1">
              <a:off x="2520" y="3412"/>
              <a:ext cx="288" cy="48"/>
            </a:xfrm>
            <a:custGeom>
              <a:avLst/>
              <a:gdLst>
                <a:gd name="T0" fmla="*/ 86 w 528"/>
                <a:gd name="T1" fmla="*/ 0 h 336"/>
                <a:gd name="T2" fmla="*/ 86 w 528"/>
                <a:gd name="T3" fmla="*/ 1 h 336"/>
                <a:gd name="T4" fmla="*/ 0 w 528"/>
                <a:gd name="T5" fmla="*/ 1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61" name="Line 70"/>
            <p:cNvSpPr>
              <a:spLocks noChangeShapeType="1"/>
            </p:cNvSpPr>
            <p:nvPr/>
          </p:nvSpPr>
          <p:spPr bwMode="auto">
            <a:xfrm>
              <a:off x="2252" y="3330"/>
              <a:ext cx="0" cy="240"/>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5162" name="Line 71"/>
            <p:cNvSpPr>
              <a:spLocks noChangeShapeType="1"/>
            </p:cNvSpPr>
            <p:nvPr/>
          </p:nvSpPr>
          <p:spPr bwMode="auto">
            <a:xfrm flipV="1">
              <a:off x="2250" y="2764"/>
              <a:ext cx="0" cy="356"/>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5163" name="Text Box 72"/>
            <p:cNvSpPr txBox="1">
              <a:spLocks noChangeArrowheads="1"/>
            </p:cNvSpPr>
            <p:nvPr/>
          </p:nvSpPr>
          <p:spPr bwMode="auto">
            <a:xfrm>
              <a:off x="2380" y="3249"/>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C</a:t>
              </a:r>
              <a:r>
                <a:rPr lang="en-US" altLang="zh-CN" sz="2000" baseline="-25000"/>
                <a:t>2</a:t>
              </a:r>
              <a:endParaRPr lang="en-US" altLang="zh-CN" sz="2000" i="1"/>
            </a:p>
          </p:txBody>
        </p:sp>
        <p:grpSp>
          <p:nvGrpSpPr>
            <p:cNvPr id="5164" name="Group 73"/>
            <p:cNvGrpSpPr>
              <a:grpSpLocks noChangeAspect="1"/>
            </p:cNvGrpSpPr>
            <p:nvPr/>
          </p:nvGrpSpPr>
          <p:grpSpPr bwMode="auto">
            <a:xfrm rot="-5400000">
              <a:off x="2428" y="3436"/>
              <a:ext cx="141" cy="290"/>
              <a:chOff x="2064" y="576"/>
              <a:chExt cx="117" cy="240"/>
            </a:xfrm>
          </p:grpSpPr>
          <p:grpSp>
            <p:nvGrpSpPr>
              <p:cNvPr id="5178" name="Group 74"/>
              <p:cNvGrpSpPr>
                <a:grpSpLocks noChangeAspect="1"/>
              </p:cNvGrpSpPr>
              <p:nvPr/>
            </p:nvGrpSpPr>
            <p:grpSpPr bwMode="auto">
              <a:xfrm>
                <a:off x="2064" y="672"/>
                <a:ext cx="117" cy="49"/>
                <a:chOff x="2064" y="672"/>
                <a:chExt cx="117" cy="49"/>
              </a:xfrm>
            </p:grpSpPr>
            <p:sp>
              <p:nvSpPr>
                <p:cNvPr id="5181" name="Line 75"/>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82" name="Line 76"/>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79" name="Line 77"/>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80" name="Line 78"/>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165" name="Group 79"/>
            <p:cNvGrpSpPr>
              <a:grpSpLocks noChangeAspect="1"/>
            </p:cNvGrpSpPr>
            <p:nvPr/>
          </p:nvGrpSpPr>
          <p:grpSpPr bwMode="auto">
            <a:xfrm>
              <a:off x="2181" y="3070"/>
              <a:ext cx="141" cy="290"/>
              <a:chOff x="2064" y="576"/>
              <a:chExt cx="117" cy="240"/>
            </a:xfrm>
          </p:grpSpPr>
          <p:grpSp>
            <p:nvGrpSpPr>
              <p:cNvPr id="5173" name="Group 80"/>
              <p:cNvGrpSpPr>
                <a:grpSpLocks noChangeAspect="1"/>
              </p:cNvGrpSpPr>
              <p:nvPr/>
            </p:nvGrpSpPr>
            <p:grpSpPr bwMode="auto">
              <a:xfrm>
                <a:off x="2064" y="672"/>
                <a:ext cx="117" cy="49"/>
                <a:chOff x="2064" y="672"/>
                <a:chExt cx="117" cy="49"/>
              </a:xfrm>
            </p:grpSpPr>
            <p:sp>
              <p:nvSpPr>
                <p:cNvPr id="5176" name="Line 81"/>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77" name="Line 82"/>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74" name="Line 83"/>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75" name="Line 84"/>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166" name="Group 85"/>
            <p:cNvGrpSpPr>
              <a:grpSpLocks/>
            </p:cNvGrpSpPr>
            <p:nvPr/>
          </p:nvGrpSpPr>
          <p:grpSpPr bwMode="auto">
            <a:xfrm rot="5400000">
              <a:off x="2551" y="3135"/>
              <a:ext cx="326" cy="52"/>
              <a:chOff x="1877" y="383"/>
              <a:chExt cx="326" cy="52"/>
            </a:xfrm>
          </p:grpSpPr>
          <p:sp>
            <p:nvSpPr>
              <p:cNvPr id="5167" name="Freeform 86"/>
              <p:cNvSpPr>
                <a:spLocks/>
              </p:cNvSpPr>
              <p:nvPr/>
            </p:nvSpPr>
            <p:spPr bwMode="auto">
              <a:xfrm rot="10800000" flipH="1" flipV="1">
                <a:off x="1925" y="384"/>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68" name="Freeform 87"/>
              <p:cNvSpPr>
                <a:spLocks/>
              </p:cNvSpPr>
              <p:nvPr/>
            </p:nvSpPr>
            <p:spPr bwMode="auto">
              <a:xfrm rot="10800000" flipH="1" flipV="1">
                <a:off x="1981"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69" name="Freeform 88"/>
              <p:cNvSpPr>
                <a:spLocks/>
              </p:cNvSpPr>
              <p:nvPr/>
            </p:nvSpPr>
            <p:spPr bwMode="auto">
              <a:xfrm rot="10800000" flipH="1" flipV="1">
                <a:off x="2039"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70" name="Freeform 89"/>
              <p:cNvSpPr>
                <a:spLocks/>
              </p:cNvSpPr>
              <p:nvPr/>
            </p:nvSpPr>
            <p:spPr bwMode="auto">
              <a:xfrm rot="10800000" flipH="1" flipV="1">
                <a:off x="2097"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71" name="Line 90"/>
              <p:cNvSpPr>
                <a:spLocks noChangeShapeType="1"/>
              </p:cNvSpPr>
              <p:nvPr/>
            </p:nvSpPr>
            <p:spPr bwMode="auto">
              <a:xfrm rot="10800000" flipH="1" flipV="1">
                <a:off x="1877" y="433"/>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72" name="Line 91"/>
              <p:cNvSpPr>
                <a:spLocks noChangeShapeType="1"/>
              </p:cNvSpPr>
              <p:nvPr/>
            </p:nvSpPr>
            <p:spPr bwMode="auto">
              <a:xfrm rot="10800000" flipH="1" flipV="1">
                <a:off x="2155" y="432"/>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56764" name="Text Box 92"/>
          <p:cNvSpPr txBox="1">
            <a:spLocks noChangeArrowheads="1"/>
          </p:cNvSpPr>
          <p:nvPr/>
        </p:nvSpPr>
        <p:spPr bwMode="auto">
          <a:xfrm>
            <a:off x="552450" y="4902200"/>
            <a:ext cx="48942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电路构成正反馈环，满足振荡的相位条件，其中反馈系数：</a:t>
            </a:r>
          </a:p>
        </p:txBody>
      </p:sp>
      <p:sp>
        <p:nvSpPr>
          <p:cNvPr id="156765" name="Text Box 93"/>
          <p:cNvSpPr txBox="1">
            <a:spLocks noChangeArrowheads="1"/>
          </p:cNvSpPr>
          <p:nvPr/>
        </p:nvSpPr>
        <p:spPr bwMode="auto">
          <a:xfrm>
            <a:off x="411163" y="4306888"/>
            <a:ext cx="9144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20000"/>
              </a:lnSpc>
            </a:pPr>
            <a:r>
              <a:rPr lang="zh-CN" altLang="en-US"/>
              <a:t>根据反馈极性判断的瞬时极性法，判断电路是否具有正反馈。</a:t>
            </a:r>
          </a:p>
        </p:txBody>
      </p:sp>
      <p:sp>
        <p:nvSpPr>
          <p:cNvPr id="156766" name="AutoShape 94"/>
          <p:cNvSpPr>
            <a:spLocks noChangeArrowheads="1"/>
          </p:cNvSpPr>
          <p:nvPr/>
        </p:nvSpPr>
        <p:spPr bwMode="auto">
          <a:xfrm>
            <a:off x="1247775" y="2646363"/>
            <a:ext cx="141288" cy="307975"/>
          </a:xfrm>
          <a:prstGeom prst="flowChartCollate">
            <a:avLst/>
          </a:prstGeom>
          <a:solidFill>
            <a:schemeClr val="accent2"/>
          </a:solidFill>
          <a:ln w="9525">
            <a:solidFill>
              <a:schemeClr val="tx1"/>
            </a:solidFill>
            <a:miter lim="800000"/>
            <a:headEnd/>
            <a:tailEnd/>
          </a:ln>
        </p:spPr>
        <p:txBody>
          <a:bodyPr wrap="none" anchor="ctr"/>
          <a:lstStyle/>
          <a:p>
            <a:endParaRPr lang="zh-CN" altLang="en-US"/>
          </a:p>
        </p:txBody>
      </p:sp>
      <p:sp>
        <p:nvSpPr>
          <p:cNvPr id="156767" name="AutoShape 95"/>
          <p:cNvSpPr>
            <a:spLocks noChangeArrowheads="1"/>
          </p:cNvSpPr>
          <p:nvPr/>
        </p:nvSpPr>
        <p:spPr bwMode="auto">
          <a:xfrm>
            <a:off x="1444625" y="2322513"/>
            <a:ext cx="211138" cy="211137"/>
          </a:xfrm>
          <a:prstGeom prst="upArrow">
            <a:avLst>
              <a:gd name="adj1" fmla="val 50000"/>
              <a:gd name="adj2" fmla="val 25000"/>
            </a:avLst>
          </a:prstGeom>
          <a:solidFill>
            <a:srgbClr val="FF0000"/>
          </a:solidFill>
          <a:ln w="9525">
            <a:solidFill>
              <a:srgbClr val="FF0000"/>
            </a:solidFill>
            <a:miter lim="800000"/>
            <a:headEnd/>
            <a:tailEnd/>
          </a:ln>
        </p:spPr>
        <p:txBody>
          <a:bodyPr wrap="none" anchor="ctr"/>
          <a:lstStyle/>
          <a:p>
            <a:endParaRPr lang="zh-CN" altLang="en-US"/>
          </a:p>
        </p:txBody>
      </p:sp>
      <p:sp>
        <p:nvSpPr>
          <p:cNvPr id="156768" name="AutoShape 96"/>
          <p:cNvSpPr>
            <a:spLocks noChangeArrowheads="1"/>
          </p:cNvSpPr>
          <p:nvPr/>
        </p:nvSpPr>
        <p:spPr bwMode="auto">
          <a:xfrm flipV="1">
            <a:off x="2651125" y="2600325"/>
            <a:ext cx="211138" cy="211138"/>
          </a:xfrm>
          <a:prstGeom prst="upArrow">
            <a:avLst>
              <a:gd name="adj1" fmla="val 50000"/>
              <a:gd name="adj2" fmla="val 25000"/>
            </a:avLst>
          </a:prstGeom>
          <a:solidFill>
            <a:srgbClr val="FF0000"/>
          </a:solidFill>
          <a:ln w="9525">
            <a:solidFill>
              <a:srgbClr val="FF0000"/>
            </a:solidFill>
            <a:miter lim="800000"/>
            <a:headEnd/>
            <a:tailEnd/>
          </a:ln>
        </p:spPr>
        <p:txBody>
          <a:bodyPr wrap="none" anchor="ctr"/>
          <a:lstStyle/>
          <a:p>
            <a:endParaRPr lang="zh-CN" altLang="en-US"/>
          </a:p>
        </p:txBody>
      </p:sp>
      <p:sp>
        <p:nvSpPr>
          <p:cNvPr id="156769" name="AutoShape 97"/>
          <p:cNvSpPr>
            <a:spLocks noChangeArrowheads="1"/>
          </p:cNvSpPr>
          <p:nvPr/>
        </p:nvSpPr>
        <p:spPr bwMode="auto">
          <a:xfrm>
            <a:off x="3694113" y="3698875"/>
            <a:ext cx="211137" cy="211138"/>
          </a:xfrm>
          <a:prstGeom prst="upArrow">
            <a:avLst>
              <a:gd name="adj1" fmla="val 50000"/>
              <a:gd name="adj2" fmla="val 25000"/>
            </a:avLst>
          </a:prstGeom>
          <a:solidFill>
            <a:srgbClr val="FF0000"/>
          </a:solidFill>
          <a:ln w="9525">
            <a:solidFill>
              <a:srgbClr val="FF0000"/>
            </a:solidFill>
            <a:miter lim="800000"/>
            <a:headEnd/>
            <a:tailEnd/>
          </a:ln>
        </p:spPr>
        <p:txBody>
          <a:bodyPr wrap="none" anchor="ctr"/>
          <a:lstStyle/>
          <a:p>
            <a:endParaRPr lang="zh-CN" altLang="en-US"/>
          </a:p>
        </p:txBody>
      </p:sp>
      <p:sp>
        <p:nvSpPr>
          <p:cNvPr id="156770" name="AutoShape 98"/>
          <p:cNvSpPr>
            <a:spLocks noChangeArrowheads="1"/>
          </p:cNvSpPr>
          <p:nvPr/>
        </p:nvSpPr>
        <p:spPr bwMode="auto">
          <a:xfrm>
            <a:off x="906463" y="2671763"/>
            <a:ext cx="211137" cy="211137"/>
          </a:xfrm>
          <a:prstGeom prst="upArrow">
            <a:avLst>
              <a:gd name="adj1" fmla="val 50000"/>
              <a:gd name="adj2" fmla="val 25000"/>
            </a:avLst>
          </a:prstGeom>
          <a:solidFill>
            <a:srgbClr val="FF0000"/>
          </a:solidFill>
          <a:ln w="9525">
            <a:solidFill>
              <a:srgbClr val="FF0000"/>
            </a:solidFill>
            <a:miter lim="800000"/>
            <a:headEnd/>
            <a:tailEnd/>
          </a:ln>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6676"/>
                                        </p:tgtEl>
                                        <p:attrNameLst>
                                          <p:attrName>style.visibility</p:attrName>
                                        </p:attrNameLst>
                                      </p:cBhvr>
                                      <p:to>
                                        <p:strVal val="visible"/>
                                      </p:to>
                                    </p:set>
                                    <p:animEffect transition="in" filter="wipe(up)">
                                      <p:cBhvr>
                                        <p:cTn id="12" dur="1000"/>
                                        <p:tgtEl>
                                          <p:spTgt spid="156676"/>
                                        </p:tgtEl>
                                      </p:cBhvr>
                                    </p:animEffect>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56678"/>
                                        </p:tgtEl>
                                        <p:attrNameLst>
                                          <p:attrName>style.visibility</p:attrName>
                                        </p:attrNameLst>
                                      </p:cBhvr>
                                      <p:to>
                                        <p:strVal val="visible"/>
                                      </p:to>
                                    </p:set>
                                    <p:animEffect transition="in" filter="wipe(left)">
                                      <p:cBhvr>
                                        <p:cTn id="16" dur="500"/>
                                        <p:tgtEl>
                                          <p:spTgt spid="156678"/>
                                        </p:tgtEl>
                                      </p:cBhvr>
                                    </p:animEffect>
                                  </p:childTnLst>
                                </p:cTn>
                              </p:par>
                              <p:par>
                                <p:cTn id="17" presetID="35" presetClass="emph" presetSubtype="0" repeatCount="10000" fill="hold" grpId="1" nodeType="withEffect">
                                  <p:stCondLst>
                                    <p:cond delay="0"/>
                                  </p:stCondLst>
                                  <p:childTnLst>
                                    <p:anim calcmode="discrete" valueType="str">
                                      <p:cBhvr>
                                        <p:cTn id="18" dur="1000" fill="hold"/>
                                        <p:tgtEl>
                                          <p:spTgt spid="156678"/>
                                        </p:tgtEl>
                                        <p:attrNameLst>
                                          <p:attrName>style.visibility</p:attrName>
                                        </p:attrNameLst>
                                      </p:cBhvr>
                                      <p:tavLst>
                                        <p:tav tm="0">
                                          <p:val>
                                            <p:strVal val="hidden"/>
                                          </p:val>
                                        </p:tav>
                                        <p:tav tm="50000">
                                          <p:val>
                                            <p:strVal val="visible"/>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15676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676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676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5676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5676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56770"/>
                                        </p:tgtEl>
                                        <p:attrNameLst>
                                          <p:attrName>style.visibility</p:attrName>
                                        </p:attrNameLst>
                                      </p:cBhvr>
                                      <p:to>
                                        <p:strVal val="visible"/>
                                      </p:to>
                                    </p:set>
                                  </p:childTnLst>
                                </p:cTn>
                              </p:par>
                            </p:childTnLst>
                          </p:cTn>
                        </p:par>
                        <p:par>
                          <p:cTn id="43" fill="hold" nodeType="afterGroup">
                            <p:stCondLst>
                              <p:cond delay="500"/>
                            </p:stCondLst>
                            <p:childTnLst>
                              <p:par>
                                <p:cTn id="44" presetID="1" presetClass="entr" presetSubtype="0" fill="hold" grpId="0" nodeType="afterEffect">
                                  <p:stCondLst>
                                    <p:cond delay="0"/>
                                  </p:stCondLst>
                                  <p:iterate type="lt">
                                    <p:tmAbs val="75"/>
                                  </p:iterate>
                                  <p:childTnLst>
                                    <p:set>
                                      <p:cBhvr>
                                        <p:cTn id="45" dur="1" fill="hold">
                                          <p:stCondLst>
                                            <p:cond delay="74"/>
                                          </p:stCondLst>
                                        </p:cTn>
                                        <p:tgtEl>
                                          <p:spTgt spid="156764"/>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56677"/>
                                        </p:tgtEl>
                                        <p:attrNameLst>
                                          <p:attrName>style.visibility</p:attrName>
                                        </p:attrNameLst>
                                      </p:cBhvr>
                                      <p:to>
                                        <p:strVal val="visible"/>
                                      </p:to>
                                    </p:set>
                                    <p:animEffect transition="in" filter="wipe(left)">
                                      <p:cBhvr>
                                        <p:cTn id="50" dur="500"/>
                                        <p:tgtEl>
                                          <p:spTgt spid="156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6" grpId="0" autoUpdateAnimBg="0"/>
      <p:bldP spid="156678" grpId="0" animBg="1"/>
      <p:bldP spid="156678" grpId="1" animBg="1"/>
      <p:bldP spid="156764" grpId="0" autoUpdateAnimBg="0"/>
      <p:bldP spid="156765" grpId="0" autoUpdateAnimBg="0"/>
      <p:bldP spid="156766" grpId="0" animBg="1"/>
      <p:bldP spid="156767" grpId="0" animBg="1"/>
      <p:bldP spid="156768" grpId="0" animBg="1"/>
      <p:bldP spid="156769" grpId="0" animBg="1"/>
      <p:bldP spid="15677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20320"/>
            <a:ext cx="9162909" cy="664986"/>
          </a:xfrm>
        </p:spPr>
        <p:txBody>
          <a:bodyPr/>
          <a:lstStyle/>
          <a:p>
            <a:r>
              <a:rPr lang="zh-CN" altLang="en-US" dirty="0" smtClean="0"/>
              <a:t>电容反馈式</a:t>
            </a:r>
            <a:r>
              <a:rPr lang="en-US" altLang="zh-CN" dirty="0" smtClean="0"/>
              <a:t>LC</a:t>
            </a:r>
            <a:r>
              <a:rPr lang="zh-CN" altLang="en-US" dirty="0" smtClean="0"/>
              <a:t>振荡电路原理</a:t>
            </a:r>
            <a:endParaRPr lang="zh-CN" altLang="en-US" dirty="0"/>
          </a:p>
        </p:txBody>
      </p:sp>
      <p:sp>
        <p:nvSpPr>
          <p:cNvPr id="3" name="灯片编号占位符 2"/>
          <p:cNvSpPr>
            <a:spLocks noGrp="1"/>
          </p:cNvSpPr>
          <p:nvPr>
            <p:ph type="sldNum" sz="quarter" idx="12"/>
          </p:nvPr>
        </p:nvSpPr>
        <p:spPr/>
        <p:txBody>
          <a:bodyPr/>
          <a:lstStyle/>
          <a:p>
            <a:pPr>
              <a:defRPr/>
            </a:pPr>
            <a:fld id="{020670B1-1FB1-4A58-9AD7-5E524B89C57C}" type="slidenum">
              <a:rPr lang="zh-CN" altLang="en-US" smtClean="0"/>
              <a:pPr>
                <a:defRPr/>
              </a:pPr>
              <a:t>22</a:t>
            </a:fld>
            <a:endParaRPr lang="zh-CN" altLang="en-US"/>
          </a:p>
        </p:txBody>
      </p:sp>
      <p:grpSp>
        <p:nvGrpSpPr>
          <p:cNvPr id="14" name="组合 13"/>
          <p:cNvGrpSpPr/>
          <p:nvPr/>
        </p:nvGrpSpPr>
        <p:grpSpPr>
          <a:xfrm>
            <a:off x="4871960" y="2383895"/>
            <a:ext cx="746629" cy="3605178"/>
            <a:chOff x="4871960" y="2383895"/>
            <a:chExt cx="746629" cy="3605178"/>
          </a:xfrm>
        </p:grpSpPr>
        <p:cxnSp>
          <p:nvCxnSpPr>
            <p:cNvPr id="7" name="直接箭头连接符 6"/>
            <p:cNvCxnSpPr/>
            <p:nvPr/>
          </p:nvCxnSpPr>
          <p:spPr>
            <a:xfrm>
              <a:off x="5607179" y="2845560"/>
              <a:ext cx="11410" cy="27160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998720" y="2383895"/>
              <a:ext cx="359394" cy="461665"/>
            </a:xfrm>
            <a:prstGeom prst="rect">
              <a:avLst/>
            </a:prstGeom>
            <a:noFill/>
          </p:spPr>
          <p:txBody>
            <a:bodyPr wrap="none" rtlCol="0">
              <a:spAutoFit/>
            </a:bodyPr>
            <a:lstStyle/>
            <a:p>
              <a:r>
                <a:rPr lang="en-US" altLang="zh-CN" dirty="0" smtClean="0"/>
                <a:t>+</a:t>
              </a:r>
              <a:endParaRPr lang="zh-CN" altLang="en-US" dirty="0"/>
            </a:p>
          </p:txBody>
        </p:sp>
        <p:sp>
          <p:nvSpPr>
            <p:cNvPr id="8" name="文本框 7"/>
            <p:cNvSpPr txBox="1"/>
            <p:nvPr/>
          </p:nvSpPr>
          <p:spPr>
            <a:xfrm>
              <a:off x="4998720" y="5527408"/>
              <a:ext cx="359394" cy="461665"/>
            </a:xfrm>
            <a:prstGeom prst="rect">
              <a:avLst/>
            </a:prstGeom>
            <a:noFill/>
          </p:spPr>
          <p:txBody>
            <a:bodyPr wrap="none" rtlCol="0">
              <a:spAutoFit/>
            </a:bodyPr>
            <a:lstStyle/>
            <a:p>
              <a:r>
                <a:rPr lang="en-US" altLang="zh-CN" dirty="0" smtClean="0"/>
                <a:t>+</a:t>
              </a:r>
              <a:endParaRPr lang="zh-CN" altLang="en-US" dirty="0"/>
            </a:p>
          </p:txBody>
        </p:sp>
        <p:sp>
          <p:nvSpPr>
            <p:cNvPr id="9" name="文本框 8"/>
            <p:cNvSpPr txBox="1"/>
            <p:nvPr/>
          </p:nvSpPr>
          <p:spPr>
            <a:xfrm>
              <a:off x="4937335" y="3876528"/>
              <a:ext cx="338554" cy="461665"/>
            </a:xfrm>
            <a:prstGeom prst="rect">
              <a:avLst/>
            </a:prstGeom>
            <a:noFill/>
          </p:spPr>
          <p:txBody>
            <a:bodyPr wrap="none" rtlCol="0">
              <a:spAutoFit/>
            </a:bodyPr>
            <a:lstStyle/>
            <a:p>
              <a:r>
                <a:rPr lang="en-US" altLang="zh-CN" dirty="0" smtClean="0"/>
                <a:t>_</a:t>
              </a:r>
              <a:endParaRPr lang="zh-CN" altLang="en-US" dirty="0"/>
            </a:p>
          </p:txBody>
        </p:sp>
        <p:sp>
          <p:nvSpPr>
            <p:cNvPr id="10" name="文本框 9"/>
            <p:cNvSpPr txBox="1"/>
            <p:nvPr/>
          </p:nvSpPr>
          <p:spPr>
            <a:xfrm>
              <a:off x="4977975" y="4465808"/>
              <a:ext cx="338554" cy="461665"/>
            </a:xfrm>
            <a:prstGeom prst="rect">
              <a:avLst/>
            </a:prstGeom>
            <a:noFill/>
          </p:spPr>
          <p:txBody>
            <a:bodyPr wrap="none" rtlCol="0">
              <a:spAutoFit/>
            </a:bodyPr>
            <a:lstStyle/>
            <a:p>
              <a:r>
                <a:rPr lang="en-US" altLang="zh-CN" dirty="0" smtClean="0"/>
                <a:t>_</a:t>
              </a:r>
              <a:endParaRPr lang="zh-CN" altLang="en-US" dirty="0"/>
            </a:p>
          </p:txBody>
        </p:sp>
        <p:sp>
          <p:nvSpPr>
            <p:cNvPr id="11" name="文本框 10"/>
            <p:cNvSpPr txBox="1"/>
            <p:nvPr/>
          </p:nvSpPr>
          <p:spPr>
            <a:xfrm>
              <a:off x="4871960" y="3114895"/>
              <a:ext cx="458780" cy="461665"/>
            </a:xfrm>
            <a:prstGeom prst="rect">
              <a:avLst/>
            </a:prstGeom>
            <a:noFill/>
          </p:spPr>
          <p:txBody>
            <a:bodyPr wrap="none" rtlCol="0">
              <a:spAutoFit/>
            </a:bodyPr>
            <a:lstStyle/>
            <a:p>
              <a:r>
                <a:rPr lang="en-US" altLang="zh-CN" i="1" dirty="0" err="1" smtClean="0"/>
                <a:t>u</a:t>
              </a:r>
              <a:r>
                <a:rPr lang="en-US" altLang="zh-CN" baseline="-25000" dirty="0" err="1" smtClean="0"/>
                <a:t>o</a:t>
              </a:r>
              <a:endParaRPr lang="zh-CN" altLang="en-US" baseline="-25000" dirty="0"/>
            </a:p>
          </p:txBody>
        </p:sp>
        <p:sp>
          <p:nvSpPr>
            <p:cNvPr id="12" name="文本框 11"/>
            <p:cNvSpPr txBox="1"/>
            <p:nvPr/>
          </p:nvSpPr>
          <p:spPr>
            <a:xfrm>
              <a:off x="4922760" y="4994495"/>
              <a:ext cx="425116" cy="461665"/>
            </a:xfrm>
            <a:prstGeom prst="rect">
              <a:avLst/>
            </a:prstGeom>
            <a:noFill/>
          </p:spPr>
          <p:txBody>
            <a:bodyPr wrap="none" rtlCol="0">
              <a:spAutoFit/>
            </a:bodyPr>
            <a:lstStyle/>
            <a:p>
              <a:r>
                <a:rPr lang="en-US" altLang="zh-CN" i="1" dirty="0" err="1" smtClean="0"/>
                <a:t>u</a:t>
              </a:r>
              <a:r>
                <a:rPr lang="en-US" altLang="zh-CN" baseline="-25000" dirty="0" err="1" smtClean="0"/>
                <a:t>f</a:t>
              </a:r>
              <a:endParaRPr lang="zh-CN" altLang="en-US" baseline="-25000" dirty="0"/>
            </a:p>
          </p:txBody>
        </p:sp>
      </p:grpSp>
      <p:pic>
        <p:nvPicPr>
          <p:cNvPr id="13" name="图片 12"/>
          <p:cNvPicPr>
            <a:picLocks noChangeAspect="1"/>
          </p:cNvPicPr>
          <p:nvPr/>
        </p:nvPicPr>
        <p:blipFill>
          <a:blip r:embed="rId2"/>
          <a:stretch>
            <a:fillRect/>
          </a:stretch>
        </p:blipFill>
        <p:spPr>
          <a:xfrm>
            <a:off x="1976360" y="890782"/>
            <a:ext cx="5791200" cy="5098291"/>
          </a:xfrm>
          <a:prstGeom prst="rect">
            <a:avLst/>
          </a:prstGeom>
        </p:spPr>
      </p:pic>
    </p:spTree>
    <p:extLst>
      <p:ext uri="{BB962C8B-B14F-4D97-AF65-F5344CB8AC3E}">
        <p14:creationId xmlns:p14="http://schemas.microsoft.com/office/powerpoint/2010/main" val="743729790"/>
      </p:ext>
    </p:extLst>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zh-CN" smtClean="0">
                <a:ea typeface="宋体" charset="-122"/>
              </a:rPr>
              <a:t>8.1.2  </a:t>
            </a:r>
            <a:r>
              <a:rPr lang="en-US" altLang="zh-CN" i="1" smtClean="0">
                <a:ea typeface="宋体" charset="-122"/>
              </a:rPr>
              <a:t>LC</a:t>
            </a:r>
            <a:r>
              <a:rPr lang="zh-CN" altLang="en-US" smtClean="0">
                <a:ea typeface="宋体" charset="-122"/>
              </a:rPr>
              <a:t>振荡电路（续</a:t>
            </a:r>
            <a:r>
              <a:rPr lang="en-US" altLang="zh-CN" smtClean="0">
                <a:ea typeface="宋体" charset="-122"/>
              </a:rPr>
              <a:t>9</a:t>
            </a:r>
            <a:r>
              <a:rPr lang="zh-CN" altLang="en-US" smtClean="0">
                <a:ea typeface="宋体" charset="-122"/>
              </a:rPr>
              <a:t>）</a:t>
            </a:r>
            <a:endParaRPr lang="en-US" altLang="zh-CN" smtClean="0">
              <a:ea typeface="宋体" charset="-122"/>
            </a:endParaRPr>
          </a:p>
        </p:txBody>
      </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23</a:t>
            </a:fld>
            <a:endParaRPr lang="zh-CN" altLang="en-US"/>
          </a:p>
        </p:txBody>
      </p:sp>
      <p:sp>
        <p:nvSpPr>
          <p:cNvPr id="157700" name="Text Box 4"/>
          <p:cNvSpPr txBox="1">
            <a:spLocks noChangeArrowheads="1"/>
          </p:cNvSpPr>
          <p:nvPr/>
        </p:nvSpPr>
        <p:spPr bwMode="auto">
          <a:xfrm>
            <a:off x="577850" y="1054100"/>
            <a:ext cx="856615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30000"/>
              </a:lnSpc>
            </a:pPr>
            <a:r>
              <a:rPr lang="zh-CN" altLang="en-US"/>
              <a:t>只要环路增益大于</a:t>
            </a:r>
            <a:r>
              <a:rPr lang="en-US" altLang="zh-CN"/>
              <a:t>1</a:t>
            </a:r>
            <a:r>
              <a:rPr lang="zh-CN" altLang="en-US"/>
              <a:t>即能够起振。实际电路中一般取反馈系数</a:t>
            </a:r>
            <a:r>
              <a:rPr lang="en-US" altLang="zh-CN"/>
              <a:t>1/5~1/3</a:t>
            </a:r>
            <a:r>
              <a:rPr lang="zh-CN" altLang="en-US"/>
              <a:t>左右。振荡频率由谐振回路的谐振频率确定：</a:t>
            </a:r>
          </a:p>
        </p:txBody>
      </p:sp>
      <p:graphicFrame>
        <p:nvGraphicFramePr>
          <p:cNvPr id="157701" name="Object 5"/>
          <p:cNvGraphicFramePr>
            <a:graphicFrameLocks noChangeAspect="1"/>
          </p:cNvGraphicFramePr>
          <p:nvPr/>
        </p:nvGraphicFramePr>
        <p:xfrm>
          <a:off x="1897063" y="2057400"/>
          <a:ext cx="2576512" cy="1374775"/>
        </p:xfrm>
        <a:graphic>
          <a:graphicData uri="http://schemas.openxmlformats.org/presentationml/2006/ole">
            <mc:AlternateContent xmlns:mc="http://schemas.openxmlformats.org/markup-compatibility/2006">
              <mc:Choice xmlns:v="urn:schemas-microsoft-com:vml" Requires="v">
                <p:oleObj spid="_x0000_s6261" name="Equation" r:id="rId3" imgW="1218960" imgH="660240" progId="Equation.DSMT4">
                  <p:embed/>
                </p:oleObj>
              </mc:Choice>
              <mc:Fallback>
                <p:oleObj name="Equation" r:id="rId3" imgW="1218960" imgH="6602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7063" y="2057400"/>
                        <a:ext cx="2576512" cy="137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7702" name="Text Box 6"/>
          <p:cNvSpPr txBox="1">
            <a:spLocks noChangeArrowheads="1"/>
          </p:cNvSpPr>
          <p:nvPr/>
        </p:nvSpPr>
        <p:spPr bwMode="auto">
          <a:xfrm>
            <a:off x="523875" y="3563938"/>
            <a:ext cx="5318125"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30000"/>
              </a:lnSpc>
            </a:pPr>
            <a:r>
              <a:rPr lang="en-US" altLang="zh-CN" i="1"/>
              <a:t>C</a:t>
            </a:r>
            <a:r>
              <a:rPr lang="en-US" altLang="zh-CN" baseline="-25000"/>
              <a:t>1 </a:t>
            </a:r>
            <a:r>
              <a:rPr lang="en-US" altLang="zh-CN" i="1"/>
              <a:t>C</a:t>
            </a:r>
            <a:r>
              <a:rPr lang="en-US" altLang="zh-CN" baseline="-25000"/>
              <a:t>2 </a:t>
            </a:r>
            <a:r>
              <a:rPr lang="en-US" altLang="zh-CN" i="1"/>
              <a:t>L</a:t>
            </a:r>
            <a:r>
              <a:rPr lang="zh-CN" altLang="en-US"/>
              <a:t>构成并联谐振回路， </a:t>
            </a:r>
            <a:r>
              <a:rPr lang="en-US" altLang="zh-CN" i="1"/>
              <a:t>C</a:t>
            </a:r>
            <a:r>
              <a:rPr lang="en-US" altLang="zh-CN" baseline="-25000"/>
              <a:t>1 </a:t>
            </a:r>
            <a:r>
              <a:rPr lang="en-US" altLang="zh-CN" i="1"/>
              <a:t>C</a:t>
            </a:r>
            <a:r>
              <a:rPr lang="en-US" altLang="zh-CN" baseline="-25000"/>
              <a:t>2</a:t>
            </a:r>
            <a:r>
              <a:rPr lang="zh-CN" altLang="en-US"/>
              <a:t>对回路电压进行分压，形成反馈。所以，这种电路称为电容反馈式</a:t>
            </a:r>
            <a:r>
              <a:rPr lang="en-US" altLang="zh-CN" i="1"/>
              <a:t>LC</a:t>
            </a:r>
            <a:r>
              <a:rPr lang="zh-CN" altLang="en-US"/>
              <a:t>振荡。又称为考毕兹（</a:t>
            </a:r>
            <a:r>
              <a:rPr lang="en-US" altLang="zh-CN"/>
              <a:t>Colpitts</a:t>
            </a:r>
            <a:r>
              <a:rPr lang="zh-CN" altLang="en-US"/>
              <a:t>）电路。</a:t>
            </a:r>
          </a:p>
        </p:txBody>
      </p:sp>
      <p:grpSp>
        <p:nvGrpSpPr>
          <p:cNvPr id="2" name="Group 7"/>
          <p:cNvGrpSpPr>
            <a:grpSpLocks/>
          </p:cNvGrpSpPr>
          <p:nvPr/>
        </p:nvGrpSpPr>
        <p:grpSpPr bwMode="auto">
          <a:xfrm>
            <a:off x="5699125" y="2201863"/>
            <a:ext cx="3235325" cy="2590800"/>
            <a:chOff x="919" y="2208"/>
            <a:chExt cx="2038" cy="1632"/>
          </a:xfrm>
        </p:grpSpPr>
        <p:grpSp>
          <p:nvGrpSpPr>
            <p:cNvPr id="6151" name="Group 8"/>
            <p:cNvGrpSpPr>
              <a:grpSpLocks/>
            </p:cNvGrpSpPr>
            <p:nvPr/>
          </p:nvGrpSpPr>
          <p:grpSpPr bwMode="auto">
            <a:xfrm>
              <a:off x="1536" y="2764"/>
              <a:ext cx="288" cy="336"/>
              <a:chOff x="1344" y="1680"/>
              <a:chExt cx="288" cy="336"/>
            </a:xfrm>
          </p:grpSpPr>
          <p:sp>
            <p:nvSpPr>
              <p:cNvPr id="6231" name="Line 9"/>
              <p:cNvSpPr>
                <a:spLocks noChangeShapeType="1"/>
              </p:cNvSpPr>
              <p:nvPr/>
            </p:nvSpPr>
            <p:spPr bwMode="auto">
              <a:xfrm>
                <a:off x="1488" y="172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32" name="Line 10"/>
              <p:cNvSpPr>
                <a:spLocks noChangeShapeType="1"/>
              </p:cNvSpPr>
              <p:nvPr/>
            </p:nvSpPr>
            <p:spPr bwMode="auto">
              <a:xfrm flipV="1">
                <a:off x="1488" y="168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33" name="Line 11"/>
              <p:cNvSpPr>
                <a:spLocks noChangeShapeType="1"/>
              </p:cNvSpPr>
              <p:nvPr/>
            </p:nvSpPr>
            <p:spPr bwMode="auto">
              <a:xfrm>
                <a:off x="1488" y="1872"/>
                <a:ext cx="144" cy="144"/>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6234" name="Line 12"/>
              <p:cNvSpPr>
                <a:spLocks noChangeShapeType="1"/>
              </p:cNvSpPr>
              <p:nvPr/>
            </p:nvSpPr>
            <p:spPr bwMode="auto">
              <a:xfrm>
                <a:off x="1344" y="1846"/>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2" name="Group 13"/>
            <p:cNvGrpSpPr>
              <a:grpSpLocks/>
            </p:cNvGrpSpPr>
            <p:nvPr/>
          </p:nvGrpSpPr>
          <p:grpSpPr bwMode="auto">
            <a:xfrm>
              <a:off x="1486" y="2428"/>
              <a:ext cx="77" cy="480"/>
              <a:chOff x="1824" y="1344"/>
              <a:chExt cx="77" cy="480"/>
            </a:xfrm>
          </p:grpSpPr>
          <p:sp>
            <p:nvSpPr>
              <p:cNvPr id="6228" name="Rectangle 14"/>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29" name="Line 15"/>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30" name="Line 16"/>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3" name="Group 17"/>
            <p:cNvGrpSpPr>
              <a:grpSpLocks noChangeAspect="1"/>
            </p:cNvGrpSpPr>
            <p:nvPr/>
          </p:nvGrpSpPr>
          <p:grpSpPr bwMode="auto">
            <a:xfrm>
              <a:off x="1938" y="3244"/>
              <a:ext cx="141" cy="290"/>
              <a:chOff x="3120" y="864"/>
              <a:chExt cx="117" cy="240"/>
            </a:xfrm>
          </p:grpSpPr>
          <p:grpSp>
            <p:nvGrpSpPr>
              <p:cNvPr id="6219" name="Group 18"/>
              <p:cNvGrpSpPr>
                <a:grpSpLocks noChangeAspect="1"/>
              </p:cNvGrpSpPr>
              <p:nvPr/>
            </p:nvGrpSpPr>
            <p:grpSpPr bwMode="auto">
              <a:xfrm>
                <a:off x="3120" y="864"/>
                <a:ext cx="117" cy="240"/>
                <a:chOff x="2064" y="576"/>
                <a:chExt cx="117" cy="240"/>
              </a:xfrm>
            </p:grpSpPr>
            <p:grpSp>
              <p:nvGrpSpPr>
                <p:cNvPr id="6223" name="Group 19"/>
                <p:cNvGrpSpPr>
                  <a:grpSpLocks noChangeAspect="1"/>
                </p:cNvGrpSpPr>
                <p:nvPr/>
              </p:nvGrpSpPr>
              <p:grpSpPr bwMode="auto">
                <a:xfrm>
                  <a:off x="2064" y="672"/>
                  <a:ext cx="117" cy="49"/>
                  <a:chOff x="2064" y="672"/>
                  <a:chExt cx="117" cy="49"/>
                </a:xfrm>
              </p:grpSpPr>
              <p:sp>
                <p:nvSpPr>
                  <p:cNvPr id="6226" name="Line 20"/>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27" name="Line 21"/>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224" name="Line 22"/>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25" name="Line 23"/>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220" name="Group 24"/>
              <p:cNvGrpSpPr>
                <a:grpSpLocks noChangeAspect="1"/>
              </p:cNvGrpSpPr>
              <p:nvPr/>
            </p:nvGrpSpPr>
            <p:grpSpPr bwMode="auto">
              <a:xfrm>
                <a:off x="3198" y="905"/>
                <a:ext cx="34" cy="34"/>
                <a:chOff x="3552" y="1000"/>
                <a:chExt cx="34" cy="34"/>
              </a:xfrm>
            </p:grpSpPr>
            <p:sp>
              <p:nvSpPr>
                <p:cNvPr id="6221" name="Line 25"/>
                <p:cNvSpPr>
                  <a:spLocks noChangeAspect="1" noChangeShapeType="1"/>
                </p:cNvSpPr>
                <p:nvPr/>
              </p:nvSpPr>
              <p:spPr bwMode="auto">
                <a:xfrm>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22" name="Line 26"/>
                <p:cNvSpPr>
                  <a:spLocks noChangeAspect="1" noChangeShapeType="1"/>
                </p:cNvSpPr>
                <p:nvPr/>
              </p:nvSpPr>
              <p:spPr bwMode="auto">
                <a:xfrm rot="5400000">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154" name="Group 27"/>
            <p:cNvGrpSpPr>
              <a:grpSpLocks noChangeAspect="1"/>
            </p:cNvGrpSpPr>
            <p:nvPr/>
          </p:nvGrpSpPr>
          <p:grpSpPr bwMode="auto">
            <a:xfrm rot="16200000" flipV="1">
              <a:off x="1320" y="2782"/>
              <a:ext cx="141" cy="290"/>
              <a:chOff x="3120" y="864"/>
              <a:chExt cx="117" cy="240"/>
            </a:xfrm>
          </p:grpSpPr>
          <p:grpSp>
            <p:nvGrpSpPr>
              <p:cNvPr id="6210" name="Group 28"/>
              <p:cNvGrpSpPr>
                <a:grpSpLocks noChangeAspect="1"/>
              </p:cNvGrpSpPr>
              <p:nvPr/>
            </p:nvGrpSpPr>
            <p:grpSpPr bwMode="auto">
              <a:xfrm>
                <a:off x="3120" y="864"/>
                <a:ext cx="117" cy="240"/>
                <a:chOff x="2064" y="576"/>
                <a:chExt cx="117" cy="240"/>
              </a:xfrm>
            </p:grpSpPr>
            <p:grpSp>
              <p:nvGrpSpPr>
                <p:cNvPr id="6214" name="Group 29"/>
                <p:cNvGrpSpPr>
                  <a:grpSpLocks noChangeAspect="1"/>
                </p:cNvGrpSpPr>
                <p:nvPr/>
              </p:nvGrpSpPr>
              <p:grpSpPr bwMode="auto">
                <a:xfrm>
                  <a:off x="2064" y="672"/>
                  <a:ext cx="117" cy="49"/>
                  <a:chOff x="2064" y="672"/>
                  <a:chExt cx="117" cy="49"/>
                </a:xfrm>
              </p:grpSpPr>
              <p:sp>
                <p:nvSpPr>
                  <p:cNvPr id="6217" name="Line 30"/>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8" name="Line 31"/>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215" name="Line 32"/>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 name="Line 33"/>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211" name="Group 34"/>
              <p:cNvGrpSpPr>
                <a:grpSpLocks noChangeAspect="1"/>
              </p:cNvGrpSpPr>
              <p:nvPr/>
            </p:nvGrpSpPr>
            <p:grpSpPr bwMode="auto">
              <a:xfrm>
                <a:off x="3198" y="905"/>
                <a:ext cx="34" cy="34"/>
                <a:chOff x="3552" y="1000"/>
                <a:chExt cx="34" cy="34"/>
              </a:xfrm>
            </p:grpSpPr>
            <p:sp>
              <p:nvSpPr>
                <p:cNvPr id="6212" name="Line 35"/>
                <p:cNvSpPr>
                  <a:spLocks noChangeAspect="1" noChangeShapeType="1"/>
                </p:cNvSpPr>
                <p:nvPr/>
              </p:nvSpPr>
              <p:spPr bwMode="auto">
                <a:xfrm>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3" name="Line 36"/>
                <p:cNvSpPr>
                  <a:spLocks noChangeAspect="1" noChangeShapeType="1"/>
                </p:cNvSpPr>
                <p:nvPr/>
              </p:nvSpPr>
              <p:spPr bwMode="auto">
                <a:xfrm rot="5400000">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155" name="Group 37"/>
            <p:cNvGrpSpPr>
              <a:grpSpLocks/>
            </p:cNvGrpSpPr>
            <p:nvPr/>
          </p:nvGrpSpPr>
          <p:grpSpPr bwMode="auto">
            <a:xfrm>
              <a:off x="1776" y="3100"/>
              <a:ext cx="77" cy="480"/>
              <a:chOff x="1824" y="1344"/>
              <a:chExt cx="77" cy="480"/>
            </a:xfrm>
          </p:grpSpPr>
          <p:sp>
            <p:nvSpPr>
              <p:cNvPr id="6207" name="Rectangle 38"/>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08" name="Line 39"/>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09" name="Line 40"/>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6" name="Group 41"/>
            <p:cNvGrpSpPr>
              <a:grpSpLocks/>
            </p:cNvGrpSpPr>
            <p:nvPr/>
          </p:nvGrpSpPr>
          <p:grpSpPr bwMode="auto">
            <a:xfrm>
              <a:off x="1746" y="3580"/>
              <a:ext cx="144" cy="96"/>
              <a:chOff x="1056" y="1392"/>
              <a:chExt cx="144" cy="96"/>
            </a:xfrm>
          </p:grpSpPr>
          <p:sp>
            <p:nvSpPr>
              <p:cNvPr id="6205" name="Line 42"/>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06" name="Line 43"/>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7" name="Group 44"/>
            <p:cNvGrpSpPr>
              <a:grpSpLocks/>
            </p:cNvGrpSpPr>
            <p:nvPr/>
          </p:nvGrpSpPr>
          <p:grpSpPr bwMode="auto">
            <a:xfrm>
              <a:off x="1487" y="2908"/>
              <a:ext cx="77" cy="480"/>
              <a:chOff x="1824" y="1344"/>
              <a:chExt cx="77" cy="480"/>
            </a:xfrm>
          </p:grpSpPr>
          <p:sp>
            <p:nvSpPr>
              <p:cNvPr id="6202" name="Rectangle 45"/>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03" name="Line 46"/>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04" name="Line 47"/>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58" name="Line 48"/>
            <p:cNvSpPr>
              <a:spLocks noChangeShapeType="1"/>
            </p:cNvSpPr>
            <p:nvPr/>
          </p:nvSpPr>
          <p:spPr bwMode="auto">
            <a:xfrm flipH="1">
              <a:off x="1824" y="2762"/>
              <a:ext cx="384" cy="0"/>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6159" name="Line 49"/>
            <p:cNvSpPr>
              <a:spLocks noChangeShapeType="1"/>
            </p:cNvSpPr>
            <p:nvPr/>
          </p:nvSpPr>
          <p:spPr bwMode="auto">
            <a:xfrm>
              <a:off x="2064" y="3580"/>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0" name="Freeform 50"/>
            <p:cNvSpPr>
              <a:spLocks/>
            </p:cNvSpPr>
            <p:nvPr/>
          </p:nvSpPr>
          <p:spPr bwMode="auto">
            <a:xfrm>
              <a:off x="1296" y="2236"/>
              <a:ext cx="528" cy="192"/>
            </a:xfrm>
            <a:custGeom>
              <a:avLst/>
              <a:gdLst>
                <a:gd name="T0" fmla="*/ 221 w 816"/>
                <a:gd name="T1" fmla="*/ 192 h 192"/>
                <a:gd name="T2" fmla="*/ 221 w 816"/>
                <a:gd name="T3" fmla="*/ 0 h 192"/>
                <a:gd name="T4" fmla="*/ 0 w 816"/>
                <a:gd name="T5" fmla="*/ 0 h 192"/>
                <a:gd name="T6" fmla="*/ 0 60000 65536"/>
                <a:gd name="T7" fmla="*/ 0 60000 65536"/>
                <a:gd name="T8" fmla="*/ 0 60000 65536"/>
                <a:gd name="T9" fmla="*/ 0 w 816"/>
                <a:gd name="T10" fmla="*/ 0 h 192"/>
                <a:gd name="T11" fmla="*/ 816 w 816"/>
                <a:gd name="T12" fmla="*/ 192 h 192"/>
              </a:gdLst>
              <a:ahLst/>
              <a:cxnLst>
                <a:cxn ang="T6">
                  <a:pos x="T0" y="T1"/>
                </a:cxn>
                <a:cxn ang="T7">
                  <a:pos x="T2" y="T3"/>
                </a:cxn>
                <a:cxn ang="T8">
                  <a:pos x="T4" y="T5"/>
                </a:cxn>
              </a:cxnLst>
              <a:rect l="T9" t="T10" r="T11" b="T12"/>
              <a:pathLst>
                <a:path w="816" h="192">
                  <a:moveTo>
                    <a:pt x="816" y="192"/>
                  </a:moveTo>
                  <a:lnTo>
                    <a:pt x="816" y="0"/>
                  </a:ln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61" name="Line 51"/>
            <p:cNvSpPr>
              <a:spLocks noChangeShapeType="1"/>
            </p:cNvSpPr>
            <p:nvPr/>
          </p:nvSpPr>
          <p:spPr bwMode="auto">
            <a:xfrm flipV="1">
              <a:off x="1524" y="2232"/>
              <a:ext cx="0" cy="288"/>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6162" name="Oval 52"/>
            <p:cNvSpPr>
              <a:spLocks noChangeArrowheads="1"/>
            </p:cNvSpPr>
            <p:nvPr/>
          </p:nvSpPr>
          <p:spPr bwMode="auto">
            <a:xfrm>
              <a:off x="1248" y="2208"/>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63" name="Freeform 53"/>
            <p:cNvSpPr>
              <a:spLocks/>
            </p:cNvSpPr>
            <p:nvPr/>
          </p:nvSpPr>
          <p:spPr bwMode="auto">
            <a:xfrm flipH="1">
              <a:off x="1528" y="3292"/>
              <a:ext cx="528" cy="288"/>
            </a:xfrm>
            <a:custGeom>
              <a:avLst/>
              <a:gdLst>
                <a:gd name="T0" fmla="*/ 528 w 528"/>
                <a:gd name="T1" fmla="*/ 0 h 336"/>
                <a:gd name="T2" fmla="*/ 528 w 528"/>
                <a:gd name="T3" fmla="*/ 212 h 336"/>
                <a:gd name="T4" fmla="*/ 0 w 528"/>
                <a:gd name="T5" fmla="*/ 212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64" name="Freeform 54"/>
            <p:cNvSpPr>
              <a:spLocks/>
            </p:cNvSpPr>
            <p:nvPr/>
          </p:nvSpPr>
          <p:spPr bwMode="auto">
            <a:xfrm flipV="1">
              <a:off x="1134" y="2928"/>
              <a:ext cx="1554" cy="912"/>
            </a:xfrm>
            <a:custGeom>
              <a:avLst/>
              <a:gdLst>
                <a:gd name="T0" fmla="*/ 278 w 1248"/>
                <a:gd name="T1" fmla="*/ 912 h 912"/>
                <a:gd name="T2" fmla="*/ 0 w 1248"/>
                <a:gd name="T3" fmla="*/ 912 h 912"/>
                <a:gd name="T4" fmla="*/ 0 w 1248"/>
                <a:gd name="T5" fmla="*/ 0 h 912"/>
                <a:gd name="T6" fmla="*/ 2409 w 1248"/>
                <a:gd name="T7" fmla="*/ 0 h 912"/>
                <a:gd name="T8" fmla="*/ 2409 w 1248"/>
                <a:gd name="T9" fmla="*/ 432 h 912"/>
                <a:gd name="T10" fmla="*/ 0 60000 65536"/>
                <a:gd name="T11" fmla="*/ 0 60000 65536"/>
                <a:gd name="T12" fmla="*/ 0 60000 65536"/>
                <a:gd name="T13" fmla="*/ 0 60000 65536"/>
                <a:gd name="T14" fmla="*/ 0 60000 65536"/>
                <a:gd name="T15" fmla="*/ 0 w 1248"/>
                <a:gd name="T16" fmla="*/ 0 h 912"/>
                <a:gd name="T17" fmla="*/ 1248 w 1248"/>
                <a:gd name="T18" fmla="*/ 912 h 912"/>
              </a:gdLst>
              <a:ahLst/>
              <a:cxnLst>
                <a:cxn ang="T10">
                  <a:pos x="T0" y="T1"/>
                </a:cxn>
                <a:cxn ang="T11">
                  <a:pos x="T2" y="T3"/>
                </a:cxn>
                <a:cxn ang="T12">
                  <a:pos x="T4" y="T5"/>
                </a:cxn>
                <a:cxn ang="T13">
                  <a:pos x="T6" y="T7"/>
                </a:cxn>
                <a:cxn ang="T14">
                  <a:pos x="T8" y="T9"/>
                </a:cxn>
              </a:cxnLst>
              <a:rect l="T15" t="T16" r="T17" b="T18"/>
              <a:pathLst>
                <a:path w="1248" h="912">
                  <a:moveTo>
                    <a:pt x="144" y="912"/>
                  </a:moveTo>
                  <a:lnTo>
                    <a:pt x="0" y="912"/>
                  </a:lnTo>
                  <a:lnTo>
                    <a:pt x="0" y="0"/>
                  </a:lnTo>
                  <a:lnTo>
                    <a:pt x="1248" y="0"/>
                  </a:lnTo>
                  <a:lnTo>
                    <a:pt x="1248" y="432"/>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65" name="Oval 55"/>
            <p:cNvSpPr>
              <a:spLocks noChangeAspect="1" noChangeArrowheads="1"/>
            </p:cNvSpPr>
            <p:nvPr/>
          </p:nvSpPr>
          <p:spPr bwMode="auto">
            <a:xfrm>
              <a:off x="1508" y="2908"/>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6166" name="Oval 56"/>
            <p:cNvSpPr>
              <a:spLocks noChangeAspect="1" noChangeArrowheads="1"/>
            </p:cNvSpPr>
            <p:nvPr/>
          </p:nvSpPr>
          <p:spPr bwMode="auto">
            <a:xfrm>
              <a:off x="2678" y="3562"/>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6167" name="Text Box 57"/>
            <p:cNvSpPr txBox="1">
              <a:spLocks noChangeArrowheads="1"/>
            </p:cNvSpPr>
            <p:nvPr/>
          </p:nvSpPr>
          <p:spPr bwMode="auto">
            <a:xfrm>
              <a:off x="2724" y="3006"/>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L</a:t>
              </a:r>
            </a:p>
          </p:txBody>
        </p:sp>
        <p:sp>
          <p:nvSpPr>
            <p:cNvPr id="6168" name="Text Box 58"/>
            <p:cNvSpPr txBox="1">
              <a:spLocks noChangeArrowheads="1"/>
            </p:cNvSpPr>
            <p:nvPr/>
          </p:nvSpPr>
          <p:spPr bwMode="auto">
            <a:xfrm>
              <a:off x="1968" y="2973"/>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C</a:t>
              </a:r>
              <a:r>
                <a:rPr lang="en-US" altLang="zh-CN" sz="2000" baseline="-25000"/>
                <a:t>1</a:t>
              </a:r>
              <a:endParaRPr lang="en-US" altLang="zh-CN" sz="2000" i="1"/>
            </a:p>
          </p:txBody>
        </p:sp>
        <p:sp>
          <p:nvSpPr>
            <p:cNvPr id="6169" name="Line 59"/>
            <p:cNvSpPr>
              <a:spLocks noChangeShapeType="1"/>
            </p:cNvSpPr>
            <p:nvPr/>
          </p:nvSpPr>
          <p:spPr bwMode="auto">
            <a:xfrm rot="5400000" flipH="1">
              <a:off x="2448" y="3552"/>
              <a:ext cx="0" cy="288"/>
            </a:xfrm>
            <a:prstGeom prst="line">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6170" name="Text Box 60"/>
            <p:cNvSpPr txBox="1">
              <a:spLocks noChangeArrowheads="1"/>
            </p:cNvSpPr>
            <p:nvPr/>
          </p:nvSpPr>
          <p:spPr bwMode="auto">
            <a:xfrm>
              <a:off x="2064" y="3543"/>
              <a:ext cx="2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u</a:t>
              </a:r>
              <a:r>
                <a:rPr lang="en-US" altLang="zh-CN" baseline="-25000"/>
                <a:t>f</a:t>
              </a:r>
              <a:endParaRPr lang="en-US" altLang="zh-CN"/>
            </a:p>
          </p:txBody>
        </p:sp>
        <p:sp>
          <p:nvSpPr>
            <p:cNvPr id="6171" name="Freeform 61"/>
            <p:cNvSpPr>
              <a:spLocks/>
            </p:cNvSpPr>
            <p:nvPr/>
          </p:nvSpPr>
          <p:spPr bwMode="auto">
            <a:xfrm>
              <a:off x="1814" y="3148"/>
              <a:ext cx="192" cy="144"/>
            </a:xfrm>
            <a:custGeom>
              <a:avLst/>
              <a:gdLst>
                <a:gd name="T0" fmla="*/ 192 w 192"/>
                <a:gd name="T1" fmla="*/ 144 h 144"/>
                <a:gd name="T2" fmla="*/ 192 w 192"/>
                <a:gd name="T3" fmla="*/ 0 h 144"/>
                <a:gd name="T4" fmla="*/ 0 w 192"/>
                <a:gd name="T5" fmla="*/ 0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192" y="144"/>
                  </a:moveTo>
                  <a:lnTo>
                    <a:pt x="192" y="0"/>
                  </a:lnTo>
                  <a:lnTo>
                    <a:pt x="0" y="0"/>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72" name="Line 62"/>
            <p:cNvSpPr>
              <a:spLocks noChangeShapeType="1"/>
            </p:cNvSpPr>
            <p:nvPr/>
          </p:nvSpPr>
          <p:spPr bwMode="auto">
            <a:xfrm>
              <a:off x="2006" y="3436"/>
              <a:ext cx="0" cy="144"/>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6173" name="Text Box 63"/>
            <p:cNvSpPr txBox="1">
              <a:spLocks noChangeArrowheads="1"/>
            </p:cNvSpPr>
            <p:nvPr/>
          </p:nvSpPr>
          <p:spPr bwMode="auto">
            <a:xfrm>
              <a:off x="919" y="2245"/>
              <a:ext cx="48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+U</a:t>
              </a:r>
              <a:r>
                <a:rPr lang="en-US" altLang="zh-CN" sz="2000" baseline="-25000"/>
                <a:t>CC</a:t>
              </a:r>
              <a:endParaRPr lang="en-US" altLang="zh-CN" sz="2000"/>
            </a:p>
          </p:txBody>
        </p:sp>
        <p:grpSp>
          <p:nvGrpSpPr>
            <p:cNvPr id="6174" name="Group 64"/>
            <p:cNvGrpSpPr>
              <a:grpSpLocks/>
            </p:cNvGrpSpPr>
            <p:nvPr/>
          </p:nvGrpSpPr>
          <p:grpSpPr bwMode="auto">
            <a:xfrm>
              <a:off x="1786" y="2284"/>
              <a:ext cx="77" cy="480"/>
              <a:chOff x="1824" y="1344"/>
              <a:chExt cx="77" cy="480"/>
            </a:xfrm>
          </p:grpSpPr>
          <p:sp>
            <p:nvSpPr>
              <p:cNvPr id="6199" name="Rectangle 65"/>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00" name="Line 66"/>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01" name="Line 67"/>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75" name="Freeform 68"/>
            <p:cNvSpPr>
              <a:spLocks/>
            </p:cNvSpPr>
            <p:nvPr/>
          </p:nvSpPr>
          <p:spPr bwMode="auto">
            <a:xfrm flipV="1">
              <a:off x="2160" y="2764"/>
              <a:ext cx="528" cy="240"/>
            </a:xfrm>
            <a:custGeom>
              <a:avLst/>
              <a:gdLst>
                <a:gd name="T0" fmla="*/ 528 w 528"/>
                <a:gd name="T1" fmla="*/ 0 h 336"/>
                <a:gd name="T2" fmla="*/ 528 w 528"/>
                <a:gd name="T3" fmla="*/ 122 h 336"/>
                <a:gd name="T4" fmla="*/ 0 w 528"/>
                <a:gd name="T5" fmla="*/ 122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76" name="Freeform 69"/>
            <p:cNvSpPr>
              <a:spLocks/>
            </p:cNvSpPr>
            <p:nvPr/>
          </p:nvSpPr>
          <p:spPr bwMode="auto">
            <a:xfrm rot="16200000" flipH="1">
              <a:off x="2520" y="3412"/>
              <a:ext cx="288" cy="48"/>
            </a:xfrm>
            <a:custGeom>
              <a:avLst/>
              <a:gdLst>
                <a:gd name="T0" fmla="*/ 86 w 528"/>
                <a:gd name="T1" fmla="*/ 0 h 336"/>
                <a:gd name="T2" fmla="*/ 86 w 528"/>
                <a:gd name="T3" fmla="*/ 1 h 336"/>
                <a:gd name="T4" fmla="*/ 0 w 528"/>
                <a:gd name="T5" fmla="*/ 1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77" name="Line 70"/>
            <p:cNvSpPr>
              <a:spLocks noChangeShapeType="1"/>
            </p:cNvSpPr>
            <p:nvPr/>
          </p:nvSpPr>
          <p:spPr bwMode="auto">
            <a:xfrm>
              <a:off x="2252" y="3330"/>
              <a:ext cx="0" cy="240"/>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6178" name="Line 71"/>
            <p:cNvSpPr>
              <a:spLocks noChangeShapeType="1"/>
            </p:cNvSpPr>
            <p:nvPr/>
          </p:nvSpPr>
          <p:spPr bwMode="auto">
            <a:xfrm flipV="1">
              <a:off x="2250" y="2764"/>
              <a:ext cx="0" cy="356"/>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6179" name="Text Box 72"/>
            <p:cNvSpPr txBox="1">
              <a:spLocks noChangeArrowheads="1"/>
            </p:cNvSpPr>
            <p:nvPr/>
          </p:nvSpPr>
          <p:spPr bwMode="auto">
            <a:xfrm>
              <a:off x="2380" y="3249"/>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C</a:t>
              </a:r>
              <a:r>
                <a:rPr lang="en-US" altLang="zh-CN" sz="2000" baseline="-25000"/>
                <a:t>2</a:t>
              </a:r>
              <a:endParaRPr lang="en-US" altLang="zh-CN" sz="2000" i="1"/>
            </a:p>
          </p:txBody>
        </p:sp>
        <p:grpSp>
          <p:nvGrpSpPr>
            <p:cNvPr id="6180" name="Group 73"/>
            <p:cNvGrpSpPr>
              <a:grpSpLocks noChangeAspect="1"/>
            </p:cNvGrpSpPr>
            <p:nvPr/>
          </p:nvGrpSpPr>
          <p:grpSpPr bwMode="auto">
            <a:xfrm rot="-5400000">
              <a:off x="2428" y="3436"/>
              <a:ext cx="141" cy="290"/>
              <a:chOff x="2064" y="576"/>
              <a:chExt cx="117" cy="240"/>
            </a:xfrm>
          </p:grpSpPr>
          <p:grpSp>
            <p:nvGrpSpPr>
              <p:cNvPr id="6194" name="Group 74"/>
              <p:cNvGrpSpPr>
                <a:grpSpLocks noChangeAspect="1"/>
              </p:cNvGrpSpPr>
              <p:nvPr/>
            </p:nvGrpSpPr>
            <p:grpSpPr bwMode="auto">
              <a:xfrm>
                <a:off x="2064" y="672"/>
                <a:ext cx="117" cy="49"/>
                <a:chOff x="2064" y="672"/>
                <a:chExt cx="117" cy="49"/>
              </a:xfrm>
            </p:grpSpPr>
            <p:sp>
              <p:nvSpPr>
                <p:cNvPr id="6197" name="Line 75"/>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8" name="Line 76"/>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95" name="Line 77"/>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6" name="Line 78"/>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81" name="Group 79"/>
            <p:cNvGrpSpPr>
              <a:grpSpLocks noChangeAspect="1"/>
            </p:cNvGrpSpPr>
            <p:nvPr/>
          </p:nvGrpSpPr>
          <p:grpSpPr bwMode="auto">
            <a:xfrm>
              <a:off x="2181" y="3070"/>
              <a:ext cx="141" cy="290"/>
              <a:chOff x="2064" y="576"/>
              <a:chExt cx="117" cy="240"/>
            </a:xfrm>
          </p:grpSpPr>
          <p:grpSp>
            <p:nvGrpSpPr>
              <p:cNvPr id="6189" name="Group 80"/>
              <p:cNvGrpSpPr>
                <a:grpSpLocks noChangeAspect="1"/>
              </p:cNvGrpSpPr>
              <p:nvPr/>
            </p:nvGrpSpPr>
            <p:grpSpPr bwMode="auto">
              <a:xfrm>
                <a:off x="2064" y="672"/>
                <a:ext cx="117" cy="49"/>
                <a:chOff x="2064" y="672"/>
                <a:chExt cx="117" cy="49"/>
              </a:xfrm>
            </p:grpSpPr>
            <p:sp>
              <p:nvSpPr>
                <p:cNvPr id="6192" name="Line 81"/>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3" name="Line 82"/>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90" name="Line 83"/>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1" name="Line 84"/>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82" name="Group 85"/>
            <p:cNvGrpSpPr>
              <a:grpSpLocks/>
            </p:cNvGrpSpPr>
            <p:nvPr/>
          </p:nvGrpSpPr>
          <p:grpSpPr bwMode="auto">
            <a:xfrm rot="5400000">
              <a:off x="2551" y="3135"/>
              <a:ext cx="326" cy="52"/>
              <a:chOff x="1877" y="383"/>
              <a:chExt cx="326" cy="52"/>
            </a:xfrm>
          </p:grpSpPr>
          <p:sp>
            <p:nvSpPr>
              <p:cNvPr id="6183" name="Freeform 86"/>
              <p:cNvSpPr>
                <a:spLocks/>
              </p:cNvSpPr>
              <p:nvPr/>
            </p:nvSpPr>
            <p:spPr bwMode="auto">
              <a:xfrm rot="10800000" flipH="1" flipV="1">
                <a:off x="1925" y="384"/>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84" name="Freeform 87"/>
              <p:cNvSpPr>
                <a:spLocks/>
              </p:cNvSpPr>
              <p:nvPr/>
            </p:nvSpPr>
            <p:spPr bwMode="auto">
              <a:xfrm rot="10800000" flipH="1" flipV="1">
                <a:off x="1981"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85" name="Freeform 88"/>
              <p:cNvSpPr>
                <a:spLocks/>
              </p:cNvSpPr>
              <p:nvPr/>
            </p:nvSpPr>
            <p:spPr bwMode="auto">
              <a:xfrm rot="10800000" flipH="1" flipV="1">
                <a:off x="2039"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86" name="Freeform 89"/>
              <p:cNvSpPr>
                <a:spLocks/>
              </p:cNvSpPr>
              <p:nvPr/>
            </p:nvSpPr>
            <p:spPr bwMode="auto">
              <a:xfrm rot="10800000" flipH="1" flipV="1">
                <a:off x="2097"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87" name="Line 90"/>
              <p:cNvSpPr>
                <a:spLocks noChangeShapeType="1"/>
              </p:cNvSpPr>
              <p:nvPr/>
            </p:nvSpPr>
            <p:spPr bwMode="auto">
              <a:xfrm rot="10800000" flipH="1" flipV="1">
                <a:off x="1877" y="433"/>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8" name="Line 91"/>
              <p:cNvSpPr>
                <a:spLocks noChangeShapeType="1"/>
              </p:cNvSpPr>
              <p:nvPr/>
            </p:nvSpPr>
            <p:spPr bwMode="auto">
              <a:xfrm rot="10800000" flipH="1" flipV="1">
                <a:off x="2155" y="432"/>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7700"/>
                                        </p:tgtEl>
                                        <p:attrNameLst>
                                          <p:attrName>style.visibility</p:attrName>
                                        </p:attrNameLst>
                                      </p:cBhvr>
                                      <p:to>
                                        <p:strVal val="visible"/>
                                      </p:to>
                                    </p:set>
                                    <p:animEffect transition="in" filter="wipe(up)">
                                      <p:cBhvr>
                                        <p:cTn id="7" dur="1000"/>
                                        <p:tgtEl>
                                          <p:spTgt spid="157700"/>
                                        </p:tgtEl>
                                      </p:cBhvr>
                                    </p:animEffect>
                                  </p:childTnLst>
                                </p:cTn>
                              </p:par>
                              <p:par>
                                <p:cTn id="8" presetID="12" presetClass="entr" presetSubtype="2"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lide(fromRight)">
                                      <p:cBhvr>
                                        <p:cTn id="10" dur="500"/>
                                        <p:tgtEl>
                                          <p:spTgt spid="2"/>
                                        </p:tgtEl>
                                      </p:cBhvr>
                                    </p:animEffect>
                                  </p:childTnLst>
                                </p:cTn>
                              </p:par>
                            </p:childTnLst>
                          </p:cTn>
                        </p:par>
                        <p:par>
                          <p:cTn id="11" fill="hold" nodeType="afterGroup">
                            <p:stCondLst>
                              <p:cond delay="1000"/>
                            </p:stCondLst>
                            <p:childTnLst>
                              <p:par>
                                <p:cTn id="12" presetID="22" presetClass="entr" presetSubtype="8" fill="hold" nodeType="afterEffect">
                                  <p:stCondLst>
                                    <p:cond delay="0"/>
                                  </p:stCondLst>
                                  <p:childTnLst>
                                    <p:set>
                                      <p:cBhvr>
                                        <p:cTn id="13" dur="1" fill="hold">
                                          <p:stCondLst>
                                            <p:cond delay="0"/>
                                          </p:stCondLst>
                                        </p:cTn>
                                        <p:tgtEl>
                                          <p:spTgt spid="157701"/>
                                        </p:tgtEl>
                                        <p:attrNameLst>
                                          <p:attrName>style.visibility</p:attrName>
                                        </p:attrNameLst>
                                      </p:cBhvr>
                                      <p:to>
                                        <p:strVal val="visible"/>
                                      </p:to>
                                    </p:set>
                                    <p:animEffect transition="in" filter="wipe(left)">
                                      <p:cBhvr>
                                        <p:cTn id="14" dur="500"/>
                                        <p:tgtEl>
                                          <p:spTgt spid="15770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57702"/>
                                        </p:tgtEl>
                                        <p:attrNameLst>
                                          <p:attrName>style.visibility</p:attrName>
                                        </p:attrNameLst>
                                      </p:cBhvr>
                                      <p:to>
                                        <p:strVal val="visible"/>
                                      </p:to>
                                    </p:set>
                                    <p:animEffect transition="in" filter="wipe(up)">
                                      <p:cBhvr>
                                        <p:cTn id="19" dur="1000"/>
                                        <p:tgtEl>
                                          <p:spTgt spid="157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0" grpId="0" autoUpdateAnimBg="0"/>
      <p:bldP spid="15770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mtClean="0">
                <a:ea typeface="宋体" charset="-122"/>
              </a:rPr>
              <a:t>8.1.2  </a:t>
            </a:r>
            <a:r>
              <a:rPr lang="en-US" altLang="zh-CN" i="1" smtClean="0">
                <a:ea typeface="宋体" charset="-122"/>
              </a:rPr>
              <a:t>LC</a:t>
            </a:r>
            <a:r>
              <a:rPr lang="zh-CN" altLang="en-US" smtClean="0">
                <a:ea typeface="宋体" charset="-122"/>
              </a:rPr>
              <a:t>振荡电路（续</a:t>
            </a:r>
            <a:r>
              <a:rPr lang="en-US" altLang="zh-CN" smtClean="0">
                <a:ea typeface="宋体" charset="-122"/>
              </a:rPr>
              <a:t>10</a:t>
            </a:r>
            <a:r>
              <a:rPr lang="zh-CN" altLang="en-US" smtClean="0">
                <a:ea typeface="宋体" charset="-122"/>
              </a:rPr>
              <a:t>）</a:t>
            </a:r>
            <a:endParaRPr lang="en-US" altLang="zh-CN" smtClean="0">
              <a:ea typeface="宋体" charset="-122"/>
            </a:endParaRPr>
          </a:p>
        </p:txBody>
      </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24</a:t>
            </a:fld>
            <a:endParaRPr lang="zh-CN" altLang="en-US"/>
          </a:p>
        </p:txBody>
      </p:sp>
      <p:sp>
        <p:nvSpPr>
          <p:cNvPr id="161796" name="Text Box 4"/>
          <p:cNvSpPr txBox="1">
            <a:spLocks noChangeArrowheads="1"/>
          </p:cNvSpPr>
          <p:nvPr/>
        </p:nvSpPr>
        <p:spPr bwMode="auto">
          <a:xfrm>
            <a:off x="392113" y="1092200"/>
            <a:ext cx="8751887"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30000"/>
              </a:lnSpc>
            </a:pPr>
            <a:r>
              <a:rPr lang="zh-CN" altLang="en-US"/>
              <a:t>电路的振荡频率不能通过调节电容来改变，否则将改变反馈系数，要靠调节电感来改变振荡频率，调节不方便。在高频振荡时，晶体管的寄生电容和振荡电容并联，不会破坏振荡条件，可用于较高频率振荡（几百兆赫）。</a:t>
            </a:r>
          </a:p>
        </p:txBody>
      </p:sp>
      <p:grpSp>
        <p:nvGrpSpPr>
          <p:cNvPr id="2" name="Group 5"/>
          <p:cNvGrpSpPr>
            <a:grpSpLocks/>
          </p:cNvGrpSpPr>
          <p:nvPr/>
        </p:nvGrpSpPr>
        <p:grpSpPr bwMode="auto">
          <a:xfrm>
            <a:off x="5978525" y="2979738"/>
            <a:ext cx="2941638" cy="2590800"/>
            <a:chOff x="1104" y="2208"/>
            <a:chExt cx="1853" cy="1632"/>
          </a:xfrm>
        </p:grpSpPr>
        <p:grpSp>
          <p:nvGrpSpPr>
            <p:cNvPr id="33798" name="Group 6"/>
            <p:cNvGrpSpPr>
              <a:grpSpLocks/>
            </p:cNvGrpSpPr>
            <p:nvPr/>
          </p:nvGrpSpPr>
          <p:grpSpPr bwMode="auto">
            <a:xfrm>
              <a:off x="1536" y="2764"/>
              <a:ext cx="288" cy="336"/>
              <a:chOff x="1344" y="1680"/>
              <a:chExt cx="288" cy="336"/>
            </a:xfrm>
          </p:grpSpPr>
          <p:sp>
            <p:nvSpPr>
              <p:cNvPr id="33878" name="Line 7"/>
              <p:cNvSpPr>
                <a:spLocks noChangeShapeType="1"/>
              </p:cNvSpPr>
              <p:nvPr/>
            </p:nvSpPr>
            <p:spPr bwMode="auto">
              <a:xfrm>
                <a:off x="1488" y="172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79" name="Line 8"/>
              <p:cNvSpPr>
                <a:spLocks noChangeShapeType="1"/>
              </p:cNvSpPr>
              <p:nvPr/>
            </p:nvSpPr>
            <p:spPr bwMode="auto">
              <a:xfrm flipV="1">
                <a:off x="1488" y="168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80" name="Line 9"/>
              <p:cNvSpPr>
                <a:spLocks noChangeShapeType="1"/>
              </p:cNvSpPr>
              <p:nvPr/>
            </p:nvSpPr>
            <p:spPr bwMode="auto">
              <a:xfrm>
                <a:off x="1488" y="1872"/>
                <a:ext cx="144" cy="144"/>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3881" name="Line 10"/>
              <p:cNvSpPr>
                <a:spLocks noChangeShapeType="1"/>
              </p:cNvSpPr>
              <p:nvPr/>
            </p:nvSpPr>
            <p:spPr bwMode="auto">
              <a:xfrm>
                <a:off x="1344" y="1846"/>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799" name="Group 11"/>
            <p:cNvGrpSpPr>
              <a:grpSpLocks/>
            </p:cNvGrpSpPr>
            <p:nvPr/>
          </p:nvGrpSpPr>
          <p:grpSpPr bwMode="auto">
            <a:xfrm>
              <a:off x="1486" y="2428"/>
              <a:ext cx="77" cy="480"/>
              <a:chOff x="1824" y="1344"/>
              <a:chExt cx="77" cy="480"/>
            </a:xfrm>
          </p:grpSpPr>
          <p:sp>
            <p:nvSpPr>
              <p:cNvPr id="33875" name="Rectangle 12"/>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876" name="Line 13"/>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77" name="Line 14"/>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800" name="Group 15"/>
            <p:cNvGrpSpPr>
              <a:grpSpLocks noChangeAspect="1"/>
            </p:cNvGrpSpPr>
            <p:nvPr/>
          </p:nvGrpSpPr>
          <p:grpSpPr bwMode="auto">
            <a:xfrm>
              <a:off x="1938" y="3244"/>
              <a:ext cx="141" cy="290"/>
              <a:chOff x="3120" y="864"/>
              <a:chExt cx="117" cy="240"/>
            </a:xfrm>
          </p:grpSpPr>
          <p:grpSp>
            <p:nvGrpSpPr>
              <p:cNvPr id="33866" name="Group 16"/>
              <p:cNvGrpSpPr>
                <a:grpSpLocks noChangeAspect="1"/>
              </p:cNvGrpSpPr>
              <p:nvPr/>
            </p:nvGrpSpPr>
            <p:grpSpPr bwMode="auto">
              <a:xfrm>
                <a:off x="3120" y="864"/>
                <a:ext cx="117" cy="240"/>
                <a:chOff x="2064" y="576"/>
                <a:chExt cx="117" cy="240"/>
              </a:xfrm>
            </p:grpSpPr>
            <p:grpSp>
              <p:nvGrpSpPr>
                <p:cNvPr id="33870" name="Group 17"/>
                <p:cNvGrpSpPr>
                  <a:grpSpLocks noChangeAspect="1"/>
                </p:cNvGrpSpPr>
                <p:nvPr/>
              </p:nvGrpSpPr>
              <p:grpSpPr bwMode="auto">
                <a:xfrm>
                  <a:off x="2064" y="672"/>
                  <a:ext cx="117" cy="49"/>
                  <a:chOff x="2064" y="672"/>
                  <a:chExt cx="117" cy="49"/>
                </a:xfrm>
              </p:grpSpPr>
              <p:sp>
                <p:nvSpPr>
                  <p:cNvPr id="33873" name="Line 18"/>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74" name="Line 19"/>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71" name="Line 20"/>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72" name="Line 21"/>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867" name="Group 22"/>
              <p:cNvGrpSpPr>
                <a:grpSpLocks noChangeAspect="1"/>
              </p:cNvGrpSpPr>
              <p:nvPr/>
            </p:nvGrpSpPr>
            <p:grpSpPr bwMode="auto">
              <a:xfrm>
                <a:off x="3198" y="905"/>
                <a:ext cx="34" cy="34"/>
                <a:chOff x="3552" y="1000"/>
                <a:chExt cx="34" cy="34"/>
              </a:xfrm>
            </p:grpSpPr>
            <p:sp>
              <p:nvSpPr>
                <p:cNvPr id="33868" name="Line 23"/>
                <p:cNvSpPr>
                  <a:spLocks noChangeAspect="1" noChangeShapeType="1"/>
                </p:cNvSpPr>
                <p:nvPr/>
              </p:nvSpPr>
              <p:spPr bwMode="auto">
                <a:xfrm>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9" name="Line 24"/>
                <p:cNvSpPr>
                  <a:spLocks noChangeAspect="1" noChangeShapeType="1"/>
                </p:cNvSpPr>
                <p:nvPr/>
              </p:nvSpPr>
              <p:spPr bwMode="auto">
                <a:xfrm rot="5400000">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3801" name="Group 25"/>
            <p:cNvGrpSpPr>
              <a:grpSpLocks noChangeAspect="1"/>
            </p:cNvGrpSpPr>
            <p:nvPr/>
          </p:nvGrpSpPr>
          <p:grpSpPr bwMode="auto">
            <a:xfrm rot="16200000" flipV="1">
              <a:off x="1320" y="2782"/>
              <a:ext cx="141" cy="290"/>
              <a:chOff x="3120" y="864"/>
              <a:chExt cx="117" cy="240"/>
            </a:xfrm>
          </p:grpSpPr>
          <p:grpSp>
            <p:nvGrpSpPr>
              <p:cNvPr id="33857" name="Group 26"/>
              <p:cNvGrpSpPr>
                <a:grpSpLocks noChangeAspect="1"/>
              </p:cNvGrpSpPr>
              <p:nvPr/>
            </p:nvGrpSpPr>
            <p:grpSpPr bwMode="auto">
              <a:xfrm>
                <a:off x="3120" y="864"/>
                <a:ext cx="117" cy="240"/>
                <a:chOff x="2064" y="576"/>
                <a:chExt cx="117" cy="240"/>
              </a:xfrm>
            </p:grpSpPr>
            <p:grpSp>
              <p:nvGrpSpPr>
                <p:cNvPr id="33861" name="Group 27"/>
                <p:cNvGrpSpPr>
                  <a:grpSpLocks noChangeAspect="1"/>
                </p:cNvGrpSpPr>
                <p:nvPr/>
              </p:nvGrpSpPr>
              <p:grpSpPr bwMode="auto">
                <a:xfrm>
                  <a:off x="2064" y="672"/>
                  <a:ext cx="117" cy="49"/>
                  <a:chOff x="2064" y="672"/>
                  <a:chExt cx="117" cy="49"/>
                </a:xfrm>
              </p:grpSpPr>
              <p:sp>
                <p:nvSpPr>
                  <p:cNvPr id="33864" name="Line 28"/>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5" name="Line 29"/>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62" name="Line 30"/>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3" name="Line 31"/>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858" name="Group 32"/>
              <p:cNvGrpSpPr>
                <a:grpSpLocks noChangeAspect="1"/>
              </p:cNvGrpSpPr>
              <p:nvPr/>
            </p:nvGrpSpPr>
            <p:grpSpPr bwMode="auto">
              <a:xfrm>
                <a:off x="3198" y="905"/>
                <a:ext cx="34" cy="34"/>
                <a:chOff x="3552" y="1000"/>
                <a:chExt cx="34" cy="34"/>
              </a:xfrm>
            </p:grpSpPr>
            <p:sp>
              <p:nvSpPr>
                <p:cNvPr id="33859" name="Line 33"/>
                <p:cNvSpPr>
                  <a:spLocks noChangeAspect="1" noChangeShapeType="1"/>
                </p:cNvSpPr>
                <p:nvPr/>
              </p:nvSpPr>
              <p:spPr bwMode="auto">
                <a:xfrm>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0" name="Line 34"/>
                <p:cNvSpPr>
                  <a:spLocks noChangeAspect="1" noChangeShapeType="1"/>
                </p:cNvSpPr>
                <p:nvPr/>
              </p:nvSpPr>
              <p:spPr bwMode="auto">
                <a:xfrm rot="5400000">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3802" name="Group 35"/>
            <p:cNvGrpSpPr>
              <a:grpSpLocks/>
            </p:cNvGrpSpPr>
            <p:nvPr/>
          </p:nvGrpSpPr>
          <p:grpSpPr bwMode="auto">
            <a:xfrm>
              <a:off x="1776" y="3100"/>
              <a:ext cx="77" cy="480"/>
              <a:chOff x="1824" y="1344"/>
              <a:chExt cx="77" cy="480"/>
            </a:xfrm>
          </p:grpSpPr>
          <p:sp>
            <p:nvSpPr>
              <p:cNvPr id="33854" name="Rectangle 36"/>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855" name="Line 37"/>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6" name="Line 38"/>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803" name="Group 39"/>
            <p:cNvGrpSpPr>
              <a:grpSpLocks/>
            </p:cNvGrpSpPr>
            <p:nvPr/>
          </p:nvGrpSpPr>
          <p:grpSpPr bwMode="auto">
            <a:xfrm>
              <a:off x="1746" y="3580"/>
              <a:ext cx="144" cy="96"/>
              <a:chOff x="1056" y="1392"/>
              <a:chExt cx="144" cy="96"/>
            </a:xfrm>
          </p:grpSpPr>
          <p:sp>
            <p:nvSpPr>
              <p:cNvPr id="33852" name="Line 40"/>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3" name="Line 41"/>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804" name="Group 42"/>
            <p:cNvGrpSpPr>
              <a:grpSpLocks/>
            </p:cNvGrpSpPr>
            <p:nvPr/>
          </p:nvGrpSpPr>
          <p:grpSpPr bwMode="auto">
            <a:xfrm>
              <a:off x="1487" y="2908"/>
              <a:ext cx="77" cy="480"/>
              <a:chOff x="1824" y="1344"/>
              <a:chExt cx="77" cy="480"/>
            </a:xfrm>
          </p:grpSpPr>
          <p:sp>
            <p:nvSpPr>
              <p:cNvPr id="33849" name="Rectangle 43"/>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850" name="Line 44"/>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1" name="Line 45"/>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05" name="Line 46"/>
            <p:cNvSpPr>
              <a:spLocks noChangeShapeType="1"/>
            </p:cNvSpPr>
            <p:nvPr/>
          </p:nvSpPr>
          <p:spPr bwMode="auto">
            <a:xfrm flipH="1">
              <a:off x="1824" y="2762"/>
              <a:ext cx="384" cy="0"/>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3806" name="Line 47"/>
            <p:cNvSpPr>
              <a:spLocks noChangeShapeType="1"/>
            </p:cNvSpPr>
            <p:nvPr/>
          </p:nvSpPr>
          <p:spPr bwMode="auto">
            <a:xfrm>
              <a:off x="2064" y="3580"/>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7" name="Freeform 48"/>
            <p:cNvSpPr>
              <a:spLocks/>
            </p:cNvSpPr>
            <p:nvPr/>
          </p:nvSpPr>
          <p:spPr bwMode="auto">
            <a:xfrm>
              <a:off x="1296" y="2236"/>
              <a:ext cx="528" cy="192"/>
            </a:xfrm>
            <a:custGeom>
              <a:avLst/>
              <a:gdLst>
                <a:gd name="T0" fmla="*/ 221 w 816"/>
                <a:gd name="T1" fmla="*/ 192 h 192"/>
                <a:gd name="T2" fmla="*/ 221 w 816"/>
                <a:gd name="T3" fmla="*/ 0 h 192"/>
                <a:gd name="T4" fmla="*/ 0 w 816"/>
                <a:gd name="T5" fmla="*/ 0 h 192"/>
                <a:gd name="T6" fmla="*/ 0 60000 65536"/>
                <a:gd name="T7" fmla="*/ 0 60000 65536"/>
                <a:gd name="T8" fmla="*/ 0 60000 65536"/>
                <a:gd name="T9" fmla="*/ 0 w 816"/>
                <a:gd name="T10" fmla="*/ 0 h 192"/>
                <a:gd name="T11" fmla="*/ 816 w 816"/>
                <a:gd name="T12" fmla="*/ 192 h 192"/>
              </a:gdLst>
              <a:ahLst/>
              <a:cxnLst>
                <a:cxn ang="T6">
                  <a:pos x="T0" y="T1"/>
                </a:cxn>
                <a:cxn ang="T7">
                  <a:pos x="T2" y="T3"/>
                </a:cxn>
                <a:cxn ang="T8">
                  <a:pos x="T4" y="T5"/>
                </a:cxn>
              </a:cxnLst>
              <a:rect l="T9" t="T10" r="T11" b="T12"/>
              <a:pathLst>
                <a:path w="816" h="192">
                  <a:moveTo>
                    <a:pt x="816" y="192"/>
                  </a:moveTo>
                  <a:lnTo>
                    <a:pt x="816" y="0"/>
                  </a:ln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08" name="Line 49"/>
            <p:cNvSpPr>
              <a:spLocks noChangeShapeType="1"/>
            </p:cNvSpPr>
            <p:nvPr/>
          </p:nvSpPr>
          <p:spPr bwMode="auto">
            <a:xfrm flipV="1">
              <a:off x="1524" y="2232"/>
              <a:ext cx="0" cy="288"/>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3809" name="Oval 50"/>
            <p:cNvSpPr>
              <a:spLocks noChangeArrowheads="1"/>
            </p:cNvSpPr>
            <p:nvPr/>
          </p:nvSpPr>
          <p:spPr bwMode="auto">
            <a:xfrm>
              <a:off x="1248" y="2208"/>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810" name="Freeform 51"/>
            <p:cNvSpPr>
              <a:spLocks/>
            </p:cNvSpPr>
            <p:nvPr/>
          </p:nvSpPr>
          <p:spPr bwMode="auto">
            <a:xfrm flipH="1">
              <a:off x="1528" y="3292"/>
              <a:ext cx="528" cy="288"/>
            </a:xfrm>
            <a:custGeom>
              <a:avLst/>
              <a:gdLst>
                <a:gd name="T0" fmla="*/ 528 w 528"/>
                <a:gd name="T1" fmla="*/ 0 h 336"/>
                <a:gd name="T2" fmla="*/ 528 w 528"/>
                <a:gd name="T3" fmla="*/ 212 h 336"/>
                <a:gd name="T4" fmla="*/ 0 w 528"/>
                <a:gd name="T5" fmla="*/ 212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11" name="Freeform 52"/>
            <p:cNvSpPr>
              <a:spLocks/>
            </p:cNvSpPr>
            <p:nvPr/>
          </p:nvSpPr>
          <p:spPr bwMode="auto">
            <a:xfrm flipV="1">
              <a:off x="1134" y="2928"/>
              <a:ext cx="1554" cy="912"/>
            </a:xfrm>
            <a:custGeom>
              <a:avLst/>
              <a:gdLst>
                <a:gd name="T0" fmla="*/ 278 w 1248"/>
                <a:gd name="T1" fmla="*/ 912 h 912"/>
                <a:gd name="T2" fmla="*/ 0 w 1248"/>
                <a:gd name="T3" fmla="*/ 912 h 912"/>
                <a:gd name="T4" fmla="*/ 0 w 1248"/>
                <a:gd name="T5" fmla="*/ 0 h 912"/>
                <a:gd name="T6" fmla="*/ 2409 w 1248"/>
                <a:gd name="T7" fmla="*/ 0 h 912"/>
                <a:gd name="T8" fmla="*/ 2409 w 1248"/>
                <a:gd name="T9" fmla="*/ 432 h 912"/>
                <a:gd name="T10" fmla="*/ 0 60000 65536"/>
                <a:gd name="T11" fmla="*/ 0 60000 65536"/>
                <a:gd name="T12" fmla="*/ 0 60000 65536"/>
                <a:gd name="T13" fmla="*/ 0 60000 65536"/>
                <a:gd name="T14" fmla="*/ 0 60000 65536"/>
                <a:gd name="T15" fmla="*/ 0 w 1248"/>
                <a:gd name="T16" fmla="*/ 0 h 912"/>
                <a:gd name="T17" fmla="*/ 1248 w 1248"/>
                <a:gd name="T18" fmla="*/ 912 h 912"/>
              </a:gdLst>
              <a:ahLst/>
              <a:cxnLst>
                <a:cxn ang="T10">
                  <a:pos x="T0" y="T1"/>
                </a:cxn>
                <a:cxn ang="T11">
                  <a:pos x="T2" y="T3"/>
                </a:cxn>
                <a:cxn ang="T12">
                  <a:pos x="T4" y="T5"/>
                </a:cxn>
                <a:cxn ang="T13">
                  <a:pos x="T6" y="T7"/>
                </a:cxn>
                <a:cxn ang="T14">
                  <a:pos x="T8" y="T9"/>
                </a:cxn>
              </a:cxnLst>
              <a:rect l="T15" t="T16" r="T17" b="T18"/>
              <a:pathLst>
                <a:path w="1248" h="912">
                  <a:moveTo>
                    <a:pt x="144" y="912"/>
                  </a:moveTo>
                  <a:lnTo>
                    <a:pt x="0" y="912"/>
                  </a:lnTo>
                  <a:lnTo>
                    <a:pt x="0" y="0"/>
                  </a:lnTo>
                  <a:lnTo>
                    <a:pt x="1248" y="0"/>
                  </a:lnTo>
                  <a:lnTo>
                    <a:pt x="1248" y="432"/>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12" name="Oval 53"/>
            <p:cNvSpPr>
              <a:spLocks noChangeAspect="1" noChangeArrowheads="1"/>
            </p:cNvSpPr>
            <p:nvPr/>
          </p:nvSpPr>
          <p:spPr bwMode="auto">
            <a:xfrm>
              <a:off x="1508" y="2908"/>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33813" name="Oval 54"/>
            <p:cNvSpPr>
              <a:spLocks noChangeAspect="1" noChangeArrowheads="1"/>
            </p:cNvSpPr>
            <p:nvPr/>
          </p:nvSpPr>
          <p:spPr bwMode="auto">
            <a:xfrm>
              <a:off x="2678" y="3562"/>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33814" name="Text Box 55"/>
            <p:cNvSpPr txBox="1">
              <a:spLocks noChangeArrowheads="1"/>
            </p:cNvSpPr>
            <p:nvPr/>
          </p:nvSpPr>
          <p:spPr bwMode="auto">
            <a:xfrm>
              <a:off x="2724" y="3006"/>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L</a:t>
              </a:r>
            </a:p>
          </p:txBody>
        </p:sp>
        <p:sp>
          <p:nvSpPr>
            <p:cNvPr id="33815" name="Text Box 56"/>
            <p:cNvSpPr txBox="1">
              <a:spLocks noChangeArrowheads="1"/>
            </p:cNvSpPr>
            <p:nvPr/>
          </p:nvSpPr>
          <p:spPr bwMode="auto">
            <a:xfrm>
              <a:off x="1968" y="2973"/>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C</a:t>
              </a:r>
              <a:r>
                <a:rPr lang="en-US" altLang="zh-CN" sz="2000" baseline="-25000"/>
                <a:t>1</a:t>
              </a:r>
              <a:endParaRPr lang="en-US" altLang="zh-CN" sz="2000" i="1"/>
            </a:p>
          </p:txBody>
        </p:sp>
        <p:sp>
          <p:nvSpPr>
            <p:cNvPr id="33816" name="Line 57"/>
            <p:cNvSpPr>
              <a:spLocks noChangeShapeType="1"/>
            </p:cNvSpPr>
            <p:nvPr/>
          </p:nvSpPr>
          <p:spPr bwMode="auto">
            <a:xfrm rot="5400000" flipH="1">
              <a:off x="2448" y="3552"/>
              <a:ext cx="0" cy="288"/>
            </a:xfrm>
            <a:prstGeom prst="line">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3817" name="Text Box 58"/>
            <p:cNvSpPr txBox="1">
              <a:spLocks noChangeArrowheads="1"/>
            </p:cNvSpPr>
            <p:nvPr/>
          </p:nvSpPr>
          <p:spPr bwMode="auto">
            <a:xfrm>
              <a:off x="2064" y="3543"/>
              <a:ext cx="2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u</a:t>
              </a:r>
              <a:r>
                <a:rPr lang="en-US" altLang="zh-CN" baseline="-25000"/>
                <a:t>f</a:t>
              </a:r>
              <a:endParaRPr lang="en-US" altLang="zh-CN"/>
            </a:p>
          </p:txBody>
        </p:sp>
        <p:sp>
          <p:nvSpPr>
            <p:cNvPr id="33818" name="Freeform 59"/>
            <p:cNvSpPr>
              <a:spLocks/>
            </p:cNvSpPr>
            <p:nvPr/>
          </p:nvSpPr>
          <p:spPr bwMode="auto">
            <a:xfrm>
              <a:off x="1814" y="3148"/>
              <a:ext cx="192" cy="144"/>
            </a:xfrm>
            <a:custGeom>
              <a:avLst/>
              <a:gdLst>
                <a:gd name="T0" fmla="*/ 192 w 192"/>
                <a:gd name="T1" fmla="*/ 144 h 144"/>
                <a:gd name="T2" fmla="*/ 192 w 192"/>
                <a:gd name="T3" fmla="*/ 0 h 144"/>
                <a:gd name="T4" fmla="*/ 0 w 192"/>
                <a:gd name="T5" fmla="*/ 0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192" y="144"/>
                  </a:moveTo>
                  <a:lnTo>
                    <a:pt x="192" y="0"/>
                  </a:lnTo>
                  <a:lnTo>
                    <a:pt x="0" y="0"/>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19" name="Line 60"/>
            <p:cNvSpPr>
              <a:spLocks noChangeShapeType="1"/>
            </p:cNvSpPr>
            <p:nvPr/>
          </p:nvSpPr>
          <p:spPr bwMode="auto">
            <a:xfrm>
              <a:off x="2006" y="3436"/>
              <a:ext cx="0" cy="144"/>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3820" name="Text Box 61"/>
            <p:cNvSpPr txBox="1">
              <a:spLocks noChangeArrowheads="1"/>
            </p:cNvSpPr>
            <p:nvPr/>
          </p:nvSpPr>
          <p:spPr bwMode="auto">
            <a:xfrm>
              <a:off x="1104" y="2245"/>
              <a:ext cx="4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+V</a:t>
              </a:r>
              <a:r>
                <a:rPr lang="en-US" altLang="zh-CN" sz="2000" baseline="-25000"/>
                <a:t>CC</a:t>
              </a:r>
              <a:endParaRPr lang="en-US" altLang="zh-CN" sz="2000"/>
            </a:p>
          </p:txBody>
        </p:sp>
        <p:grpSp>
          <p:nvGrpSpPr>
            <p:cNvPr id="33821" name="Group 62"/>
            <p:cNvGrpSpPr>
              <a:grpSpLocks/>
            </p:cNvGrpSpPr>
            <p:nvPr/>
          </p:nvGrpSpPr>
          <p:grpSpPr bwMode="auto">
            <a:xfrm>
              <a:off x="1786" y="2284"/>
              <a:ext cx="77" cy="480"/>
              <a:chOff x="1824" y="1344"/>
              <a:chExt cx="77" cy="480"/>
            </a:xfrm>
          </p:grpSpPr>
          <p:sp>
            <p:nvSpPr>
              <p:cNvPr id="33846" name="Rectangle 63"/>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847" name="Line 64"/>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8" name="Line 65"/>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22" name="Freeform 66"/>
            <p:cNvSpPr>
              <a:spLocks/>
            </p:cNvSpPr>
            <p:nvPr/>
          </p:nvSpPr>
          <p:spPr bwMode="auto">
            <a:xfrm flipV="1">
              <a:off x="2160" y="2764"/>
              <a:ext cx="528" cy="240"/>
            </a:xfrm>
            <a:custGeom>
              <a:avLst/>
              <a:gdLst>
                <a:gd name="T0" fmla="*/ 528 w 528"/>
                <a:gd name="T1" fmla="*/ 0 h 336"/>
                <a:gd name="T2" fmla="*/ 528 w 528"/>
                <a:gd name="T3" fmla="*/ 122 h 336"/>
                <a:gd name="T4" fmla="*/ 0 w 528"/>
                <a:gd name="T5" fmla="*/ 122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23" name="Freeform 67"/>
            <p:cNvSpPr>
              <a:spLocks/>
            </p:cNvSpPr>
            <p:nvPr/>
          </p:nvSpPr>
          <p:spPr bwMode="auto">
            <a:xfrm rot="16200000" flipH="1">
              <a:off x="2520" y="3412"/>
              <a:ext cx="288" cy="48"/>
            </a:xfrm>
            <a:custGeom>
              <a:avLst/>
              <a:gdLst>
                <a:gd name="T0" fmla="*/ 86 w 528"/>
                <a:gd name="T1" fmla="*/ 0 h 336"/>
                <a:gd name="T2" fmla="*/ 86 w 528"/>
                <a:gd name="T3" fmla="*/ 1 h 336"/>
                <a:gd name="T4" fmla="*/ 0 w 528"/>
                <a:gd name="T5" fmla="*/ 1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24" name="Line 68"/>
            <p:cNvSpPr>
              <a:spLocks noChangeShapeType="1"/>
            </p:cNvSpPr>
            <p:nvPr/>
          </p:nvSpPr>
          <p:spPr bwMode="auto">
            <a:xfrm>
              <a:off x="2252" y="3330"/>
              <a:ext cx="0" cy="240"/>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3825" name="Line 69"/>
            <p:cNvSpPr>
              <a:spLocks noChangeShapeType="1"/>
            </p:cNvSpPr>
            <p:nvPr/>
          </p:nvSpPr>
          <p:spPr bwMode="auto">
            <a:xfrm flipV="1">
              <a:off x="2250" y="2764"/>
              <a:ext cx="0" cy="356"/>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3826" name="Text Box 70"/>
            <p:cNvSpPr txBox="1">
              <a:spLocks noChangeArrowheads="1"/>
            </p:cNvSpPr>
            <p:nvPr/>
          </p:nvSpPr>
          <p:spPr bwMode="auto">
            <a:xfrm>
              <a:off x="2380" y="3249"/>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C</a:t>
              </a:r>
              <a:r>
                <a:rPr lang="en-US" altLang="zh-CN" sz="2000" baseline="-25000"/>
                <a:t>2</a:t>
              </a:r>
              <a:endParaRPr lang="en-US" altLang="zh-CN" sz="2000" i="1"/>
            </a:p>
          </p:txBody>
        </p:sp>
        <p:grpSp>
          <p:nvGrpSpPr>
            <p:cNvPr id="33827" name="Group 71"/>
            <p:cNvGrpSpPr>
              <a:grpSpLocks noChangeAspect="1"/>
            </p:cNvGrpSpPr>
            <p:nvPr/>
          </p:nvGrpSpPr>
          <p:grpSpPr bwMode="auto">
            <a:xfrm rot="-5400000">
              <a:off x="2428" y="3436"/>
              <a:ext cx="141" cy="290"/>
              <a:chOff x="2064" y="576"/>
              <a:chExt cx="117" cy="240"/>
            </a:xfrm>
          </p:grpSpPr>
          <p:grpSp>
            <p:nvGrpSpPr>
              <p:cNvPr id="33841" name="Group 72"/>
              <p:cNvGrpSpPr>
                <a:grpSpLocks noChangeAspect="1"/>
              </p:cNvGrpSpPr>
              <p:nvPr/>
            </p:nvGrpSpPr>
            <p:grpSpPr bwMode="auto">
              <a:xfrm>
                <a:off x="2064" y="672"/>
                <a:ext cx="117" cy="49"/>
                <a:chOff x="2064" y="672"/>
                <a:chExt cx="117" cy="49"/>
              </a:xfrm>
            </p:grpSpPr>
            <p:sp>
              <p:nvSpPr>
                <p:cNvPr id="33844" name="Line 73"/>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5" name="Line 74"/>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42" name="Line 75"/>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3" name="Line 76"/>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828" name="Group 77"/>
            <p:cNvGrpSpPr>
              <a:grpSpLocks noChangeAspect="1"/>
            </p:cNvGrpSpPr>
            <p:nvPr/>
          </p:nvGrpSpPr>
          <p:grpSpPr bwMode="auto">
            <a:xfrm>
              <a:off x="2181" y="3070"/>
              <a:ext cx="141" cy="290"/>
              <a:chOff x="2064" y="576"/>
              <a:chExt cx="117" cy="240"/>
            </a:xfrm>
          </p:grpSpPr>
          <p:grpSp>
            <p:nvGrpSpPr>
              <p:cNvPr id="33836" name="Group 78"/>
              <p:cNvGrpSpPr>
                <a:grpSpLocks noChangeAspect="1"/>
              </p:cNvGrpSpPr>
              <p:nvPr/>
            </p:nvGrpSpPr>
            <p:grpSpPr bwMode="auto">
              <a:xfrm>
                <a:off x="2064" y="672"/>
                <a:ext cx="117" cy="49"/>
                <a:chOff x="2064" y="672"/>
                <a:chExt cx="117" cy="49"/>
              </a:xfrm>
            </p:grpSpPr>
            <p:sp>
              <p:nvSpPr>
                <p:cNvPr id="33839" name="Line 79"/>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0" name="Line 80"/>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37" name="Line 81"/>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8" name="Line 82"/>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829" name="Group 83"/>
            <p:cNvGrpSpPr>
              <a:grpSpLocks/>
            </p:cNvGrpSpPr>
            <p:nvPr/>
          </p:nvGrpSpPr>
          <p:grpSpPr bwMode="auto">
            <a:xfrm rot="5400000">
              <a:off x="2551" y="3135"/>
              <a:ext cx="326" cy="52"/>
              <a:chOff x="1877" y="383"/>
              <a:chExt cx="326" cy="52"/>
            </a:xfrm>
          </p:grpSpPr>
          <p:sp>
            <p:nvSpPr>
              <p:cNvPr id="33830" name="Freeform 84"/>
              <p:cNvSpPr>
                <a:spLocks/>
              </p:cNvSpPr>
              <p:nvPr/>
            </p:nvSpPr>
            <p:spPr bwMode="auto">
              <a:xfrm rot="10800000" flipH="1" flipV="1">
                <a:off x="1925" y="384"/>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31" name="Freeform 85"/>
              <p:cNvSpPr>
                <a:spLocks/>
              </p:cNvSpPr>
              <p:nvPr/>
            </p:nvSpPr>
            <p:spPr bwMode="auto">
              <a:xfrm rot="10800000" flipH="1" flipV="1">
                <a:off x="1981"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32" name="Freeform 86"/>
              <p:cNvSpPr>
                <a:spLocks/>
              </p:cNvSpPr>
              <p:nvPr/>
            </p:nvSpPr>
            <p:spPr bwMode="auto">
              <a:xfrm rot="10800000" flipH="1" flipV="1">
                <a:off x="2039"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33" name="Freeform 87"/>
              <p:cNvSpPr>
                <a:spLocks/>
              </p:cNvSpPr>
              <p:nvPr/>
            </p:nvSpPr>
            <p:spPr bwMode="auto">
              <a:xfrm rot="10800000" flipH="1" flipV="1">
                <a:off x="2097"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34" name="Line 88"/>
              <p:cNvSpPr>
                <a:spLocks noChangeShapeType="1"/>
              </p:cNvSpPr>
              <p:nvPr/>
            </p:nvSpPr>
            <p:spPr bwMode="auto">
              <a:xfrm rot="10800000" flipH="1" flipV="1">
                <a:off x="1877" y="433"/>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5" name="Line 89"/>
              <p:cNvSpPr>
                <a:spLocks noChangeShapeType="1"/>
              </p:cNvSpPr>
              <p:nvPr/>
            </p:nvSpPr>
            <p:spPr bwMode="auto">
              <a:xfrm rot="10800000" flipH="1" flipV="1">
                <a:off x="2155" y="432"/>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61882" name="Text Box 90"/>
          <p:cNvSpPr txBox="1">
            <a:spLocks noChangeArrowheads="1"/>
          </p:cNvSpPr>
          <p:nvPr/>
        </p:nvSpPr>
        <p:spPr bwMode="auto">
          <a:xfrm>
            <a:off x="392113" y="3624263"/>
            <a:ext cx="502285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30000"/>
              </a:lnSpc>
            </a:pPr>
            <a:r>
              <a:rPr lang="zh-CN" altLang="en-US"/>
              <a:t>为了方便振荡频率调节，可在电感两端并联一个调节电容或与电感串联一个调节电容（克莱普</a:t>
            </a:r>
            <a:r>
              <a:rPr lang="en-US" altLang="en-US"/>
              <a:t>Clapp</a:t>
            </a:r>
            <a:r>
              <a:rPr lang="zh-CN" altLang="en-US"/>
              <a:t>电路和西勒电路）</a:t>
            </a:r>
            <a:r>
              <a:rPr lang="zh-CN" altLang="en-US" sz="200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1796"/>
                                        </p:tgtEl>
                                        <p:attrNameLst>
                                          <p:attrName>style.visibility</p:attrName>
                                        </p:attrNameLst>
                                      </p:cBhvr>
                                      <p:to>
                                        <p:strVal val="visible"/>
                                      </p:to>
                                    </p:set>
                                    <p:animEffect transition="in" filter="wipe(up)">
                                      <p:cBhvr>
                                        <p:cTn id="7" dur="1000"/>
                                        <p:tgtEl>
                                          <p:spTgt spid="161796"/>
                                        </p:tgtEl>
                                      </p:cBhvr>
                                    </p:animEffect>
                                  </p:childTnLst>
                                </p:cTn>
                              </p:par>
                              <p:par>
                                <p:cTn id="8" presetID="12" presetClass="entr" presetSubtype="2"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lide(fromRight)">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61882"/>
                                        </p:tgtEl>
                                        <p:attrNameLst>
                                          <p:attrName>style.visibility</p:attrName>
                                        </p:attrNameLst>
                                      </p:cBhvr>
                                      <p:to>
                                        <p:strVal val="visible"/>
                                      </p:to>
                                    </p:set>
                                    <p:animEffect transition="in" filter="wipe(up)">
                                      <p:cBhvr>
                                        <p:cTn id="15" dur="1000"/>
                                        <p:tgtEl>
                                          <p:spTgt spid="161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6" grpId="0" autoUpdateAnimBg="0"/>
      <p:bldP spid="16188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mtClean="0">
                <a:ea typeface="宋体" charset="-122"/>
              </a:rPr>
              <a:t>8.1.2  </a:t>
            </a:r>
            <a:r>
              <a:rPr lang="en-US" altLang="zh-CN" i="1" smtClean="0">
                <a:ea typeface="宋体" charset="-122"/>
              </a:rPr>
              <a:t>LC</a:t>
            </a:r>
            <a:r>
              <a:rPr lang="zh-CN" altLang="en-US" smtClean="0">
                <a:ea typeface="宋体" charset="-122"/>
              </a:rPr>
              <a:t>振荡电路（续</a:t>
            </a:r>
            <a:r>
              <a:rPr lang="en-US" altLang="zh-CN" smtClean="0">
                <a:ea typeface="宋体" charset="-122"/>
              </a:rPr>
              <a:t>11</a:t>
            </a:r>
            <a:r>
              <a:rPr lang="zh-CN" altLang="en-US" smtClean="0">
                <a:ea typeface="宋体" charset="-122"/>
              </a:rPr>
              <a:t>）</a:t>
            </a:r>
            <a:endParaRPr lang="en-US" altLang="zh-CN" smtClean="0">
              <a:ea typeface="宋体" charset="-122"/>
            </a:endParaRPr>
          </a:p>
        </p:txBody>
      </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25</a:t>
            </a:fld>
            <a:endParaRPr lang="zh-CN" altLang="en-US"/>
          </a:p>
        </p:txBody>
      </p:sp>
      <p:sp>
        <p:nvSpPr>
          <p:cNvPr id="162820" name="Rectangle 4"/>
          <p:cNvSpPr>
            <a:spLocks noChangeArrowheads="1"/>
          </p:cNvSpPr>
          <p:nvPr/>
        </p:nvSpPr>
        <p:spPr bwMode="auto">
          <a:xfrm>
            <a:off x="1690688" y="1320800"/>
            <a:ext cx="5895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a:t>电容反馈</a:t>
            </a:r>
            <a:r>
              <a:rPr lang="en-US" altLang="zh-CN" i="1"/>
              <a:t>LC</a:t>
            </a:r>
            <a:r>
              <a:rPr lang="zh-CN" altLang="en-US"/>
              <a:t>振荡电路的改进形式</a:t>
            </a:r>
          </a:p>
        </p:txBody>
      </p:sp>
      <p:grpSp>
        <p:nvGrpSpPr>
          <p:cNvPr id="2" name="Group 5"/>
          <p:cNvGrpSpPr>
            <a:grpSpLocks/>
          </p:cNvGrpSpPr>
          <p:nvPr/>
        </p:nvGrpSpPr>
        <p:grpSpPr bwMode="auto">
          <a:xfrm>
            <a:off x="1120775" y="2306638"/>
            <a:ext cx="3554413" cy="2590800"/>
            <a:chOff x="1104" y="2208"/>
            <a:chExt cx="2239" cy="1632"/>
          </a:xfrm>
        </p:grpSpPr>
        <p:grpSp>
          <p:nvGrpSpPr>
            <p:cNvPr id="34916" name="Group 6"/>
            <p:cNvGrpSpPr>
              <a:grpSpLocks/>
            </p:cNvGrpSpPr>
            <p:nvPr/>
          </p:nvGrpSpPr>
          <p:grpSpPr bwMode="auto">
            <a:xfrm>
              <a:off x="1104" y="2208"/>
              <a:ext cx="1834" cy="1632"/>
              <a:chOff x="1104" y="2208"/>
              <a:chExt cx="1834" cy="1632"/>
            </a:xfrm>
          </p:grpSpPr>
          <p:grpSp>
            <p:nvGrpSpPr>
              <p:cNvPr id="34927" name="Group 7"/>
              <p:cNvGrpSpPr>
                <a:grpSpLocks/>
              </p:cNvGrpSpPr>
              <p:nvPr/>
            </p:nvGrpSpPr>
            <p:grpSpPr bwMode="auto">
              <a:xfrm>
                <a:off x="1536" y="2764"/>
                <a:ext cx="288" cy="336"/>
                <a:chOff x="1344" y="1680"/>
                <a:chExt cx="288" cy="336"/>
              </a:xfrm>
            </p:grpSpPr>
            <p:sp>
              <p:nvSpPr>
                <p:cNvPr id="35007" name="Line 8"/>
                <p:cNvSpPr>
                  <a:spLocks noChangeShapeType="1"/>
                </p:cNvSpPr>
                <p:nvPr/>
              </p:nvSpPr>
              <p:spPr bwMode="auto">
                <a:xfrm>
                  <a:off x="1488" y="172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08" name="Line 9"/>
                <p:cNvSpPr>
                  <a:spLocks noChangeShapeType="1"/>
                </p:cNvSpPr>
                <p:nvPr/>
              </p:nvSpPr>
              <p:spPr bwMode="auto">
                <a:xfrm flipV="1">
                  <a:off x="1488" y="168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09" name="Line 10"/>
                <p:cNvSpPr>
                  <a:spLocks noChangeShapeType="1"/>
                </p:cNvSpPr>
                <p:nvPr/>
              </p:nvSpPr>
              <p:spPr bwMode="auto">
                <a:xfrm>
                  <a:off x="1488" y="1872"/>
                  <a:ext cx="144" cy="144"/>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5010" name="Line 11"/>
                <p:cNvSpPr>
                  <a:spLocks noChangeShapeType="1"/>
                </p:cNvSpPr>
                <p:nvPr/>
              </p:nvSpPr>
              <p:spPr bwMode="auto">
                <a:xfrm>
                  <a:off x="1344" y="1846"/>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928" name="Group 12"/>
              <p:cNvGrpSpPr>
                <a:grpSpLocks/>
              </p:cNvGrpSpPr>
              <p:nvPr/>
            </p:nvGrpSpPr>
            <p:grpSpPr bwMode="auto">
              <a:xfrm>
                <a:off x="1486" y="2428"/>
                <a:ext cx="77" cy="480"/>
                <a:chOff x="1824" y="1344"/>
                <a:chExt cx="77" cy="480"/>
              </a:xfrm>
            </p:grpSpPr>
            <p:sp>
              <p:nvSpPr>
                <p:cNvPr id="35004" name="Rectangle 13"/>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005" name="Line 14"/>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06" name="Line 15"/>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929" name="Group 16"/>
              <p:cNvGrpSpPr>
                <a:grpSpLocks noChangeAspect="1"/>
              </p:cNvGrpSpPr>
              <p:nvPr/>
            </p:nvGrpSpPr>
            <p:grpSpPr bwMode="auto">
              <a:xfrm>
                <a:off x="1938" y="3244"/>
                <a:ext cx="141" cy="290"/>
                <a:chOff x="3120" y="864"/>
                <a:chExt cx="117" cy="240"/>
              </a:xfrm>
            </p:grpSpPr>
            <p:grpSp>
              <p:nvGrpSpPr>
                <p:cNvPr id="34995" name="Group 17"/>
                <p:cNvGrpSpPr>
                  <a:grpSpLocks noChangeAspect="1"/>
                </p:cNvGrpSpPr>
                <p:nvPr/>
              </p:nvGrpSpPr>
              <p:grpSpPr bwMode="auto">
                <a:xfrm>
                  <a:off x="3120" y="864"/>
                  <a:ext cx="117" cy="240"/>
                  <a:chOff x="2064" y="576"/>
                  <a:chExt cx="117" cy="240"/>
                </a:xfrm>
              </p:grpSpPr>
              <p:grpSp>
                <p:nvGrpSpPr>
                  <p:cNvPr id="34999" name="Group 18"/>
                  <p:cNvGrpSpPr>
                    <a:grpSpLocks noChangeAspect="1"/>
                  </p:cNvGrpSpPr>
                  <p:nvPr/>
                </p:nvGrpSpPr>
                <p:grpSpPr bwMode="auto">
                  <a:xfrm>
                    <a:off x="2064" y="672"/>
                    <a:ext cx="117" cy="49"/>
                    <a:chOff x="2064" y="672"/>
                    <a:chExt cx="117" cy="49"/>
                  </a:xfrm>
                </p:grpSpPr>
                <p:sp>
                  <p:nvSpPr>
                    <p:cNvPr id="35002" name="Line 19"/>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03" name="Line 20"/>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5000" name="Line 21"/>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01" name="Line 22"/>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996" name="Group 23"/>
                <p:cNvGrpSpPr>
                  <a:grpSpLocks noChangeAspect="1"/>
                </p:cNvGrpSpPr>
                <p:nvPr/>
              </p:nvGrpSpPr>
              <p:grpSpPr bwMode="auto">
                <a:xfrm>
                  <a:off x="3198" y="905"/>
                  <a:ext cx="34" cy="34"/>
                  <a:chOff x="3552" y="1000"/>
                  <a:chExt cx="34" cy="34"/>
                </a:xfrm>
              </p:grpSpPr>
              <p:sp>
                <p:nvSpPr>
                  <p:cNvPr id="34997" name="Line 24"/>
                  <p:cNvSpPr>
                    <a:spLocks noChangeAspect="1" noChangeShapeType="1"/>
                  </p:cNvSpPr>
                  <p:nvPr/>
                </p:nvSpPr>
                <p:spPr bwMode="auto">
                  <a:xfrm>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98" name="Line 25"/>
                  <p:cNvSpPr>
                    <a:spLocks noChangeAspect="1" noChangeShapeType="1"/>
                  </p:cNvSpPr>
                  <p:nvPr/>
                </p:nvSpPr>
                <p:spPr bwMode="auto">
                  <a:xfrm rot="5400000">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4930" name="Group 26"/>
              <p:cNvGrpSpPr>
                <a:grpSpLocks noChangeAspect="1"/>
              </p:cNvGrpSpPr>
              <p:nvPr/>
            </p:nvGrpSpPr>
            <p:grpSpPr bwMode="auto">
              <a:xfrm rot="16200000" flipV="1">
                <a:off x="1320" y="2782"/>
                <a:ext cx="141" cy="290"/>
                <a:chOff x="3120" y="864"/>
                <a:chExt cx="117" cy="240"/>
              </a:xfrm>
            </p:grpSpPr>
            <p:grpSp>
              <p:nvGrpSpPr>
                <p:cNvPr id="34986" name="Group 27"/>
                <p:cNvGrpSpPr>
                  <a:grpSpLocks noChangeAspect="1"/>
                </p:cNvGrpSpPr>
                <p:nvPr/>
              </p:nvGrpSpPr>
              <p:grpSpPr bwMode="auto">
                <a:xfrm>
                  <a:off x="3120" y="864"/>
                  <a:ext cx="117" cy="240"/>
                  <a:chOff x="2064" y="576"/>
                  <a:chExt cx="117" cy="240"/>
                </a:xfrm>
              </p:grpSpPr>
              <p:grpSp>
                <p:nvGrpSpPr>
                  <p:cNvPr id="34990" name="Group 28"/>
                  <p:cNvGrpSpPr>
                    <a:grpSpLocks noChangeAspect="1"/>
                  </p:cNvGrpSpPr>
                  <p:nvPr/>
                </p:nvGrpSpPr>
                <p:grpSpPr bwMode="auto">
                  <a:xfrm>
                    <a:off x="2064" y="672"/>
                    <a:ext cx="117" cy="49"/>
                    <a:chOff x="2064" y="672"/>
                    <a:chExt cx="117" cy="49"/>
                  </a:xfrm>
                </p:grpSpPr>
                <p:sp>
                  <p:nvSpPr>
                    <p:cNvPr id="34993" name="Line 29"/>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94" name="Line 30"/>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991" name="Line 31"/>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92" name="Line 32"/>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987" name="Group 33"/>
                <p:cNvGrpSpPr>
                  <a:grpSpLocks noChangeAspect="1"/>
                </p:cNvGrpSpPr>
                <p:nvPr/>
              </p:nvGrpSpPr>
              <p:grpSpPr bwMode="auto">
                <a:xfrm>
                  <a:off x="3198" y="905"/>
                  <a:ext cx="34" cy="34"/>
                  <a:chOff x="3552" y="1000"/>
                  <a:chExt cx="34" cy="34"/>
                </a:xfrm>
              </p:grpSpPr>
              <p:sp>
                <p:nvSpPr>
                  <p:cNvPr id="34988" name="Line 34"/>
                  <p:cNvSpPr>
                    <a:spLocks noChangeAspect="1" noChangeShapeType="1"/>
                  </p:cNvSpPr>
                  <p:nvPr/>
                </p:nvSpPr>
                <p:spPr bwMode="auto">
                  <a:xfrm>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89" name="Line 35"/>
                  <p:cNvSpPr>
                    <a:spLocks noChangeAspect="1" noChangeShapeType="1"/>
                  </p:cNvSpPr>
                  <p:nvPr/>
                </p:nvSpPr>
                <p:spPr bwMode="auto">
                  <a:xfrm rot="5400000">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4931" name="Group 36"/>
              <p:cNvGrpSpPr>
                <a:grpSpLocks/>
              </p:cNvGrpSpPr>
              <p:nvPr/>
            </p:nvGrpSpPr>
            <p:grpSpPr bwMode="auto">
              <a:xfrm>
                <a:off x="1776" y="3100"/>
                <a:ext cx="77" cy="480"/>
                <a:chOff x="1824" y="1344"/>
                <a:chExt cx="77" cy="480"/>
              </a:xfrm>
            </p:grpSpPr>
            <p:sp>
              <p:nvSpPr>
                <p:cNvPr id="34983" name="Rectangle 37"/>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984" name="Line 38"/>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85" name="Line 39"/>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932" name="Group 40"/>
              <p:cNvGrpSpPr>
                <a:grpSpLocks/>
              </p:cNvGrpSpPr>
              <p:nvPr/>
            </p:nvGrpSpPr>
            <p:grpSpPr bwMode="auto">
              <a:xfrm>
                <a:off x="1746" y="3580"/>
                <a:ext cx="144" cy="96"/>
                <a:chOff x="1056" y="1392"/>
                <a:chExt cx="144" cy="96"/>
              </a:xfrm>
            </p:grpSpPr>
            <p:sp>
              <p:nvSpPr>
                <p:cNvPr id="34981" name="Line 41"/>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82" name="Line 42"/>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933" name="Group 43"/>
              <p:cNvGrpSpPr>
                <a:grpSpLocks/>
              </p:cNvGrpSpPr>
              <p:nvPr/>
            </p:nvGrpSpPr>
            <p:grpSpPr bwMode="auto">
              <a:xfrm>
                <a:off x="1487" y="2908"/>
                <a:ext cx="77" cy="480"/>
                <a:chOff x="1824" y="1344"/>
                <a:chExt cx="77" cy="480"/>
              </a:xfrm>
            </p:grpSpPr>
            <p:sp>
              <p:nvSpPr>
                <p:cNvPr id="34978" name="Rectangle 44"/>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979" name="Line 45"/>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80" name="Line 46"/>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934" name="Line 47"/>
              <p:cNvSpPr>
                <a:spLocks noChangeShapeType="1"/>
              </p:cNvSpPr>
              <p:nvPr/>
            </p:nvSpPr>
            <p:spPr bwMode="auto">
              <a:xfrm flipH="1">
                <a:off x="1824" y="2762"/>
                <a:ext cx="384" cy="0"/>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4935" name="Line 48"/>
              <p:cNvSpPr>
                <a:spLocks noChangeShapeType="1"/>
              </p:cNvSpPr>
              <p:nvPr/>
            </p:nvSpPr>
            <p:spPr bwMode="auto">
              <a:xfrm>
                <a:off x="2064" y="3580"/>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36" name="Freeform 49"/>
              <p:cNvSpPr>
                <a:spLocks/>
              </p:cNvSpPr>
              <p:nvPr/>
            </p:nvSpPr>
            <p:spPr bwMode="auto">
              <a:xfrm>
                <a:off x="1296" y="2236"/>
                <a:ext cx="528" cy="192"/>
              </a:xfrm>
              <a:custGeom>
                <a:avLst/>
                <a:gdLst>
                  <a:gd name="T0" fmla="*/ 221 w 816"/>
                  <a:gd name="T1" fmla="*/ 192 h 192"/>
                  <a:gd name="T2" fmla="*/ 221 w 816"/>
                  <a:gd name="T3" fmla="*/ 0 h 192"/>
                  <a:gd name="T4" fmla="*/ 0 w 816"/>
                  <a:gd name="T5" fmla="*/ 0 h 192"/>
                  <a:gd name="T6" fmla="*/ 0 60000 65536"/>
                  <a:gd name="T7" fmla="*/ 0 60000 65536"/>
                  <a:gd name="T8" fmla="*/ 0 60000 65536"/>
                  <a:gd name="T9" fmla="*/ 0 w 816"/>
                  <a:gd name="T10" fmla="*/ 0 h 192"/>
                  <a:gd name="T11" fmla="*/ 816 w 816"/>
                  <a:gd name="T12" fmla="*/ 192 h 192"/>
                </a:gdLst>
                <a:ahLst/>
                <a:cxnLst>
                  <a:cxn ang="T6">
                    <a:pos x="T0" y="T1"/>
                  </a:cxn>
                  <a:cxn ang="T7">
                    <a:pos x="T2" y="T3"/>
                  </a:cxn>
                  <a:cxn ang="T8">
                    <a:pos x="T4" y="T5"/>
                  </a:cxn>
                </a:cxnLst>
                <a:rect l="T9" t="T10" r="T11" b="T12"/>
                <a:pathLst>
                  <a:path w="816" h="192">
                    <a:moveTo>
                      <a:pt x="816" y="192"/>
                    </a:moveTo>
                    <a:lnTo>
                      <a:pt x="816" y="0"/>
                    </a:ln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37" name="Line 50"/>
              <p:cNvSpPr>
                <a:spLocks noChangeShapeType="1"/>
              </p:cNvSpPr>
              <p:nvPr/>
            </p:nvSpPr>
            <p:spPr bwMode="auto">
              <a:xfrm flipV="1">
                <a:off x="1524" y="2232"/>
                <a:ext cx="0" cy="288"/>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4938" name="Oval 51"/>
              <p:cNvSpPr>
                <a:spLocks noChangeArrowheads="1"/>
              </p:cNvSpPr>
              <p:nvPr/>
            </p:nvSpPr>
            <p:spPr bwMode="auto">
              <a:xfrm>
                <a:off x="1248" y="2208"/>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939" name="Freeform 52"/>
              <p:cNvSpPr>
                <a:spLocks/>
              </p:cNvSpPr>
              <p:nvPr/>
            </p:nvSpPr>
            <p:spPr bwMode="auto">
              <a:xfrm flipH="1">
                <a:off x="1528" y="3292"/>
                <a:ext cx="528" cy="288"/>
              </a:xfrm>
              <a:custGeom>
                <a:avLst/>
                <a:gdLst>
                  <a:gd name="T0" fmla="*/ 528 w 528"/>
                  <a:gd name="T1" fmla="*/ 0 h 336"/>
                  <a:gd name="T2" fmla="*/ 528 w 528"/>
                  <a:gd name="T3" fmla="*/ 212 h 336"/>
                  <a:gd name="T4" fmla="*/ 0 w 528"/>
                  <a:gd name="T5" fmla="*/ 212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40" name="Freeform 53"/>
              <p:cNvSpPr>
                <a:spLocks/>
              </p:cNvSpPr>
              <p:nvPr/>
            </p:nvSpPr>
            <p:spPr bwMode="auto">
              <a:xfrm flipV="1">
                <a:off x="1134" y="2928"/>
                <a:ext cx="1554" cy="912"/>
              </a:xfrm>
              <a:custGeom>
                <a:avLst/>
                <a:gdLst>
                  <a:gd name="T0" fmla="*/ 278 w 1248"/>
                  <a:gd name="T1" fmla="*/ 912 h 912"/>
                  <a:gd name="T2" fmla="*/ 0 w 1248"/>
                  <a:gd name="T3" fmla="*/ 912 h 912"/>
                  <a:gd name="T4" fmla="*/ 0 w 1248"/>
                  <a:gd name="T5" fmla="*/ 0 h 912"/>
                  <a:gd name="T6" fmla="*/ 2409 w 1248"/>
                  <a:gd name="T7" fmla="*/ 0 h 912"/>
                  <a:gd name="T8" fmla="*/ 2409 w 1248"/>
                  <a:gd name="T9" fmla="*/ 432 h 912"/>
                  <a:gd name="T10" fmla="*/ 0 60000 65536"/>
                  <a:gd name="T11" fmla="*/ 0 60000 65536"/>
                  <a:gd name="T12" fmla="*/ 0 60000 65536"/>
                  <a:gd name="T13" fmla="*/ 0 60000 65536"/>
                  <a:gd name="T14" fmla="*/ 0 60000 65536"/>
                  <a:gd name="T15" fmla="*/ 0 w 1248"/>
                  <a:gd name="T16" fmla="*/ 0 h 912"/>
                  <a:gd name="T17" fmla="*/ 1248 w 1248"/>
                  <a:gd name="T18" fmla="*/ 912 h 912"/>
                </a:gdLst>
                <a:ahLst/>
                <a:cxnLst>
                  <a:cxn ang="T10">
                    <a:pos x="T0" y="T1"/>
                  </a:cxn>
                  <a:cxn ang="T11">
                    <a:pos x="T2" y="T3"/>
                  </a:cxn>
                  <a:cxn ang="T12">
                    <a:pos x="T4" y="T5"/>
                  </a:cxn>
                  <a:cxn ang="T13">
                    <a:pos x="T6" y="T7"/>
                  </a:cxn>
                  <a:cxn ang="T14">
                    <a:pos x="T8" y="T9"/>
                  </a:cxn>
                </a:cxnLst>
                <a:rect l="T15" t="T16" r="T17" b="T18"/>
                <a:pathLst>
                  <a:path w="1248" h="912">
                    <a:moveTo>
                      <a:pt x="144" y="912"/>
                    </a:moveTo>
                    <a:lnTo>
                      <a:pt x="0" y="912"/>
                    </a:lnTo>
                    <a:lnTo>
                      <a:pt x="0" y="0"/>
                    </a:lnTo>
                    <a:lnTo>
                      <a:pt x="1248" y="0"/>
                    </a:lnTo>
                    <a:lnTo>
                      <a:pt x="1248" y="432"/>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41" name="Oval 54"/>
              <p:cNvSpPr>
                <a:spLocks noChangeAspect="1" noChangeArrowheads="1"/>
              </p:cNvSpPr>
              <p:nvPr/>
            </p:nvSpPr>
            <p:spPr bwMode="auto">
              <a:xfrm>
                <a:off x="1508" y="2908"/>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34942" name="Oval 55"/>
              <p:cNvSpPr>
                <a:spLocks noChangeAspect="1" noChangeArrowheads="1"/>
              </p:cNvSpPr>
              <p:nvPr/>
            </p:nvSpPr>
            <p:spPr bwMode="auto">
              <a:xfrm>
                <a:off x="2678" y="3562"/>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34943" name="Text Box 56"/>
              <p:cNvSpPr txBox="1">
                <a:spLocks noChangeArrowheads="1"/>
              </p:cNvSpPr>
              <p:nvPr/>
            </p:nvSpPr>
            <p:spPr bwMode="auto">
              <a:xfrm>
                <a:off x="2724" y="3037"/>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L</a:t>
                </a:r>
              </a:p>
            </p:txBody>
          </p:sp>
          <p:sp>
            <p:nvSpPr>
              <p:cNvPr id="34944" name="Text Box 57"/>
              <p:cNvSpPr txBox="1">
                <a:spLocks noChangeArrowheads="1"/>
              </p:cNvSpPr>
              <p:nvPr/>
            </p:nvSpPr>
            <p:spPr bwMode="auto">
              <a:xfrm>
                <a:off x="1968" y="2973"/>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C</a:t>
                </a:r>
                <a:r>
                  <a:rPr lang="en-US" altLang="zh-CN" sz="2000" baseline="-25000"/>
                  <a:t>1</a:t>
                </a:r>
                <a:endParaRPr lang="en-US" altLang="zh-CN" sz="2000" i="1"/>
              </a:p>
            </p:txBody>
          </p:sp>
          <p:sp>
            <p:nvSpPr>
              <p:cNvPr id="34945" name="Line 58"/>
              <p:cNvSpPr>
                <a:spLocks noChangeShapeType="1"/>
              </p:cNvSpPr>
              <p:nvPr/>
            </p:nvSpPr>
            <p:spPr bwMode="auto">
              <a:xfrm rot="5400000" flipH="1">
                <a:off x="2448" y="3552"/>
                <a:ext cx="0" cy="288"/>
              </a:xfrm>
              <a:prstGeom prst="line">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4946" name="Text Box 59"/>
              <p:cNvSpPr txBox="1">
                <a:spLocks noChangeArrowheads="1"/>
              </p:cNvSpPr>
              <p:nvPr/>
            </p:nvSpPr>
            <p:spPr bwMode="auto">
              <a:xfrm>
                <a:off x="2064" y="3543"/>
                <a:ext cx="2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u</a:t>
                </a:r>
                <a:r>
                  <a:rPr lang="en-US" altLang="zh-CN" baseline="-25000"/>
                  <a:t>f</a:t>
                </a:r>
                <a:endParaRPr lang="en-US" altLang="zh-CN"/>
              </a:p>
            </p:txBody>
          </p:sp>
          <p:sp>
            <p:nvSpPr>
              <p:cNvPr id="34947" name="Freeform 60"/>
              <p:cNvSpPr>
                <a:spLocks/>
              </p:cNvSpPr>
              <p:nvPr/>
            </p:nvSpPr>
            <p:spPr bwMode="auto">
              <a:xfrm>
                <a:off x="1814" y="3148"/>
                <a:ext cx="192" cy="144"/>
              </a:xfrm>
              <a:custGeom>
                <a:avLst/>
                <a:gdLst>
                  <a:gd name="T0" fmla="*/ 192 w 192"/>
                  <a:gd name="T1" fmla="*/ 144 h 144"/>
                  <a:gd name="T2" fmla="*/ 192 w 192"/>
                  <a:gd name="T3" fmla="*/ 0 h 144"/>
                  <a:gd name="T4" fmla="*/ 0 w 192"/>
                  <a:gd name="T5" fmla="*/ 0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192" y="144"/>
                    </a:moveTo>
                    <a:lnTo>
                      <a:pt x="192" y="0"/>
                    </a:lnTo>
                    <a:lnTo>
                      <a:pt x="0" y="0"/>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48" name="Line 61"/>
              <p:cNvSpPr>
                <a:spLocks noChangeShapeType="1"/>
              </p:cNvSpPr>
              <p:nvPr/>
            </p:nvSpPr>
            <p:spPr bwMode="auto">
              <a:xfrm>
                <a:off x="2006" y="3436"/>
                <a:ext cx="0" cy="144"/>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4949" name="Text Box 62"/>
              <p:cNvSpPr txBox="1">
                <a:spLocks noChangeArrowheads="1"/>
              </p:cNvSpPr>
              <p:nvPr/>
            </p:nvSpPr>
            <p:spPr bwMode="auto">
              <a:xfrm>
                <a:off x="1104" y="2245"/>
                <a:ext cx="4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+V</a:t>
                </a:r>
                <a:r>
                  <a:rPr lang="en-US" altLang="zh-CN" sz="2000" baseline="-25000"/>
                  <a:t>CC</a:t>
                </a:r>
                <a:endParaRPr lang="en-US" altLang="zh-CN" sz="2000"/>
              </a:p>
            </p:txBody>
          </p:sp>
          <p:grpSp>
            <p:nvGrpSpPr>
              <p:cNvPr id="34950" name="Group 63"/>
              <p:cNvGrpSpPr>
                <a:grpSpLocks/>
              </p:cNvGrpSpPr>
              <p:nvPr/>
            </p:nvGrpSpPr>
            <p:grpSpPr bwMode="auto">
              <a:xfrm>
                <a:off x="1786" y="2284"/>
                <a:ext cx="77" cy="480"/>
                <a:chOff x="1824" y="1344"/>
                <a:chExt cx="77" cy="480"/>
              </a:xfrm>
            </p:grpSpPr>
            <p:sp>
              <p:nvSpPr>
                <p:cNvPr id="34975" name="Rectangle 64"/>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976" name="Line 65"/>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77" name="Line 66"/>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951" name="Freeform 67"/>
              <p:cNvSpPr>
                <a:spLocks/>
              </p:cNvSpPr>
              <p:nvPr/>
            </p:nvSpPr>
            <p:spPr bwMode="auto">
              <a:xfrm flipV="1">
                <a:off x="2160" y="2764"/>
                <a:ext cx="528" cy="240"/>
              </a:xfrm>
              <a:custGeom>
                <a:avLst/>
                <a:gdLst>
                  <a:gd name="T0" fmla="*/ 528 w 528"/>
                  <a:gd name="T1" fmla="*/ 0 h 336"/>
                  <a:gd name="T2" fmla="*/ 528 w 528"/>
                  <a:gd name="T3" fmla="*/ 122 h 336"/>
                  <a:gd name="T4" fmla="*/ 0 w 528"/>
                  <a:gd name="T5" fmla="*/ 122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52" name="Freeform 68"/>
              <p:cNvSpPr>
                <a:spLocks/>
              </p:cNvSpPr>
              <p:nvPr/>
            </p:nvSpPr>
            <p:spPr bwMode="auto">
              <a:xfrm rot="16200000" flipH="1">
                <a:off x="2520" y="3412"/>
                <a:ext cx="288" cy="48"/>
              </a:xfrm>
              <a:custGeom>
                <a:avLst/>
                <a:gdLst>
                  <a:gd name="T0" fmla="*/ 86 w 528"/>
                  <a:gd name="T1" fmla="*/ 0 h 336"/>
                  <a:gd name="T2" fmla="*/ 86 w 528"/>
                  <a:gd name="T3" fmla="*/ 1 h 336"/>
                  <a:gd name="T4" fmla="*/ 0 w 528"/>
                  <a:gd name="T5" fmla="*/ 1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53" name="Line 69"/>
              <p:cNvSpPr>
                <a:spLocks noChangeShapeType="1"/>
              </p:cNvSpPr>
              <p:nvPr/>
            </p:nvSpPr>
            <p:spPr bwMode="auto">
              <a:xfrm>
                <a:off x="2252" y="3330"/>
                <a:ext cx="0" cy="240"/>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4954" name="Line 70"/>
              <p:cNvSpPr>
                <a:spLocks noChangeShapeType="1"/>
              </p:cNvSpPr>
              <p:nvPr/>
            </p:nvSpPr>
            <p:spPr bwMode="auto">
              <a:xfrm flipV="1">
                <a:off x="2250" y="2764"/>
                <a:ext cx="0" cy="356"/>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4955" name="Text Box 71"/>
              <p:cNvSpPr txBox="1">
                <a:spLocks noChangeArrowheads="1"/>
              </p:cNvSpPr>
              <p:nvPr/>
            </p:nvSpPr>
            <p:spPr bwMode="auto">
              <a:xfrm>
                <a:off x="2380" y="3249"/>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C</a:t>
                </a:r>
                <a:r>
                  <a:rPr lang="en-US" altLang="zh-CN" sz="2000" baseline="-25000"/>
                  <a:t>2</a:t>
                </a:r>
                <a:endParaRPr lang="en-US" altLang="zh-CN" sz="2000" i="1"/>
              </a:p>
            </p:txBody>
          </p:sp>
          <p:grpSp>
            <p:nvGrpSpPr>
              <p:cNvPr id="34956" name="Group 72"/>
              <p:cNvGrpSpPr>
                <a:grpSpLocks noChangeAspect="1"/>
              </p:cNvGrpSpPr>
              <p:nvPr/>
            </p:nvGrpSpPr>
            <p:grpSpPr bwMode="auto">
              <a:xfrm rot="-5400000">
                <a:off x="2428" y="3436"/>
                <a:ext cx="141" cy="290"/>
                <a:chOff x="2064" y="576"/>
                <a:chExt cx="117" cy="240"/>
              </a:xfrm>
            </p:grpSpPr>
            <p:grpSp>
              <p:nvGrpSpPr>
                <p:cNvPr id="34970" name="Group 73"/>
                <p:cNvGrpSpPr>
                  <a:grpSpLocks noChangeAspect="1"/>
                </p:cNvGrpSpPr>
                <p:nvPr/>
              </p:nvGrpSpPr>
              <p:grpSpPr bwMode="auto">
                <a:xfrm>
                  <a:off x="2064" y="672"/>
                  <a:ext cx="117" cy="49"/>
                  <a:chOff x="2064" y="672"/>
                  <a:chExt cx="117" cy="49"/>
                </a:xfrm>
              </p:grpSpPr>
              <p:sp>
                <p:nvSpPr>
                  <p:cNvPr id="34973" name="Line 74"/>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74" name="Line 75"/>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971" name="Line 76"/>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72" name="Line 77"/>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957" name="Group 78"/>
              <p:cNvGrpSpPr>
                <a:grpSpLocks noChangeAspect="1"/>
              </p:cNvGrpSpPr>
              <p:nvPr/>
            </p:nvGrpSpPr>
            <p:grpSpPr bwMode="auto">
              <a:xfrm>
                <a:off x="2181" y="3070"/>
                <a:ext cx="141" cy="290"/>
                <a:chOff x="2064" y="576"/>
                <a:chExt cx="117" cy="240"/>
              </a:xfrm>
            </p:grpSpPr>
            <p:grpSp>
              <p:nvGrpSpPr>
                <p:cNvPr id="34965" name="Group 79"/>
                <p:cNvGrpSpPr>
                  <a:grpSpLocks noChangeAspect="1"/>
                </p:cNvGrpSpPr>
                <p:nvPr/>
              </p:nvGrpSpPr>
              <p:grpSpPr bwMode="auto">
                <a:xfrm>
                  <a:off x="2064" y="672"/>
                  <a:ext cx="117" cy="49"/>
                  <a:chOff x="2064" y="672"/>
                  <a:chExt cx="117" cy="49"/>
                </a:xfrm>
              </p:grpSpPr>
              <p:sp>
                <p:nvSpPr>
                  <p:cNvPr id="34968" name="Line 80"/>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69" name="Line 81"/>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966" name="Line 82"/>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67" name="Line 83"/>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958" name="Group 84"/>
              <p:cNvGrpSpPr>
                <a:grpSpLocks/>
              </p:cNvGrpSpPr>
              <p:nvPr/>
            </p:nvGrpSpPr>
            <p:grpSpPr bwMode="auto">
              <a:xfrm rot="5400000">
                <a:off x="2551" y="3135"/>
                <a:ext cx="326" cy="52"/>
                <a:chOff x="1877" y="383"/>
                <a:chExt cx="326" cy="52"/>
              </a:xfrm>
            </p:grpSpPr>
            <p:sp>
              <p:nvSpPr>
                <p:cNvPr id="34959" name="Freeform 85"/>
                <p:cNvSpPr>
                  <a:spLocks/>
                </p:cNvSpPr>
                <p:nvPr/>
              </p:nvSpPr>
              <p:spPr bwMode="auto">
                <a:xfrm rot="10800000" flipH="1" flipV="1">
                  <a:off x="1925" y="384"/>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60" name="Freeform 86"/>
                <p:cNvSpPr>
                  <a:spLocks/>
                </p:cNvSpPr>
                <p:nvPr/>
              </p:nvSpPr>
              <p:spPr bwMode="auto">
                <a:xfrm rot="10800000" flipH="1" flipV="1">
                  <a:off x="1981"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61" name="Freeform 87"/>
                <p:cNvSpPr>
                  <a:spLocks/>
                </p:cNvSpPr>
                <p:nvPr/>
              </p:nvSpPr>
              <p:spPr bwMode="auto">
                <a:xfrm rot="10800000" flipH="1" flipV="1">
                  <a:off x="2039"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62" name="Freeform 88"/>
                <p:cNvSpPr>
                  <a:spLocks/>
                </p:cNvSpPr>
                <p:nvPr/>
              </p:nvSpPr>
              <p:spPr bwMode="auto">
                <a:xfrm rot="10800000" flipH="1" flipV="1">
                  <a:off x="2097"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63" name="Line 89"/>
                <p:cNvSpPr>
                  <a:spLocks noChangeShapeType="1"/>
                </p:cNvSpPr>
                <p:nvPr/>
              </p:nvSpPr>
              <p:spPr bwMode="auto">
                <a:xfrm rot="10800000" flipH="1" flipV="1">
                  <a:off x="1877" y="433"/>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64" name="Line 90"/>
                <p:cNvSpPr>
                  <a:spLocks noChangeShapeType="1"/>
                </p:cNvSpPr>
                <p:nvPr/>
              </p:nvSpPr>
              <p:spPr bwMode="auto">
                <a:xfrm rot="10800000" flipH="1" flipV="1">
                  <a:off x="2155" y="432"/>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4917" name="Group 91"/>
            <p:cNvGrpSpPr>
              <a:grpSpLocks noChangeAspect="1"/>
            </p:cNvGrpSpPr>
            <p:nvPr/>
          </p:nvGrpSpPr>
          <p:grpSpPr bwMode="auto">
            <a:xfrm>
              <a:off x="3004" y="3044"/>
              <a:ext cx="141" cy="290"/>
              <a:chOff x="2064" y="576"/>
              <a:chExt cx="117" cy="240"/>
            </a:xfrm>
          </p:grpSpPr>
          <p:grpSp>
            <p:nvGrpSpPr>
              <p:cNvPr id="34922" name="Group 92"/>
              <p:cNvGrpSpPr>
                <a:grpSpLocks noChangeAspect="1"/>
              </p:cNvGrpSpPr>
              <p:nvPr/>
            </p:nvGrpSpPr>
            <p:grpSpPr bwMode="auto">
              <a:xfrm>
                <a:off x="2064" y="672"/>
                <a:ext cx="117" cy="49"/>
                <a:chOff x="2064" y="672"/>
                <a:chExt cx="117" cy="49"/>
              </a:xfrm>
            </p:grpSpPr>
            <p:sp>
              <p:nvSpPr>
                <p:cNvPr id="34925" name="Line 93"/>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26" name="Line 94"/>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923" name="Line 95"/>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24" name="Line 96"/>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918" name="Freeform 97"/>
            <p:cNvSpPr>
              <a:spLocks/>
            </p:cNvSpPr>
            <p:nvPr/>
          </p:nvSpPr>
          <p:spPr bwMode="auto">
            <a:xfrm>
              <a:off x="2688" y="2766"/>
              <a:ext cx="384" cy="336"/>
            </a:xfrm>
            <a:custGeom>
              <a:avLst/>
              <a:gdLst>
                <a:gd name="T0" fmla="*/ 384 w 384"/>
                <a:gd name="T1" fmla="*/ 336 h 336"/>
                <a:gd name="T2" fmla="*/ 384 w 384"/>
                <a:gd name="T3" fmla="*/ 0 h 336"/>
                <a:gd name="T4" fmla="*/ 0 w 384"/>
                <a:gd name="T5" fmla="*/ 0 h 336"/>
                <a:gd name="T6" fmla="*/ 0 60000 65536"/>
                <a:gd name="T7" fmla="*/ 0 60000 65536"/>
                <a:gd name="T8" fmla="*/ 0 60000 65536"/>
                <a:gd name="T9" fmla="*/ 0 w 384"/>
                <a:gd name="T10" fmla="*/ 0 h 336"/>
                <a:gd name="T11" fmla="*/ 384 w 384"/>
                <a:gd name="T12" fmla="*/ 336 h 336"/>
              </a:gdLst>
              <a:ahLst/>
              <a:cxnLst>
                <a:cxn ang="T6">
                  <a:pos x="T0" y="T1"/>
                </a:cxn>
                <a:cxn ang="T7">
                  <a:pos x="T2" y="T3"/>
                </a:cxn>
                <a:cxn ang="T8">
                  <a:pos x="T4" y="T5"/>
                </a:cxn>
              </a:cxnLst>
              <a:rect l="T9" t="T10" r="T11" b="T12"/>
              <a:pathLst>
                <a:path w="384" h="336">
                  <a:moveTo>
                    <a:pt x="384" y="336"/>
                  </a:moveTo>
                  <a:lnTo>
                    <a:pt x="384" y="0"/>
                  </a:lnTo>
                  <a:lnTo>
                    <a:pt x="0" y="0"/>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19" name="Freeform 98"/>
            <p:cNvSpPr>
              <a:spLocks/>
            </p:cNvSpPr>
            <p:nvPr/>
          </p:nvSpPr>
          <p:spPr bwMode="auto">
            <a:xfrm flipV="1">
              <a:off x="2684" y="3236"/>
              <a:ext cx="384" cy="336"/>
            </a:xfrm>
            <a:custGeom>
              <a:avLst/>
              <a:gdLst>
                <a:gd name="T0" fmla="*/ 384 w 384"/>
                <a:gd name="T1" fmla="*/ 336 h 336"/>
                <a:gd name="T2" fmla="*/ 384 w 384"/>
                <a:gd name="T3" fmla="*/ 0 h 336"/>
                <a:gd name="T4" fmla="*/ 0 w 384"/>
                <a:gd name="T5" fmla="*/ 0 h 336"/>
                <a:gd name="T6" fmla="*/ 0 60000 65536"/>
                <a:gd name="T7" fmla="*/ 0 60000 65536"/>
                <a:gd name="T8" fmla="*/ 0 60000 65536"/>
                <a:gd name="T9" fmla="*/ 0 w 384"/>
                <a:gd name="T10" fmla="*/ 0 h 336"/>
                <a:gd name="T11" fmla="*/ 384 w 384"/>
                <a:gd name="T12" fmla="*/ 336 h 336"/>
              </a:gdLst>
              <a:ahLst/>
              <a:cxnLst>
                <a:cxn ang="T6">
                  <a:pos x="T0" y="T1"/>
                </a:cxn>
                <a:cxn ang="T7">
                  <a:pos x="T2" y="T3"/>
                </a:cxn>
                <a:cxn ang="T8">
                  <a:pos x="T4" y="T5"/>
                </a:cxn>
              </a:cxnLst>
              <a:rect l="T9" t="T10" r="T11" b="T12"/>
              <a:pathLst>
                <a:path w="384" h="336">
                  <a:moveTo>
                    <a:pt x="384" y="336"/>
                  </a:moveTo>
                  <a:lnTo>
                    <a:pt x="384" y="0"/>
                  </a:lnTo>
                  <a:lnTo>
                    <a:pt x="0" y="0"/>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20" name="Line 99"/>
            <p:cNvSpPr>
              <a:spLocks noChangeShapeType="1"/>
            </p:cNvSpPr>
            <p:nvPr/>
          </p:nvSpPr>
          <p:spPr bwMode="auto">
            <a:xfrm flipV="1">
              <a:off x="2976" y="3024"/>
              <a:ext cx="192" cy="336"/>
            </a:xfrm>
            <a:prstGeom prst="line">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4921" name="Text Box 100"/>
            <p:cNvSpPr txBox="1">
              <a:spLocks noChangeArrowheads="1"/>
            </p:cNvSpPr>
            <p:nvPr/>
          </p:nvSpPr>
          <p:spPr bwMode="auto">
            <a:xfrm>
              <a:off x="3120" y="3081"/>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C</a:t>
              </a:r>
            </a:p>
          </p:txBody>
        </p:sp>
      </p:grpSp>
      <p:grpSp>
        <p:nvGrpSpPr>
          <p:cNvPr id="25" name="Group 101"/>
          <p:cNvGrpSpPr>
            <a:grpSpLocks/>
          </p:cNvGrpSpPr>
          <p:nvPr/>
        </p:nvGrpSpPr>
        <p:grpSpPr bwMode="auto">
          <a:xfrm>
            <a:off x="5411788" y="2222500"/>
            <a:ext cx="2911475" cy="2590800"/>
            <a:chOff x="1104" y="2208"/>
            <a:chExt cx="1834" cy="1632"/>
          </a:xfrm>
        </p:grpSpPr>
        <p:grpSp>
          <p:nvGrpSpPr>
            <p:cNvPr id="34824" name="Group 102"/>
            <p:cNvGrpSpPr>
              <a:grpSpLocks/>
            </p:cNvGrpSpPr>
            <p:nvPr/>
          </p:nvGrpSpPr>
          <p:grpSpPr bwMode="auto">
            <a:xfrm>
              <a:off x="1536" y="2764"/>
              <a:ext cx="288" cy="336"/>
              <a:chOff x="1344" y="1680"/>
              <a:chExt cx="288" cy="336"/>
            </a:xfrm>
          </p:grpSpPr>
          <p:sp>
            <p:nvSpPr>
              <p:cNvPr id="34912" name="Line 103"/>
              <p:cNvSpPr>
                <a:spLocks noChangeShapeType="1"/>
              </p:cNvSpPr>
              <p:nvPr/>
            </p:nvSpPr>
            <p:spPr bwMode="auto">
              <a:xfrm>
                <a:off x="1488" y="172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13" name="Line 104"/>
              <p:cNvSpPr>
                <a:spLocks noChangeShapeType="1"/>
              </p:cNvSpPr>
              <p:nvPr/>
            </p:nvSpPr>
            <p:spPr bwMode="auto">
              <a:xfrm flipV="1">
                <a:off x="1488" y="168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14" name="Line 105"/>
              <p:cNvSpPr>
                <a:spLocks noChangeShapeType="1"/>
              </p:cNvSpPr>
              <p:nvPr/>
            </p:nvSpPr>
            <p:spPr bwMode="auto">
              <a:xfrm>
                <a:off x="1488" y="1872"/>
                <a:ext cx="144" cy="144"/>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4915" name="Line 106"/>
              <p:cNvSpPr>
                <a:spLocks noChangeShapeType="1"/>
              </p:cNvSpPr>
              <p:nvPr/>
            </p:nvSpPr>
            <p:spPr bwMode="auto">
              <a:xfrm>
                <a:off x="1344" y="1846"/>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25" name="Group 107"/>
            <p:cNvGrpSpPr>
              <a:grpSpLocks/>
            </p:cNvGrpSpPr>
            <p:nvPr/>
          </p:nvGrpSpPr>
          <p:grpSpPr bwMode="auto">
            <a:xfrm>
              <a:off x="1486" y="2428"/>
              <a:ext cx="77" cy="480"/>
              <a:chOff x="1824" y="1344"/>
              <a:chExt cx="77" cy="480"/>
            </a:xfrm>
          </p:grpSpPr>
          <p:sp>
            <p:nvSpPr>
              <p:cNvPr id="34909" name="Rectangle 108"/>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910" name="Line 109"/>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11" name="Line 110"/>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26" name="Group 111"/>
            <p:cNvGrpSpPr>
              <a:grpSpLocks noChangeAspect="1"/>
            </p:cNvGrpSpPr>
            <p:nvPr/>
          </p:nvGrpSpPr>
          <p:grpSpPr bwMode="auto">
            <a:xfrm>
              <a:off x="1938" y="3244"/>
              <a:ext cx="141" cy="290"/>
              <a:chOff x="3120" y="864"/>
              <a:chExt cx="117" cy="240"/>
            </a:xfrm>
          </p:grpSpPr>
          <p:grpSp>
            <p:nvGrpSpPr>
              <p:cNvPr id="34900" name="Group 112"/>
              <p:cNvGrpSpPr>
                <a:grpSpLocks noChangeAspect="1"/>
              </p:cNvGrpSpPr>
              <p:nvPr/>
            </p:nvGrpSpPr>
            <p:grpSpPr bwMode="auto">
              <a:xfrm>
                <a:off x="3120" y="864"/>
                <a:ext cx="117" cy="240"/>
                <a:chOff x="2064" y="576"/>
                <a:chExt cx="117" cy="240"/>
              </a:xfrm>
            </p:grpSpPr>
            <p:grpSp>
              <p:nvGrpSpPr>
                <p:cNvPr id="34904" name="Group 113"/>
                <p:cNvGrpSpPr>
                  <a:grpSpLocks noChangeAspect="1"/>
                </p:cNvGrpSpPr>
                <p:nvPr/>
              </p:nvGrpSpPr>
              <p:grpSpPr bwMode="auto">
                <a:xfrm>
                  <a:off x="2064" y="672"/>
                  <a:ext cx="117" cy="49"/>
                  <a:chOff x="2064" y="672"/>
                  <a:chExt cx="117" cy="49"/>
                </a:xfrm>
              </p:grpSpPr>
              <p:sp>
                <p:nvSpPr>
                  <p:cNvPr id="34907" name="Line 114"/>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08" name="Line 115"/>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905" name="Line 116"/>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06" name="Line 117"/>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901" name="Group 118"/>
              <p:cNvGrpSpPr>
                <a:grpSpLocks noChangeAspect="1"/>
              </p:cNvGrpSpPr>
              <p:nvPr/>
            </p:nvGrpSpPr>
            <p:grpSpPr bwMode="auto">
              <a:xfrm>
                <a:off x="3198" y="905"/>
                <a:ext cx="34" cy="34"/>
                <a:chOff x="3552" y="1000"/>
                <a:chExt cx="34" cy="34"/>
              </a:xfrm>
            </p:grpSpPr>
            <p:sp>
              <p:nvSpPr>
                <p:cNvPr id="34902" name="Line 119"/>
                <p:cNvSpPr>
                  <a:spLocks noChangeAspect="1" noChangeShapeType="1"/>
                </p:cNvSpPr>
                <p:nvPr/>
              </p:nvSpPr>
              <p:spPr bwMode="auto">
                <a:xfrm>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03" name="Line 120"/>
                <p:cNvSpPr>
                  <a:spLocks noChangeAspect="1" noChangeShapeType="1"/>
                </p:cNvSpPr>
                <p:nvPr/>
              </p:nvSpPr>
              <p:spPr bwMode="auto">
                <a:xfrm rot="5400000">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4827" name="Group 121"/>
            <p:cNvGrpSpPr>
              <a:grpSpLocks noChangeAspect="1"/>
            </p:cNvGrpSpPr>
            <p:nvPr/>
          </p:nvGrpSpPr>
          <p:grpSpPr bwMode="auto">
            <a:xfrm rot="16200000" flipV="1">
              <a:off x="1320" y="2782"/>
              <a:ext cx="141" cy="290"/>
              <a:chOff x="3120" y="864"/>
              <a:chExt cx="117" cy="240"/>
            </a:xfrm>
          </p:grpSpPr>
          <p:grpSp>
            <p:nvGrpSpPr>
              <p:cNvPr id="34891" name="Group 122"/>
              <p:cNvGrpSpPr>
                <a:grpSpLocks noChangeAspect="1"/>
              </p:cNvGrpSpPr>
              <p:nvPr/>
            </p:nvGrpSpPr>
            <p:grpSpPr bwMode="auto">
              <a:xfrm>
                <a:off x="3120" y="864"/>
                <a:ext cx="117" cy="240"/>
                <a:chOff x="2064" y="576"/>
                <a:chExt cx="117" cy="240"/>
              </a:xfrm>
            </p:grpSpPr>
            <p:grpSp>
              <p:nvGrpSpPr>
                <p:cNvPr id="34895" name="Group 123"/>
                <p:cNvGrpSpPr>
                  <a:grpSpLocks noChangeAspect="1"/>
                </p:cNvGrpSpPr>
                <p:nvPr/>
              </p:nvGrpSpPr>
              <p:grpSpPr bwMode="auto">
                <a:xfrm>
                  <a:off x="2064" y="672"/>
                  <a:ext cx="117" cy="49"/>
                  <a:chOff x="2064" y="672"/>
                  <a:chExt cx="117" cy="49"/>
                </a:xfrm>
              </p:grpSpPr>
              <p:sp>
                <p:nvSpPr>
                  <p:cNvPr id="34898" name="Line 124"/>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9" name="Line 125"/>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96" name="Line 126"/>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7" name="Line 127"/>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92" name="Group 128"/>
              <p:cNvGrpSpPr>
                <a:grpSpLocks noChangeAspect="1"/>
              </p:cNvGrpSpPr>
              <p:nvPr/>
            </p:nvGrpSpPr>
            <p:grpSpPr bwMode="auto">
              <a:xfrm>
                <a:off x="3198" y="905"/>
                <a:ext cx="34" cy="34"/>
                <a:chOff x="3552" y="1000"/>
                <a:chExt cx="34" cy="34"/>
              </a:xfrm>
            </p:grpSpPr>
            <p:sp>
              <p:nvSpPr>
                <p:cNvPr id="34893" name="Line 129"/>
                <p:cNvSpPr>
                  <a:spLocks noChangeAspect="1" noChangeShapeType="1"/>
                </p:cNvSpPr>
                <p:nvPr/>
              </p:nvSpPr>
              <p:spPr bwMode="auto">
                <a:xfrm>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4" name="Line 130"/>
                <p:cNvSpPr>
                  <a:spLocks noChangeAspect="1" noChangeShapeType="1"/>
                </p:cNvSpPr>
                <p:nvPr/>
              </p:nvSpPr>
              <p:spPr bwMode="auto">
                <a:xfrm rot="5400000">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4828" name="Group 131"/>
            <p:cNvGrpSpPr>
              <a:grpSpLocks/>
            </p:cNvGrpSpPr>
            <p:nvPr/>
          </p:nvGrpSpPr>
          <p:grpSpPr bwMode="auto">
            <a:xfrm>
              <a:off x="1776" y="3100"/>
              <a:ext cx="77" cy="480"/>
              <a:chOff x="1824" y="1344"/>
              <a:chExt cx="77" cy="480"/>
            </a:xfrm>
          </p:grpSpPr>
          <p:sp>
            <p:nvSpPr>
              <p:cNvPr id="34888" name="Rectangle 132"/>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89" name="Line 133"/>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0" name="Line 134"/>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29" name="Group 135"/>
            <p:cNvGrpSpPr>
              <a:grpSpLocks/>
            </p:cNvGrpSpPr>
            <p:nvPr/>
          </p:nvGrpSpPr>
          <p:grpSpPr bwMode="auto">
            <a:xfrm>
              <a:off x="1746" y="3580"/>
              <a:ext cx="144" cy="96"/>
              <a:chOff x="1056" y="1392"/>
              <a:chExt cx="144" cy="96"/>
            </a:xfrm>
          </p:grpSpPr>
          <p:sp>
            <p:nvSpPr>
              <p:cNvPr id="34886" name="Line 136"/>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87" name="Line 137"/>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30" name="Group 138"/>
            <p:cNvGrpSpPr>
              <a:grpSpLocks/>
            </p:cNvGrpSpPr>
            <p:nvPr/>
          </p:nvGrpSpPr>
          <p:grpSpPr bwMode="auto">
            <a:xfrm>
              <a:off x="1487" y="2908"/>
              <a:ext cx="77" cy="480"/>
              <a:chOff x="1824" y="1344"/>
              <a:chExt cx="77" cy="480"/>
            </a:xfrm>
          </p:grpSpPr>
          <p:sp>
            <p:nvSpPr>
              <p:cNvPr id="34883" name="Rectangle 139"/>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84" name="Line 140"/>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85" name="Line 141"/>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31" name="Line 142"/>
            <p:cNvSpPr>
              <a:spLocks noChangeAspect="1" noChangeShapeType="1"/>
            </p:cNvSpPr>
            <p:nvPr/>
          </p:nvSpPr>
          <p:spPr bwMode="auto">
            <a:xfrm flipH="1">
              <a:off x="1824" y="2762"/>
              <a:ext cx="422" cy="1"/>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4832" name="Line 143"/>
            <p:cNvSpPr>
              <a:spLocks noChangeShapeType="1"/>
            </p:cNvSpPr>
            <p:nvPr/>
          </p:nvSpPr>
          <p:spPr bwMode="auto">
            <a:xfrm>
              <a:off x="2064" y="3580"/>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3" name="Freeform 144"/>
            <p:cNvSpPr>
              <a:spLocks/>
            </p:cNvSpPr>
            <p:nvPr/>
          </p:nvSpPr>
          <p:spPr bwMode="auto">
            <a:xfrm>
              <a:off x="1296" y="2236"/>
              <a:ext cx="528" cy="192"/>
            </a:xfrm>
            <a:custGeom>
              <a:avLst/>
              <a:gdLst>
                <a:gd name="T0" fmla="*/ 221 w 816"/>
                <a:gd name="T1" fmla="*/ 192 h 192"/>
                <a:gd name="T2" fmla="*/ 221 w 816"/>
                <a:gd name="T3" fmla="*/ 0 h 192"/>
                <a:gd name="T4" fmla="*/ 0 w 816"/>
                <a:gd name="T5" fmla="*/ 0 h 192"/>
                <a:gd name="T6" fmla="*/ 0 60000 65536"/>
                <a:gd name="T7" fmla="*/ 0 60000 65536"/>
                <a:gd name="T8" fmla="*/ 0 60000 65536"/>
                <a:gd name="T9" fmla="*/ 0 w 816"/>
                <a:gd name="T10" fmla="*/ 0 h 192"/>
                <a:gd name="T11" fmla="*/ 816 w 816"/>
                <a:gd name="T12" fmla="*/ 192 h 192"/>
              </a:gdLst>
              <a:ahLst/>
              <a:cxnLst>
                <a:cxn ang="T6">
                  <a:pos x="T0" y="T1"/>
                </a:cxn>
                <a:cxn ang="T7">
                  <a:pos x="T2" y="T3"/>
                </a:cxn>
                <a:cxn ang="T8">
                  <a:pos x="T4" y="T5"/>
                </a:cxn>
              </a:cxnLst>
              <a:rect l="T9" t="T10" r="T11" b="T12"/>
              <a:pathLst>
                <a:path w="816" h="192">
                  <a:moveTo>
                    <a:pt x="816" y="192"/>
                  </a:moveTo>
                  <a:lnTo>
                    <a:pt x="816" y="0"/>
                  </a:ln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34" name="Line 145"/>
            <p:cNvSpPr>
              <a:spLocks noChangeShapeType="1"/>
            </p:cNvSpPr>
            <p:nvPr/>
          </p:nvSpPr>
          <p:spPr bwMode="auto">
            <a:xfrm flipV="1">
              <a:off x="1524" y="2232"/>
              <a:ext cx="0" cy="288"/>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4835" name="Oval 146"/>
            <p:cNvSpPr>
              <a:spLocks noChangeArrowheads="1"/>
            </p:cNvSpPr>
            <p:nvPr/>
          </p:nvSpPr>
          <p:spPr bwMode="auto">
            <a:xfrm>
              <a:off x="1248" y="2208"/>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36" name="Freeform 147"/>
            <p:cNvSpPr>
              <a:spLocks/>
            </p:cNvSpPr>
            <p:nvPr/>
          </p:nvSpPr>
          <p:spPr bwMode="auto">
            <a:xfrm flipH="1">
              <a:off x="1528" y="3292"/>
              <a:ext cx="528" cy="288"/>
            </a:xfrm>
            <a:custGeom>
              <a:avLst/>
              <a:gdLst>
                <a:gd name="T0" fmla="*/ 528 w 528"/>
                <a:gd name="T1" fmla="*/ 0 h 336"/>
                <a:gd name="T2" fmla="*/ 528 w 528"/>
                <a:gd name="T3" fmla="*/ 212 h 336"/>
                <a:gd name="T4" fmla="*/ 0 w 528"/>
                <a:gd name="T5" fmla="*/ 212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37" name="Freeform 148"/>
            <p:cNvSpPr>
              <a:spLocks/>
            </p:cNvSpPr>
            <p:nvPr/>
          </p:nvSpPr>
          <p:spPr bwMode="auto">
            <a:xfrm flipV="1">
              <a:off x="1134" y="2928"/>
              <a:ext cx="1554" cy="912"/>
            </a:xfrm>
            <a:custGeom>
              <a:avLst/>
              <a:gdLst>
                <a:gd name="T0" fmla="*/ 278 w 1248"/>
                <a:gd name="T1" fmla="*/ 912 h 912"/>
                <a:gd name="T2" fmla="*/ 0 w 1248"/>
                <a:gd name="T3" fmla="*/ 912 h 912"/>
                <a:gd name="T4" fmla="*/ 0 w 1248"/>
                <a:gd name="T5" fmla="*/ 0 h 912"/>
                <a:gd name="T6" fmla="*/ 2409 w 1248"/>
                <a:gd name="T7" fmla="*/ 0 h 912"/>
                <a:gd name="T8" fmla="*/ 2409 w 1248"/>
                <a:gd name="T9" fmla="*/ 432 h 912"/>
                <a:gd name="T10" fmla="*/ 0 60000 65536"/>
                <a:gd name="T11" fmla="*/ 0 60000 65536"/>
                <a:gd name="T12" fmla="*/ 0 60000 65536"/>
                <a:gd name="T13" fmla="*/ 0 60000 65536"/>
                <a:gd name="T14" fmla="*/ 0 60000 65536"/>
                <a:gd name="T15" fmla="*/ 0 w 1248"/>
                <a:gd name="T16" fmla="*/ 0 h 912"/>
                <a:gd name="T17" fmla="*/ 1248 w 1248"/>
                <a:gd name="T18" fmla="*/ 912 h 912"/>
              </a:gdLst>
              <a:ahLst/>
              <a:cxnLst>
                <a:cxn ang="T10">
                  <a:pos x="T0" y="T1"/>
                </a:cxn>
                <a:cxn ang="T11">
                  <a:pos x="T2" y="T3"/>
                </a:cxn>
                <a:cxn ang="T12">
                  <a:pos x="T4" y="T5"/>
                </a:cxn>
                <a:cxn ang="T13">
                  <a:pos x="T6" y="T7"/>
                </a:cxn>
                <a:cxn ang="T14">
                  <a:pos x="T8" y="T9"/>
                </a:cxn>
              </a:cxnLst>
              <a:rect l="T15" t="T16" r="T17" b="T18"/>
              <a:pathLst>
                <a:path w="1248" h="912">
                  <a:moveTo>
                    <a:pt x="144" y="912"/>
                  </a:moveTo>
                  <a:lnTo>
                    <a:pt x="0" y="912"/>
                  </a:lnTo>
                  <a:lnTo>
                    <a:pt x="0" y="0"/>
                  </a:lnTo>
                  <a:lnTo>
                    <a:pt x="1248" y="0"/>
                  </a:lnTo>
                  <a:lnTo>
                    <a:pt x="1248" y="432"/>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38" name="Oval 149"/>
            <p:cNvSpPr>
              <a:spLocks noChangeAspect="1" noChangeArrowheads="1"/>
            </p:cNvSpPr>
            <p:nvPr/>
          </p:nvSpPr>
          <p:spPr bwMode="auto">
            <a:xfrm>
              <a:off x="1508" y="2908"/>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34839" name="Oval 150"/>
            <p:cNvSpPr>
              <a:spLocks noChangeAspect="1" noChangeArrowheads="1"/>
            </p:cNvSpPr>
            <p:nvPr/>
          </p:nvSpPr>
          <p:spPr bwMode="auto">
            <a:xfrm>
              <a:off x="2678" y="3562"/>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34840" name="Text Box 151"/>
            <p:cNvSpPr txBox="1">
              <a:spLocks noChangeArrowheads="1"/>
            </p:cNvSpPr>
            <p:nvPr/>
          </p:nvSpPr>
          <p:spPr bwMode="auto">
            <a:xfrm>
              <a:off x="2724" y="3037"/>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L</a:t>
              </a:r>
            </a:p>
          </p:txBody>
        </p:sp>
        <p:sp>
          <p:nvSpPr>
            <p:cNvPr id="34841" name="Text Box 152"/>
            <p:cNvSpPr txBox="1">
              <a:spLocks noChangeArrowheads="1"/>
            </p:cNvSpPr>
            <p:nvPr/>
          </p:nvSpPr>
          <p:spPr bwMode="auto">
            <a:xfrm>
              <a:off x="1968" y="2973"/>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C</a:t>
              </a:r>
              <a:r>
                <a:rPr lang="en-US" altLang="zh-CN" sz="2000" baseline="-25000"/>
                <a:t>1</a:t>
              </a:r>
              <a:endParaRPr lang="en-US" altLang="zh-CN" sz="2000" i="1"/>
            </a:p>
          </p:txBody>
        </p:sp>
        <p:sp>
          <p:nvSpPr>
            <p:cNvPr id="34842" name="Line 153"/>
            <p:cNvSpPr>
              <a:spLocks noChangeShapeType="1"/>
            </p:cNvSpPr>
            <p:nvPr/>
          </p:nvSpPr>
          <p:spPr bwMode="auto">
            <a:xfrm rot="5400000" flipH="1">
              <a:off x="2448" y="3552"/>
              <a:ext cx="0" cy="288"/>
            </a:xfrm>
            <a:prstGeom prst="line">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4843" name="Text Box 154"/>
            <p:cNvSpPr txBox="1">
              <a:spLocks noChangeArrowheads="1"/>
            </p:cNvSpPr>
            <p:nvPr/>
          </p:nvSpPr>
          <p:spPr bwMode="auto">
            <a:xfrm>
              <a:off x="2064" y="3543"/>
              <a:ext cx="2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u</a:t>
              </a:r>
              <a:r>
                <a:rPr lang="en-US" altLang="zh-CN" baseline="-25000"/>
                <a:t>f</a:t>
              </a:r>
              <a:endParaRPr lang="en-US" altLang="zh-CN"/>
            </a:p>
          </p:txBody>
        </p:sp>
        <p:sp>
          <p:nvSpPr>
            <p:cNvPr id="34844" name="Freeform 155"/>
            <p:cNvSpPr>
              <a:spLocks/>
            </p:cNvSpPr>
            <p:nvPr/>
          </p:nvSpPr>
          <p:spPr bwMode="auto">
            <a:xfrm>
              <a:off x="1814" y="3148"/>
              <a:ext cx="192" cy="144"/>
            </a:xfrm>
            <a:custGeom>
              <a:avLst/>
              <a:gdLst>
                <a:gd name="T0" fmla="*/ 192 w 192"/>
                <a:gd name="T1" fmla="*/ 144 h 144"/>
                <a:gd name="T2" fmla="*/ 192 w 192"/>
                <a:gd name="T3" fmla="*/ 0 h 144"/>
                <a:gd name="T4" fmla="*/ 0 w 192"/>
                <a:gd name="T5" fmla="*/ 0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192" y="144"/>
                  </a:moveTo>
                  <a:lnTo>
                    <a:pt x="192" y="0"/>
                  </a:lnTo>
                  <a:lnTo>
                    <a:pt x="0" y="0"/>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45" name="Line 156"/>
            <p:cNvSpPr>
              <a:spLocks noChangeShapeType="1"/>
            </p:cNvSpPr>
            <p:nvPr/>
          </p:nvSpPr>
          <p:spPr bwMode="auto">
            <a:xfrm>
              <a:off x="2006" y="3436"/>
              <a:ext cx="0" cy="144"/>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4846" name="Text Box 157"/>
            <p:cNvSpPr txBox="1">
              <a:spLocks noChangeArrowheads="1"/>
            </p:cNvSpPr>
            <p:nvPr/>
          </p:nvSpPr>
          <p:spPr bwMode="auto">
            <a:xfrm>
              <a:off x="1104" y="2245"/>
              <a:ext cx="4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+V</a:t>
              </a:r>
              <a:r>
                <a:rPr lang="en-US" altLang="zh-CN" sz="2000" baseline="-25000"/>
                <a:t>CC</a:t>
              </a:r>
              <a:endParaRPr lang="en-US" altLang="zh-CN" sz="2000"/>
            </a:p>
          </p:txBody>
        </p:sp>
        <p:grpSp>
          <p:nvGrpSpPr>
            <p:cNvPr id="34847" name="Group 158"/>
            <p:cNvGrpSpPr>
              <a:grpSpLocks/>
            </p:cNvGrpSpPr>
            <p:nvPr/>
          </p:nvGrpSpPr>
          <p:grpSpPr bwMode="auto">
            <a:xfrm>
              <a:off x="1786" y="2284"/>
              <a:ext cx="77" cy="480"/>
              <a:chOff x="1824" y="1344"/>
              <a:chExt cx="77" cy="480"/>
            </a:xfrm>
          </p:grpSpPr>
          <p:sp>
            <p:nvSpPr>
              <p:cNvPr id="34880" name="Rectangle 159"/>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81" name="Line 160"/>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82" name="Line 161"/>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48" name="Freeform 162"/>
            <p:cNvSpPr>
              <a:spLocks/>
            </p:cNvSpPr>
            <p:nvPr/>
          </p:nvSpPr>
          <p:spPr bwMode="auto">
            <a:xfrm flipV="1">
              <a:off x="2496" y="2766"/>
              <a:ext cx="192" cy="240"/>
            </a:xfrm>
            <a:custGeom>
              <a:avLst/>
              <a:gdLst>
                <a:gd name="T0" fmla="*/ 25 w 528"/>
                <a:gd name="T1" fmla="*/ 0 h 336"/>
                <a:gd name="T2" fmla="*/ 25 w 528"/>
                <a:gd name="T3" fmla="*/ 122 h 336"/>
                <a:gd name="T4" fmla="*/ 0 w 528"/>
                <a:gd name="T5" fmla="*/ 122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49" name="Freeform 163"/>
            <p:cNvSpPr>
              <a:spLocks/>
            </p:cNvSpPr>
            <p:nvPr/>
          </p:nvSpPr>
          <p:spPr bwMode="auto">
            <a:xfrm rot="16200000" flipH="1">
              <a:off x="2520" y="3412"/>
              <a:ext cx="288" cy="48"/>
            </a:xfrm>
            <a:custGeom>
              <a:avLst/>
              <a:gdLst>
                <a:gd name="T0" fmla="*/ 86 w 528"/>
                <a:gd name="T1" fmla="*/ 0 h 336"/>
                <a:gd name="T2" fmla="*/ 86 w 528"/>
                <a:gd name="T3" fmla="*/ 1 h 336"/>
                <a:gd name="T4" fmla="*/ 0 w 528"/>
                <a:gd name="T5" fmla="*/ 1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50" name="Line 164"/>
            <p:cNvSpPr>
              <a:spLocks noChangeShapeType="1"/>
            </p:cNvSpPr>
            <p:nvPr/>
          </p:nvSpPr>
          <p:spPr bwMode="auto">
            <a:xfrm>
              <a:off x="2252" y="3330"/>
              <a:ext cx="0" cy="240"/>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4851" name="Line 165"/>
            <p:cNvSpPr>
              <a:spLocks noChangeShapeType="1"/>
            </p:cNvSpPr>
            <p:nvPr/>
          </p:nvSpPr>
          <p:spPr bwMode="auto">
            <a:xfrm flipV="1">
              <a:off x="2250" y="2764"/>
              <a:ext cx="0" cy="356"/>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4852" name="Text Box 166"/>
            <p:cNvSpPr txBox="1">
              <a:spLocks noChangeArrowheads="1"/>
            </p:cNvSpPr>
            <p:nvPr/>
          </p:nvSpPr>
          <p:spPr bwMode="auto">
            <a:xfrm>
              <a:off x="2380" y="3249"/>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C</a:t>
              </a:r>
              <a:r>
                <a:rPr lang="en-US" altLang="zh-CN" sz="2000" baseline="-25000"/>
                <a:t>2</a:t>
              </a:r>
              <a:endParaRPr lang="en-US" altLang="zh-CN" sz="2000" i="1"/>
            </a:p>
          </p:txBody>
        </p:sp>
        <p:grpSp>
          <p:nvGrpSpPr>
            <p:cNvPr id="34853" name="Group 167"/>
            <p:cNvGrpSpPr>
              <a:grpSpLocks noChangeAspect="1"/>
            </p:cNvGrpSpPr>
            <p:nvPr/>
          </p:nvGrpSpPr>
          <p:grpSpPr bwMode="auto">
            <a:xfrm rot="-5400000">
              <a:off x="2428" y="3436"/>
              <a:ext cx="141" cy="290"/>
              <a:chOff x="2064" y="576"/>
              <a:chExt cx="117" cy="240"/>
            </a:xfrm>
          </p:grpSpPr>
          <p:grpSp>
            <p:nvGrpSpPr>
              <p:cNvPr id="34875" name="Group 168"/>
              <p:cNvGrpSpPr>
                <a:grpSpLocks noChangeAspect="1"/>
              </p:cNvGrpSpPr>
              <p:nvPr/>
            </p:nvGrpSpPr>
            <p:grpSpPr bwMode="auto">
              <a:xfrm>
                <a:off x="2064" y="672"/>
                <a:ext cx="117" cy="49"/>
                <a:chOff x="2064" y="672"/>
                <a:chExt cx="117" cy="49"/>
              </a:xfrm>
            </p:grpSpPr>
            <p:sp>
              <p:nvSpPr>
                <p:cNvPr id="34878" name="Line 169"/>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9" name="Line 170"/>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76" name="Line 171"/>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7" name="Line 172"/>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54" name="Group 173"/>
            <p:cNvGrpSpPr>
              <a:grpSpLocks noChangeAspect="1"/>
            </p:cNvGrpSpPr>
            <p:nvPr/>
          </p:nvGrpSpPr>
          <p:grpSpPr bwMode="auto">
            <a:xfrm>
              <a:off x="2181" y="3070"/>
              <a:ext cx="141" cy="290"/>
              <a:chOff x="2064" y="576"/>
              <a:chExt cx="117" cy="240"/>
            </a:xfrm>
          </p:grpSpPr>
          <p:grpSp>
            <p:nvGrpSpPr>
              <p:cNvPr id="34870" name="Group 174"/>
              <p:cNvGrpSpPr>
                <a:grpSpLocks noChangeAspect="1"/>
              </p:cNvGrpSpPr>
              <p:nvPr/>
            </p:nvGrpSpPr>
            <p:grpSpPr bwMode="auto">
              <a:xfrm>
                <a:off x="2064" y="672"/>
                <a:ext cx="117" cy="49"/>
                <a:chOff x="2064" y="672"/>
                <a:chExt cx="117" cy="49"/>
              </a:xfrm>
            </p:grpSpPr>
            <p:sp>
              <p:nvSpPr>
                <p:cNvPr id="34873" name="Line 175"/>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4" name="Line 176"/>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71" name="Line 177"/>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2" name="Line 178"/>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55" name="Group 179"/>
            <p:cNvGrpSpPr>
              <a:grpSpLocks/>
            </p:cNvGrpSpPr>
            <p:nvPr/>
          </p:nvGrpSpPr>
          <p:grpSpPr bwMode="auto">
            <a:xfrm rot="5400000">
              <a:off x="2551" y="3135"/>
              <a:ext cx="326" cy="52"/>
              <a:chOff x="1877" y="383"/>
              <a:chExt cx="326" cy="52"/>
            </a:xfrm>
          </p:grpSpPr>
          <p:sp>
            <p:nvSpPr>
              <p:cNvPr id="34864" name="Freeform 180"/>
              <p:cNvSpPr>
                <a:spLocks/>
              </p:cNvSpPr>
              <p:nvPr/>
            </p:nvSpPr>
            <p:spPr bwMode="auto">
              <a:xfrm rot="10800000" flipH="1" flipV="1">
                <a:off x="1925" y="384"/>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65" name="Freeform 181"/>
              <p:cNvSpPr>
                <a:spLocks/>
              </p:cNvSpPr>
              <p:nvPr/>
            </p:nvSpPr>
            <p:spPr bwMode="auto">
              <a:xfrm rot="10800000" flipH="1" flipV="1">
                <a:off x="1981"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66" name="Freeform 182"/>
              <p:cNvSpPr>
                <a:spLocks/>
              </p:cNvSpPr>
              <p:nvPr/>
            </p:nvSpPr>
            <p:spPr bwMode="auto">
              <a:xfrm rot="10800000" flipH="1" flipV="1">
                <a:off x="2039"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67" name="Freeform 183"/>
              <p:cNvSpPr>
                <a:spLocks/>
              </p:cNvSpPr>
              <p:nvPr/>
            </p:nvSpPr>
            <p:spPr bwMode="auto">
              <a:xfrm rot="10800000" flipH="1" flipV="1">
                <a:off x="2097"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68" name="Line 184"/>
              <p:cNvSpPr>
                <a:spLocks noChangeShapeType="1"/>
              </p:cNvSpPr>
              <p:nvPr/>
            </p:nvSpPr>
            <p:spPr bwMode="auto">
              <a:xfrm rot="10800000" flipH="1" flipV="1">
                <a:off x="1877" y="433"/>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9" name="Line 185"/>
              <p:cNvSpPr>
                <a:spLocks noChangeShapeType="1"/>
              </p:cNvSpPr>
              <p:nvPr/>
            </p:nvSpPr>
            <p:spPr bwMode="auto">
              <a:xfrm rot="10800000" flipH="1" flipV="1">
                <a:off x="2155" y="432"/>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56" name="Group 186"/>
            <p:cNvGrpSpPr>
              <a:grpSpLocks noChangeAspect="1"/>
            </p:cNvGrpSpPr>
            <p:nvPr/>
          </p:nvGrpSpPr>
          <p:grpSpPr bwMode="auto">
            <a:xfrm rot="-5400000">
              <a:off x="2330" y="2617"/>
              <a:ext cx="141" cy="290"/>
              <a:chOff x="2064" y="576"/>
              <a:chExt cx="117" cy="240"/>
            </a:xfrm>
          </p:grpSpPr>
          <p:grpSp>
            <p:nvGrpSpPr>
              <p:cNvPr id="34859" name="Group 187"/>
              <p:cNvGrpSpPr>
                <a:grpSpLocks noChangeAspect="1"/>
              </p:cNvGrpSpPr>
              <p:nvPr/>
            </p:nvGrpSpPr>
            <p:grpSpPr bwMode="auto">
              <a:xfrm>
                <a:off x="2064" y="672"/>
                <a:ext cx="117" cy="49"/>
                <a:chOff x="2064" y="672"/>
                <a:chExt cx="117" cy="49"/>
              </a:xfrm>
            </p:grpSpPr>
            <p:sp>
              <p:nvSpPr>
                <p:cNvPr id="34862" name="Line 188"/>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3" name="Line 189"/>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60" name="Line 190"/>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1" name="Line 191"/>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57" name="Line 192"/>
            <p:cNvSpPr>
              <a:spLocks noChangeShapeType="1"/>
            </p:cNvSpPr>
            <p:nvPr/>
          </p:nvSpPr>
          <p:spPr bwMode="auto">
            <a:xfrm flipV="1">
              <a:off x="2322" y="2592"/>
              <a:ext cx="222" cy="288"/>
            </a:xfrm>
            <a:prstGeom prst="line">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4858" name="Text Box 193"/>
            <p:cNvSpPr txBox="1">
              <a:spLocks noChangeArrowheads="1"/>
            </p:cNvSpPr>
            <p:nvPr/>
          </p:nvSpPr>
          <p:spPr bwMode="auto">
            <a:xfrm>
              <a:off x="2256" y="2433"/>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C</a:t>
              </a:r>
            </a:p>
          </p:txBody>
        </p:sp>
      </p:grpSp>
      <p:sp>
        <p:nvSpPr>
          <p:cNvPr id="163010" name="Text Box 194"/>
          <p:cNvSpPr txBox="1">
            <a:spLocks noChangeArrowheads="1"/>
          </p:cNvSpPr>
          <p:nvPr/>
        </p:nvSpPr>
        <p:spPr bwMode="auto">
          <a:xfrm>
            <a:off x="1873250" y="5202238"/>
            <a:ext cx="2536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西勒电路</a:t>
            </a:r>
          </a:p>
        </p:txBody>
      </p:sp>
      <p:sp>
        <p:nvSpPr>
          <p:cNvPr id="163011" name="Text Box 195"/>
          <p:cNvSpPr txBox="1">
            <a:spLocks noChangeArrowheads="1"/>
          </p:cNvSpPr>
          <p:nvPr/>
        </p:nvSpPr>
        <p:spPr bwMode="auto">
          <a:xfrm>
            <a:off x="5649913" y="5203825"/>
            <a:ext cx="3214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克拉普</a:t>
            </a:r>
            <a:r>
              <a:rPr lang="en-US" altLang="zh-CN"/>
              <a:t>Clapp</a:t>
            </a:r>
            <a:r>
              <a:rPr lang="zh-CN" altLang="en-US"/>
              <a:t>电路</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2820"/>
                                        </p:tgtEl>
                                        <p:attrNameLst>
                                          <p:attrName>style.visibility</p:attrName>
                                        </p:attrNameLst>
                                      </p:cBhvr>
                                      <p:to>
                                        <p:strVal val="visible"/>
                                      </p:to>
                                    </p:set>
                                    <p:animEffect transition="in" filter="wipe(left)">
                                      <p:cBhvr>
                                        <p:cTn id="7" dur="500"/>
                                        <p:tgtEl>
                                          <p:spTgt spid="162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slide(fromBottom)">
                                      <p:cBhvr>
                                        <p:cTn id="17" dur="500"/>
                                        <p:tgtEl>
                                          <p:spTgt spid="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63010"/>
                                        </p:tgtEl>
                                        <p:attrNameLst>
                                          <p:attrName>style.visibility</p:attrName>
                                        </p:attrNameLst>
                                      </p:cBhvr>
                                      <p:to>
                                        <p:strVal val="visible"/>
                                      </p:to>
                                    </p:set>
                                    <p:animEffect transition="in" filter="slide(fromBottom)">
                                      <p:cBhvr>
                                        <p:cTn id="22" dur="500"/>
                                        <p:tgtEl>
                                          <p:spTgt spid="1630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63011"/>
                                        </p:tgtEl>
                                        <p:attrNameLst>
                                          <p:attrName>style.visibility</p:attrName>
                                        </p:attrNameLst>
                                      </p:cBhvr>
                                      <p:to>
                                        <p:strVal val="visible"/>
                                      </p:to>
                                    </p:set>
                                    <p:animEffect transition="in" filter="slide(fromBottom)">
                                      <p:cBhvr>
                                        <p:cTn id="27" dur="500"/>
                                        <p:tgtEl>
                                          <p:spTgt spid="16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0" grpId="0"/>
      <p:bldP spid="163010" grpId="0"/>
      <p:bldP spid="1630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mtClean="0">
                <a:ea typeface="宋体" charset="-122"/>
              </a:rPr>
              <a:t>8.1.2  </a:t>
            </a:r>
            <a:r>
              <a:rPr lang="en-US" altLang="zh-CN" i="1" smtClean="0">
                <a:ea typeface="宋体" charset="-122"/>
              </a:rPr>
              <a:t>LC</a:t>
            </a:r>
            <a:r>
              <a:rPr lang="zh-CN" altLang="en-US" smtClean="0">
                <a:ea typeface="宋体" charset="-122"/>
              </a:rPr>
              <a:t>振荡电路（续</a:t>
            </a:r>
            <a:r>
              <a:rPr lang="en-US" altLang="zh-CN" smtClean="0">
                <a:ea typeface="宋体" charset="-122"/>
              </a:rPr>
              <a:t>12</a:t>
            </a:r>
            <a:r>
              <a:rPr lang="zh-CN" altLang="en-US" smtClean="0">
                <a:ea typeface="宋体" charset="-122"/>
              </a:rPr>
              <a:t>）</a:t>
            </a:r>
            <a:endParaRPr lang="en-US" altLang="zh-CN" smtClean="0">
              <a:ea typeface="宋体" charset="-122"/>
            </a:endParaRP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26</a:t>
            </a:fld>
            <a:endParaRPr lang="zh-CN" altLang="en-US"/>
          </a:p>
        </p:txBody>
      </p:sp>
      <p:pic>
        <p:nvPicPr>
          <p:cNvPr id="35843" name="Picture 6">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734" y="1315085"/>
            <a:ext cx="7437437"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pic>
      <p:sp>
        <p:nvSpPr>
          <p:cNvPr id="35844" name="Rectangle 7"/>
          <p:cNvSpPr>
            <a:spLocks noChangeArrowheads="1"/>
          </p:cNvSpPr>
          <p:nvPr/>
        </p:nvSpPr>
        <p:spPr bwMode="auto">
          <a:xfrm>
            <a:off x="2195513" y="705555"/>
            <a:ext cx="4249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p>
            <a:r>
              <a:rPr kumimoji="0" lang="zh-CN" altLang="en-US">
                <a:solidFill>
                  <a:srgbClr val="000000"/>
                </a:solidFill>
              </a:rPr>
              <a:t>电容反馈</a:t>
            </a:r>
            <a:r>
              <a:rPr kumimoji="0" lang="en-US" altLang="zh-CN" i="1">
                <a:solidFill>
                  <a:srgbClr val="000000"/>
                </a:solidFill>
              </a:rPr>
              <a:t>LC</a:t>
            </a:r>
            <a:r>
              <a:rPr kumimoji="0" lang="zh-CN" altLang="en-US">
                <a:solidFill>
                  <a:srgbClr val="000000"/>
                </a:solidFill>
              </a:rPr>
              <a:t>振荡电路仿真实验</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smtClean="0">
                <a:ea typeface="宋体" charset="-122"/>
              </a:rPr>
              <a:t>8.1.2  </a:t>
            </a:r>
            <a:r>
              <a:rPr lang="en-US" altLang="zh-CN" i="1" smtClean="0">
                <a:ea typeface="宋体" charset="-122"/>
              </a:rPr>
              <a:t>LC</a:t>
            </a:r>
            <a:r>
              <a:rPr lang="zh-CN" altLang="en-US" smtClean="0">
                <a:ea typeface="宋体" charset="-122"/>
              </a:rPr>
              <a:t>振荡电路（续</a:t>
            </a:r>
            <a:r>
              <a:rPr lang="en-US" altLang="zh-CN" smtClean="0">
                <a:ea typeface="宋体" charset="-122"/>
              </a:rPr>
              <a:t>13</a:t>
            </a:r>
            <a:r>
              <a:rPr lang="zh-CN" altLang="en-US" smtClean="0">
                <a:ea typeface="宋体" charset="-122"/>
              </a:rPr>
              <a:t>）</a:t>
            </a:r>
            <a:endParaRPr lang="en-US" altLang="zh-CN" smtClean="0">
              <a:ea typeface="宋体" charset="-122"/>
            </a:endParaRPr>
          </a:p>
        </p:txBody>
      </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27</a:t>
            </a:fld>
            <a:endParaRPr lang="zh-CN" altLang="en-US"/>
          </a:p>
        </p:txBody>
      </p:sp>
      <p:sp>
        <p:nvSpPr>
          <p:cNvPr id="164868" name="Text Box 4"/>
          <p:cNvSpPr txBox="1">
            <a:spLocks noChangeArrowheads="1"/>
          </p:cNvSpPr>
          <p:nvPr/>
        </p:nvSpPr>
        <p:spPr bwMode="auto">
          <a:xfrm>
            <a:off x="703263" y="1090613"/>
            <a:ext cx="79803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电容耦合</a:t>
            </a:r>
            <a:r>
              <a:rPr lang="en-US" altLang="zh-CN" i="1"/>
              <a:t>LC</a:t>
            </a:r>
            <a:r>
              <a:rPr lang="zh-CN" altLang="en-US"/>
              <a:t>振荡电路的交流等效电路中将偏置电阻忽略，可得到简洁的交流等效电路。</a:t>
            </a:r>
          </a:p>
        </p:txBody>
      </p:sp>
      <p:grpSp>
        <p:nvGrpSpPr>
          <p:cNvPr id="2" name="Group 5"/>
          <p:cNvGrpSpPr>
            <a:grpSpLocks/>
          </p:cNvGrpSpPr>
          <p:nvPr/>
        </p:nvGrpSpPr>
        <p:grpSpPr bwMode="auto">
          <a:xfrm>
            <a:off x="1223963" y="2201863"/>
            <a:ext cx="2941637" cy="2590800"/>
            <a:chOff x="1104" y="2208"/>
            <a:chExt cx="1853" cy="1632"/>
          </a:xfrm>
        </p:grpSpPr>
        <p:grpSp>
          <p:nvGrpSpPr>
            <p:cNvPr id="36897" name="Group 6"/>
            <p:cNvGrpSpPr>
              <a:grpSpLocks/>
            </p:cNvGrpSpPr>
            <p:nvPr/>
          </p:nvGrpSpPr>
          <p:grpSpPr bwMode="auto">
            <a:xfrm>
              <a:off x="1536" y="2764"/>
              <a:ext cx="288" cy="336"/>
              <a:chOff x="1344" y="1680"/>
              <a:chExt cx="288" cy="336"/>
            </a:xfrm>
          </p:grpSpPr>
          <p:sp>
            <p:nvSpPr>
              <p:cNvPr id="36977" name="Line 7"/>
              <p:cNvSpPr>
                <a:spLocks noChangeShapeType="1"/>
              </p:cNvSpPr>
              <p:nvPr/>
            </p:nvSpPr>
            <p:spPr bwMode="auto">
              <a:xfrm>
                <a:off x="1488" y="172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78" name="Line 8"/>
              <p:cNvSpPr>
                <a:spLocks noChangeShapeType="1"/>
              </p:cNvSpPr>
              <p:nvPr/>
            </p:nvSpPr>
            <p:spPr bwMode="auto">
              <a:xfrm flipV="1">
                <a:off x="1488" y="168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79" name="Line 9"/>
              <p:cNvSpPr>
                <a:spLocks noChangeShapeType="1"/>
              </p:cNvSpPr>
              <p:nvPr/>
            </p:nvSpPr>
            <p:spPr bwMode="auto">
              <a:xfrm>
                <a:off x="1488" y="1872"/>
                <a:ext cx="144" cy="144"/>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6980" name="Line 10"/>
              <p:cNvSpPr>
                <a:spLocks noChangeShapeType="1"/>
              </p:cNvSpPr>
              <p:nvPr/>
            </p:nvSpPr>
            <p:spPr bwMode="auto">
              <a:xfrm>
                <a:off x="1344" y="1846"/>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98" name="Group 11"/>
            <p:cNvGrpSpPr>
              <a:grpSpLocks/>
            </p:cNvGrpSpPr>
            <p:nvPr/>
          </p:nvGrpSpPr>
          <p:grpSpPr bwMode="auto">
            <a:xfrm>
              <a:off x="1486" y="2428"/>
              <a:ext cx="77" cy="480"/>
              <a:chOff x="1824" y="1344"/>
              <a:chExt cx="77" cy="480"/>
            </a:xfrm>
          </p:grpSpPr>
          <p:sp>
            <p:nvSpPr>
              <p:cNvPr id="36974" name="Rectangle 12"/>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75" name="Line 13"/>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76" name="Line 14"/>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99" name="Group 15"/>
            <p:cNvGrpSpPr>
              <a:grpSpLocks noChangeAspect="1"/>
            </p:cNvGrpSpPr>
            <p:nvPr/>
          </p:nvGrpSpPr>
          <p:grpSpPr bwMode="auto">
            <a:xfrm>
              <a:off x="1938" y="3244"/>
              <a:ext cx="141" cy="290"/>
              <a:chOff x="3120" y="864"/>
              <a:chExt cx="117" cy="240"/>
            </a:xfrm>
          </p:grpSpPr>
          <p:grpSp>
            <p:nvGrpSpPr>
              <p:cNvPr id="36965" name="Group 16"/>
              <p:cNvGrpSpPr>
                <a:grpSpLocks noChangeAspect="1"/>
              </p:cNvGrpSpPr>
              <p:nvPr/>
            </p:nvGrpSpPr>
            <p:grpSpPr bwMode="auto">
              <a:xfrm>
                <a:off x="3120" y="864"/>
                <a:ext cx="117" cy="240"/>
                <a:chOff x="2064" y="576"/>
                <a:chExt cx="117" cy="240"/>
              </a:xfrm>
            </p:grpSpPr>
            <p:grpSp>
              <p:nvGrpSpPr>
                <p:cNvPr id="36969" name="Group 17"/>
                <p:cNvGrpSpPr>
                  <a:grpSpLocks noChangeAspect="1"/>
                </p:cNvGrpSpPr>
                <p:nvPr/>
              </p:nvGrpSpPr>
              <p:grpSpPr bwMode="auto">
                <a:xfrm>
                  <a:off x="2064" y="672"/>
                  <a:ext cx="117" cy="49"/>
                  <a:chOff x="2064" y="672"/>
                  <a:chExt cx="117" cy="49"/>
                </a:xfrm>
              </p:grpSpPr>
              <p:sp>
                <p:nvSpPr>
                  <p:cNvPr id="36972" name="Line 18"/>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73" name="Line 19"/>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970" name="Line 20"/>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71" name="Line 21"/>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966" name="Group 22"/>
              <p:cNvGrpSpPr>
                <a:grpSpLocks noChangeAspect="1"/>
              </p:cNvGrpSpPr>
              <p:nvPr/>
            </p:nvGrpSpPr>
            <p:grpSpPr bwMode="auto">
              <a:xfrm>
                <a:off x="3198" y="905"/>
                <a:ext cx="34" cy="34"/>
                <a:chOff x="3552" y="1000"/>
                <a:chExt cx="34" cy="34"/>
              </a:xfrm>
            </p:grpSpPr>
            <p:sp>
              <p:nvSpPr>
                <p:cNvPr id="36967" name="Line 23"/>
                <p:cNvSpPr>
                  <a:spLocks noChangeAspect="1" noChangeShapeType="1"/>
                </p:cNvSpPr>
                <p:nvPr/>
              </p:nvSpPr>
              <p:spPr bwMode="auto">
                <a:xfrm>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68" name="Line 24"/>
                <p:cNvSpPr>
                  <a:spLocks noChangeAspect="1" noChangeShapeType="1"/>
                </p:cNvSpPr>
                <p:nvPr/>
              </p:nvSpPr>
              <p:spPr bwMode="auto">
                <a:xfrm rot="5400000">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6900" name="Group 25"/>
            <p:cNvGrpSpPr>
              <a:grpSpLocks noChangeAspect="1"/>
            </p:cNvGrpSpPr>
            <p:nvPr/>
          </p:nvGrpSpPr>
          <p:grpSpPr bwMode="auto">
            <a:xfrm rot="16200000" flipV="1">
              <a:off x="1320" y="2782"/>
              <a:ext cx="141" cy="290"/>
              <a:chOff x="3120" y="864"/>
              <a:chExt cx="117" cy="240"/>
            </a:xfrm>
          </p:grpSpPr>
          <p:grpSp>
            <p:nvGrpSpPr>
              <p:cNvPr id="36956" name="Group 26"/>
              <p:cNvGrpSpPr>
                <a:grpSpLocks noChangeAspect="1"/>
              </p:cNvGrpSpPr>
              <p:nvPr/>
            </p:nvGrpSpPr>
            <p:grpSpPr bwMode="auto">
              <a:xfrm>
                <a:off x="3120" y="864"/>
                <a:ext cx="117" cy="240"/>
                <a:chOff x="2064" y="576"/>
                <a:chExt cx="117" cy="240"/>
              </a:xfrm>
            </p:grpSpPr>
            <p:grpSp>
              <p:nvGrpSpPr>
                <p:cNvPr id="36960" name="Group 27"/>
                <p:cNvGrpSpPr>
                  <a:grpSpLocks noChangeAspect="1"/>
                </p:cNvGrpSpPr>
                <p:nvPr/>
              </p:nvGrpSpPr>
              <p:grpSpPr bwMode="auto">
                <a:xfrm>
                  <a:off x="2064" y="672"/>
                  <a:ext cx="117" cy="49"/>
                  <a:chOff x="2064" y="672"/>
                  <a:chExt cx="117" cy="49"/>
                </a:xfrm>
              </p:grpSpPr>
              <p:sp>
                <p:nvSpPr>
                  <p:cNvPr id="36963" name="Line 28"/>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64" name="Line 29"/>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961" name="Line 30"/>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62" name="Line 31"/>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957" name="Group 32"/>
              <p:cNvGrpSpPr>
                <a:grpSpLocks noChangeAspect="1"/>
              </p:cNvGrpSpPr>
              <p:nvPr/>
            </p:nvGrpSpPr>
            <p:grpSpPr bwMode="auto">
              <a:xfrm>
                <a:off x="3198" y="905"/>
                <a:ext cx="34" cy="34"/>
                <a:chOff x="3552" y="1000"/>
                <a:chExt cx="34" cy="34"/>
              </a:xfrm>
            </p:grpSpPr>
            <p:sp>
              <p:nvSpPr>
                <p:cNvPr id="36958" name="Line 33"/>
                <p:cNvSpPr>
                  <a:spLocks noChangeAspect="1" noChangeShapeType="1"/>
                </p:cNvSpPr>
                <p:nvPr/>
              </p:nvSpPr>
              <p:spPr bwMode="auto">
                <a:xfrm>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59" name="Line 34"/>
                <p:cNvSpPr>
                  <a:spLocks noChangeAspect="1" noChangeShapeType="1"/>
                </p:cNvSpPr>
                <p:nvPr/>
              </p:nvSpPr>
              <p:spPr bwMode="auto">
                <a:xfrm rot="5400000">
                  <a:off x="3552" y="1016"/>
                  <a:ext cx="3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6901" name="Group 35"/>
            <p:cNvGrpSpPr>
              <a:grpSpLocks/>
            </p:cNvGrpSpPr>
            <p:nvPr/>
          </p:nvGrpSpPr>
          <p:grpSpPr bwMode="auto">
            <a:xfrm>
              <a:off x="1776" y="3100"/>
              <a:ext cx="77" cy="480"/>
              <a:chOff x="1824" y="1344"/>
              <a:chExt cx="77" cy="480"/>
            </a:xfrm>
          </p:grpSpPr>
          <p:sp>
            <p:nvSpPr>
              <p:cNvPr id="36953" name="Rectangle 36"/>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54" name="Line 37"/>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55" name="Line 38"/>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902" name="Group 39"/>
            <p:cNvGrpSpPr>
              <a:grpSpLocks/>
            </p:cNvGrpSpPr>
            <p:nvPr/>
          </p:nvGrpSpPr>
          <p:grpSpPr bwMode="auto">
            <a:xfrm>
              <a:off x="1746" y="3580"/>
              <a:ext cx="144" cy="96"/>
              <a:chOff x="1056" y="1392"/>
              <a:chExt cx="144" cy="96"/>
            </a:xfrm>
          </p:grpSpPr>
          <p:sp>
            <p:nvSpPr>
              <p:cNvPr id="36951" name="Line 40"/>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52" name="Line 41"/>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903" name="Group 42"/>
            <p:cNvGrpSpPr>
              <a:grpSpLocks/>
            </p:cNvGrpSpPr>
            <p:nvPr/>
          </p:nvGrpSpPr>
          <p:grpSpPr bwMode="auto">
            <a:xfrm>
              <a:off x="1487" y="2908"/>
              <a:ext cx="77" cy="480"/>
              <a:chOff x="1824" y="1344"/>
              <a:chExt cx="77" cy="480"/>
            </a:xfrm>
          </p:grpSpPr>
          <p:sp>
            <p:nvSpPr>
              <p:cNvPr id="36948" name="Rectangle 43"/>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49" name="Line 44"/>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50" name="Line 45"/>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904" name="Line 46"/>
            <p:cNvSpPr>
              <a:spLocks noChangeShapeType="1"/>
            </p:cNvSpPr>
            <p:nvPr/>
          </p:nvSpPr>
          <p:spPr bwMode="auto">
            <a:xfrm flipH="1">
              <a:off x="1824" y="2762"/>
              <a:ext cx="384" cy="0"/>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6905" name="Line 47"/>
            <p:cNvSpPr>
              <a:spLocks noChangeShapeType="1"/>
            </p:cNvSpPr>
            <p:nvPr/>
          </p:nvSpPr>
          <p:spPr bwMode="auto">
            <a:xfrm>
              <a:off x="2064" y="3580"/>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6" name="Freeform 48"/>
            <p:cNvSpPr>
              <a:spLocks/>
            </p:cNvSpPr>
            <p:nvPr/>
          </p:nvSpPr>
          <p:spPr bwMode="auto">
            <a:xfrm>
              <a:off x="1296" y="2236"/>
              <a:ext cx="528" cy="192"/>
            </a:xfrm>
            <a:custGeom>
              <a:avLst/>
              <a:gdLst>
                <a:gd name="T0" fmla="*/ 221 w 816"/>
                <a:gd name="T1" fmla="*/ 192 h 192"/>
                <a:gd name="T2" fmla="*/ 221 w 816"/>
                <a:gd name="T3" fmla="*/ 0 h 192"/>
                <a:gd name="T4" fmla="*/ 0 w 816"/>
                <a:gd name="T5" fmla="*/ 0 h 192"/>
                <a:gd name="T6" fmla="*/ 0 60000 65536"/>
                <a:gd name="T7" fmla="*/ 0 60000 65536"/>
                <a:gd name="T8" fmla="*/ 0 60000 65536"/>
                <a:gd name="T9" fmla="*/ 0 w 816"/>
                <a:gd name="T10" fmla="*/ 0 h 192"/>
                <a:gd name="T11" fmla="*/ 816 w 816"/>
                <a:gd name="T12" fmla="*/ 192 h 192"/>
              </a:gdLst>
              <a:ahLst/>
              <a:cxnLst>
                <a:cxn ang="T6">
                  <a:pos x="T0" y="T1"/>
                </a:cxn>
                <a:cxn ang="T7">
                  <a:pos x="T2" y="T3"/>
                </a:cxn>
                <a:cxn ang="T8">
                  <a:pos x="T4" y="T5"/>
                </a:cxn>
              </a:cxnLst>
              <a:rect l="T9" t="T10" r="T11" b="T12"/>
              <a:pathLst>
                <a:path w="816" h="192">
                  <a:moveTo>
                    <a:pt x="816" y="192"/>
                  </a:moveTo>
                  <a:lnTo>
                    <a:pt x="816" y="0"/>
                  </a:ln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07" name="Line 49"/>
            <p:cNvSpPr>
              <a:spLocks noChangeShapeType="1"/>
            </p:cNvSpPr>
            <p:nvPr/>
          </p:nvSpPr>
          <p:spPr bwMode="auto">
            <a:xfrm flipV="1">
              <a:off x="1524" y="2232"/>
              <a:ext cx="0" cy="288"/>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6908" name="Oval 50"/>
            <p:cNvSpPr>
              <a:spLocks noChangeArrowheads="1"/>
            </p:cNvSpPr>
            <p:nvPr/>
          </p:nvSpPr>
          <p:spPr bwMode="auto">
            <a:xfrm>
              <a:off x="1248" y="2208"/>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09" name="Freeform 51"/>
            <p:cNvSpPr>
              <a:spLocks/>
            </p:cNvSpPr>
            <p:nvPr/>
          </p:nvSpPr>
          <p:spPr bwMode="auto">
            <a:xfrm flipH="1">
              <a:off x="1528" y="3292"/>
              <a:ext cx="528" cy="288"/>
            </a:xfrm>
            <a:custGeom>
              <a:avLst/>
              <a:gdLst>
                <a:gd name="T0" fmla="*/ 528 w 528"/>
                <a:gd name="T1" fmla="*/ 0 h 336"/>
                <a:gd name="T2" fmla="*/ 528 w 528"/>
                <a:gd name="T3" fmla="*/ 212 h 336"/>
                <a:gd name="T4" fmla="*/ 0 w 528"/>
                <a:gd name="T5" fmla="*/ 212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10" name="Freeform 52"/>
            <p:cNvSpPr>
              <a:spLocks/>
            </p:cNvSpPr>
            <p:nvPr/>
          </p:nvSpPr>
          <p:spPr bwMode="auto">
            <a:xfrm flipV="1">
              <a:off x="1134" y="2928"/>
              <a:ext cx="1554" cy="912"/>
            </a:xfrm>
            <a:custGeom>
              <a:avLst/>
              <a:gdLst>
                <a:gd name="T0" fmla="*/ 278 w 1248"/>
                <a:gd name="T1" fmla="*/ 912 h 912"/>
                <a:gd name="T2" fmla="*/ 0 w 1248"/>
                <a:gd name="T3" fmla="*/ 912 h 912"/>
                <a:gd name="T4" fmla="*/ 0 w 1248"/>
                <a:gd name="T5" fmla="*/ 0 h 912"/>
                <a:gd name="T6" fmla="*/ 2409 w 1248"/>
                <a:gd name="T7" fmla="*/ 0 h 912"/>
                <a:gd name="T8" fmla="*/ 2409 w 1248"/>
                <a:gd name="T9" fmla="*/ 432 h 912"/>
                <a:gd name="T10" fmla="*/ 0 60000 65536"/>
                <a:gd name="T11" fmla="*/ 0 60000 65536"/>
                <a:gd name="T12" fmla="*/ 0 60000 65536"/>
                <a:gd name="T13" fmla="*/ 0 60000 65536"/>
                <a:gd name="T14" fmla="*/ 0 60000 65536"/>
                <a:gd name="T15" fmla="*/ 0 w 1248"/>
                <a:gd name="T16" fmla="*/ 0 h 912"/>
                <a:gd name="T17" fmla="*/ 1248 w 1248"/>
                <a:gd name="T18" fmla="*/ 912 h 912"/>
              </a:gdLst>
              <a:ahLst/>
              <a:cxnLst>
                <a:cxn ang="T10">
                  <a:pos x="T0" y="T1"/>
                </a:cxn>
                <a:cxn ang="T11">
                  <a:pos x="T2" y="T3"/>
                </a:cxn>
                <a:cxn ang="T12">
                  <a:pos x="T4" y="T5"/>
                </a:cxn>
                <a:cxn ang="T13">
                  <a:pos x="T6" y="T7"/>
                </a:cxn>
                <a:cxn ang="T14">
                  <a:pos x="T8" y="T9"/>
                </a:cxn>
              </a:cxnLst>
              <a:rect l="T15" t="T16" r="T17" b="T18"/>
              <a:pathLst>
                <a:path w="1248" h="912">
                  <a:moveTo>
                    <a:pt x="144" y="912"/>
                  </a:moveTo>
                  <a:lnTo>
                    <a:pt x="0" y="912"/>
                  </a:lnTo>
                  <a:lnTo>
                    <a:pt x="0" y="0"/>
                  </a:lnTo>
                  <a:lnTo>
                    <a:pt x="1248" y="0"/>
                  </a:lnTo>
                  <a:lnTo>
                    <a:pt x="1248" y="432"/>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11" name="Oval 53"/>
            <p:cNvSpPr>
              <a:spLocks noChangeAspect="1" noChangeArrowheads="1"/>
            </p:cNvSpPr>
            <p:nvPr/>
          </p:nvSpPr>
          <p:spPr bwMode="auto">
            <a:xfrm>
              <a:off x="1508" y="2908"/>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36912" name="Oval 54"/>
            <p:cNvSpPr>
              <a:spLocks noChangeAspect="1" noChangeArrowheads="1"/>
            </p:cNvSpPr>
            <p:nvPr/>
          </p:nvSpPr>
          <p:spPr bwMode="auto">
            <a:xfrm>
              <a:off x="2678" y="3562"/>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36913" name="Text Box 55"/>
            <p:cNvSpPr txBox="1">
              <a:spLocks noChangeArrowheads="1"/>
            </p:cNvSpPr>
            <p:nvPr/>
          </p:nvSpPr>
          <p:spPr bwMode="auto">
            <a:xfrm>
              <a:off x="2724" y="3006"/>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L</a:t>
              </a:r>
            </a:p>
          </p:txBody>
        </p:sp>
        <p:sp>
          <p:nvSpPr>
            <p:cNvPr id="36914" name="Text Box 56"/>
            <p:cNvSpPr txBox="1">
              <a:spLocks noChangeArrowheads="1"/>
            </p:cNvSpPr>
            <p:nvPr/>
          </p:nvSpPr>
          <p:spPr bwMode="auto">
            <a:xfrm>
              <a:off x="1968" y="2973"/>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C</a:t>
              </a:r>
              <a:r>
                <a:rPr lang="en-US" altLang="zh-CN" sz="2000" baseline="-25000"/>
                <a:t>1</a:t>
              </a:r>
              <a:endParaRPr lang="en-US" altLang="zh-CN" sz="2000" i="1"/>
            </a:p>
          </p:txBody>
        </p:sp>
        <p:sp>
          <p:nvSpPr>
            <p:cNvPr id="36915" name="Line 57"/>
            <p:cNvSpPr>
              <a:spLocks noChangeShapeType="1"/>
            </p:cNvSpPr>
            <p:nvPr/>
          </p:nvSpPr>
          <p:spPr bwMode="auto">
            <a:xfrm rot="5400000" flipH="1">
              <a:off x="2448" y="3552"/>
              <a:ext cx="0" cy="288"/>
            </a:xfrm>
            <a:prstGeom prst="line">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6916" name="Text Box 58"/>
            <p:cNvSpPr txBox="1">
              <a:spLocks noChangeArrowheads="1"/>
            </p:cNvSpPr>
            <p:nvPr/>
          </p:nvSpPr>
          <p:spPr bwMode="auto">
            <a:xfrm>
              <a:off x="2064" y="3543"/>
              <a:ext cx="2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u</a:t>
              </a:r>
              <a:r>
                <a:rPr lang="en-US" altLang="zh-CN" baseline="-25000"/>
                <a:t>f</a:t>
              </a:r>
              <a:endParaRPr lang="en-US" altLang="zh-CN"/>
            </a:p>
          </p:txBody>
        </p:sp>
        <p:sp>
          <p:nvSpPr>
            <p:cNvPr id="36917" name="Freeform 59"/>
            <p:cNvSpPr>
              <a:spLocks/>
            </p:cNvSpPr>
            <p:nvPr/>
          </p:nvSpPr>
          <p:spPr bwMode="auto">
            <a:xfrm>
              <a:off x="1814" y="3148"/>
              <a:ext cx="192" cy="144"/>
            </a:xfrm>
            <a:custGeom>
              <a:avLst/>
              <a:gdLst>
                <a:gd name="T0" fmla="*/ 192 w 192"/>
                <a:gd name="T1" fmla="*/ 144 h 144"/>
                <a:gd name="T2" fmla="*/ 192 w 192"/>
                <a:gd name="T3" fmla="*/ 0 h 144"/>
                <a:gd name="T4" fmla="*/ 0 w 192"/>
                <a:gd name="T5" fmla="*/ 0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192" y="144"/>
                  </a:moveTo>
                  <a:lnTo>
                    <a:pt x="192" y="0"/>
                  </a:lnTo>
                  <a:lnTo>
                    <a:pt x="0" y="0"/>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18" name="Line 60"/>
            <p:cNvSpPr>
              <a:spLocks noChangeShapeType="1"/>
            </p:cNvSpPr>
            <p:nvPr/>
          </p:nvSpPr>
          <p:spPr bwMode="auto">
            <a:xfrm>
              <a:off x="2006" y="3436"/>
              <a:ext cx="0" cy="144"/>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6919" name="Text Box 61"/>
            <p:cNvSpPr txBox="1">
              <a:spLocks noChangeArrowheads="1"/>
            </p:cNvSpPr>
            <p:nvPr/>
          </p:nvSpPr>
          <p:spPr bwMode="auto">
            <a:xfrm>
              <a:off x="1104" y="2245"/>
              <a:ext cx="4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+V</a:t>
              </a:r>
              <a:r>
                <a:rPr lang="en-US" altLang="zh-CN" sz="2000" baseline="-25000"/>
                <a:t>CC</a:t>
              </a:r>
              <a:endParaRPr lang="en-US" altLang="zh-CN" sz="2000"/>
            </a:p>
          </p:txBody>
        </p:sp>
        <p:grpSp>
          <p:nvGrpSpPr>
            <p:cNvPr id="36920" name="Group 62"/>
            <p:cNvGrpSpPr>
              <a:grpSpLocks/>
            </p:cNvGrpSpPr>
            <p:nvPr/>
          </p:nvGrpSpPr>
          <p:grpSpPr bwMode="auto">
            <a:xfrm>
              <a:off x="1786" y="2284"/>
              <a:ext cx="77" cy="480"/>
              <a:chOff x="1824" y="1344"/>
              <a:chExt cx="77" cy="480"/>
            </a:xfrm>
          </p:grpSpPr>
          <p:sp>
            <p:nvSpPr>
              <p:cNvPr id="36945" name="Rectangle 63"/>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46" name="Line 64"/>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47" name="Line 65"/>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921" name="Freeform 66"/>
            <p:cNvSpPr>
              <a:spLocks/>
            </p:cNvSpPr>
            <p:nvPr/>
          </p:nvSpPr>
          <p:spPr bwMode="auto">
            <a:xfrm flipV="1">
              <a:off x="2160" y="2764"/>
              <a:ext cx="528" cy="240"/>
            </a:xfrm>
            <a:custGeom>
              <a:avLst/>
              <a:gdLst>
                <a:gd name="T0" fmla="*/ 528 w 528"/>
                <a:gd name="T1" fmla="*/ 0 h 336"/>
                <a:gd name="T2" fmla="*/ 528 w 528"/>
                <a:gd name="T3" fmla="*/ 122 h 336"/>
                <a:gd name="T4" fmla="*/ 0 w 528"/>
                <a:gd name="T5" fmla="*/ 122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22" name="Freeform 67"/>
            <p:cNvSpPr>
              <a:spLocks/>
            </p:cNvSpPr>
            <p:nvPr/>
          </p:nvSpPr>
          <p:spPr bwMode="auto">
            <a:xfrm rot="16200000" flipH="1">
              <a:off x="2520" y="3412"/>
              <a:ext cx="288" cy="48"/>
            </a:xfrm>
            <a:custGeom>
              <a:avLst/>
              <a:gdLst>
                <a:gd name="T0" fmla="*/ 86 w 528"/>
                <a:gd name="T1" fmla="*/ 0 h 336"/>
                <a:gd name="T2" fmla="*/ 86 w 528"/>
                <a:gd name="T3" fmla="*/ 1 h 336"/>
                <a:gd name="T4" fmla="*/ 0 w 528"/>
                <a:gd name="T5" fmla="*/ 1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0"/>
                  </a:moveTo>
                  <a:lnTo>
                    <a:pt x="528" y="336"/>
                  </a:lnTo>
                  <a:lnTo>
                    <a:pt x="0" y="336"/>
                  </a:lnTo>
                </a:path>
              </a:pathLst>
            </a:custGeom>
            <a:noFill/>
            <a:ln w="2857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23" name="Line 68"/>
            <p:cNvSpPr>
              <a:spLocks noChangeShapeType="1"/>
            </p:cNvSpPr>
            <p:nvPr/>
          </p:nvSpPr>
          <p:spPr bwMode="auto">
            <a:xfrm>
              <a:off x="2252" y="3330"/>
              <a:ext cx="0" cy="240"/>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6924" name="Line 69"/>
            <p:cNvSpPr>
              <a:spLocks noChangeShapeType="1"/>
            </p:cNvSpPr>
            <p:nvPr/>
          </p:nvSpPr>
          <p:spPr bwMode="auto">
            <a:xfrm flipV="1">
              <a:off x="2250" y="2764"/>
              <a:ext cx="0" cy="356"/>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6925" name="Text Box 70"/>
            <p:cNvSpPr txBox="1">
              <a:spLocks noChangeArrowheads="1"/>
            </p:cNvSpPr>
            <p:nvPr/>
          </p:nvSpPr>
          <p:spPr bwMode="auto">
            <a:xfrm>
              <a:off x="2380" y="3249"/>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C</a:t>
              </a:r>
              <a:r>
                <a:rPr lang="en-US" altLang="zh-CN" sz="2000" baseline="-25000"/>
                <a:t>2</a:t>
              </a:r>
              <a:endParaRPr lang="en-US" altLang="zh-CN" sz="2000" i="1"/>
            </a:p>
          </p:txBody>
        </p:sp>
        <p:grpSp>
          <p:nvGrpSpPr>
            <p:cNvPr id="36926" name="Group 71"/>
            <p:cNvGrpSpPr>
              <a:grpSpLocks noChangeAspect="1"/>
            </p:cNvGrpSpPr>
            <p:nvPr/>
          </p:nvGrpSpPr>
          <p:grpSpPr bwMode="auto">
            <a:xfrm rot="-5400000">
              <a:off x="2428" y="3436"/>
              <a:ext cx="141" cy="290"/>
              <a:chOff x="2064" y="576"/>
              <a:chExt cx="117" cy="240"/>
            </a:xfrm>
          </p:grpSpPr>
          <p:grpSp>
            <p:nvGrpSpPr>
              <p:cNvPr id="36940" name="Group 72"/>
              <p:cNvGrpSpPr>
                <a:grpSpLocks noChangeAspect="1"/>
              </p:cNvGrpSpPr>
              <p:nvPr/>
            </p:nvGrpSpPr>
            <p:grpSpPr bwMode="auto">
              <a:xfrm>
                <a:off x="2064" y="672"/>
                <a:ext cx="117" cy="49"/>
                <a:chOff x="2064" y="672"/>
                <a:chExt cx="117" cy="49"/>
              </a:xfrm>
            </p:grpSpPr>
            <p:sp>
              <p:nvSpPr>
                <p:cNvPr id="36943" name="Line 73"/>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44" name="Line 74"/>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941" name="Line 75"/>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42" name="Line 76"/>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927" name="Group 77"/>
            <p:cNvGrpSpPr>
              <a:grpSpLocks noChangeAspect="1"/>
            </p:cNvGrpSpPr>
            <p:nvPr/>
          </p:nvGrpSpPr>
          <p:grpSpPr bwMode="auto">
            <a:xfrm>
              <a:off x="2181" y="3070"/>
              <a:ext cx="141" cy="290"/>
              <a:chOff x="2064" y="576"/>
              <a:chExt cx="117" cy="240"/>
            </a:xfrm>
          </p:grpSpPr>
          <p:grpSp>
            <p:nvGrpSpPr>
              <p:cNvPr id="36935" name="Group 78"/>
              <p:cNvGrpSpPr>
                <a:grpSpLocks noChangeAspect="1"/>
              </p:cNvGrpSpPr>
              <p:nvPr/>
            </p:nvGrpSpPr>
            <p:grpSpPr bwMode="auto">
              <a:xfrm>
                <a:off x="2064" y="672"/>
                <a:ext cx="117" cy="49"/>
                <a:chOff x="2064" y="672"/>
                <a:chExt cx="117" cy="49"/>
              </a:xfrm>
            </p:grpSpPr>
            <p:sp>
              <p:nvSpPr>
                <p:cNvPr id="36938" name="Line 79"/>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39" name="Line 80"/>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936" name="Line 81"/>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37" name="Line 82"/>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928" name="Group 83"/>
            <p:cNvGrpSpPr>
              <a:grpSpLocks/>
            </p:cNvGrpSpPr>
            <p:nvPr/>
          </p:nvGrpSpPr>
          <p:grpSpPr bwMode="auto">
            <a:xfrm rot="5400000">
              <a:off x="2551" y="3135"/>
              <a:ext cx="326" cy="52"/>
              <a:chOff x="1877" y="383"/>
              <a:chExt cx="326" cy="52"/>
            </a:xfrm>
          </p:grpSpPr>
          <p:sp>
            <p:nvSpPr>
              <p:cNvPr id="36929" name="Freeform 84"/>
              <p:cNvSpPr>
                <a:spLocks/>
              </p:cNvSpPr>
              <p:nvPr/>
            </p:nvSpPr>
            <p:spPr bwMode="auto">
              <a:xfrm rot="10800000" flipH="1" flipV="1">
                <a:off x="1925" y="384"/>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30" name="Freeform 85"/>
              <p:cNvSpPr>
                <a:spLocks/>
              </p:cNvSpPr>
              <p:nvPr/>
            </p:nvSpPr>
            <p:spPr bwMode="auto">
              <a:xfrm rot="10800000" flipH="1" flipV="1">
                <a:off x="1981"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31" name="Freeform 86"/>
              <p:cNvSpPr>
                <a:spLocks/>
              </p:cNvSpPr>
              <p:nvPr/>
            </p:nvSpPr>
            <p:spPr bwMode="auto">
              <a:xfrm rot="10800000" flipH="1" flipV="1">
                <a:off x="2039"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32" name="Freeform 87"/>
              <p:cNvSpPr>
                <a:spLocks/>
              </p:cNvSpPr>
              <p:nvPr/>
            </p:nvSpPr>
            <p:spPr bwMode="auto">
              <a:xfrm rot="10800000" flipH="1" flipV="1">
                <a:off x="2097"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33" name="Line 88"/>
              <p:cNvSpPr>
                <a:spLocks noChangeShapeType="1"/>
              </p:cNvSpPr>
              <p:nvPr/>
            </p:nvSpPr>
            <p:spPr bwMode="auto">
              <a:xfrm rot="10800000" flipH="1" flipV="1">
                <a:off x="1877" y="433"/>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34" name="Line 89"/>
              <p:cNvSpPr>
                <a:spLocks noChangeShapeType="1"/>
              </p:cNvSpPr>
              <p:nvPr/>
            </p:nvSpPr>
            <p:spPr bwMode="auto">
              <a:xfrm rot="10800000" flipH="1" flipV="1">
                <a:off x="2155" y="432"/>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2" name="Group 90"/>
          <p:cNvGrpSpPr>
            <a:grpSpLocks/>
          </p:cNvGrpSpPr>
          <p:nvPr/>
        </p:nvGrpSpPr>
        <p:grpSpPr bwMode="auto">
          <a:xfrm>
            <a:off x="5842000" y="2825750"/>
            <a:ext cx="1965325" cy="1738313"/>
            <a:chOff x="211" y="2256"/>
            <a:chExt cx="1238" cy="1095"/>
          </a:xfrm>
        </p:grpSpPr>
        <p:grpSp>
          <p:nvGrpSpPr>
            <p:cNvPr id="36873" name="Group 91"/>
            <p:cNvGrpSpPr>
              <a:grpSpLocks/>
            </p:cNvGrpSpPr>
            <p:nvPr/>
          </p:nvGrpSpPr>
          <p:grpSpPr bwMode="auto">
            <a:xfrm>
              <a:off x="519" y="2256"/>
              <a:ext cx="336" cy="336"/>
              <a:chOff x="3648" y="2688"/>
              <a:chExt cx="336" cy="336"/>
            </a:xfrm>
          </p:grpSpPr>
          <p:sp>
            <p:nvSpPr>
              <p:cNvPr id="36893" name="Line 92"/>
              <p:cNvSpPr>
                <a:spLocks noChangeShapeType="1"/>
              </p:cNvSpPr>
              <p:nvPr/>
            </p:nvSpPr>
            <p:spPr bwMode="auto">
              <a:xfrm>
                <a:off x="3840" y="2736"/>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4" name="Line 93"/>
              <p:cNvSpPr>
                <a:spLocks noChangeShapeType="1"/>
              </p:cNvSpPr>
              <p:nvPr/>
            </p:nvSpPr>
            <p:spPr bwMode="auto">
              <a:xfrm flipV="1">
                <a:off x="3840" y="2688"/>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5" name="Line 94"/>
              <p:cNvSpPr>
                <a:spLocks noChangeShapeType="1"/>
              </p:cNvSpPr>
              <p:nvPr/>
            </p:nvSpPr>
            <p:spPr bwMode="auto">
              <a:xfrm>
                <a:off x="3840" y="2880"/>
                <a:ext cx="144" cy="144"/>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6" name="Line 95"/>
              <p:cNvSpPr>
                <a:spLocks noChangeShapeType="1"/>
              </p:cNvSpPr>
              <p:nvPr/>
            </p:nvSpPr>
            <p:spPr bwMode="auto">
              <a:xfrm flipH="1">
                <a:off x="3648" y="285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6874" name="Group 96"/>
            <p:cNvGrpSpPr>
              <a:grpSpLocks/>
            </p:cNvGrpSpPr>
            <p:nvPr/>
          </p:nvGrpSpPr>
          <p:grpSpPr bwMode="auto">
            <a:xfrm rot="5400000" flipV="1">
              <a:off x="436" y="2732"/>
              <a:ext cx="144" cy="56"/>
              <a:chOff x="960" y="3408"/>
              <a:chExt cx="144" cy="56"/>
            </a:xfrm>
          </p:grpSpPr>
          <p:sp>
            <p:nvSpPr>
              <p:cNvPr id="36891" name="Line 97"/>
              <p:cNvSpPr>
                <a:spLocks noChangeShapeType="1"/>
              </p:cNvSpPr>
              <p:nvPr/>
            </p:nvSpPr>
            <p:spPr bwMode="auto">
              <a:xfrm>
                <a:off x="960" y="3408"/>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2" name="Line 98"/>
              <p:cNvSpPr>
                <a:spLocks noChangeShapeType="1"/>
              </p:cNvSpPr>
              <p:nvPr/>
            </p:nvSpPr>
            <p:spPr bwMode="auto">
              <a:xfrm>
                <a:off x="960" y="3464"/>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6875" name="Freeform 99"/>
            <p:cNvSpPr>
              <a:spLocks/>
            </p:cNvSpPr>
            <p:nvPr/>
          </p:nvSpPr>
          <p:spPr bwMode="auto">
            <a:xfrm>
              <a:off x="237" y="2765"/>
              <a:ext cx="425" cy="576"/>
            </a:xfrm>
            <a:custGeom>
              <a:avLst/>
              <a:gdLst>
                <a:gd name="T0" fmla="*/ 240 w 425"/>
                <a:gd name="T1" fmla="*/ 0 h 576"/>
                <a:gd name="T2" fmla="*/ 0 w 425"/>
                <a:gd name="T3" fmla="*/ 0 h 576"/>
                <a:gd name="T4" fmla="*/ 0 w 425"/>
                <a:gd name="T5" fmla="*/ 576 h 576"/>
                <a:gd name="T6" fmla="*/ 425 w 425"/>
                <a:gd name="T7" fmla="*/ 576 h 576"/>
                <a:gd name="T8" fmla="*/ 0 60000 65536"/>
                <a:gd name="T9" fmla="*/ 0 60000 65536"/>
                <a:gd name="T10" fmla="*/ 0 60000 65536"/>
                <a:gd name="T11" fmla="*/ 0 60000 65536"/>
                <a:gd name="T12" fmla="*/ 0 w 425"/>
                <a:gd name="T13" fmla="*/ 0 h 576"/>
                <a:gd name="T14" fmla="*/ 425 w 425"/>
                <a:gd name="T15" fmla="*/ 576 h 576"/>
              </a:gdLst>
              <a:ahLst/>
              <a:cxnLst>
                <a:cxn ang="T8">
                  <a:pos x="T0" y="T1"/>
                </a:cxn>
                <a:cxn ang="T9">
                  <a:pos x="T2" y="T3"/>
                </a:cxn>
                <a:cxn ang="T10">
                  <a:pos x="T4" y="T5"/>
                </a:cxn>
                <a:cxn ang="T11">
                  <a:pos x="T6" y="T7"/>
                </a:cxn>
              </a:cxnLst>
              <a:rect l="T12" t="T13" r="T14" b="T15"/>
              <a:pathLst>
                <a:path w="425" h="576">
                  <a:moveTo>
                    <a:pt x="240" y="0"/>
                  </a:moveTo>
                  <a:lnTo>
                    <a:pt x="0" y="0"/>
                  </a:lnTo>
                  <a:lnTo>
                    <a:pt x="0" y="576"/>
                  </a:lnTo>
                  <a:lnTo>
                    <a:pt x="425" y="576"/>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876" name="Freeform 100"/>
            <p:cNvSpPr>
              <a:spLocks/>
            </p:cNvSpPr>
            <p:nvPr/>
          </p:nvSpPr>
          <p:spPr bwMode="auto">
            <a:xfrm>
              <a:off x="993" y="2774"/>
              <a:ext cx="441" cy="577"/>
            </a:xfrm>
            <a:custGeom>
              <a:avLst/>
              <a:gdLst>
                <a:gd name="T0" fmla="*/ 243 w 441"/>
                <a:gd name="T1" fmla="*/ 0 h 577"/>
                <a:gd name="T2" fmla="*/ 441 w 441"/>
                <a:gd name="T3" fmla="*/ 0 h 577"/>
                <a:gd name="T4" fmla="*/ 441 w 441"/>
                <a:gd name="T5" fmla="*/ 576 h 577"/>
                <a:gd name="T6" fmla="*/ 0 w 441"/>
                <a:gd name="T7" fmla="*/ 577 h 577"/>
                <a:gd name="T8" fmla="*/ 0 60000 65536"/>
                <a:gd name="T9" fmla="*/ 0 60000 65536"/>
                <a:gd name="T10" fmla="*/ 0 60000 65536"/>
                <a:gd name="T11" fmla="*/ 0 60000 65536"/>
                <a:gd name="T12" fmla="*/ 0 w 441"/>
                <a:gd name="T13" fmla="*/ 0 h 577"/>
                <a:gd name="T14" fmla="*/ 441 w 441"/>
                <a:gd name="T15" fmla="*/ 577 h 577"/>
              </a:gdLst>
              <a:ahLst/>
              <a:cxnLst>
                <a:cxn ang="T8">
                  <a:pos x="T0" y="T1"/>
                </a:cxn>
                <a:cxn ang="T9">
                  <a:pos x="T2" y="T3"/>
                </a:cxn>
                <a:cxn ang="T10">
                  <a:pos x="T4" y="T5"/>
                </a:cxn>
                <a:cxn ang="T11">
                  <a:pos x="T6" y="T7"/>
                </a:cxn>
              </a:cxnLst>
              <a:rect l="T12" t="T13" r="T14" b="T15"/>
              <a:pathLst>
                <a:path w="441" h="577">
                  <a:moveTo>
                    <a:pt x="243" y="0"/>
                  </a:moveTo>
                  <a:lnTo>
                    <a:pt x="441" y="0"/>
                  </a:lnTo>
                  <a:lnTo>
                    <a:pt x="441" y="576"/>
                  </a:lnTo>
                  <a:lnTo>
                    <a:pt x="0" y="577"/>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36877" name="Picture 101"/>
            <p:cNvPicPr>
              <a:picLocks noChangeAspect="1" noChangeArrowheads="1"/>
            </p:cNvPicPr>
            <p:nvPr/>
          </p:nvPicPr>
          <p:blipFill>
            <a:blip r:embed="rId2">
              <a:extLst>
                <a:ext uri="{28A0092B-C50C-407E-A947-70E740481C1C}">
                  <a14:useLocalDpi xmlns:a14="http://schemas.microsoft.com/office/drawing/2010/main" val="0"/>
                </a:ext>
              </a:extLst>
            </a:blip>
            <a:srcRect b="51216"/>
            <a:stretch>
              <a:fillRect/>
            </a:stretch>
          </p:blipFill>
          <p:spPr bwMode="auto">
            <a:xfrm>
              <a:off x="671" y="3264"/>
              <a:ext cx="337"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pic>
        <p:sp>
          <p:nvSpPr>
            <p:cNvPr id="36878" name="Line 102"/>
            <p:cNvSpPr>
              <a:spLocks noChangeShapeType="1"/>
            </p:cNvSpPr>
            <p:nvPr/>
          </p:nvSpPr>
          <p:spPr bwMode="auto">
            <a:xfrm flipV="1">
              <a:off x="556" y="2774"/>
              <a:ext cx="57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9" name="Line 103"/>
            <p:cNvSpPr>
              <a:spLocks noChangeShapeType="1"/>
            </p:cNvSpPr>
            <p:nvPr/>
          </p:nvSpPr>
          <p:spPr bwMode="auto">
            <a:xfrm>
              <a:off x="855" y="2582"/>
              <a:ext cx="0" cy="19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0" name="Freeform 104"/>
            <p:cNvSpPr>
              <a:spLocks/>
            </p:cNvSpPr>
            <p:nvPr/>
          </p:nvSpPr>
          <p:spPr bwMode="auto">
            <a:xfrm>
              <a:off x="231" y="2420"/>
              <a:ext cx="384" cy="384"/>
            </a:xfrm>
            <a:custGeom>
              <a:avLst/>
              <a:gdLst>
                <a:gd name="T0" fmla="*/ 384 w 384"/>
                <a:gd name="T1" fmla="*/ 0 h 384"/>
                <a:gd name="T2" fmla="*/ 0 w 384"/>
                <a:gd name="T3" fmla="*/ 0 h 384"/>
                <a:gd name="T4" fmla="*/ 0 w 384"/>
                <a:gd name="T5" fmla="*/ 384 h 384"/>
                <a:gd name="T6" fmla="*/ 0 60000 65536"/>
                <a:gd name="T7" fmla="*/ 0 60000 65536"/>
                <a:gd name="T8" fmla="*/ 0 60000 65536"/>
                <a:gd name="T9" fmla="*/ 0 w 384"/>
                <a:gd name="T10" fmla="*/ 0 h 384"/>
                <a:gd name="T11" fmla="*/ 384 w 384"/>
                <a:gd name="T12" fmla="*/ 384 h 384"/>
              </a:gdLst>
              <a:ahLst/>
              <a:cxnLst>
                <a:cxn ang="T6">
                  <a:pos x="T0" y="T1"/>
                </a:cxn>
                <a:cxn ang="T7">
                  <a:pos x="T2" y="T3"/>
                </a:cxn>
                <a:cxn ang="T8">
                  <a:pos x="T4" y="T5"/>
                </a:cxn>
              </a:cxnLst>
              <a:rect l="T9" t="T10" r="T11" b="T12"/>
              <a:pathLst>
                <a:path w="384" h="384">
                  <a:moveTo>
                    <a:pt x="384" y="0"/>
                  </a:moveTo>
                  <a:lnTo>
                    <a:pt x="0" y="0"/>
                  </a:lnTo>
                  <a:lnTo>
                    <a:pt x="0" y="384"/>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881" name="Freeform 105"/>
            <p:cNvSpPr>
              <a:spLocks/>
            </p:cNvSpPr>
            <p:nvPr/>
          </p:nvSpPr>
          <p:spPr bwMode="auto">
            <a:xfrm>
              <a:off x="863" y="2266"/>
              <a:ext cx="576" cy="528"/>
            </a:xfrm>
            <a:custGeom>
              <a:avLst/>
              <a:gdLst>
                <a:gd name="T0" fmla="*/ 0 w 576"/>
                <a:gd name="T1" fmla="*/ 0 h 528"/>
                <a:gd name="T2" fmla="*/ 576 w 576"/>
                <a:gd name="T3" fmla="*/ 0 h 528"/>
                <a:gd name="T4" fmla="*/ 576 w 576"/>
                <a:gd name="T5" fmla="*/ 528 h 528"/>
                <a:gd name="T6" fmla="*/ 0 60000 65536"/>
                <a:gd name="T7" fmla="*/ 0 60000 65536"/>
                <a:gd name="T8" fmla="*/ 0 60000 65536"/>
                <a:gd name="T9" fmla="*/ 0 w 576"/>
                <a:gd name="T10" fmla="*/ 0 h 528"/>
                <a:gd name="T11" fmla="*/ 576 w 576"/>
                <a:gd name="T12" fmla="*/ 528 h 528"/>
              </a:gdLst>
              <a:ahLst/>
              <a:cxnLst>
                <a:cxn ang="T6">
                  <a:pos x="T0" y="T1"/>
                </a:cxn>
                <a:cxn ang="T7">
                  <a:pos x="T2" y="T3"/>
                </a:cxn>
                <a:cxn ang="T8">
                  <a:pos x="T4" y="T5"/>
                </a:cxn>
              </a:cxnLst>
              <a:rect l="T9" t="T10" r="T11" b="T12"/>
              <a:pathLst>
                <a:path w="576" h="528">
                  <a:moveTo>
                    <a:pt x="0" y="0"/>
                  </a:moveTo>
                  <a:lnTo>
                    <a:pt x="576" y="0"/>
                  </a:lnTo>
                  <a:lnTo>
                    <a:pt x="576" y="528"/>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882" name="Oval 106"/>
            <p:cNvSpPr>
              <a:spLocks noChangeArrowheads="1"/>
            </p:cNvSpPr>
            <p:nvPr/>
          </p:nvSpPr>
          <p:spPr bwMode="auto">
            <a:xfrm>
              <a:off x="211" y="2746"/>
              <a:ext cx="48" cy="48"/>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36883" name="Oval 107"/>
            <p:cNvSpPr>
              <a:spLocks noChangeArrowheads="1"/>
            </p:cNvSpPr>
            <p:nvPr/>
          </p:nvSpPr>
          <p:spPr bwMode="auto">
            <a:xfrm>
              <a:off x="1401" y="2756"/>
              <a:ext cx="48" cy="48"/>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36884" name="Oval 108"/>
            <p:cNvSpPr>
              <a:spLocks noChangeArrowheads="1"/>
            </p:cNvSpPr>
            <p:nvPr/>
          </p:nvSpPr>
          <p:spPr bwMode="auto">
            <a:xfrm>
              <a:off x="825" y="2756"/>
              <a:ext cx="48" cy="48"/>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36885" name="Text Box 109"/>
            <p:cNvSpPr txBox="1">
              <a:spLocks noChangeArrowheads="1"/>
            </p:cNvSpPr>
            <p:nvPr/>
          </p:nvSpPr>
          <p:spPr bwMode="auto">
            <a:xfrm>
              <a:off x="1132" y="278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C</a:t>
              </a:r>
              <a:r>
                <a:rPr lang="en-US" altLang="zh-CN" baseline="-25000">
                  <a:ea typeface="宋体" charset="-122"/>
                </a:rPr>
                <a:t>1</a:t>
              </a:r>
              <a:endParaRPr lang="en-US" altLang="zh-CN" i="1">
                <a:ea typeface="宋体" charset="-122"/>
              </a:endParaRPr>
            </a:p>
          </p:txBody>
        </p:sp>
        <p:sp>
          <p:nvSpPr>
            <p:cNvPr id="36886" name="Text Box 110"/>
            <p:cNvSpPr txBox="1">
              <a:spLocks noChangeArrowheads="1"/>
            </p:cNvSpPr>
            <p:nvPr/>
          </p:nvSpPr>
          <p:spPr bwMode="auto">
            <a:xfrm>
              <a:off x="288" y="278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C</a:t>
              </a:r>
              <a:r>
                <a:rPr lang="en-US" altLang="zh-CN" baseline="-25000">
                  <a:ea typeface="宋体" charset="-122"/>
                </a:rPr>
                <a:t>2</a:t>
              </a:r>
              <a:endParaRPr lang="en-US" altLang="zh-CN" i="1">
                <a:ea typeface="宋体" charset="-122"/>
              </a:endParaRPr>
            </a:p>
          </p:txBody>
        </p:sp>
        <p:sp>
          <p:nvSpPr>
            <p:cNvPr id="36887" name="Text Box 111"/>
            <p:cNvSpPr txBox="1">
              <a:spLocks noChangeArrowheads="1"/>
            </p:cNvSpPr>
            <p:nvPr/>
          </p:nvSpPr>
          <p:spPr bwMode="auto">
            <a:xfrm>
              <a:off x="719" y="2986"/>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L</a:t>
              </a:r>
            </a:p>
          </p:txBody>
        </p:sp>
        <p:grpSp>
          <p:nvGrpSpPr>
            <p:cNvPr id="36888" name="Group 112"/>
            <p:cNvGrpSpPr>
              <a:grpSpLocks/>
            </p:cNvGrpSpPr>
            <p:nvPr/>
          </p:nvGrpSpPr>
          <p:grpSpPr bwMode="auto">
            <a:xfrm rot="5400000" flipV="1">
              <a:off x="1108" y="2760"/>
              <a:ext cx="144" cy="56"/>
              <a:chOff x="960" y="3408"/>
              <a:chExt cx="144" cy="56"/>
            </a:xfrm>
          </p:grpSpPr>
          <p:sp>
            <p:nvSpPr>
              <p:cNvPr id="36889" name="Line 113"/>
              <p:cNvSpPr>
                <a:spLocks noChangeShapeType="1"/>
              </p:cNvSpPr>
              <p:nvPr/>
            </p:nvSpPr>
            <p:spPr bwMode="auto">
              <a:xfrm>
                <a:off x="960" y="3408"/>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0" name="Line 114"/>
              <p:cNvSpPr>
                <a:spLocks noChangeShapeType="1"/>
              </p:cNvSpPr>
              <p:nvPr/>
            </p:nvSpPr>
            <p:spPr bwMode="auto">
              <a:xfrm>
                <a:off x="960" y="3464"/>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64979" name="AutoShape 115"/>
          <p:cNvSpPr>
            <a:spLocks noChangeArrowheads="1"/>
          </p:cNvSpPr>
          <p:nvPr/>
        </p:nvSpPr>
        <p:spPr bwMode="auto">
          <a:xfrm>
            <a:off x="4419600" y="3641725"/>
            <a:ext cx="914400" cy="412750"/>
          </a:xfrm>
          <a:prstGeom prst="rightArrow">
            <a:avLst>
              <a:gd name="adj1" fmla="val 50000"/>
              <a:gd name="adj2" fmla="val 55385"/>
            </a:avLst>
          </a:prstGeom>
          <a:noFill/>
          <a:ln w="28575" cap="sq"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64980" name="Text Box 116"/>
          <p:cNvSpPr txBox="1">
            <a:spLocks noChangeArrowheads="1"/>
          </p:cNvSpPr>
          <p:nvPr/>
        </p:nvSpPr>
        <p:spPr bwMode="auto">
          <a:xfrm>
            <a:off x="366713" y="5356225"/>
            <a:ext cx="8577262"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30000"/>
              </a:lnSpc>
            </a:pPr>
            <a:r>
              <a:rPr lang="zh-CN" altLang="en-US"/>
              <a:t>电路中，</a:t>
            </a:r>
            <a:r>
              <a:rPr lang="en-US" altLang="zh-CN"/>
              <a:t>B</a:t>
            </a:r>
            <a:r>
              <a:rPr lang="en-US" altLang="zh-CN">
                <a:latin typeface="宋体" charset="-122"/>
                <a:ea typeface="宋体" charset="-122"/>
              </a:rPr>
              <a:t>-</a:t>
            </a:r>
            <a:r>
              <a:rPr lang="en-US" altLang="zh-CN"/>
              <a:t>E</a:t>
            </a:r>
            <a:r>
              <a:rPr lang="zh-CN" altLang="en-US" i="1"/>
              <a:t>、</a:t>
            </a:r>
            <a:r>
              <a:rPr lang="en-US" altLang="zh-CN"/>
              <a:t>C</a:t>
            </a:r>
            <a:r>
              <a:rPr lang="en-US" altLang="zh-CN">
                <a:latin typeface="宋体" charset="-122"/>
                <a:ea typeface="宋体" charset="-122"/>
              </a:rPr>
              <a:t>-</a:t>
            </a:r>
            <a:r>
              <a:rPr lang="en-US" altLang="zh-CN"/>
              <a:t>E</a:t>
            </a:r>
            <a:r>
              <a:rPr lang="zh-CN" altLang="en-US"/>
              <a:t>接同性质电抗 </a:t>
            </a:r>
            <a:r>
              <a:rPr lang="en-US" altLang="zh-CN" i="1"/>
              <a:t>C</a:t>
            </a:r>
            <a:r>
              <a:rPr lang="zh-CN" altLang="en-US"/>
              <a:t>，</a:t>
            </a:r>
            <a:r>
              <a:rPr lang="en-US" altLang="zh-CN"/>
              <a:t>B</a:t>
            </a:r>
            <a:r>
              <a:rPr lang="en-US" altLang="zh-CN">
                <a:latin typeface="宋体" charset="-122"/>
                <a:ea typeface="宋体" charset="-122"/>
              </a:rPr>
              <a:t>-</a:t>
            </a:r>
            <a:r>
              <a:rPr lang="en-US" altLang="zh-CN"/>
              <a:t>C</a:t>
            </a:r>
            <a:r>
              <a:rPr lang="en-US" altLang="zh-CN" i="1"/>
              <a:t> </a:t>
            </a:r>
            <a:r>
              <a:rPr lang="zh-CN" altLang="en-US"/>
              <a:t>接异性质电抗 </a:t>
            </a:r>
            <a:r>
              <a:rPr lang="en-US" altLang="zh-CN" i="1"/>
              <a:t>L</a:t>
            </a:r>
            <a:r>
              <a:rPr lang="zh-CN" altLang="en-US"/>
              <a:t>。晶体管的三个端由电容相连，故又称为电</a:t>
            </a:r>
            <a:r>
              <a:rPr lang="zh-CN"/>
              <a:t>容</a:t>
            </a:r>
            <a:r>
              <a:rPr lang="zh-CN" altLang="en-US"/>
              <a:t>三端式振荡。</a:t>
            </a:r>
          </a:p>
        </p:txBody>
      </p:sp>
      <p:sp>
        <p:nvSpPr>
          <p:cNvPr id="164981" name="Text Box 117"/>
          <p:cNvSpPr txBox="1">
            <a:spLocks noChangeArrowheads="1"/>
          </p:cNvSpPr>
          <p:nvPr/>
        </p:nvSpPr>
        <p:spPr bwMode="auto">
          <a:xfrm>
            <a:off x="5780088" y="4786313"/>
            <a:ext cx="2922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电容三端式电路</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64868"/>
                                        </p:tgtEl>
                                        <p:attrNameLst>
                                          <p:attrName>style.visibility</p:attrName>
                                        </p:attrNameLst>
                                      </p:cBhvr>
                                      <p:to>
                                        <p:strVal val="visible"/>
                                      </p:to>
                                    </p:set>
                                    <p:animEffect transition="in" filter="wipe(left)">
                                      <p:cBhvr>
                                        <p:cTn id="7" dur="75"/>
                                        <p:tgtEl>
                                          <p:spTgt spid="164868"/>
                                        </p:tgtEl>
                                      </p:cBhvr>
                                    </p:animEffect>
                                  </p:childTnLst>
                                </p:cTn>
                              </p:par>
                              <p:par>
                                <p:cTn id="8" presetID="12" presetClass="entr" presetSubtype="2"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lide(fromRight)">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64979"/>
                                        </p:tgtEl>
                                        <p:attrNameLst>
                                          <p:attrName>style.visibility</p:attrName>
                                        </p:attrNameLst>
                                      </p:cBhvr>
                                      <p:to>
                                        <p:strVal val="visible"/>
                                      </p:to>
                                    </p:set>
                                    <p:animEffect transition="in" filter="wipe(left)">
                                      <p:cBhvr>
                                        <p:cTn id="15" dur="500"/>
                                        <p:tgtEl>
                                          <p:spTgt spid="164979"/>
                                        </p:tgtEl>
                                      </p:cBhvr>
                                    </p:animEffect>
                                  </p:childTnLst>
                                </p:cTn>
                              </p:par>
                            </p:childTnLst>
                          </p:cTn>
                        </p:par>
                        <p:par>
                          <p:cTn id="16" fill="hold" nodeType="afterGroup">
                            <p:stCondLst>
                              <p:cond delay="500"/>
                            </p:stCondLst>
                            <p:childTnLst>
                              <p:par>
                                <p:cTn id="17" presetID="1" presetClass="entr" presetSubtype="0" fill="hold" nodeType="afterEffect">
                                  <p:stCondLst>
                                    <p:cond delay="0"/>
                                  </p:stCondLst>
                                  <p:childTnLst>
                                    <p:set>
                                      <p:cBhvr>
                                        <p:cTn id="18" dur="1" fill="hold">
                                          <p:stCondLst>
                                            <p:cond delay="499"/>
                                          </p:stCondLst>
                                        </p:cTn>
                                        <p:tgtEl>
                                          <p:spTgt spid="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iterate type="lt">
                                    <p:tmPct val="100000"/>
                                  </p:iterate>
                                  <p:childTnLst>
                                    <p:set>
                                      <p:cBhvr>
                                        <p:cTn id="22" dur="1" fill="hold">
                                          <p:stCondLst>
                                            <p:cond delay="0"/>
                                          </p:stCondLst>
                                        </p:cTn>
                                        <p:tgtEl>
                                          <p:spTgt spid="164980"/>
                                        </p:tgtEl>
                                        <p:attrNameLst>
                                          <p:attrName>style.visibility</p:attrName>
                                        </p:attrNameLst>
                                      </p:cBhvr>
                                      <p:to>
                                        <p:strVal val="visible"/>
                                      </p:to>
                                    </p:set>
                                    <p:animEffect transition="in" filter="wipe(left)">
                                      <p:cBhvr>
                                        <p:cTn id="23" dur="75"/>
                                        <p:tgtEl>
                                          <p:spTgt spid="16498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iterate type="lt">
                                    <p:tmAbs val="75"/>
                                  </p:iterate>
                                  <p:childTnLst>
                                    <p:set>
                                      <p:cBhvr>
                                        <p:cTn id="27" dur="1" fill="hold">
                                          <p:stCondLst>
                                            <p:cond delay="74"/>
                                          </p:stCondLst>
                                        </p:cTn>
                                        <p:tgtEl>
                                          <p:spTgt spid="1649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autoUpdateAnimBg="0"/>
      <p:bldP spid="164979" grpId="0" animBg="1"/>
      <p:bldP spid="164980" grpId="0" autoUpdateAnimBg="0"/>
      <p:bldP spid="16498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smtClean="0">
                <a:ea typeface="宋体" charset="-122"/>
              </a:rPr>
              <a:t>8.1.2  </a:t>
            </a:r>
            <a:r>
              <a:rPr lang="en-US" altLang="zh-CN" i="1" smtClean="0">
                <a:ea typeface="宋体" charset="-122"/>
              </a:rPr>
              <a:t>LC</a:t>
            </a:r>
            <a:r>
              <a:rPr lang="zh-CN" altLang="en-US" smtClean="0">
                <a:ea typeface="宋体" charset="-122"/>
              </a:rPr>
              <a:t>振荡电路（续</a:t>
            </a:r>
            <a:r>
              <a:rPr lang="en-US" altLang="zh-CN" smtClean="0">
                <a:ea typeface="宋体" charset="-122"/>
              </a:rPr>
              <a:t>14</a:t>
            </a:r>
            <a:r>
              <a:rPr lang="zh-CN" altLang="en-US" smtClean="0">
                <a:ea typeface="宋体" charset="-122"/>
              </a:rPr>
              <a:t>）</a:t>
            </a:r>
            <a:endParaRPr lang="en-US" altLang="zh-CN" smtClean="0">
              <a:ea typeface="宋体" charset="-122"/>
            </a:endParaRPr>
          </a:p>
        </p:txBody>
      </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28</a:t>
            </a:fld>
            <a:endParaRPr lang="zh-CN" altLang="en-US"/>
          </a:p>
        </p:txBody>
      </p:sp>
      <p:sp>
        <p:nvSpPr>
          <p:cNvPr id="165892" name="Rectangle 4"/>
          <p:cNvSpPr>
            <a:spLocks noChangeArrowheads="1"/>
          </p:cNvSpPr>
          <p:nvPr/>
        </p:nvSpPr>
        <p:spPr bwMode="auto">
          <a:xfrm>
            <a:off x="619125" y="1074738"/>
            <a:ext cx="7772400" cy="609600"/>
          </a:xfrm>
          <a:prstGeom prst="rect">
            <a:avLst/>
          </a:prstGeom>
          <a:noFill/>
          <a:ln w="9525">
            <a:noFill/>
            <a:miter lim="800000"/>
            <a:headEnd/>
            <a:tailEnd/>
          </a:ln>
          <a:effectLst/>
        </p:spPr>
        <p:txBody>
          <a:bodyPr lIns="92075" tIns="46038" rIns="92075" bIns="46038" anchor="ctr"/>
          <a:lstStyle/>
          <a:p>
            <a:pPr>
              <a:defRPr/>
            </a:pPr>
            <a:r>
              <a:rPr kumimoji="0" lang="zh-CN" altLang="en-US" sz="2800">
                <a:effectLst>
                  <a:outerShdw blurRad="38100" dist="38100" dir="2700000" algn="tl">
                    <a:srgbClr val="C0C0C0"/>
                  </a:outerShdw>
                </a:effectLst>
              </a:rPr>
              <a:t>三端式 </a:t>
            </a:r>
            <a:r>
              <a:rPr kumimoji="0" lang="en-US" altLang="zh-CN" sz="2800" i="1">
                <a:effectLst>
                  <a:outerShdw blurRad="38100" dist="38100" dir="2700000" algn="tl">
                    <a:srgbClr val="C0C0C0"/>
                  </a:outerShdw>
                </a:effectLst>
              </a:rPr>
              <a:t>LC </a:t>
            </a:r>
            <a:r>
              <a:rPr kumimoji="0" lang="zh-CN" altLang="en-US" sz="2800">
                <a:effectLst>
                  <a:outerShdw blurRad="38100" dist="38100" dir="2700000" algn="tl">
                    <a:srgbClr val="C0C0C0"/>
                  </a:outerShdw>
                </a:effectLst>
              </a:rPr>
              <a:t>振荡电路的一般组成</a:t>
            </a:r>
          </a:p>
        </p:txBody>
      </p:sp>
      <p:grpSp>
        <p:nvGrpSpPr>
          <p:cNvPr id="2" name="Group 5"/>
          <p:cNvGrpSpPr>
            <a:grpSpLocks/>
          </p:cNvGrpSpPr>
          <p:nvPr/>
        </p:nvGrpSpPr>
        <p:grpSpPr bwMode="auto">
          <a:xfrm>
            <a:off x="2754313" y="1820863"/>
            <a:ext cx="3340100" cy="1752600"/>
            <a:chOff x="1900" y="816"/>
            <a:chExt cx="2104" cy="1104"/>
          </a:xfrm>
        </p:grpSpPr>
        <p:sp>
          <p:nvSpPr>
            <p:cNvPr id="37895" name="Oval 6"/>
            <p:cNvSpPr>
              <a:spLocks noChangeArrowheads="1"/>
            </p:cNvSpPr>
            <p:nvPr/>
          </p:nvSpPr>
          <p:spPr bwMode="auto">
            <a:xfrm>
              <a:off x="2842" y="1412"/>
              <a:ext cx="48" cy="48"/>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37896" name="Rectangle 7"/>
            <p:cNvSpPr>
              <a:spLocks noChangeArrowheads="1"/>
            </p:cNvSpPr>
            <p:nvPr/>
          </p:nvSpPr>
          <p:spPr bwMode="auto">
            <a:xfrm>
              <a:off x="3360" y="1392"/>
              <a:ext cx="240" cy="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7897" name="Group 8"/>
            <p:cNvGrpSpPr>
              <a:grpSpLocks/>
            </p:cNvGrpSpPr>
            <p:nvPr/>
          </p:nvGrpSpPr>
          <p:grpSpPr bwMode="auto">
            <a:xfrm>
              <a:off x="2544" y="816"/>
              <a:ext cx="336" cy="336"/>
              <a:chOff x="3648" y="2688"/>
              <a:chExt cx="336" cy="336"/>
            </a:xfrm>
          </p:grpSpPr>
          <p:sp>
            <p:nvSpPr>
              <p:cNvPr id="37911" name="Line 9"/>
              <p:cNvSpPr>
                <a:spLocks noChangeShapeType="1"/>
              </p:cNvSpPr>
              <p:nvPr/>
            </p:nvSpPr>
            <p:spPr bwMode="auto">
              <a:xfrm>
                <a:off x="3840" y="2736"/>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2" name="Line 10"/>
              <p:cNvSpPr>
                <a:spLocks noChangeShapeType="1"/>
              </p:cNvSpPr>
              <p:nvPr/>
            </p:nvSpPr>
            <p:spPr bwMode="auto">
              <a:xfrm flipV="1">
                <a:off x="3840" y="2688"/>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3" name="Line 11"/>
              <p:cNvSpPr>
                <a:spLocks noChangeShapeType="1"/>
              </p:cNvSpPr>
              <p:nvPr/>
            </p:nvSpPr>
            <p:spPr bwMode="auto">
              <a:xfrm>
                <a:off x="3840" y="2880"/>
                <a:ext cx="144" cy="144"/>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4" name="Line 12"/>
              <p:cNvSpPr>
                <a:spLocks noChangeShapeType="1"/>
              </p:cNvSpPr>
              <p:nvPr/>
            </p:nvSpPr>
            <p:spPr bwMode="auto">
              <a:xfrm flipH="1">
                <a:off x="3648" y="285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7898" name="Rectangle 13"/>
            <p:cNvSpPr>
              <a:spLocks noChangeArrowheads="1"/>
            </p:cNvSpPr>
            <p:nvPr/>
          </p:nvSpPr>
          <p:spPr bwMode="auto">
            <a:xfrm>
              <a:off x="2208" y="1392"/>
              <a:ext cx="240" cy="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899" name="Rectangle 14"/>
            <p:cNvSpPr>
              <a:spLocks noChangeArrowheads="1"/>
            </p:cNvSpPr>
            <p:nvPr/>
          </p:nvSpPr>
          <p:spPr bwMode="auto">
            <a:xfrm>
              <a:off x="2746" y="1824"/>
              <a:ext cx="240" cy="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00" name="Freeform 15"/>
            <p:cNvSpPr>
              <a:spLocks/>
            </p:cNvSpPr>
            <p:nvPr/>
          </p:nvSpPr>
          <p:spPr bwMode="auto">
            <a:xfrm>
              <a:off x="2880" y="816"/>
              <a:ext cx="1104" cy="1056"/>
            </a:xfrm>
            <a:custGeom>
              <a:avLst/>
              <a:gdLst>
                <a:gd name="T0" fmla="*/ 0 w 1104"/>
                <a:gd name="T1" fmla="*/ 0 h 1056"/>
                <a:gd name="T2" fmla="*/ 1104 w 1104"/>
                <a:gd name="T3" fmla="*/ 0 h 1056"/>
                <a:gd name="T4" fmla="*/ 1104 w 1104"/>
                <a:gd name="T5" fmla="*/ 1056 h 1056"/>
                <a:gd name="T6" fmla="*/ 96 w 1104"/>
                <a:gd name="T7" fmla="*/ 1056 h 1056"/>
                <a:gd name="T8" fmla="*/ 0 60000 65536"/>
                <a:gd name="T9" fmla="*/ 0 60000 65536"/>
                <a:gd name="T10" fmla="*/ 0 60000 65536"/>
                <a:gd name="T11" fmla="*/ 0 60000 65536"/>
                <a:gd name="T12" fmla="*/ 0 w 1104"/>
                <a:gd name="T13" fmla="*/ 0 h 1056"/>
                <a:gd name="T14" fmla="*/ 1104 w 1104"/>
                <a:gd name="T15" fmla="*/ 1056 h 1056"/>
              </a:gdLst>
              <a:ahLst/>
              <a:cxnLst>
                <a:cxn ang="T8">
                  <a:pos x="T0" y="T1"/>
                </a:cxn>
                <a:cxn ang="T9">
                  <a:pos x="T2" y="T3"/>
                </a:cxn>
                <a:cxn ang="T10">
                  <a:pos x="T4" y="T5"/>
                </a:cxn>
                <a:cxn ang="T11">
                  <a:pos x="T6" y="T7"/>
                </a:cxn>
              </a:cxnLst>
              <a:rect l="T12" t="T13" r="T14" b="T15"/>
              <a:pathLst>
                <a:path w="1104" h="1056">
                  <a:moveTo>
                    <a:pt x="0" y="0"/>
                  </a:moveTo>
                  <a:lnTo>
                    <a:pt x="1104" y="0"/>
                  </a:lnTo>
                  <a:lnTo>
                    <a:pt x="1104" y="1056"/>
                  </a:lnTo>
                  <a:lnTo>
                    <a:pt x="96" y="1056"/>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01" name="Freeform 16"/>
            <p:cNvSpPr>
              <a:spLocks/>
            </p:cNvSpPr>
            <p:nvPr/>
          </p:nvSpPr>
          <p:spPr bwMode="auto">
            <a:xfrm>
              <a:off x="1920" y="978"/>
              <a:ext cx="816" cy="880"/>
            </a:xfrm>
            <a:custGeom>
              <a:avLst/>
              <a:gdLst>
                <a:gd name="T0" fmla="*/ 672 w 816"/>
                <a:gd name="T1" fmla="*/ 0 h 912"/>
                <a:gd name="T2" fmla="*/ 0 w 816"/>
                <a:gd name="T3" fmla="*/ 0 h 912"/>
                <a:gd name="T4" fmla="*/ 0 w 816"/>
                <a:gd name="T5" fmla="*/ 819 h 912"/>
                <a:gd name="T6" fmla="*/ 816 w 816"/>
                <a:gd name="T7" fmla="*/ 819 h 912"/>
                <a:gd name="T8" fmla="*/ 0 60000 65536"/>
                <a:gd name="T9" fmla="*/ 0 60000 65536"/>
                <a:gd name="T10" fmla="*/ 0 60000 65536"/>
                <a:gd name="T11" fmla="*/ 0 60000 65536"/>
                <a:gd name="T12" fmla="*/ 0 w 816"/>
                <a:gd name="T13" fmla="*/ 0 h 912"/>
                <a:gd name="T14" fmla="*/ 816 w 816"/>
                <a:gd name="T15" fmla="*/ 912 h 912"/>
              </a:gdLst>
              <a:ahLst/>
              <a:cxnLst>
                <a:cxn ang="T8">
                  <a:pos x="T0" y="T1"/>
                </a:cxn>
                <a:cxn ang="T9">
                  <a:pos x="T2" y="T3"/>
                </a:cxn>
                <a:cxn ang="T10">
                  <a:pos x="T4" y="T5"/>
                </a:cxn>
                <a:cxn ang="T11">
                  <a:pos x="T6" y="T7"/>
                </a:cxn>
              </a:cxnLst>
              <a:rect l="T12" t="T13" r="T14" b="T15"/>
              <a:pathLst>
                <a:path w="816" h="912">
                  <a:moveTo>
                    <a:pt x="672" y="0"/>
                  </a:moveTo>
                  <a:lnTo>
                    <a:pt x="0" y="0"/>
                  </a:lnTo>
                  <a:lnTo>
                    <a:pt x="0" y="912"/>
                  </a:lnTo>
                  <a:lnTo>
                    <a:pt x="816" y="912"/>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02" name="Line 17"/>
            <p:cNvSpPr>
              <a:spLocks noChangeShapeType="1"/>
            </p:cNvSpPr>
            <p:nvPr/>
          </p:nvSpPr>
          <p:spPr bwMode="auto">
            <a:xfrm flipH="1">
              <a:off x="1920" y="1440"/>
              <a:ext cx="28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3" name="Line 18"/>
            <p:cNvSpPr>
              <a:spLocks noChangeShapeType="1"/>
            </p:cNvSpPr>
            <p:nvPr/>
          </p:nvSpPr>
          <p:spPr bwMode="auto">
            <a:xfrm>
              <a:off x="2448" y="1440"/>
              <a:ext cx="91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4" name="Line 19"/>
            <p:cNvSpPr>
              <a:spLocks noChangeShapeType="1"/>
            </p:cNvSpPr>
            <p:nvPr/>
          </p:nvSpPr>
          <p:spPr bwMode="auto">
            <a:xfrm>
              <a:off x="3600" y="1440"/>
              <a:ext cx="38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5" name="Line 20"/>
            <p:cNvSpPr>
              <a:spLocks noChangeShapeType="1"/>
            </p:cNvSpPr>
            <p:nvPr/>
          </p:nvSpPr>
          <p:spPr bwMode="auto">
            <a:xfrm>
              <a:off x="2880" y="1152"/>
              <a:ext cx="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6" name="Oval 21"/>
            <p:cNvSpPr>
              <a:spLocks noChangeArrowheads="1"/>
            </p:cNvSpPr>
            <p:nvPr/>
          </p:nvSpPr>
          <p:spPr bwMode="auto">
            <a:xfrm>
              <a:off x="1900" y="1428"/>
              <a:ext cx="48" cy="48"/>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37907" name="Oval 22"/>
            <p:cNvSpPr>
              <a:spLocks noChangeArrowheads="1"/>
            </p:cNvSpPr>
            <p:nvPr/>
          </p:nvSpPr>
          <p:spPr bwMode="auto">
            <a:xfrm>
              <a:off x="3956" y="1418"/>
              <a:ext cx="48" cy="48"/>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37908" name="Text Box 23"/>
            <p:cNvSpPr txBox="1">
              <a:spLocks noChangeArrowheads="1"/>
            </p:cNvSpPr>
            <p:nvPr/>
          </p:nvSpPr>
          <p:spPr bwMode="auto">
            <a:xfrm>
              <a:off x="3350" y="1082"/>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Z</a:t>
              </a:r>
              <a:r>
                <a:rPr lang="en-US" altLang="zh-CN" baseline="-25000"/>
                <a:t>ce</a:t>
              </a:r>
              <a:endParaRPr lang="en-US" altLang="zh-CN"/>
            </a:p>
          </p:txBody>
        </p:sp>
        <p:sp>
          <p:nvSpPr>
            <p:cNvPr id="37909" name="Text Box 24"/>
            <p:cNvSpPr txBox="1">
              <a:spLocks noChangeArrowheads="1"/>
            </p:cNvSpPr>
            <p:nvPr/>
          </p:nvSpPr>
          <p:spPr bwMode="auto">
            <a:xfrm>
              <a:off x="2208" y="1104"/>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Z</a:t>
              </a:r>
              <a:r>
                <a:rPr lang="en-US" altLang="zh-CN" baseline="-25000"/>
                <a:t>be</a:t>
              </a:r>
              <a:endParaRPr lang="en-US" altLang="zh-CN"/>
            </a:p>
          </p:txBody>
        </p:sp>
        <p:sp>
          <p:nvSpPr>
            <p:cNvPr id="37910" name="Text Box 25"/>
            <p:cNvSpPr txBox="1">
              <a:spLocks noChangeArrowheads="1"/>
            </p:cNvSpPr>
            <p:nvPr/>
          </p:nvSpPr>
          <p:spPr bwMode="auto">
            <a:xfrm>
              <a:off x="2736" y="1488"/>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Z</a:t>
              </a:r>
              <a:r>
                <a:rPr lang="en-US" altLang="zh-CN" baseline="-25000"/>
                <a:t>bc</a:t>
              </a:r>
              <a:endParaRPr lang="en-US" altLang="zh-CN"/>
            </a:p>
          </p:txBody>
        </p:sp>
      </p:grpSp>
      <p:sp>
        <p:nvSpPr>
          <p:cNvPr id="165914" name="Text Box 26"/>
          <p:cNvSpPr txBox="1">
            <a:spLocks noChangeArrowheads="1"/>
          </p:cNvSpPr>
          <p:nvPr/>
        </p:nvSpPr>
        <p:spPr bwMode="auto">
          <a:xfrm>
            <a:off x="1436688" y="3792538"/>
            <a:ext cx="671512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30000"/>
              </a:lnSpc>
            </a:pPr>
            <a:r>
              <a:rPr lang="en-US" altLang="zh-CN" i="1"/>
              <a:t>Z</a:t>
            </a:r>
            <a:r>
              <a:rPr lang="en-US" altLang="zh-CN" baseline="-25000"/>
              <a:t>be</a:t>
            </a:r>
            <a:r>
              <a:rPr lang="zh-CN" altLang="en-US" i="1"/>
              <a:t>、 </a:t>
            </a:r>
            <a:r>
              <a:rPr lang="en-US" altLang="zh-CN" i="1"/>
              <a:t>Z</a:t>
            </a:r>
            <a:r>
              <a:rPr lang="en-US" altLang="zh-CN" baseline="-25000"/>
              <a:t>ce</a:t>
            </a:r>
            <a:r>
              <a:rPr lang="zh-CN" altLang="en-US"/>
              <a:t>为同种性质的电抗，感抗或容抗。</a:t>
            </a:r>
          </a:p>
          <a:p>
            <a:pPr eaLnBrk="1" hangingPunct="1">
              <a:lnSpc>
                <a:spcPct val="130000"/>
              </a:lnSpc>
            </a:pPr>
            <a:r>
              <a:rPr lang="en-US" altLang="zh-CN" i="1"/>
              <a:t>Z</a:t>
            </a:r>
            <a:r>
              <a:rPr lang="en-US" altLang="zh-CN" baseline="-25000"/>
              <a:t>bc</a:t>
            </a:r>
            <a:r>
              <a:rPr lang="en-US" altLang="zh-CN" i="1" baseline="-25000"/>
              <a:t>	</a:t>
            </a:r>
            <a:r>
              <a:rPr lang="zh-CN" altLang="en-US"/>
              <a:t>为异种性质的电抗，容抗或感抗。</a:t>
            </a:r>
          </a:p>
        </p:txBody>
      </p:sp>
      <p:sp>
        <p:nvSpPr>
          <p:cNvPr id="165915" name="Text Box 27"/>
          <p:cNvSpPr txBox="1">
            <a:spLocks noChangeArrowheads="1"/>
          </p:cNvSpPr>
          <p:nvPr/>
        </p:nvSpPr>
        <p:spPr bwMode="auto">
          <a:xfrm>
            <a:off x="463550" y="4957763"/>
            <a:ext cx="8199438"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30000"/>
              </a:lnSpc>
            </a:pPr>
            <a:r>
              <a:rPr lang="en-US" altLang="zh-CN"/>
              <a:t>        </a:t>
            </a:r>
            <a:r>
              <a:rPr lang="zh-CN" altLang="en-US"/>
              <a:t>组成电抗的可以是单一电容或电感，也可以是由电容、电感组成的串联或并联电路。</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5892"/>
                                        </p:tgtEl>
                                        <p:attrNameLst>
                                          <p:attrName>style.visibility</p:attrName>
                                        </p:attrNameLst>
                                      </p:cBhvr>
                                      <p:to>
                                        <p:strVal val="visible"/>
                                      </p:to>
                                    </p:set>
                                    <p:anim calcmode="lin" valueType="num">
                                      <p:cBhvr additive="base">
                                        <p:cTn id="7" dur="500" fill="hold"/>
                                        <p:tgtEl>
                                          <p:spTgt spid="165892"/>
                                        </p:tgtEl>
                                        <p:attrNameLst>
                                          <p:attrName>ppt_x</p:attrName>
                                        </p:attrNameLst>
                                      </p:cBhvr>
                                      <p:tavLst>
                                        <p:tav tm="0">
                                          <p:val>
                                            <p:strVal val="#ppt_x"/>
                                          </p:val>
                                        </p:tav>
                                        <p:tav tm="100000">
                                          <p:val>
                                            <p:strVal val="#ppt_x"/>
                                          </p:val>
                                        </p:tav>
                                      </p:tavLst>
                                    </p:anim>
                                    <p:anim calcmode="lin" valueType="num">
                                      <p:cBhvr additive="base">
                                        <p:cTn id="8" dur="500" fill="hold"/>
                                        <p:tgtEl>
                                          <p:spTgt spid="16589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5914">
                                            <p:txEl>
                                              <p:pRg st="0" end="0"/>
                                            </p:txEl>
                                          </p:spTgt>
                                        </p:tgtEl>
                                        <p:attrNameLst>
                                          <p:attrName>style.visibility</p:attrName>
                                        </p:attrNameLst>
                                      </p:cBhvr>
                                      <p:to>
                                        <p:strVal val="visible"/>
                                      </p:to>
                                    </p:set>
                                    <p:anim calcmode="lin" valueType="num">
                                      <p:cBhvr additive="base">
                                        <p:cTn id="17" dur="500" fill="hold"/>
                                        <p:tgtEl>
                                          <p:spTgt spid="16591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59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5914">
                                            <p:txEl>
                                              <p:pRg st="1" end="1"/>
                                            </p:txEl>
                                          </p:spTgt>
                                        </p:tgtEl>
                                        <p:attrNameLst>
                                          <p:attrName>style.visibility</p:attrName>
                                        </p:attrNameLst>
                                      </p:cBhvr>
                                      <p:to>
                                        <p:strVal val="visible"/>
                                      </p:to>
                                    </p:set>
                                    <p:anim calcmode="lin" valueType="num">
                                      <p:cBhvr additive="base">
                                        <p:cTn id="23" dur="500" fill="hold"/>
                                        <p:tgtEl>
                                          <p:spTgt spid="165914">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59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5915"/>
                                        </p:tgtEl>
                                        <p:attrNameLst>
                                          <p:attrName>style.visibility</p:attrName>
                                        </p:attrNameLst>
                                      </p:cBhvr>
                                      <p:to>
                                        <p:strVal val="visible"/>
                                      </p:to>
                                    </p:set>
                                    <p:anim calcmode="lin" valueType="num">
                                      <p:cBhvr additive="base">
                                        <p:cTn id="29" dur="500" fill="hold"/>
                                        <p:tgtEl>
                                          <p:spTgt spid="165915"/>
                                        </p:tgtEl>
                                        <p:attrNameLst>
                                          <p:attrName>ppt_x</p:attrName>
                                        </p:attrNameLst>
                                      </p:cBhvr>
                                      <p:tavLst>
                                        <p:tav tm="0">
                                          <p:val>
                                            <p:strVal val="#ppt_x"/>
                                          </p:val>
                                        </p:tav>
                                        <p:tav tm="100000">
                                          <p:val>
                                            <p:strVal val="#ppt_x"/>
                                          </p:val>
                                        </p:tav>
                                      </p:tavLst>
                                    </p:anim>
                                    <p:anim calcmode="lin" valueType="num">
                                      <p:cBhvr additive="base">
                                        <p:cTn id="30" dur="500" fill="hold"/>
                                        <p:tgtEl>
                                          <p:spTgt spid="1659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p:bldP spid="165914" grpId="0" build="p"/>
      <p:bldP spid="1659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5" name="Rectangle 7"/>
          <p:cNvSpPr>
            <a:spLocks noChangeArrowheads="1"/>
          </p:cNvSpPr>
          <p:nvPr/>
        </p:nvSpPr>
        <p:spPr bwMode="auto">
          <a:xfrm>
            <a:off x="71406" y="642918"/>
            <a:ext cx="9036050" cy="1200329"/>
          </a:xfrm>
          <a:prstGeom prst="rect">
            <a:avLst/>
          </a:prstGeom>
          <a:noFill/>
          <a:ln w="9525" algn="ctr">
            <a:noFill/>
            <a:miter lim="800000"/>
            <a:headEnd/>
            <a:tailEnd/>
          </a:ln>
          <a:effectLst/>
        </p:spPr>
        <p:txBody>
          <a:bodyPr>
            <a:spAutoFit/>
          </a:bodyPr>
          <a:lstStyle/>
          <a:p>
            <a:pPr algn="l">
              <a:lnSpc>
                <a:spcPct val="150000"/>
              </a:lnSpc>
            </a:pPr>
            <a:r>
              <a:rPr kumimoji="1" lang="zh-CN" altLang="en-US" sz="2400" b="1" dirty="0" smtClean="0">
                <a:solidFill>
                  <a:srgbClr val="000000"/>
                </a:solidFill>
                <a:effectLst/>
                <a:cs typeface="Times New Roman" panose="02020603050405020304" pitchFamily="18" charset="0"/>
              </a:rPr>
              <a:t>一般</a:t>
            </a:r>
            <a:r>
              <a:rPr kumimoji="1" lang="en-US" altLang="zh-CN" sz="2400" b="1" i="1" dirty="0">
                <a:solidFill>
                  <a:srgbClr val="000000"/>
                </a:solidFill>
                <a:effectLst/>
                <a:cs typeface="Times New Roman" panose="02020603050405020304" pitchFamily="18" charset="0"/>
              </a:rPr>
              <a:t>LC</a:t>
            </a:r>
            <a:r>
              <a:rPr kumimoji="1" lang="zh-CN" altLang="en-US" sz="2400" b="1" dirty="0">
                <a:solidFill>
                  <a:srgbClr val="000000"/>
                </a:solidFill>
                <a:effectLst/>
                <a:cs typeface="Times New Roman" panose="02020603050405020304" pitchFamily="18" charset="0"/>
              </a:rPr>
              <a:t>振荡器的频率稳定度</a:t>
            </a:r>
            <a:r>
              <a:rPr kumimoji="1" lang="en-US" altLang="zh-CN" sz="2400" b="1" i="1" dirty="0" err="1">
                <a:solidFill>
                  <a:srgbClr val="000000"/>
                </a:solidFill>
                <a:effectLst/>
                <a:cs typeface="Times New Roman" panose="02020603050405020304" pitchFamily="18" charset="0"/>
              </a:rPr>
              <a:t>Δf</a:t>
            </a:r>
            <a:r>
              <a:rPr kumimoji="1" lang="en-US" altLang="zh-CN" sz="2400" b="1" i="1" dirty="0">
                <a:solidFill>
                  <a:srgbClr val="000000"/>
                </a:solidFill>
                <a:effectLst/>
                <a:cs typeface="Times New Roman" panose="02020603050405020304" pitchFamily="18" charset="0"/>
              </a:rPr>
              <a:t> </a:t>
            </a:r>
            <a:r>
              <a:rPr kumimoji="1" lang="en-US" altLang="zh-CN" sz="2400" b="1" dirty="0">
                <a:solidFill>
                  <a:srgbClr val="000000"/>
                </a:solidFill>
                <a:effectLst/>
                <a:cs typeface="Times New Roman" panose="02020603050405020304" pitchFamily="18" charset="0"/>
              </a:rPr>
              <a:t>/</a:t>
            </a:r>
            <a:r>
              <a:rPr kumimoji="1" lang="en-US" altLang="zh-CN" sz="2400" b="1" i="1" dirty="0">
                <a:solidFill>
                  <a:srgbClr val="000000"/>
                </a:solidFill>
                <a:effectLst/>
                <a:cs typeface="Times New Roman" panose="02020603050405020304" pitchFamily="18" charset="0"/>
              </a:rPr>
              <a:t>f</a:t>
            </a:r>
            <a:r>
              <a:rPr kumimoji="1" lang="en-US" altLang="zh-CN" sz="2400" b="1" baseline="-25000" dirty="0">
                <a:solidFill>
                  <a:srgbClr val="000000"/>
                </a:solidFill>
                <a:effectLst/>
                <a:cs typeface="Times New Roman" panose="02020603050405020304" pitchFamily="18" charset="0"/>
              </a:rPr>
              <a:t>0</a:t>
            </a:r>
            <a:r>
              <a:rPr kumimoji="1" lang="zh-CN" altLang="en-US" sz="2400" b="1" dirty="0">
                <a:solidFill>
                  <a:srgbClr val="000000"/>
                </a:solidFill>
                <a:effectLst/>
                <a:cs typeface="Times New Roman" panose="02020603050405020304" pitchFamily="18" charset="0"/>
              </a:rPr>
              <a:t>只能达到</a:t>
            </a:r>
            <a:r>
              <a:rPr kumimoji="1" lang="en-US" altLang="zh-CN" sz="2400" b="1" dirty="0">
                <a:solidFill>
                  <a:srgbClr val="000000"/>
                </a:solidFill>
                <a:effectLst/>
                <a:cs typeface="Times New Roman" panose="02020603050405020304" pitchFamily="18" charset="0"/>
              </a:rPr>
              <a:t>10</a:t>
            </a:r>
            <a:r>
              <a:rPr kumimoji="1" lang="en-US" altLang="zh-CN" sz="2400" b="1" baseline="30000" dirty="0">
                <a:solidFill>
                  <a:srgbClr val="000000"/>
                </a:solidFill>
                <a:effectLst/>
                <a:cs typeface="Times New Roman" panose="02020603050405020304" pitchFamily="18" charset="0"/>
              </a:rPr>
              <a:t>-3</a:t>
            </a:r>
            <a:r>
              <a:rPr kumimoji="1" lang="en-US" altLang="zh-CN" sz="2400" b="1" dirty="0">
                <a:solidFill>
                  <a:srgbClr val="000000"/>
                </a:solidFill>
                <a:effectLst/>
                <a:cs typeface="Times New Roman" panose="02020603050405020304" pitchFamily="18" charset="0"/>
              </a:rPr>
              <a:t> </a:t>
            </a:r>
            <a:r>
              <a:rPr kumimoji="1" lang="zh-CN" altLang="en-US" sz="2400" b="1" dirty="0">
                <a:solidFill>
                  <a:srgbClr val="000000"/>
                </a:solidFill>
                <a:effectLst/>
                <a:cs typeface="Times New Roman" panose="02020603050405020304" pitchFamily="18" charset="0"/>
              </a:rPr>
              <a:t>～ </a:t>
            </a:r>
            <a:r>
              <a:rPr kumimoji="1" lang="en-US" altLang="zh-CN" sz="2400" b="1" dirty="0">
                <a:solidFill>
                  <a:srgbClr val="000000"/>
                </a:solidFill>
                <a:effectLst/>
                <a:cs typeface="Times New Roman" panose="02020603050405020304" pitchFamily="18" charset="0"/>
              </a:rPr>
              <a:t>10</a:t>
            </a:r>
            <a:r>
              <a:rPr kumimoji="1" lang="en-US" altLang="zh-CN" sz="2400" b="1" baseline="30000" dirty="0">
                <a:solidFill>
                  <a:srgbClr val="000000"/>
                </a:solidFill>
                <a:effectLst/>
                <a:cs typeface="Times New Roman" panose="02020603050405020304" pitchFamily="18" charset="0"/>
              </a:rPr>
              <a:t>-5</a:t>
            </a:r>
            <a:r>
              <a:rPr kumimoji="1" lang="zh-CN" altLang="en-US" sz="2400" b="1" dirty="0">
                <a:solidFill>
                  <a:srgbClr val="000000"/>
                </a:solidFill>
                <a:effectLst/>
                <a:cs typeface="Times New Roman" panose="02020603050405020304" pitchFamily="18" charset="0"/>
              </a:rPr>
              <a:t>。若要求频率稳定度超过</a:t>
            </a:r>
            <a:r>
              <a:rPr kumimoji="1" lang="en-US" altLang="zh-CN" sz="2400" b="1" dirty="0">
                <a:solidFill>
                  <a:srgbClr val="000000"/>
                </a:solidFill>
                <a:effectLst/>
                <a:cs typeface="Times New Roman" panose="02020603050405020304" pitchFamily="18" charset="0"/>
              </a:rPr>
              <a:t>10</a:t>
            </a:r>
            <a:r>
              <a:rPr kumimoji="1" lang="en-US" altLang="zh-CN" sz="2400" b="1" baseline="30000" dirty="0">
                <a:solidFill>
                  <a:srgbClr val="000000"/>
                </a:solidFill>
                <a:effectLst/>
                <a:cs typeface="Times New Roman" panose="02020603050405020304" pitchFamily="18" charset="0"/>
              </a:rPr>
              <a:t>-5</a:t>
            </a:r>
            <a:r>
              <a:rPr kumimoji="1" lang="zh-CN" altLang="en-US" sz="2400" b="1" dirty="0">
                <a:solidFill>
                  <a:srgbClr val="000000"/>
                </a:solidFill>
                <a:effectLst/>
                <a:cs typeface="Times New Roman" panose="02020603050405020304" pitchFamily="18" charset="0"/>
              </a:rPr>
              <a:t>，需用石英晶体振荡器。</a:t>
            </a:r>
          </a:p>
        </p:txBody>
      </p:sp>
      <p:sp>
        <p:nvSpPr>
          <p:cNvPr id="160776" name="Rectangle 8"/>
          <p:cNvSpPr>
            <a:spLocks noChangeArrowheads="1"/>
          </p:cNvSpPr>
          <p:nvPr/>
        </p:nvSpPr>
        <p:spPr bwMode="auto">
          <a:xfrm>
            <a:off x="71406" y="2357430"/>
            <a:ext cx="8929718" cy="2462213"/>
          </a:xfrm>
          <a:prstGeom prst="rect">
            <a:avLst/>
          </a:prstGeom>
          <a:noFill/>
          <a:ln w="12700" cap="sq">
            <a:noFill/>
            <a:miter lim="800000"/>
            <a:headEnd type="none" w="sm" len="sm"/>
            <a:tailEnd type="none" w="sm" len="sm"/>
          </a:ln>
          <a:effectLst/>
        </p:spPr>
        <p:txBody>
          <a:bodyPr wrap="square">
            <a:spAutoFit/>
          </a:bodyPr>
          <a:lstStyle/>
          <a:p>
            <a:pPr>
              <a:lnSpc>
                <a:spcPct val="150000"/>
              </a:lnSpc>
              <a:spcBef>
                <a:spcPts val="600"/>
              </a:spcBef>
            </a:pPr>
            <a:r>
              <a:rPr lang="zh-CN" altLang="en-US" sz="2400" b="1" dirty="0">
                <a:solidFill>
                  <a:srgbClr val="000000"/>
                </a:solidFill>
                <a:ea typeface="宋体" panose="02010600030101010101" pitchFamily="2" charset="-122"/>
                <a:cs typeface="Times New Roman" panose="02020603050405020304" pitchFamily="18" charset="0"/>
              </a:rPr>
              <a:t>１）石英晶体的物理和化学性能都十分稳定；</a:t>
            </a:r>
          </a:p>
          <a:p>
            <a:pPr>
              <a:lnSpc>
                <a:spcPct val="150000"/>
              </a:lnSpc>
              <a:spcBef>
                <a:spcPts val="600"/>
              </a:spcBef>
            </a:pPr>
            <a:r>
              <a:rPr lang="zh-CN" altLang="en-US" sz="2400" b="1" dirty="0">
                <a:solidFill>
                  <a:srgbClr val="000000"/>
                </a:solidFill>
                <a:ea typeface="宋体" panose="02010600030101010101" pitchFamily="2" charset="-122"/>
                <a:cs typeface="Times New Roman" panose="02020603050405020304" pitchFamily="18" charset="0"/>
              </a:rPr>
              <a:t>２）晶体</a:t>
            </a:r>
            <a:r>
              <a:rPr lang="zh-CN" altLang="en-US" sz="2400" b="1" dirty="0" smtClean="0">
                <a:solidFill>
                  <a:srgbClr val="000000"/>
                </a:solidFill>
                <a:ea typeface="宋体" panose="02010600030101010101" pitchFamily="2" charset="-122"/>
                <a:cs typeface="Times New Roman" panose="02020603050405020304" pitchFamily="18" charset="0"/>
              </a:rPr>
              <a:t>的</a:t>
            </a:r>
            <a:r>
              <a:rPr lang="en-US" altLang="zh-CN" sz="2400" b="1" dirty="0" smtClean="0">
                <a:solidFill>
                  <a:srgbClr val="000000"/>
                </a:solidFill>
                <a:ea typeface="宋体" panose="02010600030101010101" pitchFamily="2" charset="-122"/>
                <a:cs typeface="Times New Roman" panose="02020603050405020304" pitchFamily="18" charset="0"/>
              </a:rPr>
              <a:t>Q</a:t>
            </a:r>
            <a:r>
              <a:rPr lang="zh-CN" altLang="en-US" sz="2400" b="1" dirty="0" smtClean="0">
                <a:solidFill>
                  <a:srgbClr val="000000"/>
                </a:solidFill>
                <a:ea typeface="宋体" panose="02010600030101010101" pitchFamily="2" charset="-122"/>
                <a:cs typeface="Times New Roman" panose="02020603050405020304" pitchFamily="18" charset="0"/>
              </a:rPr>
              <a:t>值</a:t>
            </a:r>
            <a:r>
              <a:rPr lang="zh-CN" altLang="en-US" sz="2400" b="1" dirty="0">
                <a:solidFill>
                  <a:srgbClr val="000000"/>
                </a:solidFill>
                <a:ea typeface="宋体" panose="02010600030101010101" pitchFamily="2" charset="-122"/>
                <a:cs typeface="Times New Roman" panose="02020603050405020304" pitchFamily="18" charset="0"/>
              </a:rPr>
              <a:t>可高达数百万数量级；</a:t>
            </a:r>
          </a:p>
          <a:p>
            <a:pPr marL="719138" indent="-719138">
              <a:lnSpc>
                <a:spcPct val="150000"/>
              </a:lnSpc>
              <a:spcBef>
                <a:spcPts val="600"/>
              </a:spcBef>
            </a:pPr>
            <a:r>
              <a:rPr lang="zh-CN" altLang="en-US" sz="2400" b="1" dirty="0">
                <a:solidFill>
                  <a:srgbClr val="000000"/>
                </a:solidFill>
                <a:ea typeface="宋体" panose="02010600030101010101" pitchFamily="2" charset="-122"/>
                <a:cs typeface="Times New Roman" panose="02020603050405020304" pitchFamily="18" charset="0"/>
              </a:rPr>
              <a:t>３）在串、并联谐振频率之间很狭窄的工作频带内</a:t>
            </a:r>
            <a:r>
              <a:rPr lang="zh-CN" altLang="en-US" sz="2400" b="1" dirty="0" smtClean="0">
                <a:solidFill>
                  <a:srgbClr val="000000"/>
                </a:solidFill>
                <a:ea typeface="宋体" panose="02010600030101010101" pitchFamily="2" charset="-122"/>
                <a:cs typeface="Times New Roman" panose="02020603050405020304" pitchFamily="18" charset="0"/>
              </a:rPr>
              <a:t>，具有</a:t>
            </a:r>
            <a:r>
              <a:rPr lang="zh-CN" altLang="en-US" sz="2400" b="1" dirty="0">
                <a:solidFill>
                  <a:srgbClr val="000000"/>
                </a:solidFill>
                <a:ea typeface="宋体" panose="02010600030101010101" pitchFamily="2" charset="-122"/>
                <a:cs typeface="Times New Roman" panose="02020603050405020304" pitchFamily="18" charset="0"/>
              </a:rPr>
              <a:t>极陡峭的电抗特性曲线，因而对频率变化具有</a:t>
            </a:r>
            <a:r>
              <a:rPr lang="zh-CN" altLang="en-US" sz="2400" b="1" dirty="0" smtClean="0">
                <a:solidFill>
                  <a:srgbClr val="000000"/>
                </a:solidFill>
                <a:ea typeface="宋体" panose="02010600030101010101" pitchFamily="2" charset="-122"/>
                <a:cs typeface="Times New Roman" panose="02020603050405020304" pitchFamily="18" charset="0"/>
              </a:rPr>
              <a:t>极灵敏</a:t>
            </a:r>
            <a:r>
              <a:rPr lang="zh-CN" altLang="en-US" sz="2400" b="1" dirty="0">
                <a:solidFill>
                  <a:srgbClr val="000000"/>
                </a:solidFill>
                <a:ea typeface="宋体" panose="02010600030101010101" pitchFamily="2" charset="-122"/>
                <a:cs typeface="Times New Roman" panose="02020603050405020304" pitchFamily="18" charset="0"/>
              </a:rPr>
              <a:t>的补偿能力</a:t>
            </a:r>
            <a:r>
              <a:rPr lang="zh-CN" altLang="en-US" sz="2400" b="1" dirty="0" smtClean="0">
                <a:solidFill>
                  <a:srgbClr val="000000"/>
                </a:solidFill>
                <a:ea typeface="宋体" panose="02010600030101010101" pitchFamily="2" charset="-122"/>
                <a:cs typeface="Times New Roman" panose="02020603050405020304" pitchFamily="18" charset="0"/>
              </a:rPr>
              <a:t>。</a:t>
            </a:r>
            <a:endParaRPr lang="zh-CN" altLang="en-US" sz="2400" b="1" dirty="0">
              <a:solidFill>
                <a:srgbClr val="000000"/>
              </a:solidFill>
              <a:ea typeface="宋体" panose="02010600030101010101" pitchFamily="2" charset="-122"/>
              <a:cs typeface="Times New Roman" panose="02020603050405020304" pitchFamily="18" charset="0"/>
            </a:endParaRPr>
          </a:p>
        </p:txBody>
      </p:sp>
      <p:sp>
        <p:nvSpPr>
          <p:cNvPr id="160777" name="Rectangle 9"/>
          <p:cNvSpPr>
            <a:spLocks noChangeArrowheads="1"/>
          </p:cNvSpPr>
          <p:nvPr/>
        </p:nvSpPr>
        <p:spPr bwMode="auto">
          <a:xfrm>
            <a:off x="71406" y="1834210"/>
            <a:ext cx="4174541" cy="523220"/>
          </a:xfrm>
          <a:prstGeom prst="rect">
            <a:avLst/>
          </a:prstGeom>
          <a:noFill/>
          <a:ln w="28575">
            <a:noFill/>
            <a:prstDash val="dash"/>
            <a:miter lim="800000"/>
            <a:headEnd/>
            <a:tailEnd/>
          </a:ln>
          <a:effectLst/>
        </p:spPr>
        <p:txBody>
          <a:bodyPr wrap="none">
            <a:spAutoFit/>
          </a:bodyPr>
          <a:lstStyle/>
          <a:p>
            <a:pPr algn="l">
              <a:spcBef>
                <a:spcPct val="50000"/>
              </a:spcBef>
              <a:buClrTx/>
              <a:buFontTx/>
              <a:buNone/>
            </a:pPr>
            <a:r>
              <a:rPr kumimoji="1" lang="en-US" altLang="zh-CN" sz="2800" b="1" dirty="0">
                <a:solidFill>
                  <a:srgbClr val="FF0000"/>
                </a:solidFill>
                <a:effectLst/>
                <a:latin typeface="+mn-lt"/>
                <a:ea typeface="宋体" pitchFamily="2" charset="-122"/>
              </a:rPr>
              <a:t>1. </a:t>
            </a:r>
            <a:r>
              <a:rPr kumimoji="1" lang="zh-CN" altLang="en-US" sz="2800" b="1" dirty="0">
                <a:solidFill>
                  <a:srgbClr val="FF0000"/>
                </a:solidFill>
                <a:effectLst/>
                <a:latin typeface="+mn-lt"/>
                <a:ea typeface="黑体" pitchFamily="2" charset="-122"/>
              </a:rPr>
              <a:t>石英晶体滤波器的特点</a:t>
            </a:r>
          </a:p>
        </p:txBody>
      </p:sp>
      <p:sp>
        <p:nvSpPr>
          <p:cNvPr id="160778" name="Rectangle 10"/>
          <p:cNvSpPr>
            <a:spLocks noChangeArrowheads="1"/>
          </p:cNvSpPr>
          <p:nvPr/>
        </p:nvSpPr>
        <p:spPr bwMode="auto">
          <a:xfrm>
            <a:off x="142844" y="4929198"/>
            <a:ext cx="8715436" cy="576248"/>
          </a:xfrm>
          <a:prstGeom prst="rect">
            <a:avLst/>
          </a:prstGeom>
          <a:noFill/>
          <a:ln w="12700" cap="sq">
            <a:noFill/>
            <a:miter lim="800000"/>
            <a:headEnd type="none" w="sm" len="sm"/>
            <a:tailEnd type="none" w="sm" len="sm"/>
          </a:ln>
          <a:effectLst/>
        </p:spPr>
        <p:txBody>
          <a:bodyPr wrap="square">
            <a:spAutoFit/>
          </a:bodyPr>
          <a:lstStyle/>
          <a:p>
            <a:pPr algn="just">
              <a:lnSpc>
                <a:spcPct val="150000"/>
              </a:lnSpc>
              <a:spcBef>
                <a:spcPct val="20000"/>
              </a:spcBef>
            </a:pPr>
            <a:r>
              <a:rPr lang="zh-CN" altLang="en-US" sz="2400" b="1" dirty="0" smtClean="0">
                <a:solidFill>
                  <a:srgbClr val="000000"/>
                </a:solidFill>
                <a:effectLst>
                  <a:outerShdw blurRad="38100" dist="38100" dir="2700000" algn="tl">
                    <a:srgbClr val="FFFFFF"/>
                  </a:outerShdw>
                </a:effectLst>
                <a:latin typeface="+mn-lt"/>
              </a:rPr>
              <a:t>石英晶体</a:t>
            </a:r>
            <a:r>
              <a:rPr lang="zh-CN" altLang="en-US" sz="2400" b="1" dirty="0">
                <a:solidFill>
                  <a:srgbClr val="000000"/>
                </a:solidFill>
                <a:effectLst>
                  <a:outerShdw blurRad="38100" dist="38100" dir="2700000" algn="tl">
                    <a:srgbClr val="FFFFFF"/>
                  </a:outerShdw>
                </a:effectLst>
                <a:latin typeface="+mn-lt"/>
              </a:rPr>
              <a:t>作为振荡回路元件</a:t>
            </a:r>
            <a:r>
              <a:rPr lang="zh-CN" altLang="en-US" sz="2400" b="1" dirty="0" smtClean="0">
                <a:solidFill>
                  <a:srgbClr val="000000"/>
                </a:solidFill>
                <a:effectLst>
                  <a:outerShdw blurRad="38100" dist="38100" dir="2700000" algn="tl">
                    <a:srgbClr val="FFFFFF"/>
                  </a:outerShdw>
                </a:effectLst>
                <a:latin typeface="+mn-lt"/>
              </a:rPr>
              <a:t>，使</a:t>
            </a:r>
            <a:r>
              <a:rPr lang="zh-CN" altLang="en-US" sz="2400" b="1" dirty="0">
                <a:solidFill>
                  <a:srgbClr val="000000"/>
                </a:solidFill>
                <a:effectLst>
                  <a:outerShdw blurRad="38100" dist="38100" dir="2700000" algn="tl">
                    <a:srgbClr val="FFFFFF"/>
                  </a:outerShdw>
                </a:effectLst>
                <a:latin typeface="+mn-lt"/>
              </a:rPr>
              <a:t>振荡器的频率稳定度大大提高。</a:t>
            </a:r>
          </a:p>
        </p:txBody>
      </p:sp>
      <p:sp>
        <p:nvSpPr>
          <p:cNvPr id="7" name="标题 6"/>
          <p:cNvSpPr>
            <a:spLocks noGrp="1"/>
          </p:cNvSpPr>
          <p:nvPr>
            <p:ph type="title" idx="4294967295"/>
          </p:nvPr>
        </p:nvSpPr>
        <p:spPr/>
        <p:txBody>
          <a:bodyPr/>
          <a:lstStyle/>
          <a:p>
            <a:r>
              <a:rPr lang="en-US" altLang="zh-CN" dirty="0" smtClean="0"/>
              <a:t>8.1.4 </a:t>
            </a:r>
            <a:r>
              <a:rPr lang="zh-CN" altLang="en-US" dirty="0" smtClean="0"/>
              <a:t>石英晶体振荡器</a:t>
            </a:r>
            <a:endParaRPr lang="zh-CN" altLang="en-US" dirty="0"/>
          </a:p>
        </p:txBody>
      </p:sp>
    </p:spTree>
    <p:extLst>
      <p:ext uri="{BB962C8B-B14F-4D97-AF65-F5344CB8AC3E}">
        <p14:creationId xmlns:p14="http://schemas.microsoft.com/office/powerpoint/2010/main" val="1131440784"/>
      </p:ext>
    </p:extLst>
  </p:cSld>
  <p:clrMapOvr>
    <a:masterClrMapping/>
  </p:clrMapOvr>
  <mc:AlternateContent xmlns:mc="http://schemas.openxmlformats.org/markup-compatibility/2006" xmlns:p14="http://schemas.microsoft.com/office/powerpoint/2010/main">
    <mc:Choice Requires="p14">
      <p:transition p14:dur="10">
        <p:wipe dir="r"/>
      </p:transition>
    </mc:Choice>
    <mc:Fallback xmlns="">
      <p:transition>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0775"/>
                                        </p:tgtEl>
                                        <p:attrNameLst>
                                          <p:attrName>style.visibility</p:attrName>
                                        </p:attrNameLst>
                                      </p:cBhvr>
                                      <p:to>
                                        <p:strVal val="visible"/>
                                      </p:to>
                                    </p:set>
                                    <p:anim calcmode="lin" valueType="num">
                                      <p:cBhvr additive="base">
                                        <p:cTn id="7" dur="500" fill="hold"/>
                                        <p:tgtEl>
                                          <p:spTgt spid="160775"/>
                                        </p:tgtEl>
                                        <p:attrNameLst>
                                          <p:attrName>ppt_x</p:attrName>
                                        </p:attrNameLst>
                                      </p:cBhvr>
                                      <p:tavLst>
                                        <p:tav tm="0">
                                          <p:val>
                                            <p:strVal val="#ppt_x"/>
                                          </p:val>
                                        </p:tav>
                                        <p:tav tm="100000">
                                          <p:val>
                                            <p:strVal val="#ppt_x"/>
                                          </p:val>
                                        </p:tav>
                                      </p:tavLst>
                                    </p:anim>
                                    <p:anim calcmode="lin" valueType="num">
                                      <p:cBhvr additive="base">
                                        <p:cTn id="8" dur="500" fill="hold"/>
                                        <p:tgtEl>
                                          <p:spTgt spid="1607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0777"/>
                                        </p:tgtEl>
                                        <p:attrNameLst>
                                          <p:attrName>style.visibility</p:attrName>
                                        </p:attrNameLst>
                                      </p:cBhvr>
                                      <p:to>
                                        <p:strVal val="visible"/>
                                      </p:to>
                                    </p:set>
                                    <p:anim calcmode="lin" valueType="num">
                                      <p:cBhvr additive="base">
                                        <p:cTn id="13" dur="500" fill="hold"/>
                                        <p:tgtEl>
                                          <p:spTgt spid="160777"/>
                                        </p:tgtEl>
                                        <p:attrNameLst>
                                          <p:attrName>ppt_x</p:attrName>
                                        </p:attrNameLst>
                                      </p:cBhvr>
                                      <p:tavLst>
                                        <p:tav tm="0">
                                          <p:val>
                                            <p:strVal val="#ppt_x"/>
                                          </p:val>
                                        </p:tav>
                                        <p:tav tm="100000">
                                          <p:val>
                                            <p:strVal val="#ppt_x"/>
                                          </p:val>
                                        </p:tav>
                                      </p:tavLst>
                                    </p:anim>
                                    <p:anim calcmode="lin" valueType="num">
                                      <p:cBhvr additive="base">
                                        <p:cTn id="14" dur="500" fill="hold"/>
                                        <p:tgtEl>
                                          <p:spTgt spid="16077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0776"/>
                                        </p:tgtEl>
                                        <p:attrNameLst>
                                          <p:attrName>style.visibility</p:attrName>
                                        </p:attrNameLst>
                                      </p:cBhvr>
                                      <p:to>
                                        <p:strVal val="visible"/>
                                      </p:to>
                                    </p:set>
                                    <p:anim calcmode="lin" valueType="num">
                                      <p:cBhvr additive="base">
                                        <p:cTn id="19" dur="500" fill="hold"/>
                                        <p:tgtEl>
                                          <p:spTgt spid="160776"/>
                                        </p:tgtEl>
                                        <p:attrNameLst>
                                          <p:attrName>ppt_x</p:attrName>
                                        </p:attrNameLst>
                                      </p:cBhvr>
                                      <p:tavLst>
                                        <p:tav tm="0">
                                          <p:val>
                                            <p:strVal val="#ppt_x"/>
                                          </p:val>
                                        </p:tav>
                                        <p:tav tm="100000">
                                          <p:val>
                                            <p:strVal val="#ppt_x"/>
                                          </p:val>
                                        </p:tav>
                                      </p:tavLst>
                                    </p:anim>
                                    <p:anim calcmode="lin" valueType="num">
                                      <p:cBhvr additive="base">
                                        <p:cTn id="20" dur="500" fill="hold"/>
                                        <p:tgtEl>
                                          <p:spTgt spid="16077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0778"/>
                                        </p:tgtEl>
                                        <p:attrNameLst>
                                          <p:attrName>style.visibility</p:attrName>
                                        </p:attrNameLst>
                                      </p:cBhvr>
                                      <p:to>
                                        <p:strVal val="visible"/>
                                      </p:to>
                                    </p:set>
                                    <p:anim calcmode="lin" valueType="num">
                                      <p:cBhvr additive="base">
                                        <p:cTn id="25" dur="500" fill="hold"/>
                                        <p:tgtEl>
                                          <p:spTgt spid="160778"/>
                                        </p:tgtEl>
                                        <p:attrNameLst>
                                          <p:attrName>ppt_x</p:attrName>
                                        </p:attrNameLst>
                                      </p:cBhvr>
                                      <p:tavLst>
                                        <p:tav tm="0">
                                          <p:val>
                                            <p:strVal val="#ppt_x"/>
                                          </p:val>
                                        </p:tav>
                                        <p:tav tm="100000">
                                          <p:val>
                                            <p:strVal val="#ppt_x"/>
                                          </p:val>
                                        </p:tav>
                                      </p:tavLst>
                                    </p:anim>
                                    <p:anim calcmode="lin" valueType="num">
                                      <p:cBhvr additive="base">
                                        <p:cTn id="26" dur="500" fill="hold"/>
                                        <p:tgtEl>
                                          <p:spTgt spid="1607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5" grpId="0"/>
      <p:bldP spid="160776" grpId="0" autoUpdateAnimBg="0"/>
      <p:bldP spid="160777" grpId="0" autoUpdateAnimBg="0"/>
      <p:bldP spid="16077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ea typeface="宋体" charset="-122"/>
              </a:rPr>
              <a:t>本章内容概述</a:t>
            </a: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3</a:t>
            </a:fld>
            <a:endParaRPr lang="zh-CN" altLang="en-US"/>
          </a:p>
        </p:txBody>
      </p:sp>
      <p:sp>
        <p:nvSpPr>
          <p:cNvPr id="20483" name="Rectangle 3"/>
          <p:cNvSpPr>
            <a:spLocks noGrp="1" noChangeArrowheads="1"/>
          </p:cNvSpPr>
          <p:nvPr>
            <p:ph sz="quarter" idx="11"/>
          </p:nvPr>
        </p:nvSpPr>
        <p:spPr>
          <a:xfrm>
            <a:off x="542925" y="877888"/>
            <a:ext cx="8375650" cy="5400675"/>
          </a:xfrm>
        </p:spPr>
        <p:txBody>
          <a:bodyPr/>
          <a:lstStyle/>
          <a:p>
            <a:pPr marL="0" indent="630238" algn="just" eaLnBrk="1" hangingPunct="1">
              <a:lnSpc>
                <a:spcPct val="150000"/>
              </a:lnSpc>
              <a:buFont typeface="Wingdings" pitchFamily="2" charset="2"/>
              <a:buNone/>
            </a:pPr>
            <a:r>
              <a:rPr lang="zh-CN" altLang="en-US" sz="2400" dirty="0" smtClean="0">
                <a:ea typeface="宋体" charset="-122"/>
                <a:cs typeface="Times New Roman" pitchFamily="18" charset="0"/>
              </a:rPr>
              <a:t>本课程一开始我们就涉及了各种信号，我们说由信号源提供信号，上一章我们讨论的信号运算、处理，但这些信号是怎么产生的呢？本章我们来讨论产生信号的电路。</a:t>
            </a:r>
          </a:p>
          <a:p>
            <a:pPr marL="0" indent="630238" eaLnBrk="1" hangingPunct="1">
              <a:lnSpc>
                <a:spcPct val="150000"/>
              </a:lnSpc>
              <a:buFont typeface="Wingdings" pitchFamily="2" charset="2"/>
              <a:buNone/>
            </a:pPr>
            <a:r>
              <a:rPr lang="zh-CN" altLang="en-US" sz="2400" dirty="0" smtClean="0">
                <a:ea typeface="宋体" charset="-122"/>
                <a:cs typeface="Times New Roman" pitchFamily="18" charset="0"/>
              </a:rPr>
              <a:t>根据波形我们将信号产生电路分成两类：正弦波产生电路和非正弦产生电路。</a:t>
            </a:r>
          </a:p>
          <a:p>
            <a:pPr marL="0" indent="630238" eaLnBrk="1" hangingPunct="1">
              <a:lnSpc>
                <a:spcPct val="150000"/>
              </a:lnSpc>
              <a:buFont typeface="Wingdings" pitchFamily="2" charset="2"/>
              <a:buNone/>
            </a:pPr>
            <a:r>
              <a:rPr lang="zh-CN" altLang="en-US" sz="2400" dirty="0" smtClean="0">
                <a:ea typeface="宋体" charset="-122"/>
                <a:cs typeface="Times New Roman" pitchFamily="18" charset="0"/>
              </a:rPr>
              <a:t>我们首先介绍反馈式自激振荡原理，给出两类常用的正弦波振荡电路（</a:t>
            </a:r>
            <a:r>
              <a:rPr lang="en-US" altLang="zh-CN" sz="2400" i="1" dirty="0" smtClean="0">
                <a:ea typeface="宋体" charset="-122"/>
                <a:cs typeface="Times New Roman" pitchFamily="18" charset="0"/>
              </a:rPr>
              <a:t>RC</a:t>
            </a:r>
            <a:r>
              <a:rPr lang="zh-CN" altLang="en-US" sz="2400" dirty="0" smtClean="0">
                <a:ea typeface="宋体" charset="-122"/>
                <a:cs typeface="Times New Roman" pitchFamily="18" charset="0"/>
              </a:rPr>
              <a:t>振荡和</a:t>
            </a:r>
            <a:r>
              <a:rPr lang="en-US" altLang="zh-CN" sz="2400" i="1" dirty="0" smtClean="0">
                <a:ea typeface="宋体" charset="-122"/>
                <a:cs typeface="Times New Roman" pitchFamily="18" charset="0"/>
              </a:rPr>
              <a:t>LC</a:t>
            </a:r>
            <a:r>
              <a:rPr lang="zh-CN" altLang="en-US" sz="2400" dirty="0" smtClean="0">
                <a:ea typeface="宋体" charset="-122"/>
                <a:cs typeface="Times New Roman" pitchFamily="18" charset="0"/>
              </a:rPr>
              <a:t>振荡）的组成和分析；然后介绍矩形波和三角波发生电路。</a:t>
            </a:r>
          </a:p>
          <a:p>
            <a:pPr marL="0" indent="630238" eaLnBrk="1" hangingPunct="1">
              <a:lnSpc>
                <a:spcPct val="150000"/>
              </a:lnSpc>
              <a:buFont typeface="Wingdings" pitchFamily="2" charset="2"/>
              <a:buNone/>
            </a:pPr>
            <a:r>
              <a:rPr lang="zh-CN" altLang="en-US" sz="2400" dirty="0" smtClean="0">
                <a:ea typeface="宋体" charset="-122"/>
                <a:cs typeface="Times New Roman" pitchFamily="18" charset="0"/>
              </a:rPr>
              <a:t>信号产生电路通常又称为振荡电路。</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 calcmode="lin" valueType="num">
                                      <p:cBhvr additive="base">
                                        <p:cTn id="13"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483">
                                            <p:txEl>
                                              <p:pRg st="2" end="2"/>
                                            </p:txEl>
                                          </p:spTgt>
                                        </p:tgtEl>
                                        <p:attrNameLst>
                                          <p:attrName>style.visibility</p:attrName>
                                        </p:attrNameLst>
                                      </p:cBhvr>
                                      <p:to>
                                        <p:strVal val="visible"/>
                                      </p:to>
                                    </p:set>
                                    <p:anim calcmode="lin" valueType="num">
                                      <p:cBhvr additive="base">
                                        <p:cTn id="19"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483">
                                            <p:txEl>
                                              <p:pRg st="3" end="3"/>
                                            </p:txEl>
                                          </p:spTgt>
                                        </p:tgtEl>
                                        <p:attrNameLst>
                                          <p:attrName>style.visibility</p:attrName>
                                        </p:attrNameLst>
                                      </p:cBhvr>
                                      <p:to>
                                        <p:strVal val="visible"/>
                                      </p:to>
                                    </p:set>
                                    <p:anim calcmode="lin" valueType="num">
                                      <p:cBhvr additive="base">
                                        <p:cTn id="25"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0" name="Rectangle 10"/>
          <p:cNvSpPr>
            <a:spLocks noChangeArrowheads="1"/>
          </p:cNvSpPr>
          <p:nvPr/>
        </p:nvSpPr>
        <p:spPr bwMode="auto">
          <a:xfrm>
            <a:off x="-32" y="785794"/>
            <a:ext cx="4227513" cy="519112"/>
          </a:xfrm>
          <a:prstGeom prst="rect">
            <a:avLst/>
          </a:prstGeom>
          <a:noFill/>
          <a:ln w="28575">
            <a:noFill/>
            <a:prstDash val="dash"/>
            <a:miter lim="800000"/>
            <a:headEnd/>
            <a:tailEnd/>
          </a:ln>
          <a:effectLst/>
        </p:spPr>
        <p:txBody>
          <a:bodyPr>
            <a:spAutoFit/>
          </a:bodyPr>
          <a:lstStyle/>
          <a:p>
            <a:pPr algn="l">
              <a:spcBef>
                <a:spcPct val="50000"/>
              </a:spcBef>
              <a:buClrTx/>
              <a:buFontTx/>
              <a:buNone/>
            </a:pPr>
            <a:r>
              <a:rPr kumimoji="1" lang="en-US" altLang="zh-CN" sz="2800" b="1" dirty="0">
                <a:solidFill>
                  <a:srgbClr val="FF0000"/>
                </a:solidFill>
                <a:effectLst/>
                <a:latin typeface="+mn-lt"/>
                <a:ea typeface="宋体" pitchFamily="2" charset="-122"/>
              </a:rPr>
              <a:t>2. </a:t>
            </a:r>
            <a:r>
              <a:rPr kumimoji="1" lang="zh-CN" altLang="en-US" sz="2800" b="1" dirty="0">
                <a:solidFill>
                  <a:srgbClr val="FF0000"/>
                </a:solidFill>
                <a:effectLst/>
                <a:latin typeface="+mn-lt"/>
                <a:ea typeface="黑体" pitchFamily="2" charset="-122"/>
              </a:rPr>
              <a:t>石英晶体滤波器的应用</a:t>
            </a:r>
          </a:p>
        </p:txBody>
      </p:sp>
      <p:grpSp>
        <p:nvGrpSpPr>
          <p:cNvPr id="2" name="Group 11"/>
          <p:cNvGrpSpPr>
            <a:grpSpLocks/>
          </p:cNvGrpSpPr>
          <p:nvPr/>
        </p:nvGrpSpPr>
        <p:grpSpPr bwMode="auto">
          <a:xfrm>
            <a:off x="4506913" y="1052513"/>
            <a:ext cx="4313237" cy="4210050"/>
            <a:chOff x="3242" y="635"/>
            <a:chExt cx="2355" cy="1717"/>
          </a:xfrm>
        </p:grpSpPr>
        <p:sp>
          <p:nvSpPr>
            <p:cNvPr id="153612" name="Rectangle 12"/>
            <p:cNvSpPr>
              <a:spLocks noChangeArrowheads="1"/>
            </p:cNvSpPr>
            <p:nvPr/>
          </p:nvSpPr>
          <p:spPr bwMode="auto">
            <a:xfrm>
              <a:off x="3263" y="653"/>
              <a:ext cx="2334" cy="1597"/>
            </a:xfrm>
            <a:prstGeom prst="rect">
              <a:avLst/>
            </a:prstGeom>
            <a:solidFill>
              <a:srgbClr val="FFFFFF"/>
            </a:solidFill>
            <a:ln w="9525">
              <a:noFill/>
              <a:miter lim="800000"/>
              <a:headEnd/>
              <a:tailEnd/>
            </a:ln>
          </p:spPr>
          <p:txBody>
            <a:bodyPr/>
            <a:lstStyle/>
            <a:p>
              <a:endParaRPr lang="zh-CN" altLang="en-US"/>
            </a:p>
          </p:txBody>
        </p:sp>
        <p:grpSp>
          <p:nvGrpSpPr>
            <p:cNvPr id="3" name="Group 13"/>
            <p:cNvGrpSpPr>
              <a:grpSpLocks/>
            </p:cNvGrpSpPr>
            <p:nvPr/>
          </p:nvGrpSpPr>
          <p:grpSpPr bwMode="auto">
            <a:xfrm>
              <a:off x="3263" y="666"/>
              <a:ext cx="2310" cy="1568"/>
              <a:chOff x="510" y="2736"/>
              <a:chExt cx="2310" cy="1568"/>
            </a:xfrm>
          </p:grpSpPr>
          <p:sp>
            <p:nvSpPr>
              <p:cNvPr id="153614" name="Rectangle 14"/>
              <p:cNvSpPr>
                <a:spLocks noChangeArrowheads="1"/>
              </p:cNvSpPr>
              <p:nvPr/>
            </p:nvSpPr>
            <p:spPr bwMode="auto">
              <a:xfrm>
                <a:off x="510" y="2750"/>
                <a:ext cx="35" cy="125"/>
              </a:xfrm>
              <a:prstGeom prst="rect">
                <a:avLst/>
              </a:prstGeom>
              <a:noFill/>
              <a:ln w="9525">
                <a:noFill/>
                <a:miter lim="800000"/>
                <a:headEnd/>
                <a:tailEnd/>
              </a:ln>
            </p:spPr>
            <p:txBody>
              <a:bodyPr wrap="none" lIns="0" tIns="0" rIns="0" bIns="0">
                <a:spAutoFit/>
              </a:bodyPr>
              <a:lstStyle/>
              <a:p>
                <a:pPr algn="l">
                  <a:spcBef>
                    <a:spcPct val="50000"/>
                  </a:spcBef>
                  <a:buClrTx/>
                  <a:buFontTx/>
                  <a:buNone/>
                </a:pPr>
                <a:r>
                  <a:rPr kumimoji="1" lang="en-US" altLang="zh-CN" sz="2000" b="0">
                    <a:solidFill>
                      <a:srgbClr val="000000"/>
                    </a:solidFill>
                    <a:effectLst/>
                    <a:ea typeface="宋体" pitchFamily="2" charset="-122"/>
                  </a:rPr>
                  <a:t> </a:t>
                </a:r>
                <a:endParaRPr kumimoji="1" lang="en-US" altLang="zh-CN" sz="2000">
                  <a:solidFill>
                    <a:schemeClr val="tx1"/>
                  </a:solidFill>
                  <a:effectLst/>
                  <a:ea typeface="宋体" pitchFamily="2" charset="-122"/>
                </a:endParaRPr>
              </a:p>
            </p:txBody>
          </p:sp>
          <p:sp>
            <p:nvSpPr>
              <p:cNvPr id="153615" name="Line 15"/>
              <p:cNvSpPr>
                <a:spLocks noChangeShapeType="1"/>
              </p:cNvSpPr>
              <p:nvPr/>
            </p:nvSpPr>
            <p:spPr bwMode="auto">
              <a:xfrm>
                <a:off x="690" y="3571"/>
                <a:ext cx="2039" cy="1"/>
              </a:xfrm>
              <a:prstGeom prst="line">
                <a:avLst/>
              </a:prstGeom>
              <a:noFill/>
              <a:ln w="17463">
                <a:solidFill>
                  <a:srgbClr val="000000"/>
                </a:solidFill>
                <a:round/>
                <a:headEnd/>
                <a:tailEnd/>
              </a:ln>
            </p:spPr>
            <p:txBody>
              <a:bodyPr/>
              <a:lstStyle/>
              <a:p>
                <a:endParaRPr lang="zh-CN" altLang="en-US"/>
              </a:p>
            </p:txBody>
          </p:sp>
          <p:sp>
            <p:nvSpPr>
              <p:cNvPr id="153616" name="Freeform 16"/>
              <p:cNvSpPr>
                <a:spLocks/>
              </p:cNvSpPr>
              <p:nvPr/>
            </p:nvSpPr>
            <p:spPr bwMode="auto">
              <a:xfrm>
                <a:off x="2700" y="3557"/>
                <a:ext cx="120" cy="28"/>
              </a:xfrm>
              <a:custGeom>
                <a:avLst/>
                <a:gdLst/>
                <a:ahLst/>
                <a:cxnLst>
                  <a:cxn ang="0">
                    <a:pos x="120" y="12"/>
                  </a:cxn>
                  <a:cxn ang="0">
                    <a:pos x="0" y="0"/>
                  </a:cxn>
                  <a:cxn ang="0">
                    <a:pos x="0" y="28"/>
                  </a:cxn>
                  <a:cxn ang="0">
                    <a:pos x="120" y="12"/>
                  </a:cxn>
                </a:cxnLst>
                <a:rect l="0" t="0" r="r" b="b"/>
                <a:pathLst>
                  <a:path w="120" h="28">
                    <a:moveTo>
                      <a:pt x="120" y="12"/>
                    </a:moveTo>
                    <a:lnTo>
                      <a:pt x="0" y="0"/>
                    </a:lnTo>
                    <a:lnTo>
                      <a:pt x="0" y="28"/>
                    </a:lnTo>
                    <a:lnTo>
                      <a:pt x="120" y="12"/>
                    </a:lnTo>
                    <a:close/>
                  </a:path>
                </a:pathLst>
              </a:custGeom>
              <a:solidFill>
                <a:srgbClr val="000000"/>
              </a:solidFill>
              <a:ln w="6350">
                <a:solidFill>
                  <a:srgbClr val="000000"/>
                </a:solidFill>
                <a:prstDash val="solid"/>
                <a:round/>
                <a:headEnd/>
                <a:tailEnd/>
              </a:ln>
            </p:spPr>
            <p:txBody>
              <a:bodyPr/>
              <a:lstStyle/>
              <a:p>
                <a:endParaRPr lang="zh-CN" altLang="en-US"/>
              </a:p>
            </p:txBody>
          </p:sp>
          <p:sp>
            <p:nvSpPr>
              <p:cNvPr id="153617" name="Freeform 17"/>
              <p:cNvSpPr>
                <a:spLocks/>
              </p:cNvSpPr>
              <p:nvPr/>
            </p:nvSpPr>
            <p:spPr bwMode="auto">
              <a:xfrm>
                <a:off x="674" y="2736"/>
                <a:ext cx="33" cy="105"/>
              </a:xfrm>
              <a:custGeom>
                <a:avLst/>
                <a:gdLst/>
                <a:ahLst/>
                <a:cxnLst>
                  <a:cxn ang="0">
                    <a:pos x="15" y="0"/>
                  </a:cxn>
                  <a:cxn ang="0">
                    <a:pos x="0" y="105"/>
                  </a:cxn>
                  <a:cxn ang="0">
                    <a:pos x="33" y="105"/>
                  </a:cxn>
                  <a:cxn ang="0">
                    <a:pos x="15" y="0"/>
                  </a:cxn>
                </a:cxnLst>
                <a:rect l="0" t="0" r="r" b="b"/>
                <a:pathLst>
                  <a:path w="33" h="105">
                    <a:moveTo>
                      <a:pt x="15" y="0"/>
                    </a:moveTo>
                    <a:lnTo>
                      <a:pt x="0" y="105"/>
                    </a:lnTo>
                    <a:lnTo>
                      <a:pt x="33" y="105"/>
                    </a:lnTo>
                    <a:lnTo>
                      <a:pt x="15" y="0"/>
                    </a:lnTo>
                    <a:close/>
                  </a:path>
                </a:pathLst>
              </a:custGeom>
              <a:solidFill>
                <a:srgbClr val="000000"/>
              </a:solidFill>
              <a:ln w="6350">
                <a:solidFill>
                  <a:srgbClr val="000000"/>
                </a:solidFill>
                <a:prstDash val="solid"/>
                <a:round/>
                <a:headEnd/>
                <a:tailEnd/>
              </a:ln>
            </p:spPr>
            <p:txBody>
              <a:bodyPr/>
              <a:lstStyle/>
              <a:p>
                <a:endParaRPr lang="zh-CN" altLang="en-US"/>
              </a:p>
            </p:txBody>
          </p:sp>
          <p:sp>
            <p:nvSpPr>
              <p:cNvPr id="153618" name="Line 18"/>
              <p:cNvSpPr>
                <a:spLocks noChangeShapeType="1"/>
              </p:cNvSpPr>
              <p:nvPr/>
            </p:nvSpPr>
            <p:spPr bwMode="auto">
              <a:xfrm>
                <a:off x="690" y="2800"/>
                <a:ext cx="1" cy="1504"/>
              </a:xfrm>
              <a:prstGeom prst="line">
                <a:avLst/>
              </a:prstGeom>
              <a:noFill/>
              <a:ln w="17463">
                <a:solidFill>
                  <a:srgbClr val="000000"/>
                </a:solidFill>
                <a:round/>
                <a:headEnd/>
                <a:tailEnd/>
              </a:ln>
            </p:spPr>
            <p:txBody>
              <a:bodyPr/>
              <a:lstStyle/>
              <a:p>
                <a:endParaRPr lang="zh-CN" altLang="en-US"/>
              </a:p>
            </p:txBody>
          </p:sp>
          <p:sp>
            <p:nvSpPr>
              <p:cNvPr id="153619" name="Rectangle 19"/>
              <p:cNvSpPr>
                <a:spLocks noChangeArrowheads="1"/>
              </p:cNvSpPr>
              <p:nvPr/>
            </p:nvSpPr>
            <p:spPr bwMode="auto">
              <a:xfrm>
                <a:off x="650" y="2739"/>
                <a:ext cx="35" cy="125"/>
              </a:xfrm>
              <a:prstGeom prst="rect">
                <a:avLst/>
              </a:prstGeom>
              <a:noFill/>
              <a:ln w="9525">
                <a:noFill/>
                <a:miter lim="800000"/>
                <a:headEnd/>
                <a:tailEnd/>
              </a:ln>
            </p:spPr>
            <p:txBody>
              <a:bodyPr wrap="none" lIns="0" tIns="0" rIns="0" bIns="0">
                <a:spAutoFit/>
              </a:bodyPr>
              <a:lstStyle/>
              <a:p>
                <a:pPr algn="l">
                  <a:spcBef>
                    <a:spcPct val="50000"/>
                  </a:spcBef>
                  <a:buClrTx/>
                  <a:buFontTx/>
                  <a:buNone/>
                </a:pPr>
                <a:r>
                  <a:rPr kumimoji="1" lang="en-US" altLang="zh-CN" sz="2000" b="0">
                    <a:solidFill>
                      <a:srgbClr val="000000"/>
                    </a:solidFill>
                    <a:effectLst/>
                    <a:ea typeface="宋体" pitchFamily="2" charset="-122"/>
                  </a:rPr>
                  <a:t> </a:t>
                </a:r>
                <a:endParaRPr kumimoji="1" lang="en-US" altLang="zh-CN" sz="2000">
                  <a:solidFill>
                    <a:schemeClr val="tx1"/>
                  </a:solidFill>
                  <a:effectLst/>
                  <a:ea typeface="宋体" pitchFamily="2" charset="-122"/>
                </a:endParaRPr>
              </a:p>
            </p:txBody>
          </p:sp>
          <p:sp>
            <p:nvSpPr>
              <p:cNvPr id="153620" name="Rectangle 20"/>
              <p:cNvSpPr>
                <a:spLocks noChangeArrowheads="1"/>
              </p:cNvSpPr>
              <p:nvPr/>
            </p:nvSpPr>
            <p:spPr bwMode="auto">
              <a:xfrm>
                <a:off x="515" y="3482"/>
                <a:ext cx="184" cy="206"/>
              </a:xfrm>
              <a:prstGeom prst="rect">
                <a:avLst/>
              </a:prstGeom>
              <a:noFill/>
              <a:ln w="9525">
                <a:noFill/>
                <a:miter lim="800000"/>
                <a:headEnd/>
                <a:tailEnd/>
              </a:ln>
            </p:spPr>
            <p:txBody>
              <a:bodyPr/>
              <a:lstStyle/>
              <a:p>
                <a:endParaRPr lang="zh-CN" altLang="en-US"/>
              </a:p>
            </p:txBody>
          </p:sp>
          <p:sp>
            <p:nvSpPr>
              <p:cNvPr id="153621" name="Rectangle 21"/>
              <p:cNvSpPr>
                <a:spLocks noChangeArrowheads="1"/>
              </p:cNvSpPr>
              <p:nvPr/>
            </p:nvSpPr>
            <p:spPr bwMode="auto">
              <a:xfrm>
                <a:off x="557" y="3518"/>
                <a:ext cx="100" cy="124"/>
              </a:xfrm>
              <a:prstGeom prst="rect">
                <a:avLst/>
              </a:prstGeom>
              <a:noFill/>
              <a:ln w="9525">
                <a:noFill/>
                <a:miter lim="800000"/>
                <a:headEnd/>
                <a:tailEnd/>
              </a:ln>
            </p:spPr>
            <p:txBody>
              <a:bodyPr wrap="none" lIns="0" tIns="0" rIns="0" bIns="0">
                <a:spAutoFit/>
              </a:bodyPr>
              <a:lstStyle/>
              <a:p>
                <a:pPr algn="l">
                  <a:spcBef>
                    <a:spcPct val="50000"/>
                  </a:spcBef>
                  <a:buClrTx/>
                  <a:buFontTx/>
                  <a:buNone/>
                </a:pPr>
                <a:r>
                  <a:rPr kumimoji="1" lang="en-US" altLang="zh-CN" sz="2000" b="0" i="1">
                    <a:solidFill>
                      <a:srgbClr val="000000"/>
                    </a:solidFill>
                    <a:effectLst/>
                    <a:ea typeface="宋体" pitchFamily="2" charset="-122"/>
                  </a:rPr>
                  <a:t>O</a:t>
                </a:r>
                <a:endParaRPr kumimoji="1" lang="en-US" altLang="zh-CN" sz="2000">
                  <a:solidFill>
                    <a:schemeClr val="tx1"/>
                  </a:solidFill>
                  <a:effectLst/>
                  <a:ea typeface="宋体" pitchFamily="2" charset="-122"/>
                </a:endParaRPr>
              </a:p>
            </p:txBody>
          </p:sp>
          <p:sp>
            <p:nvSpPr>
              <p:cNvPr id="153622" name="Rectangle 22"/>
              <p:cNvSpPr>
                <a:spLocks noChangeArrowheads="1"/>
              </p:cNvSpPr>
              <p:nvPr/>
            </p:nvSpPr>
            <p:spPr bwMode="auto">
              <a:xfrm>
                <a:off x="656" y="3518"/>
                <a:ext cx="34" cy="124"/>
              </a:xfrm>
              <a:prstGeom prst="rect">
                <a:avLst/>
              </a:prstGeom>
              <a:noFill/>
              <a:ln w="9525">
                <a:noFill/>
                <a:miter lim="800000"/>
                <a:headEnd/>
                <a:tailEnd/>
              </a:ln>
            </p:spPr>
            <p:txBody>
              <a:bodyPr wrap="none" lIns="0" tIns="0" rIns="0" bIns="0">
                <a:spAutoFit/>
              </a:bodyPr>
              <a:lstStyle/>
              <a:p>
                <a:pPr algn="l">
                  <a:spcBef>
                    <a:spcPct val="50000"/>
                  </a:spcBef>
                  <a:buClrTx/>
                  <a:buFontTx/>
                  <a:buNone/>
                </a:pPr>
                <a:r>
                  <a:rPr kumimoji="1" lang="en-US" altLang="zh-CN" sz="2000" b="0">
                    <a:solidFill>
                      <a:srgbClr val="000000"/>
                    </a:solidFill>
                    <a:effectLst/>
                    <a:ea typeface="宋体" pitchFamily="2" charset="-122"/>
                  </a:rPr>
                  <a:t> </a:t>
                </a:r>
                <a:endParaRPr kumimoji="1" lang="en-US" altLang="zh-CN" sz="2000">
                  <a:solidFill>
                    <a:schemeClr val="tx1"/>
                  </a:solidFill>
                  <a:effectLst/>
                  <a:ea typeface="宋体" pitchFamily="2" charset="-122"/>
                </a:endParaRPr>
              </a:p>
            </p:txBody>
          </p:sp>
        </p:grpSp>
        <p:graphicFrame>
          <p:nvGraphicFramePr>
            <p:cNvPr id="153623" name="Object 23"/>
            <p:cNvGraphicFramePr>
              <a:graphicFrameLocks noChangeAspect="1"/>
            </p:cNvGraphicFramePr>
            <p:nvPr/>
          </p:nvGraphicFramePr>
          <p:xfrm>
            <a:off x="3242" y="635"/>
            <a:ext cx="133" cy="124"/>
          </p:xfrm>
          <a:graphic>
            <a:graphicData uri="http://schemas.openxmlformats.org/presentationml/2006/ole">
              <mc:AlternateContent xmlns:mc="http://schemas.openxmlformats.org/markup-compatibility/2006">
                <mc:Choice xmlns:v="urn:schemas-microsoft-com:vml" Requires="v">
                  <p:oleObj spid="_x0000_s22548" name="Equation" r:id="rId3" imgW="177480" imgH="164880" progId="Equation.3">
                    <p:embed/>
                  </p:oleObj>
                </mc:Choice>
                <mc:Fallback>
                  <p:oleObj name="Equation" r:id="rId3" imgW="177480" imgH="164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2" y="635"/>
                          <a:ext cx="133" cy="1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24" name="Rectangle 24"/>
            <p:cNvSpPr>
              <a:spLocks noChangeArrowheads="1"/>
            </p:cNvSpPr>
            <p:nvPr/>
          </p:nvSpPr>
          <p:spPr bwMode="auto">
            <a:xfrm>
              <a:off x="4841" y="1763"/>
              <a:ext cx="321" cy="206"/>
            </a:xfrm>
            <a:prstGeom prst="rect">
              <a:avLst/>
            </a:prstGeom>
            <a:noFill/>
            <a:ln w="9525">
              <a:noFill/>
              <a:miter lim="800000"/>
              <a:headEnd/>
              <a:tailEnd/>
            </a:ln>
          </p:spPr>
          <p:txBody>
            <a:bodyPr/>
            <a:lstStyle/>
            <a:p>
              <a:endParaRPr lang="zh-CN" altLang="en-US"/>
            </a:p>
          </p:txBody>
        </p:sp>
        <p:sp>
          <p:nvSpPr>
            <p:cNvPr id="153625" name="Rectangle 25"/>
            <p:cNvSpPr>
              <a:spLocks noChangeArrowheads="1"/>
            </p:cNvSpPr>
            <p:nvPr/>
          </p:nvSpPr>
          <p:spPr bwMode="auto">
            <a:xfrm>
              <a:off x="4863" y="1803"/>
              <a:ext cx="280" cy="126"/>
            </a:xfrm>
            <a:prstGeom prst="rect">
              <a:avLst/>
            </a:prstGeom>
            <a:noFill/>
            <a:ln w="9525">
              <a:noFill/>
              <a:miter lim="800000"/>
              <a:headEnd/>
              <a:tailEnd/>
            </a:ln>
          </p:spPr>
          <p:txBody>
            <a:bodyPr wrap="none" lIns="0" tIns="0" rIns="0" bIns="0">
              <a:spAutoFit/>
            </a:bodyPr>
            <a:lstStyle/>
            <a:p>
              <a:pPr algn="l">
                <a:spcBef>
                  <a:spcPct val="50000"/>
                </a:spcBef>
                <a:buClrTx/>
                <a:buFontTx/>
                <a:buNone/>
              </a:pPr>
              <a:r>
                <a:rPr kumimoji="1" lang="zh-CN" altLang="en-US" sz="2000" b="1">
                  <a:solidFill>
                    <a:srgbClr val="FF0000"/>
                  </a:solidFill>
                  <a:effectLst/>
                  <a:latin typeface="宋体" pitchFamily="2" charset="-122"/>
                  <a:ea typeface="宋体" pitchFamily="2" charset="-122"/>
                </a:rPr>
                <a:t>容性</a:t>
              </a:r>
              <a:endParaRPr kumimoji="1" lang="zh-CN" altLang="en-US" sz="2000" b="1">
                <a:solidFill>
                  <a:srgbClr val="FF0000"/>
                </a:solidFill>
                <a:effectLst/>
                <a:ea typeface="宋体" pitchFamily="2" charset="-122"/>
              </a:endParaRPr>
            </a:p>
          </p:txBody>
        </p:sp>
        <p:sp>
          <p:nvSpPr>
            <p:cNvPr id="153626" name="Rectangle 26"/>
            <p:cNvSpPr>
              <a:spLocks noChangeArrowheads="1"/>
            </p:cNvSpPr>
            <p:nvPr/>
          </p:nvSpPr>
          <p:spPr bwMode="auto">
            <a:xfrm>
              <a:off x="5136" y="1799"/>
              <a:ext cx="35" cy="124"/>
            </a:xfrm>
            <a:prstGeom prst="rect">
              <a:avLst/>
            </a:prstGeom>
            <a:noFill/>
            <a:ln w="9525">
              <a:noFill/>
              <a:miter lim="800000"/>
              <a:headEnd/>
              <a:tailEnd/>
            </a:ln>
          </p:spPr>
          <p:txBody>
            <a:bodyPr wrap="none" lIns="0" tIns="0" rIns="0" bIns="0">
              <a:spAutoFit/>
            </a:bodyPr>
            <a:lstStyle/>
            <a:p>
              <a:pPr algn="l">
                <a:spcBef>
                  <a:spcPct val="50000"/>
                </a:spcBef>
                <a:buClrTx/>
                <a:buFontTx/>
                <a:buNone/>
              </a:pPr>
              <a:r>
                <a:rPr kumimoji="1" lang="en-US" altLang="zh-CN" sz="2000">
                  <a:solidFill>
                    <a:srgbClr val="FF9900"/>
                  </a:solidFill>
                  <a:effectLst/>
                  <a:ea typeface="宋体" pitchFamily="2" charset="-122"/>
                </a:rPr>
                <a:t> </a:t>
              </a:r>
            </a:p>
          </p:txBody>
        </p:sp>
        <p:sp>
          <p:nvSpPr>
            <p:cNvPr id="153627" name="Freeform 27"/>
            <p:cNvSpPr>
              <a:spLocks/>
            </p:cNvSpPr>
            <p:nvPr/>
          </p:nvSpPr>
          <p:spPr bwMode="auto">
            <a:xfrm>
              <a:off x="3540" y="750"/>
              <a:ext cx="964" cy="1378"/>
            </a:xfrm>
            <a:custGeom>
              <a:avLst/>
              <a:gdLst/>
              <a:ahLst/>
              <a:cxnLst>
                <a:cxn ang="0">
                  <a:pos x="16" y="1378"/>
                </a:cxn>
                <a:cxn ang="0">
                  <a:pos x="33" y="1351"/>
                </a:cxn>
                <a:cxn ang="0">
                  <a:pos x="53" y="1315"/>
                </a:cxn>
                <a:cxn ang="0">
                  <a:pos x="78" y="1271"/>
                </a:cxn>
                <a:cxn ang="0">
                  <a:pos x="137" y="1171"/>
                </a:cxn>
                <a:cxn ang="0">
                  <a:pos x="204" y="1074"/>
                </a:cxn>
                <a:cxn ang="0">
                  <a:pos x="237" y="1031"/>
                </a:cxn>
                <a:cxn ang="0">
                  <a:pos x="317" y="956"/>
                </a:cxn>
                <a:cxn ang="0">
                  <a:pos x="406" y="889"/>
                </a:cxn>
                <a:cxn ang="0">
                  <a:pos x="497" y="823"/>
                </a:cxn>
                <a:cxn ang="0">
                  <a:pos x="579" y="757"/>
                </a:cxn>
                <a:cxn ang="0">
                  <a:pos x="694" y="660"/>
                </a:cxn>
                <a:cxn ang="0">
                  <a:pos x="763" y="597"/>
                </a:cxn>
                <a:cxn ang="0">
                  <a:pos x="822" y="531"/>
                </a:cxn>
                <a:cxn ang="0">
                  <a:pos x="867" y="461"/>
                </a:cxn>
                <a:cxn ang="0">
                  <a:pos x="889" y="415"/>
                </a:cxn>
                <a:cxn ang="0">
                  <a:pos x="916" y="337"/>
                </a:cxn>
                <a:cxn ang="0">
                  <a:pos x="936" y="259"/>
                </a:cxn>
                <a:cxn ang="0">
                  <a:pos x="953" y="193"/>
                </a:cxn>
                <a:cxn ang="0">
                  <a:pos x="962" y="133"/>
                </a:cxn>
                <a:cxn ang="0">
                  <a:pos x="964" y="80"/>
                </a:cxn>
                <a:cxn ang="0">
                  <a:pos x="964" y="35"/>
                </a:cxn>
                <a:cxn ang="0">
                  <a:pos x="964" y="0"/>
                </a:cxn>
                <a:cxn ang="0">
                  <a:pos x="942" y="16"/>
                </a:cxn>
                <a:cxn ang="0">
                  <a:pos x="942" y="57"/>
                </a:cxn>
                <a:cxn ang="0">
                  <a:pos x="942" y="105"/>
                </a:cxn>
                <a:cxn ang="0">
                  <a:pos x="936" y="162"/>
                </a:cxn>
                <a:cxn ang="0">
                  <a:pos x="924" y="224"/>
                </a:cxn>
                <a:cxn ang="0">
                  <a:pos x="905" y="296"/>
                </a:cxn>
                <a:cxn ang="0">
                  <a:pos x="882" y="376"/>
                </a:cxn>
                <a:cxn ang="0">
                  <a:pos x="849" y="455"/>
                </a:cxn>
                <a:cxn ang="0">
                  <a:pos x="851" y="447"/>
                </a:cxn>
                <a:cxn ang="0">
                  <a:pos x="805" y="517"/>
                </a:cxn>
                <a:cxn ang="0">
                  <a:pos x="747" y="583"/>
                </a:cxn>
                <a:cxn ang="0">
                  <a:pos x="678" y="646"/>
                </a:cxn>
                <a:cxn ang="0">
                  <a:pos x="567" y="743"/>
                </a:cxn>
                <a:cxn ang="0">
                  <a:pos x="481" y="809"/>
                </a:cxn>
                <a:cxn ang="0">
                  <a:pos x="390" y="875"/>
                </a:cxn>
                <a:cxn ang="0">
                  <a:pos x="301" y="942"/>
                </a:cxn>
                <a:cxn ang="0">
                  <a:pos x="222" y="1017"/>
                </a:cxn>
                <a:cxn ang="0">
                  <a:pos x="188" y="1060"/>
                </a:cxn>
                <a:cxn ang="0">
                  <a:pos x="120" y="1157"/>
                </a:cxn>
                <a:cxn ang="0">
                  <a:pos x="62" y="1257"/>
                </a:cxn>
                <a:cxn ang="0">
                  <a:pos x="36" y="1301"/>
                </a:cxn>
                <a:cxn ang="0">
                  <a:pos x="16" y="1337"/>
                </a:cxn>
                <a:cxn ang="0">
                  <a:pos x="0" y="1367"/>
                </a:cxn>
              </a:cxnLst>
              <a:rect l="0" t="0" r="r" b="b"/>
              <a:pathLst>
                <a:path w="964" h="1378">
                  <a:moveTo>
                    <a:pt x="0" y="1367"/>
                  </a:moveTo>
                  <a:lnTo>
                    <a:pt x="16" y="1378"/>
                  </a:lnTo>
                  <a:lnTo>
                    <a:pt x="24" y="1367"/>
                  </a:lnTo>
                  <a:lnTo>
                    <a:pt x="33" y="1351"/>
                  </a:lnTo>
                  <a:lnTo>
                    <a:pt x="42" y="1334"/>
                  </a:lnTo>
                  <a:lnTo>
                    <a:pt x="53" y="1315"/>
                  </a:lnTo>
                  <a:lnTo>
                    <a:pt x="66" y="1293"/>
                  </a:lnTo>
                  <a:lnTo>
                    <a:pt x="78" y="1271"/>
                  </a:lnTo>
                  <a:lnTo>
                    <a:pt x="106" y="1223"/>
                  </a:lnTo>
                  <a:lnTo>
                    <a:pt x="137" y="1171"/>
                  </a:lnTo>
                  <a:lnTo>
                    <a:pt x="169" y="1121"/>
                  </a:lnTo>
                  <a:lnTo>
                    <a:pt x="204" y="1074"/>
                  </a:lnTo>
                  <a:lnTo>
                    <a:pt x="220" y="1052"/>
                  </a:lnTo>
                  <a:lnTo>
                    <a:pt x="237" y="1031"/>
                  </a:lnTo>
                  <a:lnTo>
                    <a:pt x="275" y="992"/>
                  </a:lnTo>
                  <a:lnTo>
                    <a:pt x="317" y="956"/>
                  </a:lnTo>
                  <a:lnTo>
                    <a:pt x="361" y="922"/>
                  </a:lnTo>
                  <a:lnTo>
                    <a:pt x="406" y="889"/>
                  </a:lnTo>
                  <a:lnTo>
                    <a:pt x="452" y="856"/>
                  </a:lnTo>
                  <a:lnTo>
                    <a:pt x="497" y="823"/>
                  </a:lnTo>
                  <a:lnTo>
                    <a:pt x="541" y="790"/>
                  </a:lnTo>
                  <a:lnTo>
                    <a:pt x="579" y="757"/>
                  </a:lnTo>
                  <a:lnTo>
                    <a:pt x="656" y="691"/>
                  </a:lnTo>
                  <a:lnTo>
                    <a:pt x="694" y="660"/>
                  </a:lnTo>
                  <a:lnTo>
                    <a:pt x="729" y="629"/>
                  </a:lnTo>
                  <a:lnTo>
                    <a:pt x="763" y="597"/>
                  </a:lnTo>
                  <a:lnTo>
                    <a:pt x="794" y="564"/>
                  </a:lnTo>
                  <a:lnTo>
                    <a:pt x="822" y="531"/>
                  </a:lnTo>
                  <a:lnTo>
                    <a:pt x="847" y="497"/>
                  </a:lnTo>
                  <a:lnTo>
                    <a:pt x="867" y="461"/>
                  </a:lnTo>
                  <a:lnTo>
                    <a:pt x="871" y="455"/>
                  </a:lnTo>
                  <a:lnTo>
                    <a:pt x="889" y="415"/>
                  </a:lnTo>
                  <a:lnTo>
                    <a:pt x="904" y="376"/>
                  </a:lnTo>
                  <a:lnTo>
                    <a:pt x="916" y="337"/>
                  </a:lnTo>
                  <a:lnTo>
                    <a:pt x="927" y="296"/>
                  </a:lnTo>
                  <a:lnTo>
                    <a:pt x="936" y="259"/>
                  </a:lnTo>
                  <a:lnTo>
                    <a:pt x="946" y="224"/>
                  </a:lnTo>
                  <a:lnTo>
                    <a:pt x="953" y="193"/>
                  </a:lnTo>
                  <a:lnTo>
                    <a:pt x="958" y="162"/>
                  </a:lnTo>
                  <a:lnTo>
                    <a:pt x="962" y="133"/>
                  </a:lnTo>
                  <a:lnTo>
                    <a:pt x="964" y="105"/>
                  </a:lnTo>
                  <a:lnTo>
                    <a:pt x="964" y="80"/>
                  </a:lnTo>
                  <a:lnTo>
                    <a:pt x="964" y="57"/>
                  </a:lnTo>
                  <a:lnTo>
                    <a:pt x="964" y="35"/>
                  </a:lnTo>
                  <a:lnTo>
                    <a:pt x="964" y="16"/>
                  </a:lnTo>
                  <a:lnTo>
                    <a:pt x="964" y="0"/>
                  </a:lnTo>
                  <a:lnTo>
                    <a:pt x="942" y="0"/>
                  </a:lnTo>
                  <a:lnTo>
                    <a:pt x="942" y="16"/>
                  </a:lnTo>
                  <a:lnTo>
                    <a:pt x="942" y="35"/>
                  </a:lnTo>
                  <a:lnTo>
                    <a:pt x="942" y="57"/>
                  </a:lnTo>
                  <a:lnTo>
                    <a:pt x="942" y="80"/>
                  </a:lnTo>
                  <a:lnTo>
                    <a:pt x="942" y="105"/>
                  </a:lnTo>
                  <a:lnTo>
                    <a:pt x="940" y="133"/>
                  </a:lnTo>
                  <a:lnTo>
                    <a:pt x="936" y="162"/>
                  </a:lnTo>
                  <a:lnTo>
                    <a:pt x="933" y="190"/>
                  </a:lnTo>
                  <a:lnTo>
                    <a:pt x="924" y="224"/>
                  </a:lnTo>
                  <a:lnTo>
                    <a:pt x="915" y="259"/>
                  </a:lnTo>
                  <a:lnTo>
                    <a:pt x="905" y="296"/>
                  </a:lnTo>
                  <a:lnTo>
                    <a:pt x="895" y="337"/>
                  </a:lnTo>
                  <a:lnTo>
                    <a:pt x="882" y="376"/>
                  </a:lnTo>
                  <a:lnTo>
                    <a:pt x="867" y="415"/>
                  </a:lnTo>
                  <a:lnTo>
                    <a:pt x="849" y="455"/>
                  </a:lnTo>
                  <a:lnTo>
                    <a:pt x="860" y="455"/>
                  </a:lnTo>
                  <a:lnTo>
                    <a:pt x="851" y="447"/>
                  </a:lnTo>
                  <a:lnTo>
                    <a:pt x="831" y="486"/>
                  </a:lnTo>
                  <a:lnTo>
                    <a:pt x="805" y="517"/>
                  </a:lnTo>
                  <a:lnTo>
                    <a:pt x="778" y="550"/>
                  </a:lnTo>
                  <a:lnTo>
                    <a:pt x="747" y="583"/>
                  </a:lnTo>
                  <a:lnTo>
                    <a:pt x="712" y="615"/>
                  </a:lnTo>
                  <a:lnTo>
                    <a:pt x="678" y="646"/>
                  </a:lnTo>
                  <a:lnTo>
                    <a:pt x="639" y="677"/>
                  </a:lnTo>
                  <a:lnTo>
                    <a:pt x="567" y="743"/>
                  </a:lnTo>
                  <a:lnTo>
                    <a:pt x="525" y="776"/>
                  </a:lnTo>
                  <a:lnTo>
                    <a:pt x="481" y="809"/>
                  </a:lnTo>
                  <a:lnTo>
                    <a:pt x="435" y="842"/>
                  </a:lnTo>
                  <a:lnTo>
                    <a:pt x="390" y="875"/>
                  </a:lnTo>
                  <a:lnTo>
                    <a:pt x="344" y="908"/>
                  </a:lnTo>
                  <a:lnTo>
                    <a:pt x="301" y="942"/>
                  </a:lnTo>
                  <a:lnTo>
                    <a:pt x="259" y="978"/>
                  </a:lnTo>
                  <a:lnTo>
                    <a:pt x="222" y="1017"/>
                  </a:lnTo>
                  <a:lnTo>
                    <a:pt x="204" y="1038"/>
                  </a:lnTo>
                  <a:lnTo>
                    <a:pt x="188" y="1060"/>
                  </a:lnTo>
                  <a:lnTo>
                    <a:pt x="153" y="1107"/>
                  </a:lnTo>
                  <a:lnTo>
                    <a:pt x="120" y="1157"/>
                  </a:lnTo>
                  <a:lnTo>
                    <a:pt x="89" y="1208"/>
                  </a:lnTo>
                  <a:lnTo>
                    <a:pt x="62" y="1257"/>
                  </a:lnTo>
                  <a:lnTo>
                    <a:pt x="49" y="1279"/>
                  </a:lnTo>
                  <a:lnTo>
                    <a:pt x="36" y="1301"/>
                  </a:lnTo>
                  <a:lnTo>
                    <a:pt x="25" y="1320"/>
                  </a:lnTo>
                  <a:lnTo>
                    <a:pt x="16" y="1337"/>
                  </a:lnTo>
                  <a:lnTo>
                    <a:pt x="7" y="1353"/>
                  </a:lnTo>
                  <a:lnTo>
                    <a:pt x="0" y="1367"/>
                  </a:lnTo>
                  <a:close/>
                </a:path>
              </a:pathLst>
            </a:custGeom>
            <a:solidFill>
              <a:srgbClr val="000000"/>
            </a:solidFill>
            <a:ln w="9525">
              <a:noFill/>
              <a:round/>
              <a:headEnd/>
              <a:tailEnd/>
            </a:ln>
          </p:spPr>
          <p:txBody>
            <a:bodyPr/>
            <a:lstStyle/>
            <a:p>
              <a:endParaRPr lang="zh-CN" altLang="en-US"/>
            </a:p>
          </p:txBody>
        </p:sp>
        <p:sp>
          <p:nvSpPr>
            <p:cNvPr id="153628" name="Freeform 28"/>
            <p:cNvSpPr>
              <a:spLocks/>
            </p:cNvSpPr>
            <p:nvPr/>
          </p:nvSpPr>
          <p:spPr bwMode="auto">
            <a:xfrm>
              <a:off x="4569" y="1578"/>
              <a:ext cx="775" cy="567"/>
            </a:xfrm>
            <a:custGeom>
              <a:avLst/>
              <a:gdLst/>
              <a:ahLst/>
              <a:cxnLst>
                <a:cxn ang="0">
                  <a:pos x="771" y="0"/>
                </a:cxn>
                <a:cxn ang="0">
                  <a:pos x="733" y="4"/>
                </a:cxn>
                <a:cxn ang="0">
                  <a:pos x="675" y="9"/>
                </a:cxn>
                <a:cxn ang="0">
                  <a:pos x="607" y="20"/>
                </a:cxn>
                <a:cxn ang="0">
                  <a:pos x="569" y="29"/>
                </a:cxn>
                <a:cxn ang="0">
                  <a:pos x="498" y="55"/>
                </a:cxn>
                <a:cxn ang="0">
                  <a:pos x="418" y="92"/>
                </a:cxn>
                <a:cxn ang="0">
                  <a:pos x="336" y="138"/>
                </a:cxn>
                <a:cxn ang="0">
                  <a:pos x="292" y="161"/>
                </a:cxn>
                <a:cxn ang="0">
                  <a:pos x="226" y="207"/>
                </a:cxn>
                <a:cxn ang="0">
                  <a:pos x="168" y="254"/>
                </a:cxn>
                <a:cxn ang="0">
                  <a:pos x="119" y="304"/>
                </a:cxn>
                <a:cxn ang="0">
                  <a:pos x="79" y="354"/>
                </a:cxn>
                <a:cxn ang="0">
                  <a:pos x="48" y="402"/>
                </a:cxn>
                <a:cxn ang="0">
                  <a:pos x="31" y="429"/>
                </a:cxn>
                <a:cxn ang="0">
                  <a:pos x="17" y="473"/>
                </a:cxn>
                <a:cxn ang="0">
                  <a:pos x="8" y="515"/>
                </a:cxn>
                <a:cxn ang="0">
                  <a:pos x="2" y="550"/>
                </a:cxn>
                <a:cxn ang="0">
                  <a:pos x="20" y="567"/>
                </a:cxn>
                <a:cxn ang="0">
                  <a:pos x="26" y="534"/>
                </a:cxn>
                <a:cxn ang="0">
                  <a:pos x="33" y="495"/>
                </a:cxn>
                <a:cxn ang="0">
                  <a:pos x="44" y="451"/>
                </a:cxn>
                <a:cxn ang="0">
                  <a:pos x="42" y="429"/>
                </a:cxn>
                <a:cxn ang="0">
                  <a:pos x="64" y="413"/>
                </a:cxn>
                <a:cxn ang="0">
                  <a:pos x="95" y="368"/>
                </a:cxn>
                <a:cxn ang="0">
                  <a:pos x="135" y="318"/>
                </a:cxn>
                <a:cxn ang="0">
                  <a:pos x="184" y="268"/>
                </a:cxn>
                <a:cxn ang="0">
                  <a:pos x="239" y="222"/>
                </a:cxn>
                <a:cxn ang="0">
                  <a:pos x="308" y="175"/>
                </a:cxn>
                <a:cxn ang="0">
                  <a:pos x="341" y="145"/>
                </a:cxn>
                <a:cxn ang="0">
                  <a:pos x="387" y="131"/>
                </a:cxn>
                <a:cxn ang="0">
                  <a:pos x="469" y="89"/>
                </a:cxn>
                <a:cxn ang="0">
                  <a:pos x="543" y="58"/>
                </a:cxn>
                <a:cxn ang="0">
                  <a:pos x="613" y="37"/>
                </a:cxn>
                <a:cxn ang="0">
                  <a:pos x="607" y="39"/>
                </a:cxn>
                <a:cxn ang="0">
                  <a:pos x="675" y="28"/>
                </a:cxn>
                <a:cxn ang="0">
                  <a:pos x="733" y="23"/>
                </a:cxn>
                <a:cxn ang="0">
                  <a:pos x="775" y="18"/>
                </a:cxn>
              </a:cxnLst>
              <a:rect l="0" t="0" r="r" b="b"/>
              <a:pathLst>
                <a:path w="775" h="567">
                  <a:moveTo>
                    <a:pt x="775" y="18"/>
                  </a:moveTo>
                  <a:lnTo>
                    <a:pt x="771" y="0"/>
                  </a:lnTo>
                  <a:lnTo>
                    <a:pt x="757" y="1"/>
                  </a:lnTo>
                  <a:lnTo>
                    <a:pt x="733" y="4"/>
                  </a:lnTo>
                  <a:lnTo>
                    <a:pt x="706" y="6"/>
                  </a:lnTo>
                  <a:lnTo>
                    <a:pt x="675" y="9"/>
                  </a:lnTo>
                  <a:lnTo>
                    <a:pt x="642" y="14"/>
                  </a:lnTo>
                  <a:lnTo>
                    <a:pt x="607" y="20"/>
                  </a:lnTo>
                  <a:lnTo>
                    <a:pt x="603" y="20"/>
                  </a:lnTo>
                  <a:lnTo>
                    <a:pt x="569" y="29"/>
                  </a:lnTo>
                  <a:lnTo>
                    <a:pt x="534" y="40"/>
                  </a:lnTo>
                  <a:lnTo>
                    <a:pt x="498" y="55"/>
                  </a:lnTo>
                  <a:lnTo>
                    <a:pt x="460" y="72"/>
                  </a:lnTo>
                  <a:lnTo>
                    <a:pt x="418" y="92"/>
                  </a:lnTo>
                  <a:lnTo>
                    <a:pt x="378" y="114"/>
                  </a:lnTo>
                  <a:lnTo>
                    <a:pt x="336" y="138"/>
                  </a:lnTo>
                  <a:lnTo>
                    <a:pt x="332" y="139"/>
                  </a:lnTo>
                  <a:lnTo>
                    <a:pt x="292" y="161"/>
                  </a:lnTo>
                  <a:lnTo>
                    <a:pt x="255" y="185"/>
                  </a:lnTo>
                  <a:lnTo>
                    <a:pt x="226" y="207"/>
                  </a:lnTo>
                  <a:lnTo>
                    <a:pt x="195" y="230"/>
                  </a:lnTo>
                  <a:lnTo>
                    <a:pt x="168" y="254"/>
                  </a:lnTo>
                  <a:lnTo>
                    <a:pt x="143" y="279"/>
                  </a:lnTo>
                  <a:lnTo>
                    <a:pt x="119" y="304"/>
                  </a:lnTo>
                  <a:lnTo>
                    <a:pt x="97" y="329"/>
                  </a:lnTo>
                  <a:lnTo>
                    <a:pt x="79" y="354"/>
                  </a:lnTo>
                  <a:lnTo>
                    <a:pt x="62" y="377"/>
                  </a:lnTo>
                  <a:lnTo>
                    <a:pt x="48" y="402"/>
                  </a:lnTo>
                  <a:lnTo>
                    <a:pt x="35" y="423"/>
                  </a:lnTo>
                  <a:lnTo>
                    <a:pt x="31" y="429"/>
                  </a:lnTo>
                  <a:lnTo>
                    <a:pt x="22" y="451"/>
                  </a:lnTo>
                  <a:lnTo>
                    <a:pt x="17" y="473"/>
                  </a:lnTo>
                  <a:lnTo>
                    <a:pt x="11" y="495"/>
                  </a:lnTo>
                  <a:lnTo>
                    <a:pt x="8" y="515"/>
                  </a:lnTo>
                  <a:lnTo>
                    <a:pt x="4" y="534"/>
                  </a:lnTo>
                  <a:lnTo>
                    <a:pt x="2" y="550"/>
                  </a:lnTo>
                  <a:lnTo>
                    <a:pt x="0" y="562"/>
                  </a:lnTo>
                  <a:lnTo>
                    <a:pt x="20" y="567"/>
                  </a:lnTo>
                  <a:lnTo>
                    <a:pt x="24" y="550"/>
                  </a:lnTo>
                  <a:lnTo>
                    <a:pt x="26" y="534"/>
                  </a:lnTo>
                  <a:lnTo>
                    <a:pt x="30" y="515"/>
                  </a:lnTo>
                  <a:lnTo>
                    <a:pt x="33" y="495"/>
                  </a:lnTo>
                  <a:lnTo>
                    <a:pt x="39" y="473"/>
                  </a:lnTo>
                  <a:lnTo>
                    <a:pt x="44" y="451"/>
                  </a:lnTo>
                  <a:lnTo>
                    <a:pt x="53" y="429"/>
                  </a:lnTo>
                  <a:lnTo>
                    <a:pt x="42" y="429"/>
                  </a:lnTo>
                  <a:lnTo>
                    <a:pt x="51" y="437"/>
                  </a:lnTo>
                  <a:lnTo>
                    <a:pt x="64" y="413"/>
                  </a:lnTo>
                  <a:lnTo>
                    <a:pt x="79" y="391"/>
                  </a:lnTo>
                  <a:lnTo>
                    <a:pt x="95" y="368"/>
                  </a:lnTo>
                  <a:lnTo>
                    <a:pt x="113" y="343"/>
                  </a:lnTo>
                  <a:lnTo>
                    <a:pt x="135" y="318"/>
                  </a:lnTo>
                  <a:lnTo>
                    <a:pt x="159" y="293"/>
                  </a:lnTo>
                  <a:lnTo>
                    <a:pt x="184" y="268"/>
                  </a:lnTo>
                  <a:lnTo>
                    <a:pt x="212" y="244"/>
                  </a:lnTo>
                  <a:lnTo>
                    <a:pt x="239" y="222"/>
                  </a:lnTo>
                  <a:lnTo>
                    <a:pt x="272" y="199"/>
                  </a:lnTo>
                  <a:lnTo>
                    <a:pt x="308" y="175"/>
                  </a:lnTo>
                  <a:lnTo>
                    <a:pt x="348" y="153"/>
                  </a:lnTo>
                  <a:lnTo>
                    <a:pt x="341" y="145"/>
                  </a:lnTo>
                  <a:lnTo>
                    <a:pt x="345" y="155"/>
                  </a:lnTo>
                  <a:lnTo>
                    <a:pt x="387" y="131"/>
                  </a:lnTo>
                  <a:lnTo>
                    <a:pt x="427" y="109"/>
                  </a:lnTo>
                  <a:lnTo>
                    <a:pt x="469" y="89"/>
                  </a:lnTo>
                  <a:lnTo>
                    <a:pt x="507" y="72"/>
                  </a:lnTo>
                  <a:lnTo>
                    <a:pt x="543" y="58"/>
                  </a:lnTo>
                  <a:lnTo>
                    <a:pt x="578" y="47"/>
                  </a:lnTo>
                  <a:lnTo>
                    <a:pt x="613" y="37"/>
                  </a:lnTo>
                  <a:lnTo>
                    <a:pt x="607" y="29"/>
                  </a:lnTo>
                  <a:lnTo>
                    <a:pt x="607" y="39"/>
                  </a:lnTo>
                  <a:lnTo>
                    <a:pt x="642" y="33"/>
                  </a:lnTo>
                  <a:lnTo>
                    <a:pt x="675" y="28"/>
                  </a:lnTo>
                  <a:lnTo>
                    <a:pt x="706" y="25"/>
                  </a:lnTo>
                  <a:lnTo>
                    <a:pt x="733" y="23"/>
                  </a:lnTo>
                  <a:lnTo>
                    <a:pt x="757" y="20"/>
                  </a:lnTo>
                  <a:lnTo>
                    <a:pt x="775" y="18"/>
                  </a:lnTo>
                  <a:close/>
                </a:path>
              </a:pathLst>
            </a:custGeom>
            <a:solidFill>
              <a:srgbClr val="000000"/>
            </a:solidFill>
            <a:ln w="9525">
              <a:noFill/>
              <a:round/>
              <a:headEnd/>
              <a:tailEnd/>
            </a:ln>
          </p:spPr>
          <p:txBody>
            <a:bodyPr/>
            <a:lstStyle/>
            <a:p>
              <a:endParaRPr lang="zh-CN" altLang="en-US"/>
            </a:p>
          </p:txBody>
        </p:sp>
        <p:grpSp>
          <p:nvGrpSpPr>
            <p:cNvPr id="4" name="Group 29"/>
            <p:cNvGrpSpPr>
              <a:grpSpLocks/>
            </p:cNvGrpSpPr>
            <p:nvPr/>
          </p:nvGrpSpPr>
          <p:grpSpPr bwMode="auto">
            <a:xfrm>
              <a:off x="3709" y="1926"/>
              <a:ext cx="331" cy="206"/>
              <a:chOff x="956" y="3996"/>
              <a:chExt cx="331" cy="206"/>
            </a:xfrm>
          </p:grpSpPr>
          <p:sp>
            <p:nvSpPr>
              <p:cNvPr id="153630" name="Rectangle 30"/>
              <p:cNvSpPr>
                <a:spLocks noChangeArrowheads="1"/>
              </p:cNvSpPr>
              <p:nvPr/>
            </p:nvSpPr>
            <p:spPr bwMode="auto">
              <a:xfrm>
                <a:off x="956" y="3996"/>
                <a:ext cx="321" cy="206"/>
              </a:xfrm>
              <a:prstGeom prst="rect">
                <a:avLst/>
              </a:prstGeom>
              <a:noFill/>
              <a:ln w="9525">
                <a:noFill/>
                <a:miter lim="800000"/>
                <a:headEnd/>
                <a:tailEnd/>
              </a:ln>
            </p:spPr>
            <p:txBody>
              <a:bodyPr/>
              <a:lstStyle/>
              <a:p>
                <a:endParaRPr lang="zh-CN" altLang="en-US"/>
              </a:p>
            </p:txBody>
          </p:sp>
          <p:sp>
            <p:nvSpPr>
              <p:cNvPr id="153631" name="Rectangle 31"/>
              <p:cNvSpPr>
                <a:spLocks noChangeArrowheads="1"/>
              </p:cNvSpPr>
              <p:nvPr/>
            </p:nvSpPr>
            <p:spPr bwMode="auto">
              <a:xfrm>
                <a:off x="978" y="4036"/>
                <a:ext cx="282" cy="126"/>
              </a:xfrm>
              <a:prstGeom prst="rect">
                <a:avLst/>
              </a:prstGeom>
              <a:noFill/>
              <a:ln w="9525">
                <a:noFill/>
                <a:miter lim="800000"/>
                <a:headEnd/>
                <a:tailEnd/>
              </a:ln>
            </p:spPr>
            <p:txBody>
              <a:bodyPr wrap="none" lIns="0" tIns="0" rIns="0" bIns="0">
                <a:spAutoFit/>
              </a:bodyPr>
              <a:lstStyle/>
              <a:p>
                <a:pPr algn="l">
                  <a:spcBef>
                    <a:spcPct val="50000"/>
                  </a:spcBef>
                  <a:buClrTx/>
                  <a:buFontTx/>
                  <a:buNone/>
                </a:pPr>
                <a:r>
                  <a:rPr kumimoji="1" lang="zh-CN" altLang="en-US" sz="2000" b="1">
                    <a:solidFill>
                      <a:srgbClr val="FF0000"/>
                    </a:solidFill>
                    <a:effectLst/>
                    <a:latin typeface="宋体" pitchFamily="2" charset="-122"/>
                    <a:ea typeface="宋体" pitchFamily="2" charset="-122"/>
                  </a:rPr>
                  <a:t>容性</a:t>
                </a:r>
                <a:endParaRPr kumimoji="1" lang="zh-CN" altLang="en-US" sz="2000" b="1">
                  <a:solidFill>
                    <a:srgbClr val="FF0000"/>
                  </a:solidFill>
                  <a:effectLst/>
                  <a:ea typeface="宋体" pitchFamily="2" charset="-122"/>
                </a:endParaRPr>
              </a:p>
            </p:txBody>
          </p:sp>
          <p:sp>
            <p:nvSpPr>
              <p:cNvPr id="153632" name="Rectangle 32"/>
              <p:cNvSpPr>
                <a:spLocks noChangeArrowheads="1"/>
              </p:cNvSpPr>
              <p:nvPr/>
            </p:nvSpPr>
            <p:spPr bwMode="auto">
              <a:xfrm>
                <a:off x="1252" y="4032"/>
                <a:ext cx="35" cy="125"/>
              </a:xfrm>
              <a:prstGeom prst="rect">
                <a:avLst/>
              </a:prstGeom>
              <a:noFill/>
              <a:ln w="9525">
                <a:noFill/>
                <a:miter lim="800000"/>
                <a:headEnd/>
                <a:tailEnd/>
              </a:ln>
            </p:spPr>
            <p:txBody>
              <a:bodyPr wrap="none" lIns="0" tIns="0" rIns="0" bIns="0">
                <a:spAutoFit/>
              </a:bodyPr>
              <a:lstStyle/>
              <a:p>
                <a:pPr algn="l">
                  <a:spcBef>
                    <a:spcPct val="50000"/>
                  </a:spcBef>
                  <a:buClrTx/>
                  <a:buFontTx/>
                  <a:buNone/>
                </a:pPr>
                <a:r>
                  <a:rPr kumimoji="1" lang="en-US" altLang="zh-CN" sz="2000" i="1">
                    <a:solidFill>
                      <a:srgbClr val="FF9900"/>
                    </a:solidFill>
                    <a:effectLst/>
                    <a:ea typeface="宋体" pitchFamily="2" charset="-122"/>
                  </a:rPr>
                  <a:t> </a:t>
                </a:r>
                <a:endParaRPr kumimoji="1" lang="en-US" altLang="zh-CN" sz="2000">
                  <a:solidFill>
                    <a:srgbClr val="FF9900"/>
                  </a:solidFill>
                  <a:effectLst/>
                  <a:ea typeface="宋体" pitchFamily="2" charset="-122"/>
                </a:endParaRPr>
              </a:p>
            </p:txBody>
          </p:sp>
        </p:grpSp>
        <p:grpSp>
          <p:nvGrpSpPr>
            <p:cNvPr id="5" name="Group 33"/>
            <p:cNvGrpSpPr>
              <a:grpSpLocks/>
            </p:cNvGrpSpPr>
            <p:nvPr/>
          </p:nvGrpSpPr>
          <p:grpSpPr bwMode="auto">
            <a:xfrm>
              <a:off x="4216" y="894"/>
              <a:ext cx="194" cy="320"/>
              <a:chOff x="1463" y="3710"/>
              <a:chExt cx="194" cy="320"/>
            </a:xfrm>
          </p:grpSpPr>
          <p:sp>
            <p:nvSpPr>
              <p:cNvPr id="153634" name="Rectangle 34"/>
              <p:cNvSpPr>
                <a:spLocks noChangeArrowheads="1"/>
              </p:cNvSpPr>
              <p:nvPr/>
            </p:nvSpPr>
            <p:spPr bwMode="auto">
              <a:xfrm>
                <a:off x="1463" y="3710"/>
                <a:ext cx="188" cy="320"/>
              </a:xfrm>
              <a:prstGeom prst="rect">
                <a:avLst/>
              </a:prstGeom>
              <a:noFill/>
              <a:ln w="9525">
                <a:noFill/>
                <a:miter lim="800000"/>
                <a:headEnd/>
                <a:tailEnd/>
              </a:ln>
            </p:spPr>
            <p:txBody>
              <a:bodyPr/>
              <a:lstStyle/>
              <a:p>
                <a:endParaRPr lang="zh-CN" altLang="en-US"/>
              </a:p>
            </p:txBody>
          </p:sp>
          <p:sp>
            <p:nvSpPr>
              <p:cNvPr id="153635" name="Rectangle 35"/>
              <p:cNvSpPr>
                <a:spLocks noChangeArrowheads="1"/>
              </p:cNvSpPr>
              <p:nvPr/>
            </p:nvSpPr>
            <p:spPr bwMode="auto">
              <a:xfrm>
                <a:off x="1487" y="3728"/>
                <a:ext cx="140" cy="125"/>
              </a:xfrm>
              <a:prstGeom prst="rect">
                <a:avLst/>
              </a:prstGeom>
              <a:noFill/>
              <a:ln w="9525">
                <a:noFill/>
                <a:miter lim="800000"/>
                <a:headEnd/>
                <a:tailEnd/>
              </a:ln>
            </p:spPr>
            <p:txBody>
              <a:bodyPr wrap="none" lIns="0" tIns="0" rIns="0" bIns="0">
                <a:spAutoFit/>
              </a:bodyPr>
              <a:lstStyle/>
              <a:p>
                <a:pPr algn="l">
                  <a:spcBef>
                    <a:spcPct val="50000"/>
                  </a:spcBef>
                  <a:buClrTx/>
                  <a:buFontTx/>
                  <a:buNone/>
                </a:pPr>
                <a:r>
                  <a:rPr kumimoji="1" lang="zh-CN" altLang="en-US" sz="2000" b="1" dirty="0">
                    <a:solidFill>
                      <a:srgbClr val="FF0000"/>
                    </a:solidFill>
                    <a:effectLst/>
                    <a:latin typeface="宋体" pitchFamily="2" charset="-122"/>
                    <a:ea typeface="宋体" pitchFamily="2" charset="-122"/>
                  </a:rPr>
                  <a:t>感</a:t>
                </a:r>
                <a:endParaRPr kumimoji="1" lang="zh-CN" altLang="en-US" sz="2000" b="1" dirty="0">
                  <a:solidFill>
                    <a:srgbClr val="FF0000"/>
                  </a:solidFill>
                  <a:effectLst/>
                  <a:ea typeface="宋体" pitchFamily="2" charset="-122"/>
                </a:endParaRPr>
              </a:p>
            </p:txBody>
          </p:sp>
          <p:sp>
            <p:nvSpPr>
              <p:cNvPr id="153636" name="Rectangle 36"/>
              <p:cNvSpPr>
                <a:spLocks noChangeArrowheads="1"/>
              </p:cNvSpPr>
              <p:nvPr/>
            </p:nvSpPr>
            <p:spPr bwMode="auto">
              <a:xfrm>
                <a:off x="1487" y="3878"/>
                <a:ext cx="140" cy="126"/>
              </a:xfrm>
              <a:prstGeom prst="rect">
                <a:avLst/>
              </a:prstGeom>
              <a:noFill/>
              <a:ln w="9525">
                <a:noFill/>
                <a:miter lim="800000"/>
                <a:headEnd/>
                <a:tailEnd/>
              </a:ln>
            </p:spPr>
            <p:txBody>
              <a:bodyPr wrap="none" lIns="0" tIns="0" rIns="0" bIns="0">
                <a:spAutoFit/>
              </a:bodyPr>
              <a:lstStyle/>
              <a:p>
                <a:pPr algn="l">
                  <a:spcBef>
                    <a:spcPct val="50000"/>
                  </a:spcBef>
                  <a:buClrTx/>
                  <a:buFontTx/>
                  <a:buNone/>
                </a:pPr>
                <a:r>
                  <a:rPr kumimoji="1" lang="zh-CN" altLang="en-US" sz="2000" b="1">
                    <a:solidFill>
                      <a:srgbClr val="FF0000"/>
                    </a:solidFill>
                    <a:effectLst/>
                    <a:latin typeface="宋体" pitchFamily="2" charset="-122"/>
                    <a:ea typeface="宋体" pitchFamily="2" charset="-122"/>
                  </a:rPr>
                  <a:t>性</a:t>
                </a:r>
                <a:endParaRPr kumimoji="1" lang="zh-CN" altLang="en-US" sz="2000" b="1">
                  <a:solidFill>
                    <a:srgbClr val="FF0000"/>
                  </a:solidFill>
                  <a:effectLst/>
                  <a:ea typeface="宋体" pitchFamily="2" charset="-122"/>
                </a:endParaRPr>
              </a:p>
            </p:txBody>
          </p:sp>
          <p:sp>
            <p:nvSpPr>
              <p:cNvPr id="153637" name="Rectangle 37"/>
              <p:cNvSpPr>
                <a:spLocks noChangeArrowheads="1"/>
              </p:cNvSpPr>
              <p:nvPr/>
            </p:nvSpPr>
            <p:spPr bwMode="auto">
              <a:xfrm>
                <a:off x="1622" y="3873"/>
                <a:ext cx="35" cy="125"/>
              </a:xfrm>
              <a:prstGeom prst="rect">
                <a:avLst/>
              </a:prstGeom>
              <a:noFill/>
              <a:ln w="9525">
                <a:noFill/>
                <a:miter lim="800000"/>
                <a:headEnd/>
                <a:tailEnd/>
              </a:ln>
            </p:spPr>
            <p:txBody>
              <a:bodyPr wrap="none" lIns="0" tIns="0" rIns="0" bIns="0">
                <a:spAutoFit/>
              </a:bodyPr>
              <a:lstStyle/>
              <a:p>
                <a:pPr algn="l">
                  <a:spcBef>
                    <a:spcPct val="50000"/>
                  </a:spcBef>
                  <a:buClrTx/>
                  <a:buFontTx/>
                  <a:buNone/>
                </a:pPr>
                <a:r>
                  <a:rPr kumimoji="1" lang="en-US" altLang="zh-CN" sz="2000">
                    <a:solidFill>
                      <a:srgbClr val="FF0000"/>
                    </a:solidFill>
                    <a:effectLst/>
                    <a:ea typeface="宋体" pitchFamily="2" charset="-122"/>
                  </a:rPr>
                  <a:t> </a:t>
                </a:r>
              </a:p>
            </p:txBody>
          </p:sp>
        </p:grpSp>
        <p:grpSp>
          <p:nvGrpSpPr>
            <p:cNvPr id="6" name="Group 38"/>
            <p:cNvGrpSpPr>
              <a:grpSpLocks/>
            </p:cNvGrpSpPr>
            <p:nvPr/>
          </p:nvGrpSpPr>
          <p:grpSpPr bwMode="auto">
            <a:xfrm>
              <a:off x="3901" y="750"/>
              <a:ext cx="223" cy="1392"/>
              <a:chOff x="1148" y="2820"/>
              <a:chExt cx="223" cy="1392"/>
            </a:xfrm>
          </p:grpSpPr>
          <p:sp>
            <p:nvSpPr>
              <p:cNvPr id="153639" name="Line 39"/>
              <p:cNvSpPr>
                <a:spLocks noChangeShapeType="1"/>
              </p:cNvSpPr>
              <p:nvPr/>
            </p:nvSpPr>
            <p:spPr bwMode="auto">
              <a:xfrm flipV="1">
                <a:off x="1370" y="2820"/>
                <a:ext cx="1" cy="1392"/>
              </a:xfrm>
              <a:prstGeom prst="line">
                <a:avLst/>
              </a:prstGeom>
              <a:noFill/>
              <a:ln w="28575">
                <a:solidFill>
                  <a:srgbClr val="000000"/>
                </a:solidFill>
                <a:prstDash val="sysDot"/>
                <a:round/>
                <a:headEnd/>
                <a:tailEnd/>
              </a:ln>
            </p:spPr>
            <p:txBody>
              <a:bodyPr/>
              <a:lstStyle/>
              <a:p>
                <a:endParaRPr lang="zh-CN" altLang="en-US"/>
              </a:p>
            </p:txBody>
          </p:sp>
          <p:graphicFrame>
            <p:nvGraphicFramePr>
              <p:cNvPr id="153640" name="Object 40"/>
              <p:cNvGraphicFramePr>
                <a:graphicFrameLocks noChangeAspect="1"/>
              </p:cNvGraphicFramePr>
              <p:nvPr/>
            </p:nvGraphicFramePr>
            <p:xfrm>
              <a:off x="1148" y="3340"/>
              <a:ext cx="157" cy="218"/>
            </p:xfrm>
            <a:graphic>
              <a:graphicData uri="http://schemas.openxmlformats.org/presentationml/2006/ole">
                <mc:AlternateContent xmlns:mc="http://schemas.openxmlformats.org/markup-compatibility/2006">
                  <mc:Choice xmlns:v="urn:schemas-microsoft-com:vml" Requires="v">
                    <p:oleObj spid="_x0000_s22549" name="Equation" r:id="rId5" imgW="164880" imgH="228600" progId="Equation.3">
                      <p:embed/>
                    </p:oleObj>
                  </mc:Choice>
                  <mc:Fallback>
                    <p:oleObj name="Equation" r:id="rId5" imgW="1648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8" y="3340"/>
                            <a:ext cx="157" cy="2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 name="Group 41"/>
            <p:cNvGrpSpPr>
              <a:grpSpLocks/>
            </p:cNvGrpSpPr>
            <p:nvPr/>
          </p:nvGrpSpPr>
          <p:grpSpPr bwMode="auto">
            <a:xfrm>
              <a:off x="4527" y="750"/>
              <a:ext cx="276" cy="1392"/>
              <a:chOff x="1774" y="2820"/>
              <a:chExt cx="276" cy="1392"/>
            </a:xfrm>
          </p:grpSpPr>
          <p:sp>
            <p:nvSpPr>
              <p:cNvPr id="153642" name="Line 42"/>
              <p:cNvSpPr>
                <a:spLocks noChangeShapeType="1"/>
              </p:cNvSpPr>
              <p:nvPr/>
            </p:nvSpPr>
            <p:spPr bwMode="auto">
              <a:xfrm flipV="1">
                <a:off x="1774" y="2820"/>
                <a:ext cx="1" cy="1392"/>
              </a:xfrm>
              <a:prstGeom prst="line">
                <a:avLst/>
              </a:prstGeom>
              <a:noFill/>
              <a:ln w="28575">
                <a:solidFill>
                  <a:srgbClr val="000000"/>
                </a:solidFill>
                <a:prstDash val="sysDot"/>
                <a:round/>
                <a:headEnd/>
                <a:tailEnd/>
              </a:ln>
            </p:spPr>
            <p:txBody>
              <a:bodyPr/>
              <a:lstStyle/>
              <a:p>
                <a:endParaRPr lang="zh-CN" altLang="en-US"/>
              </a:p>
            </p:txBody>
          </p:sp>
          <p:graphicFrame>
            <p:nvGraphicFramePr>
              <p:cNvPr id="153643" name="Object 43"/>
              <p:cNvGraphicFramePr>
                <a:graphicFrameLocks noChangeAspect="1"/>
              </p:cNvGraphicFramePr>
              <p:nvPr/>
            </p:nvGraphicFramePr>
            <p:xfrm>
              <a:off x="1851" y="3334"/>
              <a:ext cx="199" cy="253"/>
            </p:xfrm>
            <a:graphic>
              <a:graphicData uri="http://schemas.openxmlformats.org/presentationml/2006/ole">
                <mc:AlternateContent xmlns:mc="http://schemas.openxmlformats.org/markup-compatibility/2006">
                  <mc:Choice xmlns:v="urn:schemas-microsoft-com:vml" Requires="v">
                    <p:oleObj spid="_x0000_s22550" name="Equation" r:id="rId7" imgW="190440" imgH="241200" progId="Equation.3">
                      <p:embed/>
                    </p:oleObj>
                  </mc:Choice>
                  <mc:Fallback>
                    <p:oleObj name="Equation" r:id="rId7" imgW="19044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1" y="3334"/>
                            <a:ext cx="199" cy="25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53644" name="Rectangle 44"/>
            <p:cNvSpPr>
              <a:spLocks noChangeArrowheads="1"/>
            </p:cNvSpPr>
            <p:nvPr/>
          </p:nvSpPr>
          <p:spPr bwMode="auto">
            <a:xfrm>
              <a:off x="4066" y="2190"/>
              <a:ext cx="101" cy="162"/>
            </a:xfrm>
            <a:prstGeom prst="rect">
              <a:avLst/>
            </a:prstGeom>
            <a:noFill/>
            <a:ln w="28575">
              <a:noFill/>
              <a:prstDash val="dash"/>
              <a:miter lim="800000"/>
              <a:headEnd/>
              <a:tailEnd/>
            </a:ln>
            <a:effectLst/>
          </p:spPr>
          <p:txBody>
            <a:bodyPr wrap="none">
              <a:spAutoFit/>
            </a:bodyPr>
            <a:lstStyle/>
            <a:p>
              <a:pPr algn="l">
                <a:spcBef>
                  <a:spcPct val="50000"/>
                </a:spcBef>
                <a:buClrTx/>
                <a:buFontTx/>
                <a:buNone/>
              </a:pPr>
              <a:endParaRPr kumimoji="1" lang="zh-CN" altLang="zh-CN" sz="2000">
                <a:solidFill>
                  <a:schemeClr val="tx1"/>
                </a:solidFill>
                <a:effectLst/>
                <a:latin typeface="黑体" pitchFamily="2" charset="-122"/>
                <a:ea typeface="黑体" pitchFamily="2" charset="-122"/>
              </a:endParaRPr>
            </a:p>
          </p:txBody>
        </p:sp>
      </p:grpSp>
      <p:sp>
        <p:nvSpPr>
          <p:cNvPr id="153645" name="Rectangle 45"/>
          <p:cNvSpPr>
            <a:spLocks noChangeArrowheads="1"/>
          </p:cNvSpPr>
          <p:nvPr/>
        </p:nvSpPr>
        <p:spPr bwMode="auto">
          <a:xfrm>
            <a:off x="112712" y="1573080"/>
            <a:ext cx="4387850" cy="498598"/>
          </a:xfrm>
          <a:prstGeom prst="rect">
            <a:avLst/>
          </a:prstGeom>
          <a:noFill/>
          <a:ln w="12700" cap="sq">
            <a:noFill/>
            <a:miter lim="800000"/>
            <a:headEnd/>
            <a:tailEnd/>
          </a:ln>
          <a:effectLst/>
        </p:spPr>
        <p:txBody>
          <a:bodyPr>
            <a:spAutoFit/>
          </a:bodyPr>
          <a:lstStyle/>
          <a:p>
            <a:pPr marL="457200" indent="-457200" algn="just" fontAlgn="t">
              <a:lnSpc>
                <a:spcPct val="110000"/>
              </a:lnSpc>
              <a:spcBef>
                <a:spcPct val="20000"/>
              </a:spcBef>
              <a:buClr>
                <a:srgbClr val="FF3300"/>
              </a:buClr>
              <a:buFont typeface="Marlett" pitchFamily="2" charset="2"/>
              <a:buChar char="4"/>
            </a:pPr>
            <a:r>
              <a:rPr kumimoji="1" lang="zh-CN" altLang="en-US" sz="2400" b="1" dirty="0" smtClean="0">
                <a:solidFill>
                  <a:srgbClr val="000000"/>
                </a:solidFill>
              </a:rPr>
              <a:t>工作在感性失谐，</a:t>
            </a:r>
            <a:r>
              <a:rPr kumimoji="1" lang="zh-CN" altLang="en-US" sz="2400" b="1" dirty="0" smtClean="0">
                <a:solidFill>
                  <a:srgbClr val="000000"/>
                </a:solidFill>
                <a:effectLst/>
                <a:ea typeface="宋体" pitchFamily="2" charset="-122"/>
              </a:rPr>
              <a:t>作</a:t>
            </a:r>
            <a:r>
              <a:rPr kumimoji="1" lang="zh-CN" altLang="en-US" sz="2400" b="1" dirty="0">
                <a:solidFill>
                  <a:srgbClr val="000000"/>
                </a:solidFill>
                <a:effectLst/>
                <a:ea typeface="宋体" pitchFamily="2" charset="-122"/>
              </a:rPr>
              <a:t>电感用</a:t>
            </a:r>
          </a:p>
        </p:txBody>
      </p:sp>
      <p:sp>
        <p:nvSpPr>
          <p:cNvPr id="153646" name="Rectangle 46"/>
          <p:cNvSpPr>
            <a:spLocks noChangeArrowheads="1"/>
          </p:cNvSpPr>
          <p:nvPr/>
        </p:nvSpPr>
        <p:spPr bwMode="auto">
          <a:xfrm>
            <a:off x="142844" y="2143116"/>
            <a:ext cx="4203700" cy="498598"/>
          </a:xfrm>
          <a:prstGeom prst="rect">
            <a:avLst/>
          </a:prstGeom>
          <a:noFill/>
          <a:ln w="12700" cap="sq">
            <a:noFill/>
            <a:miter lim="800000"/>
            <a:headEnd/>
            <a:tailEnd/>
          </a:ln>
          <a:effectLst/>
        </p:spPr>
        <p:txBody>
          <a:bodyPr>
            <a:spAutoFit/>
          </a:bodyPr>
          <a:lstStyle/>
          <a:p>
            <a:pPr marL="457200" indent="-457200" algn="just" fontAlgn="t">
              <a:lnSpc>
                <a:spcPct val="110000"/>
              </a:lnSpc>
              <a:spcBef>
                <a:spcPct val="20000"/>
              </a:spcBef>
              <a:buClr>
                <a:srgbClr val="FF3300"/>
              </a:buClr>
              <a:buFont typeface="Marlett" pitchFamily="2" charset="2"/>
              <a:buChar char="4"/>
            </a:pPr>
            <a:r>
              <a:rPr kumimoji="1" lang="zh-CN" altLang="en-US" sz="2400" b="1" dirty="0">
                <a:solidFill>
                  <a:srgbClr val="000000"/>
                </a:solidFill>
                <a:effectLst/>
                <a:ea typeface="宋体" pitchFamily="2" charset="-122"/>
              </a:rPr>
              <a:t>工作于串联谐振状态</a:t>
            </a:r>
          </a:p>
        </p:txBody>
      </p:sp>
      <p:sp>
        <p:nvSpPr>
          <p:cNvPr id="153647" name="Line 47"/>
          <p:cNvSpPr>
            <a:spLocks noChangeShapeType="1"/>
          </p:cNvSpPr>
          <p:nvPr/>
        </p:nvSpPr>
        <p:spPr bwMode="auto">
          <a:xfrm flipV="1">
            <a:off x="6143636" y="1517650"/>
            <a:ext cx="684000" cy="0"/>
          </a:xfrm>
          <a:prstGeom prst="line">
            <a:avLst/>
          </a:prstGeom>
          <a:noFill/>
          <a:ln w="38100">
            <a:solidFill>
              <a:srgbClr val="FF0000"/>
            </a:solidFill>
            <a:round/>
            <a:headEnd type="arrow" w="med" len="sm"/>
            <a:tailEnd type="arrow" w="med" len="sm"/>
          </a:ln>
          <a:effectLst/>
        </p:spPr>
        <p:txBody>
          <a:bodyPr>
            <a:spAutoFit/>
          </a:bodyPr>
          <a:lstStyle/>
          <a:p>
            <a:endParaRPr lang="zh-CN" altLang="en-US"/>
          </a:p>
        </p:txBody>
      </p:sp>
      <p:sp>
        <p:nvSpPr>
          <p:cNvPr id="153648" name="Rectangle 48"/>
          <p:cNvSpPr>
            <a:spLocks noChangeArrowheads="1"/>
          </p:cNvSpPr>
          <p:nvPr/>
        </p:nvSpPr>
        <p:spPr bwMode="auto">
          <a:xfrm>
            <a:off x="190183" y="2731092"/>
            <a:ext cx="4488682" cy="3490186"/>
          </a:xfrm>
          <a:prstGeom prst="rect">
            <a:avLst/>
          </a:prstGeom>
          <a:noFill/>
          <a:ln w="12700" cap="sq" algn="ctr">
            <a:noFill/>
            <a:miter lim="800000"/>
            <a:headEnd/>
            <a:tailEnd/>
          </a:ln>
          <a:effectLst/>
        </p:spPr>
        <p:txBody>
          <a:bodyPr wrap="square">
            <a:spAutoFit/>
          </a:bodyPr>
          <a:lstStyle/>
          <a:p>
            <a:pPr algn="just" fontAlgn="t">
              <a:lnSpc>
                <a:spcPct val="150000"/>
              </a:lnSpc>
              <a:spcBef>
                <a:spcPct val="10000"/>
              </a:spcBef>
              <a:buClr>
                <a:srgbClr val="FF3300"/>
              </a:buClr>
              <a:buFont typeface="Marlett" pitchFamily="2" charset="2"/>
              <a:buNone/>
            </a:pPr>
            <a:r>
              <a:rPr kumimoji="1" lang="zh-CN" altLang="en-US" sz="2400" b="1" dirty="0" smtClean="0">
                <a:solidFill>
                  <a:srgbClr val="000000"/>
                </a:solidFill>
                <a:effectLst/>
                <a:ea typeface="宋体" pitchFamily="2" charset="-122"/>
              </a:rPr>
              <a:t>振荡电路分为</a:t>
            </a:r>
            <a:r>
              <a:rPr kumimoji="1" lang="zh-CN" altLang="en-US" sz="2400" b="1" dirty="0">
                <a:solidFill>
                  <a:srgbClr val="000000"/>
                </a:solidFill>
                <a:effectLst/>
                <a:ea typeface="宋体" pitchFamily="2" charset="-122"/>
              </a:rPr>
              <a:t>两类</a:t>
            </a:r>
            <a:r>
              <a:rPr kumimoji="1" lang="zh-CN" altLang="en-US" sz="2400" b="1" dirty="0" smtClean="0">
                <a:solidFill>
                  <a:srgbClr val="000000"/>
                </a:solidFill>
                <a:effectLst/>
                <a:ea typeface="宋体" pitchFamily="2" charset="-122"/>
              </a:rPr>
              <a:t>：</a:t>
            </a:r>
            <a:endParaRPr kumimoji="1" lang="en-US" altLang="zh-CN" sz="2400" b="1" dirty="0" smtClean="0">
              <a:solidFill>
                <a:srgbClr val="000000"/>
              </a:solidFill>
              <a:effectLst/>
              <a:ea typeface="宋体" pitchFamily="2" charset="-122"/>
            </a:endParaRPr>
          </a:p>
          <a:p>
            <a:pPr marL="342900" indent="-342900" algn="just" fontAlgn="t">
              <a:lnSpc>
                <a:spcPct val="150000"/>
              </a:lnSpc>
              <a:spcBef>
                <a:spcPct val="10000"/>
              </a:spcBef>
              <a:buClr>
                <a:srgbClr val="FF3300"/>
              </a:buClr>
              <a:buFont typeface="Wingdings" panose="05000000000000000000" pitchFamily="2" charset="2"/>
              <a:buChar char="u"/>
            </a:pPr>
            <a:r>
              <a:rPr kumimoji="1" lang="zh-CN" altLang="en-US" sz="2400" b="1" dirty="0" smtClean="0">
                <a:solidFill>
                  <a:srgbClr val="000000"/>
                </a:solidFill>
                <a:effectLst/>
                <a:ea typeface="宋体" pitchFamily="2" charset="-122"/>
              </a:rPr>
              <a:t>一类晶体作为</a:t>
            </a:r>
            <a:r>
              <a:rPr kumimoji="1" lang="zh-CN" altLang="en-US" sz="2400" b="1" dirty="0">
                <a:solidFill>
                  <a:srgbClr val="000000"/>
                </a:solidFill>
                <a:effectLst/>
                <a:ea typeface="宋体" pitchFamily="2" charset="-122"/>
              </a:rPr>
              <a:t>等效电感元件，</a:t>
            </a:r>
            <a:r>
              <a:rPr kumimoji="1" lang="zh-CN" altLang="en-US" sz="2400" b="1" dirty="0" smtClean="0">
                <a:solidFill>
                  <a:srgbClr val="000000"/>
                </a:solidFill>
                <a:effectLst/>
                <a:ea typeface="宋体" pitchFamily="2" charset="-122"/>
              </a:rPr>
              <a:t>称为</a:t>
            </a:r>
            <a:r>
              <a:rPr kumimoji="1" lang="zh-CN" altLang="en-US" sz="2400" b="1" dirty="0">
                <a:solidFill>
                  <a:srgbClr val="000000"/>
                </a:solidFill>
                <a:effectLst/>
                <a:ea typeface="宋体" pitchFamily="2" charset="-122"/>
              </a:rPr>
              <a:t>并联谐振型晶体振荡器</a:t>
            </a:r>
            <a:r>
              <a:rPr kumimoji="1" lang="zh-CN" altLang="en-US" sz="2400" b="1" dirty="0" smtClean="0">
                <a:solidFill>
                  <a:srgbClr val="000000"/>
                </a:solidFill>
                <a:effectLst/>
                <a:ea typeface="宋体" pitchFamily="2" charset="-122"/>
              </a:rPr>
              <a:t>；</a:t>
            </a:r>
            <a:endParaRPr kumimoji="1" lang="en-US" altLang="zh-CN" sz="2400" b="1" dirty="0" smtClean="0">
              <a:solidFill>
                <a:srgbClr val="000000"/>
              </a:solidFill>
              <a:effectLst/>
              <a:ea typeface="宋体" pitchFamily="2" charset="-122"/>
            </a:endParaRPr>
          </a:p>
          <a:p>
            <a:pPr marL="342900" indent="-342900" algn="just" fontAlgn="t">
              <a:lnSpc>
                <a:spcPct val="150000"/>
              </a:lnSpc>
              <a:spcBef>
                <a:spcPct val="10000"/>
              </a:spcBef>
              <a:buClr>
                <a:srgbClr val="FF3300"/>
              </a:buClr>
              <a:buFont typeface="Wingdings" panose="05000000000000000000" pitchFamily="2" charset="2"/>
              <a:buChar char="u"/>
            </a:pPr>
            <a:r>
              <a:rPr kumimoji="1" lang="zh-CN" altLang="en-US" sz="2400" b="1" dirty="0" smtClean="0">
                <a:solidFill>
                  <a:srgbClr val="000000"/>
                </a:solidFill>
                <a:effectLst/>
                <a:ea typeface="宋体" pitchFamily="2" charset="-122"/>
              </a:rPr>
              <a:t>另一类晶体作为</a:t>
            </a:r>
            <a:r>
              <a:rPr kumimoji="1" lang="zh-CN" altLang="en-US" sz="2400" b="1" dirty="0">
                <a:solidFill>
                  <a:srgbClr val="000000"/>
                </a:solidFill>
                <a:effectLst/>
                <a:ea typeface="宋体" pitchFamily="2" charset="-122"/>
              </a:rPr>
              <a:t>串联谐振元件，</a:t>
            </a:r>
            <a:r>
              <a:rPr kumimoji="1" lang="zh-CN" altLang="en-US" sz="2400" b="1" dirty="0" smtClean="0">
                <a:solidFill>
                  <a:srgbClr val="000000"/>
                </a:solidFill>
                <a:effectLst/>
                <a:ea typeface="宋体" pitchFamily="2" charset="-122"/>
              </a:rPr>
              <a:t>称为串联</a:t>
            </a:r>
            <a:r>
              <a:rPr kumimoji="1" lang="zh-CN" altLang="en-US" sz="2400" b="1" dirty="0">
                <a:solidFill>
                  <a:srgbClr val="000000"/>
                </a:solidFill>
                <a:effectLst/>
                <a:ea typeface="宋体" pitchFamily="2" charset="-122"/>
              </a:rPr>
              <a:t>谐振型晶体振荡器。</a:t>
            </a:r>
          </a:p>
        </p:txBody>
      </p:sp>
      <p:sp>
        <p:nvSpPr>
          <p:cNvPr id="42" name="标题 41"/>
          <p:cNvSpPr>
            <a:spLocks noGrp="1"/>
          </p:cNvSpPr>
          <p:nvPr>
            <p:ph type="title" idx="4294967295"/>
          </p:nvPr>
        </p:nvSpPr>
        <p:spPr/>
        <p:txBody>
          <a:bodyPr/>
          <a:lstStyle/>
          <a:p>
            <a:r>
              <a:rPr lang="en-US" altLang="zh-CN" sz="3200" dirty="0"/>
              <a:t>8.1.4 </a:t>
            </a:r>
            <a:r>
              <a:rPr lang="zh-CN" altLang="en-US" sz="3200" dirty="0"/>
              <a:t>石英晶体振荡器</a:t>
            </a:r>
            <a:endParaRPr lang="zh-CN" altLang="en-US" dirty="0"/>
          </a:p>
        </p:txBody>
      </p:sp>
      <p:sp>
        <p:nvSpPr>
          <p:cNvPr id="43" name="椭圆 42"/>
          <p:cNvSpPr/>
          <p:nvPr/>
        </p:nvSpPr>
        <p:spPr bwMode="auto">
          <a:xfrm>
            <a:off x="5857884" y="2857496"/>
            <a:ext cx="571504" cy="571504"/>
          </a:xfrm>
          <a:prstGeom prst="ellipse">
            <a:avLst/>
          </a:prstGeom>
          <a:noFill/>
          <a:ln w="28575" cap="flat" cmpd="sng" algn="ctr">
            <a:solidFill>
              <a:srgbClr val="FF33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5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2788324865"/>
      </p:ext>
    </p:extLst>
  </p:cSld>
  <p:clrMapOvr>
    <a:masterClrMapping/>
  </p:clrMapOvr>
  <mc:AlternateContent xmlns:mc="http://schemas.openxmlformats.org/markup-compatibility/2006" xmlns:p14="http://schemas.microsoft.com/office/powerpoint/2010/main">
    <mc:Choice Requires="p14">
      <p:transition p14:dur="10">
        <p:wipe dir="r"/>
      </p:transition>
    </mc:Choice>
    <mc:Fallback xmlns="">
      <p:transition>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45"/>
                                        </p:tgtEl>
                                        <p:attrNameLst>
                                          <p:attrName>style.visibility</p:attrName>
                                        </p:attrNameLst>
                                      </p:cBhvr>
                                      <p:to>
                                        <p:strVal val="visible"/>
                                      </p:to>
                                    </p:set>
                                    <p:anim calcmode="lin" valueType="num">
                                      <p:cBhvr additive="base">
                                        <p:cTn id="7" dur="500" fill="hold"/>
                                        <p:tgtEl>
                                          <p:spTgt spid="153645"/>
                                        </p:tgtEl>
                                        <p:attrNameLst>
                                          <p:attrName>ppt_x</p:attrName>
                                        </p:attrNameLst>
                                      </p:cBhvr>
                                      <p:tavLst>
                                        <p:tav tm="0">
                                          <p:val>
                                            <p:strVal val="#ppt_x"/>
                                          </p:val>
                                        </p:tav>
                                        <p:tav tm="100000">
                                          <p:val>
                                            <p:strVal val="#ppt_x"/>
                                          </p:val>
                                        </p:tav>
                                      </p:tavLst>
                                    </p:anim>
                                    <p:anim calcmode="lin" valueType="num">
                                      <p:cBhvr additive="base">
                                        <p:cTn id="8" dur="500" fill="hold"/>
                                        <p:tgtEl>
                                          <p:spTgt spid="1536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53647"/>
                                        </p:tgtEl>
                                        <p:attrNameLst>
                                          <p:attrName>style.visibility</p:attrName>
                                        </p:attrNameLst>
                                      </p:cBhvr>
                                      <p:to>
                                        <p:strVal val="visible"/>
                                      </p:to>
                                    </p:set>
                                    <p:anim calcmode="lin" valueType="num">
                                      <p:cBhvr>
                                        <p:cTn id="13" dur="500" fill="hold"/>
                                        <p:tgtEl>
                                          <p:spTgt spid="153647"/>
                                        </p:tgtEl>
                                        <p:attrNameLst>
                                          <p:attrName>ppt_w</p:attrName>
                                        </p:attrNameLst>
                                      </p:cBhvr>
                                      <p:tavLst>
                                        <p:tav tm="0">
                                          <p:val>
                                            <p:fltVal val="0"/>
                                          </p:val>
                                        </p:tav>
                                        <p:tav tm="100000">
                                          <p:val>
                                            <p:strVal val="#ppt_w"/>
                                          </p:val>
                                        </p:tav>
                                      </p:tavLst>
                                    </p:anim>
                                    <p:anim calcmode="lin" valueType="num">
                                      <p:cBhvr>
                                        <p:cTn id="14" dur="500" fill="hold"/>
                                        <p:tgtEl>
                                          <p:spTgt spid="153647"/>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3646"/>
                                        </p:tgtEl>
                                        <p:attrNameLst>
                                          <p:attrName>style.visibility</p:attrName>
                                        </p:attrNameLst>
                                      </p:cBhvr>
                                      <p:to>
                                        <p:strVal val="visible"/>
                                      </p:to>
                                    </p:set>
                                    <p:anim calcmode="lin" valueType="num">
                                      <p:cBhvr additive="base">
                                        <p:cTn id="19" dur="500" fill="hold"/>
                                        <p:tgtEl>
                                          <p:spTgt spid="153646"/>
                                        </p:tgtEl>
                                        <p:attrNameLst>
                                          <p:attrName>ppt_x</p:attrName>
                                        </p:attrNameLst>
                                      </p:cBhvr>
                                      <p:tavLst>
                                        <p:tav tm="0">
                                          <p:val>
                                            <p:strVal val="#ppt_x"/>
                                          </p:val>
                                        </p:tav>
                                        <p:tav tm="100000">
                                          <p:val>
                                            <p:strVal val="#ppt_x"/>
                                          </p:val>
                                        </p:tav>
                                      </p:tavLst>
                                    </p:anim>
                                    <p:anim calcmode="lin" valueType="num">
                                      <p:cBhvr additive="base">
                                        <p:cTn id="20" dur="500" fill="hold"/>
                                        <p:tgtEl>
                                          <p:spTgt spid="15364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53648">
                                            <p:txEl>
                                              <p:pRg st="0" end="0"/>
                                            </p:txEl>
                                          </p:spTgt>
                                        </p:tgtEl>
                                        <p:attrNameLst>
                                          <p:attrName>style.visibility</p:attrName>
                                        </p:attrNameLst>
                                      </p:cBhvr>
                                      <p:to>
                                        <p:strVal val="visible"/>
                                      </p:to>
                                    </p:set>
                                    <p:animEffect transition="in" filter="wipe(up)">
                                      <p:cBhvr>
                                        <p:cTn id="25" dur="500"/>
                                        <p:tgtEl>
                                          <p:spTgt spid="15364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53648">
                                            <p:txEl>
                                              <p:pRg st="1" end="1"/>
                                            </p:txEl>
                                          </p:spTgt>
                                        </p:tgtEl>
                                        <p:attrNameLst>
                                          <p:attrName>style.visibility</p:attrName>
                                        </p:attrNameLst>
                                      </p:cBhvr>
                                      <p:to>
                                        <p:strVal val="visible"/>
                                      </p:to>
                                    </p:set>
                                    <p:animEffect transition="in" filter="wipe(up)">
                                      <p:cBhvr>
                                        <p:cTn id="30" dur="500"/>
                                        <p:tgtEl>
                                          <p:spTgt spid="153648">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53648">
                                            <p:txEl>
                                              <p:pRg st="2" end="2"/>
                                            </p:txEl>
                                          </p:spTgt>
                                        </p:tgtEl>
                                        <p:attrNameLst>
                                          <p:attrName>style.visibility</p:attrName>
                                        </p:attrNameLst>
                                      </p:cBhvr>
                                      <p:to>
                                        <p:strVal val="visible"/>
                                      </p:to>
                                    </p:set>
                                    <p:animEffect transition="in" filter="wipe(up)">
                                      <p:cBhvr>
                                        <p:cTn id="35" dur="500"/>
                                        <p:tgtEl>
                                          <p:spTgt spid="153648">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43"/>
                                        </p:tgtEl>
                                        <p:attrNameLst>
                                          <p:attrName>style.visibility</p:attrName>
                                        </p:attrNameLst>
                                      </p:cBhvr>
                                      <p:to>
                                        <p:strVal val="visible"/>
                                      </p:to>
                                    </p:set>
                                    <p:anim calcmode="lin" valueType="num">
                                      <p:cBhvr>
                                        <p:cTn id="40" dur="500" fill="hold"/>
                                        <p:tgtEl>
                                          <p:spTgt spid="43"/>
                                        </p:tgtEl>
                                        <p:attrNameLst>
                                          <p:attrName>ppt_w</p:attrName>
                                        </p:attrNameLst>
                                      </p:cBhvr>
                                      <p:tavLst>
                                        <p:tav tm="0">
                                          <p:val>
                                            <p:fltVal val="0"/>
                                          </p:val>
                                        </p:tav>
                                        <p:tav tm="100000">
                                          <p:val>
                                            <p:strVal val="#ppt_w"/>
                                          </p:val>
                                        </p:tav>
                                      </p:tavLst>
                                    </p:anim>
                                    <p:anim calcmode="lin" valueType="num">
                                      <p:cBhvr>
                                        <p:cTn id="41" dur="500" fill="hold"/>
                                        <p:tgtEl>
                                          <p:spTgt spid="4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5" grpId="0" autoUpdateAnimBg="0"/>
      <p:bldP spid="153646" grpId="0" autoUpdateAnimBg="0"/>
      <p:bldP spid="153647" grpId="0" animBg="1"/>
      <p:bldP spid="153648" grpId="0" build="p"/>
      <p:bldP spid="4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9" name="Rectangle 7"/>
          <p:cNvSpPr>
            <a:spLocks noChangeArrowheads="1"/>
          </p:cNvSpPr>
          <p:nvPr/>
        </p:nvSpPr>
        <p:spPr bwMode="auto">
          <a:xfrm>
            <a:off x="71406" y="785794"/>
            <a:ext cx="4227513" cy="519112"/>
          </a:xfrm>
          <a:prstGeom prst="rect">
            <a:avLst/>
          </a:prstGeom>
          <a:noFill/>
          <a:ln w="28575">
            <a:noFill/>
            <a:prstDash val="dash"/>
            <a:miter lim="800000"/>
            <a:headEnd/>
            <a:tailEnd/>
          </a:ln>
          <a:effectLst/>
        </p:spPr>
        <p:txBody>
          <a:bodyPr>
            <a:spAutoFit/>
          </a:bodyPr>
          <a:lstStyle/>
          <a:p>
            <a:pPr algn="l">
              <a:spcBef>
                <a:spcPct val="50000"/>
              </a:spcBef>
              <a:buClrTx/>
              <a:buFontTx/>
              <a:buNone/>
            </a:pPr>
            <a:r>
              <a:rPr kumimoji="1" lang="en-US" altLang="zh-CN" sz="2800" b="1" dirty="0">
                <a:solidFill>
                  <a:srgbClr val="FF0000"/>
                </a:solidFill>
                <a:effectLst/>
                <a:latin typeface="+mn-lt"/>
                <a:ea typeface="宋体" pitchFamily="2" charset="-122"/>
              </a:rPr>
              <a:t>2. </a:t>
            </a:r>
            <a:r>
              <a:rPr kumimoji="1" lang="zh-CN" altLang="en-US" sz="2800" b="1" dirty="0">
                <a:solidFill>
                  <a:srgbClr val="FF0000"/>
                </a:solidFill>
                <a:effectLst/>
                <a:latin typeface="+mn-lt"/>
                <a:ea typeface="黑体" pitchFamily="2" charset="-122"/>
              </a:rPr>
              <a:t>石英晶体滤波器的应用</a:t>
            </a:r>
          </a:p>
        </p:txBody>
      </p:sp>
      <p:grpSp>
        <p:nvGrpSpPr>
          <p:cNvPr id="2" name="Group 46"/>
          <p:cNvGrpSpPr>
            <a:grpSpLocks/>
          </p:cNvGrpSpPr>
          <p:nvPr/>
        </p:nvGrpSpPr>
        <p:grpSpPr bwMode="auto">
          <a:xfrm>
            <a:off x="785786" y="1428736"/>
            <a:ext cx="7345362" cy="2962275"/>
            <a:chOff x="960" y="960"/>
            <a:chExt cx="4080" cy="1680"/>
          </a:xfrm>
        </p:grpSpPr>
        <p:pic>
          <p:nvPicPr>
            <p:cNvPr id="161839" name="Picture 47" descr="底色"/>
            <p:cNvPicPr>
              <a:picLocks noChangeAspect="1" noChangeArrowheads="1"/>
            </p:cNvPicPr>
            <p:nvPr/>
          </p:nvPicPr>
          <p:blipFill>
            <a:blip r:embed="rId3" cstate="print"/>
            <a:srcRect/>
            <a:stretch>
              <a:fillRect/>
            </a:stretch>
          </p:blipFill>
          <p:spPr bwMode="auto">
            <a:xfrm>
              <a:off x="960" y="960"/>
              <a:ext cx="4080" cy="1680"/>
            </a:xfrm>
            <a:prstGeom prst="rect">
              <a:avLst/>
            </a:prstGeom>
            <a:solidFill>
              <a:srgbClr val="FFFF99"/>
            </a:solidFill>
            <a:ln w="9525">
              <a:noFill/>
              <a:miter lim="800000"/>
              <a:headEnd/>
              <a:tailEnd/>
            </a:ln>
          </p:spPr>
        </p:pic>
        <p:graphicFrame>
          <p:nvGraphicFramePr>
            <p:cNvPr id="161840" name="Object 48"/>
            <p:cNvGraphicFramePr>
              <a:graphicFrameLocks noChangeAspect="1"/>
            </p:cNvGraphicFramePr>
            <p:nvPr/>
          </p:nvGraphicFramePr>
          <p:xfrm>
            <a:off x="1200" y="1003"/>
            <a:ext cx="3600" cy="1306"/>
          </p:xfrm>
          <a:graphic>
            <a:graphicData uri="http://schemas.openxmlformats.org/presentationml/2006/ole">
              <mc:AlternateContent xmlns:mc="http://schemas.openxmlformats.org/markup-compatibility/2006">
                <mc:Choice xmlns:v="urn:schemas-microsoft-com:vml" Requires="v">
                  <p:oleObj spid="_x0000_s23560" name="图片" r:id="rId4" imgW="3505320" imgH="1380960" progId="Word.Picture.8">
                    <p:embed/>
                  </p:oleObj>
                </mc:Choice>
                <mc:Fallback>
                  <p:oleObj name="图片" r:id="rId4" imgW="3505320" imgH="138096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 y="1003"/>
                          <a:ext cx="3600" cy="1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1841" name="Rectangle 49"/>
            <p:cNvSpPr>
              <a:spLocks noChangeArrowheads="1"/>
            </p:cNvSpPr>
            <p:nvPr/>
          </p:nvSpPr>
          <p:spPr bwMode="auto">
            <a:xfrm>
              <a:off x="1119" y="2338"/>
              <a:ext cx="3710" cy="227"/>
            </a:xfrm>
            <a:prstGeom prst="rect">
              <a:avLst/>
            </a:prstGeom>
            <a:noFill/>
            <a:ln w="9525">
              <a:noFill/>
              <a:miter lim="800000"/>
              <a:headEnd/>
              <a:tailEnd/>
            </a:ln>
            <a:effectLst/>
          </p:spPr>
          <p:txBody>
            <a:bodyPr wrap="square">
              <a:spAutoFit/>
            </a:bodyPr>
            <a:lstStyle/>
            <a:p>
              <a:pPr>
                <a:buClrTx/>
                <a:buFontTx/>
                <a:buNone/>
              </a:pPr>
              <a:r>
                <a:rPr kumimoji="1" lang="en-US" altLang="zh-CN" sz="2000" b="1" dirty="0" smtClean="0">
                  <a:solidFill>
                    <a:srgbClr val="000000"/>
                  </a:solidFill>
                  <a:effectLst/>
                  <a:ea typeface="宋体" pitchFamily="2" charset="-122"/>
                  <a:cs typeface="Times New Roman" panose="02020603050405020304" pitchFamily="18" charset="0"/>
                </a:rPr>
                <a:t>(</a:t>
              </a:r>
              <a:r>
                <a:rPr kumimoji="1" lang="en-US" altLang="zh-CN" sz="2000" b="1" dirty="0">
                  <a:solidFill>
                    <a:srgbClr val="000000"/>
                  </a:solidFill>
                  <a:effectLst/>
                  <a:ea typeface="宋体" pitchFamily="2" charset="-122"/>
                  <a:cs typeface="Times New Roman" panose="02020603050405020304" pitchFamily="18" charset="0"/>
                </a:rPr>
                <a:t>a) </a:t>
              </a:r>
              <a:r>
                <a:rPr kumimoji="1" lang="zh-CN" altLang="en-US" sz="2000" b="1" dirty="0">
                  <a:solidFill>
                    <a:srgbClr val="000000"/>
                  </a:solidFill>
                  <a:effectLst/>
                  <a:ea typeface="宋体" pitchFamily="2" charset="-122"/>
                  <a:cs typeface="Times New Roman" panose="02020603050405020304" pitchFamily="18" charset="0"/>
                </a:rPr>
                <a:t>符号         </a:t>
              </a:r>
              <a:r>
                <a:rPr kumimoji="1" lang="zh-CN" altLang="en-US" sz="2000" b="1" dirty="0" smtClean="0">
                  <a:solidFill>
                    <a:srgbClr val="000000"/>
                  </a:solidFill>
                  <a:effectLst/>
                  <a:ea typeface="宋体" pitchFamily="2" charset="-122"/>
                  <a:cs typeface="Times New Roman" panose="02020603050405020304" pitchFamily="18" charset="0"/>
                </a:rPr>
                <a:t> </a:t>
              </a:r>
              <a:r>
                <a:rPr kumimoji="1" lang="en-US" altLang="zh-CN" sz="2000" b="1" dirty="0">
                  <a:solidFill>
                    <a:srgbClr val="000000"/>
                  </a:solidFill>
                  <a:effectLst/>
                  <a:ea typeface="宋体" pitchFamily="2" charset="-122"/>
                  <a:cs typeface="Times New Roman" panose="02020603050405020304" pitchFamily="18" charset="0"/>
                </a:rPr>
                <a:t>(b) </a:t>
              </a:r>
              <a:r>
                <a:rPr kumimoji="1" lang="zh-CN" altLang="en-US" sz="2000" b="1" dirty="0">
                  <a:solidFill>
                    <a:srgbClr val="000000"/>
                  </a:solidFill>
                  <a:effectLst/>
                  <a:ea typeface="宋体" pitchFamily="2" charset="-122"/>
                  <a:cs typeface="Times New Roman" panose="02020603050405020304" pitchFamily="18" charset="0"/>
                </a:rPr>
                <a:t>基频等效电路           </a:t>
              </a:r>
              <a:r>
                <a:rPr kumimoji="1" lang="zh-CN" altLang="en-US" sz="2000" b="1" dirty="0" smtClean="0">
                  <a:solidFill>
                    <a:srgbClr val="000000"/>
                  </a:solidFill>
                  <a:effectLst/>
                  <a:ea typeface="宋体" pitchFamily="2" charset="-122"/>
                  <a:cs typeface="Times New Roman" panose="02020603050405020304" pitchFamily="18" charset="0"/>
                </a:rPr>
                <a:t>   </a:t>
              </a:r>
              <a:r>
                <a:rPr kumimoji="1" lang="en-US" altLang="zh-CN" sz="2000" b="1" dirty="0">
                  <a:solidFill>
                    <a:srgbClr val="000000"/>
                  </a:solidFill>
                  <a:effectLst/>
                  <a:ea typeface="宋体" pitchFamily="2" charset="-122"/>
                  <a:cs typeface="Times New Roman" panose="02020603050405020304" pitchFamily="18" charset="0"/>
                </a:rPr>
                <a:t>(c) </a:t>
              </a:r>
              <a:r>
                <a:rPr kumimoji="1" lang="zh-CN" altLang="en-US" sz="2000" b="1" dirty="0">
                  <a:solidFill>
                    <a:srgbClr val="000000"/>
                  </a:solidFill>
                  <a:effectLst/>
                  <a:ea typeface="宋体" pitchFamily="2" charset="-122"/>
                  <a:cs typeface="Times New Roman" panose="02020603050405020304" pitchFamily="18" charset="0"/>
                </a:rPr>
                <a:t>完整等效电路</a:t>
              </a:r>
              <a:endParaRPr kumimoji="1" lang="zh-CN" altLang="en-US" sz="1100" b="1" dirty="0">
                <a:solidFill>
                  <a:srgbClr val="000000"/>
                </a:solidFill>
                <a:effectLst/>
                <a:ea typeface="宋体" pitchFamily="2" charset="-122"/>
                <a:cs typeface="Times New Roman" panose="02020603050405020304" pitchFamily="18" charset="0"/>
              </a:endParaRPr>
            </a:p>
          </p:txBody>
        </p:sp>
      </p:grpSp>
      <p:sp>
        <p:nvSpPr>
          <p:cNvPr id="161842" name="Rectangle 50"/>
          <p:cNvSpPr>
            <a:spLocks noChangeArrowheads="1"/>
          </p:cNvSpPr>
          <p:nvPr/>
        </p:nvSpPr>
        <p:spPr bwMode="auto">
          <a:xfrm>
            <a:off x="368300" y="5072074"/>
            <a:ext cx="8524875" cy="1200329"/>
          </a:xfrm>
          <a:prstGeom prst="rect">
            <a:avLst/>
          </a:prstGeom>
          <a:noFill/>
          <a:ln w="28575">
            <a:noFill/>
            <a:prstDash val="dash"/>
            <a:miter lim="800000"/>
            <a:headEnd/>
            <a:tailEnd/>
          </a:ln>
          <a:effectLst/>
        </p:spPr>
        <p:txBody>
          <a:bodyPr>
            <a:spAutoFit/>
          </a:bodyPr>
          <a:lstStyle/>
          <a:p>
            <a:pPr algn="l">
              <a:lnSpc>
                <a:spcPct val="150000"/>
              </a:lnSpc>
              <a:spcBef>
                <a:spcPct val="50000"/>
              </a:spcBef>
              <a:buClrTx/>
              <a:buFontTx/>
              <a:buNone/>
            </a:pPr>
            <a:r>
              <a:rPr kumimoji="1" lang="zh-CN" altLang="en-US" sz="2400" b="1" dirty="0" smtClean="0">
                <a:solidFill>
                  <a:srgbClr val="000000"/>
                </a:solidFill>
                <a:effectLst/>
                <a:latin typeface="+mn-lt"/>
                <a:ea typeface="宋体" pitchFamily="2" charset="-122"/>
              </a:rPr>
              <a:t>除了基频振动模式，</a:t>
            </a:r>
            <a:r>
              <a:rPr kumimoji="1" lang="zh-CN" altLang="en-US" sz="2400" b="1" dirty="0">
                <a:solidFill>
                  <a:srgbClr val="000000"/>
                </a:solidFill>
                <a:effectLst/>
                <a:latin typeface="+mn-lt"/>
                <a:ea typeface="宋体" pitchFamily="2" charset="-122"/>
              </a:rPr>
              <a:t>石英</a:t>
            </a:r>
            <a:r>
              <a:rPr kumimoji="1" lang="zh-CN" altLang="en-US" sz="2400" b="1" dirty="0" smtClean="0">
                <a:solidFill>
                  <a:srgbClr val="000000"/>
                </a:solidFill>
                <a:effectLst/>
                <a:latin typeface="+mn-lt"/>
                <a:ea typeface="宋体" pitchFamily="2" charset="-122"/>
              </a:rPr>
              <a:t>片还</a:t>
            </a:r>
            <a:r>
              <a:rPr kumimoji="1" lang="zh-CN" altLang="en-US" sz="2400" b="1" dirty="0">
                <a:solidFill>
                  <a:srgbClr val="000000"/>
                </a:solidFill>
                <a:effectLst/>
                <a:latin typeface="+mn-lt"/>
                <a:ea typeface="宋体" pitchFamily="2" charset="-122"/>
              </a:rPr>
              <a:t>会产生奇次（</a:t>
            </a:r>
            <a:r>
              <a:rPr kumimoji="1" lang="en-US" altLang="zh-CN" sz="2400" b="1" dirty="0">
                <a:solidFill>
                  <a:srgbClr val="000000"/>
                </a:solidFill>
                <a:effectLst/>
                <a:ea typeface="宋体" pitchFamily="2" charset="-122"/>
                <a:cs typeface="Times New Roman" panose="02020603050405020304" pitchFamily="18" charset="0"/>
              </a:rPr>
              <a:t>2</a:t>
            </a:r>
            <a:r>
              <a:rPr kumimoji="1" lang="en-US" altLang="zh-CN" sz="2400" b="1" i="1" dirty="0">
                <a:solidFill>
                  <a:srgbClr val="000000"/>
                </a:solidFill>
                <a:effectLst/>
                <a:ea typeface="宋体" pitchFamily="2" charset="-122"/>
                <a:cs typeface="Times New Roman" panose="02020603050405020304" pitchFamily="18" charset="0"/>
              </a:rPr>
              <a:t>n</a:t>
            </a:r>
            <a:r>
              <a:rPr kumimoji="1" lang="en-US" altLang="zh-CN" sz="2400" b="1" dirty="0">
                <a:solidFill>
                  <a:srgbClr val="000000"/>
                </a:solidFill>
                <a:effectLst/>
                <a:ea typeface="宋体" pitchFamily="2" charset="-122"/>
                <a:cs typeface="Times New Roman" panose="02020603050405020304" pitchFamily="18" charset="0"/>
              </a:rPr>
              <a:t>-1</a:t>
            </a:r>
            <a:r>
              <a:rPr kumimoji="1" lang="zh-CN" altLang="en-US" sz="2400" b="1" dirty="0">
                <a:solidFill>
                  <a:srgbClr val="000000"/>
                </a:solidFill>
                <a:effectLst/>
                <a:latin typeface="+mn-lt"/>
                <a:ea typeface="宋体" pitchFamily="2" charset="-122"/>
              </a:rPr>
              <a:t>）</a:t>
            </a:r>
            <a:r>
              <a:rPr kumimoji="1" lang="zh-CN" altLang="en-US" sz="2400" b="1" dirty="0" smtClean="0">
                <a:solidFill>
                  <a:srgbClr val="000000"/>
                </a:solidFill>
                <a:effectLst/>
                <a:latin typeface="+mn-lt"/>
                <a:ea typeface="宋体" pitchFamily="2" charset="-122"/>
              </a:rPr>
              <a:t>谐波泛音</a:t>
            </a:r>
            <a:r>
              <a:rPr kumimoji="1" lang="zh-CN" altLang="en-US" sz="2400" b="1" dirty="0">
                <a:solidFill>
                  <a:srgbClr val="000000"/>
                </a:solidFill>
                <a:effectLst/>
                <a:latin typeface="+mn-lt"/>
                <a:ea typeface="宋体" pitchFamily="2" charset="-122"/>
              </a:rPr>
              <a:t>振动。</a:t>
            </a:r>
            <a:r>
              <a:rPr kumimoji="1" lang="zh-CN" altLang="en-US" sz="2400" b="1" dirty="0">
                <a:solidFill>
                  <a:srgbClr val="000000"/>
                </a:solidFill>
                <a:effectLst/>
                <a:latin typeface="+mn-lt"/>
              </a:rPr>
              <a:t>基频振动模式时</a:t>
            </a:r>
            <a:r>
              <a:rPr kumimoji="1" lang="zh-CN" altLang="en-US" sz="2400" b="1" dirty="0" smtClean="0">
                <a:solidFill>
                  <a:srgbClr val="000000"/>
                </a:solidFill>
                <a:effectLst/>
                <a:latin typeface="+mn-lt"/>
              </a:rPr>
              <a:t>，奇</a:t>
            </a:r>
            <a:r>
              <a:rPr kumimoji="1" lang="zh-CN" altLang="en-US" sz="2400" b="1" dirty="0">
                <a:solidFill>
                  <a:srgbClr val="000000"/>
                </a:solidFill>
                <a:effectLst/>
                <a:latin typeface="+mn-lt"/>
              </a:rPr>
              <a:t>次谐波谐振的支路因阻抗较高可忽略。</a:t>
            </a:r>
          </a:p>
        </p:txBody>
      </p:sp>
      <p:sp>
        <p:nvSpPr>
          <p:cNvPr id="161843" name="Rectangle 51"/>
          <p:cNvSpPr>
            <a:spLocks noChangeArrowheads="1"/>
          </p:cNvSpPr>
          <p:nvPr/>
        </p:nvSpPr>
        <p:spPr bwMode="auto">
          <a:xfrm>
            <a:off x="214282" y="4573476"/>
            <a:ext cx="3937000" cy="498598"/>
          </a:xfrm>
          <a:prstGeom prst="rect">
            <a:avLst/>
          </a:prstGeom>
          <a:noFill/>
          <a:ln w="12700" cap="sq">
            <a:noFill/>
            <a:miter lim="800000"/>
            <a:headEnd/>
            <a:tailEnd/>
          </a:ln>
          <a:effectLst/>
        </p:spPr>
        <p:txBody>
          <a:bodyPr>
            <a:spAutoFit/>
          </a:bodyPr>
          <a:lstStyle/>
          <a:p>
            <a:pPr marL="457200" indent="-457200" algn="just" fontAlgn="t">
              <a:lnSpc>
                <a:spcPct val="110000"/>
              </a:lnSpc>
              <a:spcBef>
                <a:spcPct val="20000"/>
              </a:spcBef>
              <a:buClr>
                <a:srgbClr val="FF3300"/>
              </a:buClr>
              <a:buFont typeface="Marlett" pitchFamily="2" charset="2"/>
              <a:buChar char="4"/>
            </a:pPr>
            <a:r>
              <a:rPr kumimoji="1" lang="zh-CN" altLang="en-US" sz="2400" b="1" dirty="0">
                <a:solidFill>
                  <a:srgbClr val="FF0000"/>
                </a:solidFill>
                <a:effectLst/>
                <a:ea typeface="宋体" pitchFamily="2" charset="-122"/>
              </a:rPr>
              <a:t>奇次谐波的泛音振动</a:t>
            </a:r>
          </a:p>
        </p:txBody>
      </p:sp>
      <p:sp>
        <p:nvSpPr>
          <p:cNvPr id="11" name="标题 10"/>
          <p:cNvSpPr>
            <a:spLocks noGrp="1"/>
          </p:cNvSpPr>
          <p:nvPr>
            <p:ph type="title" idx="4294967295"/>
          </p:nvPr>
        </p:nvSpPr>
        <p:spPr/>
        <p:txBody>
          <a:bodyPr/>
          <a:lstStyle/>
          <a:p>
            <a:r>
              <a:rPr lang="en-US" altLang="zh-CN" sz="3200" dirty="0"/>
              <a:t>8.1.4 </a:t>
            </a:r>
            <a:r>
              <a:rPr lang="zh-CN" altLang="en-US" sz="3200" dirty="0"/>
              <a:t>石英晶体振荡器</a:t>
            </a:r>
            <a:endParaRPr lang="zh-CN" altLang="en-US" dirty="0"/>
          </a:p>
        </p:txBody>
      </p:sp>
    </p:spTree>
    <p:extLst>
      <p:ext uri="{BB962C8B-B14F-4D97-AF65-F5344CB8AC3E}">
        <p14:creationId xmlns:p14="http://schemas.microsoft.com/office/powerpoint/2010/main" val="3698737248"/>
      </p:ext>
    </p:extLst>
  </p:cSld>
  <p:clrMapOvr>
    <a:masterClrMapping/>
  </p:clrMapOvr>
  <mc:AlternateContent xmlns:mc="http://schemas.openxmlformats.org/markup-compatibility/2006" xmlns:p14="http://schemas.microsoft.com/office/powerpoint/2010/main">
    <mc:Choice Requires="p14">
      <p:transition p14:dur="10">
        <p:wipe dir="r"/>
      </p:transition>
    </mc:Choice>
    <mc:Fallback xmlns="">
      <p:transition>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1843"/>
                                        </p:tgtEl>
                                        <p:attrNameLst>
                                          <p:attrName>style.visibility</p:attrName>
                                        </p:attrNameLst>
                                      </p:cBhvr>
                                      <p:to>
                                        <p:strVal val="visible"/>
                                      </p:to>
                                    </p:set>
                                    <p:anim calcmode="lin" valueType="num">
                                      <p:cBhvr additive="base">
                                        <p:cTn id="7" dur="500" fill="hold"/>
                                        <p:tgtEl>
                                          <p:spTgt spid="161843"/>
                                        </p:tgtEl>
                                        <p:attrNameLst>
                                          <p:attrName>ppt_x</p:attrName>
                                        </p:attrNameLst>
                                      </p:cBhvr>
                                      <p:tavLst>
                                        <p:tav tm="0">
                                          <p:val>
                                            <p:strVal val="#ppt_x"/>
                                          </p:val>
                                        </p:tav>
                                        <p:tav tm="100000">
                                          <p:val>
                                            <p:strVal val="#ppt_x"/>
                                          </p:val>
                                        </p:tav>
                                      </p:tavLst>
                                    </p:anim>
                                    <p:anim calcmode="lin" valueType="num">
                                      <p:cBhvr additive="base">
                                        <p:cTn id="8" dur="500" fill="hold"/>
                                        <p:tgtEl>
                                          <p:spTgt spid="1618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1842"/>
                                        </p:tgtEl>
                                        <p:attrNameLst>
                                          <p:attrName>style.visibility</p:attrName>
                                        </p:attrNameLst>
                                      </p:cBhvr>
                                      <p:to>
                                        <p:strVal val="visible"/>
                                      </p:to>
                                    </p:set>
                                    <p:anim calcmode="lin" valueType="num">
                                      <p:cBhvr additive="base">
                                        <p:cTn id="13" dur="500" fill="hold"/>
                                        <p:tgtEl>
                                          <p:spTgt spid="161842"/>
                                        </p:tgtEl>
                                        <p:attrNameLst>
                                          <p:attrName>ppt_x</p:attrName>
                                        </p:attrNameLst>
                                      </p:cBhvr>
                                      <p:tavLst>
                                        <p:tav tm="0">
                                          <p:val>
                                            <p:strVal val="#ppt_x"/>
                                          </p:val>
                                        </p:tav>
                                        <p:tav tm="100000">
                                          <p:val>
                                            <p:strVal val="#ppt_x"/>
                                          </p:val>
                                        </p:tav>
                                      </p:tavLst>
                                    </p:anim>
                                    <p:anim calcmode="lin" valueType="num">
                                      <p:cBhvr additive="base">
                                        <p:cTn id="14" dur="500" fill="hold"/>
                                        <p:tgtEl>
                                          <p:spTgt spid="1618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42" grpId="0" autoUpdateAnimBg="0"/>
      <p:bldP spid="16184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1" name="Rectangle 7"/>
          <p:cNvSpPr>
            <a:spLocks noChangeArrowheads="1"/>
          </p:cNvSpPr>
          <p:nvPr/>
        </p:nvSpPr>
        <p:spPr bwMode="auto">
          <a:xfrm>
            <a:off x="219105" y="714356"/>
            <a:ext cx="8710613" cy="2308324"/>
          </a:xfrm>
          <a:prstGeom prst="rect">
            <a:avLst/>
          </a:prstGeom>
          <a:noFill/>
          <a:ln w="9525" algn="ctr">
            <a:noFill/>
            <a:miter lim="800000"/>
            <a:headEnd/>
            <a:tailEnd/>
          </a:ln>
          <a:effectLst/>
        </p:spPr>
        <p:txBody>
          <a:bodyPr wrap="square">
            <a:spAutoFit/>
          </a:bodyPr>
          <a:lstStyle/>
          <a:p>
            <a:pPr algn="just" fontAlgn="t">
              <a:lnSpc>
                <a:spcPct val="150000"/>
              </a:lnSpc>
              <a:buClr>
                <a:srgbClr val="FF3300"/>
              </a:buClr>
              <a:buFont typeface="Marlett" pitchFamily="2" charset="2"/>
              <a:buNone/>
            </a:pPr>
            <a:r>
              <a:rPr kumimoji="1" lang="zh-CN" altLang="en-US" sz="2400" b="1" dirty="0" smtClean="0">
                <a:solidFill>
                  <a:srgbClr val="000000"/>
                </a:solidFill>
                <a:cs typeface="Times New Roman" panose="02020603050405020304" pitchFamily="18" charset="0"/>
              </a:rPr>
              <a:t>并联谐振型晶体振荡器</a:t>
            </a:r>
            <a:r>
              <a:rPr kumimoji="1" lang="zh-CN" altLang="en-US" sz="2400" b="1" dirty="0">
                <a:solidFill>
                  <a:srgbClr val="000000"/>
                </a:solidFill>
                <a:effectLst/>
                <a:ea typeface="宋体" pitchFamily="2" charset="-122"/>
                <a:cs typeface="Times New Roman" panose="02020603050405020304" pitchFamily="18" charset="0"/>
              </a:rPr>
              <a:t>的振荡原理和一般反馈式</a:t>
            </a:r>
            <a:r>
              <a:rPr kumimoji="1" lang="en-US" altLang="zh-CN" sz="2400" b="1" i="1" dirty="0">
                <a:solidFill>
                  <a:srgbClr val="000000"/>
                </a:solidFill>
                <a:effectLst/>
                <a:ea typeface="宋体" pitchFamily="2" charset="-122"/>
                <a:cs typeface="Times New Roman" panose="02020603050405020304" pitchFamily="18" charset="0"/>
              </a:rPr>
              <a:t>LC</a:t>
            </a:r>
            <a:r>
              <a:rPr kumimoji="1" lang="zh-CN" altLang="en-US" sz="2400" b="1" dirty="0">
                <a:solidFill>
                  <a:srgbClr val="000000"/>
                </a:solidFill>
                <a:effectLst/>
                <a:ea typeface="宋体" pitchFamily="2" charset="-122"/>
                <a:cs typeface="Times New Roman" panose="02020603050405020304" pitchFamily="18" charset="0"/>
              </a:rPr>
              <a:t>振荡器</a:t>
            </a:r>
            <a:r>
              <a:rPr kumimoji="1" lang="zh-CN" altLang="en-US" sz="2400" b="1" dirty="0" smtClean="0">
                <a:solidFill>
                  <a:srgbClr val="000000"/>
                </a:solidFill>
                <a:effectLst/>
                <a:ea typeface="宋体" pitchFamily="2" charset="-122"/>
                <a:cs typeface="Times New Roman" panose="02020603050405020304" pitchFamily="18" charset="0"/>
              </a:rPr>
              <a:t>相同，晶体在振荡回路中作为</a:t>
            </a:r>
            <a:r>
              <a:rPr kumimoji="1" lang="zh-CN" altLang="en-US" sz="2400" b="1" dirty="0">
                <a:solidFill>
                  <a:srgbClr val="000000"/>
                </a:solidFill>
                <a:effectLst/>
                <a:ea typeface="宋体" pitchFamily="2" charset="-122"/>
                <a:cs typeface="Times New Roman" panose="02020603050405020304" pitchFamily="18" charset="0"/>
              </a:rPr>
              <a:t>一个</a:t>
            </a:r>
            <a:r>
              <a:rPr kumimoji="1" lang="zh-CN" altLang="en-US" sz="2400" b="1" dirty="0" smtClean="0">
                <a:solidFill>
                  <a:srgbClr val="000000"/>
                </a:solidFill>
                <a:effectLst/>
                <a:ea typeface="宋体" pitchFamily="2" charset="-122"/>
                <a:cs typeface="Times New Roman" panose="02020603050405020304" pitchFamily="18" charset="0"/>
              </a:rPr>
              <a:t>感性</a:t>
            </a:r>
            <a:r>
              <a:rPr kumimoji="1" lang="zh-CN" altLang="en-US" sz="2400" b="1" dirty="0">
                <a:solidFill>
                  <a:srgbClr val="000000"/>
                </a:solidFill>
                <a:effectLst/>
                <a:ea typeface="宋体" pitchFamily="2" charset="-122"/>
                <a:cs typeface="Times New Roman" panose="02020603050405020304" pitchFamily="18" charset="0"/>
              </a:rPr>
              <a:t>元件</a:t>
            </a:r>
            <a:r>
              <a:rPr kumimoji="1" lang="zh-CN" altLang="en-US" sz="2400" b="1" dirty="0" smtClean="0">
                <a:solidFill>
                  <a:srgbClr val="000000"/>
                </a:solidFill>
                <a:effectLst/>
                <a:ea typeface="宋体" pitchFamily="2" charset="-122"/>
                <a:cs typeface="Times New Roman" panose="02020603050405020304" pitchFamily="18" charset="0"/>
              </a:rPr>
              <a:t>，与其</a:t>
            </a:r>
            <a:r>
              <a:rPr kumimoji="1" lang="zh-CN" altLang="en-US" sz="2400" b="1" dirty="0">
                <a:solidFill>
                  <a:srgbClr val="000000"/>
                </a:solidFill>
                <a:effectLst/>
                <a:ea typeface="宋体" pitchFamily="2" charset="-122"/>
                <a:cs typeface="Times New Roman" panose="02020603050405020304" pitchFamily="18" charset="0"/>
              </a:rPr>
              <a:t>他回路元件一起按照三端电路的基本</a:t>
            </a:r>
            <a:r>
              <a:rPr kumimoji="1" lang="zh-CN" altLang="en-US" sz="2400" b="1" dirty="0" smtClean="0">
                <a:solidFill>
                  <a:srgbClr val="000000"/>
                </a:solidFill>
                <a:effectLst/>
                <a:ea typeface="宋体" pitchFamily="2" charset="-122"/>
                <a:cs typeface="Times New Roman" panose="02020603050405020304" pitchFamily="18" charset="0"/>
              </a:rPr>
              <a:t>准则成</a:t>
            </a:r>
            <a:r>
              <a:rPr kumimoji="1" lang="zh-CN" altLang="en-US" sz="2400" b="1" dirty="0">
                <a:solidFill>
                  <a:srgbClr val="000000"/>
                </a:solidFill>
                <a:effectLst/>
                <a:ea typeface="宋体" pitchFamily="2" charset="-122"/>
                <a:cs typeface="Times New Roman" panose="02020603050405020304" pitchFamily="18" charset="0"/>
              </a:rPr>
              <a:t>三端振荡器</a:t>
            </a:r>
            <a:r>
              <a:rPr kumimoji="1" lang="zh-CN" altLang="en-US" sz="2400" b="1" dirty="0" smtClean="0">
                <a:solidFill>
                  <a:srgbClr val="000000"/>
                </a:solidFill>
                <a:effectLst/>
                <a:ea typeface="宋体" pitchFamily="2" charset="-122"/>
                <a:cs typeface="Times New Roman" panose="02020603050405020304" pitchFamily="18" charset="0"/>
              </a:rPr>
              <a:t>。理论上</a:t>
            </a:r>
            <a:r>
              <a:rPr kumimoji="1" lang="zh-CN" altLang="en-US" sz="2400" b="1" dirty="0">
                <a:solidFill>
                  <a:srgbClr val="000000"/>
                </a:solidFill>
                <a:effectLst/>
                <a:ea typeface="宋体" pitchFamily="2" charset="-122"/>
                <a:cs typeface="Times New Roman" panose="02020603050405020304" pitchFamily="18" charset="0"/>
              </a:rPr>
              <a:t>可以构成三种</a:t>
            </a:r>
            <a:r>
              <a:rPr kumimoji="1" lang="zh-CN" altLang="en-US" sz="2400" b="1" dirty="0" smtClean="0">
                <a:solidFill>
                  <a:srgbClr val="000000"/>
                </a:solidFill>
                <a:effectLst/>
                <a:ea typeface="宋体" pitchFamily="2" charset="-122"/>
                <a:cs typeface="Times New Roman" panose="02020603050405020304" pitchFamily="18" charset="0"/>
              </a:rPr>
              <a:t>类型基本</a:t>
            </a:r>
            <a:r>
              <a:rPr kumimoji="1" lang="zh-CN" altLang="en-US" sz="2400" b="1" dirty="0">
                <a:solidFill>
                  <a:srgbClr val="000000"/>
                </a:solidFill>
                <a:effectLst/>
                <a:ea typeface="宋体" pitchFamily="2" charset="-122"/>
                <a:cs typeface="Times New Roman" panose="02020603050405020304" pitchFamily="18" charset="0"/>
              </a:rPr>
              <a:t>电路</a:t>
            </a:r>
            <a:r>
              <a:rPr kumimoji="1" lang="zh-CN" altLang="en-US" sz="2400" b="1" dirty="0" smtClean="0">
                <a:solidFill>
                  <a:srgbClr val="000000"/>
                </a:solidFill>
                <a:effectLst/>
                <a:ea typeface="宋体" pitchFamily="2" charset="-122"/>
                <a:cs typeface="Times New Roman" panose="02020603050405020304" pitchFamily="18" charset="0"/>
              </a:rPr>
              <a:t>。（</a:t>
            </a:r>
            <a:r>
              <a:rPr kumimoji="1" lang="en-US" altLang="zh-CN" sz="2400" b="1" dirty="0" smtClean="0">
                <a:solidFill>
                  <a:srgbClr val="000000"/>
                </a:solidFill>
                <a:effectLst/>
                <a:ea typeface="宋体" pitchFamily="2" charset="-122"/>
                <a:cs typeface="Times New Roman" panose="02020603050405020304" pitchFamily="18" charset="0"/>
              </a:rPr>
              <a:t>c-b</a:t>
            </a:r>
            <a:r>
              <a:rPr kumimoji="1" lang="zh-CN" altLang="en-US" sz="2400" b="1" dirty="0" smtClean="0">
                <a:solidFill>
                  <a:srgbClr val="000000"/>
                </a:solidFill>
                <a:effectLst/>
                <a:ea typeface="宋体" pitchFamily="2" charset="-122"/>
                <a:cs typeface="Times New Roman" panose="02020603050405020304" pitchFamily="18" charset="0"/>
              </a:rPr>
              <a:t>、</a:t>
            </a:r>
            <a:r>
              <a:rPr kumimoji="1" lang="en-US" altLang="zh-CN" sz="2400" b="1" dirty="0" smtClean="0">
                <a:solidFill>
                  <a:srgbClr val="000000"/>
                </a:solidFill>
                <a:effectLst/>
                <a:ea typeface="宋体" pitchFamily="2" charset="-122"/>
                <a:cs typeface="Times New Roman" panose="02020603050405020304" pitchFamily="18" charset="0"/>
              </a:rPr>
              <a:t>b-e</a:t>
            </a:r>
            <a:r>
              <a:rPr kumimoji="1" lang="zh-CN" altLang="en-US" sz="2400" b="1" dirty="0" smtClean="0">
                <a:solidFill>
                  <a:srgbClr val="000000"/>
                </a:solidFill>
                <a:effectLst/>
                <a:ea typeface="宋体" pitchFamily="2" charset="-122"/>
                <a:cs typeface="Times New Roman" panose="02020603050405020304" pitchFamily="18" charset="0"/>
              </a:rPr>
              <a:t>、</a:t>
            </a:r>
            <a:r>
              <a:rPr kumimoji="1" lang="en-US" altLang="zh-CN" sz="2400" b="1" dirty="0" smtClean="0">
                <a:solidFill>
                  <a:srgbClr val="FF0000"/>
                </a:solidFill>
                <a:effectLst/>
                <a:ea typeface="宋体" pitchFamily="2" charset="-122"/>
                <a:cs typeface="Times New Roman" panose="02020603050405020304" pitchFamily="18" charset="0"/>
              </a:rPr>
              <a:t>c-e</a:t>
            </a:r>
            <a:r>
              <a:rPr kumimoji="1" lang="zh-CN" altLang="en-US" sz="2400" b="1" dirty="0" smtClean="0">
                <a:solidFill>
                  <a:srgbClr val="000000"/>
                </a:solidFill>
                <a:effectLst/>
                <a:ea typeface="宋体" pitchFamily="2" charset="-122"/>
                <a:cs typeface="Times New Roman" panose="02020603050405020304" pitchFamily="18" charset="0"/>
              </a:rPr>
              <a:t>）</a:t>
            </a:r>
            <a:endParaRPr kumimoji="1" lang="zh-CN" altLang="en-US" sz="2400" b="1" dirty="0">
              <a:solidFill>
                <a:srgbClr val="000000"/>
              </a:solidFill>
              <a:effectLst/>
              <a:ea typeface="宋体" pitchFamily="2" charset="-122"/>
              <a:cs typeface="Times New Roman" panose="02020603050405020304" pitchFamily="18" charset="0"/>
            </a:endParaRPr>
          </a:p>
        </p:txBody>
      </p:sp>
      <p:pic>
        <p:nvPicPr>
          <p:cNvPr id="149519" name="Picture 15" descr="70801"/>
          <p:cNvPicPr>
            <a:picLocks noChangeAspect="1" noChangeArrowheads="1"/>
          </p:cNvPicPr>
          <p:nvPr/>
        </p:nvPicPr>
        <p:blipFill>
          <a:blip r:embed="rId2" cstate="print">
            <a:lum/>
          </a:blip>
          <a:srcRect/>
          <a:stretch>
            <a:fillRect/>
          </a:stretch>
        </p:blipFill>
        <p:spPr bwMode="auto">
          <a:xfrm>
            <a:off x="1714480" y="3214686"/>
            <a:ext cx="5257800" cy="3051175"/>
          </a:xfrm>
          <a:prstGeom prst="rect">
            <a:avLst/>
          </a:prstGeom>
          <a:noFill/>
          <a:ln w="38100">
            <a:noFill/>
            <a:miter lim="800000"/>
            <a:headEnd/>
            <a:tailEnd/>
          </a:ln>
        </p:spPr>
      </p:pic>
      <p:sp>
        <p:nvSpPr>
          <p:cNvPr id="6" name="标题 5"/>
          <p:cNvSpPr>
            <a:spLocks noGrp="1"/>
          </p:cNvSpPr>
          <p:nvPr>
            <p:ph type="title" idx="4294967295"/>
          </p:nvPr>
        </p:nvSpPr>
        <p:spPr/>
        <p:txBody>
          <a:bodyPr/>
          <a:lstStyle/>
          <a:p>
            <a:r>
              <a:rPr lang="zh-CN" altLang="en-US" dirty="0" smtClean="0"/>
              <a:t>并联谐振型晶体振荡器</a:t>
            </a:r>
            <a:endParaRPr lang="zh-CN" altLang="en-US" dirty="0"/>
          </a:p>
        </p:txBody>
      </p:sp>
    </p:spTree>
    <p:extLst>
      <p:ext uri="{BB962C8B-B14F-4D97-AF65-F5344CB8AC3E}">
        <p14:creationId xmlns:p14="http://schemas.microsoft.com/office/powerpoint/2010/main" val="857669876"/>
      </p:ext>
    </p:extLst>
  </p:cSld>
  <p:clrMapOvr>
    <a:masterClrMapping/>
  </p:clrMapOvr>
  <mc:AlternateContent xmlns:mc="http://schemas.openxmlformats.org/markup-compatibility/2006" xmlns:p14="http://schemas.microsoft.com/office/powerpoint/2010/main">
    <mc:Choice Requires="p14">
      <p:transition p14:dur="10">
        <p:wipe dir="r"/>
      </p:transition>
    </mc:Choice>
    <mc:Fallback xmlns="">
      <p:transition>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9511"/>
                                        </p:tgtEl>
                                        <p:attrNameLst>
                                          <p:attrName>style.visibility</p:attrName>
                                        </p:attrNameLst>
                                      </p:cBhvr>
                                      <p:to>
                                        <p:strVal val="visible"/>
                                      </p:to>
                                    </p:set>
                                    <p:animEffect transition="in" filter="wipe(up)">
                                      <p:cBhvr>
                                        <p:cTn id="7" dur="500"/>
                                        <p:tgtEl>
                                          <p:spTgt spid="1495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9519"/>
                                        </p:tgtEl>
                                        <p:attrNameLst>
                                          <p:attrName>style.visibility</p:attrName>
                                        </p:attrNameLst>
                                      </p:cBhvr>
                                      <p:to>
                                        <p:strVal val="visible"/>
                                      </p:to>
                                    </p:set>
                                    <p:anim calcmode="lin" valueType="num">
                                      <p:cBhvr additive="base">
                                        <p:cTn id="12" dur="500" fill="hold"/>
                                        <p:tgtEl>
                                          <p:spTgt spid="149519"/>
                                        </p:tgtEl>
                                        <p:attrNameLst>
                                          <p:attrName>ppt_x</p:attrName>
                                        </p:attrNameLst>
                                      </p:cBhvr>
                                      <p:tavLst>
                                        <p:tav tm="0">
                                          <p:val>
                                            <p:strVal val="#ppt_x"/>
                                          </p:val>
                                        </p:tav>
                                        <p:tav tm="100000">
                                          <p:val>
                                            <p:strVal val="#ppt_x"/>
                                          </p:val>
                                        </p:tav>
                                      </p:tavLst>
                                    </p:anim>
                                    <p:anim calcmode="lin" valueType="num">
                                      <p:cBhvr additive="base">
                                        <p:cTn id="13" dur="500" fill="hold"/>
                                        <p:tgtEl>
                                          <p:spTgt spid="1495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635" name="Picture 11" descr="70802"/>
          <p:cNvPicPr preferRelativeResize="0">
            <a:picLocks noChangeAspect="1" noChangeArrowheads="1"/>
          </p:cNvPicPr>
          <p:nvPr/>
        </p:nvPicPr>
        <p:blipFill>
          <a:blip r:embed="rId2" cstate="print">
            <a:lum/>
          </a:blip>
          <a:srcRect/>
          <a:stretch>
            <a:fillRect/>
          </a:stretch>
        </p:blipFill>
        <p:spPr bwMode="auto">
          <a:xfrm>
            <a:off x="396875" y="1196975"/>
            <a:ext cx="8207375" cy="4824413"/>
          </a:xfrm>
          <a:prstGeom prst="rect">
            <a:avLst/>
          </a:prstGeom>
          <a:noFill/>
          <a:ln w="38100">
            <a:noFill/>
            <a:miter lim="800000"/>
            <a:headEnd/>
            <a:tailEnd/>
          </a:ln>
        </p:spPr>
      </p:pic>
      <p:sp>
        <p:nvSpPr>
          <p:cNvPr id="154633" name="Rectangle 9"/>
          <p:cNvSpPr>
            <a:spLocks noChangeArrowheads="1"/>
          </p:cNvSpPr>
          <p:nvPr/>
        </p:nvSpPr>
        <p:spPr bwMode="auto">
          <a:xfrm>
            <a:off x="285720" y="857232"/>
            <a:ext cx="7273925" cy="461665"/>
          </a:xfrm>
          <a:prstGeom prst="rect">
            <a:avLst/>
          </a:prstGeom>
          <a:noFill/>
          <a:ln w="9525" algn="ctr">
            <a:noFill/>
            <a:miter lim="800000"/>
            <a:headEnd/>
            <a:tailEnd/>
          </a:ln>
          <a:effectLst/>
        </p:spPr>
        <p:txBody>
          <a:bodyPr>
            <a:spAutoFit/>
          </a:bodyPr>
          <a:lstStyle/>
          <a:p>
            <a:pPr marL="342900" indent="-342900"/>
            <a:r>
              <a:rPr lang="zh-CN" altLang="en-US" sz="2400" b="1" dirty="0" smtClean="0">
                <a:solidFill>
                  <a:srgbClr val="FF0000"/>
                </a:solidFill>
                <a:latin typeface="+mn-lt"/>
              </a:rPr>
              <a:t>并联</a:t>
            </a:r>
            <a:r>
              <a:rPr lang="zh-CN" altLang="en-US" sz="2400" b="1" dirty="0">
                <a:solidFill>
                  <a:srgbClr val="FF0000"/>
                </a:solidFill>
                <a:latin typeface="+mn-lt"/>
              </a:rPr>
              <a:t>谐振型晶体ｃ－ｂ型振荡器电路</a:t>
            </a:r>
          </a:p>
        </p:txBody>
      </p:sp>
      <p:sp>
        <p:nvSpPr>
          <p:cNvPr id="5" name="标题 4"/>
          <p:cNvSpPr>
            <a:spLocks noGrp="1"/>
          </p:cNvSpPr>
          <p:nvPr>
            <p:ph type="title" idx="4294967295"/>
          </p:nvPr>
        </p:nvSpPr>
        <p:spPr/>
        <p:txBody>
          <a:bodyPr/>
          <a:lstStyle/>
          <a:p>
            <a:r>
              <a:rPr lang="zh-CN" altLang="en-US" sz="3200" dirty="0" smtClean="0"/>
              <a:t>并联</a:t>
            </a:r>
            <a:r>
              <a:rPr lang="zh-CN" altLang="en-US" sz="3200" dirty="0"/>
              <a:t>谐振型晶体振荡器</a:t>
            </a:r>
            <a:endParaRPr lang="zh-CN" altLang="en-US" dirty="0"/>
          </a:p>
        </p:txBody>
      </p:sp>
    </p:spTree>
    <p:extLst>
      <p:ext uri="{BB962C8B-B14F-4D97-AF65-F5344CB8AC3E}">
        <p14:creationId xmlns:p14="http://schemas.microsoft.com/office/powerpoint/2010/main" val="3191751085"/>
      </p:ext>
    </p:extLst>
  </p:cSld>
  <p:clrMapOvr>
    <a:masterClrMapping/>
  </p:clrMapOvr>
  <mc:AlternateContent xmlns:mc="http://schemas.openxmlformats.org/markup-compatibility/2006" xmlns:p14="http://schemas.microsoft.com/office/powerpoint/2010/main">
    <mc:Choice Requires="p14">
      <p:transition p14:dur="10">
        <p:wipe dir="r"/>
      </p:transition>
    </mc:Choice>
    <mc:Fallback xmlns="">
      <p:transition>
        <p:wipe dir="r"/>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57" name="Picture 9" descr="70803"/>
          <p:cNvPicPr>
            <a:picLocks noChangeAspect="1" noChangeArrowheads="1"/>
          </p:cNvPicPr>
          <p:nvPr/>
        </p:nvPicPr>
        <p:blipFill>
          <a:blip r:embed="rId2" cstate="print">
            <a:lum/>
          </a:blip>
          <a:srcRect/>
          <a:stretch>
            <a:fillRect/>
          </a:stretch>
        </p:blipFill>
        <p:spPr bwMode="auto">
          <a:xfrm>
            <a:off x="323850" y="1319232"/>
            <a:ext cx="8424863" cy="4895850"/>
          </a:xfrm>
          <a:prstGeom prst="rect">
            <a:avLst/>
          </a:prstGeom>
          <a:noFill/>
          <a:ln w="38100">
            <a:noFill/>
            <a:miter lim="800000"/>
            <a:headEnd/>
            <a:tailEnd/>
          </a:ln>
        </p:spPr>
      </p:pic>
      <p:sp>
        <p:nvSpPr>
          <p:cNvPr id="155655" name="Rectangle 7"/>
          <p:cNvSpPr>
            <a:spLocks noChangeArrowheads="1"/>
          </p:cNvSpPr>
          <p:nvPr/>
        </p:nvSpPr>
        <p:spPr bwMode="auto">
          <a:xfrm>
            <a:off x="0" y="785794"/>
            <a:ext cx="7273925" cy="461665"/>
          </a:xfrm>
          <a:prstGeom prst="rect">
            <a:avLst/>
          </a:prstGeom>
          <a:noFill/>
          <a:ln w="9525" algn="ctr">
            <a:noFill/>
            <a:miter lim="800000"/>
            <a:headEnd/>
            <a:tailEnd/>
          </a:ln>
          <a:effectLst/>
        </p:spPr>
        <p:txBody>
          <a:bodyPr>
            <a:spAutoFit/>
          </a:bodyPr>
          <a:lstStyle/>
          <a:p>
            <a:pPr marL="342900" indent="-342900"/>
            <a:r>
              <a:rPr lang="zh-CN" altLang="en-US" sz="2400" b="1" dirty="0" smtClean="0">
                <a:solidFill>
                  <a:srgbClr val="FF0000"/>
                </a:solidFill>
                <a:latin typeface="+mn-lt"/>
              </a:rPr>
              <a:t>并联</a:t>
            </a:r>
            <a:r>
              <a:rPr lang="zh-CN" altLang="en-US" sz="2400" b="1" dirty="0">
                <a:solidFill>
                  <a:srgbClr val="FF0000"/>
                </a:solidFill>
                <a:latin typeface="+mn-lt"/>
              </a:rPr>
              <a:t>谐振型晶体</a:t>
            </a:r>
            <a:r>
              <a:rPr lang="en-US" altLang="zh-CN" sz="2400" b="1" dirty="0">
                <a:solidFill>
                  <a:srgbClr val="FF0000"/>
                </a:solidFill>
                <a:latin typeface="+mn-lt"/>
              </a:rPr>
              <a:t>b</a:t>
            </a:r>
            <a:r>
              <a:rPr lang="zh-CN" altLang="en-US" sz="2400" b="1" dirty="0">
                <a:solidFill>
                  <a:srgbClr val="FF0000"/>
                </a:solidFill>
                <a:latin typeface="+mn-lt"/>
              </a:rPr>
              <a:t>－</a:t>
            </a:r>
            <a:r>
              <a:rPr lang="en-US" altLang="zh-CN" sz="2400" b="1" dirty="0">
                <a:solidFill>
                  <a:srgbClr val="FF0000"/>
                </a:solidFill>
                <a:latin typeface="+mn-lt"/>
              </a:rPr>
              <a:t>e</a:t>
            </a:r>
            <a:r>
              <a:rPr lang="zh-CN" altLang="en-US" sz="2400" b="1" dirty="0">
                <a:solidFill>
                  <a:srgbClr val="FF0000"/>
                </a:solidFill>
                <a:latin typeface="+mn-lt"/>
              </a:rPr>
              <a:t>型振荡器电路</a:t>
            </a:r>
          </a:p>
        </p:txBody>
      </p:sp>
      <p:sp>
        <p:nvSpPr>
          <p:cNvPr id="5" name="标题 4"/>
          <p:cNvSpPr>
            <a:spLocks noGrp="1"/>
          </p:cNvSpPr>
          <p:nvPr>
            <p:ph type="title" idx="4294967295"/>
          </p:nvPr>
        </p:nvSpPr>
        <p:spPr/>
        <p:txBody>
          <a:bodyPr/>
          <a:lstStyle/>
          <a:p>
            <a:r>
              <a:rPr lang="zh-CN" altLang="en-US" sz="3200" dirty="0" smtClean="0"/>
              <a:t>并联</a:t>
            </a:r>
            <a:r>
              <a:rPr lang="zh-CN" altLang="en-US" sz="3200" dirty="0"/>
              <a:t>谐振型晶体振荡器</a:t>
            </a:r>
            <a:endParaRPr lang="zh-CN" altLang="en-US" dirty="0"/>
          </a:p>
        </p:txBody>
      </p:sp>
    </p:spTree>
    <p:extLst>
      <p:ext uri="{BB962C8B-B14F-4D97-AF65-F5344CB8AC3E}">
        <p14:creationId xmlns:p14="http://schemas.microsoft.com/office/powerpoint/2010/main" val="1314344882"/>
      </p:ext>
    </p:extLst>
  </p:cSld>
  <p:clrMapOvr>
    <a:masterClrMapping/>
  </p:clrMapOvr>
  <mc:AlternateContent xmlns:mc="http://schemas.openxmlformats.org/markup-compatibility/2006" xmlns:p14="http://schemas.microsoft.com/office/powerpoint/2010/main">
    <mc:Choice Requires="p14">
      <p:transition p14:dur="10">
        <p:wipe dir="r"/>
      </p:transition>
    </mc:Choice>
    <mc:Fallback xmlns="">
      <p:transition>
        <p:wipe dir="r"/>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30" name="Picture 10" descr="70804"/>
          <p:cNvPicPr>
            <a:picLocks noChangeAspect="1" noChangeArrowheads="1"/>
          </p:cNvPicPr>
          <p:nvPr/>
        </p:nvPicPr>
        <p:blipFill>
          <a:blip r:embed="rId2" cstate="print">
            <a:lum/>
          </a:blip>
          <a:srcRect/>
          <a:stretch>
            <a:fillRect/>
          </a:stretch>
        </p:blipFill>
        <p:spPr bwMode="auto">
          <a:xfrm>
            <a:off x="539750" y="1226261"/>
            <a:ext cx="8280400" cy="5000625"/>
          </a:xfrm>
          <a:prstGeom prst="rect">
            <a:avLst/>
          </a:prstGeom>
          <a:noFill/>
          <a:ln w="9525">
            <a:noFill/>
            <a:miter lim="800000"/>
            <a:headEnd/>
            <a:tailEnd/>
          </a:ln>
        </p:spPr>
      </p:pic>
      <p:sp>
        <p:nvSpPr>
          <p:cNvPr id="158725" name="Rectangle 5"/>
          <p:cNvSpPr>
            <a:spLocks noChangeArrowheads="1"/>
          </p:cNvSpPr>
          <p:nvPr/>
        </p:nvSpPr>
        <p:spPr bwMode="auto">
          <a:xfrm>
            <a:off x="214282" y="857232"/>
            <a:ext cx="7273925" cy="461665"/>
          </a:xfrm>
          <a:prstGeom prst="rect">
            <a:avLst/>
          </a:prstGeom>
          <a:noFill/>
          <a:ln w="9525" algn="ctr">
            <a:noFill/>
            <a:miter lim="800000"/>
            <a:headEnd/>
            <a:tailEnd/>
          </a:ln>
          <a:effectLst/>
        </p:spPr>
        <p:txBody>
          <a:bodyPr>
            <a:spAutoFit/>
          </a:bodyPr>
          <a:lstStyle/>
          <a:p>
            <a:pPr marL="342900" indent="-342900"/>
            <a:r>
              <a:rPr lang="zh-CN" altLang="en-US" sz="2400" b="1" dirty="0" smtClean="0">
                <a:solidFill>
                  <a:srgbClr val="FF0000"/>
                </a:solidFill>
              </a:rPr>
              <a:t>串联</a:t>
            </a:r>
            <a:r>
              <a:rPr lang="zh-CN" altLang="en-US" sz="2400" b="1" dirty="0">
                <a:solidFill>
                  <a:srgbClr val="FF0000"/>
                </a:solidFill>
              </a:rPr>
              <a:t>谐振型正弦波晶体振荡器电路</a:t>
            </a:r>
          </a:p>
        </p:txBody>
      </p:sp>
      <p:sp>
        <p:nvSpPr>
          <p:cNvPr id="5" name="标题 4"/>
          <p:cNvSpPr>
            <a:spLocks noGrp="1"/>
          </p:cNvSpPr>
          <p:nvPr>
            <p:ph type="title" idx="4294967295"/>
          </p:nvPr>
        </p:nvSpPr>
        <p:spPr/>
        <p:txBody>
          <a:bodyPr/>
          <a:lstStyle/>
          <a:p>
            <a:r>
              <a:rPr lang="zh-CN" altLang="en-US" dirty="0" smtClean="0"/>
              <a:t>串联谐振型晶体振荡器</a:t>
            </a:r>
            <a:endParaRPr lang="zh-CN" altLang="en-US" dirty="0"/>
          </a:p>
        </p:txBody>
      </p:sp>
    </p:spTree>
    <p:extLst>
      <p:ext uri="{BB962C8B-B14F-4D97-AF65-F5344CB8AC3E}">
        <p14:creationId xmlns:p14="http://schemas.microsoft.com/office/powerpoint/2010/main" val="3985798013"/>
      </p:ext>
    </p:extLst>
  </p:cSld>
  <p:clrMapOvr>
    <a:masterClrMapping/>
  </p:clrMapOvr>
  <mc:AlternateContent xmlns:mc="http://schemas.openxmlformats.org/markup-compatibility/2006" xmlns:p14="http://schemas.microsoft.com/office/powerpoint/2010/main">
    <mc:Choice Requires="p14">
      <p:transition p14:dur="10">
        <p:wipe dir="r"/>
      </p:transition>
    </mc:Choice>
    <mc:Fallback xmlns="">
      <p:transition>
        <p:wipe dir="r"/>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9" name="Rectangle 7"/>
          <p:cNvSpPr>
            <a:spLocks noChangeArrowheads="1"/>
          </p:cNvSpPr>
          <p:nvPr/>
        </p:nvSpPr>
        <p:spPr bwMode="auto">
          <a:xfrm>
            <a:off x="179389" y="755838"/>
            <a:ext cx="8607453" cy="2238241"/>
          </a:xfrm>
          <a:prstGeom prst="rect">
            <a:avLst/>
          </a:prstGeom>
          <a:noFill/>
          <a:ln w="9525" algn="ctr">
            <a:noFill/>
            <a:miter lim="800000"/>
            <a:headEnd/>
            <a:tailEnd/>
          </a:ln>
          <a:effectLst/>
        </p:spPr>
        <p:txBody>
          <a:bodyPr wrap="square">
            <a:spAutoFit/>
          </a:bodyPr>
          <a:lstStyle/>
          <a:p>
            <a:pPr algn="l">
              <a:lnSpc>
                <a:spcPct val="150000"/>
              </a:lnSpc>
            </a:pPr>
            <a:r>
              <a:rPr kumimoji="1" lang="zh-CN" altLang="zh-CN" sz="2400" b="1" dirty="0" smtClean="0">
                <a:solidFill>
                  <a:srgbClr val="000000"/>
                </a:solidFill>
                <a:effectLst/>
                <a:latin typeface="+mn-lt"/>
              </a:rPr>
              <a:t>石英晶体</a:t>
            </a:r>
            <a:r>
              <a:rPr kumimoji="1" lang="zh-CN" altLang="zh-CN" sz="2400" b="1" dirty="0">
                <a:solidFill>
                  <a:srgbClr val="000000"/>
                </a:solidFill>
                <a:effectLst/>
                <a:latin typeface="+mn-lt"/>
              </a:rPr>
              <a:t>的基频越高，晶片的厚度越薄。频率太高时，晶片的厚度太薄，加工困难，且易振碎。因此在要求更高频率工作时，可以在晶体振荡器后面加倍频器。另一个办法就是令晶体工作于它的泛音频率上，构成泛音晶体振荡器。</a:t>
            </a:r>
            <a:endParaRPr kumimoji="1" lang="zh-CN" altLang="en-US" sz="2400" b="1" dirty="0">
              <a:solidFill>
                <a:srgbClr val="000000"/>
              </a:solidFill>
              <a:effectLst/>
              <a:latin typeface="+mn-lt"/>
            </a:endParaRPr>
          </a:p>
        </p:txBody>
      </p:sp>
      <p:sp>
        <p:nvSpPr>
          <p:cNvPr id="146440" name="Rectangle 8"/>
          <p:cNvSpPr>
            <a:spLocks noChangeArrowheads="1"/>
          </p:cNvSpPr>
          <p:nvPr/>
        </p:nvSpPr>
        <p:spPr bwMode="auto">
          <a:xfrm>
            <a:off x="206606" y="2963011"/>
            <a:ext cx="8607453" cy="3471720"/>
          </a:xfrm>
          <a:prstGeom prst="rect">
            <a:avLst/>
          </a:prstGeom>
          <a:noFill/>
          <a:ln w="12700" cap="sq">
            <a:noFill/>
            <a:miter lim="800000"/>
            <a:headEnd type="none" w="sm" len="sm"/>
            <a:tailEnd type="none" w="sm" len="sm"/>
          </a:ln>
          <a:effectLst/>
        </p:spPr>
        <p:txBody>
          <a:bodyPr wrap="square">
            <a:spAutoFit/>
          </a:bodyPr>
          <a:lstStyle/>
          <a:p>
            <a:pPr algn="l">
              <a:lnSpc>
                <a:spcPct val="150000"/>
              </a:lnSpc>
              <a:spcBef>
                <a:spcPct val="5000"/>
              </a:spcBef>
            </a:pPr>
            <a:r>
              <a:rPr lang="zh-CN" altLang="en-US" sz="2400" b="1" dirty="0" smtClean="0">
                <a:solidFill>
                  <a:srgbClr val="000000"/>
                </a:solidFill>
                <a:effectLst>
                  <a:outerShdw blurRad="38100" dist="38100" dir="2700000" algn="tl">
                    <a:srgbClr val="FFFFFF"/>
                  </a:outerShdw>
                </a:effectLst>
                <a:ea typeface="宋体" pitchFamily="2" charset="-122"/>
                <a:cs typeface="Times New Roman" panose="02020603050405020304" pitchFamily="18" charset="0"/>
              </a:rPr>
              <a:t>泛音是石英</a:t>
            </a:r>
            <a:r>
              <a:rPr lang="zh-CN" altLang="en-US" sz="2400" b="1" dirty="0">
                <a:solidFill>
                  <a:srgbClr val="000000"/>
                </a:solidFill>
                <a:effectLst>
                  <a:outerShdw blurRad="38100" dist="38100" dir="2700000" algn="tl">
                    <a:srgbClr val="FFFFFF"/>
                  </a:outerShdw>
                </a:effectLst>
                <a:ea typeface="宋体" pitchFamily="2" charset="-122"/>
                <a:cs typeface="Times New Roman" panose="02020603050405020304" pitchFamily="18" charset="0"/>
              </a:rPr>
              <a:t>片振动的机械谐波</a:t>
            </a:r>
            <a:r>
              <a:rPr lang="zh-CN" altLang="en-US" sz="2400" b="1" dirty="0" smtClean="0">
                <a:solidFill>
                  <a:srgbClr val="000000"/>
                </a:solidFill>
                <a:effectLst>
                  <a:outerShdw blurRad="38100" dist="38100" dir="2700000" algn="tl">
                    <a:srgbClr val="FFFFFF"/>
                  </a:outerShdw>
                </a:effectLst>
                <a:ea typeface="宋体" pitchFamily="2" charset="-122"/>
                <a:cs typeface="Times New Roman" panose="02020603050405020304" pitchFamily="18" charset="0"/>
              </a:rPr>
              <a:t>。与</a:t>
            </a:r>
            <a:r>
              <a:rPr lang="zh-CN" altLang="en-US" sz="2400" b="1" dirty="0">
                <a:solidFill>
                  <a:srgbClr val="000000"/>
                </a:solidFill>
                <a:effectLst>
                  <a:outerShdw blurRad="38100" dist="38100" dir="2700000" algn="tl">
                    <a:srgbClr val="FFFFFF"/>
                  </a:outerShdw>
                </a:effectLst>
                <a:ea typeface="宋体" pitchFamily="2" charset="-122"/>
                <a:cs typeface="Times New Roman" panose="02020603050405020304" pitchFamily="18" charset="0"/>
              </a:rPr>
              <a:t>电气谐波的主要</a:t>
            </a:r>
            <a:r>
              <a:rPr lang="zh-CN" altLang="en-US" sz="2400" b="1" dirty="0" smtClean="0">
                <a:solidFill>
                  <a:srgbClr val="000000"/>
                </a:solidFill>
                <a:effectLst>
                  <a:outerShdw blurRad="38100" dist="38100" dir="2700000" algn="tl">
                    <a:srgbClr val="FFFFFF"/>
                  </a:outerShdw>
                </a:effectLst>
                <a:ea typeface="宋体" pitchFamily="2" charset="-122"/>
                <a:cs typeface="Times New Roman" panose="02020603050405020304" pitchFamily="18" charset="0"/>
              </a:rPr>
              <a:t>区别：</a:t>
            </a:r>
            <a:endParaRPr lang="en-US" altLang="zh-CN" sz="2400" b="1" dirty="0" smtClean="0">
              <a:solidFill>
                <a:srgbClr val="000000"/>
              </a:solidFill>
              <a:effectLst>
                <a:outerShdw blurRad="38100" dist="38100" dir="2700000" algn="tl">
                  <a:srgbClr val="FFFFFF"/>
                </a:outerShdw>
              </a:effectLst>
              <a:ea typeface="宋体" pitchFamily="2" charset="-122"/>
              <a:cs typeface="Times New Roman" panose="02020603050405020304" pitchFamily="18" charset="0"/>
            </a:endParaRPr>
          </a:p>
          <a:p>
            <a:pPr marL="457200" indent="-457200" algn="l">
              <a:lnSpc>
                <a:spcPct val="150000"/>
              </a:lnSpc>
              <a:spcBef>
                <a:spcPct val="5000"/>
              </a:spcBef>
              <a:buFont typeface="+mj-lt"/>
              <a:buAutoNum type="arabicPeriod"/>
            </a:pPr>
            <a:r>
              <a:rPr lang="zh-CN" altLang="en-US" sz="2400" b="1" dirty="0" smtClean="0">
                <a:solidFill>
                  <a:srgbClr val="000000"/>
                </a:solidFill>
                <a:effectLst>
                  <a:outerShdw blurRad="38100" dist="38100" dir="2700000" algn="tl">
                    <a:srgbClr val="FFFFFF"/>
                  </a:outerShdw>
                </a:effectLst>
                <a:ea typeface="宋体" pitchFamily="2" charset="-122"/>
                <a:cs typeface="Times New Roman" panose="02020603050405020304" pitchFamily="18" charset="0"/>
              </a:rPr>
              <a:t>电气</a:t>
            </a:r>
            <a:r>
              <a:rPr lang="zh-CN" altLang="en-US" sz="2400" b="1" dirty="0">
                <a:solidFill>
                  <a:srgbClr val="000000"/>
                </a:solidFill>
                <a:effectLst>
                  <a:outerShdw blurRad="38100" dist="38100" dir="2700000" algn="tl">
                    <a:srgbClr val="FFFFFF"/>
                  </a:outerShdw>
                </a:effectLst>
                <a:ea typeface="宋体" pitchFamily="2" charset="-122"/>
                <a:cs typeface="Times New Roman" panose="02020603050405020304" pitchFamily="18" charset="0"/>
              </a:rPr>
              <a:t>谐波与基波是整数倍关系，且谐波与基波同时并存</a:t>
            </a:r>
            <a:r>
              <a:rPr lang="zh-CN" altLang="en-US" sz="2400" b="1" dirty="0" smtClean="0">
                <a:solidFill>
                  <a:srgbClr val="000000"/>
                </a:solidFill>
                <a:effectLst>
                  <a:outerShdw blurRad="38100" dist="38100" dir="2700000" algn="tl">
                    <a:srgbClr val="FFFFFF"/>
                  </a:outerShdw>
                </a:effectLst>
                <a:ea typeface="宋体" pitchFamily="2" charset="-122"/>
                <a:cs typeface="Times New Roman" panose="02020603050405020304" pitchFamily="18" charset="0"/>
              </a:rPr>
              <a:t>；</a:t>
            </a:r>
            <a:endParaRPr lang="en-US" altLang="zh-CN" sz="2400" b="1" dirty="0" smtClean="0">
              <a:solidFill>
                <a:srgbClr val="000000"/>
              </a:solidFill>
              <a:effectLst>
                <a:outerShdw blurRad="38100" dist="38100" dir="2700000" algn="tl">
                  <a:srgbClr val="FFFFFF"/>
                </a:outerShdw>
              </a:effectLst>
              <a:ea typeface="宋体" pitchFamily="2" charset="-122"/>
              <a:cs typeface="Times New Roman" panose="02020603050405020304" pitchFamily="18" charset="0"/>
            </a:endParaRPr>
          </a:p>
          <a:p>
            <a:pPr marL="457200" indent="-457200" algn="l">
              <a:lnSpc>
                <a:spcPct val="150000"/>
              </a:lnSpc>
              <a:spcBef>
                <a:spcPct val="5000"/>
              </a:spcBef>
              <a:buFont typeface="+mj-lt"/>
              <a:buAutoNum type="arabicPeriod"/>
            </a:pPr>
            <a:r>
              <a:rPr lang="zh-CN" altLang="en-US" sz="2400" b="1" dirty="0" smtClean="0">
                <a:solidFill>
                  <a:srgbClr val="000000"/>
                </a:solidFill>
                <a:effectLst>
                  <a:outerShdw blurRad="38100" dist="38100" dir="2700000" algn="tl">
                    <a:srgbClr val="FFFFFF"/>
                  </a:outerShdw>
                </a:effectLst>
                <a:ea typeface="宋体" pitchFamily="2" charset="-122"/>
                <a:cs typeface="Times New Roman" panose="02020603050405020304" pitchFamily="18" charset="0"/>
              </a:rPr>
              <a:t>泛音</a:t>
            </a:r>
            <a:r>
              <a:rPr lang="zh-CN" altLang="en-US" sz="2400" b="1" dirty="0">
                <a:solidFill>
                  <a:srgbClr val="000000"/>
                </a:solidFill>
                <a:effectLst>
                  <a:outerShdw blurRad="38100" dist="38100" dir="2700000" algn="tl">
                    <a:srgbClr val="FFFFFF"/>
                  </a:outerShdw>
                </a:effectLst>
                <a:ea typeface="宋体" pitchFamily="2" charset="-122"/>
                <a:cs typeface="Times New Roman" panose="02020603050405020304" pitchFamily="18" charset="0"/>
              </a:rPr>
              <a:t>则与基频</a:t>
            </a:r>
            <a:r>
              <a:rPr lang="zh-CN" altLang="en-US" sz="2400" b="1" dirty="0">
                <a:solidFill>
                  <a:srgbClr val="FF0000"/>
                </a:solidFill>
                <a:effectLst>
                  <a:outerShdw blurRad="38100" dist="38100" dir="2700000" algn="tl">
                    <a:srgbClr val="FFFFFF"/>
                  </a:outerShdw>
                </a:effectLst>
                <a:ea typeface="宋体" pitchFamily="2" charset="-122"/>
                <a:cs typeface="Times New Roman" panose="02020603050405020304" pitchFamily="18" charset="0"/>
              </a:rPr>
              <a:t>不成整数倍关系</a:t>
            </a:r>
            <a:r>
              <a:rPr lang="zh-CN" altLang="en-US" sz="2400" b="1" dirty="0">
                <a:solidFill>
                  <a:srgbClr val="000000"/>
                </a:solidFill>
                <a:effectLst>
                  <a:outerShdw blurRad="38100" dist="38100" dir="2700000" algn="tl">
                    <a:srgbClr val="FFFFFF"/>
                  </a:outerShdw>
                </a:effectLst>
                <a:ea typeface="宋体" pitchFamily="2" charset="-122"/>
                <a:cs typeface="Times New Roman" panose="02020603050405020304" pitchFamily="18" charset="0"/>
              </a:rPr>
              <a:t>，只是在基频奇数倍附近，且两者</a:t>
            </a:r>
            <a:r>
              <a:rPr lang="zh-CN" altLang="en-US" sz="2400" b="1" dirty="0">
                <a:solidFill>
                  <a:srgbClr val="FF0000"/>
                </a:solidFill>
                <a:effectLst>
                  <a:outerShdw blurRad="38100" dist="38100" dir="2700000" algn="tl">
                    <a:srgbClr val="FFFFFF"/>
                  </a:outerShdw>
                </a:effectLst>
                <a:ea typeface="宋体" pitchFamily="2" charset="-122"/>
                <a:cs typeface="Times New Roman" panose="02020603050405020304" pitchFamily="18" charset="0"/>
              </a:rPr>
              <a:t>不能同时存在</a:t>
            </a:r>
            <a:r>
              <a:rPr lang="zh-CN" altLang="en-US" sz="2400" b="1" dirty="0" smtClean="0">
                <a:solidFill>
                  <a:srgbClr val="000000"/>
                </a:solidFill>
                <a:effectLst>
                  <a:outerShdw blurRad="38100" dist="38100" dir="2700000" algn="tl">
                    <a:srgbClr val="FFFFFF"/>
                  </a:outerShdw>
                </a:effectLst>
                <a:ea typeface="宋体" pitchFamily="2" charset="-122"/>
                <a:cs typeface="Times New Roman" panose="02020603050405020304" pitchFamily="18" charset="0"/>
              </a:rPr>
              <a:t>。</a:t>
            </a:r>
            <a:endParaRPr lang="en-US" altLang="zh-CN" sz="2400" b="1" dirty="0" smtClean="0">
              <a:solidFill>
                <a:srgbClr val="000000"/>
              </a:solidFill>
              <a:effectLst>
                <a:outerShdw blurRad="38100" dist="38100" dir="2700000" algn="tl">
                  <a:srgbClr val="FFFFFF"/>
                </a:outerShdw>
              </a:effectLst>
              <a:ea typeface="宋体" pitchFamily="2" charset="-122"/>
              <a:cs typeface="Times New Roman" panose="02020603050405020304" pitchFamily="18" charset="0"/>
            </a:endParaRPr>
          </a:p>
          <a:p>
            <a:pPr>
              <a:lnSpc>
                <a:spcPct val="150000"/>
              </a:lnSpc>
              <a:spcBef>
                <a:spcPct val="5000"/>
              </a:spcBef>
            </a:pPr>
            <a:r>
              <a:rPr lang="zh-CN" altLang="en-US" sz="2400" b="1" dirty="0" smtClean="0">
                <a:solidFill>
                  <a:srgbClr val="000000"/>
                </a:solidFill>
                <a:effectLst>
                  <a:outerShdw blurRad="38100" dist="38100" dir="2700000" algn="tl">
                    <a:srgbClr val="FFFFFF"/>
                  </a:outerShdw>
                </a:effectLst>
                <a:ea typeface="宋体" pitchFamily="2" charset="-122"/>
                <a:cs typeface="Times New Roman" panose="02020603050405020304" pitchFamily="18" charset="0"/>
              </a:rPr>
              <a:t>由于</a:t>
            </a:r>
            <a:r>
              <a:rPr lang="zh-CN" altLang="en-US" sz="2400" b="1" dirty="0">
                <a:solidFill>
                  <a:srgbClr val="000000"/>
                </a:solidFill>
                <a:effectLst>
                  <a:outerShdw blurRad="38100" dist="38100" dir="2700000" algn="tl">
                    <a:srgbClr val="FFFFFF"/>
                  </a:outerShdw>
                </a:effectLst>
                <a:ea typeface="宋体" pitchFamily="2" charset="-122"/>
                <a:cs typeface="Times New Roman" panose="02020603050405020304" pitchFamily="18" charset="0"/>
              </a:rPr>
              <a:t>晶体片实际上是一个具有分布参数的三维系统</a:t>
            </a:r>
            <a:r>
              <a:rPr lang="zh-CN" altLang="en-US" dirty="0">
                <a:solidFill>
                  <a:srgbClr val="000000"/>
                </a:solidFill>
                <a:effectLst>
                  <a:outerShdw blurRad="38100" dist="38100" dir="2700000" algn="tl">
                    <a:srgbClr val="FFFFFF"/>
                  </a:outerShdw>
                </a:effectLst>
                <a:ea typeface="宋体" pitchFamily="2" charset="-122"/>
                <a:cs typeface="Times New Roman" panose="02020603050405020304" pitchFamily="18" charset="0"/>
              </a:rPr>
              <a:t>，理论上</a:t>
            </a:r>
            <a:r>
              <a:rPr lang="zh-CN" altLang="en-US" dirty="0" smtClean="0">
                <a:solidFill>
                  <a:srgbClr val="000000"/>
                </a:solidFill>
                <a:effectLst>
                  <a:outerShdw blurRad="38100" dist="38100" dir="2700000" algn="tl">
                    <a:srgbClr val="FFFFFF"/>
                  </a:outerShdw>
                </a:effectLst>
                <a:ea typeface="宋体" pitchFamily="2" charset="-122"/>
                <a:cs typeface="Times New Roman" panose="02020603050405020304" pitchFamily="18" charset="0"/>
              </a:rPr>
              <a:t>固有频率</a:t>
            </a:r>
            <a:r>
              <a:rPr lang="zh-CN" altLang="en-US" sz="2400" b="1" dirty="0" smtClean="0">
                <a:solidFill>
                  <a:srgbClr val="000000"/>
                </a:solidFill>
                <a:effectLst>
                  <a:outerShdw blurRad="38100" dist="38100" dir="2700000" algn="tl">
                    <a:srgbClr val="FFFFFF"/>
                  </a:outerShdw>
                </a:effectLst>
                <a:ea typeface="宋体" pitchFamily="2" charset="-122"/>
                <a:cs typeface="Times New Roman" panose="02020603050405020304" pitchFamily="18" charset="0"/>
              </a:rPr>
              <a:t>有</a:t>
            </a:r>
            <a:r>
              <a:rPr lang="zh-CN" altLang="en-US" sz="2400" b="1" dirty="0">
                <a:solidFill>
                  <a:srgbClr val="000000"/>
                </a:solidFill>
                <a:effectLst>
                  <a:outerShdw blurRad="38100" dist="38100" dir="2700000" algn="tl">
                    <a:srgbClr val="FFFFFF"/>
                  </a:outerShdw>
                </a:effectLst>
                <a:ea typeface="宋体" pitchFamily="2" charset="-122"/>
                <a:cs typeface="Times New Roman" panose="02020603050405020304" pitchFamily="18" charset="0"/>
              </a:rPr>
              <a:t>无限多个。</a:t>
            </a:r>
          </a:p>
        </p:txBody>
      </p:sp>
      <p:sp>
        <p:nvSpPr>
          <p:cNvPr id="5" name="标题 4"/>
          <p:cNvSpPr>
            <a:spLocks noGrp="1"/>
          </p:cNvSpPr>
          <p:nvPr>
            <p:ph type="title" idx="4294967295"/>
          </p:nvPr>
        </p:nvSpPr>
        <p:spPr/>
        <p:txBody>
          <a:bodyPr/>
          <a:lstStyle/>
          <a:p>
            <a:r>
              <a:rPr lang="zh-CN" altLang="en-US" dirty="0" smtClean="0"/>
              <a:t>泛音晶体振荡器</a:t>
            </a:r>
            <a:endParaRPr lang="zh-CN" altLang="en-US" dirty="0"/>
          </a:p>
        </p:txBody>
      </p:sp>
    </p:spTree>
    <p:extLst>
      <p:ext uri="{BB962C8B-B14F-4D97-AF65-F5344CB8AC3E}">
        <p14:creationId xmlns:p14="http://schemas.microsoft.com/office/powerpoint/2010/main" val="502496675"/>
      </p:ext>
    </p:extLst>
  </p:cSld>
  <p:clrMapOvr>
    <a:masterClrMapping/>
  </p:clrMapOvr>
  <mc:AlternateContent xmlns:mc="http://schemas.openxmlformats.org/markup-compatibility/2006" xmlns:p14="http://schemas.microsoft.com/office/powerpoint/2010/main">
    <mc:Choice Requires="p14">
      <p:transition p14:dur="10">
        <p:wipe dir="r"/>
      </p:transition>
    </mc:Choice>
    <mc:Fallback xmlns="">
      <p:transition>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6439"/>
                                        </p:tgtEl>
                                        <p:attrNameLst>
                                          <p:attrName>style.visibility</p:attrName>
                                        </p:attrNameLst>
                                      </p:cBhvr>
                                      <p:to>
                                        <p:strVal val="visible"/>
                                      </p:to>
                                    </p:set>
                                    <p:animEffect transition="in" filter="wipe(up)">
                                      <p:cBhvr>
                                        <p:cTn id="7" dur="500"/>
                                        <p:tgtEl>
                                          <p:spTgt spid="1464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6440">
                                            <p:txEl>
                                              <p:pRg st="0" end="0"/>
                                            </p:txEl>
                                          </p:spTgt>
                                        </p:tgtEl>
                                        <p:attrNameLst>
                                          <p:attrName>style.visibility</p:attrName>
                                        </p:attrNameLst>
                                      </p:cBhvr>
                                      <p:to>
                                        <p:strVal val="visible"/>
                                      </p:to>
                                    </p:set>
                                    <p:animEffect transition="in" filter="wipe(up)">
                                      <p:cBhvr>
                                        <p:cTn id="12" dur="500"/>
                                        <p:tgtEl>
                                          <p:spTgt spid="14644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6440">
                                            <p:txEl>
                                              <p:pRg st="1" end="1"/>
                                            </p:txEl>
                                          </p:spTgt>
                                        </p:tgtEl>
                                        <p:attrNameLst>
                                          <p:attrName>style.visibility</p:attrName>
                                        </p:attrNameLst>
                                      </p:cBhvr>
                                      <p:to>
                                        <p:strVal val="visible"/>
                                      </p:to>
                                    </p:set>
                                    <p:animEffect transition="in" filter="wipe(up)">
                                      <p:cBhvr>
                                        <p:cTn id="17" dur="500"/>
                                        <p:tgtEl>
                                          <p:spTgt spid="14644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6440">
                                            <p:txEl>
                                              <p:pRg st="2" end="2"/>
                                            </p:txEl>
                                          </p:spTgt>
                                        </p:tgtEl>
                                        <p:attrNameLst>
                                          <p:attrName>style.visibility</p:attrName>
                                        </p:attrNameLst>
                                      </p:cBhvr>
                                      <p:to>
                                        <p:strVal val="visible"/>
                                      </p:to>
                                    </p:set>
                                    <p:animEffect transition="in" filter="wipe(up)">
                                      <p:cBhvr>
                                        <p:cTn id="22" dur="500"/>
                                        <p:tgtEl>
                                          <p:spTgt spid="14644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6440">
                                            <p:txEl>
                                              <p:pRg st="3" end="3"/>
                                            </p:txEl>
                                          </p:spTgt>
                                        </p:tgtEl>
                                        <p:attrNameLst>
                                          <p:attrName>style.visibility</p:attrName>
                                        </p:attrNameLst>
                                      </p:cBhvr>
                                      <p:to>
                                        <p:strVal val="visible"/>
                                      </p:to>
                                    </p:set>
                                    <p:animEffect transition="in" filter="wipe(up)">
                                      <p:cBhvr>
                                        <p:cTn id="27" dur="500"/>
                                        <p:tgtEl>
                                          <p:spTgt spid="14644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9" grpId="0"/>
      <p:bldP spid="146440" grpId="0" uiExpand="1"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86" name="Picture 14" descr="70805"/>
          <p:cNvPicPr>
            <a:picLocks noChangeAspect="1" noChangeArrowheads="1"/>
          </p:cNvPicPr>
          <p:nvPr/>
        </p:nvPicPr>
        <p:blipFill>
          <a:blip r:embed="rId2" cstate="print">
            <a:lum/>
          </a:blip>
          <a:srcRect/>
          <a:stretch>
            <a:fillRect/>
          </a:stretch>
        </p:blipFill>
        <p:spPr bwMode="auto">
          <a:xfrm>
            <a:off x="5435600" y="2498725"/>
            <a:ext cx="3527425" cy="3157538"/>
          </a:xfrm>
          <a:prstGeom prst="rect">
            <a:avLst/>
          </a:prstGeom>
          <a:noFill/>
          <a:ln w="38100">
            <a:noFill/>
            <a:miter lim="800000"/>
            <a:headEnd/>
            <a:tailEnd/>
          </a:ln>
        </p:spPr>
      </p:pic>
      <p:sp>
        <p:nvSpPr>
          <p:cNvPr id="156687" name="Rectangle 15"/>
          <p:cNvSpPr>
            <a:spLocks noChangeArrowheads="1"/>
          </p:cNvSpPr>
          <p:nvPr/>
        </p:nvSpPr>
        <p:spPr bwMode="auto">
          <a:xfrm>
            <a:off x="-32" y="674542"/>
            <a:ext cx="9001156" cy="1754326"/>
          </a:xfrm>
          <a:prstGeom prst="rect">
            <a:avLst/>
          </a:prstGeom>
          <a:noFill/>
          <a:ln w="12700" cap="sq">
            <a:noFill/>
            <a:miter lim="800000"/>
            <a:headEnd type="none" w="sm" len="sm"/>
            <a:tailEnd type="none" w="sm" len="sm"/>
          </a:ln>
          <a:effectLst/>
        </p:spPr>
        <p:txBody>
          <a:bodyPr wrap="square">
            <a:spAutoFit/>
          </a:bodyPr>
          <a:lstStyle/>
          <a:p>
            <a:pPr algn="just">
              <a:lnSpc>
                <a:spcPct val="150000"/>
              </a:lnSpc>
              <a:spcBef>
                <a:spcPct val="20000"/>
              </a:spcBef>
            </a:pPr>
            <a:r>
              <a:rPr lang="zh-CN" altLang="en-US" sz="2400" b="1" dirty="0" smtClean="0">
                <a:solidFill>
                  <a:srgbClr val="000000"/>
                </a:solidFill>
                <a:ea typeface="宋体" pitchFamily="2" charset="-122"/>
                <a:cs typeface="Times New Roman" panose="02020603050405020304" pitchFamily="18" charset="0"/>
              </a:rPr>
              <a:t>若</a:t>
            </a:r>
            <a:r>
              <a:rPr lang="zh-CN" altLang="en-US" sz="2400" b="1" dirty="0">
                <a:solidFill>
                  <a:srgbClr val="000000"/>
                </a:solidFill>
                <a:ea typeface="宋体" pitchFamily="2" charset="-122"/>
                <a:cs typeface="Times New Roman" panose="02020603050405020304" pitchFamily="18" charset="0"/>
              </a:rPr>
              <a:t>泛音晶体的标称泛音次数为</a:t>
            </a:r>
            <a:r>
              <a:rPr lang="en-US" altLang="zh-CN" sz="2400" b="1" dirty="0">
                <a:solidFill>
                  <a:srgbClr val="000000"/>
                </a:solidFill>
                <a:ea typeface="宋体" pitchFamily="2" charset="-122"/>
                <a:cs typeface="Times New Roman" panose="02020603050405020304" pitchFamily="18" charset="0"/>
              </a:rPr>
              <a:t>5</a:t>
            </a:r>
            <a:r>
              <a:rPr lang="zh-CN" altLang="en-US" sz="2400" b="1" dirty="0">
                <a:solidFill>
                  <a:srgbClr val="000000"/>
                </a:solidFill>
                <a:ea typeface="宋体" pitchFamily="2" charset="-122"/>
                <a:cs typeface="Times New Roman" panose="02020603050405020304" pitchFamily="18" charset="0"/>
              </a:rPr>
              <a:t>，相应的标称频率为</a:t>
            </a:r>
            <a:r>
              <a:rPr lang="en-US" altLang="zh-CN" sz="2400" b="1" dirty="0">
                <a:solidFill>
                  <a:srgbClr val="000000"/>
                </a:solidFill>
                <a:ea typeface="宋体" pitchFamily="2" charset="-122"/>
                <a:cs typeface="Times New Roman" panose="02020603050405020304" pitchFamily="18" charset="0"/>
              </a:rPr>
              <a:t>5MHz</a:t>
            </a:r>
            <a:r>
              <a:rPr lang="zh-CN" altLang="en-US" sz="2400" b="1" dirty="0">
                <a:solidFill>
                  <a:srgbClr val="000000"/>
                </a:solidFill>
                <a:ea typeface="宋体" pitchFamily="2" charset="-122"/>
                <a:cs typeface="Times New Roman" panose="02020603050405020304" pitchFamily="18" charset="0"/>
              </a:rPr>
              <a:t>，则</a:t>
            </a:r>
            <a:r>
              <a:rPr lang="en-US" altLang="zh-CN" sz="2400" b="1" i="1" dirty="0">
                <a:solidFill>
                  <a:srgbClr val="000000"/>
                </a:solidFill>
                <a:ea typeface="宋体" pitchFamily="2" charset="-122"/>
                <a:cs typeface="Times New Roman" panose="02020603050405020304" pitchFamily="18" charset="0"/>
              </a:rPr>
              <a:t>LC</a:t>
            </a:r>
            <a:r>
              <a:rPr lang="zh-CN" altLang="en-US" sz="2400" b="1" dirty="0">
                <a:solidFill>
                  <a:srgbClr val="000000"/>
                </a:solidFill>
                <a:ea typeface="宋体" pitchFamily="2" charset="-122"/>
                <a:cs typeface="Times New Roman" panose="02020603050405020304" pitchFamily="18" charset="0"/>
              </a:rPr>
              <a:t>谐振回路应调谐在</a:t>
            </a:r>
            <a:r>
              <a:rPr lang="en-US" altLang="zh-CN" sz="2400" b="1" dirty="0">
                <a:solidFill>
                  <a:srgbClr val="000000"/>
                </a:solidFill>
                <a:ea typeface="宋体" pitchFamily="2" charset="-122"/>
                <a:cs typeface="Times New Roman" panose="02020603050405020304" pitchFamily="18" charset="0"/>
              </a:rPr>
              <a:t>3</a:t>
            </a:r>
            <a:r>
              <a:rPr lang="zh-CN" altLang="en-US" sz="2400" b="1" dirty="0">
                <a:solidFill>
                  <a:srgbClr val="000000"/>
                </a:solidFill>
                <a:ea typeface="宋体" pitchFamily="2" charset="-122"/>
                <a:cs typeface="Times New Roman" panose="02020603050405020304" pitchFamily="18" charset="0"/>
              </a:rPr>
              <a:t>～</a:t>
            </a:r>
            <a:r>
              <a:rPr lang="en-US" altLang="zh-CN" sz="2400" b="1" dirty="0">
                <a:solidFill>
                  <a:srgbClr val="000000"/>
                </a:solidFill>
                <a:ea typeface="宋体" pitchFamily="2" charset="-122"/>
                <a:cs typeface="Times New Roman" panose="02020603050405020304" pitchFamily="18" charset="0"/>
              </a:rPr>
              <a:t>5</a:t>
            </a:r>
            <a:r>
              <a:rPr lang="zh-CN" altLang="en-US" sz="2400" b="1" dirty="0">
                <a:solidFill>
                  <a:srgbClr val="000000"/>
                </a:solidFill>
                <a:ea typeface="宋体" pitchFamily="2" charset="-122"/>
                <a:cs typeface="Times New Roman" panose="02020603050405020304" pitchFamily="18" charset="0"/>
              </a:rPr>
              <a:t>次泛音频率之间，如</a:t>
            </a:r>
            <a:r>
              <a:rPr lang="en-US" altLang="zh-CN" sz="2400" b="1" dirty="0">
                <a:solidFill>
                  <a:srgbClr val="000000"/>
                </a:solidFill>
                <a:ea typeface="宋体" pitchFamily="2" charset="-122"/>
                <a:cs typeface="Times New Roman" panose="02020603050405020304" pitchFamily="18" charset="0"/>
              </a:rPr>
              <a:t>3.5MHz</a:t>
            </a:r>
            <a:r>
              <a:rPr lang="zh-CN" altLang="en-US" sz="2400" b="1" dirty="0">
                <a:solidFill>
                  <a:srgbClr val="000000"/>
                </a:solidFill>
                <a:ea typeface="宋体" pitchFamily="2" charset="-122"/>
                <a:cs typeface="Times New Roman" panose="02020603050405020304" pitchFamily="18" charset="0"/>
              </a:rPr>
              <a:t>。在</a:t>
            </a:r>
            <a:r>
              <a:rPr lang="en-US" altLang="zh-CN" sz="2400" b="1" dirty="0">
                <a:solidFill>
                  <a:srgbClr val="000000"/>
                </a:solidFill>
                <a:ea typeface="宋体" pitchFamily="2" charset="-122"/>
                <a:cs typeface="Times New Roman" panose="02020603050405020304" pitchFamily="18" charset="0"/>
              </a:rPr>
              <a:t>5MHz, </a:t>
            </a:r>
            <a:r>
              <a:rPr lang="en-US" altLang="zh-CN" sz="2400" b="1" i="1" dirty="0">
                <a:solidFill>
                  <a:srgbClr val="000000"/>
                </a:solidFill>
                <a:ea typeface="宋体" pitchFamily="2" charset="-122"/>
                <a:cs typeface="Times New Roman" panose="02020603050405020304" pitchFamily="18" charset="0"/>
              </a:rPr>
              <a:t>LC</a:t>
            </a:r>
            <a:r>
              <a:rPr lang="zh-CN" altLang="en-US" sz="2400" b="1" dirty="0">
                <a:solidFill>
                  <a:srgbClr val="000000"/>
                </a:solidFill>
                <a:ea typeface="宋体" pitchFamily="2" charset="-122"/>
                <a:cs typeface="Times New Roman" panose="02020603050405020304" pitchFamily="18" charset="0"/>
              </a:rPr>
              <a:t>谐振回路呈容性，满足相位平衡条件。</a:t>
            </a:r>
          </a:p>
        </p:txBody>
      </p:sp>
      <p:sp>
        <p:nvSpPr>
          <p:cNvPr id="156688" name="Rectangle 16"/>
          <p:cNvSpPr>
            <a:spLocks noChangeArrowheads="1"/>
          </p:cNvSpPr>
          <p:nvPr/>
        </p:nvSpPr>
        <p:spPr bwMode="auto">
          <a:xfrm>
            <a:off x="142844" y="2511655"/>
            <a:ext cx="4930775" cy="3416320"/>
          </a:xfrm>
          <a:prstGeom prst="rect">
            <a:avLst/>
          </a:prstGeom>
          <a:noFill/>
          <a:ln w="12700" cap="sq">
            <a:noFill/>
            <a:miter lim="800000"/>
            <a:headEnd type="none" w="sm" len="sm"/>
            <a:tailEnd type="none" w="sm" len="sm"/>
          </a:ln>
          <a:effectLst/>
        </p:spPr>
        <p:txBody>
          <a:bodyPr>
            <a:spAutoFit/>
          </a:bodyPr>
          <a:lstStyle/>
          <a:p>
            <a:pPr algn="just">
              <a:lnSpc>
                <a:spcPct val="150000"/>
              </a:lnSpc>
              <a:spcBef>
                <a:spcPct val="20000"/>
              </a:spcBef>
            </a:pPr>
            <a:r>
              <a:rPr lang="zh-CN" altLang="en-US" sz="2400" b="1" dirty="0" smtClean="0">
                <a:solidFill>
                  <a:srgbClr val="000000"/>
                </a:solidFill>
                <a:ea typeface="宋体" pitchFamily="2" charset="-122"/>
                <a:cs typeface="Times New Roman" panose="02020603050405020304" pitchFamily="18" charset="0"/>
              </a:rPr>
              <a:t>对于</a:t>
            </a:r>
            <a:r>
              <a:rPr lang="zh-CN" altLang="en-US" sz="2400" b="1" dirty="0">
                <a:solidFill>
                  <a:srgbClr val="000000"/>
                </a:solidFill>
                <a:ea typeface="宋体" pitchFamily="2" charset="-122"/>
                <a:cs typeface="Times New Roman" panose="02020603050405020304" pitchFamily="18" charset="0"/>
              </a:rPr>
              <a:t>基频和</a:t>
            </a:r>
            <a:r>
              <a:rPr lang="en-US" altLang="zh-CN" sz="2400" b="1" dirty="0">
                <a:solidFill>
                  <a:srgbClr val="000000"/>
                </a:solidFill>
                <a:ea typeface="宋体" pitchFamily="2" charset="-122"/>
                <a:cs typeface="Times New Roman" panose="02020603050405020304" pitchFamily="18" charset="0"/>
              </a:rPr>
              <a:t>3</a:t>
            </a:r>
            <a:r>
              <a:rPr lang="zh-CN" altLang="en-US" sz="2400" b="1" dirty="0">
                <a:solidFill>
                  <a:srgbClr val="000000"/>
                </a:solidFill>
                <a:ea typeface="宋体" pitchFamily="2" charset="-122"/>
                <a:cs typeface="Times New Roman" panose="02020603050405020304" pitchFamily="18" charset="0"/>
              </a:rPr>
              <a:t>次泛音频率来说，回路呈感性，振荡器不满足相位平衡条件，不能产生振荡。而对于</a:t>
            </a:r>
            <a:r>
              <a:rPr lang="en-US" altLang="zh-CN" sz="2400" b="1" dirty="0">
                <a:solidFill>
                  <a:srgbClr val="000000"/>
                </a:solidFill>
                <a:ea typeface="宋体" pitchFamily="2" charset="-122"/>
                <a:cs typeface="Times New Roman" panose="02020603050405020304" pitchFamily="18" charset="0"/>
              </a:rPr>
              <a:t>7</a:t>
            </a:r>
            <a:r>
              <a:rPr lang="zh-CN" altLang="en-US" sz="2400" b="1" dirty="0">
                <a:solidFill>
                  <a:srgbClr val="000000"/>
                </a:solidFill>
                <a:ea typeface="宋体" pitchFamily="2" charset="-122"/>
                <a:cs typeface="Times New Roman" panose="02020603050405020304" pitchFamily="18" charset="0"/>
              </a:rPr>
              <a:t>次及其以上的泛音频率，回路呈容性，但其电容量过大，负载阻抗过小，以致电压增益下降太多，不能起振。</a:t>
            </a:r>
          </a:p>
        </p:txBody>
      </p:sp>
      <p:sp>
        <p:nvSpPr>
          <p:cNvPr id="7" name="标题 6"/>
          <p:cNvSpPr>
            <a:spLocks noGrp="1"/>
          </p:cNvSpPr>
          <p:nvPr>
            <p:ph type="title" idx="4294967295"/>
          </p:nvPr>
        </p:nvSpPr>
        <p:spPr/>
        <p:txBody>
          <a:bodyPr/>
          <a:lstStyle/>
          <a:p>
            <a:r>
              <a:rPr lang="zh-CN" altLang="en-US" sz="3200" dirty="0"/>
              <a:t>泛音晶体振荡器</a:t>
            </a:r>
            <a:endParaRPr lang="zh-CN" altLang="en-US" dirty="0"/>
          </a:p>
        </p:txBody>
      </p:sp>
    </p:spTree>
    <p:extLst>
      <p:ext uri="{BB962C8B-B14F-4D97-AF65-F5344CB8AC3E}">
        <p14:creationId xmlns:p14="http://schemas.microsoft.com/office/powerpoint/2010/main" val="3131722979"/>
      </p:ext>
    </p:extLst>
  </p:cSld>
  <p:clrMapOvr>
    <a:masterClrMapping/>
  </p:clrMapOvr>
  <mc:AlternateContent xmlns:mc="http://schemas.openxmlformats.org/markup-compatibility/2006" xmlns:p14="http://schemas.microsoft.com/office/powerpoint/2010/main">
    <mc:Choice Requires="p14">
      <p:transition p14:dur="10">
        <p:wipe dir="r"/>
      </p:transition>
    </mc:Choice>
    <mc:Fallback xmlns="">
      <p:transition>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6687"/>
                                        </p:tgtEl>
                                        <p:attrNameLst>
                                          <p:attrName>style.visibility</p:attrName>
                                        </p:attrNameLst>
                                      </p:cBhvr>
                                      <p:to>
                                        <p:strVal val="visible"/>
                                      </p:to>
                                    </p:set>
                                    <p:animEffect transition="in" filter="wipe(up)">
                                      <p:cBhvr>
                                        <p:cTn id="7" dur="500"/>
                                        <p:tgtEl>
                                          <p:spTgt spid="1566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6688"/>
                                        </p:tgtEl>
                                        <p:attrNameLst>
                                          <p:attrName>style.visibility</p:attrName>
                                        </p:attrNameLst>
                                      </p:cBhvr>
                                      <p:to>
                                        <p:strVal val="visible"/>
                                      </p:to>
                                    </p:set>
                                    <p:animEffect transition="in" filter="wipe(up)">
                                      <p:cBhvr>
                                        <p:cTn id="12" dur="500"/>
                                        <p:tgtEl>
                                          <p:spTgt spid="156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7" grpId="0" autoUpdateAnimBg="0"/>
      <p:bldP spid="15668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smtClean="0">
                <a:ea typeface="宋体" charset="-122"/>
              </a:rPr>
              <a:t>8.1.3  </a:t>
            </a:r>
            <a:r>
              <a:rPr lang="en-US" altLang="zh-CN" i="1" smtClean="0">
                <a:ea typeface="宋体" charset="-122"/>
              </a:rPr>
              <a:t>RC</a:t>
            </a:r>
            <a:r>
              <a:rPr lang="zh-CN" altLang="en-US" smtClean="0">
                <a:ea typeface="宋体" charset="-122"/>
              </a:rPr>
              <a:t>振荡电路</a:t>
            </a:r>
            <a:endParaRPr lang="en-US" altLang="zh-CN" smtClean="0">
              <a:ea typeface="宋体" charset="-122"/>
            </a:endParaRPr>
          </a:p>
        </p:txBody>
      </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38</a:t>
            </a:fld>
            <a:endParaRPr lang="zh-CN" altLang="en-US"/>
          </a:p>
        </p:txBody>
      </p:sp>
      <p:sp>
        <p:nvSpPr>
          <p:cNvPr id="166916" name="Text Box 4"/>
          <p:cNvSpPr txBox="1">
            <a:spLocks noChangeArrowheads="1"/>
          </p:cNvSpPr>
          <p:nvPr/>
        </p:nvSpPr>
        <p:spPr bwMode="auto">
          <a:xfrm>
            <a:off x="121921" y="783273"/>
            <a:ext cx="8887778"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indent="473075"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30000"/>
              </a:lnSpc>
            </a:pPr>
            <a:r>
              <a:rPr lang="en-US" altLang="zh-CN" i="1" dirty="0"/>
              <a:t>RC</a:t>
            </a:r>
            <a:r>
              <a:rPr lang="zh-CN" altLang="en-US" dirty="0"/>
              <a:t>振荡电路的选频网络采用电容和电阻（不使用电感），这种振荡电路构成起来方便，但在高频时小阻值电阻和小容量电容易受干扰，一般只适用于中低频率正弦波振荡。</a:t>
            </a:r>
          </a:p>
        </p:txBody>
      </p:sp>
      <p:grpSp>
        <p:nvGrpSpPr>
          <p:cNvPr id="2" name="Group 5"/>
          <p:cNvGrpSpPr>
            <a:grpSpLocks/>
          </p:cNvGrpSpPr>
          <p:nvPr/>
        </p:nvGrpSpPr>
        <p:grpSpPr bwMode="auto">
          <a:xfrm>
            <a:off x="3813810" y="2413635"/>
            <a:ext cx="3733800" cy="1981200"/>
            <a:chOff x="1344" y="1200"/>
            <a:chExt cx="2352" cy="1248"/>
          </a:xfrm>
        </p:grpSpPr>
        <p:sp>
          <p:nvSpPr>
            <p:cNvPr id="38922" name="Rectangle 6"/>
            <p:cNvSpPr>
              <a:spLocks noChangeArrowheads="1"/>
            </p:cNvSpPr>
            <p:nvPr/>
          </p:nvSpPr>
          <p:spPr bwMode="auto">
            <a:xfrm>
              <a:off x="1632" y="1200"/>
              <a:ext cx="1008" cy="576"/>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r>
                <a:rPr lang="zh-CN" altLang="en-US"/>
                <a:t>放大电路</a:t>
              </a:r>
            </a:p>
          </p:txBody>
        </p:sp>
        <p:sp>
          <p:nvSpPr>
            <p:cNvPr id="38923" name="Rectangle 7"/>
            <p:cNvSpPr>
              <a:spLocks noChangeArrowheads="1"/>
            </p:cNvSpPr>
            <p:nvPr/>
          </p:nvSpPr>
          <p:spPr bwMode="auto">
            <a:xfrm>
              <a:off x="1632" y="1920"/>
              <a:ext cx="1008" cy="528"/>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r>
                <a:rPr lang="en-US" altLang="zh-CN" i="1"/>
                <a:t>RC</a:t>
              </a:r>
              <a:r>
                <a:rPr lang="zh-CN" altLang="en-US"/>
                <a:t>选频</a:t>
              </a:r>
            </a:p>
          </p:txBody>
        </p:sp>
        <p:sp>
          <p:nvSpPr>
            <p:cNvPr id="38924" name="Line 8"/>
            <p:cNvSpPr>
              <a:spLocks noChangeShapeType="1"/>
            </p:cNvSpPr>
            <p:nvPr/>
          </p:nvSpPr>
          <p:spPr bwMode="auto">
            <a:xfrm>
              <a:off x="2640" y="1488"/>
              <a:ext cx="1056" cy="1"/>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5" name="Freeform 9"/>
            <p:cNvSpPr>
              <a:spLocks/>
            </p:cNvSpPr>
            <p:nvPr/>
          </p:nvSpPr>
          <p:spPr bwMode="auto">
            <a:xfrm>
              <a:off x="2640" y="1488"/>
              <a:ext cx="384" cy="672"/>
            </a:xfrm>
            <a:custGeom>
              <a:avLst/>
              <a:gdLst>
                <a:gd name="T0" fmla="*/ 384 w 384"/>
                <a:gd name="T1" fmla="*/ 0 h 672"/>
                <a:gd name="T2" fmla="*/ 384 w 384"/>
                <a:gd name="T3" fmla="*/ 672 h 672"/>
                <a:gd name="T4" fmla="*/ 0 w 384"/>
                <a:gd name="T5" fmla="*/ 672 h 672"/>
                <a:gd name="T6" fmla="*/ 0 60000 65536"/>
                <a:gd name="T7" fmla="*/ 0 60000 65536"/>
                <a:gd name="T8" fmla="*/ 0 60000 65536"/>
                <a:gd name="T9" fmla="*/ 0 w 384"/>
                <a:gd name="T10" fmla="*/ 0 h 672"/>
                <a:gd name="T11" fmla="*/ 384 w 384"/>
                <a:gd name="T12" fmla="*/ 672 h 672"/>
              </a:gdLst>
              <a:ahLst/>
              <a:cxnLst>
                <a:cxn ang="T6">
                  <a:pos x="T0" y="T1"/>
                </a:cxn>
                <a:cxn ang="T7">
                  <a:pos x="T2" y="T3"/>
                </a:cxn>
                <a:cxn ang="T8">
                  <a:pos x="T4" y="T5"/>
                </a:cxn>
              </a:cxnLst>
              <a:rect l="T9" t="T10" r="T11" b="T12"/>
              <a:pathLst>
                <a:path w="384" h="672">
                  <a:moveTo>
                    <a:pt x="384" y="0"/>
                  </a:moveTo>
                  <a:lnTo>
                    <a:pt x="384" y="672"/>
                  </a:lnTo>
                  <a:lnTo>
                    <a:pt x="0" y="672"/>
                  </a:lnTo>
                </a:path>
              </a:pathLst>
            </a:custGeom>
            <a:noFill/>
            <a:ln w="28575" cap="sq">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26" name="Freeform 10"/>
            <p:cNvSpPr>
              <a:spLocks/>
            </p:cNvSpPr>
            <p:nvPr/>
          </p:nvSpPr>
          <p:spPr bwMode="auto">
            <a:xfrm>
              <a:off x="1344" y="1488"/>
              <a:ext cx="288" cy="672"/>
            </a:xfrm>
            <a:custGeom>
              <a:avLst/>
              <a:gdLst>
                <a:gd name="T0" fmla="*/ 288 w 288"/>
                <a:gd name="T1" fmla="*/ 672 h 672"/>
                <a:gd name="T2" fmla="*/ 0 w 288"/>
                <a:gd name="T3" fmla="*/ 672 h 672"/>
                <a:gd name="T4" fmla="*/ 0 w 288"/>
                <a:gd name="T5" fmla="*/ 0 h 672"/>
                <a:gd name="T6" fmla="*/ 288 w 288"/>
                <a:gd name="T7" fmla="*/ 0 h 672"/>
                <a:gd name="T8" fmla="*/ 0 60000 65536"/>
                <a:gd name="T9" fmla="*/ 0 60000 65536"/>
                <a:gd name="T10" fmla="*/ 0 60000 65536"/>
                <a:gd name="T11" fmla="*/ 0 60000 65536"/>
                <a:gd name="T12" fmla="*/ 0 w 288"/>
                <a:gd name="T13" fmla="*/ 0 h 672"/>
                <a:gd name="T14" fmla="*/ 288 w 288"/>
                <a:gd name="T15" fmla="*/ 672 h 672"/>
              </a:gdLst>
              <a:ahLst/>
              <a:cxnLst>
                <a:cxn ang="T8">
                  <a:pos x="T0" y="T1"/>
                </a:cxn>
                <a:cxn ang="T9">
                  <a:pos x="T2" y="T3"/>
                </a:cxn>
                <a:cxn ang="T10">
                  <a:pos x="T4" y="T5"/>
                </a:cxn>
                <a:cxn ang="T11">
                  <a:pos x="T6" y="T7"/>
                </a:cxn>
              </a:cxnLst>
              <a:rect l="T12" t="T13" r="T14" b="T15"/>
              <a:pathLst>
                <a:path w="288" h="672">
                  <a:moveTo>
                    <a:pt x="288" y="672"/>
                  </a:moveTo>
                  <a:lnTo>
                    <a:pt x="0" y="672"/>
                  </a:lnTo>
                  <a:lnTo>
                    <a:pt x="0" y="0"/>
                  </a:lnTo>
                  <a:lnTo>
                    <a:pt x="288" y="0"/>
                  </a:lnTo>
                </a:path>
              </a:pathLst>
            </a:custGeom>
            <a:noFill/>
            <a:ln w="28575" cap="sq">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27" name="Text Box 11"/>
            <p:cNvSpPr txBox="1">
              <a:spLocks noChangeArrowheads="1"/>
            </p:cNvSpPr>
            <p:nvPr/>
          </p:nvSpPr>
          <p:spPr bwMode="auto">
            <a:xfrm>
              <a:off x="3206" y="1213"/>
              <a:ext cx="38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lIns="0" tIns="0" rIns="0" bIns="0">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输出</a:t>
              </a:r>
            </a:p>
          </p:txBody>
        </p:sp>
      </p:grpSp>
      <p:sp>
        <p:nvSpPr>
          <p:cNvPr id="166924" name="Text Box 12"/>
          <p:cNvSpPr txBox="1">
            <a:spLocks noChangeArrowheads="1"/>
          </p:cNvSpPr>
          <p:nvPr/>
        </p:nvSpPr>
        <p:spPr bwMode="auto">
          <a:xfrm>
            <a:off x="580073" y="2300923"/>
            <a:ext cx="412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RC</a:t>
            </a:r>
            <a:r>
              <a:rPr lang="zh-CN" altLang="en-US"/>
              <a:t>正弦波振荡的组成</a:t>
            </a:r>
          </a:p>
        </p:txBody>
      </p:sp>
      <p:sp>
        <p:nvSpPr>
          <p:cNvPr id="166925" name="Text Box 13"/>
          <p:cNvSpPr txBox="1">
            <a:spLocks noChangeArrowheads="1"/>
          </p:cNvSpPr>
          <p:nvPr/>
        </p:nvSpPr>
        <p:spPr bwMode="auto">
          <a:xfrm>
            <a:off x="438785" y="4432935"/>
            <a:ext cx="8367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按照</a:t>
            </a:r>
            <a:r>
              <a:rPr lang="en-US" altLang="zh-CN" i="1"/>
              <a:t>RC</a:t>
            </a:r>
            <a:r>
              <a:rPr lang="zh-CN" altLang="en-US"/>
              <a:t>选频网络的不同，常用的</a:t>
            </a:r>
            <a:r>
              <a:rPr lang="en-US" altLang="zh-CN" i="1"/>
              <a:t>RC</a:t>
            </a:r>
            <a:r>
              <a:rPr lang="zh-CN" altLang="en-US"/>
              <a:t>正弦波振荡有：</a:t>
            </a:r>
          </a:p>
        </p:txBody>
      </p:sp>
      <p:sp>
        <p:nvSpPr>
          <p:cNvPr id="166926" name="Text Box 14">
            <a:hlinkClick r:id="rId2" action="ppaction://hlinksldjump"/>
          </p:cNvPr>
          <p:cNvSpPr txBox="1">
            <a:spLocks noChangeArrowheads="1"/>
          </p:cNvSpPr>
          <p:nvPr/>
        </p:nvSpPr>
        <p:spPr bwMode="auto">
          <a:xfrm>
            <a:off x="784860" y="4853623"/>
            <a:ext cx="4754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zh-CN"/>
              <a:t>（1）</a:t>
            </a:r>
            <a:r>
              <a:rPr lang="en-US" altLang="zh-CN" i="1"/>
              <a:t>RC</a:t>
            </a:r>
            <a:r>
              <a:rPr lang="zh-CN" altLang="en-US"/>
              <a:t>串并联网络振荡</a:t>
            </a:r>
          </a:p>
        </p:txBody>
      </p:sp>
      <p:sp>
        <p:nvSpPr>
          <p:cNvPr id="166927" name="Text Box 15">
            <a:hlinkClick r:id="rId3" action="ppaction://hlinksldjump"/>
          </p:cNvPr>
          <p:cNvSpPr txBox="1">
            <a:spLocks noChangeArrowheads="1"/>
          </p:cNvSpPr>
          <p:nvPr/>
        </p:nvSpPr>
        <p:spPr bwMode="auto">
          <a:xfrm>
            <a:off x="784860" y="5323523"/>
            <a:ext cx="5045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zh-CN"/>
              <a:t>（2）</a:t>
            </a:r>
            <a:r>
              <a:rPr lang="en-US" altLang="zh-CN" i="1"/>
              <a:t>RC</a:t>
            </a:r>
            <a:r>
              <a:rPr lang="zh-CN" altLang="en-US"/>
              <a:t>移相振荡</a:t>
            </a:r>
          </a:p>
        </p:txBody>
      </p:sp>
      <p:sp>
        <p:nvSpPr>
          <p:cNvPr id="166928" name="Text Box 16">
            <a:hlinkClick r:id="rId2" action="ppaction://hlinksldjump"/>
          </p:cNvPr>
          <p:cNvSpPr txBox="1">
            <a:spLocks noChangeArrowheads="1"/>
          </p:cNvSpPr>
          <p:nvPr/>
        </p:nvSpPr>
        <p:spPr bwMode="auto">
          <a:xfrm>
            <a:off x="784860" y="5795010"/>
            <a:ext cx="4849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solidFill>
                  <a:srgbClr val="003300"/>
                </a:solidFill>
              </a:rPr>
              <a:t>（</a:t>
            </a:r>
            <a:r>
              <a:rPr lang="en-US" altLang="zh-CN">
                <a:solidFill>
                  <a:srgbClr val="003300"/>
                </a:solidFill>
              </a:rPr>
              <a:t>3</a:t>
            </a:r>
            <a:r>
              <a:rPr lang="zh-CN" altLang="en-US">
                <a:solidFill>
                  <a:srgbClr val="003300"/>
                </a:solidFill>
              </a:rPr>
              <a:t>）</a:t>
            </a:r>
            <a:r>
              <a:rPr lang="en-US" altLang="zh-CN" i="1">
                <a:solidFill>
                  <a:srgbClr val="003300"/>
                </a:solidFill>
              </a:rPr>
              <a:t>RC</a:t>
            </a:r>
            <a:r>
              <a:rPr lang="zh-CN" altLang="en-US">
                <a:solidFill>
                  <a:srgbClr val="003300"/>
                </a:solidFill>
              </a:rPr>
              <a:t>双</a:t>
            </a:r>
            <a:r>
              <a:rPr lang="en-US" altLang="zh-CN">
                <a:solidFill>
                  <a:srgbClr val="003300"/>
                </a:solidFill>
              </a:rPr>
              <a:t>T</a:t>
            </a:r>
            <a:r>
              <a:rPr lang="zh-CN" altLang="en-US">
                <a:solidFill>
                  <a:srgbClr val="003300"/>
                </a:solidFill>
              </a:rPr>
              <a:t>网络振荡</a:t>
            </a:r>
            <a:r>
              <a:rPr lang="zh-CN" altLang="en-US"/>
              <a:t>   等</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6916"/>
                                        </p:tgtEl>
                                        <p:attrNameLst>
                                          <p:attrName>style.visibility</p:attrName>
                                        </p:attrNameLst>
                                      </p:cBhvr>
                                      <p:to>
                                        <p:strVal val="visible"/>
                                      </p:to>
                                    </p:set>
                                    <p:animEffect transition="in" filter="wipe(up)">
                                      <p:cBhvr>
                                        <p:cTn id="7" dur="1000"/>
                                        <p:tgtEl>
                                          <p:spTgt spid="1669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6924"/>
                                        </p:tgtEl>
                                        <p:attrNameLst>
                                          <p:attrName>style.visibility</p:attrName>
                                        </p:attrNameLst>
                                      </p:cBhvr>
                                      <p:to>
                                        <p:strVal val="visible"/>
                                      </p:to>
                                    </p:set>
                                    <p:anim calcmode="lin" valueType="num">
                                      <p:cBhvr additive="base">
                                        <p:cTn id="12" dur="500" fill="hold"/>
                                        <p:tgtEl>
                                          <p:spTgt spid="166924"/>
                                        </p:tgtEl>
                                        <p:attrNameLst>
                                          <p:attrName>ppt_x</p:attrName>
                                        </p:attrNameLst>
                                      </p:cBhvr>
                                      <p:tavLst>
                                        <p:tav tm="0">
                                          <p:val>
                                            <p:strVal val="#ppt_x"/>
                                          </p:val>
                                        </p:tav>
                                        <p:tav tm="100000">
                                          <p:val>
                                            <p:strVal val="#ppt_x"/>
                                          </p:val>
                                        </p:tav>
                                      </p:tavLst>
                                    </p:anim>
                                    <p:anim calcmode="lin" valueType="num">
                                      <p:cBhvr additive="base">
                                        <p:cTn id="13" dur="500" fill="hold"/>
                                        <p:tgtEl>
                                          <p:spTgt spid="166924"/>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66925"/>
                                        </p:tgtEl>
                                        <p:attrNameLst>
                                          <p:attrName>style.visibility</p:attrName>
                                        </p:attrNameLst>
                                      </p:cBhvr>
                                      <p:to>
                                        <p:strVal val="visible"/>
                                      </p:to>
                                    </p:set>
                                    <p:anim calcmode="lin" valueType="num">
                                      <p:cBhvr additive="base">
                                        <p:cTn id="21" dur="500" fill="hold"/>
                                        <p:tgtEl>
                                          <p:spTgt spid="166925"/>
                                        </p:tgtEl>
                                        <p:attrNameLst>
                                          <p:attrName>ppt_x</p:attrName>
                                        </p:attrNameLst>
                                      </p:cBhvr>
                                      <p:tavLst>
                                        <p:tav tm="0">
                                          <p:val>
                                            <p:strVal val="#ppt_x"/>
                                          </p:val>
                                        </p:tav>
                                        <p:tav tm="100000">
                                          <p:val>
                                            <p:strVal val="#ppt_x"/>
                                          </p:val>
                                        </p:tav>
                                      </p:tavLst>
                                    </p:anim>
                                    <p:anim calcmode="lin" valueType="num">
                                      <p:cBhvr additive="base">
                                        <p:cTn id="22" dur="500" fill="hold"/>
                                        <p:tgtEl>
                                          <p:spTgt spid="166925"/>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166926"/>
                                        </p:tgtEl>
                                        <p:attrNameLst>
                                          <p:attrName>style.visibility</p:attrName>
                                        </p:attrNameLst>
                                      </p:cBhvr>
                                      <p:to>
                                        <p:strVal val="visible"/>
                                      </p:to>
                                    </p:set>
                                    <p:anim calcmode="lin" valueType="num">
                                      <p:cBhvr additive="base">
                                        <p:cTn id="26" dur="500" fill="hold"/>
                                        <p:tgtEl>
                                          <p:spTgt spid="166926"/>
                                        </p:tgtEl>
                                        <p:attrNameLst>
                                          <p:attrName>ppt_x</p:attrName>
                                        </p:attrNameLst>
                                      </p:cBhvr>
                                      <p:tavLst>
                                        <p:tav tm="0">
                                          <p:val>
                                            <p:strVal val="#ppt_x"/>
                                          </p:val>
                                        </p:tav>
                                        <p:tav tm="100000">
                                          <p:val>
                                            <p:strVal val="#ppt_x"/>
                                          </p:val>
                                        </p:tav>
                                      </p:tavLst>
                                    </p:anim>
                                    <p:anim calcmode="lin" valueType="num">
                                      <p:cBhvr additive="base">
                                        <p:cTn id="27" dur="500" fill="hold"/>
                                        <p:tgtEl>
                                          <p:spTgt spid="166926"/>
                                        </p:tgtEl>
                                        <p:attrNameLst>
                                          <p:attrName>ppt_y</p:attrName>
                                        </p:attrNameLst>
                                      </p:cBhvr>
                                      <p:tavLst>
                                        <p:tav tm="0">
                                          <p:val>
                                            <p:strVal val="1+#ppt_h/2"/>
                                          </p:val>
                                        </p:tav>
                                        <p:tav tm="100000">
                                          <p:val>
                                            <p:strVal val="#ppt_y"/>
                                          </p:val>
                                        </p:tav>
                                      </p:tavLst>
                                    </p:anim>
                                  </p:childTnLst>
                                </p:cTn>
                              </p:par>
                            </p:childTnLst>
                          </p:cTn>
                        </p:par>
                        <p:par>
                          <p:cTn id="28" fill="hold" nodeType="afterGroup">
                            <p:stCondLst>
                              <p:cond delay="1000"/>
                            </p:stCondLst>
                            <p:childTnLst>
                              <p:par>
                                <p:cTn id="29" presetID="2" presetClass="entr" presetSubtype="4" fill="hold" grpId="0" nodeType="afterEffect">
                                  <p:stCondLst>
                                    <p:cond delay="0"/>
                                  </p:stCondLst>
                                  <p:childTnLst>
                                    <p:set>
                                      <p:cBhvr>
                                        <p:cTn id="30" dur="1" fill="hold">
                                          <p:stCondLst>
                                            <p:cond delay="0"/>
                                          </p:stCondLst>
                                        </p:cTn>
                                        <p:tgtEl>
                                          <p:spTgt spid="166927"/>
                                        </p:tgtEl>
                                        <p:attrNameLst>
                                          <p:attrName>style.visibility</p:attrName>
                                        </p:attrNameLst>
                                      </p:cBhvr>
                                      <p:to>
                                        <p:strVal val="visible"/>
                                      </p:to>
                                    </p:set>
                                    <p:anim calcmode="lin" valueType="num">
                                      <p:cBhvr additive="base">
                                        <p:cTn id="31" dur="500" fill="hold"/>
                                        <p:tgtEl>
                                          <p:spTgt spid="166927"/>
                                        </p:tgtEl>
                                        <p:attrNameLst>
                                          <p:attrName>ppt_x</p:attrName>
                                        </p:attrNameLst>
                                      </p:cBhvr>
                                      <p:tavLst>
                                        <p:tav tm="0">
                                          <p:val>
                                            <p:strVal val="#ppt_x"/>
                                          </p:val>
                                        </p:tav>
                                        <p:tav tm="100000">
                                          <p:val>
                                            <p:strVal val="#ppt_x"/>
                                          </p:val>
                                        </p:tav>
                                      </p:tavLst>
                                    </p:anim>
                                    <p:anim calcmode="lin" valueType="num">
                                      <p:cBhvr additive="base">
                                        <p:cTn id="32" dur="500" fill="hold"/>
                                        <p:tgtEl>
                                          <p:spTgt spid="166927"/>
                                        </p:tgtEl>
                                        <p:attrNameLst>
                                          <p:attrName>ppt_y</p:attrName>
                                        </p:attrNameLst>
                                      </p:cBhvr>
                                      <p:tavLst>
                                        <p:tav tm="0">
                                          <p:val>
                                            <p:strVal val="1+#ppt_h/2"/>
                                          </p:val>
                                        </p:tav>
                                        <p:tav tm="100000">
                                          <p:val>
                                            <p:strVal val="#ppt_y"/>
                                          </p:val>
                                        </p:tav>
                                      </p:tavLst>
                                    </p:anim>
                                  </p:childTnLst>
                                </p:cTn>
                              </p:par>
                            </p:childTnLst>
                          </p:cTn>
                        </p:par>
                        <p:par>
                          <p:cTn id="33" fill="hold" nodeType="afterGroup">
                            <p:stCondLst>
                              <p:cond delay="1500"/>
                            </p:stCondLst>
                            <p:childTnLst>
                              <p:par>
                                <p:cTn id="34" presetID="2" presetClass="entr" presetSubtype="4" fill="hold" grpId="0" nodeType="afterEffect">
                                  <p:stCondLst>
                                    <p:cond delay="0"/>
                                  </p:stCondLst>
                                  <p:childTnLst>
                                    <p:set>
                                      <p:cBhvr>
                                        <p:cTn id="35" dur="1" fill="hold">
                                          <p:stCondLst>
                                            <p:cond delay="0"/>
                                          </p:stCondLst>
                                        </p:cTn>
                                        <p:tgtEl>
                                          <p:spTgt spid="166928"/>
                                        </p:tgtEl>
                                        <p:attrNameLst>
                                          <p:attrName>style.visibility</p:attrName>
                                        </p:attrNameLst>
                                      </p:cBhvr>
                                      <p:to>
                                        <p:strVal val="visible"/>
                                      </p:to>
                                    </p:set>
                                    <p:anim calcmode="lin" valueType="num">
                                      <p:cBhvr additive="base">
                                        <p:cTn id="36" dur="500" fill="hold"/>
                                        <p:tgtEl>
                                          <p:spTgt spid="166928"/>
                                        </p:tgtEl>
                                        <p:attrNameLst>
                                          <p:attrName>ppt_x</p:attrName>
                                        </p:attrNameLst>
                                      </p:cBhvr>
                                      <p:tavLst>
                                        <p:tav tm="0">
                                          <p:val>
                                            <p:strVal val="#ppt_x"/>
                                          </p:val>
                                        </p:tav>
                                        <p:tav tm="100000">
                                          <p:val>
                                            <p:strVal val="#ppt_x"/>
                                          </p:val>
                                        </p:tav>
                                      </p:tavLst>
                                    </p:anim>
                                    <p:anim calcmode="lin" valueType="num">
                                      <p:cBhvr additive="base">
                                        <p:cTn id="37" dur="500" fill="hold"/>
                                        <p:tgtEl>
                                          <p:spTgt spid="1669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autoUpdateAnimBg="0"/>
      <p:bldP spid="166924" grpId="0" autoUpdateAnimBg="0"/>
      <p:bldP spid="166925" grpId="0" autoUpdateAnimBg="0"/>
      <p:bldP spid="166926" grpId="0"/>
      <p:bldP spid="166927" grpId="0"/>
      <p:bldP spid="16692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zh-CN" smtClean="0">
                <a:ea typeface="宋体" charset="-122"/>
              </a:rPr>
              <a:t>8.1.3  </a:t>
            </a:r>
            <a:r>
              <a:rPr lang="en-US" altLang="zh-CN" i="1" smtClean="0">
                <a:ea typeface="宋体" charset="-122"/>
              </a:rPr>
              <a:t>RC</a:t>
            </a:r>
            <a:r>
              <a:rPr lang="zh-CN" altLang="en-US" smtClean="0">
                <a:ea typeface="宋体" charset="-122"/>
              </a:rPr>
              <a:t>振荡电路（续</a:t>
            </a:r>
            <a:r>
              <a:rPr lang="en-US" altLang="zh-CN" smtClean="0">
                <a:ea typeface="宋体" charset="-122"/>
              </a:rPr>
              <a:t>1</a:t>
            </a:r>
            <a:r>
              <a:rPr lang="zh-CN" altLang="en-US" smtClean="0">
                <a:ea typeface="宋体" charset="-122"/>
              </a:rPr>
              <a:t>）</a:t>
            </a:r>
            <a:endParaRPr lang="en-US" altLang="zh-CN" smtClean="0">
              <a:ea typeface="宋体" charset="-122"/>
            </a:endParaRPr>
          </a:p>
        </p:txBody>
      </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39</a:t>
            </a:fld>
            <a:endParaRPr lang="zh-CN" altLang="en-US"/>
          </a:p>
        </p:txBody>
      </p:sp>
      <p:sp>
        <p:nvSpPr>
          <p:cNvPr id="7173" name="Rectangle 3"/>
          <p:cNvSpPr>
            <a:spLocks noGrp="1" noChangeArrowheads="1"/>
          </p:cNvSpPr>
          <p:nvPr>
            <p:ph sz="quarter" idx="11"/>
          </p:nvPr>
        </p:nvSpPr>
        <p:spPr/>
        <p:txBody>
          <a:bodyPr/>
          <a:lstStyle/>
          <a:p>
            <a:pPr eaLnBrk="1" hangingPunct="1"/>
            <a:r>
              <a:rPr lang="en-US" altLang="zh-CN" i="1" smtClean="0">
                <a:ea typeface="宋体" charset="-122"/>
              </a:rPr>
              <a:t>RC</a:t>
            </a:r>
            <a:r>
              <a:rPr lang="zh-CN" altLang="en-US" smtClean="0">
                <a:ea typeface="宋体" charset="-122"/>
              </a:rPr>
              <a:t>串并联网络振荡</a:t>
            </a:r>
            <a:r>
              <a:rPr lang="en-US" altLang="zh-CN" smtClean="0">
                <a:ea typeface="宋体" charset="-122"/>
              </a:rPr>
              <a:t>(</a:t>
            </a:r>
            <a:r>
              <a:rPr lang="zh-CN" altLang="en-US" smtClean="0">
                <a:ea typeface="宋体" charset="-122"/>
              </a:rPr>
              <a:t>文氏桥振荡器）</a:t>
            </a:r>
          </a:p>
        </p:txBody>
      </p:sp>
      <p:graphicFrame>
        <p:nvGraphicFramePr>
          <p:cNvPr id="167940" name="Object 4"/>
          <p:cNvGraphicFramePr>
            <a:graphicFrameLocks noChangeAspect="1"/>
          </p:cNvGraphicFramePr>
          <p:nvPr>
            <p:extLst>
              <p:ext uri="{D42A27DB-BD31-4B8C-83A1-F6EECF244321}">
                <p14:modId xmlns:p14="http://schemas.microsoft.com/office/powerpoint/2010/main" val="3994325427"/>
              </p:ext>
            </p:extLst>
          </p:nvPr>
        </p:nvGraphicFramePr>
        <p:xfrm>
          <a:off x="4824413" y="1957388"/>
          <a:ext cx="4243387" cy="3989387"/>
        </p:xfrm>
        <a:graphic>
          <a:graphicData uri="http://schemas.openxmlformats.org/presentationml/2006/ole">
            <mc:AlternateContent xmlns:mc="http://schemas.openxmlformats.org/markup-compatibility/2006">
              <mc:Choice xmlns:v="urn:schemas-microsoft-com:vml" Requires="v">
                <p:oleObj spid="_x0000_s7297" name="Equation" r:id="rId3" imgW="2120760" imgH="1993680" progId="Equation.DSMT4">
                  <p:embed/>
                </p:oleObj>
              </mc:Choice>
              <mc:Fallback>
                <p:oleObj name="Equation" r:id="rId3" imgW="2120760" imgH="1993680" progId="Equation.DSMT4">
                  <p:embed/>
                  <p:pic>
                    <p:nvPicPr>
                      <p:cNvPr id="0" name="Object 4"/>
                      <p:cNvPicPr>
                        <a:picLocks noChangeAspect="1" noChangeArrowheads="1"/>
                      </p:cNvPicPr>
                      <p:nvPr/>
                    </p:nvPicPr>
                    <p:blipFill>
                      <a:blip r:embed="rId4"/>
                      <a:srcRect/>
                      <a:stretch>
                        <a:fillRect/>
                      </a:stretch>
                    </p:blipFill>
                    <p:spPr bwMode="auto">
                      <a:xfrm>
                        <a:off x="4824413" y="1957388"/>
                        <a:ext cx="4243387" cy="398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7941" name="Text Box 5"/>
          <p:cNvSpPr txBox="1">
            <a:spLocks noChangeArrowheads="1"/>
          </p:cNvSpPr>
          <p:nvPr/>
        </p:nvSpPr>
        <p:spPr bwMode="auto">
          <a:xfrm>
            <a:off x="4635500" y="1636713"/>
            <a:ext cx="4646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RC</a:t>
            </a:r>
            <a:r>
              <a:rPr lang="zh-CN" altLang="en-US"/>
              <a:t>串并联网络的频率特性：</a:t>
            </a:r>
          </a:p>
        </p:txBody>
      </p:sp>
      <p:grpSp>
        <p:nvGrpSpPr>
          <p:cNvPr id="2" name="Group 110"/>
          <p:cNvGrpSpPr>
            <a:grpSpLocks/>
          </p:cNvGrpSpPr>
          <p:nvPr/>
        </p:nvGrpSpPr>
        <p:grpSpPr bwMode="auto">
          <a:xfrm>
            <a:off x="246063" y="1633538"/>
            <a:ext cx="4533900" cy="2563812"/>
            <a:chOff x="155" y="1029"/>
            <a:chExt cx="2856" cy="1615"/>
          </a:xfrm>
        </p:grpSpPr>
        <p:sp>
          <p:nvSpPr>
            <p:cNvPr id="7181" name="Text Box 13"/>
            <p:cNvSpPr txBox="1">
              <a:spLocks noChangeArrowheads="1"/>
            </p:cNvSpPr>
            <p:nvPr/>
          </p:nvSpPr>
          <p:spPr bwMode="auto">
            <a:xfrm>
              <a:off x="2607" y="1602"/>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i="1"/>
                <a:t>u</a:t>
              </a:r>
              <a:r>
                <a:rPr lang="en-US" altLang="zh-CN" baseline="-25000"/>
                <a:t>o</a:t>
              </a:r>
              <a:endParaRPr lang="en-US" altLang="zh-CN"/>
            </a:p>
          </p:txBody>
        </p:sp>
        <p:sp>
          <p:nvSpPr>
            <p:cNvPr id="7182" name="Text Box 14"/>
            <p:cNvSpPr txBox="1">
              <a:spLocks noChangeArrowheads="1"/>
            </p:cNvSpPr>
            <p:nvPr/>
          </p:nvSpPr>
          <p:spPr bwMode="auto">
            <a:xfrm>
              <a:off x="739" y="1188"/>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i="1"/>
                <a:t>R</a:t>
              </a:r>
            </a:p>
          </p:txBody>
        </p:sp>
        <p:sp>
          <p:nvSpPr>
            <p:cNvPr id="7183" name="Text Box 15"/>
            <p:cNvSpPr txBox="1">
              <a:spLocks noChangeArrowheads="1"/>
            </p:cNvSpPr>
            <p:nvPr/>
          </p:nvSpPr>
          <p:spPr bwMode="auto">
            <a:xfrm>
              <a:off x="754" y="1506"/>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i="1"/>
                <a:t>C</a:t>
              </a:r>
            </a:p>
          </p:txBody>
        </p:sp>
        <p:sp>
          <p:nvSpPr>
            <p:cNvPr id="7184" name="Text Box 16"/>
            <p:cNvSpPr txBox="1">
              <a:spLocks noChangeArrowheads="1"/>
            </p:cNvSpPr>
            <p:nvPr/>
          </p:nvSpPr>
          <p:spPr bwMode="auto">
            <a:xfrm>
              <a:off x="155" y="2004"/>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i="1"/>
                <a:t>R</a:t>
              </a:r>
            </a:p>
          </p:txBody>
        </p:sp>
        <p:sp>
          <p:nvSpPr>
            <p:cNvPr id="7185" name="Text Box 17"/>
            <p:cNvSpPr txBox="1">
              <a:spLocks noChangeArrowheads="1"/>
            </p:cNvSpPr>
            <p:nvPr/>
          </p:nvSpPr>
          <p:spPr bwMode="auto">
            <a:xfrm>
              <a:off x="906" y="2025"/>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i="1"/>
                <a:t>C</a:t>
              </a:r>
            </a:p>
          </p:txBody>
        </p:sp>
        <p:sp>
          <p:nvSpPr>
            <p:cNvPr id="7186" name="Line 18"/>
            <p:cNvSpPr>
              <a:spLocks noChangeShapeType="1"/>
            </p:cNvSpPr>
            <p:nvPr/>
          </p:nvSpPr>
          <p:spPr bwMode="auto">
            <a:xfrm>
              <a:off x="580" y="2610"/>
              <a:ext cx="1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7" name="Line 19"/>
            <p:cNvSpPr>
              <a:spLocks noChangeShapeType="1"/>
            </p:cNvSpPr>
            <p:nvPr/>
          </p:nvSpPr>
          <p:spPr bwMode="auto">
            <a:xfrm>
              <a:off x="1339" y="2644"/>
              <a:ext cx="17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8" name="Text Box 20"/>
            <p:cNvSpPr txBox="1">
              <a:spLocks noChangeArrowheads="1"/>
            </p:cNvSpPr>
            <p:nvPr/>
          </p:nvSpPr>
          <p:spPr bwMode="auto">
            <a:xfrm>
              <a:off x="1489" y="2259"/>
              <a:ext cx="4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i="1"/>
                <a:t>R</a:t>
              </a:r>
              <a:r>
                <a:rPr lang="en-US" altLang="zh-CN" sz="2000" baseline="-25000"/>
                <a:t>1</a:t>
              </a:r>
              <a:endParaRPr lang="en-US" altLang="zh-CN" sz="2000"/>
            </a:p>
          </p:txBody>
        </p:sp>
        <p:grpSp>
          <p:nvGrpSpPr>
            <p:cNvPr id="7189" name="Group 21"/>
            <p:cNvGrpSpPr>
              <a:grpSpLocks/>
            </p:cNvGrpSpPr>
            <p:nvPr/>
          </p:nvGrpSpPr>
          <p:grpSpPr bwMode="auto">
            <a:xfrm>
              <a:off x="1736" y="1505"/>
              <a:ext cx="384" cy="528"/>
              <a:chOff x="2304" y="1824"/>
              <a:chExt cx="384" cy="528"/>
            </a:xfrm>
          </p:grpSpPr>
          <p:sp>
            <p:nvSpPr>
              <p:cNvPr id="7233" name="Rectangle 22"/>
              <p:cNvSpPr>
                <a:spLocks noChangeArrowheads="1"/>
              </p:cNvSpPr>
              <p:nvPr/>
            </p:nvSpPr>
            <p:spPr bwMode="auto">
              <a:xfrm rot="10800000" flipH="1" flipV="1">
                <a:off x="2304" y="1824"/>
                <a:ext cx="384" cy="5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34" name="Line 23"/>
              <p:cNvSpPr>
                <a:spLocks noChangeShapeType="1"/>
              </p:cNvSpPr>
              <p:nvPr/>
            </p:nvSpPr>
            <p:spPr bwMode="auto">
              <a:xfrm rot="10800000" flipH="1" flipV="1">
                <a:off x="2336" y="1958"/>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235" name="Group 24"/>
              <p:cNvGrpSpPr>
                <a:grpSpLocks/>
              </p:cNvGrpSpPr>
              <p:nvPr/>
            </p:nvGrpSpPr>
            <p:grpSpPr bwMode="auto">
              <a:xfrm rot="10800000" flipH="1" flipV="1">
                <a:off x="2339" y="2210"/>
                <a:ext cx="48" cy="48"/>
                <a:chOff x="2856" y="2613"/>
                <a:chExt cx="48" cy="48"/>
              </a:xfrm>
            </p:grpSpPr>
            <p:sp>
              <p:nvSpPr>
                <p:cNvPr id="7243" name="Line 25"/>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4" name="Line 26"/>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36" name="Group 27"/>
              <p:cNvGrpSpPr>
                <a:grpSpLocks/>
              </p:cNvGrpSpPr>
              <p:nvPr/>
            </p:nvGrpSpPr>
            <p:grpSpPr bwMode="auto">
              <a:xfrm rot="10800000" flipH="1" flipV="1">
                <a:off x="2615" y="2066"/>
                <a:ext cx="48" cy="48"/>
                <a:chOff x="2856" y="2613"/>
                <a:chExt cx="48" cy="48"/>
              </a:xfrm>
            </p:grpSpPr>
            <p:sp>
              <p:nvSpPr>
                <p:cNvPr id="7241" name="Line 28"/>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2" name="Line 29"/>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237" name="AutoShape 30"/>
              <p:cNvSpPr>
                <a:spLocks noChangeArrowheads="1"/>
              </p:cNvSpPr>
              <p:nvPr/>
            </p:nvSpPr>
            <p:spPr bwMode="auto">
              <a:xfrm rot="-5400000" flipH="1" flipV="1">
                <a:off x="2384" y="1862"/>
                <a:ext cx="48" cy="48"/>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7238" name="Group 31"/>
              <p:cNvGrpSpPr>
                <a:grpSpLocks noChangeAspect="1"/>
              </p:cNvGrpSpPr>
              <p:nvPr/>
            </p:nvGrpSpPr>
            <p:grpSpPr bwMode="auto">
              <a:xfrm>
                <a:off x="2488" y="1872"/>
                <a:ext cx="104" cy="34"/>
                <a:chOff x="1584" y="2928"/>
                <a:chExt cx="288" cy="96"/>
              </a:xfrm>
            </p:grpSpPr>
            <p:sp>
              <p:nvSpPr>
                <p:cNvPr id="7239" name="Oval 32"/>
                <p:cNvSpPr>
                  <a:spLocks noChangeAspect="1" noChangeArrowheads="1"/>
                </p:cNvSpPr>
                <p:nvPr/>
              </p:nvSpPr>
              <p:spPr bwMode="auto">
                <a:xfrm>
                  <a:off x="1584"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40" name="Oval 33"/>
                <p:cNvSpPr>
                  <a:spLocks noChangeAspect="1" noChangeArrowheads="1"/>
                </p:cNvSpPr>
                <p:nvPr/>
              </p:nvSpPr>
              <p:spPr bwMode="auto">
                <a:xfrm>
                  <a:off x="1728"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7190" name="Line 34"/>
            <p:cNvSpPr>
              <a:spLocks noChangeShapeType="1"/>
            </p:cNvSpPr>
            <p:nvPr/>
          </p:nvSpPr>
          <p:spPr bwMode="auto">
            <a:xfrm>
              <a:off x="2115" y="1768"/>
              <a:ext cx="4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1" name="Oval 35"/>
            <p:cNvSpPr>
              <a:spLocks noChangeArrowheads="1"/>
            </p:cNvSpPr>
            <p:nvPr/>
          </p:nvSpPr>
          <p:spPr bwMode="auto">
            <a:xfrm>
              <a:off x="2568" y="174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7192" name="Group 37"/>
            <p:cNvGrpSpPr>
              <a:grpSpLocks/>
            </p:cNvGrpSpPr>
            <p:nvPr/>
          </p:nvGrpSpPr>
          <p:grpSpPr bwMode="auto">
            <a:xfrm>
              <a:off x="1394" y="2160"/>
              <a:ext cx="77" cy="480"/>
              <a:chOff x="1824" y="1344"/>
              <a:chExt cx="77" cy="480"/>
            </a:xfrm>
          </p:grpSpPr>
          <p:sp>
            <p:nvSpPr>
              <p:cNvPr id="7230" name="Rectangle 38"/>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31" name="Line 39"/>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2" name="Line 40"/>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193" name="Line 41"/>
            <p:cNvSpPr>
              <a:spLocks noChangeShapeType="1"/>
            </p:cNvSpPr>
            <p:nvPr/>
          </p:nvSpPr>
          <p:spPr bwMode="auto">
            <a:xfrm>
              <a:off x="1432" y="1637"/>
              <a:ext cx="30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4" name="Line 42"/>
            <p:cNvSpPr>
              <a:spLocks noChangeShapeType="1"/>
            </p:cNvSpPr>
            <p:nvPr/>
          </p:nvSpPr>
          <p:spPr bwMode="auto">
            <a:xfrm>
              <a:off x="690" y="1029"/>
              <a:ext cx="171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5" name="Line 36"/>
            <p:cNvSpPr>
              <a:spLocks noChangeShapeType="1"/>
            </p:cNvSpPr>
            <p:nvPr/>
          </p:nvSpPr>
          <p:spPr bwMode="auto">
            <a:xfrm>
              <a:off x="2402" y="1029"/>
              <a:ext cx="0" cy="71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6" name="Line 43"/>
            <p:cNvSpPr>
              <a:spLocks noChangeShapeType="1"/>
            </p:cNvSpPr>
            <p:nvPr/>
          </p:nvSpPr>
          <p:spPr bwMode="auto">
            <a:xfrm>
              <a:off x="691" y="1029"/>
              <a:ext cx="0" cy="20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197" name="Group 44"/>
            <p:cNvGrpSpPr>
              <a:grpSpLocks/>
            </p:cNvGrpSpPr>
            <p:nvPr/>
          </p:nvGrpSpPr>
          <p:grpSpPr bwMode="auto">
            <a:xfrm>
              <a:off x="637" y="1539"/>
              <a:ext cx="117" cy="240"/>
              <a:chOff x="2064" y="576"/>
              <a:chExt cx="117" cy="240"/>
            </a:xfrm>
          </p:grpSpPr>
          <p:grpSp>
            <p:nvGrpSpPr>
              <p:cNvPr id="7225" name="Group 45"/>
              <p:cNvGrpSpPr>
                <a:grpSpLocks/>
              </p:cNvGrpSpPr>
              <p:nvPr/>
            </p:nvGrpSpPr>
            <p:grpSpPr bwMode="auto">
              <a:xfrm>
                <a:off x="2064" y="672"/>
                <a:ext cx="117" cy="49"/>
                <a:chOff x="2064" y="672"/>
                <a:chExt cx="117" cy="49"/>
              </a:xfrm>
            </p:grpSpPr>
            <p:sp>
              <p:nvSpPr>
                <p:cNvPr id="7228" name="Line 46"/>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9" name="Line 47"/>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226" name="Line 48"/>
              <p:cNvSpPr>
                <a:spLocks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7" name="Line 49"/>
              <p:cNvSpPr>
                <a:spLocks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198" name="Rectangle 51"/>
            <p:cNvSpPr>
              <a:spLocks noChangeAspect="1" noChangeArrowheads="1"/>
            </p:cNvSpPr>
            <p:nvPr/>
          </p:nvSpPr>
          <p:spPr bwMode="auto">
            <a:xfrm>
              <a:off x="654" y="122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99" name="Line 53"/>
            <p:cNvSpPr>
              <a:spLocks noChangeShapeType="1"/>
            </p:cNvSpPr>
            <p:nvPr/>
          </p:nvSpPr>
          <p:spPr bwMode="auto">
            <a:xfrm>
              <a:off x="693" y="142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0" name="Line 54"/>
            <p:cNvSpPr>
              <a:spLocks noChangeShapeType="1"/>
            </p:cNvSpPr>
            <p:nvPr/>
          </p:nvSpPr>
          <p:spPr bwMode="auto">
            <a:xfrm>
              <a:off x="472" y="1911"/>
              <a:ext cx="126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201" name="Group 55"/>
            <p:cNvGrpSpPr>
              <a:grpSpLocks/>
            </p:cNvGrpSpPr>
            <p:nvPr/>
          </p:nvGrpSpPr>
          <p:grpSpPr bwMode="auto">
            <a:xfrm>
              <a:off x="430" y="1906"/>
              <a:ext cx="77" cy="480"/>
              <a:chOff x="1824" y="1344"/>
              <a:chExt cx="77" cy="480"/>
            </a:xfrm>
          </p:grpSpPr>
          <p:sp>
            <p:nvSpPr>
              <p:cNvPr id="7222" name="Rectangle 56"/>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23" name="Line 57"/>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4" name="Line 58"/>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02" name="Group 59"/>
            <p:cNvGrpSpPr>
              <a:grpSpLocks/>
            </p:cNvGrpSpPr>
            <p:nvPr/>
          </p:nvGrpSpPr>
          <p:grpSpPr bwMode="auto">
            <a:xfrm>
              <a:off x="777" y="2029"/>
              <a:ext cx="117" cy="240"/>
              <a:chOff x="2064" y="576"/>
              <a:chExt cx="117" cy="240"/>
            </a:xfrm>
          </p:grpSpPr>
          <p:grpSp>
            <p:nvGrpSpPr>
              <p:cNvPr id="7217" name="Group 60"/>
              <p:cNvGrpSpPr>
                <a:grpSpLocks/>
              </p:cNvGrpSpPr>
              <p:nvPr/>
            </p:nvGrpSpPr>
            <p:grpSpPr bwMode="auto">
              <a:xfrm>
                <a:off x="2064" y="672"/>
                <a:ext cx="117" cy="49"/>
                <a:chOff x="2064" y="672"/>
                <a:chExt cx="117" cy="49"/>
              </a:xfrm>
            </p:grpSpPr>
            <p:sp>
              <p:nvSpPr>
                <p:cNvPr id="7220" name="Line 61"/>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1" name="Line 62"/>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218" name="Line 63"/>
              <p:cNvSpPr>
                <a:spLocks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 name="Line 64"/>
              <p:cNvSpPr>
                <a:spLocks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203" name="Line 65"/>
            <p:cNvSpPr>
              <a:spLocks noChangeShapeType="1"/>
            </p:cNvSpPr>
            <p:nvPr/>
          </p:nvSpPr>
          <p:spPr bwMode="auto">
            <a:xfrm>
              <a:off x="696" y="1758"/>
              <a:ext cx="0" cy="145"/>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4" name="Line 66"/>
            <p:cNvSpPr>
              <a:spLocks noChangeShapeType="1"/>
            </p:cNvSpPr>
            <p:nvPr/>
          </p:nvSpPr>
          <p:spPr bwMode="auto">
            <a:xfrm flipV="1">
              <a:off x="836" y="1908"/>
              <a:ext cx="0" cy="160"/>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5" name="Line 67"/>
            <p:cNvSpPr>
              <a:spLocks noChangeShapeType="1"/>
            </p:cNvSpPr>
            <p:nvPr/>
          </p:nvSpPr>
          <p:spPr bwMode="auto">
            <a:xfrm>
              <a:off x="457" y="2391"/>
              <a:ext cx="39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6" name="Line 68"/>
            <p:cNvSpPr>
              <a:spLocks noChangeShapeType="1"/>
            </p:cNvSpPr>
            <p:nvPr/>
          </p:nvSpPr>
          <p:spPr bwMode="auto">
            <a:xfrm flipV="1">
              <a:off x="661" y="2391"/>
              <a:ext cx="0" cy="218"/>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7" name="Line 69"/>
            <p:cNvSpPr>
              <a:spLocks noChangeShapeType="1"/>
            </p:cNvSpPr>
            <p:nvPr/>
          </p:nvSpPr>
          <p:spPr bwMode="auto">
            <a:xfrm>
              <a:off x="836" y="2233"/>
              <a:ext cx="0" cy="1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8" name="Oval 70"/>
            <p:cNvSpPr>
              <a:spLocks noChangeAspect="1" noChangeArrowheads="1"/>
            </p:cNvSpPr>
            <p:nvPr/>
          </p:nvSpPr>
          <p:spPr bwMode="auto">
            <a:xfrm>
              <a:off x="2383" y="1748"/>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7209" name="Oval 71"/>
            <p:cNvSpPr>
              <a:spLocks noChangeAspect="1" noChangeArrowheads="1"/>
            </p:cNvSpPr>
            <p:nvPr/>
          </p:nvSpPr>
          <p:spPr bwMode="auto">
            <a:xfrm>
              <a:off x="1423" y="1622"/>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7210" name="Freeform 72"/>
            <p:cNvSpPr>
              <a:spLocks/>
            </p:cNvSpPr>
            <p:nvPr/>
          </p:nvSpPr>
          <p:spPr bwMode="auto">
            <a:xfrm>
              <a:off x="1440" y="1298"/>
              <a:ext cx="315" cy="881"/>
            </a:xfrm>
            <a:custGeom>
              <a:avLst/>
              <a:gdLst>
                <a:gd name="T0" fmla="*/ 0 w 240"/>
                <a:gd name="T1" fmla="*/ 475 h 1200"/>
                <a:gd name="T2" fmla="*/ 0 w 240"/>
                <a:gd name="T3" fmla="*/ 0 h 1200"/>
                <a:gd name="T4" fmla="*/ 542 w 240"/>
                <a:gd name="T5" fmla="*/ 0 h 1200"/>
                <a:gd name="T6" fmla="*/ 0 60000 65536"/>
                <a:gd name="T7" fmla="*/ 0 60000 65536"/>
                <a:gd name="T8" fmla="*/ 0 60000 65536"/>
                <a:gd name="T9" fmla="*/ 0 w 240"/>
                <a:gd name="T10" fmla="*/ 0 h 1200"/>
                <a:gd name="T11" fmla="*/ 240 w 240"/>
                <a:gd name="T12" fmla="*/ 1200 h 1200"/>
              </a:gdLst>
              <a:ahLst/>
              <a:cxnLst>
                <a:cxn ang="T6">
                  <a:pos x="T0" y="T1"/>
                </a:cxn>
                <a:cxn ang="T7">
                  <a:pos x="T2" y="T3"/>
                </a:cxn>
                <a:cxn ang="T8">
                  <a:pos x="T4" y="T5"/>
                </a:cxn>
              </a:cxnLst>
              <a:rect l="T9" t="T10" r="T11" b="T12"/>
              <a:pathLst>
                <a:path w="240" h="1200">
                  <a:moveTo>
                    <a:pt x="0" y="1200"/>
                  </a:moveTo>
                  <a:lnTo>
                    <a:pt x="0" y="0"/>
                  </a:lnTo>
                  <a:lnTo>
                    <a:pt x="24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211" name="Group 73"/>
            <p:cNvGrpSpPr>
              <a:grpSpLocks/>
            </p:cNvGrpSpPr>
            <p:nvPr/>
          </p:nvGrpSpPr>
          <p:grpSpPr bwMode="auto">
            <a:xfrm rot="5400000">
              <a:off x="1868" y="1055"/>
              <a:ext cx="77" cy="480"/>
              <a:chOff x="1824" y="1344"/>
              <a:chExt cx="77" cy="480"/>
            </a:xfrm>
          </p:grpSpPr>
          <p:sp>
            <p:nvSpPr>
              <p:cNvPr id="7214" name="Rectangle 74"/>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15" name="Line 75"/>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6" name="Line 76"/>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212" name="Line 77"/>
            <p:cNvSpPr>
              <a:spLocks noChangeShapeType="1"/>
            </p:cNvSpPr>
            <p:nvPr/>
          </p:nvSpPr>
          <p:spPr bwMode="auto">
            <a:xfrm>
              <a:off x="2007" y="1294"/>
              <a:ext cx="384" cy="0"/>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7213" name="Text Box 78"/>
            <p:cNvSpPr txBox="1">
              <a:spLocks noChangeArrowheads="1"/>
            </p:cNvSpPr>
            <p:nvPr/>
          </p:nvSpPr>
          <p:spPr bwMode="auto">
            <a:xfrm>
              <a:off x="1548" y="1035"/>
              <a:ext cx="3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i="1"/>
                <a:t>R</a:t>
              </a:r>
              <a:r>
                <a:rPr lang="en-US" altLang="zh-CN" sz="2000" baseline="-25000"/>
                <a:t>2</a:t>
              </a:r>
              <a:endParaRPr lang="en-US" altLang="zh-CN" sz="2000"/>
            </a:p>
          </p:txBody>
        </p:sp>
      </p:grpSp>
      <p:sp>
        <p:nvSpPr>
          <p:cNvPr id="168042" name="Rectangle 106"/>
          <p:cNvSpPr>
            <a:spLocks noChangeArrowheads="1"/>
          </p:cNvSpPr>
          <p:nvPr/>
        </p:nvSpPr>
        <p:spPr bwMode="auto">
          <a:xfrm>
            <a:off x="488950" y="1768475"/>
            <a:ext cx="1385888" cy="2636838"/>
          </a:xfrm>
          <a:prstGeom prst="rect">
            <a:avLst/>
          </a:prstGeom>
          <a:noFill/>
          <a:ln w="28575" algn="ctr">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68043" name="Rectangle 107"/>
          <p:cNvSpPr>
            <a:spLocks noChangeArrowheads="1"/>
          </p:cNvSpPr>
          <p:nvPr/>
        </p:nvSpPr>
        <p:spPr bwMode="auto">
          <a:xfrm>
            <a:off x="125413" y="4405313"/>
            <a:ext cx="20939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spAutoFit/>
          </a:bodyPr>
          <a:lstStyle/>
          <a:p>
            <a:pPr algn="ctr"/>
            <a:r>
              <a:rPr lang="en-US" altLang="zh-CN" i="1"/>
              <a:t>RC</a:t>
            </a:r>
            <a:r>
              <a:rPr lang="zh-CN" altLang="en-US"/>
              <a:t>串并联</a:t>
            </a:r>
          </a:p>
          <a:p>
            <a:pPr algn="ctr"/>
            <a:r>
              <a:rPr lang="zh-CN" altLang="en-US"/>
              <a:t>反馈网络</a:t>
            </a:r>
          </a:p>
        </p:txBody>
      </p:sp>
      <p:sp>
        <p:nvSpPr>
          <p:cNvPr id="168044" name="Rectangle 108"/>
          <p:cNvSpPr>
            <a:spLocks noChangeArrowheads="1"/>
          </p:cNvSpPr>
          <p:nvPr/>
        </p:nvSpPr>
        <p:spPr bwMode="auto">
          <a:xfrm>
            <a:off x="2103438" y="1766888"/>
            <a:ext cx="1843087" cy="2681287"/>
          </a:xfrm>
          <a:prstGeom prst="rect">
            <a:avLst/>
          </a:prstGeom>
          <a:noFill/>
          <a:ln w="28575" algn="ctr">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68045" name="Rectangle 109"/>
          <p:cNvSpPr>
            <a:spLocks noChangeArrowheads="1"/>
          </p:cNvSpPr>
          <p:nvPr/>
        </p:nvSpPr>
        <p:spPr bwMode="auto">
          <a:xfrm>
            <a:off x="2279650" y="4484688"/>
            <a:ext cx="2339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spAutoFit/>
          </a:bodyPr>
          <a:lstStyle/>
          <a:p>
            <a:pPr algn="ctr"/>
            <a:r>
              <a:rPr lang="zh-CN" altLang="en-US"/>
              <a:t>同相放大</a:t>
            </a:r>
          </a:p>
        </p:txBody>
      </p:sp>
      <p:sp>
        <p:nvSpPr>
          <p:cNvPr id="168047" name="Text Box 111"/>
          <p:cNvSpPr txBox="1">
            <a:spLocks noChangeArrowheads="1"/>
          </p:cNvSpPr>
          <p:nvPr/>
        </p:nvSpPr>
        <p:spPr bwMode="auto">
          <a:xfrm>
            <a:off x="439738" y="5529263"/>
            <a:ext cx="2127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同相放大：</a:t>
            </a:r>
          </a:p>
        </p:txBody>
      </p:sp>
      <p:graphicFrame>
        <p:nvGraphicFramePr>
          <p:cNvPr id="168048" name="Object 112"/>
          <p:cNvGraphicFramePr>
            <a:graphicFrameLocks noChangeAspect="1"/>
          </p:cNvGraphicFramePr>
          <p:nvPr/>
        </p:nvGraphicFramePr>
        <p:xfrm>
          <a:off x="2135188" y="5391150"/>
          <a:ext cx="1320800" cy="863600"/>
        </p:xfrm>
        <a:graphic>
          <a:graphicData uri="http://schemas.openxmlformats.org/presentationml/2006/ole">
            <mc:AlternateContent xmlns:mc="http://schemas.openxmlformats.org/markup-compatibility/2006">
              <mc:Choice xmlns:v="urn:schemas-microsoft-com:vml" Requires="v">
                <p:oleObj spid="_x0000_s7298" name="Equation" r:id="rId5" imgW="660240" imgH="431640" progId="Equation.DSMT4">
                  <p:embed/>
                </p:oleObj>
              </mc:Choice>
              <mc:Fallback>
                <p:oleObj name="Equation" r:id="rId5" imgW="660240" imgH="431640" progId="Equation.DSMT4">
                  <p:embed/>
                  <p:pic>
                    <p:nvPicPr>
                      <p:cNvPr id="0" name="Object 1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5188" y="5391150"/>
                        <a:ext cx="13208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8044"/>
                                        </p:tgtEl>
                                        <p:attrNameLst>
                                          <p:attrName>style.visibility</p:attrName>
                                        </p:attrNameLst>
                                      </p:cBhvr>
                                      <p:to>
                                        <p:strVal val="visible"/>
                                      </p:to>
                                    </p:set>
                                    <p:animEffect transition="in" filter="wipe(down)">
                                      <p:cBhvr>
                                        <p:cTn id="12" dur="500"/>
                                        <p:tgtEl>
                                          <p:spTgt spid="1680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68045"/>
                                        </p:tgtEl>
                                        <p:attrNameLst>
                                          <p:attrName>style.visibility</p:attrName>
                                        </p:attrNameLst>
                                      </p:cBhvr>
                                      <p:to>
                                        <p:strVal val="visible"/>
                                      </p:to>
                                    </p:set>
                                    <p:animEffect transition="in" filter="slide(fromBottom)">
                                      <p:cBhvr>
                                        <p:cTn id="17" dur="500"/>
                                        <p:tgtEl>
                                          <p:spTgt spid="1680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8042"/>
                                        </p:tgtEl>
                                        <p:attrNameLst>
                                          <p:attrName>style.visibility</p:attrName>
                                        </p:attrNameLst>
                                      </p:cBhvr>
                                      <p:to>
                                        <p:strVal val="visible"/>
                                      </p:to>
                                    </p:set>
                                    <p:animEffect transition="in" filter="wipe(down)">
                                      <p:cBhvr>
                                        <p:cTn id="22" dur="500"/>
                                        <p:tgtEl>
                                          <p:spTgt spid="1680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68043"/>
                                        </p:tgtEl>
                                        <p:attrNameLst>
                                          <p:attrName>style.visibility</p:attrName>
                                        </p:attrNameLst>
                                      </p:cBhvr>
                                      <p:to>
                                        <p:strVal val="visible"/>
                                      </p:to>
                                    </p:set>
                                    <p:animEffect transition="in" filter="slide(fromBottom)">
                                      <p:cBhvr>
                                        <p:cTn id="27" dur="500"/>
                                        <p:tgtEl>
                                          <p:spTgt spid="1680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67941"/>
                                        </p:tgtEl>
                                        <p:attrNameLst>
                                          <p:attrName>style.visibility</p:attrName>
                                        </p:attrNameLst>
                                      </p:cBhvr>
                                      <p:to>
                                        <p:strVal val="visible"/>
                                      </p:to>
                                    </p:set>
                                    <p:animEffect transition="in" filter="wipe(left)">
                                      <p:cBhvr>
                                        <p:cTn id="32" dur="75"/>
                                        <p:tgtEl>
                                          <p:spTgt spid="1679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67940"/>
                                        </p:tgtEl>
                                        <p:attrNameLst>
                                          <p:attrName>style.visibility</p:attrName>
                                        </p:attrNameLst>
                                      </p:cBhvr>
                                      <p:to>
                                        <p:strVal val="visible"/>
                                      </p:to>
                                    </p:set>
                                    <p:animEffect transition="in" filter="wipe(up)">
                                      <p:cBhvr>
                                        <p:cTn id="37" dur="500"/>
                                        <p:tgtEl>
                                          <p:spTgt spid="16794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168047"/>
                                        </p:tgtEl>
                                        <p:attrNameLst>
                                          <p:attrName>style.visibility</p:attrName>
                                        </p:attrNameLst>
                                      </p:cBhvr>
                                      <p:to>
                                        <p:strVal val="visible"/>
                                      </p:to>
                                    </p:set>
                                    <p:animEffect transition="in" filter="wipe(left)">
                                      <p:cBhvr>
                                        <p:cTn id="42" dur="75"/>
                                        <p:tgtEl>
                                          <p:spTgt spid="16804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68048"/>
                                        </p:tgtEl>
                                        <p:attrNameLst>
                                          <p:attrName>style.visibility</p:attrName>
                                        </p:attrNameLst>
                                      </p:cBhvr>
                                      <p:to>
                                        <p:strVal val="visible"/>
                                      </p:to>
                                    </p:set>
                                    <p:animEffect transition="in" filter="wipe(left)">
                                      <p:cBhvr>
                                        <p:cTn id="47" dur="500"/>
                                        <p:tgtEl>
                                          <p:spTgt spid="168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1" grpId="0" autoUpdateAnimBg="0"/>
      <p:bldP spid="168042" grpId="0" animBg="1"/>
      <p:bldP spid="168043" grpId="0"/>
      <p:bldP spid="168044" grpId="0" animBg="1"/>
      <p:bldP spid="168045" grpId="0"/>
      <p:bldP spid="16804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mtClean="0">
                <a:ea typeface="宋体" charset="-122"/>
              </a:rPr>
              <a:t>8.1  </a:t>
            </a:r>
            <a:r>
              <a:rPr lang="zh-CN" altLang="en-US" smtClean="0">
                <a:ea typeface="宋体" charset="-122"/>
              </a:rPr>
              <a:t>正弦信号产生电路</a:t>
            </a: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4</a:t>
            </a:fld>
            <a:endParaRPr lang="zh-CN" altLang="en-US"/>
          </a:p>
        </p:txBody>
      </p:sp>
      <p:sp>
        <p:nvSpPr>
          <p:cNvPr id="21507" name="Rectangle 3"/>
          <p:cNvSpPr>
            <a:spLocks noGrp="1" noChangeArrowheads="1"/>
          </p:cNvSpPr>
          <p:nvPr>
            <p:ph sz="quarter" idx="11"/>
          </p:nvPr>
        </p:nvSpPr>
        <p:spPr>
          <a:xfrm>
            <a:off x="374650" y="958850"/>
            <a:ext cx="8769350" cy="5162550"/>
          </a:xfrm>
        </p:spPr>
        <p:txBody>
          <a:bodyPr/>
          <a:lstStyle/>
          <a:p>
            <a:pPr marL="0" indent="630238" eaLnBrk="1" hangingPunct="1">
              <a:lnSpc>
                <a:spcPct val="150000"/>
              </a:lnSpc>
              <a:buFont typeface="Wingdings" pitchFamily="2" charset="2"/>
              <a:buNone/>
            </a:pPr>
            <a:r>
              <a:rPr lang="zh-CN" altLang="en-US" sz="2400" dirty="0" smtClean="0">
                <a:ea typeface="宋体" charset="-122"/>
                <a:cs typeface="Times New Roman" pitchFamily="18" charset="0"/>
              </a:rPr>
              <a:t>按照产生信号的机理，正弦波振荡电路分为反馈式振荡电路和负电阻振荡电路两大类，其中，负电阻振荡电路需要采用一些特殊的器件使其在特定的工作条件下呈现出交流等效负电阻（相当于电源），通过选频获得所需的信号；而反馈式振荡电路则是利用放大电路中的反馈，在选定的频率构成总环路增益大于</a:t>
            </a:r>
            <a:r>
              <a:rPr lang="en-US" altLang="zh-CN" sz="2400" dirty="0" smtClean="0">
                <a:ea typeface="宋体" charset="-122"/>
                <a:cs typeface="Times New Roman" pitchFamily="18" charset="0"/>
              </a:rPr>
              <a:t>1</a:t>
            </a:r>
            <a:r>
              <a:rPr lang="zh-CN" altLang="en-US" sz="2400" dirty="0" smtClean="0">
                <a:ea typeface="宋体" charset="-122"/>
                <a:cs typeface="Times New Roman" pitchFamily="18" charset="0"/>
              </a:rPr>
              <a:t>的正反馈（在放大信号时这是需要避免的），从而获得信号输出。</a:t>
            </a:r>
          </a:p>
          <a:p>
            <a:pPr marL="0" indent="630238" eaLnBrk="1" hangingPunct="1">
              <a:lnSpc>
                <a:spcPct val="150000"/>
              </a:lnSpc>
              <a:buFont typeface="Wingdings" pitchFamily="2" charset="2"/>
              <a:buNone/>
            </a:pPr>
            <a:r>
              <a:rPr lang="zh-CN" altLang="en-US" sz="2400" dirty="0" smtClean="0">
                <a:ea typeface="宋体" charset="-122"/>
                <a:cs typeface="Times New Roman" pitchFamily="18" charset="0"/>
              </a:rPr>
              <a:t>本课程只讨论反馈式正弦波振荡电路。</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507">
                                            <p:txEl>
                                              <p:pRg st="1" end="1"/>
                                            </p:txEl>
                                          </p:spTgt>
                                        </p:tgtEl>
                                        <p:attrNameLst>
                                          <p:attrName>style.visibility</p:attrName>
                                        </p:attrNameLst>
                                      </p:cBhvr>
                                      <p:to>
                                        <p:strVal val="visible"/>
                                      </p:to>
                                    </p:set>
                                    <p:anim calcmode="lin" valueType="num">
                                      <p:cBhvr additive="base">
                                        <p:cTn id="13"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zh-CN" smtClean="0">
                <a:ea typeface="宋体" charset="-122"/>
              </a:rPr>
              <a:t>8.1.3  </a:t>
            </a:r>
            <a:r>
              <a:rPr lang="en-US" altLang="zh-CN" i="1" smtClean="0">
                <a:ea typeface="宋体" charset="-122"/>
              </a:rPr>
              <a:t>RC</a:t>
            </a:r>
            <a:r>
              <a:rPr lang="zh-CN" altLang="en-US" smtClean="0">
                <a:ea typeface="宋体" charset="-122"/>
              </a:rPr>
              <a:t>振荡电路（续</a:t>
            </a:r>
            <a:r>
              <a:rPr lang="en-US" altLang="zh-CN" smtClean="0">
                <a:ea typeface="宋体" charset="-122"/>
              </a:rPr>
              <a:t>2</a:t>
            </a:r>
            <a:r>
              <a:rPr lang="zh-CN" altLang="en-US" smtClean="0">
                <a:ea typeface="宋体" charset="-122"/>
              </a:rPr>
              <a:t>）</a:t>
            </a:r>
            <a:endParaRPr lang="en-US" altLang="zh-CN" smtClean="0">
              <a:ea typeface="宋体" charset="-122"/>
            </a:endParaRPr>
          </a:p>
        </p:txBody>
      </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40</a:t>
            </a:fld>
            <a:endParaRPr lang="zh-CN" altLang="en-US"/>
          </a:p>
        </p:txBody>
      </p:sp>
      <p:grpSp>
        <p:nvGrpSpPr>
          <p:cNvPr id="2" name="Group 26"/>
          <p:cNvGrpSpPr>
            <a:grpSpLocks/>
          </p:cNvGrpSpPr>
          <p:nvPr/>
        </p:nvGrpSpPr>
        <p:grpSpPr bwMode="auto">
          <a:xfrm>
            <a:off x="4329113" y="1004888"/>
            <a:ext cx="4478337" cy="3611562"/>
            <a:chOff x="2727" y="633"/>
            <a:chExt cx="2821" cy="2275"/>
          </a:xfrm>
        </p:grpSpPr>
        <p:grpSp>
          <p:nvGrpSpPr>
            <p:cNvPr id="8203" name="Group 13"/>
            <p:cNvGrpSpPr>
              <a:grpSpLocks/>
            </p:cNvGrpSpPr>
            <p:nvPr/>
          </p:nvGrpSpPr>
          <p:grpSpPr bwMode="auto">
            <a:xfrm>
              <a:off x="2727" y="633"/>
              <a:ext cx="2821" cy="2275"/>
              <a:chOff x="2555" y="768"/>
              <a:chExt cx="2821" cy="2275"/>
            </a:xfrm>
          </p:grpSpPr>
          <p:pic>
            <p:nvPicPr>
              <p:cNvPr id="8207" name="Picture 6"/>
              <p:cNvPicPr>
                <a:picLocks noChangeAspect="1" noChangeArrowheads="1"/>
              </p:cNvPicPr>
              <p:nvPr/>
            </p:nvPicPr>
            <p:blipFill>
              <a:blip r:embed="rId3">
                <a:extLst>
                  <a:ext uri="{28A0092B-C50C-407E-A947-70E740481C1C}">
                    <a14:useLocalDpi xmlns:a14="http://schemas.microsoft.com/office/drawing/2010/main" val="0"/>
                  </a:ext>
                </a:extLst>
              </a:blip>
              <a:srcRect l="-1730"/>
              <a:stretch>
                <a:fillRect/>
              </a:stretch>
            </p:blipFill>
            <p:spPr bwMode="auto">
              <a:xfrm>
                <a:off x="2555" y="768"/>
                <a:ext cx="2821" cy="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pic>
            <p:nvPicPr>
              <p:cNvPr id="820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2" y="1895"/>
                <a:ext cx="2773" cy="1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grpSp>
        <p:sp>
          <p:nvSpPr>
            <p:cNvPr id="8204" name="Line 8"/>
            <p:cNvSpPr>
              <a:spLocks noChangeShapeType="1"/>
            </p:cNvSpPr>
            <p:nvPr/>
          </p:nvSpPr>
          <p:spPr bwMode="auto">
            <a:xfrm>
              <a:off x="3166" y="2126"/>
              <a:ext cx="912" cy="0"/>
            </a:xfrm>
            <a:prstGeom prst="line">
              <a:avLst/>
            </a:prstGeom>
            <a:noFill/>
            <a:ln w="28575">
              <a:solidFill>
                <a:schemeClr val="bg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5" name="Line 9"/>
            <p:cNvSpPr>
              <a:spLocks noChangeShapeType="1"/>
            </p:cNvSpPr>
            <p:nvPr/>
          </p:nvSpPr>
          <p:spPr bwMode="auto">
            <a:xfrm flipV="1">
              <a:off x="4040" y="884"/>
              <a:ext cx="0" cy="1537"/>
            </a:xfrm>
            <a:prstGeom prst="line">
              <a:avLst/>
            </a:prstGeom>
            <a:noFill/>
            <a:ln w="28575">
              <a:solidFill>
                <a:schemeClr val="bg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6" name="Line 10"/>
            <p:cNvSpPr>
              <a:spLocks noChangeShapeType="1"/>
            </p:cNvSpPr>
            <p:nvPr/>
          </p:nvSpPr>
          <p:spPr bwMode="auto">
            <a:xfrm>
              <a:off x="3144" y="1032"/>
              <a:ext cx="912" cy="0"/>
            </a:xfrm>
            <a:prstGeom prst="line">
              <a:avLst/>
            </a:prstGeom>
            <a:noFill/>
            <a:ln w="28575">
              <a:solidFill>
                <a:schemeClr val="bg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8974" name="Text Box 14"/>
          <p:cNvSpPr txBox="1">
            <a:spLocks noChangeArrowheads="1"/>
          </p:cNvSpPr>
          <p:nvPr/>
        </p:nvSpPr>
        <p:spPr bwMode="auto">
          <a:xfrm>
            <a:off x="442913" y="1122363"/>
            <a:ext cx="5062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RC</a:t>
            </a:r>
            <a:r>
              <a:rPr lang="zh-CN" altLang="en-US"/>
              <a:t>串并联网络的频率特性：</a:t>
            </a:r>
          </a:p>
        </p:txBody>
      </p:sp>
      <p:sp>
        <p:nvSpPr>
          <p:cNvPr id="168975" name="Text Box 15"/>
          <p:cNvSpPr txBox="1">
            <a:spLocks noChangeArrowheads="1"/>
          </p:cNvSpPr>
          <p:nvPr/>
        </p:nvSpPr>
        <p:spPr bwMode="auto">
          <a:xfrm>
            <a:off x="446088" y="1501775"/>
            <a:ext cx="3627437"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473075"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30000"/>
              </a:lnSpc>
            </a:pPr>
            <a:r>
              <a:rPr lang="zh-CN" altLang="en-US"/>
              <a:t>相移为</a:t>
            </a:r>
            <a:r>
              <a:rPr lang="en-US" altLang="zh-CN"/>
              <a:t>-90</a:t>
            </a:r>
            <a:r>
              <a:rPr lang="en-US" altLang="zh-CN">
                <a:cs typeface="Times New Roman" pitchFamily="18" charset="0"/>
              </a:rPr>
              <a:t>º </a:t>
            </a:r>
            <a:r>
              <a:rPr lang="en-US" altLang="zh-CN"/>
              <a:t>~ +90º</a:t>
            </a:r>
            <a:r>
              <a:rPr lang="zh-CN" altLang="en-US"/>
              <a:t>，当相移为</a:t>
            </a:r>
            <a:r>
              <a:rPr lang="en-US" altLang="zh-CN"/>
              <a:t>0</a:t>
            </a:r>
            <a:r>
              <a:rPr lang="zh-CN" altLang="en-US"/>
              <a:t>时，幅频特性为</a:t>
            </a:r>
            <a:r>
              <a:rPr lang="en-US" altLang="zh-CN"/>
              <a:t>|</a:t>
            </a:r>
            <a:r>
              <a:rPr lang="en-US" altLang="zh-CN" i="1"/>
              <a:t>F</a:t>
            </a:r>
            <a:r>
              <a:rPr lang="en-US" altLang="zh-CN"/>
              <a:t>|=1/3</a:t>
            </a:r>
            <a:r>
              <a:rPr lang="zh-CN" altLang="en-US"/>
              <a:t>。因此，为了维持振荡，放大器应具有同相放大功能，并且要求：</a:t>
            </a:r>
          </a:p>
        </p:txBody>
      </p:sp>
      <p:graphicFrame>
        <p:nvGraphicFramePr>
          <p:cNvPr id="168979" name="Object 19"/>
          <p:cNvGraphicFramePr>
            <a:graphicFrameLocks noChangeAspect="1"/>
          </p:cNvGraphicFramePr>
          <p:nvPr/>
        </p:nvGraphicFramePr>
        <p:xfrm>
          <a:off x="7124700" y="4665663"/>
          <a:ext cx="1085850" cy="800100"/>
        </p:xfrm>
        <a:graphic>
          <a:graphicData uri="http://schemas.openxmlformats.org/presentationml/2006/ole">
            <mc:AlternateContent xmlns:mc="http://schemas.openxmlformats.org/markup-compatibility/2006">
              <mc:Choice xmlns:v="urn:schemas-microsoft-com:vml" Requires="v">
                <p:oleObj spid="_x0000_s8261" name="公式" r:id="rId5" imgW="533160" imgH="393480" progId="Equation.3">
                  <p:embed/>
                </p:oleObj>
              </mc:Choice>
              <mc:Fallback>
                <p:oleObj name="公式" r:id="rId5" imgW="533160" imgH="39348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4700" y="4665663"/>
                        <a:ext cx="108585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8980" name="Object 20"/>
          <p:cNvGraphicFramePr>
            <a:graphicFrameLocks noChangeAspect="1"/>
          </p:cNvGraphicFramePr>
          <p:nvPr/>
        </p:nvGraphicFramePr>
        <p:xfrm>
          <a:off x="4826000" y="4633913"/>
          <a:ext cx="1576388" cy="784225"/>
        </p:xfrm>
        <a:graphic>
          <a:graphicData uri="http://schemas.openxmlformats.org/presentationml/2006/ole">
            <mc:AlternateContent xmlns:mc="http://schemas.openxmlformats.org/markup-compatibility/2006">
              <mc:Choice xmlns:v="urn:schemas-microsoft-com:vml" Requires="v">
                <p:oleObj spid="_x0000_s8262" name="Equation" r:id="rId7" imgW="787320" imgH="393480" progId="Equation.DSMT4">
                  <p:embed/>
                </p:oleObj>
              </mc:Choice>
              <mc:Fallback>
                <p:oleObj name="Equation" r:id="rId7" imgW="787320" imgH="393480"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26000" y="4633913"/>
                        <a:ext cx="1576388"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8982" name="Text Box 22"/>
          <p:cNvSpPr txBox="1">
            <a:spLocks noChangeArrowheads="1"/>
          </p:cNvSpPr>
          <p:nvPr/>
        </p:nvSpPr>
        <p:spPr bwMode="auto">
          <a:xfrm>
            <a:off x="446088" y="3940175"/>
            <a:ext cx="3938587"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起振时，</a:t>
            </a:r>
            <a:r>
              <a:rPr lang="en-US" altLang="zh-CN" i="1"/>
              <a:t>A</a:t>
            </a:r>
            <a:r>
              <a:rPr lang="en-US" altLang="zh-CN"/>
              <a:t> &gt; 3</a:t>
            </a:r>
            <a:r>
              <a:rPr lang="zh-CN" altLang="en-US"/>
              <a:t>，</a:t>
            </a:r>
          </a:p>
          <a:p>
            <a:pPr eaLnBrk="1" hangingPunct="1">
              <a:lnSpc>
                <a:spcPct val="130000"/>
              </a:lnSpc>
            </a:pPr>
            <a:r>
              <a:rPr lang="zh-CN" altLang="en-US"/>
              <a:t>     一般设计电路时取</a:t>
            </a:r>
            <a:r>
              <a:rPr lang="en-US" altLang="zh-CN"/>
              <a:t>5~10</a:t>
            </a:r>
            <a:r>
              <a:rPr lang="zh-CN" altLang="en-US"/>
              <a:t>。</a:t>
            </a:r>
          </a:p>
        </p:txBody>
      </p:sp>
      <p:sp>
        <p:nvSpPr>
          <p:cNvPr id="168983" name="Text Box 23"/>
          <p:cNvSpPr txBox="1">
            <a:spLocks noChangeArrowheads="1"/>
          </p:cNvSpPr>
          <p:nvPr/>
        </p:nvSpPr>
        <p:spPr bwMode="auto">
          <a:xfrm>
            <a:off x="446088" y="4795838"/>
            <a:ext cx="3314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稳定时，</a:t>
            </a:r>
            <a:r>
              <a:rPr lang="en-US" altLang="zh-CN" i="1"/>
              <a:t>A</a:t>
            </a:r>
            <a:r>
              <a:rPr lang="en-US" altLang="zh-CN"/>
              <a:t> = 3</a:t>
            </a:r>
            <a:r>
              <a:rPr lang="zh-CN" altLang="en-US"/>
              <a:t>。</a:t>
            </a:r>
          </a:p>
        </p:txBody>
      </p:sp>
      <p:sp>
        <p:nvSpPr>
          <p:cNvPr id="168985" name="Text Box 25"/>
          <p:cNvSpPr txBox="1">
            <a:spLocks noChangeArrowheads="1"/>
          </p:cNvSpPr>
          <p:nvPr/>
        </p:nvSpPr>
        <p:spPr bwMode="auto">
          <a:xfrm>
            <a:off x="446088" y="5446713"/>
            <a:ext cx="8709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电路结构上要求：</a:t>
            </a:r>
            <a:r>
              <a:rPr lang="en-US" altLang="zh-CN" i="1"/>
              <a:t>R</a:t>
            </a:r>
            <a:r>
              <a:rPr lang="en-US" altLang="zh-CN" sz="2000" baseline="-25000"/>
              <a:t>2</a:t>
            </a:r>
            <a:r>
              <a:rPr lang="en-US" altLang="zh-CN"/>
              <a:t> &gt; 2</a:t>
            </a:r>
            <a:r>
              <a:rPr lang="en-US" altLang="zh-CN" i="1"/>
              <a:t>R</a:t>
            </a:r>
            <a:r>
              <a:rPr lang="en-US" altLang="zh-CN" baseline="-25000"/>
              <a:t>1</a:t>
            </a:r>
            <a:r>
              <a:rPr lang="en-US" altLang="zh-CN"/>
              <a:t>(</a:t>
            </a:r>
            <a:r>
              <a:rPr lang="zh-CN" altLang="en-US"/>
              <a:t>起振）， </a:t>
            </a:r>
            <a:r>
              <a:rPr lang="en-US" altLang="zh-CN" i="1"/>
              <a:t>R</a:t>
            </a:r>
            <a:r>
              <a:rPr lang="en-US" altLang="zh-CN" baseline="-25000"/>
              <a:t>2</a:t>
            </a:r>
            <a:r>
              <a:rPr lang="en-US" altLang="zh-CN"/>
              <a:t> = 2</a:t>
            </a:r>
            <a:r>
              <a:rPr lang="en-US" altLang="zh-CN" i="1"/>
              <a:t>R</a:t>
            </a:r>
            <a:r>
              <a:rPr lang="en-US" altLang="zh-CN" baseline="-25000"/>
              <a:t>1</a:t>
            </a:r>
            <a:r>
              <a:rPr lang="en-US" altLang="zh-CN"/>
              <a:t>(</a:t>
            </a:r>
            <a:r>
              <a:rPr lang="zh-CN" altLang="en-US"/>
              <a:t>稳定）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8974"/>
                                        </p:tgtEl>
                                        <p:attrNameLst>
                                          <p:attrName>style.visibility</p:attrName>
                                        </p:attrNameLst>
                                      </p:cBhvr>
                                      <p:to>
                                        <p:strVal val="visible"/>
                                      </p:to>
                                    </p:set>
                                    <p:anim calcmode="lin" valueType="num">
                                      <p:cBhvr additive="base">
                                        <p:cTn id="7" dur="500" fill="hold"/>
                                        <p:tgtEl>
                                          <p:spTgt spid="168974"/>
                                        </p:tgtEl>
                                        <p:attrNameLst>
                                          <p:attrName>ppt_x</p:attrName>
                                        </p:attrNameLst>
                                      </p:cBhvr>
                                      <p:tavLst>
                                        <p:tav tm="0">
                                          <p:val>
                                            <p:strVal val="0-#ppt_w/2"/>
                                          </p:val>
                                        </p:tav>
                                        <p:tav tm="100000">
                                          <p:val>
                                            <p:strVal val="#ppt_x"/>
                                          </p:val>
                                        </p:tav>
                                      </p:tavLst>
                                    </p:anim>
                                    <p:anim calcmode="lin" valueType="num">
                                      <p:cBhvr additive="base">
                                        <p:cTn id="8" dur="500" fill="hold"/>
                                        <p:tgtEl>
                                          <p:spTgt spid="16897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168980"/>
                                        </p:tgtEl>
                                        <p:attrNameLst>
                                          <p:attrName>style.visibility</p:attrName>
                                        </p:attrNameLst>
                                      </p:cBhvr>
                                      <p:to>
                                        <p:strVal val="visible"/>
                                      </p:to>
                                    </p:set>
                                    <p:animEffect transition="in" filter="wipe(left)">
                                      <p:cBhvr>
                                        <p:cTn id="16" dur="500"/>
                                        <p:tgtEl>
                                          <p:spTgt spid="168980"/>
                                        </p:tgtEl>
                                      </p:cBhvr>
                                    </p:animEffect>
                                  </p:childTnLst>
                                </p:cTn>
                              </p:par>
                            </p:childTnLst>
                          </p:cTn>
                        </p:par>
                        <p:par>
                          <p:cTn id="17" fill="hold" nodeType="afterGroup">
                            <p:stCondLst>
                              <p:cond delay="1500"/>
                            </p:stCondLst>
                            <p:childTnLst>
                              <p:par>
                                <p:cTn id="18" presetID="22" presetClass="entr" presetSubtype="8" fill="hold" nodeType="afterEffect">
                                  <p:stCondLst>
                                    <p:cond delay="0"/>
                                  </p:stCondLst>
                                  <p:childTnLst>
                                    <p:set>
                                      <p:cBhvr>
                                        <p:cTn id="19" dur="1" fill="hold">
                                          <p:stCondLst>
                                            <p:cond delay="0"/>
                                          </p:stCondLst>
                                        </p:cTn>
                                        <p:tgtEl>
                                          <p:spTgt spid="168979"/>
                                        </p:tgtEl>
                                        <p:attrNameLst>
                                          <p:attrName>style.visibility</p:attrName>
                                        </p:attrNameLst>
                                      </p:cBhvr>
                                      <p:to>
                                        <p:strVal val="visible"/>
                                      </p:to>
                                    </p:set>
                                    <p:animEffect transition="in" filter="wipe(left)">
                                      <p:cBhvr>
                                        <p:cTn id="20" dur="500"/>
                                        <p:tgtEl>
                                          <p:spTgt spid="16897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68975"/>
                                        </p:tgtEl>
                                        <p:attrNameLst>
                                          <p:attrName>style.visibility</p:attrName>
                                        </p:attrNameLst>
                                      </p:cBhvr>
                                      <p:to>
                                        <p:strVal val="visible"/>
                                      </p:to>
                                    </p:set>
                                    <p:animEffect transition="in" filter="wipe(up)">
                                      <p:cBhvr>
                                        <p:cTn id="25" dur="1000"/>
                                        <p:tgtEl>
                                          <p:spTgt spid="168975"/>
                                        </p:tgtEl>
                                      </p:cBhvr>
                                    </p:animEffect>
                                  </p:childTnLst>
                                </p:cTn>
                              </p:par>
                            </p:childTnLst>
                          </p:cTn>
                        </p:par>
                        <p:par>
                          <p:cTn id="26" fill="hold" nodeType="afterGroup">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168982"/>
                                        </p:tgtEl>
                                        <p:attrNameLst>
                                          <p:attrName>style.visibility</p:attrName>
                                        </p:attrNameLst>
                                      </p:cBhvr>
                                      <p:to>
                                        <p:strVal val="visible"/>
                                      </p:to>
                                    </p:set>
                                    <p:animEffect transition="in" filter="wipe(up)">
                                      <p:cBhvr>
                                        <p:cTn id="29" dur="500"/>
                                        <p:tgtEl>
                                          <p:spTgt spid="168982"/>
                                        </p:tgtEl>
                                      </p:cBhvr>
                                    </p:animEffect>
                                  </p:childTnLst>
                                </p:cTn>
                              </p:par>
                            </p:childTnLst>
                          </p:cTn>
                        </p:par>
                        <p:par>
                          <p:cTn id="30" fill="hold" nodeType="afterGroup">
                            <p:stCondLst>
                              <p:cond delay="1500"/>
                            </p:stCondLst>
                            <p:childTnLst>
                              <p:par>
                                <p:cTn id="31" presetID="22" presetClass="entr" presetSubtype="1" fill="hold" grpId="0" nodeType="afterEffect">
                                  <p:stCondLst>
                                    <p:cond delay="0"/>
                                  </p:stCondLst>
                                  <p:childTnLst>
                                    <p:set>
                                      <p:cBhvr>
                                        <p:cTn id="32" dur="1" fill="hold">
                                          <p:stCondLst>
                                            <p:cond delay="0"/>
                                          </p:stCondLst>
                                        </p:cTn>
                                        <p:tgtEl>
                                          <p:spTgt spid="168983"/>
                                        </p:tgtEl>
                                        <p:attrNameLst>
                                          <p:attrName>style.visibility</p:attrName>
                                        </p:attrNameLst>
                                      </p:cBhvr>
                                      <p:to>
                                        <p:strVal val="visible"/>
                                      </p:to>
                                    </p:set>
                                    <p:animEffect transition="in" filter="wipe(up)">
                                      <p:cBhvr>
                                        <p:cTn id="33" dur="500"/>
                                        <p:tgtEl>
                                          <p:spTgt spid="16898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68985"/>
                                        </p:tgtEl>
                                        <p:attrNameLst>
                                          <p:attrName>style.visibility</p:attrName>
                                        </p:attrNameLst>
                                      </p:cBhvr>
                                      <p:to>
                                        <p:strVal val="visible"/>
                                      </p:to>
                                    </p:set>
                                    <p:anim calcmode="lin" valueType="num">
                                      <p:cBhvr additive="base">
                                        <p:cTn id="38" dur="500" fill="hold"/>
                                        <p:tgtEl>
                                          <p:spTgt spid="168985"/>
                                        </p:tgtEl>
                                        <p:attrNameLst>
                                          <p:attrName>ppt_x</p:attrName>
                                        </p:attrNameLst>
                                      </p:cBhvr>
                                      <p:tavLst>
                                        <p:tav tm="0">
                                          <p:val>
                                            <p:strVal val="#ppt_x"/>
                                          </p:val>
                                        </p:tav>
                                        <p:tav tm="100000">
                                          <p:val>
                                            <p:strVal val="#ppt_x"/>
                                          </p:val>
                                        </p:tav>
                                      </p:tavLst>
                                    </p:anim>
                                    <p:anim calcmode="lin" valueType="num">
                                      <p:cBhvr additive="base">
                                        <p:cTn id="39" dur="500" fill="hold"/>
                                        <p:tgtEl>
                                          <p:spTgt spid="1689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74" grpId="0" autoUpdateAnimBg="0"/>
      <p:bldP spid="168975" grpId="0" autoUpdateAnimBg="0"/>
      <p:bldP spid="168982" grpId="0" autoUpdateAnimBg="0"/>
      <p:bldP spid="168983" grpId="0" autoUpdateAnimBg="0"/>
      <p:bldP spid="168985"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smtClean="0">
                <a:ea typeface="宋体" charset="-122"/>
              </a:rPr>
              <a:t>8.1.3  </a:t>
            </a:r>
            <a:r>
              <a:rPr lang="en-US" altLang="zh-CN" i="1" smtClean="0">
                <a:ea typeface="宋体" charset="-122"/>
              </a:rPr>
              <a:t>RC</a:t>
            </a:r>
            <a:r>
              <a:rPr lang="zh-CN" altLang="en-US" smtClean="0">
                <a:ea typeface="宋体" charset="-122"/>
              </a:rPr>
              <a:t>振荡电路（续</a:t>
            </a:r>
            <a:r>
              <a:rPr lang="en-US" altLang="zh-CN" smtClean="0">
                <a:ea typeface="宋体" charset="-122"/>
              </a:rPr>
              <a:t>3</a:t>
            </a:r>
            <a:r>
              <a:rPr lang="zh-CN" altLang="en-US" smtClean="0">
                <a:ea typeface="宋体" charset="-122"/>
              </a:rPr>
              <a:t>）</a:t>
            </a:r>
            <a:endParaRPr lang="en-US" altLang="zh-CN" smtClean="0">
              <a:ea typeface="宋体" charset="-122"/>
            </a:endParaRPr>
          </a:p>
        </p:txBody>
      </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41</a:t>
            </a:fld>
            <a:endParaRPr lang="zh-CN" altLang="en-US"/>
          </a:p>
        </p:txBody>
      </p:sp>
      <p:sp>
        <p:nvSpPr>
          <p:cNvPr id="169988" name="Text Box 4"/>
          <p:cNvSpPr txBox="1">
            <a:spLocks noChangeArrowheads="1"/>
          </p:cNvSpPr>
          <p:nvPr/>
        </p:nvSpPr>
        <p:spPr bwMode="auto">
          <a:xfrm>
            <a:off x="4464050" y="732155"/>
            <a:ext cx="4584700"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473075"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30000"/>
              </a:lnSpc>
            </a:pPr>
            <a:r>
              <a:rPr lang="zh-CN" altLang="en-US"/>
              <a:t>放大电路的放大倍数从起振时的</a:t>
            </a:r>
            <a:r>
              <a:rPr lang="en-US" altLang="zh-CN"/>
              <a:t>5~10</a:t>
            </a:r>
            <a:r>
              <a:rPr lang="zh-CN" altLang="en-US"/>
              <a:t>降到</a:t>
            </a:r>
            <a:r>
              <a:rPr lang="en-US" altLang="zh-CN"/>
              <a:t>3</a:t>
            </a:r>
            <a:r>
              <a:rPr lang="zh-CN" altLang="en-US"/>
              <a:t>，是通过信号幅度增大后的非线性来实现的，因此振荡波形不好。实用中常使用稳幅电路改善波形。</a:t>
            </a:r>
          </a:p>
        </p:txBody>
      </p:sp>
      <p:grpSp>
        <p:nvGrpSpPr>
          <p:cNvPr id="2" name="Group 5"/>
          <p:cNvGrpSpPr>
            <a:grpSpLocks/>
          </p:cNvGrpSpPr>
          <p:nvPr/>
        </p:nvGrpSpPr>
        <p:grpSpPr bwMode="auto">
          <a:xfrm>
            <a:off x="0" y="1176655"/>
            <a:ext cx="4533900" cy="3560763"/>
            <a:chOff x="146" y="698"/>
            <a:chExt cx="2856" cy="2243"/>
          </a:xfrm>
        </p:grpSpPr>
        <p:sp>
          <p:nvSpPr>
            <p:cNvPr id="39966" name="Text Box 6"/>
            <p:cNvSpPr txBox="1">
              <a:spLocks noChangeArrowheads="1"/>
            </p:cNvSpPr>
            <p:nvPr/>
          </p:nvSpPr>
          <p:spPr bwMode="auto">
            <a:xfrm>
              <a:off x="2598" y="1899"/>
              <a:ext cx="4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800" i="1"/>
                <a:t>u</a:t>
              </a:r>
              <a:r>
                <a:rPr lang="en-US" altLang="zh-CN" sz="2800" baseline="-25000"/>
                <a:t>o</a:t>
              </a:r>
              <a:endParaRPr lang="en-US" altLang="zh-CN" sz="2800"/>
            </a:p>
          </p:txBody>
        </p:sp>
        <p:sp>
          <p:nvSpPr>
            <p:cNvPr id="39967" name="Text Box 7"/>
            <p:cNvSpPr txBox="1">
              <a:spLocks noChangeArrowheads="1"/>
            </p:cNvSpPr>
            <p:nvPr/>
          </p:nvSpPr>
          <p:spPr bwMode="auto">
            <a:xfrm>
              <a:off x="730" y="1485"/>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i="1"/>
                <a:t>R</a:t>
              </a:r>
            </a:p>
          </p:txBody>
        </p:sp>
        <p:sp>
          <p:nvSpPr>
            <p:cNvPr id="39968" name="Text Box 8"/>
            <p:cNvSpPr txBox="1">
              <a:spLocks noChangeArrowheads="1"/>
            </p:cNvSpPr>
            <p:nvPr/>
          </p:nvSpPr>
          <p:spPr bwMode="auto">
            <a:xfrm>
              <a:off x="745" y="1803"/>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i="1"/>
                <a:t>C</a:t>
              </a:r>
            </a:p>
          </p:txBody>
        </p:sp>
        <p:sp>
          <p:nvSpPr>
            <p:cNvPr id="39969" name="Text Box 9"/>
            <p:cNvSpPr txBox="1">
              <a:spLocks noChangeArrowheads="1"/>
            </p:cNvSpPr>
            <p:nvPr/>
          </p:nvSpPr>
          <p:spPr bwMode="auto">
            <a:xfrm>
              <a:off x="146" y="2301"/>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i="1"/>
                <a:t>R</a:t>
              </a:r>
            </a:p>
          </p:txBody>
        </p:sp>
        <p:sp>
          <p:nvSpPr>
            <p:cNvPr id="39970" name="Text Box 10"/>
            <p:cNvSpPr txBox="1">
              <a:spLocks noChangeArrowheads="1"/>
            </p:cNvSpPr>
            <p:nvPr/>
          </p:nvSpPr>
          <p:spPr bwMode="auto">
            <a:xfrm>
              <a:off x="897" y="2322"/>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i="1"/>
                <a:t>C</a:t>
              </a:r>
            </a:p>
          </p:txBody>
        </p:sp>
        <p:sp>
          <p:nvSpPr>
            <p:cNvPr id="39971" name="Line 11"/>
            <p:cNvSpPr>
              <a:spLocks noChangeShapeType="1"/>
            </p:cNvSpPr>
            <p:nvPr/>
          </p:nvSpPr>
          <p:spPr bwMode="auto">
            <a:xfrm>
              <a:off x="571" y="2907"/>
              <a:ext cx="1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2" name="Line 12"/>
            <p:cNvSpPr>
              <a:spLocks noChangeShapeType="1"/>
            </p:cNvSpPr>
            <p:nvPr/>
          </p:nvSpPr>
          <p:spPr bwMode="auto">
            <a:xfrm>
              <a:off x="1330" y="2941"/>
              <a:ext cx="17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3" name="Text Box 13"/>
            <p:cNvSpPr txBox="1">
              <a:spLocks noChangeArrowheads="1"/>
            </p:cNvSpPr>
            <p:nvPr/>
          </p:nvSpPr>
          <p:spPr bwMode="auto">
            <a:xfrm>
              <a:off x="1480" y="2556"/>
              <a:ext cx="4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i="1"/>
                <a:t>R</a:t>
              </a:r>
              <a:r>
                <a:rPr lang="en-US" altLang="zh-CN" sz="2000" baseline="-25000"/>
                <a:t>1</a:t>
              </a:r>
              <a:endParaRPr lang="en-US" altLang="zh-CN" sz="2000"/>
            </a:p>
          </p:txBody>
        </p:sp>
        <p:grpSp>
          <p:nvGrpSpPr>
            <p:cNvPr id="39974" name="Group 14"/>
            <p:cNvGrpSpPr>
              <a:grpSpLocks/>
            </p:cNvGrpSpPr>
            <p:nvPr/>
          </p:nvGrpSpPr>
          <p:grpSpPr bwMode="auto">
            <a:xfrm>
              <a:off x="1727" y="1802"/>
              <a:ext cx="384" cy="528"/>
              <a:chOff x="2304" y="1824"/>
              <a:chExt cx="384" cy="528"/>
            </a:xfrm>
          </p:grpSpPr>
          <p:sp>
            <p:nvSpPr>
              <p:cNvPr id="40020" name="Rectangle 15"/>
              <p:cNvSpPr>
                <a:spLocks noChangeArrowheads="1"/>
              </p:cNvSpPr>
              <p:nvPr/>
            </p:nvSpPr>
            <p:spPr bwMode="auto">
              <a:xfrm rot="10800000" flipH="1" flipV="1">
                <a:off x="2304" y="1824"/>
                <a:ext cx="384" cy="5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021" name="Line 16"/>
              <p:cNvSpPr>
                <a:spLocks noChangeShapeType="1"/>
              </p:cNvSpPr>
              <p:nvPr/>
            </p:nvSpPr>
            <p:spPr bwMode="auto">
              <a:xfrm rot="10800000" flipH="1" flipV="1">
                <a:off x="2336" y="1958"/>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0022" name="Group 17"/>
              <p:cNvGrpSpPr>
                <a:grpSpLocks/>
              </p:cNvGrpSpPr>
              <p:nvPr/>
            </p:nvGrpSpPr>
            <p:grpSpPr bwMode="auto">
              <a:xfrm rot="10800000" flipH="1" flipV="1">
                <a:off x="2339" y="2210"/>
                <a:ext cx="48" cy="48"/>
                <a:chOff x="2856" y="2613"/>
                <a:chExt cx="48" cy="48"/>
              </a:xfrm>
            </p:grpSpPr>
            <p:sp>
              <p:nvSpPr>
                <p:cNvPr id="40030" name="Line 18"/>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31" name="Line 19"/>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0023" name="Group 20"/>
              <p:cNvGrpSpPr>
                <a:grpSpLocks/>
              </p:cNvGrpSpPr>
              <p:nvPr/>
            </p:nvGrpSpPr>
            <p:grpSpPr bwMode="auto">
              <a:xfrm rot="10800000" flipH="1" flipV="1">
                <a:off x="2615" y="2066"/>
                <a:ext cx="48" cy="48"/>
                <a:chOff x="2856" y="2613"/>
                <a:chExt cx="48" cy="48"/>
              </a:xfrm>
            </p:grpSpPr>
            <p:sp>
              <p:nvSpPr>
                <p:cNvPr id="40028" name="Line 21"/>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29" name="Line 22"/>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024" name="AutoShape 23"/>
              <p:cNvSpPr>
                <a:spLocks noChangeArrowheads="1"/>
              </p:cNvSpPr>
              <p:nvPr/>
            </p:nvSpPr>
            <p:spPr bwMode="auto">
              <a:xfrm rot="-5400000" flipH="1" flipV="1">
                <a:off x="2384" y="1862"/>
                <a:ext cx="48" cy="48"/>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40025" name="Group 24"/>
              <p:cNvGrpSpPr>
                <a:grpSpLocks noChangeAspect="1"/>
              </p:cNvGrpSpPr>
              <p:nvPr/>
            </p:nvGrpSpPr>
            <p:grpSpPr bwMode="auto">
              <a:xfrm>
                <a:off x="2488" y="1872"/>
                <a:ext cx="104" cy="34"/>
                <a:chOff x="1584" y="2928"/>
                <a:chExt cx="288" cy="96"/>
              </a:xfrm>
            </p:grpSpPr>
            <p:sp>
              <p:nvSpPr>
                <p:cNvPr id="40026" name="Oval 25"/>
                <p:cNvSpPr>
                  <a:spLocks noChangeAspect="1" noChangeArrowheads="1"/>
                </p:cNvSpPr>
                <p:nvPr/>
              </p:nvSpPr>
              <p:spPr bwMode="auto">
                <a:xfrm>
                  <a:off x="1584"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027" name="Oval 26"/>
                <p:cNvSpPr>
                  <a:spLocks noChangeAspect="1" noChangeArrowheads="1"/>
                </p:cNvSpPr>
                <p:nvPr/>
              </p:nvSpPr>
              <p:spPr bwMode="auto">
                <a:xfrm>
                  <a:off x="1728"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39975" name="Line 27"/>
            <p:cNvSpPr>
              <a:spLocks noChangeShapeType="1"/>
            </p:cNvSpPr>
            <p:nvPr/>
          </p:nvSpPr>
          <p:spPr bwMode="auto">
            <a:xfrm>
              <a:off x="2106" y="2065"/>
              <a:ext cx="4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6" name="Oval 28"/>
            <p:cNvSpPr>
              <a:spLocks noChangeArrowheads="1"/>
            </p:cNvSpPr>
            <p:nvPr/>
          </p:nvSpPr>
          <p:spPr bwMode="auto">
            <a:xfrm>
              <a:off x="2559" y="2041"/>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77" name="Line 29"/>
            <p:cNvSpPr>
              <a:spLocks noChangeShapeType="1"/>
            </p:cNvSpPr>
            <p:nvPr/>
          </p:nvSpPr>
          <p:spPr bwMode="auto">
            <a:xfrm>
              <a:off x="2393" y="698"/>
              <a:ext cx="0" cy="13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9978" name="Group 30"/>
            <p:cNvGrpSpPr>
              <a:grpSpLocks/>
            </p:cNvGrpSpPr>
            <p:nvPr/>
          </p:nvGrpSpPr>
          <p:grpSpPr bwMode="auto">
            <a:xfrm>
              <a:off x="1385" y="2457"/>
              <a:ext cx="77" cy="480"/>
              <a:chOff x="1824" y="1344"/>
              <a:chExt cx="77" cy="480"/>
            </a:xfrm>
          </p:grpSpPr>
          <p:sp>
            <p:nvSpPr>
              <p:cNvPr id="40017" name="Rectangle 31"/>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018" name="Line 32"/>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19" name="Line 33"/>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979" name="Line 34"/>
            <p:cNvSpPr>
              <a:spLocks noChangeShapeType="1"/>
            </p:cNvSpPr>
            <p:nvPr/>
          </p:nvSpPr>
          <p:spPr bwMode="auto">
            <a:xfrm>
              <a:off x="1423" y="1934"/>
              <a:ext cx="30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80" name="Line 35"/>
            <p:cNvSpPr>
              <a:spLocks noChangeShapeType="1"/>
            </p:cNvSpPr>
            <p:nvPr/>
          </p:nvSpPr>
          <p:spPr bwMode="auto">
            <a:xfrm>
              <a:off x="681" y="698"/>
              <a:ext cx="171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81" name="Line 36"/>
            <p:cNvSpPr>
              <a:spLocks noChangeShapeType="1"/>
            </p:cNvSpPr>
            <p:nvPr/>
          </p:nvSpPr>
          <p:spPr bwMode="auto">
            <a:xfrm>
              <a:off x="682" y="698"/>
              <a:ext cx="0" cy="78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9982" name="Group 37"/>
            <p:cNvGrpSpPr>
              <a:grpSpLocks/>
            </p:cNvGrpSpPr>
            <p:nvPr/>
          </p:nvGrpSpPr>
          <p:grpSpPr bwMode="auto">
            <a:xfrm>
              <a:off x="628" y="1836"/>
              <a:ext cx="117" cy="240"/>
              <a:chOff x="2064" y="576"/>
              <a:chExt cx="117" cy="240"/>
            </a:xfrm>
          </p:grpSpPr>
          <p:grpSp>
            <p:nvGrpSpPr>
              <p:cNvPr id="40012" name="Group 38"/>
              <p:cNvGrpSpPr>
                <a:grpSpLocks/>
              </p:cNvGrpSpPr>
              <p:nvPr/>
            </p:nvGrpSpPr>
            <p:grpSpPr bwMode="auto">
              <a:xfrm>
                <a:off x="2064" y="672"/>
                <a:ext cx="117" cy="49"/>
                <a:chOff x="2064" y="672"/>
                <a:chExt cx="117" cy="49"/>
              </a:xfrm>
            </p:grpSpPr>
            <p:sp>
              <p:nvSpPr>
                <p:cNvPr id="40015" name="Line 39"/>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16" name="Line 40"/>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013" name="Line 41"/>
              <p:cNvSpPr>
                <a:spLocks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14" name="Line 42"/>
              <p:cNvSpPr>
                <a:spLocks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983" name="Group 43"/>
            <p:cNvGrpSpPr>
              <a:grpSpLocks/>
            </p:cNvGrpSpPr>
            <p:nvPr/>
          </p:nvGrpSpPr>
          <p:grpSpPr bwMode="auto">
            <a:xfrm>
              <a:off x="645" y="1381"/>
              <a:ext cx="77" cy="480"/>
              <a:chOff x="1824" y="1344"/>
              <a:chExt cx="77" cy="480"/>
            </a:xfrm>
          </p:grpSpPr>
          <p:sp>
            <p:nvSpPr>
              <p:cNvPr id="40009" name="Rectangle 44"/>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010" name="Line 45"/>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11" name="Line 46"/>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984" name="Line 47"/>
            <p:cNvSpPr>
              <a:spLocks noChangeShapeType="1"/>
            </p:cNvSpPr>
            <p:nvPr/>
          </p:nvSpPr>
          <p:spPr bwMode="auto">
            <a:xfrm>
              <a:off x="463" y="2208"/>
              <a:ext cx="126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9985" name="Group 48"/>
            <p:cNvGrpSpPr>
              <a:grpSpLocks/>
            </p:cNvGrpSpPr>
            <p:nvPr/>
          </p:nvGrpSpPr>
          <p:grpSpPr bwMode="auto">
            <a:xfrm>
              <a:off x="421" y="2203"/>
              <a:ext cx="77" cy="480"/>
              <a:chOff x="1824" y="1344"/>
              <a:chExt cx="77" cy="480"/>
            </a:xfrm>
          </p:grpSpPr>
          <p:sp>
            <p:nvSpPr>
              <p:cNvPr id="40006" name="Rectangle 49"/>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007" name="Line 50"/>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8" name="Line 51"/>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986" name="Group 52"/>
            <p:cNvGrpSpPr>
              <a:grpSpLocks/>
            </p:cNvGrpSpPr>
            <p:nvPr/>
          </p:nvGrpSpPr>
          <p:grpSpPr bwMode="auto">
            <a:xfrm>
              <a:off x="768" y="2326"/>
              <a:ext cx="117" cy="240"/>
              <a:chOff x="2064" y="576"/>
              <a:chExt cx="117" cy="240"/>
            </a:xfrm>
          </p:grpSpPr>
          <p:grpSp>
            <p:nvGrpSpPr>
              <p:cNvPr id="40001" name="Group 53"/>
              <p:cNvGrpSpPr>
                <a:grpSpLocks/>
              </p:cNvGrpSpPr>
              <p:nvPr/>
            </p:nvGrpSpPr>
            <p:grpSpPr bwMode="auto">
              <a:xfrm>
                <a:off x="2064" y="672"/>
                <a:ext cx="117" cy="49"/>
                <a:chOff x="2064" y="672"/>
                <a:chExt cx="117" cy="49"/>
              </a:xfrm>
            </p:grpSpPr>
            <p:sp>
              <p:nvSpPr>
                <p:cNvPr id="40004" name="Line 54"/>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5" name="Line 55"/>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002" name="Line 56"/>
              <p:cNvSpPr>
                <a:spLocks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3" name="Line 57"/>
              <p:cNvSpPr>
                <a:spLocks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987" name="Line 58"/>
            <p:cNvSpPr>
              <a:spLocks noChangeShapeType="1"/>
            </p:cNvSpPr>
            <p:nvPr/>
          </p:nvSpPr>
          <p:spPr bwMode="auto">
            <a:xfrm>
              <a:off x="687" y="2055"/>
              <a:ext cx="0" cy="145"/>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88" name="Line 59"/>
            <p:cNvSpPr>
              <a:spLocks noChangeShapeType="1"/>
            </p:cNvSpPr>
            <p:nvPr/>
          </p:nvSpPr>
          <p:spPr bwMode="auto">
            <a:xfrm flipV="1">
              <a:off x="827" y="2205"/>
              <a:ext cx="0" cy="160"/>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89" name="Line 60"/>
            <p:cNvSpPr>
              <a:spLocks noChangeShapeType="1"/>
            </p:cNvSpPr>
            <p:nvPr/>
          </p:nvSpPr>
          <p:spPr bwMode="auto">
            <a:xfrm>
              <a:off x="448" y="2688"/>
              <a:ext cx="39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90" name="Line 61"/>
            <p:cNvSpPr>
              <a:spLocks noChangeShapeType="1"/>
            </p:cNvSpPr>
            <p:nvPr/>
          </p:nvSpPr>
          <p:spPr bwMode="auto">
            <a:xfrm flipV="1">
              <a:off x="652" y="2688"/>
              <a:ext cx="0" cy="218"/>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91" name="Line 62"/>
            <p:cNvSpPr>
              <a:spLocks noChangeShapeType="1"/>
            </p:cNvSpPr>
            <p:nvPr/>
          </p:nvSpPr>
          <p:spPr bwMode="auto">
            <a:xfrm>
              <a:off x="827" y="2530"/>
              <a:ext cx="0" cy="1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92" name="Oval 63"/>
            <p:cNvSpPr>
              <a:spLocks noChangeAspect="1" noChangeArrowheads="1"/>
            </p:cNvSpPr>
            <p:nvPr/>
          </p:nvSpPr>
          <p:spPr bwMode="auto">
            <a:xfrm>
              <a:off x="2374" y="2045"/>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39993" name="Oval 64"/>
            <p:cNvSpPr>
              <a:spLocks noChangeAspect="1" noChangeArrowheads="1"/>
            </p:cNvSpPr>
            <p:nvPr/>
          </p:nvSpPr>
          <p:spPr bwMode="auto">
            <a:xfrm>
              <a:off x="1414" y="1919"/>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39994" name="Freeform 65"/>
            <p:cNvSpPr>
              <a:spLocks/>
            </p:cNvSpPr>
            <p:nvPr/>
          </p:nvSpPr>
          <p:spPr bwMode="auto">
            <a:xfrm>
              <a:off x="1431" y="1595"/>
              <a:ext cx="315" cy="881"/>
            </a:xfrm>
            <a:custGeom>
              <a:avLst/>
              <a:gdLst>
                <a:gd name="T0" fmla="*/ 0 w 240"/>
                <a:gd name="T1" fmla="*/ 475 h 1200"/>
                <a:gd name="T2" fmla="*/ 0 w 240"/>
                <a:gd name="T3" fmla="*/ 0 h 1200"/>
                <a:gd name="T4" fmla="*/ 542 w 240"/>
                <a:gd name="T5" fmla="*/ 0 h 1200"/>
                <a:gd name="T6" fmla="*/ 0 60000 65536"/>
                <a:gd name="T7" fmla="*/ 0 60000 65536"/>
                <a:gd name="T8" fmla="*/ 0 60000 65536"/>
                <a:gd name="T9" fmla="*/ 0 w 240"/>
                <a:gd name="T10" fmla="*/ 0 h 1200"/>
                <a:gd name="T11" fmla="*/ 240 w 240"/>
                <a:gd name="T12" fmla="*/ 1200 h 1200"/>
              </a:gdLst>
              <a:ahLst/>
              <a:cxnLst>
                <a:cxn ang="T6">
                  <a:pos x="T0" y="T1"/>
                </a:cxn>
                <a:cxn ang="T7">
                  <a:pos x="T2" y="T3"/>
                </a:cxn>
                <a:cxn ang="T8">
                  <a:pos x="T4" y="T5"/>
                </a:cxn>
              </a:cxnLst>
              <a:rect l="T9" t="T10" r="T11" b="T12"/>
              <a:pathLst>
                <a:path w="240" h="1200">
                  <a:moveTo>
                    <a:pt x="0" y="1200"/>
                  </a:moveTo>
                  <a:lnTo>
                    <a:pt x="0" y="0"/>
                  </a:lnTo>
                  <a:lnTo>
                    <a:pt x="24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9995" name="Group 66"/>
            <p:cNvGrpSpPr>
              <a:grpSpLocks/>
            </p:cNvGrpSpPr>
            <p:nvPr/>
          </p:nvGrpSpPr>
          <p:grpSpPr bwMode="auto">
            <a:xfrm rot="5400000">
              <a:off x="1859" y="1352"/>
              <a:ext cx="77" cy="480"/>
              <a:chOff x="1824" y="1344"/>
              <a:chExt cx="77" cy="480"/>
            </a:xfrm>
          </p:grpSpPr>
          <p:sp>
            <p:nvSpPr>
              <p:cNvPr id="39998" name="Rectangle 67"/>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99" name="Line 68"/>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0" name="Line 69"/>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996" name="Line 70"/>
            <p:cNvSpPr>
              <a:spLocks noChangeShapeType="1"/>
            </p:cNvSpPr>
            <p:nvPr/>
          </p:nvSpPr>
          <p:spPr bwMode="auto">
            <a:xfrm>
              <a:off x="1998" y="1591"/>
              <a:ext cx="384" cy="0"/>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9997" name="Text Box 71"/>
            <p:cNvSpPr txBox="1">
              <a:spLocks noChangeArrowheads="1"/>
            </p:cNvSpPr>
            <p:nvPr/>
          </p:nvSpPr>
          <p:spPr bwMode="auto">
            <a:xfrm>
              <a:off x="1539" y="1332"/>
              <a:ext cx="3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i="1"/>
                <a:t>R</a:t>
              </a:r>
              <a:r>
                <a:rPr lang="en-US" altLang="zh-CN" sz="2000" baseline="-25000"/>
                <a:t>2</a:t>
              </a:r>
              <a:endParaRPr lang="en-US" altLang="zh-CN" sz="2000"/>
            </a:p>
          </p:txBody>
        </p:sp>
      </p:grpSp>
      <p:grpSp>
        <p:nvGrpSpPr>
          <p:cNvPr id="15" name="Group 96"/>
          <p:cNvGrpSpPr>
            <a:grpSpLocks/>
          </p:cNvGrpSpPr>
          <p:nvPr/>
        </p:nvGrpSpPr>
        <p:grpSpPr bwMode="auto">
          <a:xfrm>
            <a:off x="2036763" y="1251268"/>
            <a:ext cx="1541462" cy="1336675"/>
            <a:chOff x="1348" y="718"/>
            <a:chExt cx="971" cy="842"/>
          </a:xfrm>
        </p:grpSpPr>
        <p:grpSp>
          <p:nvGrpSpPr>
            <p:cNvPr id="39945" name="Group 95"/>
            <p:cNvGrpSpPr>
              <a:grpSpLocks/>
            </p:cNvGrpSpPr>
            <p:nvPr/>
          </p:nvGrpSpPr>
          <p:grpSpPr bwMode="auto">
            <a:xfrm>
              <a:off x="1362" y="718"/>
              <a:ext cx="957" cy="745"/>
              <a:chOff x="1362" y="718"/>
              <a:chExt cx="957" cy="745"/>
            </a:xfrm>
          </p:grpSpPr>
          <p:sp>
            <p:nvSpPr>
              <p:cNvPr id="39947" name="Text Box 74"/>
              <p:cNvSpPr txBox="1">
                <a:spLocks noChangeArrowheads="1"/>
              </p:cNvSpPr>
              <p:nvPr/>
            </p:nvSpPr>
            <p:spPr bwMode="auto">
              <a:xfrm>
                <a:off x="2006" y="718"/>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D</a:t>
                </a:r>
                <a:r>
                  <a:rPr lang="en-US" altLang="zh-CN" sz="2000" baseline="-25000"/>
                  <a:t>1</a:t>
                </a:r>
                <a:endParaRPr lang="en-US" altLang="zh-CN" sz="2000"/>
              </a:p>
            </p:txBody>
          </p:sp>
          <p:grpSp>
            <p:nvGrpSpPr>
              <p:cNvPr id="39948" name="Group 94"/>
              <p:cNvGrpSpPr>
                <a:grpSpLocks/>
              </p:cNvGrpSpPr>
              <p:nvPr/>
            </p:nvGrpSpPr>
            <p:grpSpPr bwMode="auto">
              <a:xfrm>
                <a:off x="1362" y="912"/>
                <a:ext cx="957" cy="551"/>
                <a:chOff x="1362" y="912"/>
                <a:chExt cx="957" cy="551"/>
              </a:xfrm>
            </p:grpSpPr>
            <p:sp>
              <p:nvSpPr>
                <p:cNvPr id="39949" name="Text Box 76"/>
                <p:cNvSpPr txBox="1">
                  <a:spLocks noChangeArrowheads="1"/>
                </p:cNvSpPr>
                <p:nvPr/>
              </p:nvSpPr>
              <p:spPr bwMode="auto">
                <a:xfrm>
                  <a:off x="1498" y="912"/>
                  <a:ext cx="4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i="1"/>
                    <a:t>R</a:t>
                  </a:r>
                  <a:r>
                    <a:rPr lang="en-US" altLang="zh-CN" sz="2000" baseline="-25000"/>
                    <a:t>3</a:t>
                  </a:r>
                  <a:endParaRPr lang="en-US" altLang="zh-CN" sz="2000"/>
                </a:p>
              </p:txBody>
            </p:sp>
            <p:sp>
              <p:nvSpPr>
                <p:cNvPr id="39950" name="Text Box 77"/>
                <p:cNvSpPr txBox="1">
                  <a:spLocks noChangeArrowheads="1"/>
                </p:cNvSpPr>
                <p:nvPr/>
              </p:nvSpPr>
              <p:spPr bwMode="auto">
                <a:xfrm>
                  <a:off x="1988" y="1047"/>
                  <a:ext cx="3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D</a:t>
                  </a:r>
                  <a:r>
                    <a:rPr lang="en-US" altLang="zh-CN" sz="2000" baseline="-25000"/>
                    <a:t>2</a:t>
                  </a:r>
                  <a:endParaRPr lang="en-US" altLang="zh-CN" sz="2000"/>
                </a:p>
              </p:txBody>
            </p:sp>
            <p:sp>
              <p:nvSpPr>
                <p:cNvPr id="39951" name="Rectangle 78"/>
                <p:cNvSpPr>
                  <a:spLocks noChangeAspect="1" noChangeArrowheads="1"/>
                </p:cNvSpPr>
                <p:nvPr/>
              </p:nvSpPr>
              <p:spPr bwMode="auto">
                <a:xfrm rot="5400000">
                  <a:off x="1562" y="1111"/>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52" name="Line 79"/>
                <p:cNvSpPr>
                  <a:spLocks noChangeShapeType="1"/>
                </p:cNvSpPr>
                <p:nvPr/>
              </p:nvSpPr>
              <p:spPr bwMode="auto">
                <a:xfrm rot="5400000">
                  <a:off x="1770" y="1136"/>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3" name="Line 80"/>
                <p:cNvSpPr>
                  <a:spLocks noChangeShapeType="1"/>
                </p:cNvSpPr>
                <p:nvPr/>
              </p:nvSpPr>
              <p:spPr bwMode="auto">
                <a:xfrm rot="5400000">
                  <a:off x="1434" y="1136"/>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4" name="Line 81"/>
                <p:cNvSpPr>
                  <a:spLocks noChangeShapeType="1"/>
                </p:cNvSpPr>
                <p:nvPr/>
              </p:nvSpPr>
              <p:spPr bwMode="auto">
                <a:xfrm flipH="1">
                  <a:off x="1863" y="1035"/>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5" name="Oval 82"/>
                <p:cNvSpPr>
                  <a:spLocks noChangeAspect="1" noChangeArrowheads="1"/>
                </p:cNvSpPr>
                <p:nvPr/>
              </p:nvSpPr>
              <p:spPr bwMode="auto">
                <a:xfrm>
                  <a:off x="1844" y="1190"/>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grpSp>
              <p:nvGrpSpPr>
                <p:cNvPr id="39956" name="Group 83"/>
                <p:cNvGrpSpPr>
                  <a:grpSpLocks/>
                </p:cNvGrpSpPr>
                <p:nvPr/>
              </p:nvGrpSpPr>
              <p:grpSpPr bwMode="auto">
                <a:xfrm>
                  <a:off x="1871" y="944"/>
                  <a:ext cx="448" cy="192"/>
                  <a:chOff x="1312" y="853"/>
                  <a:chExt cx="448" cy="192"/>
                </a:xfrm>
              </p:grpSpPr>
              <p:sp>
                <p:nvSpPr>
                  <p:cNvPr id="39962" name="AutoShape 84"/>
                  <p:cNvSpPr>
                    <a:spLocks noChangeArrowheads="1"/>
                  </p:cNvSpPr>
                  <p:nvPr/>
                </p:nvSpPr>
                <p:spPr bwMode="auto">
                  <a:xfrm rot="5400000">
                    <a:off x="1454" y="877"/>
                    <a:ext cx="144" cy="144"/>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pPr algn="ctr"/>
                    <a:endParaRPr lang="zh-CN" altLang="zh-CN" sz="2000">
                      <a:ea typeface="宋体" charset="-122"/>
                    </a:endParaRPr>
                  </a:p>
                </p:txBody>
              </p:sp>
              <p:sp>
                <p:nvSpPr>
                  <p:cNvPr id="39963" name="Line 85"/>
                  <p:cNvSpPr>
                    <a:spLocks noChangeShapeType="1"/>
                  </p:cNvSpPr>
                  <p:nvPr/>
                </p:nvSpPr>
                <p:spPr bwMode="auto">
                  <a:xfrm>
                    <a:off x="1607" y="853"/>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4" name="Line 86"/>
                  <p:cNvSpPr>
                    <a:spLocks noChangeShapeType="1"/>
                  </p:cNvSpPr>
                  <p:nvPr/>
                </p:nvSpPr>
                <p:spPr bwMode="auto">
                  <a:xfrm>
                    <a:off x="1312" y="950"/>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5" name="Oval 87"/>
                  <p:cNvSpPr>
                    <a:spLocks noChangeAspect="1" noChangeArrowheads="1"/>
                  </p:cNvSpPr>
                  <p:nvPr/>
                </p:nvSpPr>
                <p:spPr bwMode="auto">
                  <a:xfrm>
                    <a:off x="1731" y="937"/>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grpSp>
            <p:grpSp>
              <p:nvGrpSpPr>
                <p:cNvPr id="39957" name="Group 88"/>
                <p:cNvGrpSpPr>
                  <a:grpSpLocks/>
                </p:cNvGrpSpPr>
                <p:nvPr/>
              </p:nvGrpSpPr>
              <p:grpSpPr bwMode="auto">
                <a:xfrm>
                  <a:off x="1867" y="1271"/>
                  <a:ext cx="450" cy="192"/>
                  <a:chOff x="1953" y="1288"/>
                  <a:chExt cx="450" cy="192"/>
                </a:xfrm>
              </p:grpSpPr>
              <p:sp>
                <p:nvSpPr>
                  <p:cNvPr id="39958" name="AutoShape 89"/>
                  <p:cNvSpPr>
                    <a:spLocks noChangeArrowheads="1"/>
                  </p:cNvSpPr>
                  <p:nvPr/>
                </p:nvSpPr>
                <p:spPr bwMode="auto">
                  <a:xfrm rot="16200000" flipH="1">
                    <a:off x="2099" y="1312"/>
                    <a:ext cx="144" cy="144"/>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59" name="Line 90"/>
                  <p:cNvSpPr>
                    <a:spLocks noChangeShapeType="1"/>
                  </p:cNvSpPr>
                  <p:nvPr/>
                </p:nvSpPr>
                <p:spPr bwMode="auto">
                  <a:xfrm flipH="1">
                    <a:off x="2090" y="1288"/>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0" name="Line 91"/>
                  <p:cNvSpPr>
                    <a:spLocks noChangeShapeType="1"/>
                  </p:cNvSpPr>
                  <p:nvPr/>
                </p:nvSpPr>
                <p:spPr bwMode="auto">
                  <a:xfrm flipH="1">
                    <a:off x="1953" y="1385"/>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1" name="Oval 92"/>
                  <p:cNvSpPr>
                    <a:spLocks noChangeAspect="1" noChangeArrowheads="1"/>
                  </p:cNvSpPr>
                  <p:nvPr/>
                </p:nvSpPr>
                <p:spPr bwMode="auto">
                  <a:xfrm flipH="1">
                    <a:off x="2374" y="1375"/>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grpSp>
          </p:grpSp>
        </p:grpSp>
        <p:sp>
          <p:nvSpPr>
            <p:cNvPr id="39946" name="Freeform 93"/>
            <p:cNvSpPr>
              <a:spLocks/>
            </p:cNvSpPr>
            <p:nvPr/>
          </p:nvSpPr>
          <p:spPr bwMode="auto">
            <a:xfrm>
              <a:off x="1348" y="1206"/>
              <a:ext cx="133" cy="354"/>
            </a:xfrm>
            <a:custGeom>
              <a:avLst/>
              <a:gdLst>
                <a:gd name="T0" fmla="*/ 68 w 186"/>
                <a:gd name="T1" fmla="*/ 0 h 354"/>
                <a:gd name="T2" fmla="*/ 0 w 186"/>
                <a:gd name="T3" fmla="*/ 0 h 354"/>
                <a:gd name="T4" fmla="*/ 0 w 186"/>
                <a:gd name="T5" fmla="*/ 354 h 354"/>
                <a:gd name="T6" fmla="*/ 0 60000 65536"/>
                <a:gd name="T7" fmla="*/ 0 60000 65536"/>
                <a:gd name="T8" fmla="*/ 0 60000 65536"/>
                <a:gd name="T9" fmla="*/ 0 w 186"/>
                <a:gd name="T10" fmla="*/ 0 h 354"/>
                <a:gd name="T11" fmla="*/ 186 w 186"/>
                <a:gd name="T12" fmla="*/ 354 h 354"/>
              </a:gdLst>
              <a:ahLst/>
              <a:cxnLst>
                <a:cxn ang="T6">
                  <a:pos x="T0" y="T1"/>
                </a:cxn>
                <a:cxn ang="T7">
                  <a:pos x="T2" y="T3"/>
                </a:cxn>
                <a:cxn ang="T8">
                  <a:pos x="T4" y="T5"/>
                </a:cxn>
              </a:cxnLst>
              <a:rect l="T9" t="T10" r="T11" b="T12"/>
              <a:pathLst>
                <a:path w="186" h="354">
                  <a:moveTo>
                    <a:pt x="186" y="0"/>
                  </a:moveTo>
                  <a:lnTo>
                    <a:pt x="0" y="0"/>
                  </a:lnTo>
                  <a:lnTo>
                    <a:pt x="0" y="354"/>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70081" name="Text Box 97"/>
          <p:cNvSpPr txBox="1">
            <a:spLocks noChangeArrowheads="1"/>
          </p:cNvSpPr>
          <p:nvPr/>
        </p:nvSpPr>
        <p:spPr bwMode="auto">
          <a:xfrm>
            <a:off x="487363" y="4769168"/>
            <a:ext cx="8413750"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20000"/>
              </a:lnSpc>
            </a:pPr>
            <a:r>
              <a:rPr lang="zh-CN" altLang="en-US"/>
              <a:t>起振时，二极管截止，</a:t>
            </a:r>
            <a:r>
              <a:rPr lang="en-US" altLang="zh-CN" i="1"/>
              <a:t>R</a:t>
            </a:r>
            <a:r>
              <a:rPr lang="en-US" altLang="zh-CN" baseline="-25000"/>
              <a:t>2</a:t>
            </a:r>
            <a:r>
              <a:rPr lang="zh-CN" altLang="en-US"/>
              <a:t>大于</a:t>
            </a:r>
            <a:r>
              <a:rPr lang="en-US" altLang="zh-CN"/>
              <a:t>2</a:t>
            </a:r>
            <a:r>
              <a:rPr lang="en-US" altLang="zh-CN" i="1"/>
              <a:t>R</a:t>
            </a:r>
            <a:r>
              <a:rPr lang="en-US" altLang="zh-CN" baseline="-25000"/>
              <a:t>1</a:t>
            </a:r>
            <a:r>
              <a:rPr lang="zh-CN" altLang="en-US"/>
              <a:t>，即</a:t>
            </a:r>
            <a:r>
              <a:rPr lang="en-US" altLang="zh-CN" i="1"/>
              <a:t>A</a:t>
            </a:r>
            <a:r>
              <a:rPr lang="en-US" altLang="zh-CN"/>
              <a:t> &gt; 3</a:t>
            </a:r>
            <a:r>
              <a:rPr lang="zh-CN" altLang="en-US"/>
              <a:t>，随着</a:t>
            </a:r>
            <a:r>
              <a:rPr lang="en-US" altLang="zh-CN" sz="2800" i="1"/>
              <a:t>u</a:t>
            </a:r>
            <a:r>
              <a:rPr lang="en-US" altLang="zh-CN" baseline="-25000"/>
              <a:t>o</a:t>
            </a:r>
            <a:r>
              <a:rPr lang="zh-CN" altLang="en-US"/>
              <a:t>的增大，二极管逐渐导通，</a:t>
            </a:r>
            <a:r>
              <a:rPr lang="en-US" altLang="zh-CN" i="1"/>
              <a:t>R</a:t>
            </a:r>
            <a:r>
              <a:rPr lang="en-US" altLang="zh-CN" baseline="-25000"/>
              <a:t>3</a:t>
            </a:r>
            <a:r>
              <a:rPr lang="zh-CN" altLang="en-US"/>
              <a:t>（包括二极管的导通电阻）与</a:t>
            </a:r>
            <a:r>
              <a:rPr lang="en-US" altLang="zh-CN" i="1"/>
              <a:t>R</a:t>
            </a:r>
            <a:r>
              <a:rPr lang="en-US" altLang="zh-CN" baseline="-25000"/>
              <a:t>2</a:t>
            </a:r>
            <a:r>
              <a:rPr lang="zh-CN" altLang="en-US"/>
              <a:t>并联，总电阻逐渐减小，</a:t>
            </a:r>
            <a:r>
              <a:rPr lang="en-US" altLang="zh-CN" i="1"/>
              <a:t>A</a:t>
            </a:r>
            <a:r>
              <a:rPr lang="zh-CN" altLang="en-US"/>
              <a:t>自动下降，当</a:t>
            </a:r>
            <a:r>
              <a:rPr lang="en-US" altLang="zh-CN" i="1"/>
              <a:t>A</a:t>
            </a:r>
            <a:r>
              <a:rPr lang="en-US" altLang="zh-CN"/>
              <a:t>=3</a:t>
            </a:r>
            <a:r>
              <a:rPr lang="zh-CN" altLang="en-US"/>
              <a:t>时</a:t>
            </a:r>
            <a:r>
              <a:rPr lang="en-US" altLang="zh-CN"/>
              <a:t>,</a:t>
            </a:r>
            <a:r>
              <a:rPr lang="zh-CN" altLang="en-US"/>
              <a:t>振荡器稳定。</a:t>
            </a:r>
          </a:p>
        </p:txBody>
      </p:sp>
      <p:sp>
        <p:nvSpPr>
          <p:cNvPr id="170082" name="Text Box 98"/>
          <p:cNvSpPr txBox="1">
            <a:spLocks noChangeArrowheads="1"/>
          </p:cNvSpPr>
          <p:nvPr/>
        </p:nvSpPr>
        <p:spPr bwMode="auto">
          <a:xfrm>
            <a:off x="4464050" y="3203893"/>
            <a:ext cx="44259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常用的改善波形方法是采用随输出幅度而改变的反馈电阻（如热敏电阻）。</a:t>
            </a:r>
          </a:p>
        </p:txBody>
      </p:sp>
      <p:sp>
        <p:nvSpPr>
          <p:cNvPr id="170083" name="Text Box 99"/>
          <p:cNvSpPr txBox="1">
            <a:spLocks noChangeArrowheads="1"/>
          </p:cNvSpPr>
          <p:nvPr/>
        </p:nvSpPr>
        <p:spPr bwMode="auto">
          <a:xfrm>
            <a:off x="2833688" y="4434205"/>
            <a:ext cx="6032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也可利用二极管构成稳幅电路，如图所示。</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9988"/>
                                        </p:tgtEl>
                                        <p:attrNameLst>
                                          <p:attrName>style.visibility</p:attrName>
                                        </p:attrNameLst>
                                      </p:cBhvr>
                                      <p:to>
                                        <p:strVal val="visible"/>
                                      </p:to>
                                    </p:set>
                                    <p:animEffect transition="in" filter="wipe(up)">
                                      <p:cBhvr>
                                        <p:cTn id="7" dur="1000"/>
                                        <p:tgtEl>
                                          <p:spTgt spid="169988"/>
                                        </p:tgtEl>
                                      </p:cBhvr>
                                    </p:animEffect>
                                  </p:childTnLst>
                                </p:cTn>
                              </p:par>
                              <p:par>
                                <p:cTn id="8" presetID="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0-#ppt_w/2"/>
                                          </p:val>
                                        </p:tav>
                                        <p:tav tm="100000">
                                          <p:val>
                                            <p:strVal val="#ppt_x"/>
                                          </p:val>
                                        </p:tav>
                                      </p:tavLst>
                                    </p:anim>
                                    <p:anim calcmode="lin" valueType="num">
                                      <p:cBhvr additive="base">
                                        <p:cTn id="11"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70082"/>
                                        </p:tgtEl>
                                        <p:attrNameLst>
                                          <p:attrName>style.visibility</p:attrName>
                                        </p:attrNameLst>
                                      </p:cBhvr>
                                      <p:to>
                                        <p:strVal val="visible"/>
                                      </p:to>
                                    </p:set>
                                    <p:animEffect transition="in" filter="wipe(up)">
                                      <p:cBhvr>
                                        <p:cTn id="16" dur="1000"/>
                                        <p:tgtEl>
                                          <p:spTgt spid="17008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70083"/>
                                        </p:tgtEl>
                                        <p:attrNameLst>
                                          <p:attrName>style.visibility</p:attrName>
                                        </p:attrNameLst>
                                      </p:cBhvr>
                                      <p:to>
                                        <p:strVal val="visible"/>
                                      </p:to>
                                    </p:set>
                                    <p:anim calcmode="lin" valueType="num">
                                      <p:cBhvr additive="base">
                                        <p:cTn id="21" dur="500" fill="hold"/>
                                        <p:tgtEl>
                                          <p:spTgt spid="170083"/>
                                        </p:tgtEl>
                                        <p:attrNameLst>
                                          <p:attrName>ppt_x</p:attrName>
                                        </p:attrNameLst>
                                      </p:cBhvr>
                                      <p:tavLst>
                                        <p:tav tm="0">
                                          <p:val>
                                            <p:strVal val="#ppt_x"/>
                                          </p:val>
                                        </p:tav>
                                        <p:tav tm="100000">
                                          <p:val>
                                            <p:strVal val="#ppt_x"/>
                                          </p:val>
                                        </p:tav>
                                      </p:tavLst>
                                    </p:anim>
                                    <p:anim calcmode="lin" valueType="num">
                                      <p:cBhvr additive="base">
                                        <p:cTn id="22" dur="500" fill="hold"/>
                                        <p:tgtEl>
                                          <p:spTgt spid="170083"/>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500"/>
                            </p:stCondLst>
                            <p:childTnLst>
                              <p:par>
                                <p:cTn id="24" presetID="22" presetClass="entr" presetSubtype="4"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70081"/>
                                        </p:tgtEl>
                                        <p:attrNameLst>
                                          <p:attrName>style.visibility</p:attrName>
                                        </p:attrNameLst>
                                      </p:cBhvr>
                                      <p:to>
                                        <p:strVal val="visible"/>
                                      </p:to>
                                    </p:set>
                                    <p:animEffect transition="in" filter="wipe(up)">
                                      <p:cBhvr>
                                        <p:cTn id="31" dur="1000"/>
                                        <p:tgtEl>
                                          <p:spTgt spid="170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autoUpdateAnimBg="0"/>
      <p:bldP spid="170081" grpId="0"/>
      <p:bldP spid="170082" grpId="0"/>
      <p:bldP spid="17008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smtClean="0">
                <a:ea typeface="宋体" charset="-122"/>
              </a:rPr>
              <a:t>8.1.3  </a:t>
            </a:r>
            <a:r>
              <a:rPr lang="en-US" altLang="zh-CN" i="1" smtClean="0">
                <a:ea typeface="宋体" charset="-122"/>
              </a:rPr>
              <a:t>RC</a:t>
            </a:r>
            <a:r>
              <a:rPr lang="zh-CN" altLang="en-US" smtClean="0">
                <a:ea typeface="宋体" charset="-122"/>
              </a:rPr>
              <a:t>振荡电路（续</a:t>
            </a:r>
            <a:r>
              <a:rPr lang="en-US" altLang="zh-CN" smtClean="0">
                <a:ea typeface="宋体" charset="-122"/>
              </a:rPr>
              <a:t>4</a:t>
            </a:r>
            <a:r>
              <a:rPr lang="zh-CN" altLang="en-US" smtClean="0">
                <a:ea typeface="宋体" charset="-122"/>
              </a:rPr>
              <a:t>）</a:t>
            </a:r>
            <a:endParaRPr lang="en-US" altLang="zh-CN" smtClean="0">
              <a:ea typeface="宋体" charset="-122"/>
            </a:endParaRP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42</a:t>
            </a:fld>
            <a:endParaRPr lang="zh-CN" altLang="en-US"/>
          </a:p>
        </p:txBody>
      </p:sp>
      <p:sp>
        <p:nvSpPr>
          <p:cNvPr id="40964" name="Rectangle 6"/>
          <p:cNvSpPr>
            <a:spLocks noChangeArrowheads="1"/>
          </p:cNvSpPr>
          <p:nvPr/>
        </p:nvSpPr>
        <p:spPr bwMode="auto">
          <a:xfrm>
            <a:off x="2562860" y="865277"/>
            <a:ext cx="5351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spAutoFit/>
          </a:bodyPr>
          <a:lstStyle/>
          <a:p>
            <a:r>
              <a:rPr kumimoji="0" lang="zh-CN" altLang="en-US" dirty="0">
                <a:solidFill>
                  <a:srgbClr val="000000"/>
                </a:solidFill>
              </a:rPr>
              <a:t>文氏桥振荡器仿真实验</a:t>
            </a:r>
          </a:p>
        </p:txBody>
      </p:sp>
      <p:pic>
        <p:nvPicPr>
          <p:cNvPr id="5" name="图片 4"/>
          <p:cNvPicPr>
            <a:picLocks noChangeAspect="1"/>
          </p:cNvPicPr>
          <p:nvPr/>
        </p:nvPicPr>
        <p:blipFill>
          <a:blip r:embed="rId2"/>
          <a:stretch>
            <a:fillRect/>
          </a:stretch>
        </p:blipFill>
        <p:spPr>
          <a:xfrm>
            <a:off x="795439" y="1522768"/>
            <a:ext cx="7831253" cy="44834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zh-CN" smtClean="0">
                <a:ea typeface="宋体" charset="-122"/>
              </a:rPr>
              <a:t>8.1.3  </a:t>
            </a:r>
            <a:r>
              <a:rPr lang="en-US" altLang="zh-CN" i="1" smtClean="0">
                <a:ea typeface="宋体" charset="-122"/>
              </a:rPr>
              <a:t>RC</a:t>
            </a:r>
            <a:r>
              <a:rPr lang="zh-CN" altLang="en-US" smtClean="0">
                <a:ea typeface="宋体" charset="-122"/>
              </a:rPr>
              <a:t>振荡电路（续</a:t>
            </a:r>
            <a:r>
              <a:rPr lang="en-US" altLang="zh-CN" smtClean="0">
                <a:ea typeface="宋体" charset="-122"/>
              </a:rPr>
              <a:t>5</a:t>
            </a:r>
            <a:r>
              <a:rPr lang="zh-CN" altLang="en-US" smtClean="0">
                <a:ea typeface="宋体" charset="-122"/>
              </a:rPr>
              <a:t>）</a:t>
            </a:r>
            <a:endParaRPr lang="en-US" altLang="zh-CN" smtClean="0">
              <a:ea typeface="宋体" charset="-122"/>
            </a:endParaRPr>
          </a:p>
        </p:txBody>
      </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43</a:t>
            </a:fld>
            <a:endParaRPr lang="zh-CN" altLang="en-US"/>
          </a:p>
        </p:txBody>
      </p:sp>
      <p:sp>
        <p:nvSpPr>
          <p:cNvPr id="9221" name="Rectangle 3"/>
          <p:cNvSpPr>
            <a:spLocks noGrp="1" noChangeArrowheads="1"/>
          </p:cNvSpPr>
          <p:nvPr>
            <p:ph sz="quarter" idx="11"/>
          </p:nvPr>
        </p:nvSpPr>
        <p:spPr>
          <a:xfrm>
            <a:off x="87184" y="581824"/>
            <a:ext cx="8892480" cy="5544616"/>
          </a:xfrm>
        </p:spPr>
        <p:txBody>
          <a:bodyPr/>
          <a:lstStyle/>
          <a:p>
            <a:pPr eaLnBrk="1" hangingPunct="1"/>
            <a:r>
              <a:rPr lang="en-US" altLang="zh-CN" i="1" smtClean="0">
                <a:ea typeface="宋体" charset="-122"/>
              </a:rPr>
              <a:t>RC</a:t>
            </a:r>
            <a:r>
              <a:rPr lang="zh-CN" altLang="en-US" smtClean="0">
                <a:ea typeface="宋体" charset="-122"/>
              </a:rPr>
              <a:t>移相振荡</a:t>
            </a:r>
          </a:p>
        </p:txBody>
      </p:sp>
      <p:sp>
        <p:nvSpPr>
          <p:cNvPr id="172036" name="Text Box 4"/>
          <p:cNvSpPr txBox="1">
            <a:spLocks noChangeArrowheads="1"/>
          </p:cNvSpPr>
          <p:nvPr/>
        </p:nvSpPr>
        <p:spPr bwMode="auto">
          <a:xfrm>
            <a:off x="827405" y="1403033"/>
            <a:ext cx="181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RC</a:t>
            </a:r>
            <a:r>
              <a:rPr lang="zh-CN" altLang="en-US"/>
              <a:t>移相网络</a:t>
            </a:r>
          </a:p>
        </p:txBody>
      </p:sp>
      <p:sp>
        <p:nvSpPr>
          <p:cNvPr id="172037" name="Text Box 5"/>
          <p:cNvSpPr txBox="1">
            <a:spLocks noChangeArrowheads="1"/>
          </p:cNvSpPr>
          <p:nvPr/>
        </p:nvSpPr>
        <p:spPr bwMode="auto">
          <a:xfrm>
            <a:off x="306705" y="4782820"/>
            <a:ext cx="8615363"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30000"/>
              </a:lnSpc>
            </a:pPr>
            <a:r>
              <a:rPr lang="zh-CN" altLang="en-US"/>
              <a:t>相移为</a:t>
            </a:r>
            <a:r>
              <a:rPr lang="en-US" altLang="zh-CN">
                <a:latin typeface="宋体" charset="-122"/>
              </a:rPr>
              <a:t>-</a:t>
            </a:r>
            <a:r>
              <a:rPr lang="en-US" altLang="zh-CN"/>
              <a:t>90</a:t>
            </a:r>
            <a:r>
              <a:rPr lang="en-US" altLang="zh-CN">
                <a:cs typeface="Times New Roman" pitchFamily="18" charset="0"/>
              </a:rPr>
              <a:t>º</a:t>
            </a:r>
            <a:r>
              <a:rPr lang="en-US" altLang="zh-CN"/>
              <a:t>~</a:t>
            </a:r>
            <a:r>
              <a:rPr lang="en-US" altLang="zh-CN">
                <a:latin typeface="宋体" charset="-122"/>
              </a:rPr>
              <a:t>-</a:t>
            </a:r>
            <a:r>
              <a:rPr lang="en-US" altLang="zh-CN"/>
              <a:t>360°</a:t>
            </a:r>
            <a:r>
              <a:rPr lang="zh-CN" altLang="en-US"/>
              <a:t>，当相移为</a:t>
            </a:r>
            <a:r>
              <a:rPr lang="en-US" altLang="zh-CN">
                <a:latin typeface="宋体" charset="-122"/>
              </a:rPr>
              <a:t>-</a:t>
            </a:r>
            <a:r>
              <a:rPr lang="en-US" altLang="zh-CN"/>
              <a:t>180°</a:t>
            </a:r>
            <a:r>
              <a:rPr lang="zh-CN" altLang="en-US"/>
              <a:t>时，幅频特性为</a:t>
            </a:r>
            <a:r>
              <a:rPr lang="en-US" altLang="zh-CN"/>
              <a:t>|</a:t>
            </a:r>
            <a:r>
              <a:rPr lang="en-US" altLang="zh-CN" i="1"/>
              <a:t>F</a:t>
            </a:r>
            <a:r>
              <a:rPr lang="en-US" altLang="zh-CN"/>
              <a:t>|=1/29</a:t>
            </a:r>
            <a:r>
              <a:rPr lang="zh-CN" altLang="en-US"/>
              <a:t>。因此，为了维持振荡，放大器应具有反相放大功能。</a:t>
            </a:r>
          </a:p>
        </p:txBody>
      </p:sp>
      <p:graphicFrame>
        <p:nvGraphicFramePr>
          <p:cNvPr id="172038" name="Object 6"/>
          <p:cNvGraphicFramePr>
            <a:graphicFrameLocks noChangeAspect="1"/>
          </p:cNvGraphicFramePr>
          <p:nvPr>
            <p:extLst>
              <p:ext uri="{D42A27DB-BD31-4B8C-83A1-F6EECF244321}">
                <p14:modId xmlns:p14="http://schemas.microsoft.com/office/powerpoint/2010/main" val="2325719960"/>
              </p:ext>
            </p:extLst>
          </p:nvPr>
        </p:nvGraphicFramePr>
        <p:xfrm>
          <a:off x="906780" y="4174808"/>
          <a:ext cx="1243013" cy="787400"/>
        </p:xfrm>
        <a:graphic>
          <a:graphicData uri="http://schemas.openxmlformats.org/presentationml/2006/ole">
            <mc:AlternateContent xmlns:mc="http://schemas.openxmlformats.org/markup-compatibility/2006">
              <mc:Choice xmlns:v="urn:schemas-microsoft-com:vml" Requires="v">
                <p:oleObj spid="_x0000_s9423" name="公式" r:id="rId3" imgW="622080" imgH="393480" progId="Equation.3">
                  <p:embed/>
                </p:oleObj>
              </mc:Choice>
              <mc:Fallback>
                <p:oleObj name="公式" r:id="rId3" imgW="622080" imgH="3934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780" y="4174808"/>
                        <a:ext cx="1243013"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2039" name="Object 7"/>
          <p:cNvGraphicFramePr>
            <a:graphicFrameLocks noChangeAspect="1"/>
          </p:cNvGraphicFramePr>
          <p:nvPr>
            <p:extLst>
              <p:ext uri="{D42A27DB-BD31-4B8C-83A1-F6EECF244321}">
                <p14:modId xmlns:p14="http://schemas.microsoft.com/office/powerpoint/2010/main" val="2284028661"/>
              </p:ext>
            </p:extLst>
          </p:nvPr>
        </p:nvGraphicFramePr>
        <p:xfrm>
          <a:off x="906780" y="3203258"/>
          <a:ext cx="1878013" cy="838200"/>
        </p:xfrm>
        <a:graphic>
          <a:graphicData uri="http://schemas.openxmlformats.org/presentationml/2006/ole">
            <mc:AlternateContent xmlns:mc="http://schemas.openxmlformats.org/markup-compatibility/2006">
              <mc:Choice xmlns:v="urn:schemas-microsoft-com:vml" Requires="v">
                <p:oleObj spid="_x0000_s9424" name="公式" r:id="rId5" imgW="939600" imgH="419040" progId="Equation.3">
                  <p:embed/>
                </p:oleObj>
              </mc:Choice>
              <mc:Fallback>
                <p:oleObj name="公式" r:id="rId5" imgW="939600" imgH="4190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6780" y="3203258"/>
                        <a:ext cx="1878013"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2040" name="Rectangle 8"/>
          <p:cNvSpPr>
            <a:spLocks noChangeArrowheads="1"/>
          </p:cNvSpPr>
          <p:nvPr/>
        </p:nvSpPr>
        <p:spPr bwMode="auto">
          <a:xfrm>
            <a:off x="3157855" y="1412558"/>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zh-CN" altLang="en-US"/>
              <a:t>频率特性</a:t>
            </a:r>
          </a:p>
        </p:txBody>
      </p:sp>
      <p:sp>
        <p:nvSpPr>
          <p:cNvPr id="172041" name="Text Box 9"/>
          <p:cNvSpPr txBox="1">
            <a:spLocks noChangeArrowheads="1"/>
          </p:cNvSpPr>
          <p:nvPr/>
        </p:nvSpPr>
        <p:spPr bwMode="auto">
          <a:xfrm>
            <a:off x="294005" y="5840095"/>
            <a:ext cx="6227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起振时，</a:t>
            </a:r>
            <a:r>
              <a:rPr lang="en-US" altLang="zh-CN" i="1"/>
              <a:t>A</a:t>
            </a:r>
            <a:r>
              <a:rPr lang="en-US" altLang="zh-CN"/>
              <a:t> &gt; 29</a:t>
            </a:r>
            <a:r>
              <a:rPr lang="zh-CN" altLang="en-US"/>
              <a:t>，一般设计电路时取</a:t>
            </a:r>
            <a:r>
              <a:rPr lang="en-US" altLang="zh-CN"/>
              <a:t>50~100</a:t>
            </a:r>
            <a:r>
              <a:rPr lang="zh-CN" altLang="en-US"/>
              <a:t>。</a:t>
            </a:r>
          </a:p>
        </p:txBody>
      </p:sp>
      <p:sp>
        <p:nvSpPr>
          <p:cNvPr id="172042" name="Text Box 10"/>
          <p:cNvSpPr txBox="1">
            <a:spLocks noChangeArrowheads="1"/>
          </p:cNvSpPr>
          <p:nvPr/>
        </p:nvSpPr>
        <p:spPr bwMode="auto">
          <a:xfrm>
            <a:off x="6359843" y="5840095"/>
            <a:ext cx="2549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稳定时，</a:t>
            </a:r>
            <a:r>
              <a:rPr lang="en-US" altLang="zh-CN" i="1"/>
              <a:t>A</a:t>
            </a:r>
            <a:r>
              <a:rPr lang="en-US" altLang="zh-CN"/>
              <a:t> = 29</a:t>
            </a:r>
            <a:r>
              <a:rPr lang="zh-CN" altLang="en-US"/>
              <a:t>。</a:t>
            </a:r>
          </a:p>
        </p:txBody>
      </p:sp>
      <p:grpSp>
        <p:nvGrpSpPr>
          <p:cNvPr id="2" name="Group 11"/>
          <p:cNvGrpSpPr>
            <a:grpSpLocks/>
          </p:cNvGrpSpPr>
          <p:nvPr/>
        </p:nvGrpSpPr>
        <p:grpSpPr bwMode="auto">
          <a:xfrm>
            <a:off x="557530" y="1842770"/>
            <a:ext cx="2459038" cy="1217613"/>
            <a:chOff x="1920" y="2913"/>
            <a:chExt cx="1549" cy="767"/>
          </a:xfrm>
        </p:grpSpPr>
        <p:grpSp>
          <p:nvGrpSpPr>
            <p:cNvPr id="9326" name="Group 12"/>
            <p:cNvGrpSpPr>
              <a:grpSpLocks/>
            </p:cNvGrpSpPr>
            <p:nvPr/>
          </p:nvGrpSpPr>
          <p:grpSpPr bwMode="auto">
            <a:xfrm>
              <a:off x="2448" y="3192"/>
              <a:ext cx="77" cy="480"/>
              <a:chOff x="1824" y="1344"/>
              <a:chExt cx="77" cy="480"/>
            </a:xfrm>
          </p:grpSpPr>
          <p:sp>
            <p:nvSpPr>
              <p:cNvPr id="9368" name="Rectangle 13"/>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69" name="Line 14"/>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70" name="Line 15"/>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327" name="Group 16"/>
            <p:cNvGrpSpPr>
              <a:grpSpLocks noChangeAspect="1"/>
            </p:cNvGrpSpPr>
            <p:nvPr/>
          </p:nvGrpSpPr>
          <p:grpSpPr bwMode="auto">
            <a:xfrm rot="5400000">
              <a:off x="2280" y="3049"/>
              <a:ext cx="141" cy="290"/>
              <a:chOff x="2064" y="576"/>
              <a:chExt cx="117" cy="240"/>
            </a:xfrm>
          </p:grpSpPr>
          <p:grpSp>
            <p:nvGrpSpPr>
              <p:cNvPr id="9363" name="Group 17"/>
              <p:cNvGrpSpPr>
                <a:grpSpLocks noChangeAspect="1"/>
              </p:cNvGrpSpPr>
              <p:nvPr/>
            </p:nvGrpSpPr>
            <p:grpSpPr bwMode="auto">
              <a:xfrm>
                <a:off x="2064" y="672"/>
                <a:ext cx="117" cy="49"/>
                <a:chOff x="2064" y="672"/>
                <a:chExt cx="117" cy="49"/>
              </a:xfrm>
            </p:grpSpPr>
            <p:sp>
              <p:nvSpPr>
                <p:cNvPr id="9366" name="Line 18"/>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67" name="Line 19"/>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364" name="Line 20"/>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65" name="Line 21"/>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328" name="Group 22"/>
            <p:cNvGrpSpPr>
              <a:grpSpLocks/>
            </p:cNvGrpSpPr>
            <p:nvPr/>
          </p:nvGrpSpPr>
          <p:grpSpPr bwMode="auto">
            <a:xfrm>
              <a:off x="2736" y="3192"/>
              <a:ext cx="77" cy="480"/>
              <a:chOff x="1824" y="1344"/>
              <a:chExt cx="77" cy="480"/>
            </a:xfrm>
          </p:grpSpPr>
          <p:sp>
            <p:nvSpPr>
              <p:cNvPr id="9360" name="Rectangle 23"/>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61" name="Line 24"/>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62" name="Line 25"/>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329" name="Group 26"/>
            <p:cNvGrpSpPr>
              <a:grpSpLocks noChangeAspect="1"/>
            </p:cNvGrpSpPr>
            <p:nvPr/>
          </p:nvGrpSpPr>
          <p:grpSpPr bwMode="auto">
            <a:xfrm rot="5400000">
              <a:off x="2569" y="3049"/>
              <a:ext cx="141" cy="290"/>
              <a:chOff x="2064" y="576"/>
              <a:chExt cx="117" cy="240"/>
            </a:xfrm>
          </p:grpSpPr>
          <p:grpSp>
            <p:nvGrpSpPr>
              <p:cNvPr id="9355" name="Group 27"/>
              <p:cNvGrpSpPr>
                <a:grpSpLocks noChangeAspect="1"/>
              </p:cNvGrpSpPr>
              <p:nvPr/>
            </p:nvGrpSpPr>
            <p:grpSpPr bwMode="auto">
              <a:xfrm>
                <a:off x="2064" y="672"/>
                <a:ext cx="117" cy="49"/>
                <a:chOff x="2064" y="672"/>
                <a:chExt cx="117" cy="49"/>
              </a:xfrm>
            </p:grpSpPr>
            <p:sp>
              <p:nvSpPr>
                <p:cNvPr id="9358" name="Line 28"/>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59" name="Line 29"/>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356" name="Line 30"/>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57" name="Line 31"/>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330" name="Group 32"/>
            <p:cNvGrpSpPr>
              <a:grpSpLocks/>
            </p:cNvGrpSpPr>
            <p:nvPr/>
          </p:nvGrpSpPr>
          <p:grpSpPr bwMode="auto">
            <a:xfrm>
              <a:off x="3024" y="3192"/>
              <a:ext cx="77" cy="480"/>
              <a:chOff x="1824" y="1344"/>
              <a:chExt cx="77" cy="480"/>
            </a:xfrm>
          </p:grpSpPr>
          <p:sp>
            <p:nvSpPr>
              <p:cNvPr id="9352" name="Rectangle 33"/>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53" name="Line 34"/>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54" name="Line 35"/>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331" name="Group 36"/>
            <p:cNvGrpSpPr>
              <a:grpSpLocks noChangeAspect="1"/>
            </p:cNvGrpSpPr>
            <p:nvPr/>
          </p:nvGrpSpPr>
          <p:grpSpPr bwMode="auto">
            <a:xfrm rot="5400000">
              <a:off x="2855" y="3049"/>
              <a:ext cx="141" cy="290"/>
              <a:chOff x="2064" y="576"/>
              <a:chExt cx="117" cy="240"/>
            </a:xfrm>
          </p:grpSpPr>
          <p:grpSp>
            <p:nvGrpSpPr>
              <p:cNvPr id="9347" name="Group 37"/>
              <p:cNvGrpSpPr>
                <a:grpSpLocks noChangeAspect="1"/>
              </p:cNvGrpSpPr>
              <p:nvPr/>
            </p:nvGrpSpPr>
            <p:grpSpPr bwMode="auto">
              <a:xfrm>
                <a:off x="2064" y="672"/>
                <a:ext cx="117" cy="49"/>
                <a:chOff x="2064" y="672"/>
                <a:chExt cx="117" cy="49"/>
              </a:xfrm>
            </p:grpSpPr>
            <p:sp>
              <p:nvSpPr>
                <p:cNvPr id="9350" name="Line 38"/>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51" name="Line 39"/>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348" name="Line 40"/>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49" name="Line 41"/>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332" name="Line 42"/>
            <p:cNvSpPr>
              <a:spLocks noChangeAspect="1" noChangeShapeType="1"/>
            </p:cNvSpPr>
            <p:nvPr/>
          </p:nvSpPr>
          <p:spPr bwMode="auto">
            <a:xfrm>
              <a:off x="2202" y="3666"/>
              <a:ext cx="862"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3" name="Oval 43"/>
            <p:cNvSpPr>
              <a:spLocks noChangeAspect="1" noChangeArrowheads="1"/>
            </p:cNvSpPr>
            <p:nvPr/>
          </p:nvSpPr>
          <p:spPr bwMode="auto">
            <a:xfrm>
              <a:off x="2760" y="3177"/>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9334" name="Oval 44"/>
            <p:cNvSpPr>
              <a:spLocks noChangeAspect="1" noChangeArrowheads="1"/>
            </p:cNvSpPr>
            <p:nvPr/>
          </p:nvSpPr>
          <p:spPr bwMode="auto">
            <a:xfrm>
              <a:off x="2475" y="3177"/>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9335" name="Oval 45"/>
            <p:cNvSpPr>
              <a:spLocks noChangeAspect="1" noChangeArrowheads="1"/>
            </p:cNvSpPr>
            <p:nvPr/>
          </p:nvSpPr>
          <p:spPr bwMode="auto">
            <a:xfrm>
              <a:off x="2757" y="3651"/>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9336" name="Oval 46"/>
            <p:cNvSpPr>
              <a:spLocks noChangeAspect="1" noChangeArrowheads="1"/>
            </p:cNvSpPr>
            <p:nvPr/>
          </p:nvSpPr>
          <p:spPr bwMode="auto">
            <a:xfrm>
              <a:off x="2472" y="3651"/>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9337" name="Text Box 47"/>
            <p:cNvSpPr txBox="1">
              <a:spLocks noChangeArrowheads="1"/>
            </p:cNvSpPr>
            <p:nvPr/>
          </p:nvSpPr>
          <p:spPr bwMode="auto">
            <a:xfrm>
              <a:off x="2280" y="3297"/>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R</a:t>
              </a:r>
            </a:p>
          </p:txBody>
        </p:sp>
        <p:sp>
          <p:nvSpPr>
            <p:cNvPr id="9338" name="Text Box 48"/>
            <p:cNvSpPr txBox="1">
              <a:spLocks noChangeArrowheads="1"/>
            </p:cNvSpPr>
            <p:nvPr/>
          </p:nvSpPr>
          <p:spPr bwMode="auto">
            <a:xfrm>
              <a:off x="2556" y="3297"/>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R</a:t>
              </a:r>
            </a:p>
          </p:txBody>
        </p:sp>
        <p:sp>
          <p:nvSpPr>
            <p:cNvPr id="9339" name="Text Box 49"/>
            <p:cNvSpPr txBox="1">
              <a:spLocks noChangeArrowheads="1"/>
            </p:cNvSpPr>
            <p:nvPr/>
          </p:nvSpPr>
          <p:spPr bwMode="auto">
            <a:xfrm>
              <a:off x="2832" y="3297"/>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R</a:t>
              </a:r>
            </a:p>
          </p:txBody>
        </p:sp>
        <p:sp>
          <p:nvSpPr>
            <p:cNvPr id="9340" name="Text Box 50"/>
            <p:cNvSpPr txBox="1">
              <a:spLocks noChangeArrowheads="1"/>
            </p:cNvSpPr>
            <p:nvPr/>
          </p:nvSpPr>
          <p:spPr bwMode="auto">
            <a:xfrm>
              <a:off x="2256" y="2913"/>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C</a:t>
              </a:r>
            </a:p>
          </p:txBody>
        </p:sp>
        <p:sp>
          <p:nvSpPr>
            <p:cNvPr id="9341" name="Text Box 51"/>
            <p:cNvSpPr txBox="1">
              <a:spLocks noChangeArrowheads="1"/>
            </p:cNvSpPr>
            <p:nvPr/>
          </p:nvSpPr>
          <p:spPr bwMode="auto">
            <a:xfrm>
              <a:off x="2544" y="2913"/>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C</a:t>
              </a:r>
            </a:p>
          </p:txBody>
        </p:sp>
        <p:sp>
          <p:nvSpPr>
            <p:cNvPr id="9342" name="Text Box 52"/>
            <p:cNvSpPr txBox="1">
              <a:spLocks noChangeArrowheads="1"/>
            </p:cNvSpPr>
            <p:nvPr/>
          </p:nvSpPr>
          <p:spPr bwMode="auto">
            <a:xfrm>
              <a:off x="2832" y="2913"/>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C</a:t>
              </a:r>
            </a:p>
          </p:txBody>
        </p:sp>
        <p:sp>
          <p:nvSpPr>
            <p:cNvPr id="9343" name="Line 53"/>
            <p:cNvSpPr>
              <a:spLocks noChangeShapeType="1"/>
            </p:cNvSpPr>
            <p:nvPr/>
          </p:nvSpPr>
          <p:spPr bwMode="auto">
            <a:xfrm>
              <a:off x="2160" y="3264"/>
              <a:ext cx="0"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44" name="Text Box 54"/>
            <p:cNvSpPr txBox="1">
              <a:spLocks noChangeArrowheads="1"/>
            </p:cNvSpPr>
            <p:nvPr/>
          </p:nvSpPr>
          <p:spPr bwMode="auto">
            <a:xfrm>
              <a:off x="1920" y="3218"/>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u</a:t>
              </a:r>
              <a:r>
                <a:rPr lang="en-US" altLang="zh-CN" baseline="-25000"/>
                <a:t>o</a:t>
              </a:r>
              <a:endParaRPr lang="en-US" altLang="zh-CN"/>
            </a:p>
          </p:txBody>
        </p:sp>
        <p:sp>
          <p:nvSpPr>
            <p:cNvPr id="9345" name="Text Box 55"/>
            <p:cNvSpPr txBox="1">
              <a:spLocks noChangeArrowheads="1"/>
            </p:cNvSpPr>
            <p:nvPr/>
          </p:nvSpPr>
          <p:spPr bwMode="auto">
            <a:xfrm>
              <a:off x="3168" y="3233"/>
              <a:ext cx="3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u</a:t>
              </a:r>
              <a:r>
                <a:rPr lang="en-US" altLang="zh-CN" baseline="-25000"/>
                <a:t>F</a:t>
              </a:r>
              <a:endParaRPr lang="en-US" altLang="zh-CN"/>
            </a:p>
          </p:txBody>
        </p:sp>
        <p:sp>
          <p:nvSpPr>
            <p:cNvPr id="9346" name="Line 56"/>
            <p:cNvSpPr>
              <a:spLocks noChangeShapeType="1"/>
            </p:cNvSpPr>
            <p:nvPr/>
          </p:nvSpPr>
          <p:spPr bwMode="auto">
            <a:xfrm>
              <a:off x="3168" y="3264"/>
              <a:ext cx="0"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57"/>
          <p:cNvGrpSpPr>
            <a:grpSpLocks/>
          </p:cNvGrpSpPr>
          <p:nvPr/>
        </p:nvGrpSpPr>
        <p:grpSpPr bwMode="auto">
          <a:xfrm>
            <a:off x="2776855" y="1884045"/>
            <a:ext cx="3011488" cy="2454275"/>
            <a:chOff x="96" y="2049"/>
            <a:chExt cx="1897" cy="1546"/>
          </a:xfrm>
        </p:grpSpPr>
        <p:grpSp>
          <p:nvGrpSpPr>
            <p:cNvPr id="9310" name="Group 58"/>
            <p:cNvGrpSpPr>
              <a:grpSpLocks/>
            </p:cNvGrpSpPr>
            <p:nvPr/>
          </p:nvGrpSpPr>
          <p:grpSpPr bwMode="auto">
            <a:xfrm>
              <a:off x="480" y="2112"/>
              <a:ext cx="1344" cy="672"/>
              <a:chOff x="528" y="2832"/>
              <a:chExt cx="1344" cy="672"/>
            </a:xfrm>
          </p:grpSpPr>
          <p:sp>
            <p:nvSpPr>
              <p:cNvPr id="9323" name="Line 59"/>
              <p:cNvSpPr>
                <a:spLocks noChangeShapeType="1"/>
              </p:cNvSpPr>
              <p:nvPr/>
            </p:nvSpPr>
            <p:spPr bwMode="auto">
              <a:xfrm>
                <a:off x="528" y="3504"/>
                <a:ext cx="13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24" name="Line 60"/>
              <p:cNvSpPr>
                <a:spLocks noChangeShapeType="1"/>
              </p:cNvSpPr>
              <p:nvPr/>
            </p:nvSpPr>
            <p:spPr bwMode="auto">
              <a:xfrm flipV="1">
                <a:off x="528" y="2832"/>
                <a:ext cx="0"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25" name="Freeform 61"/>
              <p:cNvSpPr>
                <a:spLocks/>
              </p:cNvSpPr>
              <p:nvPr/>
            </p:nvSpPr>
            <p:spPr bwMode="auto">
              <a:xfrm>
                <a:off x="528" y="3104"/>
                <a:ext cx="1200" cy="400"/>
              </a:xfrm>
              <a:custGeom>
                <a:avLst/>
                <a:gdLst>
                  <a:gd name="T0" fmla="*/ 0 w 1248"/>
                  <a:gd name="T1" fmla="*/ 400 h 400"/>
                  <a:gd name="T2" fmla="*/ 177 w 1248"/>
                  <a:gd name="T3" fmla="*/ 371 h 400"/>
                  <a:gd name="T4" fmla="*/ 384 w 1248"/>
                  <a:gd name="T5" fmla="*/ 304 h 400"/>
                  <a:gd name="T6" fmla="*/ 513 w 1248"/>
                  <a:gd name="T7" fmla="*/ 112 h 400"/>
                  <a:gd name="T8" fmla="*/ 639 w 1248"/>
                  <a:gd name="T9" fmla="*/ 16 h 400"/>
                  <a:gd name="T10" fmla="*/ 982 w 1248"/>
                  <a:gd name="T11" fmla="*/ 16 h 400"/>
                  <a:gd name="T12" fmla="*/ 1110 w 1248"/>
                  <a:gd name="T13" fmla="*/ 16 h 400"/>
                  <a:gd name="T14" fmla="*/ 0 60000 65536"/>
                  <a:gd name="T15" fmla="*/ 0 60000 65536"/>
                  <a:gd name="T16" fmla="*/ 0 60000 65536"/>
                  <a:gd name="T17" fmla="*/ 0 60000 65536"/>
                  <a:gd name="T18" fmla="*/ 0 60000 65536"/>
                  <a:gd name="T19" fmla="*/ 0 60000 65536"/>
                  <a:gd name="T20" fmla="*/ 0 60000 65536"/>
                  <a:gd name="T21" fmla="*/ 0 w 1248"/>
                  <a:gd name="T22" fmla="*/ 0 h 400"/>
                  <a:gd name="T23" fmla="*/ 1248 w 1248"/>
                  <a:gd name="T24" fmla="*/ 400 h 4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8" h="400">
                    <a:moveTo>
                      <a:pt x="0" y="400"/>
                    </a:moveTo>
                    <a:cubicBezTo>
                      <a:pt x="33" y="395"/>
                      <a:pt x="127" y="387"/>
                      <a:pt x="199" y="371"/>
                    </a:cubicBezTo>
                    <a:cubicBezTo>
                      <a:pt x="271" y="355"/>
                      <a:pt x="369" y="347"/>
                      <a:pt x="432" y="304"/>
                    </a:cubicBezTo>
                    <a:cubicBezTo>
                      <a:pt x="495" y="261"/>
                      <a:pt x="528" y="160"/>
                      <a:pt x="576" y="112"/>
                    </a:cubicBezTo>
                    <a:cubicBezTo>
                      <a:pt x="624" y="64"/>
                      <a:pt x="632" y="32"/>
                      <a:pt x="720" y="16"/>
                    </a:cubicBezTo>
                    <a:cubicBezTo>
                      <a:pt x="808" y="0"/>
                      <a:pt x="1016" y="16"/>
                      <a:pt x="1104" y="16"/>
                    </a:cubicBezTo>
                    <a:cubicBezTo>
                      <a:pt x="1192" y="16"/>
                      <a:pt x="1220" y="16"/>
                      <a:pt x="1248" y="16"/>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311" name="Line 62"/>
            <p:cNvSpPr>
              <a:spLocks noChangeShapeType="1"/>
            </p:cNvSpPr>
            <p:nvPr/>
          </p:nvSpPr>
          <p:spPr bwMode="auto">
            <a:xfrm>
              <a:off x="480" y="3504"/>
              <a:ext cx="13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12" name="Line 63"/>
            <p:cNvSpPr>
              <a:spLocks noChangeShapeType="1"/>
            </p:cNvSpPr>
            <p:nvPr/>
          </p:nvSpPr>
          <p:spPr bwMode="auto">
            <a:xfrm flipV="1">
              <a:off x="480" y="2832"/>
              <a:ext cx="0"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13" name="Freeform 64"/>
            <p:cNvSpPr>
              <a:spLocks/>
            </p:cNvSpPr>
            <p:nvPr/>
          </p:nvSpPr>
          <p:spPr bwMode="auto">
            <a:xfrm>
              <a:off x="480" y="3051"/>
              <a:ext cx="864" cy="439"/>
            </a:xfrm>
            <a:custGeom>
              <a:avLst/>
              <a:gdLst>
                <a:gd name="T0" fmla="*/ 0 w 1161"/>
                <a:gd name="T1" fmla="*/ 0 h 439"/>
                <a:gd name="T2" fmla="*/ 79 w 1161"/>
                <a:gd name="T3" fmla="*/ 29 h 439"/>
                <a:gd name="T4" fmla="*/ 171 w 1161"/>
                <a:gd name="T5" fmla="*/ 96 h 439"/>
                <a:gd name="T6" fmla="*/ 228 w 1161"/>
                <a:gd name="T7" fmla="*/ 288 h 439"/>
                <a:gd name="T8" fmla="*/ 285 w 1161"/>
                <a:gd name="T9" fmla="*/ 384 h 439"/>
                <a:gd name="T10" fmla="*/ 479 w 1161"/>
                <a:gd name="T11" fmla="*/ 439 h 439"/>
                <a:gd name="T12" fmla="*/ 0 60000 65536"/>
                <a:gd name="T13" fmla="*/ 0 60000 65536"/>
                <a:gd name="T14" fmla="*/ 0 60000 65536"/>
                <a:gd name="T15" fmla="*/ 0 60000 65536"/>
                <a:gd name="T16" fmla="*/ 0 60000 65536"/>
                <a:gd name="T17" fmla="*/ 0 60000 65536"/>
                <a:gd name="T18" fmla="*/ 0 w 1161"/>
                <a:gd name="T19" fmla="*/ 0 h 439"/>
                <a:gd name="T20" fmla="*/ 1161 w 1161"/>
                <a:gd name="T21" fmla="*/ 439 h 439"/>
              </a:gdLst>
              <a:ahLst/>
              <a:cxnLst>
                <a:cxn ang="T12">
                  <a:pos x="T0" y="T1"/>
                </a:cxn>
                <a:cxn ang="T13">
                  <a:pos x="T2" y="T3"/>
                </a:cxn>
                <a:cxn ang="T14">
                  <a:pos x="T4" y="T5"/>
                </a:cxn>
                <a:cxn ang="T15">
                  <a:pos x="T6" y="T7"/>
                </a:cxn>
                <a:cxn ang="T16">
                  <a:pos x="T8" y="T9"/>
                </a:cxn>
                <a:cxn ang="T17">
                  <a:pos x="T10" y="T11"/>
                </a:cxn>
              </a:cxnLst>
              <a:rect l="T18" t="T19" r="T20" b="T21"/>
              <a:pathLst>
                <a:path w="1161" h="439">
                  <a:moveTo>
                    <a:pt x="0" y="0"/>
                  </a:moveTo>
                  <a:cubicBezTo>
                    <a:pt x="32" y="5"/>
                    <a:pt x="122" y="13"/>
                    <a:pt x="191" y="29"/>
                  </a:cubicBezTo>
                  <a:cubicBezTo>
                    <a:pt x="261" y="45"/>
                    <a:pt x="355" y="53"/>
                    <a:pt x="415" y="96"/>
                  </a:cubicBezTo>
                  <a:cubicBezTo>
                    <a:pt x="476" y="139"/>
                    <a:pt x="508" y="240"/>
                    <a:pt x="554" y="288"/>
                  </a:cubicBezTo>
                  <a:cubicBezTo>
                    <a:pt x="600" y="336"/>
                    <a:pt x="591" y="359"/>
                    <a:pt x="692" y="384"/>
                  </a:cubicBezTo>
                  <a:cubicBezTo>
                    <a:pt x="793" y="409"/>
                    <a:pt x="1063" y="428"/>
                    <a:pt x="1161" y="439"/>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4" name="Text Box 65"/>
            <p:cNvSpPr txBox="1">
              <a:spLocks noChangeArrowheads="1"/>
            </p:cNvSpPr>
            <p:nvPr/>
          </p:nvSpPr>
          <p:spPr bwMode="auto">
            <a:xfrm>
              <a:off x="1824" y="3321"/>
              <a:ext cx="1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f</a:t>
              </a:r>
            </a:p>
          </p:txBody>
        </p:sp>
        <p:sp>
          <p:nvSpPr>
            <p:cNvPr id="9315" name="Text Box 66"/>
            <p:cNvSpPr txBox="1">
              <a:spLocks noChangeArrowheads="1"/>
            </p:cNvSpPr>
            <p:nvPr/>
          </p:nvSpPr>
          <p:spPr bwMode="auto">
            <a:xfrm>
              <a:off x="1824" y="2610"/>
              <a:ext cx="1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f</a:t>
              </a:r>
            </a:p>
          </p:txBody>
        </p:sp>
        <p:sp>
          <p:nvSpPr>
            <p:cNvPr id="9316" name="Text Box 67"/>
            <p:cNvSpPr txBox="1">
              <a:spLocks noChangeArrowheads="1"/>
            </p:cNvSpPr>
            <p:nvPr/>
          </p:nvSpPr>
          <p:spPr bwMode="auto">
            <a:xfrm>
              <a:off x="480" y="2049"/>
              <a:ext cx="2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|F|</a:t>
              </a:r>
            </a:p>
          </p:txBody>
        </p:sp>
        <p:sp>
          <p:nvSpPr>
            <p:cNvPr id="9317" name="Text Box 68"/>
            <p:cNvSpPr txBox="1">
              <a:spLocks noChangeArrowheads="1"/>
            </p:cNvSpPr>
            <p:nvPr/>
          </p:nvSpPr>
          <p:spPr bwMode="auto">
            <a:xfrm>
              <a:off x="480" y="2768"/>
              <a:ext cx="1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latin typeface="Symbol" pitchFamily="18" charset="2"/>
                </a:rPr>
                <a:t>f</a:t>
              </a:r>
            </a:p>
          </p:txBody>
        </p:sp>
        <p:sp>
          <p:nvSpPr>
            <p:cNvPr id="9318" name="Text Box 69"/>
            <p:cNvSpPr txBox="1">
              <a:spLocks noChangeArrowheads="1"/>
            </p:cNvSpPr>
            <p:nvPr/>
          </p:nvSpPr>
          <p:spPr bwMode="auto">
            <a:xfrm>
              <a:off x="144" y="2937"/>
              <a:ext cx="4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a:t>-90°</a:t>
              </a:r>
            </a:p>
          </p:txBody>
        </p:sp>
        <p:sp>
          <p:nvSpPr>
            <p:cNvPr id="9319" name="Text Box 70"/>
            <p:cNvSpPr txBox="1">
              <a:spLocks noChangeArrowheads="1"/>
            </p:cNvSpPr>
            <p:nvPr/>
          </p:nvSpPr>
          <p:spPr bwMode="auto">
            <a:xfrm>
              <a:off x="96" y="3345"/>
              <a:ext cx="5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a:t>-360°</a:t>
              </a:r>
            </a:p>
          </p:txBody>
        </p:sp>
        <p:sp>
          <p:nvSpPr>
            <p:cNvPr id="9320" name="Text Box 71"/>
            <p:cNvSpPr txBox="1">
              <a:spLocks noChangeArrowheads="1"/>
            </p:cNvSpPr>
            <p:nvPr/>
          </p:nvSpPr>
          <p:spPr bwMode="auto">
            <a:xfrm>
              <a:off x="283" y="228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a:t>1</a:t>
              </a:r>
            </a:p>
          </p:txBody>
        </p:sp>
        <p:sp>
          <p:nvSpPr>
            <p:cNvPr id="9321" name="Line 72"/>
            <p:cNvSpPr>
              <a:spLocks noChangeShapeType="1"/>
            </p:cNvSpPr>
            <p:nvPr/>
          </p:nvSpPr>
          <p:spPr bwMode="auto">
            <a:xfrm>
              <a:off x="846" y="2727"/>
              <a:ext cx="0" cy="77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2" name="Line 73"/>
            <p:cNvSpPr>
              <a:spLocks noChangeShapeType="1"/>
            </p:cNvSpPr>
            <p:nvPr/>
          </p:nvSpPr>
          <p:spPr bwMode="auto">
            <a:xfrm>
              <a:off x="480" y="3264"/>
              <a:ext cx="38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74"/>
          <p:cNvGrpSpPr>
            <a:grpSpLocks/>
          </p:cNvGrpSpPr>
          <p:nvPr/>
        </p:nvGrpSpPr>
        <p:grpSpPr bwMode="auto">
          <a:xfrm>
            <a:off x="5929630" y="2122170"/>
            <a:ext cx="3236913" cy="2132013"/>
            <a:chOff x="2658" y="2326"/>
            <a:chExt cx="2039" cy="1343"/>
          </a:xfrm>
        </p:grpSpPr>
        <p:grpSp>
          <p:nvGrpSpPr>
            <p:cNvPr id="9231" name="Group 75"/>
            <p:cNvGrpSpPr>
              <a:grpSpLocks/>
            </p:cNvGrpSpPr>
            <p:nvPr/>
          </p:nvGrpSpPr>
          <p:grpSpPr bwMode="auto">
            <a:xfrm>
              <a:off x="3744" y="3000"/>
              <a:ext cx="77" cy="480"/>
              <a:chOff x="1824" y="1344"/>
              <a:chExt cx="77" cy="480"/>
            </a:xfrm>
          </p:grpSpPr>
          <p:sp>
            <p:nvSpPr>
              <p:cNvPr id="9307" name="Rectangle 76"/>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08" name="Line 77"/>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09" name="Line 78"/>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32" name="Group 79"/>
            <p:cNvGrpSpPr>
              <a:grpSpLocks noChangeAspect="1"/>
            </p:cNvGrpSpPr>
            <p:nvPr/>
          </p:nvGrpSpPr>
          <p:grpSpPr bwMode="auto">
            <a:xfrm rot="5400000">
              <a:off x="3576" y="2857"/>
              <a:ext cx="141" cy="290"/>
              <a:chOff x="2064" y="576"/>
              <a:chExt cx="117" cy="240"/>
            </a:xfrm>
          </p:grpSpPr>
          <p:grpSp>
            <p:nvGrpSpPr>
              <p:cNvPr id="9302" name="Group 80"/>
              <p:cNvGrpSpPr>
                <a:grpSpLocks noChangeAspect="1"/>
              </p:cNvGrpSpPr>
              <p:nvPr/>
            </p:nvGrpSpPr>
            <p:grpSpPr bwMode="auto">
              <a:xfrm>
                <a:off x="2064" y="672"/>
                <a:ext cx="117" cy="49"/>
                <a:chOff x="2064" y="672"/>
                <a:chExt cx="117" cy="49"/>
              </a:xfrm>
            </p:grpSpPr>
            <p:sp>
              <p:nvSpPr>
                <p:cNvPr id="9305" name="Line 81"/>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06" name="Line 82"/>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303" name="Line 83"/>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04" name="Line 84"/>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33" name="Group 85"/>
            <p:cNvGrpSpPr>
              <a:grpSpLocks/>
            </p:cNvGrpSpPr>
            <p:nvPr/>
          </p:nvGrpSpPr>
          <p:grpSpPr bwMode="auto">
            <a:xfrm>
              <a:off x="4032" y="3000"/>
              <a:ext cx="77" cy="480"/>
              <a:chOff x="1824" y="1344"/>
              <a:chExt cx="77" cy="480"/>
            </a:xfrm>
          </p:grpSpPr>
          <p:sp>
            <p:nvSpPr>
              <p:cNvPr id="9299" name="Rectangle 86"/>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00" name="Line 87"/>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01" name="Line 88"/>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34" name="Group 89"/>
            <p:cNvGrpSpPr>
              <a:grpSpLocks noChangeAspect="1"/>
            </p:cNvGrpSpPr>
            <p:nvPr/>
          </p:nvGrpSpPr>
          <p:grpSpPr bwMode="auto">
            <a:xfrm rot="5400000">
              <a:off x="3865" y="2857"/>
              <a:ext cx="141" cy="290"/>
              <a:chOff x="2064" y="576"/>
              <a:chExt cx="117" cy="240"/>
            </a:xfrm>
          </p:grpSpPr>
          <p:grpSp>
            <p:nvGrpSpPr>
              <p:cNvPr id="9294" name="Group 90"/>
              <p:cNvGrpSpPr>
                <a:grpSpLocks noChangeAspect="1"/>
              </p:cNvGrpSpPr>
              <p:nvPr/>
            </p:nvGrpSpPr>
            <p:grpSpPr bwMode="auto">
              <a:xfrm>
                <a:off x="2064" y="672"/>
                <a:ext cx="117" cy="49"/>
                <a:chOff x="2064" y="672"/>
                <a:chExt cx="117" cy="49"/>
              </a:xfrm>
            </p:grpSpPr>
            <p:sp>
              <p:nvSpPr>
                <p:cNvPr id="9297" name="Line 91"/>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98" name="Line 92"/>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95" name="Line 93"/>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96" name="Line 94"/>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35" name="Group 95"/>
            <p:cNvGrpSpPr>
              <a:grpSpLocks noChangeAspect="1"/>
            </p:cNvGrpSpPr>
            <p:nvPr/>
          </p:nvGrpSpPr>
          <p:grpSpPr bwMode="auto">
            <a:xfrm rot="5400000">
              <a:off x="4151" y="2857"/>
              <a:ext cx="141" cy="290"/>
              <a:chOff x="2064" y="576"/>
              <a:chExt cx="117" cy="240"/>
            </a:xfrm>
          </p:grpSpPr>
          <p:grpSp>
            <p:nvGrpSpPr>
              <p:cNvPr id="9289" name="Group 96"/>
              <p:cNvGrpSpPr>
                <a:grpSpLocks noChangeAspect="1"/>
              </p:cNvGrpSpPr>
              <p:nvPr/>
            </p:nvGrpSpPr>
            <p:grpSpPr bwMode="auto">
              <a:xfrm>
                <a:off x="2064" y="672"/>
                <a:ext cx="117" cy="49"/>
                <a:chOff x="2064" y="672"/>
                <a:chExt cx="117" cy="49"/>
              </a:xfrm>
            </p:grpSpPr>
            <p:sp>
              <p:nvSpPr>
                <p:cNvPr id="9292" name="Line 97"/>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93" name="Line 98"/>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90" name="Line 99"/>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91" name="Line 100"/>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36" name="Line 101"/>
            <p:cNvSpPr>
              <a:spLocks noChangeAspect="1" noChangeShapeType="1"/>
            </p:cNvSpPr>
            <p:nvPr/>
          </p:nvSpPr>
          <p:spPr bwMode="auto">
            <a:xfrm>
              <a:off x="3792" y="3475"/>
              <a:ext cx="2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7" name="Oval 102"/>
            <p:cNvSpPr>
              <a:spLocks noChangeAspect="1" noChangeArrowheads="1"/>
            </p:cNvSpPr>
            <p:nvPr/>
          </p:nvSpPr>
          <p:spPr bwMode="auto">
            <a:xfrm>
              <a:off x="4056" y="2985"/>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9238" name="Oval 103"/>
            <p:cNvSpPr>
              <a:spLocks noChangeAspect="1" noChangeArrowheads="1"/>
            </p:cNvSpPr>
            <p:nvPr/>
          </p:nvSpPr>
          <p:spPr bwMode="auto">
            <a:xfrm>
              <a:off x="3771" y="2985"/>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9239" name="Oval 104"/>
            <p:cNvSpPr>
              <a:spLocks noChangeAspect="1" noChangeArrowheads="1"/>
            </p:cNvSpPr>
            <p:nvPr/>
          </p:nvSpPr>
          <p:spPr bwMode="auto">
            <a:xfrm>
              <a:off x="4053" y="3459"/>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9240" name="Text Box 105"/>
            <p:cNvSpPr txBox="1">
              <a:spLocks noChangeArrowheads="1"/>
            </p:cNvSpPr>
            <p:nvPr/>
          </p:nvSpPr>
          <p:spPr bwMode="auto">
            <a:xfrm>
              <a:off x="3576" y="3105"/>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R</a:t>
              </a:r>
            </a:p>
          </p:txBody>
        </p:sp>
        <p:sp>
          <p:nvSpPr>
            <p:cNvPr id="9241" name="Text Box 106"/>
            <p:cNvSpPr txBox="1">
              <a:spLocks noChangeArrowheads="1"/>
            </p:cNvSpPr>
            <p:nvPr/>
          </p:nvSpPr>
          <p:spPr bwMode="auto">
            <a:xfrm>
              <a:off x="3852" y="3105"/>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R</a:t>
              </a:r>
            </a:p>
          </p:txBody>
        </p:sp>
        <p:sp>
          <p:nvSpPr>
            <p:cNvPr id="9242" name="Text Box 107"/>
            <p:cNvSpPr txBox="1">
              <a:spLocks noChangeArrowheads="1"/>
            </p:cNvSpPr>
            <p:nvPr/>
          </p:nvSpPr>
          <p:spPr bwMode="auto">
            <a:xfrm>
              <a:off x="2736" y="3297"/>
              <a:ext cx="2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R</a:t>
              </a:r>
              <a:r>
                <a:rPr lang="en-US" altLang="zh-CN" sz="2000" i="1" baseline="-25000"/>
                <a:t>+</a:t>
              </a:r>
              <a:endParaRPr lang="en-US" altLang="zh-CN" sz="2000" i="1"/>
            </a:p>
          </p:txBody>
        </p:sp>
        <p:sp>
          <p:nvSpPr>
            <p:cNvPr id="9243" name="Text Box 108"/>
            <p:cNvSpPr txBox="1">
              <a:spLocks noChangeArrowheads="1"/>
            </p:cNvSpPr>
            <p:nvPr/>
          </p:nvSpPr>
          <p:spPr bwMode="auto">
            <a:xfrm>
              <a:off x="3552" y="2721"/>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C</a:t>
              </a:r>
            </a:p>
          </p:txBody>
        </p:sp>
        <p:sp>
          <p:nvSpPr>
            <p:cNvPr id="9244" name="Text Box 109"/>
            <p:cNvSpPr txBox="1">
              <a:spLocks noChangeArrowheads="1"/>
            </p:cNvSpPr>
            <p:nvPr/>
          </p:nvSpPr>
          <p:spPr bwMode="auto">
            <a:xfrm>
              <a:off x="3840" y="2721"/>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C</a:t>
              </a:r>
            </a:p>
          </p:txBody>
        </p:sp>
        <p:sp>
          <p:nvSpPr>
            <p:cNvPr id="9245" name="Text Box 110"/>
            <p:cNvSpPr txBox="1">
              <a:spLocks noChangeArrowheads="1"/>
            </p:cNvSpPr>
            <p:nvPr/>
          </p:nvSpPr>
          <p:spPr bwMode="auto">
            <a:xfrm>
              <a:off x="4128" y="2721"/>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C</a:t>
              </a:r>
            </a:p>
          </p:txBody>
        </p:sp>
        <p:sp>
          <p:nvSpPr>
            <p:cNvPr id="9246" name="Line 111"/>
            <p:cNvSpPr>
              <a:spLocks noChangeShapeType="1"/>
            </p:cNvSpPr>
            <p:nvPr/>
          </p:nvSpPr>
          <p:spPr bwMode="auto">
            <a:xfrm>
              <a:off x="4416" y="3120"/>
              <a:ext cx="0"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7" name="Text Box 112"/>
            <p:cNvSpPr txBox="1">
              <a:spLocks noChangeArrowheads="1"/>
            </p:cNvSpPr>
            <p:nvPr/>
          </p:nvSpPr>
          <p:spPr bwMode="auto">
            <a:xfrm>
              <a:off x="4396" y="3079"/>
              <a:ext cx="3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u</a:t>
              </a:r>
              <a:r>
                <a:rPr lang="en-US" altLang="zh-CN" baseline="-25000"/>
                <a:t>F</a:t>
              </a:r>
              <a:endParaRPr lang="en-US" altLang="zh-CN"/>
            </a:p>
          </p:txBody>
        </p:sp>
        <p:sp>
          <p:nvSpPr>
            <p:cNvPr id="9248" name="Text Box 113"/>
            <p:cNvSpPr txBox="1">
              <a:spLocks noChangeArrowheads="1"/>
            </p:cNvSpPr>
            <p:nvPr/>
          </p:nvSpPr>
          <p:spPr bwMode="auto">
            <a:xfrm>
              <a:off x="3264" y="3137"/>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u</a:t>
              </a:r>
              <a:r>
                <a:rPr lang="en-US" altLang="zh-CN" baseline="-25000"/>
                <a:t>o</a:t>
              </a:r>
              <a:endParaRPr lang="en-US" altLang="zh-CN"/>
            </a:p>
          </p:txBody>
        </p:sp>
        <p:sp>
          <p:nvSpPr>
            <p:cNvPr id="9249" name="Line 114"/>
            <p:cNvSpPr>
              <a:spLocks noChangeShapeType="1"/>
            </p:cNvSpPr>
            <p:nvPr/>
          </p:nvSpPr>
          <p:spPr bwMode="auto">
            <a:xfrm>
              <a:off x="3504" y="3072"/>
              <a:ext cx="0"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9250" name="Group 115"/>
            <p:cNvGrpSpPr>
              <a:grpSpLocks/>
            </p:cNvGrpSpPr>
            <p:nvPr/>
          </p:nvGrpSpPr>
          <p:grpSpPr bwMode="auto">
            <a:xfrm>
              <a:off x="2874" y="2736"/>
              <a:ext cx="384" cy="528"/>
              <a:chOff x="2304" y="1824"/>
              <a:chExt cx="384" cy="528"/>
            </a:xfrm>
          </p:grpSpPr>
          <p:sp>
            <p:nvSpPr>
              <p:cNvPr id="9277" name="Rectangle 116"/>
              <p:cNvSpPr>
                <a:spLocks noChangeArrowheads="1"/>
              </p:cNvSpPr>
              <p:nvPr/>
            </p:nvSpPr>
            <p:spPr bwMode="auto">
              <a:xfrm rot="10800000" flipH="1" flipV="1">
                <a:off x="2304" y="1824"/>
                <a:ext cx="384" cy="5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78" name="Line 117"/>
              <p:cNvSpPr>
                <a:spLocks noChangeShapeType="1"/>
              </p:cNvSpPr>
              <p:nvPr/>
            </p:nvSpPr>
            <p:spPr bwMode="auto">
              <a:xfrm rot="10800000" flipH="1" flipV="1">
                <a:off x="2336" y="1958"/>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79" name="Group 118"/>
              <p:cNvGrpSpPr>
                <a:grpSpLocks/>
              </p:cNvGrpSpPr>
              <p:nvPr/>
            </p:nvGrpSpPr>
            <p:grpSpPr bwMode="auto">
              <a:xfrm rot="10800000" flipH="1" flipV="1">
                <a:off x="2339" y="2210"/>
                <a:ext cx="48" cy="48"/>
                <a:chOff x="2856" y="2613"/>
                <a:chExt cx="48" cy="48"/>
              </a:xfrm>
            </p:grpSpPr>
            <p:sp>
              <p:nvSpPr>
                <p:cNvPr id="9287" name="Line 119"/>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88" name="Line 120"/>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80" name="Group 121"/>
              <p:cNvGrpSpPr>
                <a:grpSpLocks/>
              </p:cNvGrpSpPr>
              <p:nvPr/>
            </p:nvGrpSpPr>
            <p:grpSpPr bwMode="auto">
              <a:xfrm rot="10800000" flipH="1" flipV="1">
                <a:off x="2615" y="2066"/>
                <a:ext cx="48" cy="48"/>
                <a:chOff x="2856" y="2613"/>
                <a:chExt cx="48" cy="48"/>
              </a:xfrm>
            </p:grpSpPr>
            <p:sp>
              <p:nvSpPr>
                <p:cNvPr id="9285" name="Line 122"/>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86" name="Line 123"/>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81" name="AutoShape 124"/>
              <p:cNvSpPr>
                <a:spLocks noChangeArrowheads="1"/>
              </p:cNvSpPr>
              <p:nvPr/>
            </p:nvSpPr>
            <p:spPr bwMode="auto">
              <a:xfrm rot="-5400000" flipH="1" flipV="1">
                <a:off x="2384" y="1862"/>
                <a:ext cx="48" cy="48"/>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9282" name="Group 125"/>
              <p:cNvGrpSpPr>
                <a:grpSpLocks noChangeAspect="1"/>
              </p:cNvGrpSpPr>
              <p:nvPr/>
            </p:nvGrpSpPr>
            <p:grpSpPr bwMode="auto">
              <a:xfrm>
                <a:off x="2488" y="1872"/>
                <a:ext cx="104" cy="34"/>
                <a:chOff x="1584" y="2928"/>
                <a:chExt cx="288" cy="96"/>
              </a:xfrm>
            </p:grpSpPr>
            <p:sp>
              <p:nvSpPr>
                <p:cNvPr id="9283" name="Oval 126"/>
                <p:cNvSpPr>
                  <a:spLocks noChangeAspect="1" noChangeArrowheads="1"/>
                </p:cNvSpPr>
                <p:nvPr/>
              </p:nvSpPr>
              <p:spPr bwMode="auto">
                <a:xfrm>
                  <a:off x="1584"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84" name="Oval 127"/>
                <p:cNvSpPr>
                  <a:spLocks noChangeAspect="1" noChangeArrowheads="1"/>
                </p:cNvSpPr>
                <p:nvPr/>
              </p:nvSpPr>
              <p:spPr bwMode="auto">
                <a:xfrm>
                  <a:off x="1728"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9251" name="Line 128"/>
            <p:cNvSpPr>
              <a:spLocks noChangeShapeType="1"/>
            </p:cNvSpPr>
            <p:nvPr/>
          </p:nvSpPr>
          <p:spPr bwMode="auto">
            <a:xfrm>
              <a:off x="3270" y="3006"/>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52" name="Group 129"/>
            <p:cNvGrpSpPr>
              <a:grpSpLocks/>
            </p:cNvGrpSpPr>
            <p:nvPr/>
          </p:nvGrpSpPr>
          <p:grpSpPr bwMode="auto">
            <a:xfrm>
              <a:off x="2688" y="3147"/>
              <a:ext cx="183" cy="492"/>
              <a:chOff x="2688" y="3147"/>
              <a:chExt cx="183" cy="492"/>
            </a:xfrm>
          </p:grpSpPr>
          <p:grpSp>
            <p:nvGrpSpPr>
              <p:cNvPr id="9272" name="Group 130"/>
              <p:cNvGrpSpPr>
                <a:grpSpLocks/>
              </p:cNvGrpSpPr>
              <p:nvPr/>
            </p:nvGrpSpPr>
            <p:grpSpPr bwMode="auto">
              <a:xfrm>
                <a:off x="2688" y="3159"/>
                <a:ext cx="77" cy="480"/>
                <a:chOff x="1824" y="1344"/>
                <a:chExt cx="77" cy="480"/>
              </a:xfrm>
            </p:grpSpPr>
            <p:sp>
              <p:nvSpPr>
                <p:cNvPr id="9274" name="Rectangle 131"/>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75" name="Line 132"/>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6" name="Line 133"/>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73" name="Line 134"/>
              <p:cNvSpPr>
                <a:spLocks noChangeShapeType="1"/>
              </p:cNvSpPr>
              <p:nvPr/>
            </p:nvSpPr>
            <p:spPr bwMode="auto">
              <a:xfrm>
                <a:off x="2727" y="3147"/>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53" name="Group 135"/>
            <p:cNvGrpSpPr>
              <a:grpSpLocks/>
            </p:cNvGrpSpPr>
            <p:nvPr/>
          </p:nvGrpSpPr>
          <p:grpSpPr bwMode="auto">
            <a:xfrm>
              <a:off x="3993" y="3456"/>
              <a:ext cx="144" cy="96"/>
              <a:chOff x="1056" y="1392"/>
              <a:chExt cx="144" cy="96"/>
            </a:xfrm>
          </p:grpSpPr>
          <p:sp>
            <p:nvSpPr>
              <p:cNvPr id="9270" name="Line 136"/>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1" name="Line 137"/>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54" name="Group 138"/>
            <p:cNvGrpSpPr>
              <a:grpSpLocks/>
            </p:cNvGrpSpPr>
            <p:nvPr/>
          </p:nvGrpSpPr>
          <p:grpSpPr bwMode="auto">
            <a:xfrm rot="5400000">
              <a:off x="3055" y="2383"/>
              <a:ext cx="77" cy="480"/>
              <a:chOff x="1824" y="1344"/>
              <a:chExt cx="77" cy="480"/>
            </a:xfrm>
          </p:grpSpPr>
          <p:sp>
            <p:nvSpPr>
              <p:cNvPr id="9267" name="Rectangle 139"/>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68" name="Line 140"/>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9" name="Line 141"/>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55" name="Group 142"/>
            <p:cNvGrpSpPr>
              <a:grpSpLocks/>
            </p:cNvGrpSpPr>
            <p:nvPr/>
          </p:nvGrpSpPr>
          <p:grpSpPr bwMode="auto">
            <a:xfrm>
              <a:off x="4320" y="2516"/>
              <a:ext cx="77" cy="480"/>
              <a:chOff x="1824" y="1344"/>
              <a:chExt cx="77" cy="480"/>
            </a:xfrm>
          </p:grpSpPr>
          <p:sp>
            <p:nvSpPr>
              <p:cNvPr id="9264" name="Rectangle 143"/>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65" name="Line 144"/>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6" name="Line 145"/>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56" name="Group 146"/>
            <p:cNvGrpSpPr>
              <a:grpSpLocks/>
            </p:cNvGrpSpPr>
            <p:nvPr/>
          </p:nvGrpSpPr>
          <p:grpSpPr bwMode="auto">
            <a:xfrm>
              <a:off x="2658" y="3573"/>
              <a:ext cx="144" cy="96"/>
              <a:chOff x="1056" y="1392"/>
              <a:chExt cx="144" cy="96"/>
            </a:xfrm>
          </p:grpSpPr>
          <p:sp>
            <p:nvSpPr>
              <p:cNvPr id="9262" name="Line 147"/>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3" name="Line 148"/>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57" name="Text Box 149"/>
            <p:cNvSpPr txBox="1">
              <a:spLocks noChangeArrowheads="1"/>
            </p:cNvSpPr>
            <p:nvPr/>
          </p:nvSpPr>
          <p:spPr bwMode="auto">
            <a:xfrm>
              <a:off x="2994" y="2326"/>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R</a:t>
              </a:r>
              <a:r>
                <a:rPr lang="en-US" altLang="zh-CN" sz="2000" baseline="-25000"/>
                <a:t>f</a:t>
              </a:r>
              <a:endParaRPr lang="en-US" altLang="zh-CN" sz="2000"/>
            </a:p>
          </p:txBody>
        </p:sp>
        <p:sp>
          <p:nvSpPr>
            <p:cNvPr id="9258" name="Text Box 150"/>
            <p:cNvSpPr txBox="1">
              <a:spLocks noChangeArrowheads="1"/>
            </p:cNvSpPr>
            <p:nvPr/>
          </p:nvSpPr>
          <p:spPr bwMode="auto">
            <a:xfrm>
              <a:off x="4416" y="2625"/>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R</a:t>
              </a:r>
            </a:p>
          </p:txBody>
        </p:sp>
        <p:sp>
          <p:nvSpPr>
            <p:cNvPr id="9259" name="Freeform 151"/>
            <p:cNvSpPr>
              <a:spLocks/>
            </p:cNvSpPr>
            <p:nvPr/>
          </p:nvSpPr>
          <p:spPr bwMode="auto">
            <a:xfrm>
              <a:off x="3246" y="2622"/>
              <a:ext cx="192" cy="384"/>
            </a:xfrm>
            <a:custGeom>
              <a:avLst/>
              <a:gdLst>
                <a:gd name="T0" fmla="*/ 0 w 192"/>
                <a:gd name="T1" fmla="*/ 0 h 384"/>
                <a:gd name="T2" fmla="*/ 192 w 192"/>
                <a:gd name="T3" fmla="*/ 0 h 384"/>
                <a:gd name="T4" fmla="*/ 192 w 192"/>
                <a:gd name="T5" fmla="*/ 384 h 384"/>
                <a:gd name="T6" fmla="*/ 0 60000 65536"/>
                <a:gd name="T7" fmla="*/ 0 60000 65536"/>
                <a:gd name="T8" fmla="*/ 0 60000 65536"/>
                <a:gd name="T9" fmla="*/ 0 w 192"/>
                <a:gd name="T10" fmla="*/ 0 h 384"/>
                <a:gd name="T11" fmla="*/ 192 w 192"/>
                <a:gd name="T12" fmla="*/ 384 h 384"/>
              </a:gdLst>
              <a:ahLst/>
              <a:cxnLst>
                <a:cxn ang="T6">
                  <a:pos x="T0" y="T1"/>
                </a:cxn>
                <a:cxn ang="T7">
                  <a:pos x="T2" y="T3"/>
                </a:cxn>
                <a:cxn ang="T8">
                  <a:pos x="T4" y="T5"/>
                </a:cxn>
              </a:cxnLst>
              <a:rect l="T9" t="T10" r="T11" b="T12"/>
              <a:pathLst>
                <a:path w="192" h="384">
                  <a:moveTo>
                    <a:pt x="0" y="0"/>
                  </a:moveTo>
                  <a:lnTo>
                    <a:pt x="192" y="0"/>
                  </a:lnTo>
                  <a:lnTo>
                    <a:pt x="192" y="384"/>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0" name="Freeform 152"/>
            <p:cNvSpPr>
              <a:spLocks/>
            </p:cNvSpPr>
            <p:nvPr/>
          </p:nvSpPr>
          <p:spPr bwMode="auto">
            <a:xfrm>
              <a:off x="2678" y="2352"/>
              <a:ext cx="1680" cy="528"/>
            </a:xfrm>
            <a:custGeom>
              <a:avLst/>
              <a:gdLst>
                <a:gd name="T0" fmla="*/ 192 w 1680"/>
                <a:gd name="T1" fmla="*/ 528 h 528"/>
                <a:gd name="T2" fmla="*/ 0 w 1680"/>
                <a:gd name="T3" fmla="*/ 528 h 528"/>
                <a:gd name="T4" fmla="*/ 0 w 1680"/>
                <a:gd name="T5" fmla="*/ 0 h 528"/>
                <a:gd name="T6" fmla="*/ 1680 w 1680"/>
                <a:gd name="T7" fmla="*/ 0 h 528"/>
                <a:gd name="T8" fmla="*/ 1680 w 1680"/>
                <a:gd name="T9" fmla="*/ 240 h 528"/>
                <a:gd name="T10" fmla="*/ 0 60000 65536"/>
                <a:gd name="T11" fmla="*/ 0 60000 65536"/>
                <a:gd name="T12" fmla="*/ 0 60000 65536"/>
                <a:gd name="T13" fmla="*/ 0 60000 65536"/>
                <a:gd name="T14" fmla="*/ 0 60000 65536"/>
                <a:gd name="T15" fmla="*/ 0 w 1680"/>
                <a:gd name="T16" fmla="*/ 0 h 528"/>
                <a:gd name="T17" fmla="*/ 1680 w 1680"/>
                <a:gd name="T18" fmla="*/ 528 h 528"/>
              </a:gdLst>
              <a:ahLst/>
              <a:cxnLst>
                <a:cxn ang="T10">
                  <a:pos x="T0" y="T1"/>
                </a:cxn>
                <a:cxn ang="T11">
                  <a:pos x="T2" y="T3"/>
                </a:cxn>
                <a:cxn ang="T12">
                  <a:pos x="T4" y="T5"/>
                </a:cxn>
                <a:cxn ang="T13">
                  <a:pos x="T6" y="T7"/>
                </a:cxn>
                <a:cxn ang="T14">
                  <a:pos x="T8" y="T9"/>
                </a:cxn>
              </a:cxnLst>
              <a:rect l="T15" t="T16" r="T17" b="T18"/>
              <a:pathLst>
                <a:path w="1680" h="528">
                  <a:moveTo>
                    <a:pt x="192" y="528"/>
                  </a:moveTo>
                  <a:lnTo>
                    <a:pt x="0" y="528"/>
                  </a:lnTo>
                  <a:lnTo>
                    <a:pt x="0" y="0"/>
                  </a:lnTo>
                  <a:lnTo>
                    <a:pt x="1680" y="0"/>
                  </a:lnTo>
                  <a:lnTo>
                    <a:pt x="1680" y="24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1" name="Line 153"/>
            <p:cNvSpPr>
              <a:spLocks noChangeShapeType="1"/>
            </p:cNvSpPr>
            <p:nvPr/>
          </p:nvSpPr>
          <p:spPr bwMode="auto">
            <a:xfrm flipH="1">
              <a:off x="2678" y="2620"/>
              <a:ext cx="192" cy="0"/>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grpSp>
      <p:sp>
        <p:nvSpPr>
          <p:cNvPr id="172186" name="Text Box 154"/>
          <p:cNvSpPr txBox="1">
            <a:spLocks noChangeArrowheads="1"/>
          </p:cNvSpPr>
          <p:nvPr/>
        </p:nvSpPr>
        <p:spPr bwMode="auto">
          <a:xfrm>
            <a:off x="6201093" y="1412558"/>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algn="ctr" eaLnBrk="1" hangingPunct="1"/>
            <a:r>
              <a:rPr kumimoji="0" lang="zh-CN" altLang="en-US"/>
              <a:t>振荡电路</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720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iterate type="lt">
                                    <p:tmAbs val="75"/>
                                  </p:iterate>
                                  <p:childTnLst>
                                    <p:set>
                                      <p:cBhvr>
                                        <p:cTn id="15" dur="1" fill="hold">
                                          <p:stCondLst>
                                            <p:cond delay="74"/>
                                          </p:stCondLst>
                                        </p:cTn>
                                        <p:tgtEl>
                                          <p:spTgt spid="17204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checkerboard(across)">
                                      <p:cBhvr>
                                        <p:cTn id="20" dur="500"/>
                                        <p:tgtEl>
                                          <p:spTgt spid="1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72039"/>
                                        </p:tgtEl>
                                        <p:attrNameLst>
                                          <p:attrName>style.visibility</p:attrName>
                                        </p:attrNameLst>
                                      </p:cBhvr>
                                      <p:to>
                                        <p:strVal val="visible"/>
                                      </p:to>
                                    </p:set>
                                    <p:animEffect transition="in" filter="wipe(left)">
                                      <p:cBhvr>
                                        <p:cTn id="25" dur="500"/>
                                        <p:tgtEl>
                                          <p:spTgt spid="17203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72038"/>
                                        </p:tgtEl>
                                        <p:attrNameLst>
                                          <p:attrName>style.visibility</p:attrName>
                                        </p:attrNameLst>
                                      </p:cBhvr>
                                      <p:to>
                                        <p:strVal val="visible"/>
                                      </p:to>
                                    </p:set>
                                    <p:animEffect transition="in" filter="wipe(left)">
                                      <p:cBhvr>
                                        <p:cTn id="30" dur="500"/>
                                        <p:tgtEl>
                                          <p:spTgt spid="17203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iterate type="lt">
                                    <p:tmAbs val="75"/>
                                  </p:iterate>
                                  <p:childTnLst>
                                    <p:set>
                                      <p:cBhvr>
                                        <p:cTn id="34" dur="1" fill="hold">
                                          <p:stCondLst>
                                            <p:cond delay="74"/>
                                          </p:stCondLst>
                                        </p:cTn>
                                        <p:tgtEl>
                                          <p:spTgt spid="17203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iterate type="lt">
                                    <p:tmAbs val="75"/>
                                  </p:iterate>
                                  <p:childTnLst>
                                    <p:set>
                                      <p:cBhvr>
                                        <p:cTn id="38" dur="1" fill="hold">
                                          <p:stCondLst>
                                            <p:cond delay="74"/>
                                          </p:stCondLst>
                                        </p:cTn>
                                        <p:tgtEl>
                                          <p:spTgt spid="17218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checkerboard(across)">
                                      <p:cBhvr>
                                        <p:cTn id="43" dur="500"/>
                                        <p:tgtEl>
                                          <p:spTgt spid="1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iterate type="lt">
                                    <p:tmAbs val="75"/>
                                  </p:iterate>
                                  <p:childTnLst>
                                    <p:set>
                                      <p:cBhvr>
                                        <p:cTn id="47" dur="1" fill="hold">
                                          <p:stCondLst>
                                            <p:cond delay="74"/>
                                          </p:stCondLst>
                                        </p:cTn>
                                        <p:tgtEl>
                                          <p:spTgt spid="172041"/>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iterate type="lt">
                                    <p:tmPct val="100000"/>
                                  </p:iterate>
                                  <p:childTnLst>
                                    <p:set>
                                      <p:cBhvr>
                                        <p:cTn id="51" dur="1" fill="hold">
                                          <p:stCondLst>
                                            <p:cond delay="0"/>
                                          </p:stCondLst>
                                        </p:cTn>
                                        <p:tgtEl>
                                          <p:spTgt spid="172042"/>
                                        </p:tgtEl>
                                        <p:attrNameLst>
                                          <p:attrName>style.visibility</p:attrName>
                                        </p:attrNameLst>
                                      </p:cBhvr>
                                      <p:to>
                                        <p:strVal val="visible"/>
                                      </p:to>
                                    </p:set>
                                    <p:animEffect transition="in" filter="wipe(left)">
                                      <p:cBhvr>
                                        <p:cTn id="52" dur="75"/>
                                        <p:tgtEl>
                                          <p:spTgt spid="172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6" grpId="0" autoUpdateAnimBg="0"/>
      <p:bldP spid="172037" grpId="0" autoUpdateAnimBg="0"/>
      <p:bldP spid="172040" grpId="0" autoUpdateAnimBg="0"/>
      <p:bldP spid="172041" grpId="0" autoUpdateAnimBg="0"/>
      <p:bldP spid="172042" grpId="0" autoUpdateAnimBg="0"/>
      <p:bldP spid="172186"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smtClean="0">
                <a:ea typeface="宋体" charset="-122"/>
              </a:rPr>
              <a:t>8.1.3  </a:t>
            </a:r>
            <a:r>
              <a:rPr lang="en-US" altLang="zh-CN" i="1" smtClean="0">
                <a:ea typeface="宋体" charset="-122"/>
              </a:rPr>
              <a:t>RC</a:t>
            </a:r>
            <a:r>
              <a:rPr lang="zh-CN" altLang="en-US" smtClean="0">
                <a:ea typeface="宋体" charset="-122"/>
              </a:rPr>
              <a:t>振荡电路（续</a:t>
            </a:r>
            <a:r>
              <a:rPr lang="en-US" altLang="zh-CN" smtClean="0">
                <a:ea typeface="宋体" charset="-122"/>
              </a:rPr>
              <a:t>6</a:t>
            </a:r>
            <a:r>
              <a:rPr lang="zh-CN" altLang="en-US" smtClean="0">
                <a:ea typeface="宋体" charset="-122"/>
              </a:rPr>
              <a:t>）</a:t>
            </a:r>
            <a:endParaRPr lang="en-US" altLang="zh-CN" smtClean="0">
              <a:ea typeface="宋体" charset="-122"/>
            </a:endParaRPr>
          </a:p>
        </p:txBody>
      </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44</a:t>
            </a:fld>
            <a:endParaRPr lang="zh-CN" altLang="en-US"/>
          </a:p>
        </p:txBody>
      </p:sp>
      <p:sp>
        <p:nvSpPr>
          <p:cNvPr id="173060" name="Text Box 4"/>
          <p:cNvSpPr txBox="1">
            <a:spLocks noChangeArrowheads="1"/>
          </p:cNvSpPr>
          <p:nvPr/>
        </p:nvSpPr>
        <p:spPr bwMode="auto">
          <a:xfrm>
            <a:off x="436490" y="825982"/>
            <a:ext cx="828992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20000"/>
              </a:lnSpc>
            </a:pPr>
            <a:r>
              <a:rPr lang="zh-CN" altLang="en-US" dirty="0"/>
              <a:t>放大电路的放大倍数从起振时的</a:t>
            </a:r>
            <a:r>
              <a:rPr lang="en-US" altLang="zh-CN" dirty="0"/>
              <a:t>50~100</a:t>
            </a:r>
            <a:r>
              <a:rPr lang="zh-CN" altLang="en-US" dirty="0"/>
              <a:t>降到</a:t>
            </a:r>
            <a:r>
              <a:rPr lang="en-US" altLang="zh-CN" dirty="0"/>
              <a:t>29</a:t>
            </a:r>
            <a:r>
              <a:rPr lang="zh-CN" altLang="en-US" dirty="0"/>
              <a:t>，是通过信号幅度增大后的非线性来实现的。也可类似</a:t>
            </a:r>
            <a:r>
              <a:rPr lang="en-US" altLang="zh-CN" i="1" dirty="0"/>
              <a:t>RC</a:t>
            </a:r>
            <a:r>
              <a:rPr lang="zh-CN" altLang="en-US" dirty="0"/>
              <a:t>串并联振荡电路采用稳幅支路改善波形。</a:t>
            </a:r>
          </a:p>
        </p:txBody>
      </p:sp>
      <p:grpSp>
        <p:nvGrpSpPr>
          <p:cNvPr id="2" name="Group 8"/>
          <p:cNvGrpSpPr>
            <a:grpSpLocks/>
          </p:cNvGrpSpPr>
          <p:nvPr/>
        </p:nvGrpSpPr>
        <p:grpSpPr bwMode="auto">
          <a:xfrm>
            <a:off x="1220714" y="2232507"/>
            <a:ext cx="6721475" cy="4086225"/>
            <a:chOff x="960" y="1689"/>
            <a:chExt cx="4234" cy="2514"/>
          </a:xfrm>
        </p:grpSpPr>
        <p:pic>
          <p:nvPicPr>
            <p:cNvPr id="41989" name="Picture 6">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 y="1689"/>
              <a:ext cx="3894" cy="2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pic>
        <p:sp>
          <p:nvSpPr>
            <p:cNvPr id="41990" name="Rectangle 7"/>
            <p:cNvSpPr>
              <a:spLocks noChangeArrowheads="1"/>
            </p:cNvSpPr>
            <p:nvPr/>
          </p:nvSpPr>
          <p:spPr bwMode="auto">
            <a:xfrm>
              <a:off x="960" y="1871"/>
              <a:ext cx="346" cy="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vert="eaVert">
              <a:spAutoFit/>
            </a:bodyPr>
            <a:lstStyle/>
            <a:p>
              <a:r>
                <a:rPr kumimoji="0" lang="en-US" altLang="zh-CN" i="1">
                  <a:solidFill>
                    <a:srgbClr val="000000"/>
                  </a:solidFill>
                </a:rPr>
                <a:t>RC</a:t>
              </a:r>
              <a:r>
                <a:rPr kumimoji="0" lang="zh-CN" altLang="en-US">
                  <a:solidFill>
                    <a:srgbClr val="000000"/>
                  </a:solidFill>
                </a:rPr>
                <a:t>移相振荡器仿真实验</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3060"/>
                                        </p:tgtEl>
                                        <p:attrNameLst>
                                          <p:attrName>style.visibility</p:attrName>
                                        </p:attrNameLst>
                                      </p:cBhvr>
                                      <p:to>
                                        <p:strVal val="visible"/>
                                      </p:to>
                                    </p:set>
                                    <p:animEffect transition="in" filter="wipe(up)">
                                      <p:cBhvr>
                                        <p:cTn id="7" dur="1000"/>
                                        <p:tgtEl>
                                          <p:spTgt spid="173060"/>
                                        </p:tgtEl>
                                      </p:cBhvr>
                                    </p:animEffect>
                                  </p:childTnLst>
                                </p:cTn>
                              </p:par>
                            </p:childTnLst>
                          </p:cTn>
                        </p:par>
                        <p:par>
                          <p:cTn id="8" fill="hold" nodeType="afterGroup">
                            <p:stCondLst>
                              <p:cond delay="1000"/>
                            </p:stCondLst>
                            <p:childTnLst>
                              <p:par>
                                <p:cTn id="9" presetID="1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lide(fromBottom)">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0"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pPr eaLnBrk="1" hangingPunct="1"/>
            <a:r>
              <a:rPr lang="en-US" altLang="zh-CN" smtClean="0">
                <a:ea typeface="宋体" charset="-122"/>
              </a:rPr>
              <a:t>8.2 </a:t>
            </a:r>
            <a:r>
              <a:rPr lang="zh-CN" altLang="en-US" smtClean="0">
                <a:ea typeface="宋体" charset="-122"/>
              </a:rPr>
              <a:t>非正弦信号产生电路</a:t>
            </a: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45</a:t>
            </a:fld>
            <a:endParaRPr lang="zh-CN" altLang="en-US"/>
          </a:p>
        </p:txBody>
      </p:sp>
      <p:sp>
        <p:nvSpPr>
          <p:cNvPr id="48131" name="内容占位符 2"/>
          <p:cNvSpPr>
            <a:spLocks noGrp="1"/>
          </p:cNvSpPr>
          <p:nvPr>
            <p:ph sz="quarter" idx="11"/>
          </p:nvPr>
        </p:nvSpPr>
        <p:spPr/>
        <p:txBody>
          <a:bodyPr/>
          <a:lstStyle/>
          <a:p>
            <a:pPr eaLnBrk="1" hangingPunct="1">
              <a:lnSpc>
                <a:spcPct val="150000"/>
              </a:lnSpc>
            </a:pPr>
            <a:r>
              <a:rPr lang="zh-CN" altLang="en-US" dirty="0" smtClean="0">
                <a:ea typeface="宋体" charset="-122"/>
              </a:rPr>
              <a:t>在工程实践中，除广泛应用正弦波发生电路外，测量设备、数字系统及自动控制系统中，还常常需要非正弦波发生电路。</a:t>
            </a:r>
          </a:p>
          <a:p>
            <a:pPr eaLnBrk="1" hangingPunct="1">
              <a:lnSpc>
                <a:spcPct val="150000"/>
              </a:lnSpc>
            </a:pPr>
            <a:r>
              <a:rPr lang="zh-CN" altLang="en-US" dirty="0" smtClean="0">
                <a:ea typeface="宋体" charset="-122"/>
              </a:rPr>
              <a:t>矩形波发生器是一种能直接产生矩形波或方波的非正弦信号发生器。由于矩形波或方波包含极丰富的谐波，这种电路又称为多谐振荡器。</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8131">
                                            <p:txEl>
                                              <p:pRg st="1" end="1"/>
                                            </p:txEl>
                                          </p:spTgt>
                                        </p:tgtEl>
                                        <p:attrNameLst>
                                          <p:attrName>style.visibility</p:attrName>
                                        </p:attrNameLst>
                                      </p:cBhvr>
                                      <p:to>
                                        <p:strVal val="visible"/>
                                      </p:to>
                                    </p:set>
                                    <p:anim calcmode="lin" valueType="num">
                                      <p:cBhvr additive="base">
                                        <p:cTn id="13" dur="5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3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noFill/>
        </p:spPr>
        <p:txBody>
          <a:bodyPr>
            <a:spAutoFit/>
          </a:bodyPr>
          <a:lstStyle/>
          <a:p>
            <a:pPr eaLnBrk="1" hangingPunct="1"/>
            <a:r>
              <a:rPr lang="en-US" altLang="zh-CN" smtClean="0">
                <a:ea typeface="宋体" charset="-122"/>
              </a:rPr>
              <a:t>8.2.1 </a:t>
            </a:r>
            <a:r>
              <a:rPr lang="zh-CN" altLang="en-US" smtClean="0">
                <a:ea typeface="宋体" charset="-122"/>
              </a:rPr>
              <a:t>矩形波发生器</a:t>
            </a:r>
            <a:endParaRPr lang="zh-CN" altLang="en-US"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E4DCDFD6-397A-4776-9F04-AECACB83C822}" type="slidenum">
              <a:rPr lang="zh-CN" altLang="en-US" smtClean="0"/>
              <a:pPr>
                <a:defRPr/>
              </a:pPr>
              <a:t>46</a:t>
            </a:fld>
            <a:endParaRPr lang="zh-CN" altLang="en-US"/>
          </a:p>
        </p:txBody>
      </p:sp>
      <p:grpSp>
        <p:nvGrpSpPr>
          <p:cNvPr id="2" name="Group 4"/>
          <p:cNvGrpSpPr>
            <a:grpSpLocks/>
          </p:cNvGrpSpPr>
          <p:nvPr/>
        </p:nvGrpSpPr>
        <p:grpSpPr bwMode="auto">
          <a:xfrm>
            <a:off x="881063" y="1504315"/>
            <a:ext cx="5173662" cy="2697163"/>
            <a:chOff x="1052" y="308"/>
            <a:chExt cx="2700" cy="1372"/>
          </a:xfrm>
        </p:grpSpPr>
        <p:grpSp>
          <p:nvGrpSpPr>
            <p:cNvPr id="11276" name="Group 5"/>
            <p:cNvGrpSpPr>
              <a:grpSpLocks/>
            </p:cNvGrpSpPr>
            <p:nvPr/>
          </p:nvGrpSpPr>
          <p:grpSpPr bwMode="auto">
            <a:xfrm rot="5400000">
              <a:off x="1783" y="616"/>
              <a:ext cx="77" cy="480"/>
              <a:chOff x="1824" y="1344"/>
              <a:chExt cx="77" cy="480"/>
            </a:xfrm>
          </p:grpSpPr>
          <p:sp>
            <p:nvSpPr>
              <p:cNvPr id="11334" name="Rectangle 6"/>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335" name="Line 7"/>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36" name="Line 8"/>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11277" name="Group 9"/>
            <p:cNvGrpSpPr>
              <a:grpSpLocks/>
            </p:cNvGrpSpPr>
            <p:nvPr/>
          </p:nvGrpSpPr>
          <p:grpSpPr bwMode="auto">
            <a:xfrm rot="5400000">
              <a:off x="1783" y="913"/>
              <a:ext cx="77" cy="480"/>
              <a:chOff x="1824" y="1344"/>
              <a:chExt cx="77" cy="480"/>
            </a:xfrm>
          </p:grpSpPr>
          <p:sp>
            <p:nvSpPr>
              <p:cNvPr id="11331" name="Rectangle 10"/>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332" name="Line 11"/>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33" name="Line 12"/>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1278" name="Oval 13"/>
            <p:cNvSpPr>
              <a:spLocks noChangeArrowheads="1"/>
            </p:cNvSpPr>
            <p:nvPr/>
          </p:nvSpPr>
          <p:spPr bwMode="auto">
            <a:xfrm>
              <a:off x="1526" y="83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279" name="Oval 14"/>
            <p:cNvSpPr>
              <a:spLocks noChangeArrowheads="1"/>
            </p:cNvSpPr>
            <p:nvPr/>
          </p:nvSpPr>
          <p:spPr bwMode="auto">
            <a:xfrm>
              <a:off x="1524" y="112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280" name="Oval 15"/>
            <p:cNvSpPr>
              <a:spLocks noChangeArrowheads="1"/>
            </p:cNvSpPr>
            <p:nvPr/>
          </p:nvSpPr>
          <p:spPr bwMode="auto">
            <a:xfrm>
              <a:off x="2830" y="980"/>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281" name="Text Box 16"/>
            <p:cNvSpPr txBox="1">
              <a:spLocks noChangeArrowheads="1"/>
            </p:cNvSpPr>
            <p:nvPr/>
          </p:nvSpPr>
          <p:spPr bwMode="auto">
            <a:xfrm>
              <a:off x="1256" y="617"/>
              <a:ext cx="23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r>
                <a:rPr kumimoji="0" lang="en-US" altLang="zh-CN" sz="2800" i="1">
                  <a:ea typeface="宋体" charset="-122"/>
                </a:rPr>
                <a:t>u</a:t>
              </a:r>
              <a:r>
                <a:rPr kumimoji="0" lang="en-US" altLang="zh-CN" sz="2800" baseline="-25000">
                  <a:ea typeface="宋体" charset="-122"/>
                </a:rPr>
                <a:t>i</a:t>
              </a:r>
              <a:endParaRPr kumimoji="0" lang="en-US" altLang="zh-CN" sz="2800">
                <a:ea typeface="宋体" charset="-122"/>
              </a:endParaRPr>
            </a:p>
          </p:txBody>
        </p:sp>
        <p:sp>
          <p:nvSpPr>
            <p:cNvPr id="11282" name="Text Box 17"/>
            <p:cNvSpPr txBox="1">
              <a:spLocks noChangeArrowheads="1"/>
            </p:cNvSpPr>
            <p:nvPr/>
          </p:nvSpPr>
          <p:spPr bwMode="auto">
            <a:xfrm>
              <a:off x="1052" y="970"/>
              <a:ext cx="45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r>
                <a:rPr kumimoji="0" lang="en-US" altLang="zh-CN" i="1">
                  <a:ea typeface="宋体" charset="-122"/>
                </a:rPr>
                <a:t>U</a:t>
              </a:r>
              <a:r>
                <a:rPr kumimoji="0" lang="en-US" altLang="zh-CN" i="1" baseline="-25000">
                  <a:ea typeface="宋体" charset="-122"/>
                </a:rPr>
                <a:t>R</a:t>
              </a:r>
              <a:r>
                <a:rPr kumimoji="0" lang="en-US" altLang="zh-CN" i="1">
                  <a:ea typeface="宋体" charset="-122"/>
                </a:rPr>
                <a:t>=</a:t>
              </a:r>
              <a:r>
                <a:rPr kumimoji="0" lang="en-US" altLang="zh-CN">
                  <a:ea typeface="宋体" charset="-122"/>
                </a:rPr>
                <a:t>0</a:t>
              </a:r>
            </a:p>
          </p:txBody>
        </p:sp>
        <p:sp>
          <p:nvSpPr>
            <p:cNvPr id="11283" name="Line 18"/>
            <p:cNvSpPr>
              <a:spLocks noChangeShapeType="1"/>
            </p:cNvSpPr>
            <p:nvPr/>
          </p:nvSpPr>
          <p:spPr bwMode="auto">
            <a:xfrm>
              <a:off x="2456" y="1000"/>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84" name="Text Box 19"/>
            <p:cNvSpPr txBox="1">
              <a:spLocks noChangeArrowheads="1"/>
            </p:cNvSpPr>
            <p:nvPr/>
          </p:nvSpPr>
          <p:spPr bwMode="auto">
            <a:xfrm>
              <a:off x="2688" y="666"/>
              <a:ext cx="26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r>
                <a:rPr kumimoji="0" lang="en-US" altLang="zh-CN" sz="2800" i="1">
                  <a:ea typeface="宋体" charset="-122"/>
                </a:rPr>
                <a:t>u</a:t>
              </a:r>
              <a:r>
                <a:rPr kumimoji="0" lang="en-US" altLang="zh-CN" sz="2800" baseline="-25000">
                  <a:ea typeface="宋体" charset="-122"/>
                </a:rPr>
                <a:t>o</a:t>
              </a:r>
              <a:endParaRPr kumimoji="0" lang="en-US" altLang="zh-CN" sz="2800">
                <a:ea typeface="宋体" charset="-122"/>
              </a:endParaRPr>
            </a:p>
          </p:txBody>
        </p:sp>
        <p:grpSp>
          <p:nvGrpSpPr>
            <p:cNvPr id="11285" name="Group 20"/>
            <p:cNvGrpSpPr>
              <a:grpSpLocks/>
            </p:cNvGrpSpPr>
            <p:nvPr/>
          </p:nvGrpSpPr>
          <p:grpSpPr bwMode="auto">
            <a:xfrm rot="5400000">
              <a:off x="2217" y="1287"/>
              <a:ext cx="77" cy="480"/>
              <a:chOff x="1824" y="1344"/>
              <a:chExt cx="77" cy="480"/>
            </a:xfrm>
          </p:grpSpPr>
          <p:sp>
            <p:nvSpPr>
              <p:cNvPr id="11328" name="Rectangle 21"/>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329" name="Line 22"/>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30" name="Line 23"/>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11286" name="Group 24"/>
            <p:cNvGrpSpPr>
              <a:grpSpLocks/>
            </p:cNvGrpSpPr>
            <p:nvPr/>
          </p:nvGrpSpPr>
          <p:grpSpPr bwMode="auto">
            <a:xfrm>
              <a:off x="2084" y="740"/>
              <a:ext cx="384" cy="528"/>
              <a:chOff x="2304" y="1824"/>
              <a:chExt cx="384" cy="528"/>
            </a:xfrm>
          </p:grpSpPr>
          <p:sp>
            <p:nvSpPr>
              <p:cNvPr id="11316" name="Rectangle 25"/>
              <p:cNvSpPr>
                <a:spLocks noChangeArrowheads="1"/>
              </p:cNvSpPr>
              <p:nvPr/>
            </p:nvSpPr>
            <p:spPr bwMode="auto">
              <a:xfrm rot="10800000" flipH="1" flipV="1">
                <a:off x="2304" y="1824"/>
                <a:ext cx="384" cy="5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317" name="Line 26"/>
              <p:cNvSpPr>
                <a:spLocks noChangeShapeType="1"/>
              </p:cNvSpPr>
              <p:nvPr/>
            </p:nvSpPr>
            <p:spPr bwMode="auto">
              <a:xfrm rot="10800000" flipH="1" flipV="1">
                <a:off x="2336" y="1958"/>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1318" name="Group 27"/>
              <p:cNvGrpSpPr>
                <a:grpSpLocks/>
              </p:cNvGrpSpPr>
              <p:nvPr/>
            </p:nvGrpSpPr>
            <p:grpSpPr bwMode="auto">
              <a:xfrm rot="10800000" flipH="1" flipV="1">
                <a:off x="2339" y="2210"/>
                <a:ext cx="48" cy="48"/>
                <a:chOff x="2856" y="2613"/>
                <a:chExt cx="48" cy="48"/>
              </a:xfrm>
            </p:grpSpPr>
            <p:sp>
              <p:nvSpPr>
                <p:cNvPr id="11326" name="Line 28"/>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27" name="Line 29"/>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11319" name="Group 30"/>
              <p:cNvGrpSpPr>
                <a:grpSpLocks/>
              </p:cNvGrpSpPr>
              <p:nvPr/>
            </p:nvGrpSpPr>
            <p:grpSpPr bwMode="auto">
              <a:xfrm rot="10800000" flipH="1" flipV="1">
                <a:off x="2615" y="2066"/>
                <a:ext cx="48" cy="48"/>
                <a:chOff x="2856" y="2613"/>
                <a:chExt cx="48" cy="48"/>
              </a:xfrm>
            </p:grpSpPr>
            <p:sp>
              <p:nvSpPr>
                <p:cNvPr id="11324" name="Line 31"/>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25" name="Line 32"/>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1320" name="AutoShape 33"/>
              <p:cNvSpPr>
                <a:spLocks noChangeArrowheads="1"/>
              </p:cNvSpPr>
              <p:nvPr/>
            </p:nvSpPr>
            <p:spPr bwMode="auto">
              <a:xfrm rot="-5400000" flipH="1" flipV="1">
                <a:off x="2384" y="1862"/>
                <a:ext cx="48" cy="48"/>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11321" name="Group 34"/>
              <p:cNvGrpSpPr>
                <a:grpSpLocks noChangeAspect="1"/>
              </p:cNvGrpSpPr>
              <p:nvPr/>
            </p:nvGrpSpPr>
            <p:grpSpPr bwMode="auto">
              <a:xfrm>
                <a:off x="2488" y="1872"/>
                <a:ext cx="104" cy="34"/>
                <a:chOff x="1584" y="2928"/>
                <a:chExt cx="288" cy="96"/>
              </a:xfrm>
            </p:grpSpPr>
            <p:sp>
              <p:nvSpPr>
                <p:cNvPr id="11322" name="Oval 35"/>
                <p:cNvSpPr>
                  <a:spLocks noChangeAspect="1" noChangeArrowheads="1"/>
                </p:cNvSpPr>
                <p:nvPr/>
              </p:nvSpPr>
              <p:spPr bwMode="auto">
                <a:xfrm>
                  <a:off x="1584"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323" name="Oval 36"/>
                <p:cNvSpPr>
                  <a:spLocks noChangeAspect="1" noChangeArrowheads="1"/>
                </p:cNvSpPr>
                <p:nvPr/>
              </p:nvSpPr>
              <p:spPr bwMode="auto">
                <a:xfrm>
                  <a:off x="1728"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grpSp>
        <p:sp>
          <p:nvSpPr>
            <p:cNvPr id="11287" name="Line 37"/>
            <p:cNvSpPr>
              <a:spLocks noChangeShapeType="1"/>
            </p:cNvSpPr>
            <p:nvPr/>
          </p:nvSpPr>
          <p:spPr bwMode="auto">
            <a:xfrm>
              <a:off x="2016" y="1152"/>
              <a:ext cx="0" cy="384"/>
            </a:xfrm>
            <a:prstGeom prst="line">
              <a:avLst/>
            </a:prstGeom>
            <a:noFill/>
            <a:ln w="28575">
              <a:solidFill>
                <a:schemeClr val="tx1"/>
              </a:solidFill>
              <a:round/>
              <a:headEnd type="oval" w="sm" len="sm"/>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88" name="Freeform 38"/>
            <p:cNvSpPr>
              <a:spLocks/>
            </p:cNvSpPr>
            <p:nvPr/>
          </p:nvSpPr>
          <p:spPr bwMode="auto">
            <a:xfrm>
              <a:off x="2408" y="998"/>
              <a:ext cx="192" cy="528"/>
            </a:xfrm>
            <a:custGeom>
              <a:avLst/>
              <a:gdLst>
                <a:gd name="T0" fmla="*/ 0 w 192"/>
                <a:gd name="T1" fmla="*/ 528 h 528"/>
                <a:gd name="T2" fmla="*/ 192 w 192"/>
                <a:gd name="T3" fmla="*/ 528 h 528"/>
                <a:gd name="T4" fmla="*/ 192 w 192"/>
                <a:gd name="T5" fmla="*/ 0 h 528"/>
                <a:gd name="T6" fmla="*/ 0 60000 65536"/>
                <a:gd name="T7" fmla="*/ 0 60000 65536"/>
                <a:gd name="T8" fmla="*/ 0 60000 65536"/>
                <a:gd name="T9" fmla="*/ 0 w 192"/>
                <a:gd name="T10" fmla="*/ 0 h 528"/>
                <a:gd name="T11" fmla="*/ 192 w 192"/>
                <a:gd name="T12" fmla="*/ 528 h 528"/>
              </a:gdLst>
              <a:ahLst/>
              <a:cxnLst>
                <a:cxn ang="T6">
                  <a:pos x="T0" y="T1"/>
                </a:cxn>
                <a:cxn ang="T7">
                  <a:pos x="T2" y="T3"/>
                </a:cxn>
                <a:cxn ang="T8">
                  <a:pos x="T4" y="T5"/>
                </a:cxn>
              </a:cxnLst>
              <a:rect l="T9" t="T10" r="T11" b="T12"/>
              <a:pathLst>
                <a:path w="192" h="528">
                  <a:moveTo>
                    <a:pt x="0" y="528"/>
                  </a:moveTo>
                  <a:lnTo>
                    <a:pt x="192" y="528"/>
                  </a:lnTo>
                  <a:lnTo>
                    <a:pt x="192" y="0"/>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289" name="Text Box 39"/>
            <p:cNvSpPr txBox="1">
              <a:spLocks noChangeArrowheads="1"/>
            </p:cNvSpPr>
            <p:nvPr/>
          </p:nvSpPr>
          <p:spPr bwMode="auto">
            <a:xfrm>
              <a:off x="2150" y="1210"/>
              <a:ext cx="23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r>
                <a:rPr kumimoji="0" lang="en-US" altLang="zh-CN" i="1">
                  <a:ea typeface="宋体" charset="-122"/>
                </a:rPr>
                <a:t>R</a:t>
              </a:r>
              <a:r>
                <a:rPr kumimoji="0" lang="en-US" altLang="zh-CN" baseline="-25000">
                  <a:ea typeface="宋体" charset="-122"/>
                </a:rPr>
                <a:t>f</a:t>
              </a:r>
              <a:endParaRPr kumimoji="0" lang="en-US" altLang="zh-CN">
                <a:ea typeface="宋体" charset="-122"/>
              </a:endParaRPr>
            </a:p>
          </p:txBody>
        </p:sp>
        <p:sp>
          <p:nvSpPr>
            <p:cNvPr id="11290" name="Text Box 40"/>
            <p:cNvSpPr txBox="1">
              <a:spLocks noChangeArrowheads="1"/>
            </p:cNvSpPr>
            <p:nvPr/>
          </p:nvSpPr>
          <p:spPr bwMode="auto">
            <a:xfrm>
              <a:off x="1705" y="843"/>
              <a:ext cx="25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r>
                <a:rPr kumimoji="0" lang="en-US" altLang="zh-CN" i="1">
                  <a:ea typeface="宋体" charset="-122"/>
                </a:rPr>
                <a:t>R</a:t>
              </a:r>
              <a:r>
                <a:rPr kumimoji="0" lang="en-US" altLang="zh-CN" baseline="-25000">
                  <a:ea typeface="宋体" charset="-122"/>
                </a:rPr>
                <a:t>1</a:t>
              </a:r>
              <a:endParaRPr kumimoji="0" lang="en-US" altLang="zh-CN">
                <a:ea typeface="宋体" charset="-122"/>
              </a:endParaRPr>
            </a:p>
          </p:txBody>
        </p:sp>
        <p:sp>
          <p:nvSpPr>
            <p:cNvPr id="11291" name="Rectangle 41"/>
            <p:cNvSpPr>
              <a:spLocks noChangeArrowheads="1"/>
            </p:cNvSpPr>
            <p:nvPr/>
          </p:nvSpPr>
          <p:spPr bwMode="auto">
            <a:xfrm>
              <a:off x="1632" y="432"/>
              <a:ext cx="1056" cy="1248"/>
            </a:xfrm>
            <a:prstGeom prst="rect">
              <a:avLst/>
            </a:prstGeom>
            <a:noFill/>
            <a:ln w="285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292" name="Text Box 42"/>
            <p:cNvSpPr txBox="1">
              <a:spLocks noChangeArrowheads="1"/>
            </p:cNvSpPr>
            <p:nvPr/>
          </p:nvSpPr>
          <p:spPr bwMode="auto">
            <a:xfrm>
              <a:off x="1680" y="389"/>
              <a:ext cx="10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r>
                <a:rPr kumimoji="0" lang="zh-CN" altLang="en-US"/>
                <a:t>施密特触发器</a:t>
              </a:r>
            </a:p>
          </p:txBody>
        </p:sp>
        <p:grpSp>
          <p:nvGrpSpPr>
            <p:cNvPr id="11293" name="Group 43"/>
            <p:cNvGrpSpPr>
              <a:grpSpLocks noChangeAspect="1"/>
            </p:cNvGrpSpPr>
            <p:nvPr/>
          </p:nvGrpSpPr>
          <p:grpSpPr bwMode="auto">
            <a:xfrm>
              <a:off x="3302" y="998"/>
              <a:ext cx="141" cy="290"/>
              <a:chOff x="2064" y="576"/>
              <a:chExt cx="117" cy="240"/>
            </a:xfrm>
          </p:grpSpPr>
          <p:grpSp>
            <p:nvGrpSpPr>
              <p:cNvPr id="11311" name="Group 44"/>
              <p:cNvGrpSpPr>
                <a:grpSpLocks noChangeAspect="1"/>
              </p:cNvGrpSpPr>
              <p:nvPr/>
            </p:nvGrpSpPr>
            <p:grpSpPr bwMode="auto">
              <a:xfrm>
                <a:off x="2064" y="672"/>
                <a:ext cx="117" cy="49"/>
                <a:chOff x="2064" y="672"/>
                <a:chExt cx="117" cy="49"/>
              </a:xfrm>
            </p:grpSpPr>
            <p:sp>
              <p:nvSpPr>
                <p:cNvPr id="11314" name="Line 45"/>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15" name="Line 46"/>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1312" name="Line 47"/>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13" name="Line 48"/>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11294" name="Group 49"/>
            <p:cNvGrpSpPr>
              <a:grpSpLocks/>
            </p:cNvGrpSpPr>
            <p:nvPr/>
          </p:nvGrpSpPr>
          <p:grpSpPr bwMode="auto">
            <a:xfrm rot="5400000">
              <a:off x="3095" y="759"/>
              <a:ext cx="77" cy="480"/>
              <a:chOff x="1824" y="1344"/>
              <a:chExt cx="77" cy="480"/>
            </a:xfrm>
          </p:grpSpPr>
          <p:sp>
            <p:nvSpPr>
              <p:cNvPr id="11308" name="Rectangle 50"/>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309" name="Line 51"/>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10" name="Line 52"/>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11295" name="Group 53"/>
            <p:cNvGrpSpPr>
              <a:grpSpLocks/>
            </p:cNvGrpSpPr>
            <p:nvPr/>
          </p:nvGrpSpPr>
          <p:grpSpPr bwMode="auto">
            <a:xfrm>
              <a:off x="3302" y="1248"/>
              <a:ext cx="144" cy="96"/>
              <a:chOff x="1056" y="1392"/>
              <a:chExt cx="144" cy="96"/>
            </a:xfrm>
          </p:grpSpPr>
          <p:sp>
            <p:nvSpPr>
              <p:cNvPr id="11306" name="Line 54"/>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07" name="Line 55"/>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1296" name="Oval 56"/>
            <p:cNvSpPr>
              <a:spLocks noChangeAspect="1" noChangeArrowheads="1"/>
            </p:cNvSpPr>
            <p:nvPr/>
          </p:nvSpPr>
          <p:spPr bwMode="auto">
            <a:xfrm>
              <a:off x="3350" y="988"/>
              <a:ext cx="29" cy="29"/>
            </a:xfrm>
            <a:prstGeom prst="ellipse">
              <a:avLst/>
            </a:prstGeom>
            <a:solidFill>
              <a:schemeClr val="tx1"/>
            </a:solidFill>
            <a:ln w="28575">
              <a:solidFill>
                <a:schemeClr val="tx1"/>
              </a:solidFill>
              <a:round/>
              <a:headEnd/>
              <a:tailEnd/>
            </a:ln>
          </p:spPr>
          <p:txBody>
            <a:bodyPr wrap="none" anchor="ctr">
              <a:spAutoFit/>
            </a:bodyPr>
            <a:lstStyle/>
            <a:p>
              <a:endParaRPr lang="zh-CN" altLang="en-US"/>
            </a:p>
          </p:txBody>
        </p:sp>
        <p:sp>
          <p:nvSpPr>
            <p:cNvPr id="11297" name="Freeform 57"/>
            <p:cNvSpPr>
              <a:spLocks/>
            </p:cNvSpPr>
            <p:nvPr/>
          </p:nvSpPr>
          <p:spPr bwMode="auto">
            <a:xfrm>
              <a:off x="1546" y="308"/>
              <a:ext cx="1824" cy="720"/>
            </a:xfrm>
            <a:custGeom>
              <a:avLst/>
              <a:gdLst>
                <a:gd name="T0" fmla="*/ 0 w 1824"/>
                <a:gd name="T1" fmla="*/ 528 h 720"/>
                <a:gd name="T2" fmla="*/ 0 w 1824"/>
                <a:gd name="T3" fmla="*/ 0 h 720"/>
                <a:gd name="T4" fmla="*/ 1824 w 1824"/>
                <a:gd name="T5" fmla="*/ 0 h 720"/>
                <a:gd name="T6" fmla="*/ 1824 w 1824"/>
                <a:gd name="T7" fmla="*/ 720 h 720"/>
                <a:gd name="T8" fmla="*/ 0 60000 65536"/>
                <a:gd name="T9" fmla="*/ 0 60000 65536"/>
                <a:gd name="T10" fmla="*/ 0 60000 65536"/>
                <a:gd name="T11" fmla="*/ 0 60000 65536"/>
                <a:gd name="T12" fmla="*/ 0 w 1824"/>
                <a:gd name="T13" fmla="*/ 0 h 720"/>
                <a:gd name="T14" fmla="*/ 1824 w 1824"/>
                <a:gd name="T15" fmla="*/ 720 h 720"/>
              </a:gdLst>
              <a:ahLst/>
              <a:cxnLst>
                <a:cxn ang="T8">
                  <a:pos x="T0" y="T1"/>
                </a:cxn>
                <a:cxn ang="T9">
                  <a:pos x="T2" y="T3"/>
                </a:cxn>
                <a:cxn ang="T10">
                  <a:pos x="T4" y="T5"/>
                </a:cxn>
                <a:cxn ang="T11">
                  <a:pos x="T6" y="T7"/>
                </a:cxn>
              </a:cxnLst>
              <a:rect l="T12" t="T13" r="T14" b="T15"/>
              <a:pathLst>
                <a:path w="1824" h="720">
                  <a:moveTo>
                    <a:pt x="0" y="528"/>
                  </a:moveTo>
                  <a:lnTo>
                    <a:pt x="0" y="0"/>
                  </a:lnTo>
                  <a:lnTo>
                    <a:pt x="1824" y="0"/>
                  </a:lnTo>
                  <a:lnTo>
                    <a:pt x="1824" y="720"/>
                  </a:lnTo>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298" name="Rectangle 58"/>
            <p:cNvSpPr>
              <a:spLocks noChangeArrowheads="1"/>
            </p:cNvSpPr>
            <p:nvPr/>
          </p:nvSpPr>
          <p:spPr bwMode="auto">
            <a:xfrm>
              <a:off x="2928" y="624"/>
              <a:ext cx="816" cy="1056"/>
            </a:xfrm>
            <a:prstGeom prst="rect">
              <a:avLst/>
            </a:prstGeom>
            <a:noFill/>
            <a:ln w="285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299" name="Text Box 59"/>
            <p:cNvSpPr txBox="1">
              <a:spLocks noChangeArrowheads="1"/>
            </p:cNvSpPr>
            <p:nvPr/>
          </p:nvSpPr>
          <p:spPr bwMode="auto">
            <a:xfrm>
              <a:off x="2976" y="1349"/>
              <a:ext cx="7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r>
                <a:rPr kumimoji="0" lang="zh-CN" altLang="en-US"/>
                <a:t>定时电路</a:t>
              </a:r>
            </a:p>
          </p:txBody>
        </p:sp>
        <p:sp>
          <p:nvSpPr>
            <p:cNvPr id="11300" name="Text Box 60"/>
            <p:cNvSpPr txBox="1">
              <a:spLocks noChangeArrowheads="1"/>
            </p:cNvSpPr>
            <p:nvPr/>
          </p:nvSpPr>
          <p:spPr bwMode="auto">
            <a:xfrm>
              <a:off x="3120" y="1032"/>
              <a:ext cx="21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r>
                <a:rPr kumimoji="0" lang="en-US" altLang="zh-CN" i="1">
                  <a:ea typeface="宋体" charset="-122"/>
                </a:rPr>
                <a:t>C</a:t>
              </a:r>
            </a:p>
          </p:txBody>
        </p:sp>
        <p:sp>
          <p:nvSpPr>
            <p:cNvPr id="11301" name="Text Box 61"/>
            <p:cNvSpPr txBox="1">
              <a:spLocks noChangeArrowheads="1"/>
            </p:cNvSpPr>
            <p:nvPr/>
          </p:nvSpPr>
          <p:spPr bwMode="auto">
            <a:xfrm>
              <a:off x="3072" y="680"/>
              <a:ext cx="20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r>
                <a:rPr kumimoji="0" lang="en-US" altLang="zh-CN" i="1">
                  <a:ea typeface="宋体" charset="-122"/>
                </a:rPr>
                <a:t>R</a:t>
              </a:r>
            </a:p>
          </p:txBody>
        </p:sp>
        <p:grpSp>
          <p:nvGrpSpPr>
            <p:cNvPr id="11302" name="Group 62"/>
            <p:cNvGrpSpPr>
              <a:grpSpLocks/>
            </p:cNvGrpSpPr>
            <p:nvPr/>
          </p:nvGrpSpPr>
          <p:grpSpPr bwMode="auto">
            <a:xfrm>
              <a:off x="1470" y="1180"/>
              <a:ext cx="144" cy="96"/>
              <a:chOff x="1056" y="1392"/>
              <a:chExt cx="144" cy="96"/>
            </a:xfrm>
          </p:grpSpPr>
          <p:sp>
            <p:nvSpPr>
              <p:cNvPr id="11304" name="Line 63"/>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05" name="Line 64"/>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1303" name="Text Box 65"/>
            <p:cNvSpPr txBox="1">
              <a:spLocks noChangeArrowheads="1"/>
            </p:cNvSpPr>
            <p:nvPr/>
          </p:nvSpPr>
          <p:spPr bwMode="auto">
            <a:xfrm>
              <a:off x="3461" y="862"/>
              <a:ext cx="291"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a:lnSpc>
                  <a:spcPts val="2500"/>
                </a:lnSpc>
              </a:pPr>
              <a:r>
                <a:rPr kumimoji="0" lang="en-US" altLang="zh-CN" sz="2800" i="1">
                  <a:ea typeface="宋体" charset="-122"/>
                </a:rPr>
                <a:t>+</a:t>
              </a:r>
            </a:p>
            <a:p>
              <a:pPr>
                <a:lnSpc>
                  <a:spcPts val="2500"/>
                </a:lnSpc>
              </a:pPr>
              <a:r>
                <a:rPr kumimoji="0" lang="en-US" altLang="zh-CN" sz="2800" i="1">
                  <a:ea typeface="宋体" charset="-122"/>
                </a:rPr>
                <a:t>u</a:t>
              </a:r>
              <a:r>
                <a:rPr kumimoji="0" lang="en-US" altLang="zh-CN" sz="2800" i="1" baseline="-25000">
                  <a:ea typeface="宋体" charset="-122"/>
                </a:rPr>
                <a:t>C</a:t>
              </a:r>
            </a:p>
            <a:p>
              <a:pPr>
                <a:lnSpc>
                  <a:spcPts val="2500"/>
                </a:lnSpc>
              </a:pPr>
              <a:r>
                <a:rPr kumimoji="0" lang="en-US" altLang="zh-CN" sz="2800" i="1">
                  <a:ea typeface="宋体" charset="-122"/>
                </a:rPr>
                <a:t>_</a:t>
              </a:r>
            </a:p>
          </p:txBody>
        </p:sp>
      </p:grpSp>
      <p:sp>
        <p:nvSpPr>
          <p:cNvPr id="42051" name="Text Box 67"/>
          <p:cNvSpPr txBox="1">
            <a:spLocks noChangeArrowheads="1"/>
          </p:cNvSpPr>
          <p:nvPr/>
        </p:nvSpPr>
        <p:spPr bwMode="auto">
          <a:xfrm>
            <a:off x="428625" y="874078"/>
            <a:ext cx="569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algn="ctr" eaLnBrk="1" hangingPunct="1"/>
            <a:r>
              <a:rPr kumimoji="0" lang="zh-CN" altLang="en-US"/>
              <a:t>方波振荡电路如图所示，由两部分组成：</a:t>
            </a:r>
          </a:p>
        </p:txBody>
      </p:sp>
      <p:sp>
        <p:nvSpPr>
          <p:cNvPr id="42052" name="Text Box 68"/>
          <p:cNvSpPr txBox="1">
            <a:spLocks noChangeArrowheads="1"/>
          </p:cNvSpPr>
          <p:nvPr/>
        </p:nvSpPr>
        <p:spPr bwMode="auto">
          <a:xfrm>
            <a:off x="6205538" y="1752600"/>
            <a:ext cx="3090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algn="just" eaLnBrk="1" hangingPunct="1"/>
            <a:r>
              <a:rPr kumimoji="0" lang="en-US" altLang="zh-CN"/>
              <a:t>1. </a:t>
            </a:r>
            <a:r>
              <a:rPr kumimoji="0" lang="zh-CN" altLang="en-US"/>
              <a:t>施密特触发器</a:t>
            </a:r>
            <a:endParaRPr lang="zh-CN" altLang="en-US"/>
          </a:p>
        </p:txBody>
      </p:sp>
      <p:sp>
        <p:nvSpPr>
          <p:cNvPr id="42053" name="Text Box 69"/>
          <p:cNvSpPr txBox="1">
            <a:spLocks noChangeArrowheads="1"/>
          </p:cNvSpPr>
          <p:nvPr/>
        </p:nvSpPr>
        <p:spPr bwMode="auto">
          <a:xfrm>
            <a:off x="6205538" y="2246313"/>
            <a:ext cx="296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kumimoji="0" lang="en-US" altLang="zh-CN"/>
              <a:t>2. </a:t>
            </a:r>
            <a:r>
              <a:rPr kumimoji="0" lang="en-US" altLang="zh-CN" i="1"/>
              <a:t>RC</a:t>
            </a:r>
            <a:r>
              <a:rPr kumimoji="0" lang="zh-CN" altLang="en-US"/>
              <a:t>定时电路</a:t>
            </a:r>
          </a:p>
        </p:txBody>
      </p:sp>
      <p:graphicFrame>
        <p:nvGraphicFramePr>
          <p:cNvPr id="42054" name="Object 70"/>
          <p:cNvGraphicFramePr>
            <a:graphicFrameLocks noChangeAspect="1"/>
          </p:cNvGraphicFramePr>
          <p:nvPr>
            <p:extLst>
              <p:ext uri="{D42A27DB-BD31-4B8C-83A1-F6EECF244321}">
                <p14:modId xmlns:p14="http://schemas.microsoft.com/office/powerpoint/2010/main" val="740248367"/>
              </p:ext>
            </p:extLst>
          </p:nvPr>
        </p:nvGraphicFramePr>
        <p:xfrm>
          <a:off x="1195388" y="5304790"/>
          <a:ext cx="2671762" cy="946150"/>
        </p:xfrm>
        <a:graphic>
          <a:graphicData uri="http://schemas.openxmlformats.org/presentationml/2006/ole">
            <mc:AlternateContent xmlns:mc="http://schemas.openxmlformats.org/markup-compatibility/2006">
              <mc:Choice xmlns:v="urn:schemas-microsoft-com:vml" Requires="v">
                <p:oleObj spid="_x0000_s11389" name="Equation" r:id="rId3" imgW="1218960" imgH="431640" progId="Equation.DSMT4">
                  <p:embed/>
                </p:oleObj>
              </mc:Choice>
              <mc:Fallback>
                <p:oleObj name="Equation" r:id="rId3" imgW="1218960" imgH="431640" progId="Equation.DSMT4">
                  <p:embed/>
                  <p:pic>
                    <p:nvPicPr>
                      <p:cNvPr id="0" name="Object 70"/>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5388" y="5304790"/>
                        <a:ext cx="2671762"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55" name="Object 71"/>
          <p:cNvGraphicFramePr>
            <a:graphicFrameLocks noChangeAspect="1"/>
          </p:cNvGraphicFramePr>
          <p:nvPr>
            <p:extLst>
              <p:ext uri="{D42A27DB-BD31-4B8C-83A1-F6EECF244321}">
                <p14:modId xmlns:p14="http://schemas.microsoft.com/office/powerpoint/2010/main" val="1354979984"/>
              </p:ext>
            </p:extLst>
          </p:nvPr>
        </p:nvGraphicFramePr>
        <p:xfrm>
          <a:off x="4994275" y="5304790"/>
          <a:ext cx="2887663" cy="946150"/>
        </p:xfrm>
        <a:graphic>
          <a:graphicData uri="http://schemas.openxmlformats.org/presentationml/2006/ole">
            <mc:AlternateContent xmlns:mc="http://schemas.openxmlformats.org/markup-compatibility/2006">
              <mc:Choice xmlns:v="urn:schemas-microsoft-com:vml" Requires="v">
                <p:oleObj spid="_x0000_s11390" name="Equation" r:id="rId5" imgW="1320480" imgH="431640" progId="Equation.DSMT4">
                  <p:embed/>
                </p:oleObj>
              </mc:Choice>
              <mc:Fallback>
                <p:oleObj name="Equation" r:id="rId5" imgW="1320480" imgH="431640" progId="Equation.DSMT4">
                  <p:embed/>
                  <p:pic>
                    <p:nvPicPr>
                      <p:cNvPr id="0" name="Object 71"/>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4275" y="5304790"/>
                        <a:ext cx="2887663"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56" name="Text Box 72"/>
          <p:cNvSpPr txBox="1">
            <a:spLocks noChangeArrowheads="1"/>
          </p:cNvSpPr>
          <p:nvPr/>
        </p:nvSpPr>
        <p:spPr bwMode="auto">
          <a:xfrm>
            <a:off x="530225" y="4320540"/>
            <a:ext cx="797877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30000"/>
              </a:lnSpc>
            </a:pPr>
            <a:r>
              <a:rPr kumimoji="0" lang="zh-CN" altLang="en-US"/>
              <a:t>根据上一章分析，施密特触发器的两个触发电平分别为：</a:t>
            </a:r>
          </a:p>
        </p:txBody>
      </p:sp>
      <p:sp>
        <p:nvSpPr>
          <p:cNvPr id="42057" name="Text Box 73"/>
          <p:cNvSpPr txBox="1">
            <a:spLocks noChangeArrowheads="1"/>
          </p:cNvSpPr>
          <p:nvPr/>
        </p:nvSpPr>
        <p:spPr bwMode="auto">
          <a:xfrm>
            <a:off x="511175" y="4866640"/>
            <a:ext cx="263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kumimoji="0" lang="zh-CN" altLang="en-US"/>
              <a:t>负跳变触发电平：</a:t>
            </a:r>
          </a:p>
        </p:txBody>
      </p:sp>
      <p:sp>
        <p:nvSpPr>
          <p:cNvPr id="42058" name="Text Box 74"/>
          <p:cNvSpPr txBox="1">
            <a:spLocks noChangeArrowheads="1"/>
          </p:cNvSpPr>
          <p:nvPr/>
        </p:nvSpPr>
        <p:spPr bwMode="auto">
          <a:xfrm>
            <a:off x="4675188" y="4866640"/>
            <a:ext cx="263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kumimoji="0" lang="zh-CN" altLang="en-US"/>
              <a:t>正跳变触发电平：</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2051"/>
                                        </p:tgtEl>
                                        <p:attrNameLst>
                                          <p:attrName>style.visibility</p:attrName>
                                        </p:attrNameLst>
                                      </p:cBhvr>
                                      <p:to>
                                        <p:strVal val="visible"/>
                                      </p:to>
                                    </p:set>
                                    <p:anim calcmode="lin" valueType="num">
                                      <p:cBhvr additive="base">
                                        <p:cTn id="7" dur="500" fill="hold"/>
                                        <p:tgtEl>
                                          <p:spTgt spid="42051"/>
                                        </p:tgtEl>
                                        <p:attrNameLst>
                                          <p:attrName>ppt_x</p:attrName>
                                        </p:attrNameLst>
                                      </p:cBhvr>
                                      <p:tavLst>
                                        <p:tav tm="0">
                                          <p:val>
                                            <p:strVal val="#ppt_x"/>
                                          </p:val>
                                        </p:tav>
                                        <p:tav tm="100000">
                                          <p:val>
                                            <p:strVal val="#ppt_x"/>
                                          </p:val>
                                        </p:tav>
                                      </p:tavLst>
                                    </p:anim>
                                    <p:anim calcmode="lin" valueType="num">
                                      <p:cBhvr additive="base">
                                        <p:cTn id="8" dur="500" fill="hold"/>
                                        <p:tgtEl>
                                          <p:spTgt spid="42051"/>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iterate type="lt">
                                    <p:tmAbs val="75"/>
                                  </p:iterate>
                                  <p:childTnLst>
                                    <p:set>
                                      <p:cBhvr>
                                        <p:cTn id="15" dur="1" fill="hold">
                                          <p:stCondLst>
                                            <p:cond delay="74"/>
                                          </p:stCondLst>
                                        </p:cTn>
                                        <p:tgtEl>
                                          <p:spTgt spid="4205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iterate type="lt">
                                    <p:tmAbs val="75"/>
                                  </p:iterate>
                                  <p:childTnLst>
                                    <p:set>
                                      <p:cBhvr>
                                        <p:cTn id="19" dur="1" fill="hold">
                                          <p:stCondLst>
                                            <p:cond delay="74"/>
                                          </p:stCondLst>
                                        </p:cTn>
                                        <p:tgtEl>
                                          <p:spTgt spid="42053"/>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iterate type="lt">
                                    <p:tmAbs val="75"/>
                                  </p:iterate>
                                  <p:childTnLst>
                                    <p:set>
                                      <p:cBhvr>
                                        <p:cTn id="23" dur="1" fill="hold">
                                          <p:stCondLst>
                                            <p:cond delay="74"/>
                                          </p:stCondLst>
                                        </p:cTn>
                                        <p:tgtEl>
                                          <p:spTgt spid="42056"/>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iterate type="lt">
                                    <p:tmAbs val="75"/>
                                  </p:iterate>
                                  <p:childTnLst>
                                    <p:set>
                                      <p:cBhvr>
                                        <p:cTn id="27" dur="1" fill="hold">
                                          <p:stCondLst>
                                            <p:cond delay="74"/>
                                          </p:stCondLst>
                                        </p:cTn>
                                        <p:tgtEl>
                                          <p:spTgt spid="42057"/>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499"/>
                                          </p:stCondLst>
                                        </p:cTn>
                                        <p:tgtEl>
                                          <p:spTgt spid="42054"/>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iterate type="lt">
                                    <p:tmAbs val="75"/>
                                  </p:iterate>
                                  <p:childTnLst>
                                    <p:set>
                                      <p:cBhvr>
                                        <p:cTn id="35" dur="1" fill="hold">
                                          <p:stCondLst>
                                            <p:cond delay="74"/>
                                          </p:stCondLst>
                                        </p:cTn>
                                        <p:tgtEl>
                                          <p:spTgt spid="42058"/>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499"/>
                                          </p:stCondLst>
                                        </p:cTn>
                                        <p:tgtEl>
                                          <p:spTgt spid="42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51" grpId="0" autoUpdateAnimBg="0"/>
      <p:bldP spid="42052" grpId="0" autoUpdateAnimBg="0"/>
      <p:bldP spid="42053" grpId="0" autoUpdateAnimBg="0"/>
      <p:bldP spid="42056" grpId="0" autoUpdateAnimBg="0"/>
      <p:bldP spid="42057" grpId="0" autoUpdateAnimBg="0"/>
      <p:bldP spid="42058"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smtClean="0">
                <a:ea typeface="宋体" charset="-122"/>
              </a:rPr>
              <a:t>8.2.1 </a:t>
            </a:r>
            <a:r>
              <a:rPr lang="zh-CN" altLang="en-US" smtClean="0">
                <a:ea typeface="宋体" charset="-122"/>
              </a:rPr>
              <a:t>矩形波发生器（续</a:t>
            </a:r>
            <a:r>
              <a:rPr lang="en-US" altLang="zh-CN" smtClean="0">
                <a:ea typeface="宋体" charset="-122"/>
              </a:rPr>
              <a:t>1</a:t>
            </a:r>
            <a:r>
              <a:rPr lang="zh-CN" altLang="en-US" smtClean="0">
                <a:ea typeface="宋体" charset="-122"/>
              </a:rPr>
              <a:t>）</a:t>
            </a:r>
            <a:endParaRPr lang="zh-CN" altLang="en-US" smtClean="0">
              <a:ea typeface="楷体_GB2312" pitchFamily="49" charset="-122"/>
            </a:endParaRP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47</a:t>
            </a:fld>
            <a:endParaRPr lang="zh-CN" altLang="en-US"/>
          </a:p>
        </p:txBody>
      </p:sp>
      <p:sp>
        <p:nvSpPr>
          <p:cNvPr id="43012" name="Text Box 4"/>
          <p:cNvSpPr txBox="1">
            <a:spLocks noChangeArrowheads="1"/>
          </p:cNvSpPr>
          <p:nvPr/>
        </p:nvSpPr>
        <p:spPr bwMode="auto">
          <a:xfrm>
            <a:off x="396875" y="1166813"/>
            <a:ext cx="324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kumimoji="0" lang="zh-CN" altLang="en-US"/>
              <a:t>当输出处于正饱和时：</a:t>
            </a:r>
          </a:p>
        </p:txBody>
      </p:sp>
      <p:sp>
        <p:nvSpPr>
          <p:cNvPr id="43013" name="Rectangle 5"/>
          <p:cNvSpPr>
            <a:spLocks noChangeArrowheads="1"/>
          </p:cNvSpPr>
          <p:nvPr/>
        </p:nvSpPr>
        <p:spPr bwMode="auto">
          <a:xfrm>
            <a:off x="1038225" y="1774825"/>
            <a:ext cx="1373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0" lang="en-US" altLang="zh-CN" i="1">
                <a:ea typeface="宋体" charset="-122"/>
              </a:rPr>
              <a:t>u</a:t>
            </a:r>
            <a:r>
              <a:rPr kumimoji="0" lang="en-US" altLang="zh-CN" baseline="-25000">
                <a:ea typeface="宋体" charset="-122"/>
              </a:rPr>
              <a:t>o</a:t>
            </a:r>
            <a:r>
              <a:rPr kumimoji="0" lang="en-US" altLang="zh-CN">
                <a:ea typeface="宋体" charset="-122"/>
              </a:rPr>
              <a:t>=+</a:t>
            </a:r>
            <a:r>
              <a:rPr kumimoji="0" lang="en-US" altLang="zh-CN" i="1">
                <a:ea typeface="宋体" charset="-122"/>
              </a:rPr>
              <a:t>U</a:t>
            </a:r>
            <a:r>
              <a:rPr kumimoji="0" lang="en-US" altLang="zh-CN" baseline="-25000">
                <a:ea typeface="宋体" charset="-122"/>
              </a:rPr>
              <a:t>OM</a:t>
            </a:r>
          </a:p>
        </p:txBody>
      </p:sp>
      <p:sp>
        <p:nvSpPr>
          <p:cNvPr id="43014" name="Line 6"/>
          <p:cNvSpPr>
            <a:spLocks noChangeShapeType="1"/>
          </p:cNvSpPr>
          <p:nvPr/>
        </p:nvSpPr>
        <p:spPr bwMode="auto">
          <a:xfrm>
            <a:off x="2433638" y="2035175"/>
            <a:ext cx="465137"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5" name="Text Box 7"/>
          <p:cNvSpPr txBox="1">
            <a:spLocks noChangeArrowheads="1"/>
          </p:cNvSpPr>
          <p:nvPr/>
        </p:nvSpPr>
        <p:spPr bwMode="auto">
          <a:xfrm>
            <a:off x="2992438" y="1666875"/>
            <a:ext cx="32480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algn="ctr" eaLnBrk="1" hangingPunct="1"/>
            <a:r>
              <a:rPr kumimoji="0" lang="zh-CN" altLang="en-US"/>
              <a:t>输出电压对电容充电，</a:t>
            </a:r>
          </a:p>
          <a:p>
            <a:pPr algn="ctr" eaLnBrk="1" hangingPunct="1"/>
            <a:r>
              <a:rPr kumimoji="0" lang="en-US" altLang="zh-CN" i="1"/>
              <a:t>u</a:t>
            </a:r>
            <a:r>
              <a:rPr kumimoji="0" lang="en-US" altLang="zh-CN" i="1" baseline="-25000"/>
              <a:t>C </a:t>
            </a:r>
            <a:r>
              <a:rPr kumimoji="0" lang="zh-CN" altLang="en-US"/>
              <a:t>按指数规律增大</a:t>
            </a:r>
          </a:p>
        </p:txBody>
      </p:sp>
      <p:sp>
        <p:nvSpPr>
          <p:cNvPr id="43016" name="Line 8"/>
          <p:cNvSpPr>
            <a:spLocks noChangeShapeType="1"/>
          </p:cNvSpPr>
          <p:nvPr/>
        </p:nvSpPr>
        <p:spPr bwMode="auto">
          <a:xfrm>
            <a:off x="6289675" y="2051050"/>
            <a:ext cx="604838"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7" name="Text Box 9"/>
          <p:cNvSpPr txBox="1">
            <a:spLocks noChangeArrowheads="1"/>
          </p:cNvSpPr>
          <p:nvPr/>
        </p:nvSpPr>
        <p:spPr bwMode="auto">
          <a:xfrm>
            <a:off x="6124575" y="1509713"/>
            <a:ext cx="1084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kumimoji="0" lang="zh-CN" altLang="en-US"/>
              <a:t>经过</a:t>
            </a:r>
            <a:r>
              <a:rPr kumimoji="0" lang="en-US" altLang="zh-CN" i="1"/>
              <a:t>T</a:t>
            </a:r>
            <a:r>
              <a:rPr kumimoji="0" lang="en-US" altLang="zh-CN" baseline="-25000"/>
              <a:t>1</a:t>
            </a:r>
            <a:endParaRPr kumimoji="0" lang="en-US" altLang="zh-CN"/>
          </a:p>
        </p:txBody>
      </p:sp>
      <p:sp>
        <p:nvSpPr>
          <p:cNvPr id="43018" name="Rectangle 10"/>
          <p:cNvSpPr>
            <a:spLocks noChangeArrowheads="1"/>
          </p:cNvSpPr>
          <p:nvPr/>
        </p:nvSpPr>
        <p:spPr bwMode="auto">
          <a:xfrm>
            <a:off x="7377113" y="1738313"/>
            <a:ext cx="1298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0" lang="en-US" altLang="zh-CN" i="1">
                <a:ea typeface="宋体" charset="-122"/>
              </a:rPr>
              <a:t>u</a:t>
            </a:r>
            <a:r>
              <a:rPr kumimoji="0" lang="en-US" altLang="zh-CN" i="1" baseline="-25000">
                <a:ea typeface="宋体" charset="-122"/>
              </a:rPr>
              <a:t>C</a:t>
            </a:r>
            <a:r>
              <a:rPr kumimoji="0" lang="en-US" altLang="zh-CN">
                <a:ea typeface="宋体" charset="-122"/>
              </a:rPr>
              <a:t>=</a:t>
            </a:r>
            <a:r>
              <a:rPr kumimoji="0" lang="en-US" altLang="zh-CN" i="1">
                <a:ea typeface="宋体" charset="-122"/>
              </a:rPr>
              <a:t>U</a:t>
            </a:r>
            <a:r>
              <a:rPr kumimoji="0" lang="en-US" altLang="zh-CN" baseline="-25000">
                <a:ea typeface="宋体" charset="-122"/>
              </a:rPr>
              <a:t>TH</a:t>
            </a:r>
            <a:r>
              <a:rPr kumimoji="0" lang="en-US" altLang="zh-CN" baseline="-25000">
                <a:ea typeface="宋体" charset="-122"/>
                <a:sym typeface="Symbol" pitchFamily="18" charset="2"/>
              </a:rPr>
              <a:t></a:t>
            </a:r>
            <a:endParaRPr kumimoji="0" lang="en-US" altLang="zh-CN" baseline="-25000">
              <a:ea typeface="宋体" charset="-122"/>
            </a:endParaRPr>
          </a:p>
        </p:txBody>
      </p:sp>
      <p:sp>
        <p:nvSpPr>
          <p:cNvPr id="43019" name="Freeform 11"/>
          <p:cNvSpPr>
            <a:spLocks/>
          </p:cNvSpPr>
          <p:nvPr/>
        </p:nvSpPr>
        <p:spPr bwMode="auto">
          <a:xfrm>
            <a:off x="2452688" y="2316163"/>
            <a:ext cx="5815012" cy="817562"/>
          </a:xfrm>
          <a:custGeom>
            <a:avLst/>
            <a:gdLst>
              <a:gd name="T0" fmla="*/ 2147483647 w 4076"/>
              <a:gd name="T1" fmla="*/ 0 h 168"/>
              <a:gd name="T2" fmla="*/ 2147483647 w 4076"/>
              <a:gd name="T3" fmla="*/ 2147483647 h 168"/>
              <a:gd name="T4" fmla="*/ 0 w 4076"/>
              <a:gd name="T5" fmla="*/ 2147483647 h 168"/>
              <a:gd name="T6" fmla="*/ 0 60000 65536"/>
              <a:gd name="T7" fmla="*/ 0 60000 65536"/>
              <a:gd name="T8" fmla="*/ 0 60000 65536"/>
              <a:gd name="T9" fmla="*/ 0 w 4076"/>
              <a:gd name="T10" fmla="*/ 0 h 168"/>
              <a:gd name="T11" fmla="*/ 4076 w 4076"/>
              <a:gd name="T12" fmla="*/ 168 h 168"/>
            </a:gdLst>
            <a:ahLst/>
            <a:cxnLst>
              <a:cxn ang="T6">
                <a:pos x="T0" y="T1"/>
              </a:cxn>
              <a:cxn ang="T7">
                <a:pos x="T2" y="T3"/>
              </a:cxn>
              <a:cxn ang="T8">
                <a:pos x="T4" y="T5"/>
              </a:cxn>
            </a:cxnLst>
            <a:rect l="T9" t="T10" r="T11" b="T12"/>
            <a:pathLst>
              <a:path w="4076" h="168">
                <a:moveTo>
                  <a:pt x="4076" y="0"/>
                </a:moveTo>
                <a:lnTo>
                  <a:pt x="4076" y="168"/>
                </a:lnTo>
                <a:lnTo>
                  <a:pt x="0" y="168"/>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20" name="AutoShape 12"/>
          <p:cNvSpPr>
            <a:spLocks noChangeArrowheads="1"/>
          </p:cNvSpPr>
          <p:nvPr/>
        </p:nvSpPr>
        <p:spPr bwMode="auto">
          <a:xfrm>
            <a:off x="1474788" y="2362200"/>
            <a:ext cx="349250" cy="482600"/>
          </a:xfrm>
          <a:prstGeom prst="downArrow">
            <a:avLst>
              <a:gd name="adj1" fmla="val 50000"/>
              <a:gd name="adj2" fmla="val 34545"/>
            </a:avLst>
          </a:prstGeom>
          <a:solidFill>
            <a:srgbClr val="FF0000"/>
          </a:solidFill>
          <a:ln w="9525">
            <a:solidFill>
              <a:srgbClr val="FF0000"/>
            </a:solidFill>
            <a:miter lim="800000"/>
            <a:headEnd/>
            <a:tailEnd/>
          </a:ln>
        </p:spPr>
        <p:txBody>
          <a:bodyPr wrap="none" anchor="ctr"/>
          <a:lstStyle/>
          <a:p>
            <a:endParaRPr lang="zh-CN" altLang="en-US"/>
          </a:p>
        </p:txBody>
      </p:sp>
      <p:sp>
        <p:nvSpPr>
          <p:cNvPr id="43021" name="Rectangle 13"/>
          <p:cNvSpPr>
            <a:spLocks noChangeArrowheads="1"/>
          </p:cNvSpPr>
          <p:nvPr/>
        </p:nvSpPr>
        <p:spPr bwMode="auto">
          <a:xfrm>
            <a:off x="1033463" y="2851150"/>
            <a:ext cx="1354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0" lang="en-US" altLang="zh-CN" i="1">
                <a:ea typeface="宋体" charset="-122"/>
              </a:rPr>
              <a:t>u</a:t>
            </a:r>
            <a:r>
              <a:rPr kumimoji="0" lang="en-US" altLang="zh-CN" baseline="-25000">
                <a:ea typeface="宋体" charset="-122"/>
              </a:rPr>
              <a:t>o</a:t>
            </a:r>
            <a:r>
              <a:rPr kumimoji="0" lang="en-US" altLang="zh-CN">
                <a:ea typeface="宋体" charset="-122"/>
              </a:rPr>
              <a:t>=</a:t>
            </a:r>
            <a:r>
              <a:rPr kumimoji="0" lang="en-US" altLang="zh-CN">
                <a:latin typeface="宋体" charset="-122"/>
                <a:ea typeface="宋体" charset="-122"/>
              </a:rPr>
              <a:t>-</a:t>
            </a:r>
            <a:r>
              <a:rPr kumimoji="0" lang="en-US" altLang="zh-CN" i="1">
                <a:ea typeface="宋体" charset="-122"/>
              </a:rPr>
              <a:t>U</a:t>
            </a:r>
            <a:r>
              <a:rPr kumimoji="0" lang="en-US" altLang="zh-CN" baseline="-25000">
                <a:ea typeface="宋体" charset="-122"/>
              </a:rPr>
              <a:t>OM</a:t>
            </a:r>
          </a:p>
        </p:txBody>
      </p:sp>
      <p:sp>
        <p:nvSpPr>
          <p:cNvPr id="43022" name="Text Box 14"/>
          <p:cNvSpPr txBox="1">
            <a:spLocks noChangeArrowheads="1"/>
          </p:cNvSpPr>
          <p:nvPr/>
        </p:nvSpPr>
        <p:spPr bwMode="auto">
          <a:xfrm>
            <a:off x="4767263" y="2671763"/>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kumimoji="0" lang="zh-CN" altLang="en-US"/>
              <a:t>触发</a:t>
            </a:r>
          </a:p>
        </p:txBody>
      </p:sp>
      <p:sp>
        <p:nvSpPr>
          <p:cNvPr id="43023" name="Text Box 15"/>
          <p:cNvSpPr txBox="1">
            <a:spLocks noChangeArrowheads="1"/>
          </p:cNvSpPr>
          <p:nvPr/>
        </p:nvSpPr>
        <p:spPr bwMode="auto">
          <a:xfrm>
            <a:off x="396875" y="3332163"/>
            <a:ext cx="324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kumimoji="0" lang="zh-CN" altLang="en-US"/>
              <a:t>当输出处于负饱和时：</a:t>
            </a:r>
          </a:p>
        </p:txBody>
      </p:sp>
      <p:sp>
        <p:nvSpPr>
          <p:cNvPr id="43024" name="Rectangle 16"/>
          <p:cNvSpPr>
            <a:spLocks noChangeArrowheads="1"/>
          </p:cNvSpPr>
          <p:nvPr/>
        </p:nvSpPr>
        <p:spPr bwMode="auto">
          <a:xfrm>
            <a:off x="1038225" y="3940175"/>
            <a:ext cx="1354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0" lang="en-US" altLang="zh-CN" i="1">
                <a:ea typeface="宋体" charset="-122"/>
              </a:rPr>
              <a:t>u</a:t>
            </a:r>
            <a:r>
              <a:rPr kumimoji="0" lang="en-US" altLang="zh-CN" baseline="-25000">
                <a:ea typeface="宋体" charset="-122"/>
              </a:rPr>
              <a:t>o</a:t>
            </a:r>
            <a:r>
              <a:rPr kumimoji="0" lang="en-US" altLang="zh-CN">
                <a:ea typeface="宋体" charset="-122"/>
              </a:rPr>
              <a:t>=</a:t>
            </a:r>
            <a:r>
              <a:rPr kumimoji="0" lang="en-US" altLang="zh-CN">
                <a:latin typeface="宋体" charset="-122"/>
                <a:ea typeface="宋体" charset="-122"/>
              </a:rPr>
              <a:t>-</a:t>
            </a:r>
            <a:r>
              <a:rPr kumimoji="0" lang="en-US" altLang="zh-CN" i="1">
                <a:ea typeface="宋体" charset="-122"/>
              </a:rPr>
              <a:t>U</a:t>
            </a:r>
            <a:r>
              <a:rPr kumimoji="0" lang="en-US" altLang="zh-CN" baseline="-25000">
                <a:ea typeface="宋体" charset="-122"/>
              </a:rPr>
              <a:t>OM</a:t>
            </a:r>
          </a:p>
        </p:txBody>
      </p:sp>
      <p:sp>
        <p:nvSpPr>
          <p:cNvPr id="43025" name="Line 17"/>
          <p:cNvSpPr>
            <a:spLocks noChangeShapeType="1"/>
          </p:cNvSpPr>
          <p:nvPr/>
        </p:nvSpPr>
        <p:spPr bwMode="auto">
          <a:xfrm>
            <a:off x="2382838" y="4184650"/>
            <a:ext cx="465137"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6" name="Text Box 18"/>
          <p:cNvSpPr txBox="1">
            <a:spLocks noChangeArrowheads="1"/>
          </p:cNvSpPr>
          <p:nvPr/>
        </p:nvSpPr>
        <p:spPr bwMode="auto">
          <a:xfrm>
            <a:off x="2771775" y="3800475"/>
            <a:ext cx="4105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algn="ctr" eaLnBrk="1" hangingPunct="1"/>
            <a:r>
              <a:rPr kumimoji="0" lang="zh-CN" altLang="en-US"/>
              <a:t>输出电压对电容反向充电，</a:t>
            </a:r>
          </a:p>
          <a:p>
            <a:pPr algn="ctr" eaLnBrk="1" hangingPunct="1"/>
            <a:r>
              <a:rPr kumimoji="0" lang="en-US" altLang="zh-CN" i="1"/>
              <a:t>u</a:t>
            </a:r>
            <a:r>
              <a:rPr kumimoji="0" lang="en-US" altLang="zh-CN" i="1" baseline="-25000"/>
              <a:t>C </a:t>
            </a:r>
            <a:r>
              <a:rPr kumimoji="0" lang="zh-CN" altLang="en-US"/>
              <a:t>按指数规律减小</a:t>
            </a:r>
          </a:p>
        </p:txBody>
      </p:sp>
      <p:sp>
        <p:nvSpPr>
          <p:cNvPr id="43027" name="Line 19"/>
          <p:cNvSpPr>
            <a:spLocks noChangeShapeType="1"/>
          </p:cNvSpPr>
          <p:nvPr/>
        </p:nvSpPr>
        <p:spPr bwMode="auto">
          <a:xfrm>
            <a:off x="6786563" y="4230688"/>
            <a:ext cx="604837"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8" name="Text Box 20"/>
          <p:cNvSpPr txBox="1">
            <a:spLocks noChangeArrowheads="1"/>
          </p:cNvSpPr>
          <p:nvPr/>
        </p:nvSpPr>
        <p:spPr bwMode="auto">
          <a:xfrm>
            <a:off x="6516688" y="3646488"/>
            <a:ext cx="1084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kumimoji="0" lang="zh-CN" altLang="en-US"/>
              <a:t>经过</a:t>
            </a:r>
            <a:r>
              <a:rPr kumimoji="0" lang="en-US" altLang="zh-CN" i="1"/>
              <a:t>T</a:t>
            </a:r>
            <a:r>
              <a:rPr kumimoji="0" lang="en-US" altLang="zh-CN" baseline="-25000"/>
              <a:t>2</a:t>
            </a:r>
            <a:endParaRPr kumimoji="0" lang="en-US" altLang="zh-CN"/>
          </a:p>
        </p:txBody>
      </p:sp>
      <p:sp>
        <p:nvSpPr>
          <p:cNvPr id="43029" name="Rectangle 21"/>
          <p:cNvSpPr>
            <a:spLocks noChangeArrowheads="1"/>
          </p:cNvSpPr>
          <p:nvPr/>
        </p:nvSpPr>
        <p:spPr bwMode="auto">
          <a:xfrm>
            <a:off x="7512050" y="3998913"/>
            <a:ext cx="1298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0" lang="en-US" altLang="zh-CN" i="1">
                <a:ea typeface="宋体" charset="-122"/>
              </a:rPr>
              <a:t>u</a:t>
            </a:r>
            <a:r>
              <a:rPr kumimoji="0" lang="en-US" altLang="zh-CN" i="1" baseline="-25000">
                <a:ea typeface="宋体" charset="-122"/>
              </a:rPr>
              <a:t>C</a:t>
            </a:r>
            <a:r>
              <a:rPr kumimoji="0" lang="en-US" altLang="zh-CN">
                <a:ea typeface="宋体" charset="-122"/>
              </a:rPr>
              <a:t>=</a:t>
            </a:r>
            <a:r>
              <a:rPr kumimoji="0" lang="en-US" altLang="zh-CN" i="1">
                <a:ea typeface="宋体" charset="-122"/>
              </a:rPr>
              <a:t>U</a:t>
            </a:r>
            <a:r>
              <a:rPr kumimoji="0" lang="en-US" altLang="zh-CN" baseline="-25000">
                <a:ea typeface="宋体" charset="-122"/>
              </a:rPr>
              <a:t>TH</a:t>
            </a:r>
            <a:r>
              <a:rPr kumimoji="0" lang="en-US" altLang="zh-CN" baseline="-25000">
                <a:ea typeface="宋体" charset="-122"/>
                <a:sym typeface="Symbol" pitchFamily="18" charset="2"/>
              </a:rPr>
              <a:t></a:t>
            </a:r>
            <a:endParaRPr kumimoji="0" lang="en-US" altLang="zh-CN" baseline="-25000">
              <a:ea typeface="宋体" charset="-122"/>
            </a:endParaRPr>
          </a:p>
        </p:txBody>
      </p:sp>
      <p:sp>
        <p:nvSpPr>
          <p:cNvPr id="43030" name="Freeform 22"/>
          <p:cNvSpPr>
            <a:spLocks/>
          </p:cNvSpPr>
          <p:nvPr/>
        </p:nvSpPr>
        <p:spPr bwMode="auto">
          <a:xfrm>
            <a:off x="2401888" y="4525963"/>
            <a:ext cx="5932487" cy="757237"/>
          </a:xfrm>
          <a:custGeom>
            <a:avLst/>
            <a:gdLst>
              <a:gd name="T0" fmla="*/ 2147483647 w 4076"/>
              <a:gd name="T1" fmla="*/ 0 h 168"/>
              <a:gd name="T2" fmla="*/ 2147483647 w 4076"/>
              <a:gd name="T3" fmla="*/ 2147483647 h 168"/>
              <a:gd name="T4" fmla="*/ 0 w 4076"/>
              <a:gd name="T5" fmla="*/ 2147483647 h 168"/>
              <a:gd name="T6" fmla="*/ 0 60000 65536"/>
              <a:gd name="T7" fmla="*/ 0 60000 65536"/>
              <a:gd name="T8" fmla="*/ 0 60000 65536"/>
              <a:gd name="T9" fmla="*/ 0 w 4076"/>
              <a:gd name="T10" fmla="*/ 0 h 168"/>
              <a:gd name="T11" fmla="*/ 4076 w 4076"/>
              <a:gd name="T12" fmla="*/ 168 h 168"/>
            </a:gdLst>
            <a:ahLst/>
            <a:cxnLst>
              <a:cxn ang="T6">
                <a:pos x="T0" y="T1"/>
              </a:cxn>
              <a:cxn ang="T7">
                <a:pos x="T2" y="T3"/>
              </a:cxn>
              <a:cxn ang="T8">
                <a:pos x="T4" y="T5"/>
              </a:cxn>
            </a:cxnLst>
            <a:rect l="T9" t="T10" r="T11" b="T12"/>
            <a:pathLst>
              <a:path w="4076" h="168">
                <a:moveTo>
                  <a:pt x="4076" y="0"/>
                </a:moveTo>
                <a:lnTo>
                  <a:pt x="4076" y="168"/>
                </a:lnTo>
                <a:lnTo>
                  <a:pt x="0" y="168"/>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31" name="AutoShape 23"/>
          <p:cNvSpPr>
            <a:spLocks noChangeArrowheads="1"/>
          </p:cNvSpPr>
          <p:nvPr/>
        </p:nvSpPr>
        <p:spPr bwMode="auto">
          <a:xfrm>
            <a:off x="1474788" y="4465638"/>
            <a:ext cx="407987" cy="436562"/>
          </a:xfrm>
          <a:prstGeom prst="downArrow">
            <a:avLst>
              <a:gd name="adj1" fmla="val 50000"/>
              <a:gd name="adj2" fmla="val 26751"/>
            </a:avLst>
          </a:prstGeom>
          <a:solidFill>
            <a:srgbClr val="FF0000"/>
          </a:solidFill>
          <a:ln w="9525">
            <a:solidFill>
              <a:srgbClr val="FF0000"/>
            </a:solidFill>
            <a:miter lim="800000"/>
            <a:headEnd/>
            <a:tailEnd/>
          </a:ln>
        </p:spPr>
        <p:txBody>
          <a:bodyPr wrap="none" anchor="ctr"/>
          <a:lstStyle/>
          <a:p>
            <a:endParaRPr lang="zh-CN" altLang="en-US"/>
          </a:p>
        </p:txBody>
      </p:sp>
      <p:sp>
        <p:nvSpPr>
          <p:cNvPr id="43032" name="Rectangle 24"/>
          <p:cNvSpPr>
            <a:spLocks noChangeArrowheads="1"/>
          </p:cNvSpPr>
          <p:nvPr/>
        </p:nvSpPr>
        <p:spPr bwMode="auto">
          <a:xfrm>
            <a:off x="1038225" y="4984750"/>
            <a:ext cx="1354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0" lang="en-US" altLang="zh-CN" i="1">
                <a:ea typeface="宋体" charset="-122"/>
              </a:rPr>
              <a:t>u</a:t>
            </a:r>
            <a:r>
              <a:rPr kumimoji="0" lang="en-US" altLang="zh-CN" baseline="-25000">
                <a:ea typeface="宋体" charset="-122"/>
              </a:rPr>
              <a:t>o</a:t>
            </a:r>
            <a:r>
              <a:rPr kumimoji="0" lang="en-US" altLang="zh-CN">
                <a:ea typeface="宋体" charset="-122"/>
              </a:rPr>
              <a:t>=</a:t>
            </a:r>
            <a:r>
              <a:rPr kumimoji="0" lang="en-US" altLang="zh-CN">
                <a:latin typeface="宋体" charset="-122"/>
                <a:ea typeface="宋体" charset="-122"/>
              </a:rPr>
              <a:t>+</a:t>
            </a:r>
            <a:r>
              <a:rPr kumimoji="0" lang="en-US" altLang="zh-CN" i="1">
                <a:ea typeface="宋体" charset="-122"/>
              </a:rPr>
              <a:t>U</a:t>
            </a:r>
            <a:r>
              <a:rPr kumimoji="0" lang="en-US" altLang="zh-CN" baseline="-25000">
                <a:ea typeface="宋体" charset="-122"/>
              </a:rPr>
              <a:t>OM</a:t>
            </a:r>
          </a:p>
        </p:txBody>
      </p:sp>
      <p:sp>
        <p:nvSpPr>
          <p:cNvPr id="43033" name="Text Box 25"/>
          <p:cNvSpPr txBox="1">
            <a:spLocks noChangeArrowheads="1"/>
          </p:cNvSpPr>
          <p:nvPr/>
        </p:nvSpPr>
        <p:spPr bwMode="auto">
          <a:xfrm>
            <a:off x="4716463" y="4805363"/>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kumimoji="0" lang="zh-CN" altLang="en-US"/>
              <a:t>触发</a:t>
            </a:r>
          </a:p>
        </p:txBody>
      </p:sp>
      <p:sp>
        <p:nvSpPr>
          <p:cNvPr id="43035" name="Freeform 27"/>
          <p:cNvSpPr>
            <a:spLocks/>
          </p:cNvSpPr>
          <p:nvPr/>
        </p:nvSpPr>
        <p:spPr bwMode="auto">
          <a:xfrm>
            <a:off x="258763" y="2189163"/>
            <a:ext cx="822325" cy="2951162"/>
          </a:xfrm>
          <a:custGeom>
            <a:avLst/>
            <a:gdLst>
              <a:gd name="T0" fmla="*/ 2147483647 w 518"/>
              <a:gd name="T1" fmla="*/ 2147483647 h 1859"/>
              <a:gd name="T2" fmla="*/ 2147483647 w 518"/>
              <a:gd name="T3" fmla="*/ 2147483647 h 1859"/>
              <a:gd name="T4" fmla="*/ 2147483647 w 518"/>
              <a:gd name="T5" fmla="*/ 2147483647 h 1859"/>
              <a:gd name="T6" fmla="*/ 2147483647 w 518"/>
              <a:gd name="T7" fmla="*/ 2147483647 h 1859"/>
              <a:gd name="T8" fmla="*/ 2147483647 w 518"/>
              <a:gd name="T9" fmla="*/ 0 h 1859"/>
              <a:gd name="T10" fmla="*/ 0 60000 65536"/>
              <a:gd name="T11" fmla="*/ 0 60000 65536"/>
              <a:gd name="T12" fmla="*/ 0 60000 65536"/>
              <a:gd name="T13" fmla="*/ 0 60000 65536"/>
              <a:gd name="T14" fmla="*/ 0 60000 65536"/>
              <a:gd name="T15" fmla="*/ 0 w 518"/>
              <a:gd name="T16" fmla="*/ 0 h 1859"/>
              <a:gd name="T17" fmla="*/ 518 w 518"/>
              <a:gd name="T18" fmla="*/ 1859 h 1859"/>
            </a:gdLst>
            <a:ahLst/>
            <a:cxnLst>
              <a:cxn ang="T10">
                <a:pos x="T0" y="T1"/>
              </a:cxn>
              <a:cxn ang="T11">
                <a:pos x="T2" y="T3"/>
              </a:cxn>
              <a:cxn ang="T12">
                <a:pos x="T4" y="T5"/>
              </a:cxn>
              <a:cxn ang="T13">
                <a:pos x="T6" y="T7"/>
              </a:cxn>
              <a:cxn ang="T14">
                <a:pos x="T8" y="T9"/>
              </a:cxn>
            </a:cxnLst>
            <a:rect l="T15" t="T16" r="T17" b="T18"/>
            <a:pathLst>
              <a:path w="518" h="1859">
                <a:moveTo>
                  <a:pt x="500" y="1859"/>
                </a:moveTo>
                <a:cubicBezTo>
                  <a:pt x="432" y="1760"/>
                  <a:pt x="172" y="1453"/>
                  <a:pt x="90" y="1265"/>
                </a:cubicBezTo>
                <a:cubicBezTo>
                  <a:pt x="8" y="1077"/>
                  <a:pt x="0" y="875"/>
                  <a:pt x="10" y="733"/>
                </a:cubicBezTo>
                <a:cubicBezTo>
                  <a:pt x="20" y="591"/>
                  <a:pt x="66" y="532"/>
                  <a:pt x="151" y="410"/>
                </a:cubicBezTo>
                <a:cubicBezTo>
                  <a:pt x="236" y="288"/>
                  <a:pt x="442" y="85"/>
                  <a:pt x="518" y="0"/>
                </a:cubicBezTo>
              </a:path>
            </a:pathLst>
          </a:custGeom>
          <a:noFill/>
          <a:ln w="57150" cap="sq">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3012"/>
                                        </p:tgtEl>
                                        <p:attrNameLst>
                                          <p:attrName>style.visibility</p:attrName>
                                        </p:attrNameLst>
                                      </p:cBhvr>
                                      <p:to>
                                        <p:strVal val="visible"/>
                                      </p:to>
                                    </p:set>
                                    <p:anim calcmode="lin" valueType="num">
                                      <p:cBhvr additive="base">
                                        <p:cTn id="7" dur="500" fill="hold"/>
                                        <p:tgtEl>
                                          <p:spTgt spid="43012"/>
                                        </p:tgtEl>
                                        <p:attrNameLst>
                                          <p:attrName>ppt_x</p:attrName>
                                        </p:attrNameLst>
                                      </p:cBhvr>
                                      <p:tavLst>
                                        <p:tav tm="0">
                                          <p:val>
                                            <p:strVal val="0-#ppt_w/2"/>
                                          </p:val>
                                        </p:tav>
                                        <p:tav tm="100000">
                                          <p:val>
                                            <p:strVal val="#ppt_x"/>
                                          </p:val>
                                        </p:tav>
                                      </p:tavLst>
                                    </p:anim>
                                    <p:anim calcmode="lin" valueType="num">
                                      <p:cBhvr additive="base">
                                        <p:cTn id="8" dur="500" fill="hold"/>
                                        <p:tgtEl>
                                          <p:spTgt spid="4301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iterate type="lt">
                                    <p:tmAbs val="75"/>
                                  </p:iterate>
                                  <p:childTnLst>
                                    <p:set>
                                      <p:cBhvr>
                                        <p:cTn id="11" dur="1" fill="hold">
                                          <p:stCondLst>
                                            <p:cond delay="74"/>
                                          </p:stCondLst>
                                        </p:cTn>
                                        <p:tgtEl>
                                          <p:spTgt spid="43013"/>
                                        </p:tgtEl>
                                        <p:attrNameLst>
                                          <p:attrName>style.visibility</p:attrName>
                                        </p:attrNameLst>
                                      </p:cBhvr>
                                      <p:to>
                                        <p:strVal val="visible"/>
                                      </p:to>
                                    </p:set>
                                  </p:childTnLst>
                                </p:cTn>
                              </p:par>
                            </p:childTnLst>
                          </p:cTn>
                        </p:par>
                        <p:par>
                          <p:cTn id="12" fill="hold" nodeType="afterGroup">
                            <p:stCondLst>
                              <p:cond delay="1025"/>
                            </p:stCondLst>
                            <p:childTnLst>
                              <p:par>
                                <p:cTn id="13" presetID="1" presetClass="entr" presetSubtype="0" fill="hold" grpId="0" nodeType="afterEffect">
                                  <p:stCondLst>
                                    <p:cond delay="0"/>
                                  </p:stCondLst>
                                  <p:childTnLst>
                                    <p:set>
                                      <p:cBhvr>
                                        <p:cTn id="14" dur="1" fill="hold">
                                          <p:stCondLst>
                                            <p:cond delay="499"/>
                                          </p:stCondLst>
                                        </p:cTn>
                                        <p:tgtEl>
                                          <p:spTgt spid="43014"/>
                                        </p:tgtEl>
                                        <p:attrNameLst>
                                          <p:attrName>style.visibility</p:attrName>
                                        </p:attrNameLst>
                                      </p:cBhvr>
                                      <p:to>
                                        <p:strVal val="visible"/>
                                      </p:to>
                                    </p:set>
                                  </p:childTnLst>
                                </p:cTn>
                              </p:par>
                            </p:childTnLst>
                          </p:cTn>
                        </p:par>
                        <p:par>
                          <p:cTn id="15" fill="hold" nodeType="afterGroup">
                            <p:stCondLst>
                              <p:cond delay="1525"/>
                            </p:stCondLst>
                            <p:childTnLst>
                              <p:par>
                                <p:cTn id="16" presetID="1" presetClass="entr" presetSubtype="0" fill="hold" grpId="0" nodeType="afterEffect">
                                  <p:stCondLst>
                                    <p:cond delay="0"/>
                                  </p:stCondLst>
                                  <p:iterate type="lt">
                                    <p:tmAbs val="75"/>
                                  </p:iterate>
                                  <p:childTnLst>
                                    <p:set>
                                      <p:cBhvr>
                                        <p:cTn id="17" dur="1" fill="hold">
                                          <p:stCondLst>
                                            <p:cond delay="74"/>
                                          </p:stCondLst>
                                        </p:cTn>
                                        <p:tgtEl>
                                          <p:spTgt spid="43015"/>
                                        </p:tgtEl>
                                        <p:attrNameLst>
                                          <p:attrName>style.visibility</p:attrName>
                                        </p:attrNameLst>
                                      </p:cBhvr>
                                      <p:to>
                                        <p:strVal val="visible"/>
                                      </p:to>
                                    </p:set>
                                  </p:childTnLst>
                                </p:cTn>
                              </p:par>
                            </p:childTnLst>
                          </p:cTn>
                        </p:par>
                        <p:par>
                          <p:cTn id="18" fill="hold" nodeType="afterGroup">
                            <p:stCondLst>
                              <p:cond delay="2950"/>
                            </p:stCondLst>
                            <p:childTnLst>
                              <p:par>
                                <p:cTn id="19" presetID="1" presetClass="entr" presetSubtype="0" fill="hold" grpId="0" nodeType="afterEffect">
                                  <p:stCondLst>
                                    <p:cond delay="0"/>
                                  </p:stCondLst>
                                  <p:childTnLst>
                                    <p:set>
                                      <p:cBhvr>
                                        <p:cTn id="20" dur="1" fill="hold">
                                          <p:stCondLst>
                                            <p:cond delay="499"/>
                                          </p:stCondLst>
                                        </p:cTn>
                                        <p:tgtEl>
                                          <p:spTgt spid="43016"/>
                                        </p:tgtEl>
                                        <p:attrNameLst>
                                          <p:attrName>style.visibility</p:attrName>
                                        </p:attrNameLst>
                                      </p:cBhvr>
                                      <p:to>
                                        <p:strVal val="visible"/>
                                      </p:to>
                                    </p:set>
                                  </p:childTnLst>
                                </p:cTn>
                              </p:par>
                            </p:childTnLst>
                          </p:cTn>
                        </p:par>
                        <p:par>
                          <p:cTn id="21" fill="hold" nodeType="afterGroup">
                            <p:stCondLst>
                              <p:cond delay="3450"/>
                            </p:stCondLst>
                            <p:childTnLst>
                              <p:par>
                                <p:cTn id="22" presetID="1" presetClass="entr" presetSubtype="0" fill="hold" grpId="0" nodeType="afterEffect">
                                  <p:stCondLst>
                                    <p:cond delay="0"/>
                                  </p:stCondLst>
                                  <p:iterate type="lt">
                                    <p:tmAbs val="75"/>
                                  </p:iterate>
                                  <p:childTnLst>
                                    <p:set>
                                      <p:cBhvr>
                                        <p:cTn id="23" dur="1" fill="hold">
                                          <p:stCondLst>
                                            <p:cond delay="74"/>
                                          </p:stCondLst>
                                        </p:cTn>
                                        <p:tgtEl>
                                          <p:spTgt spid="43017"/>
                                        </p:tgtEl>
                                        <p:attrNameLst>
                                          <p:attrName>style.visibility</p:attrName>
                                        </p:attrNameLst>
                                      </p:cBhvr>
                                      <p:to>
                                        <p:strVal val="visible"/>
                                      </p:to>
                                    </p:set>
                                  </p:childTnLst>
                                </p:cTn>
                              </p:par>
                            </p:childTnLst>
                          </p:cTn>
                        </p:par>
                        <p:par>
                          <p:cTn id="24" fill="hold" nodeType="afterGroup">
                            <p:stCondLst>
                              <p:cond delay="3750"/>
                            </p:stCondLst>
                            <p:childTnLst>
                              <p:par>
                                <p:cTn id="25" presetID="1" presetClass="entr" presetSubtype="0" fill="hold" grpId="0" nodeType="afterEffect">
                                  <p:stCondLst>
                                    <p:cond delay="0"/>
                                  </p:stCondLst>
                                  <p:iterate type="lt">
                                    <p:tmAbs val="75"/>
                                  </p:iterate>
                                  <p:childTnLst>
                                    <p:set>
                                      <p:cBhvr>
                                        <p:cTn id="26" dur="1" fill="hold">
                                          <p:stCondLst>
                                            <p:cond delay="74"/>
                                          </p:stCondLst>
                                        </p:cTn>
                                        <p:tgtEl>
                                          <p:spTgt spid="43018"/>
                                        </p:tgtEl>
                                        <p:attrNameLst>
                                          <p:attrName>style.visibility</p:attrName>
                                        </p:attrNameLst>
                                      </p:cBhvr>
                                      <p:to>
                                        <p:strVal val="visible"/>
                                      </p:to>
                                    </p:set>
                                  </p:childTnLst>
                                </p:cTn>
                              </p:par>
                            </p:childTnLst>
                          </p:cTn>
                        </p:par>
                        <p:par>
                          <p:cTn id="27" fill="hold" nodeType="afterGroup">
                            <p:stCondLst>
                              <p:cond delay="4275"/>
                            </p:stCondLst>
                            <p:childTnLst>
                              <p:par>
                                <p:cTn id="28" presetID="1" presetClass="entr" presetSubtype="0" fill="hold" grpId="0" nodeType="afterEffect">
                                  <p:stCondLst>
                                    <p:cond delay="0"/>
                                  </p:stCondLst>
                                  <p:childTnLst>
                                    <p:set>
                                      <p:cBhvr>
                                        <p:cTn id="29" dur="1" fill="hold">
                                          <p:stCondLst>
                                            <p:cond delay="499"/>
                                          </p:stCondLst>
                                        </p:cTn>
                                        <p:tgtEl>
                                          <p:spTgt spid="43019"/>
                                        </p:tgtEl>
                                        <p:attrNameLst>
                                          <p:attrName>style.visibility</p:attrName>
                                        </p:attrNameLst>
                                      </p:cBhvr>
                                      <p:to>
                                        <p:strVal val="visible"/>
                                      </p:to>
                                    </p:set>
                                  </p:childTnLst>
                                </p:cTn>
                              </p:par>
                            </p:childTnLst>
                          </p:cTn>
                        </p:par>
                        <p:par>
                          <p:cTn id="30" fill="hold" nodeType="afterGroup">
                            <p:stCondLst>
                              <p:cond delay="4775"/>
                            </p:stCondLst>
                            <p:childTnLst>
                              <p:par>
                                <p:cTn id="31" presetID="1" presetClass="entr" presetSubtype="0" fill="hold" grpId="0" nodeType="afterEffect">
                                  <p:stCondLst>
                                    <p:cond delay="0"/>
                                  </p:stCondLst>
                                  <p:iterate type="lt">
                                    <p:tmAbs val="75"/>
                                  </p:iterate>
                                  <p:childTnLst>
                                    <p:set>
                                      <p:cBhvr>
                                        <p:cTn id="32" dur="1" fill="hold">
                                          <p:stCondLst>
                                            <p:cond delay="74"/>
                                          </p:stCondLst>
                                        </p:cTn>
                                        <p:tgtEl>
                                          <p:spTgt spid="43022"/>
                                        </p:tgtEl>
                                        <p:attrNameLst>
                                          <p:attrName>style.visibility</p:attrName>
                                        </p:attrNameLst>
                                      </p:cBhvr>
                                      <p:to>
                                        <p:strVal val="visible"/>
                                      </p:to>
                                    </p:set>
                                  </p:childTnLst>
                                </p:cTn>
                              </p:par>
                            </p:childTnLst>
                          </p:cTn>
                        </p:par>
                        <p:par>
                          <p:cTn id="33" fill="hold" nodeType="afterGroup">
                            <p:stCondLst>
                              <p:cond delay="4925"/>
                            </p:stCondLst>
                            <p:childTnLst>
                              <p:par>
                                <p:cTn id="34" presetID="1" presetClass="entr" presetSubtype="0" fill="hold" grpId="0" nodeType="afterEffect">
                                  <p:stCondLst>
                                    <p:cond delay="0"/>
                                  </p:stCondLst>
                                  <p:iterate type="lt">
                                    <p:tmAbs val="75"/>
                                  </p:iterate>
                                  <p:childTnLst>
                                    <p:set>
                                      <p:cBhvr>
                                        <p:cTn id="35" dur="1" fill="hold">
                                          <p:stCondLst>
                                            <p:cond delay="74"/>
                                          </p:stCondLst>
                                        </p:cTn>
                                        <p:tgtEl>
                                          <p:spTgt spid="43021"/>
                                        </p:tgtEl>
                                        <p:attrNameLst>
                                          <p:attrName>style.visibility</p:attrName>
                                        </p:attrNameLst>
                                      </p:cBhvr>
                                      <p:to>
                                        <p:strVal val="visible"/>
                                      </p:to>
                                    </p:set>
                                  </p:childTnLst>
                                </p:cTn>
                              </p:par>
                            </p:childTnLst>
                          </p:cTn>
                        </p:par>
                        <p:par>
                          <p:cTn id="36" fill="hold" nodeType="afterGroup">
                            <p:stCondLst>
                              <p:cond delay="5450"/>
                            </p:stCondLst>
                            <p:childTnLst>
                              <p:par>
                                <p:cTn id="37" presetID="1" presetClass="entr" presetSubtype="0" fill="hold" grpId="0" nodeType="afterEffect">
                                  <p:stCondLst>
                                    <p:cond delay="0"/>
                                  </p:stCondLst>
                                  <p:childTnLst>
                                    <p:set>
                                      <p:cBhvr>
                                        <p:cTn id="38" dur="1" fill="hold">
                                          <p:stCondLst>
                                            <p:cond delay="499"/>
                                          </p:stCondLst>
                                        </p:cTn>
                                        <p:tgtEl>
                                          <p:spTgt spid="4302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3023"/>
                                        </p:tgtEl>
                                        <p:attrNameLst>
                                          <p:attrName>style.visibility</p:attrName>
                                        </p:attrNameLst>
                                      </p:cBhvr>
                                      <p:to>
                                        <p:strVal val="visible"/>
                                      </p:to>
                                    </p:set>
                                    <p:anim calcmode="lin" valueType="num">
                                      <p:cBhvr additive="base">
                                        <p:cTn id="43" dur="500" fill="hold"/>
                                        <p:tgtEl>
                                          <p:spTgt spid="43023"/>
                                        </p:tgtEl>
                                        <p:attrNameLst>
                                          <p:attrName>ppt_x</p:attrName>
                                        </p:attrNameLst>
                                      </p:cBhvr>
                                      <p:tavLst>
                                        <p:tav tm="0">
                                          <p:val>
                                            <p:strVal val="#ppt_x"/>
                                          </p:val>
                                        </p:tav>
                                        <p:tav tm="100000">
                                          <p:val>
                                            <p:strVal val="#ppt_x"/>
                                          </p:val>
                                        </p:tav>
                                      </p:tavLst>
                                    </p:anim>
                                    <p:anim calcmode="lin" valueType="num">
                                      <p:cBhvr additive="base">
                                        <p:cTn id="44" dur="500" fill="hold"/>
                                        <p:tgtEl>
                                          <p:spTgt spid="43023"/>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500"/>
                            </p:stCondLst>
                            <p:childTnLst>
                              <p:par>
                                <p:cTn id="46" presetID="1" presetClass="entr" presetSubtype="0" fill="hold" grpId="0" nodeType="afterEffect">
                                  <p:stCondLst>
                                    <p:cond delay="0"/>
                                  </p:stCondLst>
                                  <p:iterate type="lt">
                                    <p:tmAbs val="75"/>
                                  </p:iterate>
                                  <p:childTnLst>
                                    <p:set>
                                      <p:cBhvr>
                                        <p:cTn id="47" dur="1" fill="hold">
                                          <p:stCondLst>
                                            <p:cond delay="74"/>
                                          </p:stCondLst>
                                        </p:cTn>
                                        <p:tgtEl>
                                          <p:spTgt spid="43024"/>
                                        </p:tgtEl>
                                        <p:attrNameLst>
                                          <p:attrName>style.visibility</p:attrName>
                                        </p:attrNameLst>
                                      </p:cBhvr>
                                      <p:to>
                                        <p:strVal val="visible"/>
                                      </p:to>
                                    </p:set>
                                  </p:childTnLst>
                                </p:cTn>
                              </p:par>
                            </p:childTnLst>
                          </p:cTn>
                        </p:par>
                        <p:par>
                          <p:cTn id="48" fill="hold" nodeType="afterGroup">
                            <p:stCondLst>
                              <p:cond delay="1025"/>
                            </p:stCondLst>
                            <p:childTnLst>
                              <p:par>
                                <p:cTn id="49" presetID="1" presetClass="entr" presetSubtype="0" fill="hold" grpId="0" nodeType="afterEffect">
                                  <p:stCondLst>
                                    <p:cond delay="0"/>
                                  </p:stCondLst>
                                  <p:childTnLst>
                                    <p:set>
                                      <p:cBhvr>
                                        <p:cTn id="50" dur="1" fill="hold">
                                          <p:stCondLst>
                                            <p:cond delay="499"/>
                                          </p:stCondLst>
                                        </p:cTn>
                                        <p:tgtEl>
                                          <p:spTgt spid="43025"/>
                                        </p:tgtEl>
                                        <p:attrNameLst>
                                          <p:attrName>style.visibility</p:attrName>
                                        </p:attrNameLst>
                                      </p:cBhvr>
                                      <p:to>
                                        <p:strVal val="visible"/>
                                      </p:to>
                                    </p:set>
                                  </p:childTnLst>
                                </p:cTn>
                              </p:par>
                            </p:childTnLst>
                          </p:cTn>
                        </p:par>
                        <p:par>
                          <p:cTn id="51" fill="hold" nodeType="afterGroup">
                            <p:stCondLst>
                              <p:cond delay="1525"/>
                            </p:stCondLst>
                            <p:childTnLst>
                              <p:par>
                                <p:cTn id="52" presetID="1" presetClass="entr" presetSubtype="0" fill="hold" grpId="0" nodeType="afterEffect">
                                  <p:stCondLst>
                                    <p:cond delay="0"/>
                                  </p:stCondLst>
                                  <p:iterate type="lt">
                                    <p:tmAbs val="75"/>
                                  </p:iterate>
                                  <p:childTnLst>
                                    <p:set>
                                      <p:cBhvr>
                                        <p:cTn id="53" dur="1" fill="hold">
                                          <p:stCondLst>
                                            <p:cond delay="74"/>
                                          </p:stCondLst>
                                        </p:cTn>
                                        <p:tgtEl>
                                          <p:spTgt spid="43026"/>
                                        </p:tgtEl>
                                        <p:attrNameLst>
                                          <p:attrName>style.visibility</p:attrName>
                                        </p:attrNameLst>
                                      </p:cBhvr>
                                      <p:to>
                                        <p:strVal val="visible"/>
                                      </p:to>
                                    </p:set>
                                  </p:childTnLst>
                                </p:cTn>
                              </p:par>
                            </p:childTnLst>
                          </p:cTn>
                        </p:par>
                        <p:par>
                          <p:cTn id="54" fill="hold" nodeType="afterGroup">
                            <p:stCondLst>
                              <p:cond delay="3100"/>
                            </p:stCondLst>
                            <p:childTnLst>
                              <p:par>
                                <p:cTn id="55" presetID="1" presetClass="entr" presetSubtype="0" fill="hold" grpId="0" nodeType="afterEffect">
                                  <p:stCondLst>
                                    <p:cond delay="0"/>
                                  </p:stCondLst>
                                  <p:childTnLst>
                                    <p:set>
                                      <p:cBhvr>
                                        <p:cTn id="56" dur="1" fill="hold">
                                          <p:stCondLst>
                                            <p:cond delay="499"/>
                                          </p:stCondLst>
                                        </p:cTn>
                                        <p:tgtEl>
                                          <p:spTgt spid="43027"/>
                                        </p:tgtEl>
                                        <p:attrNameLst>
                                          <p:attrName>style.visibility</p:attrName>
                                        </p:attrNameLst>
                                      </p:cBhvr>
                                      <p:to>
                                        <p:strVal val="visible"/>
                                      </p:to>
                                    </p:set>
                                  </p:childTnLst>
                                </p:cTn>
                              </p:par>
                            </p:childTnLst>
                          </p:cTn>
                        </p:par>
                        <p:par>
                          <p:cTn id="57" fill="hold" nodeType="afterGroup">
                            <p:stCondLst>
                              <p:cond delay="3600"/>
                            </p:stCondLst>
                            <p:childTnLst>
                              <p:par>
                                <p:cTn id="58" presetID="1" presetClass="entr" presetSubtype="0" fill="hold" grpId="0" nodeType="afterEffect">
                                  <p:stCondLst>
                                    <p:cond delay="0"/>
                                  </p:stCondLst>
                                  <p:iterate type="lt">
                                    <p:tmAbs val="75"/>
                                  </p:iterate>
                                  <p:childTnLst>
                                    <p:set>
                                      <p:cBhvr>
                                        <p:cTn id="59" dur="1" fill="hold">
                                          <p:stCondLst>
                                            <p:cond delay="74"/>
                                          </p:stCondLst>
                                        </p:cTn>
                                        <p:tgtEl>
                                          <p:spTgt spid="43028"/>
                                        </p:tgtEl>
                                        <p:attrNameLst>
                                          <p:attrName>style.visibility</p:attrName>
                                        </p:attrNameLst>
                                      </p:cBhvr>
                                      <p:to>
                                        <p:strVal val="visible"/>
                                      </p:to>
                                    </p:set>
                                  </p:childTnLst>
                                </p:cTn>
                              </p:par>
                            </p:childTnLst>
                          </p:cTn>
                        </p:par>
                        <p:par>
                          <p:cTn id="60" fill="hold" nodeType="afterGroup">
                            <p:stCondLst>
                              <p:cond delay="3900"/>
                            </p:stCondLst>
                            <p:childTnLst>
                              <p:par>
                                <p:cTn id="61" presetID="1" presetClass="entr" presetSubtype="0" fill="hold" grpId="0" nodeType="afterEffect">
                                  <p:stCondLst>
                                    <p:cond delay="0"/>
                                  </p:stCondLst>
                                  <p:iterate type="lt">
                                    <p:tmAbs val="75"/>
                                  </p:iterate>
                                  <p:childTnLst>
                                    <p:set>
                                      <p:cBhvr>
                                        <p:cTn id="62" dur="1" fill="hold">
                                          <p:stCondLst>
                                            <p:cond delay="74"/>
                                          </p:stCondLst>
                                        </p:cTn>
                                        <p:tgtEl>
                                          <p:spTgt spid="43029"/>
                                        </p:tgtEl>
                                        <p:attrNameLst>
                                          <p:attrName>style.visibility</p:attrName>
                                        </p:attrNameLst>
                                      </p:cBhvr>
                                      <p:to>
                                        <p:strVal val="visible"/>
                                      </p:to>
                                    </p:set>
                                  </p:childTnLst>
                                </p:cTn>
                              </p:par>
                            </p:childTnLst>
                          </p:cTn>
                        </p:par>
                        <p:par>
                          <p:cTn id="63" fill="hold" nodeType="afterGroup">
                            <p:stCondLst>
                              <p:cond delay="4425"/>
                            </p:stCondLst>
                            <p:childTnLst>
                              <p:par>
                                <p:cTn id="64" presetID="1" presetClass="entr" presetSubtype="0" fill="hold" grpId="0" nodeType="afterEffect">
                                  <p:stCondLst>
                                    <p:cond delay="0"/>
                                  </p:stCondLst>
                                  <p:childTnLst>
                                    <p:set>
                                      <p:cBhvr>
                                        <p:cTn id="65" dur="1" fill="hold">
                                          <p:stCondLst>
                                            <p:cond delay="499"/>
                                          </p:stCondLst>
                                        </p:cTn>
                                        <p:tgtEl>
                                          <p:spTgt spid="43030"/>
                                        </p:tgtEl>
                                        <p:attrNameLst>
                                          <p:attrName>style.visibility</p:attrName>
                                        </p:attrNameLst>
                                      </p:cBhvr>
                                      <p:to>
                                        <p:strVal val="visible"/>
                                      </p:to>
                                    </p:set>
                                  </p:childTnLst>
                                </p:cTn>
                              </p:par>
                            </p:childTnLst>
                          </p:cTn>
                        </p:par>
                        <p:par>
                          <p:cTn id="66" fill="hold" nodeType="afterGroup">
                            <p:stCondLst>
                              <p:cond delay="4925"/>
                            </p:stCondLst>
                            <p:childTnLst>
                              <p:par>
                                <p:cTn id="67" presetID="1" presetClass="entr" presetSubtype="0" fill="hold" grpId="0" nodeType="afterEffect">
                                  <p:stCondLst>
                                    <p:cond delay="0"/>
                                  </p:stCondLst>
                                  <p:iterate type="lt">
                                    <p:tmAbs val="75"/>
                                  </p:iterate>
                                  <p:childTnLst>
                                    <p:set>
                                      <p:cBhvr>
                                        <p:cTn id="68" dur="1" fill="hold">
                                          <p:stCondLst>
                                            <p:cond delay="74"/>
                                          </p:stCondLst>
                                        </p:cTn>
                                        <p:tgtEl>
                                          <p:spTgt spid="43033"/>
                                        </p:tgtEl>
                                        <p:attrNameLst>
                                          <p:attrName>style.visibility</p:attrName>
                                        </p:attrNameLst>
                                      </p:cBhvr>
                                      <p:to>
                                        <p:strVal val="visible"/>
                                      </p:to>
                                    </p:set>
                                  </p:childTnLst>
                                </p:cTn>
                              </p:par>
                            </p:childTnLst>
                          </p:cTn>
                        </p:par>
                        <p:par>
                          <p:cTn id="69" fill="hold" nodeType="afterGroup">
                            <p:stCondLst>
                              <p:cond delay="5075"/>
                            </p:stCondLst>
                            <p:childTnLst>
                              <p:par>
                                <p:cTn id="70" presetID="1" presetClass="entr" presetSubtype="0" fill="hold" grpId="0" nodeType="afterEffect">
                                  <p:stCondLst>
                                    <p:cond delay="0"/>
                                  </p:stCondLst>
                                  <p:childTnLst>
                                    <p:set>
                                      <p:cBhvr>
                                        <p:cTn id="71" dur="1" fill="hold">
                                          <p:stCondLst>
                                            <p:cond delay="499"/>
                                          </p:stCondLst>
                                        </p:cTn>
                                        <p:tgtEl>
                                          <p:spTgt spid="43031"/>
                                        </p:tgtEl>
                                        <p:attrNameLst>
                                          <p:attrName>style.visibility</p:attrName>
                                        </p:attrNameLst>
                                      </p:cBhvr>
                                      <p:to>
                                        <p:strVal val="visible"/>
                                      </p:to>
                                    </p:set>
                                  </p:childTnLst>
                                </p:cTn>
                              </p:par>
                            </p:childTnLst>
                          </p:cTn>
                        </p:par>
                        <p:par>
                          <p:cTn id="72" fill="hold" nodeType="afterGroup">
                            <p:stCondLst>
                              <p:cond delay="5575"/>
                            </p:stCondLst>
                            <p:childTnLst>
                              <p:par>
                                <p:cTn id="73" presetID="1" presetClass="entr" presetSubtype="0" fill="hold" grpId="0" nodeType="afterEffect">
                                  <p:stCondLst>
                                    <p:cond delay="0"/>
                                  </p:stCondLst>
                                  <p:iterate type="lt">
                                    <p:tmAbs val="75"/>
                                  </p:iterate>
                                  <p:childTnLst>
                                    <p:set>
                                      <p:cBhvr>
                                        <p:cTn id="74" dur="1" fill="hold">
                                          <p:stCondLst>
                                            <p:cond delay="74"/>
                                          </p:stCondLst>
                                        </p:cTn>
                                        <p:tgtEl>
                                          <p:spTgt spid="43032"/>
                                        </p:tgtEl>
                                        <p:attrNameLst>
                                          <p:attrName>style.visibility</p:attrName>
                                        </p:attrNameLst>
                                      </p:cBhvr>
                                      <p:to>
                                        <p:strVal val="visible"/>
                                      </p:to>
                                    </p:set>
                                  </p:childTnLst>
                                </p:cTn>
                              </p:par>
                            </p:childTnLst>
                          </p:cTn>
                        </p:par>
                        <p:par>
                          <p:cTn id="75" fill="hold" nodeType="afterGroup">
                            <p:stCondLst>
                              <p:cond delay="6100"/>
                            </p:stCondLst>
                            <p:childTnLst>
                              <p:par>
                                <p:cTn id="76" presetID="22" presetClass="entr" presetSubtype="4" fill="hold" grpId="0" nodeType="afterEffect">
                                  <p:stCondLst>
                                    <p:cond delay="0"/>
                                  </p:stCondLst>
                                  <p:childTnLst>
                                    <p:set>
                                      <p:cBhvr>
                                        <p:cTn id="77" dur="1" fill="hold">
                                          <p:stCondLst>
                                            <p:cond delay="0"/>
                                          </p:stCondLst>
                                        </p:cTn>
                                        <p:tgtEl>
                                          <p:spTgt spid="43035"/>
                                        </p:tgtEl>
                                        <p:attrNameLst>
                                          <p:attrName>style.visibility</p:attrName>
                                        </p:attrNameLst>
                                      </p:cBhvr>
                                      <p:to>
                                        <p:strVal val="visible"/>
                                      </p:to>
                                    </p:set>
                                    <p:animEffect transition="in" filter="wipe(down)">
                                      <p:cBhvr>
                                        <p:cTn id="78" dur="500"/>
                                        <p:tgtEl>
                                          <p:spTgt spid="43035"/>
                                        </p:tgtEl>
                                      </p:cBhvr>
                                    </p:animEffect>
                                  </p:childTnLst>
                                </p:cTn>
                              </p:par>
                            </p:childTnLst>
                          </p:cTn>
                        </p:par>
                        <p:par>
                          <p:cTn id="79" fill="hold" nodeType="afterGroup">
                            <p:stCondLst>
                              <p:cond delay="6600"/>
                            </p:stCondLst>
                            <p:childTnLst>
                              <p:par>
                                <p:cTn id="80" presetID="25" presetClass="emph" presetSubtype="0" repeatCount="indefinite" fill="hold" grpId="1" nodeType="afterEffect">
                                  <p:stCondLst>
                                    <p:cond delay="0"/>
                                  </p:stCondLst>
                                  <p:childTnLst>
                                    <p:animClr clrSpc="hsl" dir="cw">
                                      <p:cBhvr override="childStyle">
                                        <p:cTn id="81" dur="500" fill="hold"/>
                                        <p:tgtEl>
                                          <p:spTgt spid="43035"/>
                                        </p:tgtEl>
                                        <p:attrNameLst>
                                          <p:attrName>style.color</p:attrName>
                                        </p:attrNameLst>
                                      </p:cBhvr>
                                      <p:by>
                                        <p:hsl h="0" s="-70588" l="0"/>
                                      </p:by>
                                    </p:animClr>
                                    <p:animClr clrSpc="hsl" dir="cw">
                                      <p:cBhvr>
                                        <p:cTn id="82" dur="500" fill="hold"/>
                                        <p:tgtEl>
                                          <p:spTgt spid="43035"/>
                                        </p:tgtEl>
                                        <p:attrNameLst>
                                          <p:attrName>fillcolor</p:attrName>
                                        </p:attrNameLst>
                                      </p:cBhvr>
                                      <p:by>
                                        <p:hsl h="0" s="-70588" l="0"/>
                                      </p:by>
                                    </p:animClr>
                                    <p:animClr clrSpc="hsl" dir="cw">
                                      <p:cBhvr>
                                        <p:cTn id="83" dur="500" fill="hold"/>
                                        <p:tgtEl>
                                          <p:spTgt spid="43035"/>
                                        </p:tgtEl>
                                        <p:attrNameLst>
                                          <p:attrName>stroke.color</p:attrName>
                                        </p:attrNameLst>
                                      </p:cBhvr>
                                      <p:by>
                                        <p:hsl h="0" s="-70588" l="0"/>
                                      </p:by>
                                    </p:animClr>
                                    <p:set>
                                      <p:cBhvr>
                                        <p:cTn id="84" dur="500" fill="hold"/>
                                        <p:tgtEl>
                                          <p:spTgt spid="43035"/>
                                        </p:tgtEl>
                                        <p:attrNameLst>
                                          <p:attrName>fill.type</p:attrName>
                                        </p:attrNameLst>
                                      </p:cBhvr>
                                      <p:to>
                                        <p:strVal val="solid"/>
                                      </p:to>
                                    </p:set>
                                  </p:childTnLst>
                                </p:cTn>
                              </p:par>
                            </p:childTnLst>
                          </p:cTn>
                        </p:par>
                        <p:par>
                          <p:cTn id="85" fill="hold" nodeType="afterGroup">
                            <p:stCondLst>
                              <p:cond delay="7100"/>
                            </p:stCondLst>
                            <p:childTnLst>
                              <p:par>
                                <p:cTn id="86" presetID="25" presetClass="emph" presetSubtype="0" repeatCount="indefinite" fill="hold" grpId="1" nodeType="afterEffect">
                                  <p:stCondLst>
                                    <p:cond delay="0"/>
                                  </p:stCondLst>
                                  <p:childTnLst>
                                    <p:animClr clrSpc="hsl" dir="cw">
                                      <p:cBhvr override="childStyle">
                                        <p:cTn id="87" dur="500" fill="hold"/>
                                        <p:tgtEl>
                                          <p:spTgt spid="43020"/>
                                        </p:tgtEl>
                                        <p:attrNameLst>
                                          <p:attrName>style.color</p:attrName>
                                        </p:attrNameLst>
                                      </p:cBhvr>
                                      <p:by>
                                        <p:hsl h="0" s="-70588" l="0"/>
                                      </p:by>
                                    </p:animClr>
                                    <p:animClr clrSpc="hsl" dir="cw">
                                      <p:cBhvr>
                                        <p:cTn id="88" dur="500" fill="hold"/>
                                        <p:tgtEl>
                                          <p:spTgt spid="43020"/>
                                        </p:tgtEl>
                                        <p:attrNameLst>
                                          <p:attrName>fillcolor</p:attrName>
                                        </p:attrNameLst>
                                      </p:cBhvr>
                                      <p:by>
                                        <p:hsl h="0" s="-70588" l="0"/>
                                      </p:by>
                                    </p:animClr>
                                    <p:animClr clrSpc="hsl" dir="cw">
                                      <p:cBhvr>
                                        <p:cTn id="89" dur="500" fill="hold"/>
                                        <p:tgtEl>
                                          <p:spTgt spid="43020"/>
                                        </p:tgtEl>
                                        <p:attrNameLst>
                                          <p:attrName>stroke.color</p:attrName>
                                        </p:attrNameLst>
                                      </p:cBhvr>
                                      <p:by>
                                        <p:hsl h="0" s="-70588" l="0"/>
                                      </p:by>
                                    </p:animClr>
                                    <p:set>
                                      <p:cBhvr>
                                        <p:cTn id="90" dur="500" fill="hold"/>
                                        <p:tgtEl>
                                          <p:spTgt spid="43020"/>
                                        </p:tgtEl>
                                        <p:attrNameLst>
                                          <p:attrName>fill.type</p:attrName>
                                        </p:attrNameLst>
                                      </p:cBhvr>
                                      <p:to>
                                        <p:strVal val="solid"/>
                                      </p:to>
                                    </p:set>
                                  </p:childTnLst>
                                </p:cTn>
                              </p:par>
                            </p:childTnLst>
                          </p:cTn>
                        </p:par>
                        <p:par>
                          <p:cTn id="91" fill="hold" nodeType="afterGroup">
                            <p:stCondLst>
                              <p:cond delay="7600"/>
                            </p:stCondLst>
                            <p:childTnLst>
                              <p:par>
                                <p:cTn id="92" presetID="25" presetClass="emph" presetSubtype="0" repeatCount="indefinite" fill="hold" grpId="1" nodeType="afterEffect">
                                  <p:stCondLst>
                                    <p:cond delay="0"/>
                                  </p:stCondLst>
                                  <p:childTnLst>
                                    <p:animClr clrSpc="hsl" dir="cw">
                                      <p:cBhvr override="childStyle">
                                        <p:cTn id="93" dur="500" fill="hold"/>
                                        <p:tgtEl>
                                          <p:spTgt spid="43031"/>
                                        </p:tgtEl>
                                        <p:attrNameLst>
                                          <p:attrName>style.color</p:attrName>
                                        </p:attrNameLst>
                                      </p:cBhvr>
                                      <p:by>
                                        <p:hsl h="0" s="-70588" l="0"/>
                                      </p:by>
                                    </p:animClr>
                                    <p:animClr clrSpc="hsl" dir="cw">
                                      <p:cBhvr>
                                        <p:cTn id="94" dur="500" fill="hold"/>
                                        <p:tgtEl>
                                          <p:spTgt spid="43031"/>
                                        </p:tgtEl>
                                        <p:attrNameLst>
                                          <p:attrName>fillcolor</p:attrName>
                                        </p:attrNameLst>
                                      </p:cBhvr>
                                      <p:by>
                                        <p:hsl h="0" s="-70588" l="0"/>
                                      </p:by>
                                    </p:animClr>
                                    <p:animClr clrSpc="hsl" dir="cw">
                                      <p:cBhvr>
                                        <p:cTn id="95" dur="500" fill="hold"/>
                                        <p:tgtEl>
                                          <p:spTgt spid="43031"/>
                                        </p:tgtEl>
                                        <p:attrNameLst>
                                          <p:attrName>stroke.color</p:attrName>
                                        </p:attrNameLst>
                                      </p:cBhvr>
                                      <p:by>
                                        <p:hsl h="0" s="-70588" l="0"/>
                                      </p:by>
                                    </p:animClr>
                                    <p:set>
                                      <p:cBhvr>
                                        <p:cTn id="96" dur="500" fill="hold"/>
                                        <p:tgtEl>
                                          <p:spTgt spid="4303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utoUpdateAnimBg="0"/>
      <p:bldP spid="43013" grpId="0" autoUpdateAnimBg="0"/>
      <p:bldP spid="43014" grpId="0" animBg="1"/>
      <p:bldP spid="43015" grpId="0" autoUpdateAnimBg="0"/>
      <p:bldP spid="43016" grpId="0" animBg="1"/>
      <p:bldP spid="43017" grpId="0" autoUpdateAnimBg="0"/>
      <p:bldP spid="43018" grpId="0" autoUpdateAnimBg="0"/>
      <p:bldP spid="43019" grpId="0" animBg="1"/>
      <p:bldP spid="43020" grpId="0" animBg="1"/>
      <p:bldP spid="43020" grpId="1" animBg="1"/>
      <p:bldP spid="43021" grpId="0" autoUpdateAnimBg="0"/>
      <p:bldP spid="43022" grpId="0" autoUpdateAnimBg="0"/>
      <p:bldP spid="43023" grpId="0" autoUpdateAnimBg="0"/>
      <p:bldP spid="43024" grpId="0" autoUpdateAnimBg="0"/>
      <p:bldP spid="43025" grpId="0" animBg="1"/>
      <p:bldP spid="43026" grpId="0" autoUpdateAnimBg="0"/>
      <p:bldP spid="43027" grpId="0" animBg="1"/>
      <p:bldP spid="43028" grpId="0" autoUpdateAnimBg="0"/>
      <p:bldP spid="43029" grpId="0" autoUpdateAnimBg="0"/>
      <p:bldP spid="43030" grpId="0" animBg="1"/>
      <p:bldP spid="43031" grpId="0" animBg="1"/>
      <p:bldP spid="43031" grpId="1" animBg="1"/>
      <p:bldP spid="43032" grpId="0" autoUpdateAnimBg="0"/>
      <p:bldP spid="43033" grpId="0" autoUpdateAnimBg="0"/>
      <p:bldP spid="43035" grpId="0" animBg="1"/>
      <p:bldP spid="43035"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Rectangle 2"/>
          <p:cNvSpPr>
            <a:spLocks noGrp="1" noChangeArrowheads="1"/>
          </p:cNvSpPr>
          <p:nvPr>
            <p:ph type="title"/>
          </p:nvPr>
        </p:nvSpPr>
        <p:spPr/>
        <p:txBody>
          <a:bodyPr/>
          <a:lstStyle/>
          <a:p>
            <a:pPr eaLnBrk="1" hangingPunct="1"/>
            <a:r>
              <a:rPr lang="en-US" altLang="zh-CN" smtClean="0">
                <a:ea typeface="宋体" charset="-122"/>
              </a:rPr>
              <a:t>8.2.1 </a:t>
            </a:r>
            <a:r>
              <a:rPr lang="zh-CN" altLang="en-US" smtClean="0">
                <a:ea typeface="宋体" charset="-122"/>
              </a:rPr>
              <a:t>矩形波发生器（续</a:t>
            </a:r>
            <a:r>
              <a:rPr lang="en-US" altLang="zh-CN" smtClean="0">
                <a:ea typeface="宋体" charset="-122"/>
              </a:rPr>
              <a:t>2</a:t>
            </a:r>
            <a:r>
              <a:rPr lang="zh-CN" altLang="en-US" smtClean="0">
                <a:ea typeface="宋体" charset="-122"/>
              </a:rPr>
              <a:t>）</a:t>
            </a:r>
            <a:endParaRPr lang="zh-CN" altLang="en-US" smtClean="0">
              <a:ea typeface="楷体_GB2312" pitchFamily="49" charset="-122"/>
            </a:endParaRPr>
          </a:p>
        </p:txBody>
      </p:sp>
      <p:sp>
        <p:nvSpPr>
          <p:cNvPr id="9" name="灯片编号占位符 8"/>
          <p:cNvSpPr>
            <a:spLocks noGrp="1"/>
          </p:cNvSpPr>
          <p:nvPr>
            <p:ph type="sldNum" sz="quarter" idx="10"/>
          </p:nvPr>
        </p:nvSpPr>
        <p:spPr/>
        <p:txBody>
          <a:bodyPr/>
          <a:lstStyle/>
          <a:p>
            <a:pPr>
              <a:defRPr/>
            </a:pPr>
            <a:fld id="{E4DCDFD6-397A-4776-9F04-AECACB83C822}" type="slidenum">
              <a:rPr lang="zh-CN" altLang="en-US" smtClean="0"/>
              <a:pPr>
                <a:defRPr/>
              </a:pPr>
              <a:t>48</a:t>
            </a:fld>
            <a:endParaRPr lang="zh-CN" altLang="en-US"/>
          </a:p>
        </p:txBody>
      </p:sp>
      <p:sp>
        <p:nvSpPr>
          <p:cNvPr id="115716" name="Line 4"/>
          <p:cNvSpPr>
            <a:spLocks noChangeShapeType="1"/>
          </p:cNvSpPr>
          <p:nvPr/>
        </p:nvSpPr>
        <p:spPr bwMode="auto">
          <a:xfrm>
            <a:off x="2074863" y="2804478"/>
            <a:ext cx="0" cy="17526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17" name="Line 5"/>
          <p:cNvSpPr>
            <a:spLocks noChangeShapeType="1"/>
          </p:cNvSpPr>
          <p:nvPr/>
        </p:nvSpPr>
        <p:spPr bwMode="auto">
          <a:xfrm>
            <a:off x="2763838" y="2988628"/>
            <a:ext cx="0" cy="25146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6"/>
          <p:cNvGrpSpPr>
            <a:grpSpLocks/>
          </p:cNvGrpSpPr>
          <p:nvPr/>
        </p:nvGrpSpPr>
        <p:grpSpPr bwMode="auto">
          <a:xfrm>
            <a:off x="1401763" y="1693228"/>
            <a:ext cx="688975" cy="3795712"/>
            <a:chOff x="854" y="1299"/>
            <a:chExt cx="434" cy="2391"/>
          </a:xfrm>
        </p:grpSpPr>
        <p:sp>
          <p:nvSpPr>
            <p:cNvPr id="12402" name="Freeform 7"/>
            <p:cNvSpPr>
              <a:spLocks/>
            </p:cNvSpPr>
            <p:nvPr/>
          </p:nvSpPr>
          <p:spPr bwMode="auto">
            <a:xfrm>
              <a:off x="854" y="3075"/>
              <a:ext cx="432" cy="615"/>
            </a:xfrm>
            <a:custGeom>
              <a:avLst/>
              <a:gdLst>
                <a:gd name="T0" fmla="*/ 0 w 432"/>
                <a:gd name="T1" fmla="*/ 777 h 547"/>
                <a:gd name="T2" fmla="*/ 67 w 432"/>
                <a:gd name="T3" fmla="*/ 436 h 547"/>
                <a:gd name="T4" fmla="*/ 202 w 432"/>
                <a:gd name="T5" fmla="*/ 179 h 547"/>
                <a:gd name="T6" fmla="*/ 432 w 432"/>
                <a:gd name="T7" fmla="*/ 0 h 547"/>
                <a:gd name="T8" fmla="*/ 0 60000 65536"/>
                <a:gd name="T9" fmla="*/ 0 60000 65536"/>
                <a:gd name="T10" fmla="*/ 0 60000 65536"/>
                <a:gd name="T11" fmla="*/ 0 60000 65536"/>
                <a:gd name="T12" fmla="*/ 0 w 432"/>
                <a:gd name="T13" fmla="*/ 0 h 547"/>
                <a:gd name="T14" fmla="*/ 432 w 432"/>
                <a:gd name="T15" fmla="*/ 547 h 547"/>
              </a:gdLst>
              <a:ahLst/>
              <a:cxnLst>
                <a:cxn ang="T8">
                  <a:pos x="T0" y="T1"/>
                </a:cxn>
                <a:cxn ang="T9">
                  <a:pos x="T2" y="T3"/>
                </a:cxn>
                <a:cxn ang="T10">
                  <a:pos x="T4" y="T5"/>
                </a:cxn>
                <a:cxn ang="T11">
                  <a:pos x="T6" y="T7"/>
                </a:cxn>
              </a:cxnLst>
              <a:rect l="T12" t="T13" r="T14" b="T15"/>
              <a:pathLst>
                <a:path w="432" h="547">
                  <a:moveTo>
                    <a:pt x="0" y="547"/>
                  </a:moveTo>
                  <a:cubicBezTo>
                    <a:pt x="11" y="507"/>
                    <a:pt x="33" y="377"/>
                    <a:pt x="67" y="307"/>
                  </a:cubicBezTo>
                  <a:cubicBezTo>
                    <a:pt x="101" y="237"/>
                    <a:pt x="141" y="176"/>
                    <a:pt x="202" y="125"/>
                  </a:cubicBezTo>
                  <a:cubicBezTo>
                    <a:pt x="263" y="74"/>
                    <a:pt x="384" y="26"/>
                    <a:pt x="432" y="0"/>
                  </a:cubicBezTo>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403" name="Line 8"/>
            <p:cNvSpPr>
              <a:spLocks noChangeShapeType="1"/>
            </p:cNvSpPr>
            <p:nvPr/>
          </p:nvSpPr>
          <p:spPr bwMode="auto">
            <a:xfrm>
              <a:off x="856" y="1299"/>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9"/>
          <p:cNvGrpSpPr>
            <a:grpSpLocks/>
          </p:cNvGrpSpPr>
          <p:nvPr/>
        </p:nvGrpSpPr>
        <p:grpSpPr bwMode="auto">
          <a:xfrm>
            <a:off x="642938" y="1083628"/>
            <a:ext cx="3962400" cy="2438400"/>
            <a:chOff x="376" y="915"/>
            <a:chExt cx="2496" cy="1536"/>
          </a:xfrm>
        </p:grpSpPr>
        <p:sp>
          <p:nvSpPr>
            <p:cNvPr id="12396" name="Line 10"/>
            <p:cNvSpPr>
              <a:spLocks noChangeShapeType="1"/>
            </p:cNvSpPr>
            <p:nvPr/>
          </p:nvSpPr>
          <p:spPr bwMode="auto">
            <a:xfrm>
              <a:off x="856" y="1731"/>
              <a:ext cx="1872"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2397" name="Line 11"/>
            <p:cNvSpPr>
              <a:spLocks noChangeShapeType="1"/>
            </p:cNvSpPr>
            <p:nvPr/>
          </p:nvSpPr>
          <p:spPr bwMode="auto">
            <a:xfrm flipV="1">
              <a:off x="856" y="1011"/>
              <a:ext cx="0" cy="144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2398" name="Text Box 12"/>
            <p:cNvSpPr txBox="1">
              <a:spLocks noChangeArrowheads="1"/>
            </p:cNvSpPr>
            <p:nvPr/>
          </p:nvSpPr>
          <p:spPr bwMode="auto">
            <a:xfrm>
              <a:off x="376" y="1179"/>
              <a:ext cx="4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1800" i="1">
                  <a:ea typeface="宋体" charset="-122"/>
                </a:rPr>
                <a:t>+U</a:t>
              </a:r>
              <a:r>
                <a:rPr lang="en-US" altLang="zh-CN" sz="1800" baseline="-25000">
                  <a:ea typeface="宋体" charset="-122"/>
                </a:rPr>
                <a:t>OM</a:t>
              </a:r>
              <a:endParaRPr lang="en-US" altLang="zh-CN" sz="1800">
                <a:ea typeface="宋体" charset="-122"/>
              </a:endParaRPr>
            </a:p>
          </p:txBody>
        </p:sp>
        <p:sp>
          <p:nvSpPr>
            <p:cNvPr id="12399" name="Text Box 13"/>
            <p:cNvSpPr txBox="1">
              <a:spLocks noChangeArrowheads="1"/>
            </p:cNvSpPr>
            <p:nvPr/>
          </p:nvSpPr>
          <p:spPr bwMode="auto">
            <a:xfrm>
              <a:off x="390" y="2019"/>
              <a:ext cx="45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1800" i="1">
                  <a:latin typeface="宋体" charset="-122"/>
                  <a:ea typeface="宋体" charset="-122"/>
                </a:rPr>
                <a:t>-</a:t>
              </a:r>
              <a:r>
                <a:rPr lang="en-US" altLang="zh-CN" sz="1800" i="1">
                  <a:ea typeface="宋体" charset="-122"/>
                </a:rPr>
                <a:t>U</a:t>
              </a:r>
              <a:r>
                <a:rPr lang="en-US" altLang="zh-CN" sz="1800" baseline="-25000">
                  <a:ea typeface="宋体" charset="-122"/>
                </a:rPr>
                <a:t>OM</a:t>
              </a:r>
              <a:endParaRPr lang="en-US" altLang="zh-CN" sz="1800">
                <a:ea typeface="宋体" charset="-122"/>
              </a:endParaRPr>
            </a:p>
          </p:txBody>
        </p:sp>
        <p:sp>
          <p:nvSpPr>
            <p:cNvPr id="12400" name="Text Box 14"/>
            <p:cNvSpPr txBox="1">
              <a:spLocks noChangeArrowheads="1"/>
            </p:cNvSpPr>
            <p:nvPr/>
          </p:nvSpPr>
          <p:spPr bwMode="auto">
            <a:xfrm>
              <a:off x="2716" y="1611"/>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1800" i="1">
                  <a:ea typeface="宋体" charset="-122"/>
                </a:rPr>
                <a:t>t</a:t>
              </a:r>
            </a:p>
          </p:txBody>
        </p:sp>
        <p:sp>
          <p:nvSpPr>
            <p:cNvPr id="12401" name="Text Box 15"/>
            <p:cNvSpPr txBox="1">
              <a:spLocks noChangeArrowheads="1"/>
            </p:cNvSpPr>
            <p:nvPr/>
          </p:nvSpPr>
          <p:spPr bwMode="auto">
            <a:xfrm>
              <a:off x="908" y="915"/>
              <a:ext cx="2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1800" i="1">
                  <a:ea typeface="宋体" charset="-122"/>
                </a:rPr>
                <a:t>u</a:t>
              </a:r>
              <a:r>
                <a:rPr lang="en-US" altLang="zh-CN" sz="1800" baseline="-25000">
                  <a:ea typeface="宋体" charset="-122"/>
                </a:rPr>
                <a:t>o</a:t>
              </a:r>
              <a:endParaRPr lang="en-US" altLang="zh-CN" sz="1800" i="1">
                <a:ea typeface="宋体" charset="-122"/>
              </a:endParaRPr>
            </a:p>
          </p:txBody>
        </p:sp>
      </p:grpSp>
      <p:sp>
        <p:nvSpPr>
          <p:cNvPr id="115728" name="Line 16"/>
          <p:cNvSpPr>
            <a:spLocks noChangeShapeType="1"/>
          </p:cNvSpPr>
          <p:nvPr/>
        </p:nvSpPr>
        <p:spPr bwMode="auto">
          <a:xfrm>
            <a:off x="2090738" y="1693228"/>
            <a:ext cx="0" cy="1371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9" name="Line 17"/>
          <p:cNvSpPr>
            <a:spLocks noChangeShapeType="1"/>
          </p:cNvSpPr>
          <p:nvPr/>
        </p:nvSpPr>
        <p:spPr bwMode="auto">
          <a:xfrm>
            <a:off x="2776538" y="1693228"/>
            <a:ext cx="0" cy="1371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30" name="Line 18"/>
          <p:cNvSpPr>
            <a:spLocks noChangeShapeType="1"/>
          </p:cNvSpPr>
          <p:nvPr/>
        </p:nvSpPr>
        <p:spPr bwMode="auto">
          <a:xfrm>
            <a:off x="3446463" y="1693228"/>
            <a:ext cx="0" cy="1371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31" name="Line 19"/>
          <p:cNvSpPr>
            <a:spLocks noChangeShapeType="1"/>
          </p:cNvSpPr>
          <p:nvPr/>
        </p:nvSpPr>
        <p:spPr bwMode="auto">
          <a:xfrm>
            <a:off x="4132263" y="1693228"/>
            <a:ext cx="0" cy="1371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 name="Group 20"/>
          <p:cNvGrpSpPr>
            <a:grpSpLocks/>
          </p:cNvGrpSpPr>
          <p:nvPr/>
        </p:nvGrpSpPr>
        <p:grpSpPr bwMode="auto">
          <a:xfrm>
            <a:off x="719138" y="3750628"/>
            <a:ext cx="3981450" cy="2057400"/>
            <a:chOff x="424" y="2595"/>
            <a:chExt cx="2508" cy="1296"/>
          </a:xfrm>
        </p:grpSpPr>
        <p:sp>
          <p:nvSpPr>
            <p:cNvPr id="12388" name="Line 21"/>
            <p:cNvSpPr>
              <a:spLocks noChangeShapeType="1"/>
            </p:cNvSpPr>
            <p:nvPr/>
          </p:nvSpPr>
          <p:spPr bwMode="auto">
            <a:xfrm>
              <a:off x="856" y="3699"/>
              <a:ext cx="1776"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89" name="Line 22"/>
            <p:cNvSpPr>
              <a:spLocks noChangeShapeType="1"/>
            </p:cNvSpPr>
            <p:nvPr/>
          </p:nvSpPr>
          <p:spPr bwMode="auto">
            <a:xfrm>
              <a:off x="856" y="3075"/>
              <a:ext cx="1584"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0" name="Line 23"/>
            <p:cNvSpPr>
              <a:spLocks noChangeShapeType="1"/>
            </p:cNvSpPr>
            <p:nvPr/>
          </p:nvSpPr>
          <p:spPr bwMode="auto">
            <a:xfrm>
              <a:off x="856" y="3387"/>
              <a:ext cx="1872"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2391" name="Line 24"/>
            <p:cNvSpPr>
              <a:spLocks noChangeShapeType="1"/>
            </p:cNvSpPr>
            <p:nvPr/>
          </p:nvSpPr>
          <p:spPr bwMode="auto">
            <a:xfrm flipV="1">
              <a:off x="856" y="2883"/>
              <a:ext cx="0" cy="1008"/>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2392" name="Text Box 25"/>
            <p:cNvSpPr txBox="1">
              <a:spLocks noChangeArrowheads="1"/>
            </p:cNvSpPr>
            <p:nvPr/>
          </p:nvSpPr>
          <p:spPr bwMode="auto">
            <a:xfrm>
              <a:off x="456" y="3555"/>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1800" i="1">
                  <a:ea typeface="宋体" charset="-122"/>
                </a:rPr>
                <a:t>U</a:t>
              </a:r>
              <a:r>
                <a:rPr lang="en-US" altLang="zh-CN" sz="1800" baseline="-25000">
                  <a:ea typeface="宋体" charset="-122"/>
                </a:rPr>
                <a:t>TH</a:t>
              </a:r>
              <a:r>
                <a:rPr lang="en-US" altLang="zh-CN" sz="1800" baseline="-25000">
                  <a:ea typeface="宋体" charset="-122"/>
                  <a:sym typeface="Symbol" pitchFamily="18" charset="2"/>
                </a:rPr>
                <a:t></a:t>
              </a:r>
              <a:endParaRPr lang="en-US" altLang="zh-CN" sz="1800">
                <a:ea typeface="宋体" charset="-122"/>
              </a:endParaRPr>
            </a:p>
          </p:txBody>
        </p:sp>
        <p:sp>
          <p:nvSpPr>
            <p:cNvPr id="12393" name="Text Box 26"/>
            <p:cNvSpPr txBox="1">
              <a:spLocks noChangeArrowheads="1"/>
            </p:cNvSpPr>
            <p:nvPr/>
          </p:nvSpPr>
          <p:spPr bwMode="auto">
            <a:xfrm>
              <a:off x="908" y="2595"/>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1800" i="1">
                  <a:ea typeface="宋体" charset="-122"/>
                </a:rPr>
                <a:t>u</a:t>
              </a:r>
              <a:r>
                <a:rPr lang="en-US" altLang="zh-CN" sz="1800" i="1" baseline="-25000">
                  <a:ea typeface="宋体" charset="-122"/>
                </a:rPr>
                <a:t>C</a:t>
              </a:r>
              <a:endParaRPr lang="en-US" altLang="zh-CN" sz="1800" i="1">
                <a:ea typeface="宋体" charset="-122"/>
              </a:endParaRPr>
            </a:p>
          </p:txBody>
        </p:sp>
        <p:sp>
          <p:nvSpPr>
            <p:cNvPr id="12394" name="Text Box 27"/>
            <p:cNvSpPr txBox="1">
              <a:spLocks noChangeArrowheads="1"/>
            </p:cNvSpPr>
            <p:nvPr/>
          </p:nvSpPr>
          <p:spPr bwMode="auto">
            <a:xfrm>
              <a:off x="2776" y="3315"/>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1800" i="1">
                  <a:ea typeface="宋体" charset="-122"/>
                </a:rPr>
                <a:t>t</a:t>
              </a:r>
            </a:p>
          </p:txBody>
        </p:sp>
        <p:sp>
          <p:nvSpPr>
            <p:cNvPr id="12395" name="Text Box 28"/>
            <p:cNvSpPr txBox="1">
              <a:spLocks noChangeArrowheads="1"/>
            </p:cNvSpPr>
            <p:nvPr/>
          </p:nvSpPr>
          <p:spPr bwMode="auto">
            <a:xfrm>
              <a:off x="424" y="2979"/>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1800" i="1">
                  <a:ea typeface="宋体" charset="-122"/>
                </a:rPr>
                <a:t>U</a:t>
              </a:r>
              <a:r>
                <a:rPr lang="en-US" altLang="zh-CN" sz="1800" baseline="-25000">
                  <a:ea typeface="宋体" charset="-122"/>
                </a:rPr>
                <a:t>TH</a:t>
              </a:r>
              <a:r>
                <a:rPr lang="en-US" altLang="zh-CN" sz="1800" baseline="-25000">
                  <a:ea typeface="宋体" charset="-122"/>
                  <a:sym typeface="Symbol" pitchFamily="18" charset="2"/>
                </a:rPr>
                <a:t></a:t>
              </a:r>
              <a:endParaRPr lang="en-US" altLang="zh-CN" sz="1800">
                <a:ea typeface="宋体" charset="-122"/>
              </a:endParaRPr>
            </a:p>
          </p:txBody>
        </p:sp>
      </p:grpSp>
      <p:grpSp>
        <p:nvGrpSpPr>
          <p:cNvPr id="5" name="Group 29"/>
          <p:cNvGrpSpPr>
            <a:grpSpLocks/>
          </p:cNvGrpSpPr>
          <p:nvPr/>
        </p:nvGrpSpPr>
        <p:grpSpPr bwMode="auto">
          <a:xfrm>
            <a:off x="2084388" y="3064828"/>
            <a:ext cx="692150" cy="2422525"/>
            <a:chOff x="1284" y="2163"/>
            <a:chExt cx="436" cy="1526"/>
          </a:xfrm>
        </p:grpSpPr>
        <p:sp>
          <p:nvSpPr>
            <p:cNvPr id="12386" name="Line 30"/>
            <p:cNvSpPr>
              <a:spLocks noChangeShapeType="1"/>
            </p:cNvSpPr>
            <p:nvPr/>
          </p:nvSpPr>
          <p:spPr bwMode="auto">
            <a:xfrm>
              <a:off x="1288" y="2163"/>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87" name="Freeform 31"/>
            <p:cNvSpPr>
              <a:spLocks/>
            </p:cNvSpPr>
            <p:nvPr/>
          </p:nvSpPr>
          <p:spPr bwMode="auto">
            <a:xfrm rot="10800000" flipH="1">
              <a:off x="1284" y="3074"/>
              <a:ext cx="432" cy="615"/>
            </a:xfrm>
            <a:custGeom>
              <a:avLst/>
              <a:gdLst>
                <a:gd name="T0" fmla="*/ 0 w 432"/>
                <a:gd name="T1" fmla="*/ 777 h 547"/>
                <a:gd name="T2" fmla="*/ 67 w 432"/>
                <a:gd name="T3" fmla="*/ 436 h 547"/>
                <a:gd name="T4" fmla="*/ 202 w 432"/>
                <a:gd name="T5" fmla="*/ 179 h 547"/>
                <a:gd name="T6" fmla="*/ 432 w 432"/>
                <a:gd name="T7" fmla="*/ 0 h 547"/>
                <a:gd name="T8" fmla="*/ 0 60000 65536"/>
                <a:gd name="T9" fmla="*/ 0 60000 65536"/>
                <a:gd name="T10" fmla="*/ 0 60000 65536"/>
                <a:gd name="T11" fmla="*/ 0 60000 65536"/>
                <a:gd name="T12" fmla="*/ 0 w 432"/>
                <a:gd name="T13" fmla="*/ 0 h 547"/>
                <a:gd name="T14" fmla="*/ 432 w 432"/>
                <a:gd name="T15" fmla="*/ 547 h 547"/>
              </a:gdLst>
              <a:ahLst/>
              <a:cxnLst>
                <a:cxn ang="T8">
                  <a:pos x="T0" y="T1"/>
                </a:cxn>
                <a:cxn ang="T9">
                  <a:pos x="T2" y="T3"/>
                </a:cxn>
                <a:cxn ang="T10">
                  <a:pos x="T4" y="T5"/>
                </a:cxn>
                <a:cxn ang="T11">
                  <a:pos x="T6" y="T7"/>
                </a:cxn>
              </a:cxnLst>
              <a:rect l="T12" t="T13" r="T14" b="T15"/>
              <a:pathLst>
                <a:path w="432" h="547">
                  <a:moveTo>
                    <a:pt x="0" y="547"/>
                  </a:moveTo>
                  <a:cubicBezTo>
                    <a:pt x="11" y="507"/>
                    <a:pt x="33" y="377"/>
                    <a:pt x="67" y="307"/>
                  </a:cubicBezTo>
                  <a:cubicBezTo>
                    <a:pt x="101" y="237"/>
                    <a:pt x="141" y="176"/>
                    <a:pt x="202" y="125"/>
                  </a:cubicBezTo>
                  <a:cubicBezTo>
                    <a:pt x="263" y="74"/>
                    <a:pt x="384" y="26"/>
                    <a:pt x="432" y="0"/>
                  </a:cubicBezTo>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 name="Group 32"/>
          <p:cNvGrpSpPr>
            <a:grpSpLocks/>
          </p:cNvGrpSpPr>
          <p:nvPr/>
        </p:nvGrpSpPr>
        <p:grpSpPr bwMode="auto">
          <a:xfrm>
            <a:off x="2760663" y="1693228"/>
            <a:ext cx="692150" cy="3797300"/>
            <a:chOff x="1710" y="1299"/>
            <a:chExt cx="436" cy="2392"/>
          </a:xfrm>
        </p:grpSpPr>
        <p:sp>
          <p:nvSpPr>
            <p:cNvPr id="12384" name="Line 33"/>
            <p:cNvSpPr>
              <a:spLocks noChangeShapeType="1"/>
            </p:cNvSpPr>
            <p:nvPr/>
          </p:nvSpPr>
          <p:spPr bwMode="auto">
            <a:xfrm>
              <a:off x="1710" y="1299"/>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85" name="Freeform 34"/>
            <p:cNvSpPr>
              <a:spLocks/>
            </p:cNvSpPr>
            <p:nvPr/>
          </p:nvSpPr>
          <p:spPr bwMode="auto">
            <a:xfrm>
              <a:off x="1714" y="3076"/>
              <a:ext cx="432" cy="615"/>
            </a:xfrm>
            <a:custGeom>
              <a:avLst/>
              <a:gdLst>
                <a:gd name="T0" fmla="*/ 0 w 432"/>
                <a:gd name="T1" fmla="*/ 777 h 547"/>
                <a:gd name="T2" fmla="*/ 67 w 432"/>
                <a:gd name="T3" fmla="*/ 436 h 547"/>
                <a:gd name="T4" fmla="*/ 202 w 432"/>
                <a:gd name="T5" fmla="*/ 179 h 547"/>
                <a:gd name="T6" fmla="*/ 432 w 432"/>
                <a:gd name="T7" fmla="*/ 0 h 547"/>
                <a:gd name="T8" fmla="*/ 0 60000 65536"/>
                <a:gd name="T9" fmla="*/ 0 60000 65536"/>
                <a:gd name="T10" fmla="*/ 0 60000 65536"/>
                <a:gd name="T11" fmla="*/ 0 60000 65536"/>
                <a:gd name="T12" fmla="*/ 0 w 432"/>
                <a:gd name="T13" fmla="*/ 0 h 547"/>
                <a:gd name="T14" fmla="*/ 432 w 432"/>
                <a:gd name="T15" fmla="*/ 547 h 547"/>
              </a:gdLst>
              <a:ahLst/>
              <a:cxnLst>
                <a:cxn ang="T8">
                  <a:pos x="T0" y="T1"/>
                </a:cxn>
                <a:cxn ang="T9">
                  <a:pos x="T2" y="T3"/>
                </a:cxn>
                <a:cxn ang="T10">
                  <a:pos x="T4" y="T5"/>
                </a:cxn>
                <a:cxn ang="T11">
                  <a:pos x="T6" y="T7"/>
                </a:cxn>
              </a:cxnLst>
              <a:rect l="T12" t="T13" r="T14" b="T15"/>
              <a:pathLst>
                <a:path w="432" h="547">
                  <a:moveTo>
                    <a:pt x="0" y="547"/>
                  </a:moveTo>
                  <a:cubicBezTo>
                    <a:pt x="11" y="507"/>
                    <a:pt x="33" y="377"/>
                    <a:pt x="67" y="307"/>
                  </a:cubicBezTo>
                  <a:cubicBezTo>
                    <a:pt x="101" y="237"/>
                    <a:pt x="141" y="176"/>
                    <a:pt x="202" y="125"/>
                  </a:cubicBezTo>
                  <a:cubicBezTo>
                    <a:pt x="263" y="74"/>
                    <a:pt x="384" y="26"/>
                    <a:pt x="432" y="0"/>
                  </a:cubicBezTo>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 name="Group 35"/>
          <p:cNvGrpSpPr>
            <a:grpSpLocks/>
          </p:cNvGrpSpPr>
          <p:nvPr/>
        </p:nvGrpSpPr>
        <p:grpSpPr bwMode="auto">
          <a:xfrm>
            <a:off x="3436938" y="3064828"/>
            <a:ext cx="695325" cy="2424112"/>
            <a:chOff x="2136" y="2163"/>
            <a:chExt cx="438" cy="1527"/>
          </a:xfrm>
        </p:grpSpPr>
        <p:sp>
          <p:nvSpPr>
            <p:cNvPr id="12382" name="Line 36"/>
            <p:cNvSpPr>
              <a:spLocks noChangeShapeType="1"/>
            </p:cNvSpPr>
            <p:nvPr/>
          </p:nvSpPr>
          <p:spPr bwMode="auto">
            <a:xfrm>
              <a:off x="2142" y="2163"/>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83" name="Freeform 37"/>
            <p:cNvSpPr>
              <a:spLocks/>
            </p:cNvSpPr>
            <p:nvPr/>
          </p:nvSpPr>
          <p:spPr bwMode="auto">
            <a:xfrm rot="10800000" flipH="1">
              <a:off x="2136" y="3075"/>
              <a:ext cx="432" cy="615"/>
            </a:xfrm>
            <a:custGeom>
              <a:avLst/>
              <a:gdLst>
                <a:gd name="T0" fmla="*/ 0 w 432"/>
                <a:gd name="T1" fmla="*/ 777 h 547"/>
                <a:gd name="T2" fmla="*/ 67 w 432"/>
                <a:gd name="T3" fmla="*/ 436 h 547"/>
                <a:gd name="T4" fmla="*/ 202 w 432"/>
                <a:gd name="T5" fmla="*/ 179 h 547"/>
                <a:gd name="T6" fmla="*/ 432 w 432"/>
                <a:gd name="T7" fmla="*/ 0 h 547"/>
                <a:gd name="T8" fmla="*/ 0 60000 65536"/>
                <a:gd name="T9" fmla="*/ 0 60000 65536"/>
                <a:gd name="T10" fmla="*/ 0 60000 65536"/>
                <a:gd name="T11" fmla="*/ 0 60000 65536"/>
                <a:gd name="T12" fmla="*/ 0 w 432"/>
                <a:gd name="T13" fmla="*/ 0 h 547"/>
                <a:gd name="T14" fmla="*/ 432 w 432"/>
                <a:gd name="T15" fmla="*/ 547 h 547"/>
              </a:gdLst>
              <a:ahLst/>
              <a:cxnLst>
                <a:cxn ang="T8">
                  <a:pos x="T0" y="T1"/>
                </a:cxn>
                <a:cxn ang="T9">
                  <a:pos x="T2" y="T3"/>
                </a:cxn>
                <a:cxn ang="T10">
                  <a:pos x="T4" y="T5"/>
                </a:cxn>
                <a:cxn ang="T11">
                  <a:pos x="T6" y="T7"/>
                </a:cxn>
              </a:cxnLst>
              <a:rect l="T12" t="T13" r="T14" b="T15"/>
              <a:pathLst>
                <a:path w="432" h="547">
                  <a:moveTo>
                    <a:pt x="0" y="547"/>
                  </a:moveTo>
                  <a:cubicBezTo>
                    <a:pt x="11" y="507"/>
                    <a:pt x="33" y="377"/>
                    <a:pt x="67" y="307"/>
                  </a:cubicBezTo>
                  <a:cubicBezTo>
                    <a:pt x="101" y="237"/>
                    <a:pt x="141" y="176"/>
                    <a:pt x="202" y="125"/>
                  </a:cubicBezTo>
                  <a:cubicBezTo>
                    <a:pt x="263" y="74"/>
                    <a:pt x="384" y="26"/>
                    <a:pt x="432" y="0"/>
                  </a:cubicBezTo>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5750" name="Line 38"/>
          <p:cNvSpPr>
            <a:spLocks noChangeShapeType="1"/>
          </p:cNvSpPr>
          <p:nvPr/>
        </p:nvSpPr>
        <p:spPr bwMode="auto">
          <a:xfrm>
            <a:off x="3443288" y="2782253"/>
            <a:ext cx="0" cy="17526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51" name="Line 39"/>
          <p:cNvSpPr>
            <a:spLocks noChangeShapeType="1"/>
          </p:cNvSpPr>
          <p:nvPr/>
        </p:nvSpPr>
        <p:spPr bwMode="auto">
          <a:xfrm>
            <a:off x="4132263" y="2982278"/>
            <a:ext cx="0" cy="25146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 name="Group 40"/>
          <p:cNvGrpSpPr>
            <a:grpSpLocks/>
          </p:cNvGrpSpPr>
          <p:nvPr/>
        </p:nvGrpSpPr>
        <p:grpSpPr bwMode="auto">
          <a:xfrm>
            <a:off x="5175250" y="816380"/>
            <a:ext cx="3663950" cy="2178050"/>
            <a:chOff x="3231" y="420"/>
            <a:chExt cx="2308" cy="1372"/>
          </a:xfrm>
        </p:grpSpPr>
        <p:grpSp>
          <p:nvGrpSpPr>
            <p:cNvPr id="12322" name="Group 41"/>
            <p:cNvGrpSpPr>
              <a:grpSpLocks/>
            </p:cNvGrpSpPr>
            <p:nvPr/>
          </p:nvGrpSpPr>
          <p:grpSpPr bwMode="auto">
            <a:xfrm rot="5400000">
              <a:off x="3544" y="728"/>
              <a:ext cx="77" cy="480"/>
              <a:chOff x="1824" y="1344"/>
              <a:chExt cx="77" cy="480"/>
            </a:xfrm>
          </p:grpSpPr>
          <p:sp>
            <p:nvSpPr>
              <p:cNvPr id="12379" name="Rectangle 42"/>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80" name="Line 43"/>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81" name="Line 44"/>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323" name="Group 45"/>
            <p:cNvGrpSpPr>
              <a:grpSpLocks/>
            </p:cNvGrpSpPr>
            <p:nvPr/>
          </p:nvGrpSpPr>
          <p:grpSpPr bwMode="auto">
            <a:xfrm rot="5400000">
              <a:off x="3544" y="1025"/>
              <a:ext cx="77" cy="480"/>
              <a:chOff x="1824" y="1344"/>
              <a:chExt cx="77" cy="480"/>
            </a:xfrm>
          </p:grpSpPr>
          <p:sp>
            <p:nvSpPr>
              <p:cNvPr id="12376" name="Rectangle 46"/>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77" name="Line 47"/>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8" name="Line 48"/>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324" name="Oval 49"/>
            <p:cNvSpPr>
              <a:spLocks noChangeArrowheads="1"/>
            </p:cNvSpPr>
            <p:nvPr/>
          </p:nvSpPr>
          <p:spPr bwMode="auto">
            <a:xfrm>
              <a:off x="3287" y="948"/>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25" name="Oval 50"/>
            <p:cNvSpPr>
              <a:spLocks noChangeArrowheads="1"/>
            </p:cNvSpPr>
            <p:nvPr/>
          </p:nvSpPr>
          <p:spPr bwMode="auto">
            <a:xfrm>
              <a:off x="3285" y="123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26" name="Oval 51"/>
            <p:cNvSpPr>
              <a:spLocks noChangeArrowheads="1"/>
            </p:cNvSpPr>
            <p:nvPr/>
          </p:nvSpPr>
          <p:spPr bwMode="auto">
            <a:xfrm>
              <a:off x="4591" y="1092"/>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27" name="Line 52"/>
            <p:cNvSpPr>
              <a:spLocks noChangeShapeType="1"/>
            </p:cNvSpPr>
            <p:nvPr/>
          </p:nvSpPr>
          <p:spPr bwMode="auto">
            <a:xfrm>
              <a:off x="4217" y="1112"/>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8" name="Text Box 53"/>
            <p:cNvSpPr txBox="1">
              <a:spLocks noChangeArrowheads="1"/>
            </p:cNvSpPr>
            <p:nvPr/>
          </p:nvSpPr>
          <p:spPr bwMode="auto">
            <a:xfrm>
              <a:off x="4449" y="832"/>
              <a:ext cx="2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r>
                <a:rPr kumimoji="0" lang="en-US" altLang="zh-CN" sz="2000" i="1"/>
                <a:t>u</a:t>
              </a:r>
              <a:r>
                <a:rPr kumimoji="0" lang="en-US" altLang="zh-CN" sz="2000" baseline="-25000"/>
                <a:t>o</a:t>
              </a:r>
              <a:endParaRPr kumimoji="0" lang="en-US" altLang="zh-CN" sz="2000"/>
            </a:p>
          </p:txBody>
        </p:sp>
        <p:grpSp>
          <p:nvGrpSpPr>
            <p:cNvPr id="12329" name="Group 54"/>
            <p:cNvGrpSpPr>
              <a:grpSpLocks/>
            </p:cNvGrpSpPr>
            <p:nvPr/>
          </p:nvGrpSpPr>
          <p:grpSpPr bwMode="auto">
            <a:xfrm rot="5400000">
              <a:off x="3978" y="1399"/>
              <a:ext cx="77" cy="480"/>
              <a:chOff x="1824" y="1344"/>
              <a:chExt cx="77" cy="480"/>
            </a:xfrm>
          </p:grpSpPr>
          <p:sp>
            <p:nvSpPr>
              <p:cNvPr id="12373" name="Rectangle 55"/>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74" name="Line 56"/>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5" name="Line 57"/>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330" name="Group 58"/>
            <p:cNvGrpSpPr>
              <a:grpSpLocks/>
            </p:cNvGrpSpPr>
            <p:nvPr/>
          </p:nvGrpSpPr>
          <p:grpSpPr bwMode="auto">
            <a:xfrm>
              <a:off x="3845" y="852"/>
              <a:ext cx="384" cy="528"/>
              <a:chOff x="2304" y="1824"/>
              <a:chExt cx="384" cy="528"/>
            </a:xfrm>
          </p:grpSpPr>
          <p:sp>
            <p:nvSpPr>
              <p:cNvPr id="12361" name="Rectangle 59"/>
              <p:cNvSpPr>
                <a:spLocks noChangeArrowheads="1"/>
              </p:cNvSpPr>
              <p:nvPr/>
            </p:nvSpPr>
            <p:spPr bwMode="auto">
              <a:xfrm rot="10800000" flipH="1" flipV="1">
                <a:off x="2304" y="1824"/>
                <a:ext cx="384" cy="5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62" name="Line 60"/>
              <p:cNvSpPr>
                <a:spLocks noChangeShapeType="1"/>
              </p:cNvSpPr>
              <p:nvPr/>
            </p:nvSpPr>
            <p:spPr bwMode="auto">
              <a:xfrm rot="10800000" flipH="1" flipV="1">
                <a:off x="2336" y="1958"/>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363" name="Group 61"/>
              <p:cNvGrpSpPr>
                <a:grpSpLocks/>
              </p:cNvGrpSpPr>
              <p:nvPr/>
            </p:nvGrpSpPr>
            <p:grpSpPr bwMode="auto">
              <a:xfrm rot="10800000" flipH="1" flipV="1">
                <a:off x="2339" y="2210"/>
                <a:ext cx="48" cy="48"/>
                <a:chOff x="2856" y="2613"/>
                <a:chExt cx="48" cy="48"/>
              </a:xfrm>
            </p:grpSpPr>
            <p:sp>
              <p:nvSpPr>
                <p:cNvPr id="12371" name="Line 62"/>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2" name="Line 63"/>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364" name="Group 64"/>
              <p:cNvGrpSpPr>
                <a:grpSpLocks/>
              </p:cNvGrpSpPr>
              <p:nvPr/>
            </p:nvGrpSpPr>
            <p:grpSpPr bwMode="auto">
              <a:xfrm rot="10800000" flipH="1" flipV="1">
                <a:off x="2615" y="2066"/>
                <a:ext cx="48" cy="48"/>
                <a:chOff x="2856" y="2613"/>
                <a:chExt cx="48" cy="48"/>
              </a:xfrm>
            </p:grpSpPr>
            <p:sp>
              <p:nvSpPr>
                <p:cNvPr id="12369" name="Line 65"/>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0" name="Line 66"/>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365" name="AutoShape 67"/>
              <p:cNvSpPr>
                <a:spLocks noChangeArrowheads="1"/>
              </p:cNvSpPr>
              <p:nvPr/>
            </p:nvSpPr>
            <p:spPr bwMode="auto">
              <a:xfrm rot="-5400000" flipH="1" flipV="1">
                <a:off x="2384" y="1862"/>
                <a:ext cx="48" cy="48"/>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2366" name="Group 68"/>
              <p:cNvGrpSpPr>
                <a:grpSpLocks noChangeAspect="1"/>
              </p:cNvGrpSpPr>
              <p:nvPr/>
            </p:nvGrpSpPr>
            <p:grpSpPr bwMode="auto">
              <a:xfrm>
                <a:off x="2488" y="1872"/>
                <a:ext cx="104" cy="34"/>
                <a:chOff x="1584" y="2928"/>
                <a:chExt cx="288" cy="96"/>
              </a:xfrm>
            </p:grpSpPr>
            <p:sp>
              <p:nvSpPr>
                <p:cNvPr id="12367" name="Oval 69"/>
                <p:cNvSpPr>
                  <a:spLocks noChangeAspect="1" noChangeArrowheads="1"/>
                </p:cNvSpPr>
                <p:nvPr/>
              </p:nvSpPr>
              <p:spPr bwMode="auto">
                <a:xfrm>
                  <a:off x="1584"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68" name="Oval 70"/>
                <p:cNvSpPr>
                  <a:spLocks noChangeAspect="1" noChangeArrowheads="1"/>
                </p:cNvSpPr>
                <p:nvPr/>
              </p:nvSpPr>
              <p:spPr bwMode="auto">
                <a:xfrm>
                  <a:off x="1728"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12331" name="Line 71"/>
            <p:cNvSpPr>
              <a:spLocks noChangeShapeType="1"/>
            </p:cNvSpPr>
            <p:nvPr/>
          </p:nvSpPr>
          <p:spPr bwMode="auto">
            <a:xfrm>
              <a:off x="3777" y="1264"/>
              <a:ext cx="0" cy="384"/>
            </a:xfrm>
            <a:prstGeom prst="line">
              <a:avLst/>
            </a:prstGeom>
            <a:noFill/>
            <a:ln w="28575">
              <a:solidFill>
                <a:schemeClr val="tx1"/>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12332" name="Freeform 72"/>
            <p:cNvSpPr>
              <a:spLocks/>
            </p:cNvSpPr>
            <p:nvPr/>
          </p:nvSpPr>
          <p:spPr bwMode="auto">
            <a:xfrm>
              <a:off x="4169" y="1110"/>
              <a:ext cx="192" cy="528"/>
            </a:xfrm>
            <a:custGeom>
              <a:avLst/>
              <a:gdLst>
                <a:gd name="T0" fmla="*/ 0 w 192"/>
                <a:gd name="T1" fmla="*/ 528 h 528"/>
                <a:gd name="T2" fmla="*/ 192 w 192"/>
                <a:gd name="T3" fmla="*/ 528 h 528"/>
                <a:gd name="T4" fmla="*/ 192 w 192"/>
                <a:gd name="T5" fmla="*/ 0 h 528"/>
                <a:gd name="T6" fmla="*/ 0 60000 65536"/>
                <a:gd name="T7" fmla="*/ 0 60000 65536"/>
                <a:gd name="T8" fmla="*/ 0 60000 65536"/>
                <a:gd name="T9" fmla="*/ 0 w 192"/>
                <a:gd name="T10" fmla="*/ 0 h 528"/>
                <a:gd name="T11" fmla="*/ 192 w 192"/>
                <a:gd name="T12" fmla="*/ 528 h 528"/>
              </a:gdLst>
              <a:ahLst/>
              <a:cxnLst>
                <a:cxn ang="T6">
                  <a:pos x="T0" y="T1"/>
                </a:cxn>
                <a:cxn ang="T7">
                  <a:pos x="T2" y="T3"/>
                </a:cxn>
                <a:cxn ang="T8">
                  <a:pos x="T4" y="T5"/>
                </a:cxn>
              </a:cxnLst>
              <a:rect l="T9" t="T10" r="T11" b="T12"/>
              <a:pathLst>
                <a:path w="192" h="528">
                  <a:moveTo>
                    <a:pt x="0" y="528"/>
                  </a:moveTo>
                  <a:lnTo>
                    <a:pt x="192" y="528"/>
                  </a:lnTo>
                  <a:lnTo>
                    <a:pt x="192" y="0"/>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33" name="Text Box 73"/>
            <p:cNvSpPr txBox="1">
              <a:spLocks noChangeArrowheads="1"/>
            </p:cNvSpPr>
            <p:nvPr/>
          </p:nvSpPr>
          <p:spPr bwMode="auto">
            <a:xfrm>
              <a:off x="3911" y="1350"/>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r>
                <a:rPr kumimoji="0" lang="en-US" altLang="zh-CN" sz="2000" i="1"/>
                <a:t>R</a:t>
              </a:r>
              <a:r>
                <a:rPr kumimoji="0" lang="en-US" altLang="zh-CN" sz="2000" baseline="-25000"/>
                <a:t>f</a:t>
              </a:r>
              <a:endParaRPr kumimoji="0" lang="en-US" altLang="zh-CN" sz="2000"/>
            </a:p>
          </p:txBody>
        </p:sp>
        <p:sp>
          <p:nvSpPr>
            <p:cNvPr id="12334" name="Text Box 74"/>
            <p:cNvSpPr txBox="1">
              <a:spLocks noChangeArrowheads="1"/>
            </p:cNvSpPr>
            <p:nvPr/>
          </p:nvSpPr>
          <p:spPr bwMode="auto">
            <a:xfrm>
              <a:off x="3466" y="984"/>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r>
                <a:rPr kumimoji="0" lang="en-US" altLang="zh-CN" sz="2000" i="1"/>
                <a:t>R</a:t>
              </a:r>
              <a:r>
                <a:rPr kumimoji="0" lang="en-US" altLang="zh-CN" sz="2000" baseline="-25000"/>
                <a:t>1</a:t>
              </a:r>
              <a:endParaRPr kumimoji="0" lang="en-US" altLang="zh-CN" sz="2000"/>
            </a:p>
          </p:txBody>
        </p:sp>
        <p:sp>
          <p:nvSpPr>
            <p:cNvPr id="12335" name="Rectangle 75"/>
            <p:cNvSpPr>
              <a:spLocks noChangeArrowheads="1"/>
            </p:cNvSpPr>
            <p:nvPr/>
          </p:nvSpPr>
          <p:spPr bwMode="auto">
            <a:xfrm>
              <a:off x="3393" y="544"/>
              <a:ext cx="1056" cy="1248"/>
            </a:xfrm>
            <a:prstGeom prst="rect">
              <a:avLst/>
            </a:prstGeom>
            <a:noFill/>
            <a:ln w="285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36" name="Text Box 76"/>
            <p:cNvSpPr txBox="1">
              <a:spLocks noChangeArrowheads="1"/>
            </p:cNvSpPr>
            <p:nvPr/>
          </p:nvSpPr>
          <p:spPr bwMode="auto">
            <a:xfrm>
              <a:off x="3441" y="544"/>
              <a:ext cx="9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r>
                <a:rPr kumimoji="0" lang="zh-CN" altLang="en-US" sz="1800"/>
                <a:t>施密特触发器</a:t>
              </a:r>
            </a:p>
          </p:txBody>
        </p:sp>
        <p:grpSp>
          <p:nvGrpSpPr>
            <p:cNvPr id="12337" name="Group 77"/>
            <p:cNvGrpSpPr>
              <a:grpSpLocks noChangeAspect="1"/>
            </p:cNvGrpSpPr>
            <p:nvPr/>
          </p:nvGrpSpPr>
          <p:grpSpPr bwMode="auto">
            <a:xfrm>
              <a:off x="5063" y="1110"/>
              <a:ext cx="141" cy="290"/>
              <a:chOff x="2064" y="576"/>
              <a:chExt cx="117" cy="240"/>
            </a:xfrm>
          </p:grpSpPr>
          <p:grpSp>
            <p:nvGrpSpPr>
              <p:cNvPr id="12356" name="Group 78"/>
              <p:cNvGrpSpPr>
                <a:grpSpLocks noChangeAspect="1"/>
              </p:cNvGrpSpPr>
              <p:nvPr/>
            </p:nvGrpSpPr>
            <p:grpSpPr bwMode="auto">
              <a:xfrm>
                <a:off x="2064" y="672"/>
                <a:ext cx="117" cy="49"/>
                <a:chOff x="2064" y="672"/>
                <a:chExt cx="117" cy="49"/>
              </a:xfrm>
            </p:grpSpPr>
            <p:sp>
              <p:nvSpPr>
                <p:cNvPr id="12359" name="Line 79"/>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0" name="Line 80"/>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357" name="Line 81"/>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8" name="Line 82"/>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338" name="Group 83"/>
            <p:cNvGrpSpPr>
              <a:grpSpLocks/>
            </p:cNvGrpSpPr>
            <p:nvPr/>
          </p:nvGrpSpPr>
          <p:grpSpPr bwMode="auto">
            <a:xfrm rot="5400000">
              <a:off x="4856" y="871"/>
              <a:ext cx="77" cy="480"/>
              <a:chOff x="1824" y="1344"/>
              <a:chExt cx="77" cy="480"/>
            </a:xfrm>
          </p:grpSpPr>
          <p:sp>
            <p:nvSpPr>
              <p:cNvPr id="12353" name="Rectangle 84"/>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54" name="Line 85"/>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5" name="Line 86"/>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339" name="Group 87"/>
            <p:cNvGrpSpPr>
              <a:grpSpLocks/>
            </p:cNvGrpSpPr>
            <p:nvPr/>
          </p:nvGrpSpPr>
          <p:grpSpPr bwMode="auto">
            <a:xfrm>
              <a:off x="5063" y="1360"/>
              <a:ext cx="144" cy="96"/>
              <a:chOff x="1056" y="1392"/>
              <a:chExt cx="144" cy="96"/>
            </a:xfrm>
          </p:grpSpPr>
          <p:sp>
            <p:nvSpPr>
              <p:cNvPr id="12351" name="Line 88"/>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2" name="Line 89"/>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340" name="Oval 90"/>
            <p:cNvSpPr>
              <a:spLocks noChangeAspect="1" noChangeArrowheads="1"/>
            </p:cNvSpPr>
            <p:nvPr/>
          </p:nvSpPr>
          <p:spPr bwMode="auto">
            <a:xfrm>
              <a:off x="5111" y="1100"/>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12341" name="Freeform 91"/>
            <p:cNvSpPr>
              <a:spLocks/>
            </p:cNvSpPr>
            <p:nvPr/>
          </p:nvSpPr>
          <p:spPr bwMode="auto">
            <a:xfrm>
              <a:off x="3307" y="420"/>
              <a:ext cx="1824" cy="720"/>
            </a:xfrm>
            <a:custGeom>
              <a:avLst/>
              <a:gdLst>
                <a:gd name="T0" fmla="*/ 0 w 1824"/>
                <a:gd name="T1" fmla="*/ 528 h 720"/>
                <a:gd name="T2" fmla="*/ 0 w 1824"/>
                <a:gd name="T3" fmla="*/ 0 h 720"/>
                <a:gd name="T4" fmla="*/ 1824 w 1824"/>
                <a:gd name="T5" fmla="*/ 0 h 720"/>
                <a:gd name="T6" fmla="*/ 1824 w 1824"/>
                <a:gd name="T7" fmla="*/ 720 h 720"/>
                <a:gd name="T8" fmla="*/ 0 60000 65536"/>
                <a:gd name="T9" fmla="*/ 0 60000 65536"/>
                <a:gd name="T10" fmla="*/ 0 60000 65536"/>
                <a:gd name="T11" fmla="*/ 0 60000 65536"/>
                <a:gd name="T12" fmla="*/ 0 w 1824"/>
                <a:gd name="T13" fmla="*/ 0 h 720"/>
                <a:gd name="T14" fmla="*/ 1824 w 1824"/>
                <a:gd name="T15" fmla="*/ 720 h 720"/>
              </a:gdLst>
              <a:ahLst/>
              <a:cxnLst>
                <a:cxn ang="T8">
                  <a:pos x="T0" y="T1"/>
                </a:cxn>
                <a:cxn ang="T9">
                  <a:pos x="T2" y="T3"/>
                </a:cxn>
                <a:cxn ang="T10">
                  <a:pos x="T4" y="T5"/>
                </a:cxn>
                <a:cxn ang="T11">
                  <a:pos x="T6" y="T7"/>
                </a:cxn>
              </a:cxnLst>
              <a:rect l="T12" t="T13" r="T14" b="T15"/>
              <a:pathLst>
                <a:path w="1824" h="720">
                  <a:moveTo>
                    <a:pt x="0" y="528"/>
                  </a:moveTo>
                  <a:lnTo>
                    <a:pt x="0" y="0"/>
                  </a:lnTo>
                  <a:lnTo>
                    <a:pt x="1824" y="0"/>
                  </a:lnTo>
                  <a:lnTo>
                    <a:pt x="1824" y="720"/>
                  </a:lnTo>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42" name="Rectangle 92"/>
            <p:cNvSpPr>
              <a:spLocks noChangeArrowheads="1"/>
            </p:cNvSpPr>
            <p:nvPr/>
          </p:nvSpPr>
          <p:spPr bwMode="auto">
            <a:xfrm>
              <a:off x="4689" y="736"/>
              <a:ext cx="816" cy="1056"/>
            </a:xfrm>
            <a:prstGeom prst="rect">
              <a:avLst/>
            </a:prstGeom>
            <a:noFill/>
            <a:ln w="285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43" name="Text Box 93"/>
            <p:cNvSpPr txBox="1">
              <a:spLocks noChangeArrowheads="1"/>
            </p:cNvSpPr>
            <p:nvPr/>
          </p:nvSpPr>
          <p:spPr bwMode="auto">
            <a:xfrm>
              <a:off x="4737" y="1504"/>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r>
                <a:rPr kumimoji="0" lang="zh-CN" altLang="en-US" sz="1800"/>
                <a:t>定时电路</a:t>
              </a:r>
            </a:p>
          </p:txBody>
        </p:sp>
        <p:sp>
          <p:nvSpPr>
            <p:cNvPr id="12344" name="Text Box 94"/>
            <p:cNvSpPr txBox="1">
              <a:spLocks noChangeArrowheads="1"/>
            </p:cNvSpPr>
            <p:nvPr/>
          </p:nvSpPr>
          <p:spPr bwMode="auto">
            <a:xfrm>
              <a:off x="4881" y="114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r>
                <a:rPr kumimoji="0" lang="en-US" altLang="zh-CN" sz="1800" i="1"/>
                <a:t>C</a:t>
              </a:r>
            </a:p>
          </p:txBody>
        </p:sp>
        <p:sp>
          <p:nvSpPr>
            <p:cNvPr id="12345" name="Text Box 95"/>
            <p:cNvSpPr txBox="1">
              <a:spLocks noChangeArrowheads="1"/>
            </p:cNvSpPr>
            <p:nvPr/>
          </p:nvSpPr>
          <p:spPr bwMode="auto">
            <a:xfrm>
              <a:off x="4833" y="832"/>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r>
                <a:rPr kumimoji="0" lang="en-US" altLang="zh-CN" sz="1800" i="1"/>
                <a:t>R</a:t>
              </a:r>
            </a:p>
          </p:txBody>
        </p:sp>
        <p:grpSp>
          <p:nvGrpSpPr>
            <p:cNvPr id="12346" name="Group 96"/>
            <p:cNvGrpSpPr>
              <a:grpSpLocks/>
            </p:cNvGrpSpPr>
            <p:nvPr/>
          </p:nvGrpSpPr>
          <p:grpSpPr bwMode="auto">
            <a:xfrm>
              <a:off x="3231" y="1292"/>
              <a:ext cx="144" cy="96"/>
              <a:chOff x="1056" y="1392"/>
              <a:chExt cx="144" cy="96"/>
            </a:xfrm>
          </p:grpSpPr>
          <p:sp>
            <p:nvSpPr>
              <p:cNvPr id="12349" name="Line 97"/>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0" name="Line 98"/>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347" name="Text Box 99"/>
            <p:cNvSpPr txBox="1">
              <a:spLocks noChangeArrowheads="1"/>
            </p:cNvSpPr>
            <p:nvPr/>
          </p:nvSpPr>
          <p:spPr bwMode="auto">
            <a:xfrm>
              <a:off x="5265" y="1120"/>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r>
                <a:rPr kumimoji="0" lang="en-US" altLang="zh-CN" sz="2000" i="1"/>
                <a:t>u</a:t>
              </a:r>
              <a:r>
                <a:rPr kumimoji="0" lang="en-US" altLang="zh-CN" sz="2000" i="1" baseline="-25000"/>
                <a:t>C</a:t>
              </a:r>
              <a:endParaRPr kumimoji="0" lang="en-US" altLang="zh-CN" sz="2000" i="1"/>
            </a:p>
          </p:txBody>
        </p:sp>
        <p:sp>
          <p:nvSpPr>
            <p:cNvPr id="12348" name="Line 100"/>
            <p:cNvSpPr>
              <a:spLocks noChangeShapeType="1"/>
            </p:cNvSpPr>
            <p:nvPr/>
          </p:nvSpPr>
          <p:spPr bwMode="auto">
            <a:xfrm>
              <a:off x="5265" y="1120"/>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5813" name="Text Box 101"/>
          <p:cNvSpPr txBox="1">
            <a:spLocks noChangeArrowheads="1"/>
          </p:cNvSpPr>
          <p:nvPr/>
        </p:nvSpPr>
        <p:spPr bwMode="auto">
          <a:xfrm>
            <a:off x="1114425" y="724853"/>
            <a:ext cx="324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kumimoji="0" lang="zh-CN" altLang="en-US"/>
              <a:t>方波发生器的工作波形</a:t>
            </a:r>
          </a:p>
        </p:txBody>
      </p:sp>
      <p:sp>
        <p:nvSpPr>
          <p:cNvPr id="115814" name="Line 102"/>
          <p:cNvSpPr>
            <a:spLocks noChangeShapeType="1"/>
          </p:cNvSpPr>
          <p:nvPr/>
        </p:nvSpPr>
        <p:spPr bwMode="auto">
          <a:xfrm>
            <a:off x="1411288" y="2655253"/>
            <a:ext cx="688975" cy="0"/>
          </a:xfrm>
          <a:prstGeom prst="line">
            <a:avLst/>
          </a:prstGeom>
          <a:noFill/>
          <a:ln w="28575">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815" name="Line 103"/>
          <p:cNvSpPr>
            <a:spLocks noChangeShapeType="1"/>
          </p:cNvSpPr>
          <p:nvPr/>
        </p:nvSpPr>
        <p:spPr bwMode="auto">
          <a:xfrm>
            <a:off x="2078038" y="1993265"/>
            <a:ext cx="688975" cy="0"/>
          </a:xfrm>
          <a:prstGeom prst="line">
            <a:avLst/>
          </a:prstGeom>
          <a:noFill/>
          <a:ln w="28575">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816" name="Text Box 104"/>
          <p:cNvSpPr txBox="1">
            <a:spLocks noChangeArrowheads="1"/>
          </p:cNvSpPr>
          <p:nvPr/>
        </p:nvSpPr>
        <p:spPr bwMode="auto">
          <a:xfrm>
            <a:off x="1501775" y="2758440"/>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kumimoji="0" lang="en-US" altLang="zh-CN" sz="2000" i="1">
                <a:ea typeface="宋体" charset="-122"/>
              </a:rPr>
              <a:t>T</a:t>
            </a:r>
            <a:r>
              <a:rPr kumimoji="0" lang="en-US" altLang="zh-CN" sz="2000" baseline="-25000">
                <a:ea typeface="宋体" charset="-122"/>
              </a:rPr>
              <a:t>1</a:t>
            </a:r>
            <a:endParaRPr kumimoji="0" lang="en-US" altLang="zh-CN" sz="2000">
              <a:ea typeface="宋体" charset="-122"/>
            </a:endParaRPr>
          </a:p>
        </p:txBody>
      </p:sp>
      <p:sp>
        <p:nvSpPr>
          <p:cNvPr id="115817" name="Text Box 105"/>
          <p:cNvSpPr txBox="1">
            <a:spLocks noChangeArrowheads="1"/>
          </p:cNvSpPr>
          <p:nvPr/>
        </p:nvSpPr>
        <p:spPr bwMode="auto">
          <a:xfrm>
            <a:off x="2232025" y="1574165"/>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kumimoji="0" lang="en-US" altLang="zh-CN" sz="2000" i="1">
                <a:ea typeface="宋体" charset="-122"/>
              </a:rPr>
              <a:t>T</a:t>
            </a:r>
            <a:r>
              <a:rPr kumimoji="0" lang="en-US" altLang="zh-CN" sz="2000" baseline="-25000">
                <a:ea typeface="宋体" charset="-122"/>
              </a:rPr>
              <a:t>2</a:t>
            </a:r>
            <a:endParaRPr kumimoji="0" lang="en-US" altLang="zh-CN" sz="2000">
              <a:ea typeface="宋体" charset="-122"/>
            </a:endParaRPr>
          </a:p>
        </p:txBody>
      </p:sp>
      <p:sp>
        <p:nvSpPr>
          <p:cNvPr id="115818" name="AutoShape 106"/>
          <p:cNvSpPr>
            <a:spLocks noChangeArrowheads="1"/>
          </p:cNvSpPr>
          <p:nvPr/>
        </p:nvSpPr>
        <p:spPr bwMode="auto">
          <a:xfrm>
            <a:off x="179388" y="3268028"/>
            <a:ext cx="1322387" cy="758825"/>
          </a:xfrm>
          <a:prstGeom prst="wedgeRoundRectCallout">
            <a:avLst>
              <a:gd name="adj1" fmla="val 69449"/>
              <a:gd name="adj2" fmla="val 128241"/>
              <a:gd name="adj3" fmla="val 16667"/>
            </a:avLst>
          </a:prstGeom>
          <a:solidFill>
            <a:schemeClr val="bg1"/>
          </a:solidFill>
          <a:ln w="28575">
            <a:solidFill>
              <a:schemeClr val="tx1"/>
            </a:solidFill>
            <a:miter lim="800000"/>
            <a:headEnd/>
            <a:tailEnd/>
          </a:ln>
        </p:spPr>
        <p:txBody>
          <a:bodyPr anchor="ctr"/>
          <a:lstStyle/>
          <a:p>
            <a:pPr algn="ctr"/>
            <a:r>
              <a:rPr kumimoji="0" lang="zh-CN" altLang="en-US" sz="2000"/>
              <a:t>时间常数</a:t>
            </a:r>
          </a:p>
          <a:p>
            <a:pPr algn="ctr"/>
            <a:r>
              <a:rPr kumimoji="0" lang="zh-CN" altLang="en-US" sz="2000" i="1">
                <a:sym typeface="Symbol" pitchFamily="18" charset="2"/>
              </a:rPr>
              <a:t></a:t>
            </a:r>
            <a:r>
              <a:rPr kumimoji="0" lang="zh-CN" altLang="en-US" sz="2000">
                <a:sym typeface="Symbol" pitchFamily="18" charset="2"/>
              </a:rPr>
              <a:t> </a:t>
            </a:r>
            <a:r>
              <a:rPr kumimoji="0" lang="en-US" altLang="zh-CN" sz="2000">
                <a:sym typeface="Symbol" pitchFamily="18" charset="2"/>
              </a:rPr>
              <a:t>=</a:t>
            </a:r>
            <a:r>
              <a:rPr kumimoji="0" lang="en-US" altLang="zh-CN" sz="2000" i="1">
                <a:sym typeface="Symbol" pitchFamily="18" charset="2"/>
              </a:rPr>
              <a:t>RC</a:t>
            </a:r>
            <a:endParaRPr kumimoji="0" lang="en-US" altLang="zh-CN" sz="2000" i="1"/>
          </a:p>
        </p:txBody>
      </p:sp>
      <p:sp>
        <p:nvSpPr>
          <p:cNvPr id="115819" name="AutoShape 107"/>
          <p:cNvSpPr>
            <a:spLocks noChangeArrowheads="1"/>
          </p:cNvSpPr>
          <p:nvPr/>
        </p:nvSpPr>
        <p:spPr bwMode="auto">
          <a:xfrm>
            <a:off x="2767013" y="3683953"/>
            <a:ext cx="1322387" cy="758825"/>
          </a:xfrm>
          <a:prstGeom prst="wedgeRoundRectCallout">
            <a:avLst>
              <a:gd name="adj1" fmla="val -91056"/>
              <a:gd name="adj2" fmla="val 87866"/>
              <a:gd name="adj3" fmla="val 16667"/>
            </a:avLst>
          </a:prstGeom>
          <a:solidFill>
            <a:schemeClr val="bg1"/>
          </a:solidFill>
          <a:ln w="28575">
            <a:solidFill>
              <a:schemeClr val="tx1"/>
            </a:solidFill>
            <a:miter lim="800000"/>
            <a:headEnd/>
            <a:tailEnd/>
          </a:ln>
        </p:spPr>
        <p:txBody>
          <a:bodyPr anchor="ctr"/>
          <a:lstStyle/>
          <a:p>
            <a:pPr algn="ctr"/>
            <a:r>
              <a:rPr kumimoji="0" lang="zh-CN" altLang="en-US" sz="2000"/>
              <a:t>时间常数</a:t>
            </a:r>
          </a:p>
          <a:p>
            <a:pPr algn="ctr"/>
            <a:r>
              <a:rPr kumimoji="0" lang="zh-CN" altLang="en-US" sz="2000" i="1">
                <a:sym typeface="Symbol" pitchFamily="18" charset="2"/>
              </a:rPr>
              <a:t> </a:t>
            </a:r>
            <a:r>
              <a:rPr kumimoji="0" lang="en-US" altLang="zh-CN" sz="2000">
                <a:sym typeface="Symbol" pitchFamily="18" charset="2"/>
              </a:rPr>
              <a:t>=</a:t>
            </a:r>
            <a:r>
              <a:rPr kumimoji="0" lang="en-US" altLang="zh-CN" sz="2000" i="1">
                <a:sym typeface="Symbol" pitchFamily="18" charset="2"/>
              </a:rPr>
              <a:t>RC</a:t>
            </a:r>
            <a:endParaRPr kumimoji="0" lang="en-US" altLang="zh-CN" sz="2000" i="1"/>
          </a:p>
        </p:txBody>
      </p:sp>
      <p:sp>
        <p:nvSpPr>
          <p:cNvPr id="115820" name="Text Box 108"/>
          <p:cNvSpPr txBox="1">
            <a:spLocks noChangeArrowheads="1"/>
          </p:cNvSpPr>
          <p:nvPr/>
        </p:nvSpPr>
        <p:spPr bwMode="auto">
          <a:xfrm>
            <a:off x="4694238" y="3071178"/>
            <a:ext cx="933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kumimoji="0" lang="en-US" altLang="zh-CN" sz="2000" i="1"/>
              <a:t>T</a:t>
            </a:r>
            <a:r>
              <a:rPr kumimoji="0" lang="en-US" altLang="zh-CN" sz="2000" baseline="-25000"/>
              <a:t>1</a:t>
            </a:r>
            <a:r>
              <a:rPr kumimoji="0" lang="zh-CN" altLang="en-US" sz="2000"/>
              <a:t>段：</a:t>
            </a:r>
          </a:p>
        </p:txBody>
      </p:sp>
      <p:graphicFrame>
        <p:nvGraphicFramePr>
          <p:cNvPr id="115821" name="Object 109"/>
          <p:cNvGraphicFramePr>
            <a:graphicFrameLocks noChangeAspect="1"/>
          </p:cNvGraphicFramePr>
          <p:nvPr>
            <p:extLst>
              <p:ext uri="{D42A27DB-BD31-4B8C-83A1-F6EECF244321}">
                <p14:modId xmlns:p14="http://schemas.microsoft.com/office/powerpoint/2010/main" val="625241717"/>
              </p:ext>
            </p:extLst>
          </p:nvPr>
        </p:nvGraphicFramePr>
        <p:xfrm>
          <a:off x="4991100" y="3366453"/>
          <a:ext cx="2924175" cy="569912"/>
        </p:xfrm>
        <a:graphic>
          <a:graphicData uri="http://schemas.openxmlformats.org/presentationml/2006/ole">
            <mc:AlternateContent xmlns:mc="http://schemas.openxmlformats.org/markup-compatibility/2006">
              <mc:Choice xmlns:v="urn:schemas-microsoft-com:vml" Requires="v">
                <p:oleObj spid="_x0000_s12534" name="Equation" r:id="rId3" imgW="1828800" imgH="355320" progId="Equation.DSMT4">
                  <p:embed/>
                </p:oleObj>
              </mc:Choice>
              <mc:Fallback>
                <p:oleObj name="Equation" r:id="rId3" imgW="1828800" imgH="355320" progId="Equation.DSMT4">
                  <p:embed/>
                  <p:pic>
                    <p:nvPicPr>
                      <p:cNvPr id="0" name="Object 1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100" y="3366453"/>
                        <a:ext cx="2924175"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822" name="Object 110"/>
          <p:cNvGraphicFramePr>
            <a:graphicFrameLocks noChangeAspect="1"/>
          </p:cNvGraphicFramePr>
          <p:nvPr>
            <p:extLst>
              <p:ext uri="{D42A27DB-BD31-4B8C-83A1-F6EECF244321}">
                <p14:modId xmlns:p14="http://schemas.microsoft.com/office/powerpoint/2010/main" val="1495930272"/>
              </p:ext>
            </p:extLst>
          </p:nvPr>
        </p:nvGraphicFramePr>
        <p:xfrm>
          <a:off x="5000625" y="4018915"/>
          <a:ext cx="3878263" cy="731838"/>
        </p:xfrm>
        <a:graphic>
          <a:graphicData uri="http://schemas.openxmlformats.org/presentationml/2006/ole">
            <mc:AlternateContent xmlns:mc="http://schemas.openxmlformats.org/markup-compatibility/2006">
              <mc:Choice xmlns:v="urn:schemas-microsoft-com:vml" Requires="v">
                <p:oleObj spid="_x0000_s12535" name="Equation" r:id="rId5" imgW="2425680" imgH="457200" progId="Equation.DSMT4">
                  <p:embed/>
                </p:oleObj>
              </mc:Choice>
              <mc:Fallback>
                <p:oleObj name="Equation" r:id="rId5" imgW="2425680" imgH="457200" progId="Equation.DSMT4">
                  <p:embed/>
                  <p:pic>
                    <p:nvPicPr>
                      <p:cNvPr id="0" name="Object 1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0625" y="4018915"/>
                        <a:ext cx="3878263" cy="73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823" name="Text Box 111"/>
          <p:cNvSpPr txBox="1">
            <a:spLocks noChangeArrowheads="1"/>
          </p:cNvSpPr>
          <p:nvPr/>
        </p:nvSpPr>
        <p:spPr bwMode="auto">
          <a:xfrm>
            <a:off x="4694238" y="4706303"/>
            <a:ext cx="974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kumimoji="0" lang="en-US" altLang="zh-CN" sz="2000" i="1"/>
              <a:t>T</a:t>
            </a:r>
            <a:r>
              <a:rPr kumimoji="0" lang="en-US" altLang="zh-CN" sz="2000" baseline="-25000"/>
              <a:t>2 </a:t>
            </a:r>
            <a:r>
              <a:rPr kumimoji="0" lang="zh-CN" altLang="en-US" sz="2000"/>
              <a:t>段：</a:t>
            </a:r>
          </a:p>
        </p:txBody>
      </p:sp>
      <p:graphicFrame>
        <p:nvGraphicFramePr>
          <p:cNvPr id="115824" name="Object 112"/>
          <p:cNvGraphicFramePr>
            <a:graphicFrameLocks noChangeAspect="1"/>
          </p:cNvGraphicFramePr>
          <p:nvPr>
            <p:extLst>
              <p:ext uri="{D42A27DB-BD31-4B8C-83A1-F6EECF244321}">
                <p14:modId xmlns:p14="http://schemas.microsoft.com/office/powerpoint/2010/main" val="2998850130"/>
              </p:ext>
            </p:extLst>
          </p:nvPr>
        </p:nvGraphicFramePr>
        <p:xfrm>
          <a:off x="5000625" y="5034915"/>
          <a:ext cx="3106738" cy="571500"/>
        </p:xfrm>
        <a:graphic>
          <a:graphicData uri="http://schemas.openxmlformats.org/presentationml/2006/ole">
            <mc:AlternateContent xmlns:mc="http://schemas.openxmlformats.org/markup-compatibility/2006">
              <mc:Choice xmlns:v="urn:schemas-microsoft-com:vml" Requires="v">
                <p:oleObj spid="_x0000_s12536" name="Equation" r:id="rId7" imgW="1942920" imgH="355320" progId="Equation.DSMT4">
                  <p:embed/>
                </p:oleObj>
              </mc:Choice>
              <mc:Fallback>
                <p:oleObj name="Equation" r:id="rId7" imgW="1942920" imgH="355320" progId="Equation.DSMT4">
                  <p:embed/>
                  <p:pic>
                    <p:nvPicPr>
                      <p:cNvPr id="0" name="Object 1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0625" y="5034915"/>
                        <a:ext cx="3106738"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825" name="Object 113"/>
          <p:cNvGraphicFramePr>
            <a:graphicFrameLocks noChangeAspect="1"/>
          </p:cNvGraphicFramePr>
          <p:nvPr>
            <p:extLst>
              <p:ext uri="{D42A27DB-BD31-4B8C-83A1-F6EECF244321}">
                <p14:modId xmlns:p14="http://schemas.microsoft.com/office/powerpoint/2010/main" val="3561132283"/>
              </p:ext>
            </p:extLst>
          </p:nvPr>
        </p:nvGraphicFramePr>
        <p:xfrm>
          <a:off x="4991100" y="5688965"/>
          <a:ext cx="3919538" cy="731838"/>
        </p:xfrm>
        <a:graphic>
          <a:graphicData uri="http://schemas.openxmlformats.org/presentationml/2006/ole">
            <mc:AlternateContent xmlns:mc="http://schemas.openxmlformats.org/markup-compatibility/2006">
              <mc:Choice xmlns:v="urn:schemas-microsoft-com:vml" Requires="v">
                <p:oleObj spid="_x0000_s12537" name="Equation" r:id="rId9" imgW="2450880" imgH="457200" progId="Equation.DSMT4">
                  <p:embed/>
                </p:oleObj>
              </mc:Choice>
              <mc:Fallback>
                <p:oleObj name="Equation" r:id="rId9" imgW="2450880" imgH="457200" progId="Equation.DSMT4">
                  <p:embed/>
                  <p:pic>
                    <p:nvPicPr>
                      <p:cNvPr id="0" name="Object 1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1100" y="5688965"/>
                        <a:ext cx="3919538" cy="73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826" name="Text Box 114"/>
          <p:cNvSpPr txBox="1">
            <a:spLocks noChangeArrowheads="1"/>
          </p:cNvSpPr>
          <p:nvPr/>
        </p:nvSpPr>
        <p:spPr bwMode="auto">
          <a:xfrm>
            <a:off x="249238" y="5785803"/>
            <a:ext cx="1462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kumimoji="0" lang="zh-CN" altLang="en-US" sz="2000"/>
              <a:t>振荡周期：</a:t>
            </a:r>
          </a:p>
        </p:txBody>
      </p:sp>
      <p:graphicFrame>
        <p:nvGraphicFramePr>
          <p:cNvPr id="115827" name="Object 115"/>
          <p:cNvGraphicFramePr>
            <a:graphicFrameLocks noChangeAspect="1"/>
          </p:cNvGraphicFramePr>
          <p:nvPr>
            <p:extLst>
              <p:ext uri="{D42A27DB-BD31-4B8C-83A1-F6EECF244321}">
                <p14:modId xmlns:p14="http://schemas.microsoft.com/office/powerpoint/2010/main" val="582802317"/>
              </p:ext>
            </p:extLst>
          </p:nvPr>
        </p:nvGraphicFramePr>
        <p:xfrm>
          <a:off x="1531938" y="5706428"/>
          <a:ext cx="2843212" cy="690562"/>
        </p:xfrm>
        <a:graphic>
          <a:graphicData uri="http://schemas.openxmlformats.org/presentationml/2006/ole">
            <mc:AlternateContent xmlns:mc="http://schemas.openxmlformats.org/markup-compatibility/2006">
              <mc:Choice xmlns:v="urn:schemas-microsoft-com:vml" Requires="v">
                <p:oleObj spid="_x0000_s12538" name="Equation" r:id="rId11" imgW="1777680" imgH="431640" progId="Equation.DSMT4">
                  <p:embed/>
                </p:oleObj>
              </mc:Choice>
              <mc:Fallback>
                <p:oleObj name="Equation" r:id="rId11" imgW="1777680" imgH="431640" progId="Equation.DSMT4">
                  <p:embed/>
                  <p:pic>
                    <p:nvPicPr>
                      <p:cNvPr id="0" name="Object 1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31938" y="5706428"/>
                        <a:ext cx="2843212" cy="690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828" name="AutoShape 116"/>
          <p:cNvSpPr>
            <a:spLocks noChangeArrowheads="1"/>
          </p:cNvSpPr>
          <p:nvPr/>
        </p:nvSpPr>
        <p:spPr bwMode="auto">
          <a:xfrm>
            <a:off x="5588000" y="4769803"/>
            <a:ext cx="3122613" cy="604837"/>
          </a:xfrm>
          <a:prstGeom prst="wedgeRoundRectCallout">
            <a:avLst>
              <a:gd name="adj1" fmla="val -57880"/>
              <a:gd name="adj2" fmla="val 134514"/>
              <a:gd name="adj3" fmla="val 16667"/>
            </a:avLst>
          </a:prstGeom>
          <a:solidFill>
            <a:schemeClr val="bg1"/>
          </a:solidFill>
          <a:ln w="28575">
            <a:solidFill>
              <a:schemeClr val="tx1"/>
            </a:solidFill>
            <a:miter lim="800000"/>
            <a:headEnd/>
            <a:tailEnd/>
          </a:ln>
        </p:spPr>
        <p:txBody>
          <a:bodyPr anchor="ctr"/>
          <a:lstStyle/>
          <a:p>
            <a:pPr algn="ctr"/>
            <a:r>
              <a:rPr kumimoji="0" lang="en-US" altLang="zh-CN" sz="2000" i="1"/>
              <a:t>T</a:t>
            </a:r>
            <a:r>
              <a:rPr kumimoji="0" lang="en-US" altLang="zh-CN" sz="2000" baseline="-25000"/>
              <a:t>2</a:t>
            </a:r>
            <a:r>
              <a:rPr kumimoji="0" lang="en-US" altLang="zh-CN" sz="2000" i="1"/>
              <a:t>=T</a:t>
            </a:r>
            <a:r>
              <a:rPr kumimoji="0" lang="en-US" altLang="zh-CN" sz="2000" baseline="-25000"/>
              <a:t>1</a:t>
            </a:r>
            <a:r>
              <a:rPr kumimoji="0" lang="zh-CN" altLang="en-US" sz="2000"/>
              <a:t>振荡输出为方波。</a:t>
            </a:r>
            <a:endParaRPr kumimoji="0" lang="zh-CN" altLang="en-US" sz="2000" i="1"/>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813"/>
                                        </p:tgtEl>
                                        <p:attrNameLst>
                                          <p:attrName>style.visibility</p:attrName>
                                        </p:attrNameLst>
                                      </p:cBhvr>
                                      <p:to>
                                        <p:strVal val="visible"/>
                                      </p:to>
                                    </p:set>
                                    <p:animEffect transition="in" filter="wipe(left)">
                                      <p:cBhvr>
                                        <p:cTn id="7" dur="500"/>
                                        <p:tgtEl>
                                          <p:spTgt spid="115813"/>
                                        </p:tgtEl>
                                      </p:cBhvr>
                                    </p:animEffect>
                                  </p:childTnLst>
                                </p:cTn>
                              </p:par>
                              <p:par>
                                <p:cTn id="8" presetID="12" presetClass="entr" presetSubtype="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lide(fromRight)">
                                      <p:cBhvr>
                                        <p:cTn id="10" dur="500"/>
                                        <p:tgtEl>
                                          <p:spTgt spid="8"/>
                                        </p:tgtEl>
                                      </p:cBhvr>
                                    </p:animEffect>
                                  </p:childTnLst>
                                </p:cTn>
                              </p:par>
                              <p:par>
                                <p:cTn id="11" presetID="12" presetClass="entr" presetSubtype="4"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slide(fromBottom)">
                                      <p:cBhvr>
                                        <p:cTn id="13" dur="500"/>
                                        <p:tgtEl>
                                          <p:spTgt spid="3"/>
                                        </p:tgtEl>
                                      </p:cBhvr>
                                    </p:animEffect>
                                  </p:childTnLst>
                                </p:cTn>
                              </p:par>
                              <p:par>
                                <p:cTn id="14" presetID="12" presetClass="entr" presetSubtype="4"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slide(fromBottom)">
                                      <p:cBhvr>
                                        <p:cTn id="16" dur="500"/>
                                        <p:tgtEl>
                                          <p:spTgt spid="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15716"/>
                                        </p:tgtEl>
                                        <p:attrNameLst>
                                          <p:attrName>style.visibility</p:attrName>
                                        </p:attrNameLst>
                                      </p:cBhvr>
                                      <p:to>
                                        <p:strVal val="visible"/>
                                      </p:to>
                                    </p:set>
                                    <p:animEffect transition="in" filter="wipe(down)">
                                      <p:cBhvr>
                                        <p:cTn id="26" dur="500"/>
                                        <p:tgtEl>
                                          <p:spTgt spid="115716"/>
                                        </p:tgtEl>
                                      </p:cBhvr>
                                    </p:animEffect>
                                  </p:childTnLst>
                                </p:cTn>
                              </p:par>
                            </p:childTnLst>
                          </p:cTn>
                        </p:par>
                        <p:par>
                          <p:cTn id="27" fill="hold" nodeType="afterGroup">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15728"/>
                                        </p:tgtEl>
                                        <p:attrNameLst>
                                          <p:attrName>style.visibility</p:attrName>
                                        </p:attrNameLst>
                                      </p:cBhvr>
                                      <p:to>
                                        <p:strVal val="visible"/>
                                      </p:to>
                                    </p:set>
                                    <p:animEffect transition="in" filter="wipe(up)">
                                      <p:cBhvr>
                                        <p:cTn id="30" dur="500"/>
                                        <p:tgtEl>
                                          <p:spTgt spid="11572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15717"/>
                                        </p:tgtEl>
                                        <p:attrNameLst>
                                          <p:attrName>style.visibility</p:attrName>
                                        </p:attrNameLst>
                                      </p:cBhvr>
                                      <p:to>
                                        <p:strVal val="visible"/>
                                      </p:to>
                                    </p:set>
                                    <p:animEffect transition="in" filter="wipe(down)">
                                      <p:cBhvr>
                                        <p:cTn id="40" dur="500"/>
                                        <p:tgtEl>
                                          <p:spTgt spid="115717"/>
                                        </p:tgtEl>
                                      </p:cBhvr>
                                    </p:animEffect>
                                  </p:childTnLst>
                                </p:cTn>
                              </p:par>
                            </p:childTnLst>
                          </p:cTn>
                        </p:par>
                        <p:par>
                          <p:cTn id="41" fill="hold" nodeType="afterGroup">
                            <p:stCondLst>
                              <p:cond delay="500"/>
                            </p:stCondLst>
                            <p:childTnLst>
                              <p:par>
                                <p:cTn id="42" presetID="22" presetClass="entr" presetSubtype="4" fill="hold" grpId="0" nodeType="afterEffect">
                                  <p:stCondLst>
                                    <p:cond delay="0"/>
                                  </p:stCondLst>
                                  <p:childTnLst>
                                    <p:set>
                                      <p:cBhvr>
                                        <p:cTn id="43" dur="1" fill="hold">
                                          <p:stCondLst>
                                            <p:cond delay="0"/>
                                          </p:stCondLst>
                                        </p:cTn>
                                        <p:tgtEl>
                                          <p:spTgt spid="115729"/>
                                        </p:tgtEl>
                                        <p:attrNameLst>
                                          <p:attrName>style.visibility</p:attrName>
                                        </p:attrNameLst>
                                      </p:cBhvr>
                                      <p:to>
                                        <p:strVal val="visible"/>
                                      </p:to>
                                    </p:set>
                                    <p:animEffect transition="in" filter="wipe(down)">
                                      <p:cBhvr>
                                        <p:cTn id="44" dur="500"/>
                                        <p:tgtEl>
                                          <p:spTgt spid="11572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15750"/>
                                        </p:tgtEl>
                                        <p:attrNameLst>
                                          <p:attrName>style.visibility</p:attrName>
                                        </p:attrNameLst>
                                      </p:cBhvr>
                                      <p:to>
                                        <p:strVal val="visible"/>
                                      </p:to>
                                    </p:set>
                                    <p:animEffect transition="in" filter="wipe(down)">
                                      <p:cBhvr>
                                        <p:cTn id="54" dur="500"/>
                                        <p:tgtEl>
                                          <p:spTgt spid="115750"/>
                                        </p:tgtEl>
                                      </p:cBhvr>
                                    </p:animEffect>
                                  </p:childTnLst>
                                </p:cTn>
                              </p:par>
                            </p:childTnLst>
                          </p:cTn>
                        </p:par>
                        <p:par>
                          <p:cTn id="55" fill="hold" nodeType="afterGroup">
                            <p:stCondLst>
                              <p:cond delay="500"/>
                            </p:stCondLst>
                            <p:childTnLst>
                              <p:par>
                                <p:cTn id="56" presetID="22" presetClass="entr" presetSubtype="1" fill="hold" grpId="0" nodeType="afterEffect">
                                  <p:stCondLst>
                                    <p:cond delay="0"/>
                                  </p:stCondLst>
                                  <p:childTnLst>
                                    <p:set>
                                      <p:cBhvr>
                                        <p:cTn id="57" dur="1" fill="hold">
                                          <p:stCondLst>
                                            <p:cond delay="0"/>
                                          </p:stCondLst>
                                        </p:cTn>
                                        <p:tgtEl>
                                          <p:spTgt spid="115730"/>
                                        </p:tgtEl>
                                        <p:attrNameLst>
                                          <p:attrName>style.visibility</p:attrName>
                                        </p:attrNameLst>
                                      </p:cBhvr>
                                      <p:to>
                                        <p:strVal val="visible"/>
                                      </p:to>
                                    </p:set>
                                    <p:animEffect transition="in" filter="wipe(up)">
                                      <p:cBhvr>
                                        <p:cTn id="58" dur="500"/>
                                        <p:tgtEl>
                                          <p:spTgt spid="11573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left)">
                                      <p:cBhvr>
                                        <p:cTn id="63" dur="500"/>
                                        <p:tgtEl>
                                          <p:spTgt spid="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15751"/>
                                        </p:tgtEl>
                                        <p:attrNameLst>
                                          <p:attrName>style.visibility</p:attrName>
                                        </p:attrNameLst>
                                      </p:cBhvr>
                                      <p:to>
                                        <p:strVal val="visible"/>
                                      </p:to>
                                    </p:set>
                                    <p:animEffect transition="in" filter="wipe(down)">
                                      <p:cBhvr>
                                        <p:cTn id="68" dur="500"/>
                                        <p:tgtEl>
                                          <p:spTgt spid="115751"/>
                                        </p:tgtEl>
                                      </p:cBhvr>
                                    </p:animEffect>
                                  </p:childTnLst>
                                </p:cTn>
                              </p:par>
                            </p:childTnLst>
                          </p:cTn>
                        </p:par>
                        <p:par>
                          <p:cTn id="69" fill="hold" nodeType="afterGroup">
                            <p:stCondLst>
                              <p:cond delay="500"/>
                            </p:stCondLst>
                            <p:childTnLst>
                              <p:par>
                                <p:cTn id="70" presetID="22" presetClass="entr" presetSubtype="4" fill="hold" grpId="0" nodeType="afterEffect">
                                  <p:stCondLst>
                                    <p:cond delay="0"/>
                                  </p:stCondLst>
                                  <p:childTnLst>
                                    <p:set>
                                      <p:cBhvr>
                                        <p:cTn id="71" dur="1" fill="hold">
                                          <p:stCondLst>
                                            <p:cond delay="0"/>
                                          </p:stCondLst>
                                        </p:cTn>
                                        <p:tgtEl>
                                          <p:spTgt spid="115731"/>
                                        </p:tgtEl>
                                        <p:attrNameLst>
                                          <p:attrName>style.visibility</p:attrName>
                                        </p:attrNameLst>
                                      </p:cBhvr>
                                      <p:to>
                                        <p:strVal val="visible"/>
                                      </p:to>
                                    </p:set>
                                    <p:animEffect transition="in" filter="wipe(down)">
                                      <p:cBhvr>
                                        <p:cTn id="72" dur="500"/>
                                        <p:tgtEl>
                                          <p:spTgt spid="11573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115814"/>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115816"/>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115815"/>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115817"/>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115818"/>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115819"/>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iterate type="lt">
                                    <p:tmAbs val="75"/>
                                  </p:iterate>
                                  <p:childTnLst>
                                    <p:set>
                                      <p:cBhvr>
                                        <p:cTn id="100" dur="1" fill="hold">
                                          <p:stCondLst>
                                            <p:cond delay="74"/>
                                          </p:stCondLst>
                                        </p:cTn>
                                        <p:tgtEl>
                                          <p:spTgt spid="115820"/>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499"/>
                                          </p:stCondLst>
                                        </p:cTn>
                                        <p:tgtEl>
                                          <p:spTgt spid="115821"/>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nodeType="clickEffect">
                                  <p:stCondLst>
                                    <p:cond delay="0"/>
                                  </p:stCondLst>
                                  <p:childTnLst>
                                    <p:set>
                                      <p:cBhvr>
                                        <p:cTn id="108" dur="1" fill="hold">
                                          <p:stCondLst>
                                            <p:cond delay="499"/>
                                          </p:stCondLst>
                                        </p:cTn>
                                        <p:tgtEl>
                                          <p:spTgt spid="115822"/>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iterate type="lt">
                                    <p:tmAbs val="75"/>
                                  </p:iterate>
                                  <p:childTnLst>
                                    <p:set>
                                      <p:cBhvr>
                                        <p:cTn id="112" dur="1" fill="hold">
                                          <p:stCondLst>
                                            <p:cond delay="74"/>
                                          </p:stCondLst>
                                        </p:cTn>
                                        <p:tgtEl>
                                          <p:spTgt spid="115823"/>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nodeType="clickEffect">
                                  <p:stCondLst>
                                    <p:cond delay="0"/>
                                  </p:stCondLst>
                                  <p:childTnLst>
                                    <p:set>
                                      <p:cBhvr>
                                        <p:cTn id="116" dur="1" fill="hold">
                                          <p:stCondLst>
                                            <p:cond delay="499"/>
                                          </p:stCondLst>
                                        </p:cTn>
                                        <p:tgtEl>
                                          <p:spTgt spid="115824"/>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nodeType="clickEffect">
                                  <p:stCondLst>
                                    <p:cond delay="0"/>
                                  </p:stCondLst>
                                  <p:childTnLst>
                                    <p:set>
                                      <p:cBhvr>
                                        <p:cTn id="120" dur="1" fill="hold">
                                          <p:stCondLst>
                                            <p:cond delay="499"/>
                                          </p:stCondLst>
                                        </p:cTn>
                                        <p:tgtEl>
                                          <p:spTgt spid="115825"/>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iterate type="lt">
                                    <p:tmAbs val="75"/>
                                  </p:iterate>
                                  <p:childTnLst>
                                    <p:set>
                                      <p:cBhvr>
                                        <p:cTn id="124" dur="1" fill="hold">
                                          <p:stCondLst>
                                            <p:cond delay="74"/>
                                          </p:stCondLst>
                                        </p:cTn>
                                        <p:tgtEl>
                                          <p:spTgt spid="115828"/>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grpId="0" nodeType="clickEffect">
                                  <p:stCondLst>
                                    <p:cond delay="0"/>
                                  </p:stCondLst>
                                  <p:iterate type="lt">
                                    <p:tmAbs val="75"/>
                                  </p:iterate>
                                  <p:childTnLst>
                                    <p:set>
                                      <p:cBhvr>
                                        <p:cTn id="128" dur="1" fill="hold">
                                          <p:stCondLst>
                                            <p:cond delay="74"/>
                                          </p:stCondLst>
                                        </p:cTn>
                                        <p:tgtEl>
                                          <p:spTgt spid="115826"/>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ntr" presetSubtype="0" fill="hold" nodeType="clickEffect">
                                  <p:stCondLst>
                                    <p:cond delay="0"/>
                                  </p:stCondLst>
                                  <p:childTnLst>
                                    <p:set>
                                      <p:cBhvr>
                                        <p:cTn id="132" dur="1" fill="hold">
                                          <p:stCondLst>
                                            <p:cond delay="499"/>
                                          </p:stCondLst>
                                        </p:cTn>
                                        <p:tgtEl>
                                          <p:spTgt spid="1158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animBg="1"/>
      <p:bldP spid="115717" grpId="0" animBg="1"/>
      <p:bldP spid="115728" grpId="0" animBg="1"/>
      <p:bldP spid="115729" grpId="0" animBg="1"/>
      <p:bldP spid="115730" grpId="0" animBg="1"/>
      <p:bldP spid="115731" grpId="0" animBg="1"/>
      <p:bldP spid="115750" grpId="0" animBg="1"/>
      <p:bldP spid="115751" grpId="0" animBg="1"/>
      <p:bldP spid="115813" grpId="0"/>
      <p:bldP spid="115814" grpId="0" animBg="1"/>
      <p:bldP spid="115815" grpId="0" animBg="1"/>
      <p:bldP spid="115816" grpId="0" autoUpdateAnimBg="0"/>
      <p:bldP spid="115817" grpId="0" autoUpdateAnimBg="0"/>
      <p:bldP spid="115818" grpId="0" animBg="1" autoUpdateAnimBg="0"/>
      <p:bldP spid="115819" grpId="0" animBg="1" autoUpdateAnimBg="0"/>
      <p:bldP spid="115820" grpId="0" autoUpdateAnimBg="0"/>
      <p:bldP spid="115823" grpId="0" autoUpdateAnimBg="0"/>
      <p:bldP spid="115826" grpId="0" autoUpdateAnimBg="0"/>
      <p:bldP spid="115828"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smtClean="0">
                <a:ea typeface="宋体" charset="-122"/>
              </a:rPr>
              <a:t>8.2.1 </a:t>
            </a:r>
            <a:r>
              <a:rPr lang="zh-CN" altLang="en-US" smtClean="0">
                <a:ea typeface="宋体" charset="-122"/>
              </a:rPr>
              <a:t>矩形波发生器（续</a:t>
            </a:r>
            <a:r>
              <a:rPr lang="en-US" altLang="zh-CN" smtClean="0">
                <a:ea typeface="宋体" charset="-122"/>
              </a:rPr>
              <a:t>3</a:t>
            </a:r>
            <a:r>
              <a:rPr lang="zh-CN" altLang="en-US" smtClean="0">
                <a:ea typeface="宋体" charset="-122"/>
              </a:rPr>
              <a:t>）</a:t>
            </a:r>
            <a:endParaRPr lang="zh-CN" altLang="en-US" smtClean="0">
              <a:ea typeface="楷体_GB2312" pitchFamily="49" charset="-122"/>
            </a:endParaRP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49</a:t>
            </a:fld>
            <a:endParaRPr lang="zh-CN" altLang="en-US"/>
          </a:p>
        </p:txBody>
      </p:sp>
      <p:pic>
        <p:nvPicPr>
          <p:cNvPr id="50179" name="Picture 6">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237" y="1279843"/>
            <a:ext cx="7456487"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pic>
      <p:sp>
        <p:nvSpPr>
          <p:cNvPr id="50180" name="Rectangle 7"/>
          <p:cNvSpPr>
            <a:spLocks noChangeArrowheads="1"/>
          </p:cNvSpPr>
          <p:nvPr/>
        </p:nvSpPr>
        <p:spPr bwMode="auto">
          <a:xfrm>
            <a:off x="3268663" y="822643"/>
            <a:ext cx="2941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p>
            <a:r>
              <a:rPr kumimoji="0" lang="zh-CN" altLang="en-US" dirty="0"/>
              <a:t>方波发生器仿真实验</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p:txBody>
          <a:bodyPr/>
          <a:lstStyle/>
          <a:p>
            <a:pPr eaLnBrk="1" hangingPunct="1"/>
            <a:r>
              <a:rPr lang="en-US" altLang="zh-CN" sz="3200" smtClean="0">
                <a:ea typeface="宋体" charset="-122"/>
              </a:rPr>
              <a:t>8.1.1  </a:t>
            </a:r>
            <a:r>
              <a:rPr lang="zh-CN" altLang="en-US" sz="3200" smtClean="0">
                <a:ea typeface="宋体" charset="-122"/>
              </a:rPr>
              <a:t>正弦波振荡电路的基本原理</a:t>
            </a:r>
            <a:endParaRPr lang="en-US" altLang="zh-CN" sz="3200" smtClean="0">
              <a:ea typeface="宋体" charset="-122"/>
            </a:endParaRPr>
          </a:p>
        </p:txBody>
      </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5</a:t>
            </a:fld>
            <a:endParaRPr lang="zh-CN" altLang="en-US"/>
          </a:p>
        </p:txBody>
      </p:sp>
      <p:sp>
        <p:nvSpPr>
          <p:cNvPr id="1031" name="Rectangle 3"/>
          <p:cNvSpPr>
            <a:spLocks noGrp="1" noChangeArrowheads="1"/>
          </p:cNvSpPr>
          <p:nvPr>
            <p:ph sz="quarter" idx="11"/>
          </p:nvPr>
        </p:nvSpPr>
        <p:spPr/>
        <p:txBody>
          <a:bodyPr/>
          <a:lstStyle/>
          <a:p>
            <a:pPr eaLnBrk="1" hangingPunct="1"/>
            <a:r>
              <a:rPr lang="zh-CN" altLang="en-US" smtClean="0">
                <a:ea typeface="宋体" charset="-122"/>
              </a:rPr>
              <a:t>产生自激振荡的原理</a:t>
            </a:r>
          </a:p>
        </p:txBody>
      </p:sp>
      <p:sp>
        <p:nvSpPr>
          <p:cNvPr id="40964" name="Text Box 4"/>
          <p:cNvSpPr txBox="1">
            <a:spLocks noChangeArrowheads="1"/>
          </p:cNvSpPr>
          <p:nvPr/>
        </p:nvSpPr>
        <p:spPr bwMode="auto">
          <a:xfrm>
            <a:off x="644525" y="1568450"/>
            <a:ext cx="826611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579438"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algn="just" eaLnBrk="1" hangingPunct="1"/>
            <a:r>
              <a:rPr lang="zh-CN" altLang="en-US"/>
              <a:t>利用正反馈，将放大电路输出信号反馈到输入端，与输入信号叠加（加强），如果反馈回的信号恰好与原输入信号大小相同，那么，这时即使撤除输入信号，也能在输出端维持输出。</a:t>
            </a:r>
          </a:p>
        </p:txBody>
      </p:sp>
      <p:grpSp>
        <p:nvGrpSpPr>
          <p:cNvPr id="2" name="Group 5"/>
          <p:cNvGrpSpPr>
            <a:grpSpLocks/>
          </p:cNvGrpSpPr>
          <p:nvPr/>
        </p:nvGrpSpPr>
        <p:grpSpPr bwMode="auto">
          <a:xfrm>
            <a:off x="1509713" y="3522663"/>
            <a:ext cx="5708650" cy="2371725"/>
            <a:chOff x="96" y="954"/>
            <a:chExt cx="3596" cy="1494"/>
          </a:xfrm>
        </p:grpSpPr>
        <p:grpSp>
          <p:nvGrpSpPr>
            <p:cNvPr id="1039" name="Group 6"/>
            <p:cNvGrpSpPr>
              <a:grpSpLocks/>
            </p:cNvGrpSpPr>
            <p:nvPr/>
          </p:nvGrpSpPr>
          <p:grpSpPr bwMode="auto">
            <a:xfrm>
              <a:off x="96" y="954"/>
              <a:ext cx="3596" cy="1494"/>
              <a:chOff x="1204" y="1338"/>
              <a:chExt cx="3596" cy="1494"/>
            </a:xfrm>
          </p:grpSpPr>
          <p:sp>
            <p:nvSpPr>
              <p:cNvPr id="1041" name="Rectangle 7"/>
              <p:cNvSpPr>
                <a:spLocks noChangeArrowheads="1"/>
              </p:cNvSpPr>
              <p:nvPr/>
            </p:nvSpPr>
            <p:spPr bwMode="auto">
              <a:xfrm>
                <a:off x="2400" y="1584"/>
                <a:ext cx="1488" cy="576"/>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a:t>放大电路</a:t>
                </a:r>
                <a:r>
                  <a:rPr lang="en-US" altLang="zh-CN" i="1"/>
                  <a:t>A</a:t>
                </a:r>
              </a:p>
            </p:txBody>
          </p:sp>
          <p:sp>
            <p:nvSpPr>
              <p:cNvPr id="1042" name="Rectangle 8"/>
              <p:cNvSpPr>
                <a:spLocks noChangeArrowheads="1"/>
              </p:cNvSpPr>
              <p:nvPr/>
            </p:nvSpPr>
            <p:spPr bwMode="auto">
              <a:xfrm>
                <a:off x="2448" y="2400"/>
                <a:ext cx="1392" cy="432"/>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a:t>正反馈电路</a:t>
                </a:r>
                <a:r>
                  <a:rPr lang="en-US" altLang="zh-CN" i="1"/>
                  <a:t>F</a:t>
                </a:r>
              </a:p>
            </p:txBody>
          </p:sp>
          <p:sp>
            <p:nvSpPr>
              <p:cNvPr id="1043" name="Line 9"/>
              <p:cNvSpPr>
                <a:spLocks noChangeShapeType="1"/>
              </p:cNvSpPr>
              <p:nvPr/>
            </p:nvSpPr>
            <p:spPr bwMode="auto">
              <a:xfrm>
                <a:off x="3888" y="1872"/>
                <a:ext cx="912" cy="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 name="Freeform 10"/>
              <p:cNvSpPr>
                <a:spLocks/>
              </p:cNvSpPr>
              <p:nvPr/>
            </p:nvSpPr>
            <p:spPr bwMode="auto">
              <a:xfrm>
                <a:off x="3840" y="1872"/>
                <a:ext cx="432" cy="720"/>
              </a:xfrm>
              <a:custGeom>
                <a:avLst/>
                <a:gdLst>
                  <a:gd name="T0" fmla="*/ 432 w 432"/>
                  <a:gd name="T1" fmla="*/ 0 h 720"/>
                  <a:gd name="T2" fmla="*/ 432 w 432"/>
                  <a:gd name="T3" fmla="*/ 720 h 720"/>
                  <a:gd name="T4" fmla="*/ 0 w 432"/>
                  <a:gd name="T5" fmla="*/ 720 h 720"/>
                  <a:gd name="T6" fmla="*/ 0 60000 65536"/>
                  <a:gd name="T7" fmla="*/ 0 60000 65536"/>
                  <a:gd name="T8" fmla="*/ 0 60000 65536"/>
                  <a:gd name="T9" fmla="*/ 0 w 432"/>
                  <a:gd name="T10" fmla="*/ 0 h 720"/>
                  <a:gd name="T11" fmla="*/ 432 w 432"/>
                  <a:gd name="T12" fmla="*/ 720 h 720"/>
                </a:gdLst>
                <a:ahLst/>
                <a:cxnLst>
                  <a:cxn ang="T6">
                    <a:pos x="T0" y="T1"/>
                  </a:cxn>
                  <a:cxn ang="T7">
                    <a:pos x="T2" y="T3"/>
                  </a:cxn>
                  <a:cxn ang="T8">
                    <a:pos x="T4" y="T5"/>
                  </a:cxn>
                </a:cxnLst>
                <a:rect l="T9" t="T10" r="T11" b="T12"/>
                <a:pathLst>
                  <a:path w="432" h="720">
                    <a:moveTo>
                      <a:pt x="432" y="0"/>
                    </a:moveTo>
                    <a:lnTo>
                      <a:pt x="432" y="720"/>
                    </a:lnTo>
                    <a:lnTo>
                      <a:pt x="0" y="720"/>
                    </a:lnTo>
                  </a:path>
                </a:pathLst>
              </a:custGeom>
              <a:noFill/>
              <a:ln w="28575" cap="sq">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5" name="Line 11"/>
              <p:cNvSpPr>
                <a:spLocks noChangeShapeType="1"/>
              </p:cNvSpPr>
              <p:nvPr/>
            </p:nvSpPr>
            <p:spPr bwMode="auto">
              <a:xfrm>
                <a:off x="1968" y="1872"/>
                <a:ext cx="432" cy="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6" name="Line 12"/>
              <p:cNvSpPr>
                <a:spLocks noChangeShapeType="1"/>
              </p:cNvSpPr>
              <p:nvPr/>
            </p:nvSpPr>
            <p:spPr bwMode="auto">
              <a:xfrm>
                <a:off x="1306" y="1728"/>
                <a:ext cx="43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7" name="Freeform 13"/>
              <p:cNvSpPr>
                <a:spLocks/>
              </p:cNvSpPr>
              <p:nvPr/>
            </p:nvSpPr>
            <p:spPr bwMode="auto">
              <a:xfrm>
                <a:off x="1728" y="2016"/>
                <a:ext cx="720" cy="576"/>
              </a:xfrm>
              <a:custGeom>
                <a:avLst/>
                <a:gdLst>
                  <a:gd name="T0" fmla="*/ 0 w 720"/>
                  <a:gd name="T1" fmla="*/ 0 h 576"/>
                  <a:gd name="T2" fmla="*/ 0 w 720"/>
                  <a:gd name="T3" fmla="*/ 576 h 576"/>
                  <a:gd name="T4" fmla="*/ 720 w 720"/>
                  <a:gd name="T5" fmla="*/ 576 h 576"/>
                  <a:gd name="T6" fmla="*/ 0 60000 65536"/>
                  <a:gd name="T7" fmla="*/ 0 60000 65536"/>
                  <a:gd name="T8" fmla="*/ 0 60000 65536"/>
                  <a:gd name="T9" fmla="*/ 0 w 720"/>
                  <a:gd name="T10" fmla="*/ 0 h 576"/>
                  <a:gd name="T11" fmla="*/ 720 w 720"/>
                  <a:gd name="T12" fmla="*/ 576 h 576"/>
                </a:gdLst>
                <a:ahLst/>
                <a:cxnLst>
                  <a:cxn ang="T6">
                    <a:pos x="T0" y="T1"/>
                  </a:cxn>
                  <a:cxn ang="T7">
                    <a:pos x="T2" y="T3"/>
                  </a:cxn>
                  <a:cxn ang="T8">
                    <a:pos x="T4" y="T5"/>
                  </a:cxn>
                </a:cxnLst>
                <a:rect l="T9" t="T10" r="T11" b="T12"/>
                <a:pathLst>
                  <a:path w="720" h="576">
                    <a:moveTo>
                      <a:pt x="0" y="0"/>
                    </a:moveTo>
                    <a:lnTo>
                      <a:pt x="0" y="576"/>
                    </a:lnTo>
                    <a:lnTo>
                      <a:pt x="720" y="576"/>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8" name="Line 14"/>
              <p:cNvSpPr>
                <a:spLocks noChangeShapeType="1"/>
              </p:cNvSpPr>
              <p:nvPr/>
            </p:nvSpPr>
            <p:spPr bwMode="auto">
              <a:xfrm flipH="1" flipV="1">
                <a:off x="1728" y="1776"/>
                <a:ext cx="230" cy="9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9" name="Oval 15"/>
              <p:cNvSpPr>
                <a:spLocks noChangeArrowheads="1"/>
              </p:cNvSpPr>
              <p:nvPr/>
            </p:nvSpPr>
            <p:spPr bwMode="auto">
              <a:xfrm>
                <a:off x="1730" y="1708"/>
                <a:ext cx="48" cy="48"/>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50" name="Oval 16"/>
              <p:cNvSpPr>
                <a:spLocks noChangeArrowheads="1"/>
              </p:cNvSpPr>
              <p:nvPr/>
            </p:nvSpPr>
            <p:spPr bwMode="auto">
              <a:xfrm>
                <a:off x="1708" y="1968"/>
                <a:ext cx="48" cy="48"/>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51" name="Oval 17"/>
              <p:cNvSpPr>
                <a:spLocks noChangeArrowheads="1"/>
              </p:cNvSpPr>
              <p:nvPr/>
            </p:nvSpPr>
            <p:spPr bwMode="auto">
              <a:xfrm>
                <a:off x="1204" y="1968"/>
                <a:ext cx="192" cy="192"/>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52" name="Line 18"/>
              <p:cNvSpPr>
                <a:spLocks noChangeShapeType="1"/>
              </p:cNvSpPr>
              <p:nvPr/>
            </p:nvSpPr>
            <p:spPr bwMode="auto">
              <a:xfrm>
                <a:off x="1296" y="1728"/>
                <a:ext cx="1" cy="67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3" name="Line 19"/>
              <p:cNvSpPr>
                <a:spLocks noChangeShapeType="1"/>
              </p:cNvSpPr>
              <p:nvPr/>
            </p:nvSpPr>
            <p:spPr bwMode="auto">
              <a:xfrm>
                <a:off x="1220" y="2400"/>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4" name="Text Box 20"/>
              <p:cNvSpPr txBox="1">
                <a:spLocks noChangeArrowheads="1"/>
              </p:cNvSpPr>
              <p:nvPr/>
            </p:nvSpPr>
            <p:spPr bwMode="auto">
              <a:xfrm>
                <a:off x="1526" y="1338"/>
                <a:ext cx="28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800" i="1"/>
                  <a:t>u</a:t>
                </a:r>
                <a:r>
                  <a:rPr lang="en-US" altLang="zh-CN" sz="2800" baseline="-25000"/>
                  <a:t>i</a:t>
                </a:r>
                <a:endParaRPr lang="en-US" altLang="zh-CN" sz="2800"/>
              </a:p>
            </p:txBody>
          </p:sp>
          <p:sp>
            <p:nvSpPr>
              <p:cNvPr id="1055" name="Text Box 21"/>
              <p:cNvSpPr txBox="1">
                <a:spLocks noChangeArrowheads="1"/>
              </p:cNvSpPr>
              <p:nvPr/>
            </p:nvSpPr>
            <p:spPr bwMode="auto">
              <a:xfrm>
                <a:off x="1718" y="2202"/>
                <a:ext cx="2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800" i="1"/>
                  <a:t>u</a:t>
                </a:r>
                <a:r>
                  <a:rPr lang="en-US" altLang="zh-CN" sz="2800" baseline="-25000"/>
                  <a:t>f</a:t>
                </a:r>
                <a:endParaRPr lang="en-US" altLang="zh-CN" sz="2800"/>
              </a:p>
            </p:txBody>
          </p:sp>
          <p:sp>
            <p:nvSpPr>
              <p:cNvPr id="1056" name="Text Box 22"/>
              <p:cNvSpPr txBox="1">
                <a:spLocks noChangeArrowheads="1"/>
              </p:cNvSpPr>
              <p:nvPr/>
            </p:nvSpPr>
            <p:spPr bwMode="auto">
              <a:xfrm>
                <a:off x="4358" y="1434"/>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800" i="1"/>
                  <a:t>u</a:t>
                </a:r>
                <a:r>
                  <a:rPr lang="en-US" altLang="zh-CN" sz="2800" baseline="-25000"/>
                  <a:t>o</a:t>
                </a:r>
                <a:endParaRPr lang="en-US" altLang="zh-CN" sz="2800" i="1"/>
              </a:p>
            </p:txBody>
          </p:sp>
        </p:grpSp>
        <p:sp>
          <p:nvSpPr>
            <p:cNvPr id="1040" name="Text Box 23"/>
            <p:cNvSpPr txBox="1">
              <a:spLocks noChangeArrowheads="1"/>
            </p:cNvSpPr>
            <p:nvPr/>
          </p:nvSpPr>
          <p:spPr bwMode="auto">
            <a:xfrm>
              <a:off x="854" y="1172"/>
              <a:ext cx="3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800" i="1"/>
                <a:t>u</a:t>
              </a:r>
              <a:r>
                <a:rPr lang="en-US" altLang="zh-CN" sz="2800" baseline="-25000"/>
                <a:t>d</a:t>
              </a:r>
              <a:endParaRPr lang="en-US" altLang="zh-CN" sz="2800"/>
            </a:p>
          </p:txBody>
        </p:sp>
      </p:grpSp>
      <p:graphicFrame>
        <p:nvGraphicFramePr>
          <p:cNvPr id="40987" name="Object 27"/>
          <p:cNvGraphicFramePr>
            <a:graphicFrameLocks noChangeAspect="1"/>
          </p:cNvGraphicFramePr>
          <p:nvPr/>
        </p:nvGraphicFramePr>
        <p:xfrm>
          <a:off x="2836863" y="3143250"/>
          <a:ext cx="566737" cy="674688"/>
        </p:xfrm>
        <a:graphic>
          <a:graphicData uri="http://schemas.openxmlformats.org/presentationml/2006/ole">
            <mc:AlternateContent xmlns:mc="http://schemas.openxmlformats.org/markup-compatibility/2006">
              <mc:Choice xmlns:v="urn:schemas-microsoft-com:vml" Requires="v">
                <p:oleObj spid="_x0000_s1161" name="Equation" r:id="rId3" imgW="203040" imgH="241200" progId="Equation.DSMT4">
                  <p:embed/>
                </p:oleObj>
              </mc:Choice>
              <mc:Fallback>
                <p:oleObj name="Equation" r:id="rId3" imgW="203040" imgH="241200" progId="Equation.DSMT4">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6863" y="3143250"/>
                        <a:ext cx="566737" cy="67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88" name="Object 28"/>
          <p:cNvGraphicFramePr>
            <a:graphicFrameLocks noChangeAspect="1"/>
          </p:cNvGraphicFramePr>
          <p:nvPr/>
        </p:nvGraphicFramePr>
        <p:xfrm>
          <a:off x="1557338" y="3143250"/>
          <a:ext cx="498475" cy="674688"/>
        </p:xfrm>
        <a:graphic>
          <a:graphicData uri="http://schemas.openxmlformats.org/presentationml/2006/ole">
            <mc:AlternateContent xmlns:mc="http://schemas.openxmlformats.org/markup-compatibility/2006">
              <mc:Choice xmlns:v="urn:schemas-microsoft-com:vml" Requires="v">
                <p:oleObj spid="_x0000_s1162" name="Equation" r:id="rId5" imgW="177480" imgH="241200" progId="Equation.DSMT4">
                  <p:embed/>
                </p:oleObj>
              </mc:Choice>
              <mc:Fallback>
                <p:oleObj name="Equation" r:id="rId5" imgW="177480" imgH="241200" progId="Equation.DSMT4">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7338" y="3143250"/>
                        <a:ext cx="498475" cy="67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0" name="Object 30"/>
          <p:cNvGraphicFramePr>
            <a:graphicFrameLocks noChangeAspect="1"/>
          </p:cNvGraphicFramePr>
          <p:nvPr/>
        </p:nvGraphicFramePr>
        <p:xfrm>
          <a:off x="6181725" y="3143250"/>
          <a:ext cx="1811338" cy="674688"/>
        </p:xfrm>
        <a:graphic>
          <a:graphicData uri="http://schemas.openxmlformats.org/presentationml/2006/ole">
            <mc:AlternateContent xmlns:mc="http://schemas.openxmlformats.org/markup-compatibility/2006">
              <mc:Choice xmlns:v="urn:schemas-microsoft-com:vml" Requires="v">
                <p:oleObj spid="_x0000_s1163" name="Equation" r:id="rId7" imgW="647640" imgH="241200" progId="Equation.DSMT4">
                  <p:embed/>
                </p:oleObj>
              </mc:Choice>
              <mc:Fallback>
                <p:oleObj name="Equation" r:id="rId7" imgW="647640" imgH="241200" progId="Equation.DSMT4">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1725" y="3143250"/>
                        <a:ext cx="1811338" cy="67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3" name="Object 33"/>
          <p:cNvGraphicFramePr>
            <a:graphicFrameLocks noChangeAspect="1"/>
          </p:cNvGraphicFramePr>
          <p:nvPr/>
        </p:nvGraphicFramePr>
        <p:xfrm>
          <a:off x="1703388" y="5683250"/>
          <a:ext cx="1776412" cy="674688"/>
        </p:xfrm>
        <a:graphic>
          <a:graphicData uri="http://schemas.openxmlformats.org/presentationml/2006/ole">
            <mc:AlternateContent xmlns:mc="http://schemas.openxmlformats.org/markup-compatibility/2006">
              <mc:Choice xmlns:v="urn:schemas-microsoft-com:vml" Requires="v">
                <p:oleObj spid="_x0000_s1164" name="Equation" r:id="rId9" imgW="634680" imgH="241200" progId="Equation.DSMT4">
                  <p:embed/>
                </p:oleObj>
              </mc:Choice>
              <mc:Fallback>
                <p:oleObj name="Equation" r:id="rId9" imgW="634680" imgH="241200" progId="Equation.DSMT4">
                  <p:embed/>
                  <p:pic>
                    <p:nvPicPr>
                      <p:cNvPr id="0"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03388" y="5683250"/>
                        <a:ext cx="1776412" cy="67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95" name="Text Box 35"/>
          <p:cNvSpPr txBox="1">
            <a:spLocks noChangeArrowheads="1"/>
          </p:cNvSpPr>
          <p:nvPr/>
        </p:nvSpPr>
        <p:spPr bwMode="auto">
          <a:xfrm>
            <a:off x="6480175" y="5060950"/>
            <a:ext cx="24705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dirty="0"/>
              <a:t>环路增益：</a:t>
            </a:r>
            <a:r>
              <a:rPr lang="en-US" altLang="zh-CN" i="1" dirty="0" smtClean="0"/>
              <a:t>AF</a:t>
            </a:r>
            <a:r>
              <a:rPr lang="en-US" altLang="zh-CN" dirty="0" smtClean="0"/>
              <a:t>=1</a:t>
            </a:r>
            <a:endParaRPr lang="en-US" altLang="zh-CN" dirty="0"/>
          </a:p>
        </p:txBody>
      </p:sp>
      <p:sp>
        <p:nvSpPr>
          <p:cNvPr id="40996" name="Line 36"/>
          <p:cNvSpPr>
            <a:spLocks noChangeShapeType="1"/>
          </p:cNvSpPr>
          <p:nvPr/>
        </p:nvSpPr>
        <p:spPr bwMode="auto">
          <a:xfrm>
            <a:off x="2133600" y="3444875"/>
            <a:ext cx="669925" cy="14288"/>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997" name="Line 37"/>
          <p:cNvSpPr>
            <a:spLocks noChangeShapeType="1"/>
          </p:cNvSpPr>
          <p:nvPr/>
        </p:nvSpPr>
        <p:spPr bwMode="auto">
          <a:xfrm>
            <a:off x="3429000" y="3429000"/>
            <a:ext cx="2682875" cy="0"/>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998" name="Freeform 38"/>
          <p:cNvSpPr>
            <a:spLocks/>
          </p:cNvSpPr>
          <p:nvPr/>
        </p:nvSpPr>
        <p:spPr bwMode="auto">
          <a:xfrm>
            <a:off x="3597275" y="3763963"/>
            <a:ext cx="3581400" cy="2255837"/>
          </a:xfrm>
          <a:custGeom>
            <a:avLst/>
            <a:gdLst>
              <a:gd name="T0" fmla="*/ 2147483647 w 2256"/>
              <a:gd name="T1" fmla="*/ 0 h 1421"/>
              <a:gd name="T2" fmla="*/ 2147483647 w 2256"/>
              <a:gd name="T3" fmla="*/ 2147483647 h 1421"/>
              <a:gd name="T4" fmla="*/ 0 w 2256"/>
              <a:gd name="T5" fmla="*/ 2147483647 h 1421"/>
              <a:gd name="T6" fmla="*/ 0 60000 65536"/>
              <a:gd name="T7" fmla="*/ 0 60000 65536"/>
              <a:gd name="T8" fmla="*/ 0 60000 65536"/>
              <a:gd name="T9" fmla="*/ 0 w 2256"/>
              <a:gd name="T10" fmla="*/ 0 h 1421"/>
              <a:gd name="T11" fmla="*/ 2256 w 2256"/>
              <a:gd name="T12" fmla="*/ 1421 h 1421"/>
            </a:gdLst>
            <a:ahLst/>
            <a:cxnLst>
              <a:cxn ang="T6">
                <a:pos x="T0" y="T1"/>
              </a:cxn>
              <a:cxn ang="T7">
                <a:pos x="T2" y="T3"/>
              </a:cxn>
              <a:cxn ang="T8">
                <a:pos x="T4" y="T5"/>
              </a:cxn>
            </a:cxnLst>
            <a:rect l="T9" t="T10" r="T11" b="T12"/>
            <a:pathLst>
              <a:path w="2256" h="1421">
                <a:moveTo>
                  <a:pt x="2256" y="0"/>
                </a:moveTo>
                <a:lnTo>
                  <a:pt x="2256" y="1421"/>
                </a:lnTo>
                <a:lnTo>
                  <a:pt x="0" y="1421"/>
                </a:lnTo>
              </a:path>
            </a:pathLst>
          </a:custGeom>
          <a:noFill/>
          <a:ln w="38100">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0999" name="Line 39"/>
          <p:cNvSpPr>
            <a:spLocks noChangeShapeType="1"/>
          </p:cNvSpPr>
          <p:nvPr/>
        </p:nvSpPr>
        <p:spPr bwMode="auto">
          <a:xfrm flipV="1">
            <a:off x="3048000" y="3794125"/>
            <a:ext cx="0" cy="1874838"/>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0964"/>
                                        </p:tgtEl>
                                        <p:attrNameLst>
                                          <p:attrName>style.visibility</p:attrName>
                                        </p:attrNameLst>
                                      </p:cBhvr>
                                      <p:to>
                                        <p:strVal val="visible"/>
                                      </p:to>
                                    </p:set>
                                    <p:anim calcmode="lin" valueType="num">
                                      <p:cBhvr additive="base">
                                        <p:cTn id="7" dur="500" fill="hold"/>
                                        <p:tgtEl>
                                          <p:spTgt spid="40964"/>
                                        </p:tgtEl>
                                        <p:attrNameLst>
                                          <p:attrName>ppt_x</p:attrName>
                                        </p:attrNameLst>
                                      </p:cBhvr>
                                      <p:tavLst>
                                        <p:tav tm="0">
                                          <p:val>
                                            <p:strVal val="#ppt_x"/>
                                          </p:val>
                                        </p:tav>
                                        <p:tav tm="100000">
                                          <p:val>
                                            <p:strVal val="#ppt_x"/>
                                          </p:val>
                                        </p:tav>
                                      </p:tavLst>
                                    </p:anim>
                                    <p:anim calcmode="lin" valueType="num">
                                      <p:cBhvr additive="base">
                                        <p:cTn id="8" dur="500" fill="hold"/>
                                        <p:tgtEl>
                                          <p:spTgt spid="40964"/>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4098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0996"/>
                                        </p:tgtEl>
                                        <p:attrNameLst>
                                          <p:attrName>style.visibility</p:attrName>
                                        </p:attrNameLst>
                                      </p:cBhvr>
                                      <p:to>
                                        <p:strVal val="visible"/>
                                      </p:to>
                                    </p:set>
                                    <p:animEffect transition="in" filter="wipe(left)">
                                      <p:cBhvr>
                                        <p:cTn id="21" dur="500"/>
                                        <p:tgtEl>
                                          <p:spTgt spid="40996"/>
                                        </p:tgtEl>
                                      </p:cBhvr>
                                    </p:animEffect>
                                  </p:childTnLst>
                                </p:cTn>
                              </p:par>
                            </p:childTnLst>
                          </p:cTn>
                        </p:par>
                        <p:par>
                          <p:cTn id="22" fill="hold" nodeType="afterGroup">
                            <p:stCondLst>
                              <p:cond delay="500"/>
                            </p:stCondLst>
                            <p:childTnLst>
                              <p:par>
                                <p:cTn id="23" presetID="1" presetClass="entr" presetSubtype="0" fill="hold" nodeType="afterEffect">
                                  <p:stCondLst>
                                    <p:cond delay="0"/>
                                  </p:stCondLst>
                                  <p:childTnLst>
                                    <p:set>
                                      <p:cBhvr>
                                        <p:cTn id="24" dur="1" fill="hold">
                                          <p:stCondLst>
                                            <p:cond delay="499"/>
                                          </p:stCondLst>
                                        </p:cTn>
                                        <p:tgtEl>
                                          <p:spTgt spid="4098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0997"/>
                                        </p:tgtEl>
                                        <p:attrNameLst>
                                          <p:attrName>style.visibility</p:attrName>
                                        </p:attrNameLst>
                                      </p:cBhvr>
                                      <p:to>
                                        <p:strVal val="visible"/>
                                      </p:to>
                                    </p:set>
                                    <p:animEffect transition="in" filter="wipe(left)">
                                      <p:cBhvr>
                                        <p:cTn id="29" dur="500"/>
                                        <p:tgtEl>
                                          <p:spTgt spid="40997"/>
                                        </p:tgtEl>
                                      </p:cBhvr>
                                    </p:animEffect>
                                  </p:childTnLst>
                                </p:cTn>
                              </p:par>
                            </p:childTnLst>
                          </p:cTn>
                        </p:par>
                        <p:par>
                          <p:cTn id="30" fill="hold" nodeType="afterGroup">
                            <p:stCondLst>
                              <p:cond delay="500"/>
                            </p:stCondLst>
                            <p:childTnLst>
                              <p:par>
                                <p:cTn id="31" presetID="1" presetClass="entr" presetSubtype="0" fill="hold" nodeType="afterEffect">
                                  <p:stCondLst>
                                    <p:cond delay="0"/>
                                  </p:stCondLst>
                                  <p:childTnLst>
                                    <p:set>
                                      <p:cBhvr>
                                        <p:cTn id="32" dur="1" fill="hold">
                                          <p:stCondLst>
                                            <p:cond delay="499"/>
                                          </p:stCondLst>
                                        </p:cTn>
                                        <p:tgtEl>
                                          <p:spTgt spid="4099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40998"/>
                                        </p:tgtEl>
                                        <p:attrNameLst>
                                          <p:attrName>style.visibility</p:attrName>
                                        </p:attrNameLst>
                                      </p:cBhvr>
                                      <p:to>
                                        <p:strVal val="visible"/>
                                      </p:to>
                                    </p:set>
                                    <p:animEffect transition="in" filter="wipe(right)">
                                      <p:cBhvr>
                                        <p:cTn id="37" dur="500"/>
                                        <p:tgtEl>
                                          <p:spTgt spid="40998"/>
                                        </p:tgtEl>
                                      </p:cBhvr>
                                    </p:animEffect>
                                  </p:childTnLst>
                                </p:cTn>
                              </p:par>
                            </p:childTnLst>
                          </p:cTn>
                        </p:par>
                        <p:par>
                          <p:cTn id="38" fill="hold" nodeType="afterGroup">
                            <p:stCondLst>
                              <p:cond delay="500"/>
                            </p:stCondLst>
                            <p:childTnLst>
                              <p:par>
                                <p:cTn id="39" presetID="1" presetClass="entr" presetSubtype="0" fill="hold" nodeType="afterEffect">
                                  <p:stCondLst>
                                    <p:cond delay="0"/>
                                  </p:stCondLst>
                                  <p:childTnLst>
                                    <p:set>
                                      <p:cBhvr>
                                        <p:cTn id="40" dur="1" fill="hold">
                                          <p:stCondLst>
                                            <p:cond delay="499"/>
                                          </p:stCondLst>
                                        </p:cTn>
                                        <p:tgtEl>
                                          <p:spTgt spid="4099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0999"/>
                                        </p:tgtEl>
                                        <p:attrNameLst>
                                          <p:attrName>style.visibility</p:attrName>
                                        </p:attrNameLst>
                                      </p:cBhvr>
                                      <p:to>
                                        <p:strVal val="visible"/>
                                      </p:to>
                                    </p:set>
                                    <p:animEffect transition="in" filter="wipe(down)">
                                      <p:cBhvr>
                                        <p:cTn id="45" dur="500"/>
                                        <p:tgtEl>
                                          <p:spTgt spid="4099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iterate type="lt">
                                    <p:tmPct val="100000"/>
                                  </p:iterate>
                                  <p:childTnLst>
                                    <p:set>
                                      <p:cBhvr>
                                        <p:cTn id="49" dur="1" fill="hold">
                                          <p:stCondLst>
                                            <p:cond delay="0"/>
                                          </p:stCondLst>
                                        </p:cTn>
                                        <p:tgtEl>
                                          <p:spTgt spid="40995"/>
                                        </p:tgtEl>
                                        <p:attrNameLst>
                                          <p:attrName>style.visibility</p:attrName>
                                        </p:attrNameLst>
                                      </p:cBhvr>
                                      <p:to>
                                        <p:strVal val="visible"/>
                                      </p:to>
                                    </p:set>
                                    <p:animEffect transition="in" filter="wipe(left)">
                                      <p:cBhvr>
                                        <p:cTn id="50" dur="75"/>
                                        <p:tgtEl>
                                          <p:spTgt spid="40995"/>
                                        </p:tgtEl>
                                      </p:cBhvr>
                                    </p:animEffect>
                                  </p:childTnLst>
                                </p:cTn>
                              </p:par>
                              <p:par>
                                <p:cTn id="51" presetID="35" presetClass="emph" presetSubtype="0" repeatCount="indefinite" fill="hold" grpId="1" nodeType="withEffect">
                                  <p:stCondLst>
                                    <p:cond delay="0"/>
                                  </p:stCondLst>
                                  <p:childTnLst>
                                    <p:anim calcmode="discrete" valueType="str">
                                      <p:cBhvr>
                                        <p:cTn id="52" dur="1000" fill="hold"/>
                                        <p:tgtEl>
                                          <p:spTgt spid="40997"/>
                                        </p:tgtEl>
                                        <p:attrNameLst>
                                          <p:attrName>style.visibility</p:attrName>
                                        </p:attrNameLst>
                                      </p:cBhvr>
                                      <p:tavLst>
                                        <p:tav tm="0">
                                          <p:val>
                                            <p:strVal val="hidden"/>
                                          </p:val>
                                        </p:tav>
                                        <p:tav tm="50000">
                                          <p:val>
                                            <p:strVal val="visible"/>
                                          </p:val>
                                        </p:tav>
                                      </p:tavLst>
                                    </p:anim>
                                  </p:childTnLst>
                                </p:cTn>
                              </p:par>
                              <p:par>
                                <p:cTn id="53" presetID="35" presetClass="emph" presetSubtype="0" repeatCount="indefinite" fill="hold" grpId="1" nodeType="withEffect">
                                  <p:stCondLst>
                                    <p:cond delay="0"/>
                                  </p:stCondLst>
                                  <p:childTnLst>
                                    <p:anim calcmode="discrete" valueType="str">
                                      <p:cBhvr>
                                        <p:cTn id="54" dur="1000" fill="hold"/>
                                        <p:tgtEl>
                                          <p:spTgt spid="40998"/>
                                        </p:tgtEl>
                                        <p:attrNameLst>
                                          <p:attrName>style.visibility</p:attrName>
                                        </p:attrNameLst>
                                      </p:cBhvr>
                                      <p:tavLst>
                                        <p:tav tm="0">
                                          <p:val>
                                            <p:strVal val="hidden"/>
                                          </p:val>
                                        </p:tav>
                                        <p:tav tm="50000">
                                          <p:val>
                                            <p:strVal val="visible"/>
                                          </p:val>
                                        </p:tav>
                                      </p:tavLst>
                                    </p:anim>
                                  </p:childTnLst>
                                </p:cTn>
                              </p:par>
                              <p:par>
                                <p:cTn id="55" presetID="35" presetClass="emph" presetSubtype="0" repeatCount="indefinite" fill="hold" grpId="1" nodeType="withEffect">
                                  <p:stCondLst>
                                    <p:cond delay="0"/>
                                  </p:stCondLst>
                                  <p:childTnLst>
                                    <p:anim calcmode="discrete" valueType="str">
                                      <p:cBhvr>
                                        <p:cTn id="56" dur="1000" fill="hold"/>
                                        <p:tgtEl>
                                          <p:spTgt spid="4099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utoUpdateAnimBg="0"/>
      <p:bldP spid="40995" grpId="0" autoUpdateAnimBg="0"/>
      <p:bldP spid="40996" grpId="0" animBg="1"/>
      <p:bldP spid="40997" grpId="0" animBg="1"/>
      <p:bldP spid="40997" grpId="1" animBg="1"/>
      <p:bldP spid="40998" grpId="0" animBg="1"/>
      <p:bldP spid="40998" grpId="1" animBg="1"/>
      <p:bldP spid="40999" grpId="0" animBg="1"/>
      <p:bldP spid="40999"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smtClean="0">
                <a:ea typeface="宋体" charset="-122"/>
              </a:rPr>
              <a:t>8.2.1 </a:t>
            </a:r>
            <a:r>
              <a:rPr lang="zh-CN" altLang="en-US" smtClean="0">
                <a:ea typeface="宋体" charset="-122"/>
              </a:rPr>
              <a:t>矩形波发生器（续</a:t>
            </a:r>
            <a:r>
              <a:rPr lang="en-US" altLang="zh-CN" smtClean="0">
                <a:ea typeface="宋体" charset="-122"/>
              </a:rPr>
              <a:t>4</a:t>
            </a:r>
            <a:r>
              <a:rPr lang="zh-CN" altLang="en-US" smtClean="0">
                <a:ea typeface="宋体" charset="-122"/>
              </a:rPr>
              <a:t>）</a:t>
            </a:r>
            <a:endParaRPr lang="zh-CN" altLang="en-US" smtClean="0">
              <a:ea typeface="楷体_GB2312" pitchFamily="49" charset="-122"/>
            </a:endParaRPr>
          </a:p>
        </p:txBody>
      </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50</a:t>
            </a:fld>
            <a:endParaRPr lang="zh-CN" altLang="en-US"/>
          </a:p>
        </p:txBody>
      </p:sp>
      <p:sp>
        <p:nvSpPr>
          <p:cNvPr id="117764" name="Text Box 4"/>
          <p:cNvSpPr txBox="1">
            <a:spLocks noChangeArrowheads="1"/>
          </p:cNvSpPr>
          <p:nvPr/>
        </p:nvSpPr>
        <p:spPr bwMode="auto">
          <a:xfrm>
            <a:off x="149902" y="792480"/>
            <a:ext cx="8653421"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indent="630238" eaLnBrk="1" hangingPunct="1">
              <a:lnSpc>
                <a:spcPct val="130000"/>
              </a:lnSpc>
            </a:pPr>
            <a:r>
              <a:rPr lang="zh-CN" altLang="en-US" dirty="0"/>
              <a:t>方波信号发生器电路输出电压的电平为运算放大器的饱和输出电压，如果电源发生变化，振荡器输出也将随之变化，作为一个好的信号发生器，这是不允许的。</a:t>
            </a:r>
          </a:p>
          <a:p>
            <a:pPr indent="630238" eaLnBrk="1" hangingPunct="1">
              <a:lnSpc>
                <a:spcPct val="130000"/>
              </a:lnSpc>
            </a:pPr>
            <a:r>
              <a:rPr lang="zh-CN" altLang="en-US" dirty="0"/>
              <a:t>我们可以仿照比较器幅度控制电路，在运算放大器的输出端接双向稳压管稳压电路，使电路输出幅度保持不变。</a:t>
            </a:r>
          </a:p>
        </p:txBody>
      </p:sp>
      <p:grpSp>
        <p:nvGrpSpPr>
          <p:cNvPr id="2" name="Group 167"/>
          <p:cNvGrpSpPr>
            <a:grpSpLocks/>
          </p:cNvGrpSpPr>
          <p:nvPr/>
        </p:nvGrpSpPr>
        <p:grpSpPr bwMode="auto">
          <a:xfrm>
            <a:off x="524510" y="3442018"/>
            <a:ext cx="4702175" cy="2495550"/>
            <a:chOff x="420" y="2341"/>
            <a:chExt cx="2962" cy="1572"/>
          </a:xfrm>
        </p:grpSpPr>
        <p:sp>
          <p:nvSpPr>
            <p:cNvPr id="51207" name="Text Box 79"/>
            <p:cNvSpPr txBox="1">
              <a:spLocks noChangeArrowheads="1"/>
            </p:cNvSpPr>
            <p:nvPr/>
          </p:nvSpPr>
          <p:spPr bwMode="auto">
            <a:xfrm>
              <a:off x="2887" y="2661"/>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800" i="1"/>
                <a:t>u</a:t>
              </a:r>
              <a:r>
                <a:rPr lang="en-US" altLang="zh-CN" sz="2800" baseline="-25000"/>
                <a:t>o</a:t>
              </a:r>
              <a:endParaRPr lang="en-US" altLang="zh-CN" sz="2800"/>
            </a:p>
          </p:txBody>
        </p:sp>
        <p:sp>
          <p:nvSpPr>
            <p:cNvPr id="51208" name="Text Box 80"/>
            <p:cNvSpPr txBox="1">
              <a:spLocks noChangeArrowheads="1"/>
            </p:cNvSpPr>
            <p:nvPr/>
          </p:nvSpPr>
          <p:spPr bwMode="auto">
            <a:xfrm>
              <a:off x="2406" y="3259"/>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a:t>D</a:t>
              </a:r>
              <a:r>
                <a:rPr lang="en-US" altLang="zh-CN" baseline="-25000"/>
                <a:t>Z</a:t>
              </a:r>
            </a:p>
          </p:txBody>
        </p:sp>
        <p:sp>
          <p:nvSpPr>
            <p:cNvPr id="51209" name="Text Box 81"/>
            <p:cNvSpPr txBox="1">
              <a:spLocks noChangeArrowheads="1"/>
            </p:cNvSpPr>
            <p:nvPr/>
          </p:nvSpPr>
          <p:spPr bwMode="auto">
            <a:xfrm>
              <a:off x="1341" y="340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R</a:t>
              </a:r>
              <a:r>
                <a:rPr lang="en-US" altLang="zh-CN" baseline="-25000"/>
                <a:t>1</a:t>
              </a:r>
              <a:endParaRPr lang="en-US" altLang="zh-CN"/>
            </a:p>
          </p:txBody>
        </p:sp>
        <p:grpSp>
          <p:nvGrpSpPr>
            <p:cNvPr id="51210" name="Group 166"/>
            <p:cNvGrpSpPr>
              <a:grpSpLocks/>
            </p:cNvGrpSpPr>
            <p:nvPr/>
          </p:nvGrpSpPr>
          <p:grpSpPr bwMode="auto">
            <a:xfrm>
              <a:off x="833" y="2348"/>
              <a:ext cx="2115" cy="1565"/>
              <a:chOff x="833" y="2348"/>
              <a:chExt cx="2115" cy="1565"/>
            </a:xfrm>
          </p:grpSpPr>
          <p:sp>
            <p:nvSpPr>
              <p:cNvPr id="51218" name="Oval 83"/>
              <p:cNvSpPr>
                <a:spLocks noChangeArrowheads="1"/>
              </p:cNvSpPr>
              <p:nvPr/>
            </p:nvSpPr>
            <p:spPr bwMode="auto">
              <a:xfrm>
                <a:off x="1349" y="2725"/>
                <a:ext cx="1" cy="2"/>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19" name="Line 84"/>
              <p:cNvSpPr>
                <a:spLocks noChangeShapeType="1"/>
              </p:cNvSpPr>
              <p:nvPr/>
            </p:nvSpPr>
            <p:spPr bwMode="auto">
              <a:xfrm flipH="1">
                <a:off x="1349" y="2725"/>
                <a:ext cx="148"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0" name="Oval 85"/>
              <p:cNvSpPr>
                <a:spLocks noChangeArrowheads="1"/>
              </p:cNvSpPr>
              <p:nvPr/>
            </p:nvSpPr>
            <p:spPr bwMode="auto">
              <a:xfrm>
                <a:off x="1349" y="3003"/>
                <a:ext cx="1" cy="1"/>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1" name="Line 86"/>
              <p:cNvSpPr>
                <a:spLocks noChangeShapeType="1"/>
              </p:cNvSpPr>
              <p:nvPr/>
            </p:nvSpPr>
            <p:spPr bwMode="auto">
              <a:xfrm flipH="1">
                <a:off x="1349" y="3003"/>
                <a:ext cx="148"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2" name="Oval 87"/>
              <p:cNvSpPr>
                <a:spLocks noChangeArrowheads="1"/>
              </p:cNvSpPr>
              <p:nvPr/>
            </p:nvSpPr>
            <p:spPr bwMode="auto">
              <a:xfrm>
                <a:off x="2086" y="2864"/>
                <a:ext cx="2" cy="1"/>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3" name="Line 88"/>
              <p:cNvSpPr>
                <a:spLocks noChangeShapeType="1"/>
              </p:cNvSpPr>
              <p:nvPr/>
            </p:nvSpPr>
            <p:spPr bwMode="auto">
              <a:xfrm>
                <a:off x="1939" y="2864"/>
                <a:ext cx="147"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4" name="Freeform 89"/>
              <p:cNvSpPr>
                <a:spLocks/>
              </p:cNvSpPr>
              <p:nvPr/>
            </p:nvSpPr>
            <p:spPr bwMode="auto">
              <a:xfrm>
                <a:off x="1497" y="2656"/>
                <a:ext cx="442" cy="416"/>
              </a:xfrm>
              <a:custGeom>
                <a:avLst/>
                <a:gdLst>
                  <a:gd name="T0" fmla="*/ 0 w 324"/>
                  <a:gd name="T1" fmla="*/ 0 h 324"/>
                  <a:gd name="T2" fmla="*/ 0 w 324"/>
                  <a:gd name="T3" fmla="*/ 686 h 324"/>
                  <a:gd name="T4" fmla="*/ 823 w 324"/>
                  <a:gd name="T5" fmla="*/ 343 h 324"/>
                  <a:gd name="T6" fmla="*/ 0 w 324"/>
                  <a:gd name="T7" fmla="*/ 0 h 324"/>
                  <a:gd name="T8" fmla="*/ 0 60000 65536"/>
                  <a:gd name="T9" fmla="*/ 0 60000 65536"/>
                  <a:gd name="T10" fmla="*/ 0 60000 65536"/>
                  <a:gd name="T11" fmla="*/ 0 60000 65536"/>
                  <a:gd name="T12" fmla="*/ 0 w 324"/>
                  <a:gd name="T13" fmla="*/ 0 h 324"/>
                  <a:gd name="T14" fmla="*/ 324 w 324"/>
                  <a:gd name="T15" fmla="*/ 324 h 324"/>
                </a:gdLst>
                <a:ahLst/>
                <a:cxnLst>
                  <a:cxn ang="T8">
                    <a:pos x="T0" y="T1"/>
                  </a:cxn>
                  <a:cxn ang="T9">
                    <a:pos x="T2" y="T3"/>
                  </a:cxn>
                  <a:cxn ang="T10">
                    <a:pos x="T4" y="T5"/>
                  </a:cxn>
                  <a:cxn ang="T11">
                    <a:pos x="T6" y="T7"/>
                  </a:cxn>
                </a:cxnLst>
                <a:rect l="T12" t="T13" r="T14" b="T15"/>
                <a:pathLst>
                  <a:path w="324" h="324">
                    <a:moveTo>
                      <a:pt x="0" y="0"/>
                    </a:moveTo>
                    <a:lnTo>
                      <a:pt x="0" y="324"/>
                    </a:lnTo>
                    <a:lnTo>
                      <a:pt x="324" y="162"/>
                    </a:lnTo>
                    <a:lnTo>
                      <a:pt x="0"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5" name="Line 90"/>
              <p:cNvSpPr>
                <a:spLocks noChangeShapeType="1"/>
              </p:cNvSpPr>
              <p:nvPr/>
            </p:nvSpPr>
            <p:spPr bwMode="auto">
              <a:xfrm flipH="1">
                <a:off x="1521" y="2764"/>
                <a:ext cx="4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6" name="Line 91"/>
              <p:cNvSpPr>
                <a:spLocks noChangeShapeType="1"/>
              </p:cNvSpPr>
              <p:nvPr/>
            </p:nvSpPr>
            <p:spPr bwMode="auto">
              <a:xfrm>
                <a:off x="1546" y="2951"/>
                <a:ext cx="1" cy="4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7" name="Line 92"/>
              <p:cNvSpPr>
                <a:spLocks noChangeShapeType="1"/>
              </p:cNvSpPr>
              <p:nvPr/>
            </p:nvSpPr>
            <p:spPr bwMode="auto">
              <a:xfrm flipH="1">
                <a:off x="1521" y="2972"/>
                <a:ext cx="4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8" name="Oval 93"/>
              <p:cNvSpPr>
                <a:spLocks noChangeArrowheads="1"/>
              </p:cNvSpPr>
              <p:nvPr/>
            </p:nvSpPr>
            <p:spPr bwMode="auto">
              <a:xfrm>
                <a:off x="1939" y="3280"/>
                <a:ext cx="1" cy="1"/>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9" name="Line 94"/>
              <p:cNvSpPr>
                <a:spLocks noChangeShapeType="1"/>
              </p:cNvSpPr>
              <p:nvPr/>
            </p:nvSpPr>
            <p:spPr bwMode="auto">
              <a:xfrm>
                <a:off x="1865" y="3280"/>
                <a:ext cx="7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0" name="Oval 95"/>
              <p:cNvSpPr>
                <a:spLocks noChangeArrowheads="1"/>
              </p:cNvSpPr>
              <p:nvPr/>
            </p:nvSpPr>
            <p:spPr bwMode="auto">
              <a:xfrm>
                <a:off x="1570" y="3280"/>
                <a:ext cx="2" cy="1"/>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31" name="Line 96"/>
              <p:cNvSpPr>
                <a:spLocks noChangeShapeType="1"/>
              </p:cNvSpPr>
              <p:nvPr/>
            </p:nvSpPr>
            <p:spPr bwMode="auto">
              <a:xfrm flipH="1">
                <a:off x="1570" y="3280"/>
                <a:ext cx="7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2" name="Rectangle 97"/>
              <p:cNvSpPr>
                <a:spLocks noChangeArrowheads="1"/>
              </p:cNvSpPr>
              <p:nvPr/>
            </p:nvSpPr>
            <p:spPr bwMode="auto">
              <a:xfrm>
                <a:off x="1644" y="3249"/>
                <a:ext cx="221" cy="7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33" name="Oval 98"/>
              <p:cNvSpPr>
                <a:spLocks noChangeArrowheads="1"/>
              </p:cNvSpPr>
              <p:nvPr/>
            </p:nvSpPr>
            <p:spPr bwMode="auto">
              <a:xfrm>
                <a:off x="2529" y="2864"/>
                <a:ext cx="1" cy="1"/>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34" name="Line 99"/>
              <p:cNvSpPr>
                <a:spLocks noChangeShapeType="1"/>
              </p:cNvSpPr>
              <p:nvPr/>
            </p:nvSpPr>
            <p:spPr bwMode="auto">
              <a:xfrm>
                <a:off x="2455" y="2864"/>
                <a:ext cx="7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5" name="Oval 100"/>
              <p:cNvSpPr>
                <a:spLocks noChangeArrowheads="1"/>
              </p:cNvSpPr>
              <p:nvPr/>
            </p:nvSpPr>
            <p:spPr bwMode="auto">
              <a:xfrm>
                <a:off x="2160" y="2864"/>
                <a:ext cx="2" cy="1"/>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36" name="Line 101"/>
              <p:cNvSpPr>
                <a:spLocks noChangeShapeType="1"/>
              </p:cNvSpPr>
              <p:nvPr/>
            </p:nvSpPr>
            <p:spPr bwMode="auto">
              <a:xfrm flipH="1">
                <a:off x="2160" y="2864"/>
                <a:ext cx="7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7" name="Rectangle 102"/>
              <p:cNvSpPr>
                <a:spLocks noChangeArrowheads="1"/>
              </p:cNvSpPr>
              <p:nvPr/>
            </p:nvSpPr>
            <p:spPr bwMode="auto">
              <a:xfrm>
                <a:off x="2234" y="2833"/>
                <a:ext cx="221" cy="7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38" name="Oval 103"/>
              <p:cNvSpPr>
                <a:spLocks noChangeArrowheads="1"/>
              </p:cNvSpPr>
              <p:nvPr/>
            </p:nvSpPr>
            <p:spPr bwMode="auto">
              <a:xfrm>
                <a:off x="1275" y="3696"/>
                <a:ext cx="2" cy="1"/>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39" name="Line 104"/>
              <p:cNvSpPr>
                <a:spLocks noChangeShapeType="1"/>
              </p:cNvSpPr>
              <p:nvPr/>
            </p:nvSpPr>
            <p:spPr bwMode="auto">
              <a:xfrm>
                <a:off x="1275" y="3627"/>
                <a:ext cx="2" cy="6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0" name="Oval 105"/>
              <p:cNvSpPr>
                <a:spLocks noChangeArrowheads="1"/>
              </p:cNvSpPr>
              <p:nvPr/>
            </p:nvSpPr>
            <p:spPr bwMode="auto">
              <a:xfrm>
                <a:off x="1275" y="3349"/>
                <a:ext cx="2" cy="2"/>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41" name="Line 106"/>
              <p:cNvSpPr>
                <a:spLocks noChangeShapeType="1"/>
              </p:cNvSpPr>
              <p:nvPr/>
            </p:nvSpPr>
            <p:spPr bwMode="auto">
              <a:xfrm flipV="1">
                <a:off x="1275" y="3349"/>
                <a:ext cx="2" cy="7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2" name="Rectangle 107"/>
              <p:cNvSpPr>
                <a:spLocks noChangeArrowheads="1"/>
              </p:cNvSpPr>
              <p:nvPr/>
            </p:nvSpPr>
            <p:spPr bwMode="auto">
              <a:xfrm>
                <a:off x="1234" y="3419"/>
                <a:ext cx="82" cy="208"/>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43" name="Oval 108"/>
              <p:cNvSpPr>
                <a:spLocks noChangeArrowheads="1"/>
              </p:cNvSpPr>
              <p:nvPr/>
            </p:nvSpPr>
            <p:spPr bwMode="auto">
              <a:xfrm>
                <a:off x="1792" y="2379"/>
                <a:ext cx="1" cy="1"/>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44" name="Line 109"/>
              <p:cNvSpPr>
                <a:spLocks noChangeShapeType="1"/>
              </p:cNvSpPr>
              <p:nvPr/>
            </p:nvSpPr>
            <p:spPr bwMode="auto">
              <a:xfrm>
                <a:off x="1718" y="2379"/>
                <a:ext cx="7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5" name="Oval 110"/>
              <p:cNvSpPr>
                <a:spLocks noChangeArrowheads="1"/>
              </p:cNvSpPr>
              <p:nvPr/>
            </p:nvSpPr>
            <p:spPr bwMode="auto">
              <a:xfrm>
                <a:off x="1423" y="2379"/>
                <a:ext cx="1" cy="1"/>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46" name="Line 111"/>
              <p:cNvSpPr>
                <a:spLocks noChangeShapeType="1"/>
              </p:cNvSpPr>
              <p:nvPr/>
            </p:nvSpPr>
            <p:spPr bwMode="auto">
              <a:xfrm flipH="1">
                <a:off x="1423" y="2379"/>
                <a:ext cx="7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7" name="Rectangle 112"/>
              <p:cNvSpPr>
                <a:spLocks noChangeArrowheads="1"/>
              </p:cNvSpPr>
              <p:nvPr/>
            </p:nvSpPr>
            <p:spPr bwMode="auto">
              <a:xfrm>
                <a:off x="1497" y="2348"/>
                <a:ext cx="221" cy="69"/>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48" name="Oval 113"/>
              <p:cNvSpPr>
                <a:spLocks noChangeArrowheads="1"/>
              </p:cNvSpPr>
              <p:nvPr/>
            </p:nvSpPr>
            <p:spPr bwMode="auto">
              <a:xfrm>
                <a:off x="907" y="2795"/>
                <a:ext cx="1" cy="1"/>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49" name="Line 114"/>
              <p:cNvSpPr>
                <a:spLocks noChangeShapeType="1"/>
              </p:cNvSpPr>
              <p:nvPr/>
            </p:nvSpPr>
            <p:spPr bwMode="auto">
              <a:xfrm flipV="1">
                <a:off x="907" y="2795"/>
                <a:ext cx="1" cy="6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0" name="Oval 115"/>
              <p:cNvSpPr>
                <a:spLocks noChangeArrowheads="1"/>
              </p:cNvSpPr>
              <p:nvPr/>
            </p:nvSpPr>
            <p:spPr bwMode="auto">
              <a:xfrm>
                <a:off x="907" y="3003"/>
                <a:ext cx="1" cy="1"/>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51" name="Line 116"/>
              <p:cNvSpPr>
                <a:spLocks noChangeShapeType="1"/>
              </p:cNvSpPr>
              <p:nvPr/>
            </p:nvSpPr>
            <p:spPr bwMode="auto">
              <a:xfrm>
                <a:off x="907" y="2933"/>
                <a:ext cx="1" cy="7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2" name="Line 117"/>
              <p:cNvSpPr>
                <a:spLocks noChangeShapeType="1"/>
              </p:cNvSpPr>
              <p:nvPr/>
            </p:nvSpPr>
            <p:spPr bwMode="auto">
              <a:xfrm flipV="1">
                <a:off x="907" y="2926"/>
                <a:ext cx="1" cy="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3" name="Line 118"/>
              <p:cNvSpPr>
                <a:spLocks noChangeShapeType="1"/>
              </p:cNvSpPr>
              <p:nvPr/>
            </p:nvSpPr>
            <p:spPr bwMode="auto">
              <a:xfrm>
                <a:off x="907" y="2864"/>
                <a:ext cx="1" cy="1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4" name="Line 119"/>
              <p:cNvSpPr>
                <a:spLocks noChangeShapeType="1"/>
              </p:cNvSpPr>
              <p:nvPr/>
            </p:nvSpPr>
            <p:spPr bwMode="auto">
              <a:xfrm flipH="1">
                <a:off x="833" y="2926"/>
                <a:ext cx="147"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5" name="Line 120"/>
              <p:cNvSpPr>
                <a:spLocks noChangeShapeType="1"/>
              </p:cNvSpPr>
              <p:nvPr/>
            </p:nvSpPr>
            <p:spPr bwMode="auto">
              <a:xfrm flipH="1">
                <a:off x="833" y="2880"/>
                <a:ext cx="147"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6" name="Oval 121"/>
              <p:cNvSpPr>
                <a:spLocks noChangeArrowheads="1"/>
              </p:cNvSpPr>
              <p:nvPr/>
            </p:nvSpPr>
            <p:spPr bwMode="auto">
              <a:xfrm>
                <a:off x="2824" y="3141"/>
                <a:ext cx="1" cy="2"/>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57" name="Oval 122"/>
              <p:cNvSpPr>
                <a:spLocks noChangeArrowheads="1"/>
              </p:cNvSpPr>
              <p:nvPr/>
            </p:nvSpPr>
            <p:spPr bwMode="auto">
              <a:xfrm>
                <a:off x="2824" y="3696"/>
                <a:ext cx="1" cy="1"/>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58" name="Oval 123"/>
              <p:cNvSpPr>
                <a:spLocks noChangeArrowheads="1"/>
              </p:cNvSpPr>
              <p:nvPr/>
            </p:nvSpPr>
            <p:spPr bwMode="auto">
              <a:xfrm>
                <a:off x="890" y="2710"/>
                <a:ext cx="33" cy="31"/>
              </a:xfrm>
              <a:prstGeom prst="ellipse">
                <a:avLst/>
              </a:prstGeom>
              <a:solidFill>
                <a:srgbClr val="000000"/>
              </a:solidFill>
              <a:ln w="28575">
                <a:solidFill>
                  <a:srgbClr val="000000"/>
                </a:solidFill>
                <a:round/>
                <a:headEnd/>
                <a:tailEnd/>
              </a:ln>
            </p:spPr>
            <p:txBody>
              <a:bodyPr/>
              <a:lstStyle/>
              <a:p>
                <a:endParaRPr lang="zh-CN" altLang="en-US"/>
              </a:p>
            </p:txBody>
          </p:sp>
          <p:sp>
            <p:nvSpPr>
              <p:cNvPr id="51259" name="Line 124"/>
              <p:cNvSpPr>
                <a:spLocks noChangeShapeType="1"/>
              </p:cNvSpPr>
              <p:nvPr/>
            </p:nvSpPr>
            <p:spPr bwMode="auto">
              <a:xfrm>
                <a:off x="833" y="3218"/>
                <a:ext cx="147" cy="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0" name="Oval 125"/>
              <p:cNvSpPr>
                <a:spLocks noChangeArrowheads="1"/>
              </p:cNvSpPr>
              <p:nvPr/>
            </p:nvSpPr>
            <p:spPr bwMode="auto">
              <a:xfrm>
                <a:off x="907" y="3141"/>
                <a:ext cx="1" cy="2"/>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61" name="Line 126"/>
              <p:cNvSpPr>
                <a:spLocks noChangeShapeType="1"/>
              </p:cNvSpPr>
              <p:nvPr/>
            </p:nvSpPr>
            <p:spPr bwMode="auto">
              <a:xfrm flipV="1">
                <a:off x="907" y="3141"/>
                <a:ext cx="1" cy="7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2" name="Oval 127"/>
              <p:cNvSpPr>
                <a:spLocks noChangeArrowheads="1"/>
              </p:cNvSpPr>
              <p:nvPr/>
            </p:nvSpPr>
            <p:spPr bwMode="auto">
              <a:xfrm>
                <a:off x="2807" y="2849"/>
                <a:ext cx="33" cy="31"/>
              </a:xfrm>
              <a:prstGeom prst="ellipse">
                <a:avLst/>
              </a:prstGeom>
              <a:solidFill>
                <a:srgbClr val="000000"/>
              </a:solidFill>
              <a:ln w="28575">
                <a:solidFill>
                  <a:srgbClr val="000000"/>
                </a:solidFill>
                <a:round/>
                <a:headEnd/>
                <a:tailEnd/>
              </a:ln>
            </p:spPr>
            <p:txBody>
              <a:bodyPr/>
              <a:lstStyle/>
              <a:p>
                <a:endParaRPr lang="zh-CN" altLang="en-US"/>
              </a:p>
            </p:txBody>
          </p:sp>
          <p:sp>
            <p:nvSpPr>
              <p:cNvPr id="51263" name="Oval 128"/>
              <p:cNvSpPr>
                <a:spLocks noChangeArrowheads="1"/>
              </p:cNvSpPr>
              <p:nvPr/>
            </p:nvSpPr>
            <p:spPr bwMode="auto">
              <a:xfrm>
                <a:off x="2586" y="2849"/>
                <a:ext cx="33" cy="31"/>
              </a:xfrm>
              <a:prstGeom prst="ellipse">
                <a:avLst/>
              </a:prstGeom>
              <a:solidFill>
                <a:srgbClr val="000000"/>
              </a:solidFill>
              <a:ln w="28575">
                <a:solidFill>
                  <a:srgbClr val="000000"/>
                </a:solidFill>
                <a:round/>
                <a:headEnd/>
                <a:tailEnd/>
              </a:ln>
            </p:spPr>
            <p:txBody>
              <a:bodyPr/>
              <a:lstStyle/>
              <a:p>
                <a:endParaRPr lang="zh-CN" altLang="en-US"/>
              </a:p>
            </p:txBody>
          </p:sp>
          <p:sp>
            <p:nvSpPr>
              <p:cNvPr id="51264" name="Oval 129"/>
              <p:cNvSpPr>
                <a:spLocks noChangeArrowheads="1"/>
              </p:cNvSpPr>
              <p:nvPr/>
            </p:nvSpPr>
            <p:spPr bwMode="auto">
              <a:xfrm>
                <a:off x="1259" y="3265"/>
                <a:ext cx="33" cy="30"/>
              </a:xfrm>
              <a:prstGeom prst="ellipse">
                <a:avLst/>
              </a:prstGeom>
              <a:solidFill>
                <a:srgbClr val="000000"/>
              </a:solidFill>
              <a:ln w="28575">
                <a:solidFill>
                  <a:srgbClr val="000000"/>
                </a:solidFill>
                <a:round/>
                <a:headEnd/>
                <a:tailEnd/>
              </a:ln>
            </p:spPr>
            <p:txBody>
              <a:bodyPr/>
              <a:lstStyle/>
              <a:p>
                <a:endParaRPr lang="zh-CN" altLang="en-US"/>
              </a:p>
            </p:txBody>
          </p:sp>
          <p:sp>
            <p:nvSpPr>
              <p:cNvPr id="51265" name="Line 130"/>
              <p:cNvSpPr>
                <a:spLocks noChangeShapeType="1"/>
              </p:cNvSpPr>
              <p:nvPr/>
            </p:nvSpPr>
            <p:spPr bwMode="auto">
              <a:xfrm>
                <a:off x="1202" y="3912"/>
                <a:ext cx="14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6" name="Oval 131"/>
              <p:cNvSpPr>
                <a:spLocks noChangeArrowheads="1"/>
              </p:cNvSpPr>
              <p:nvPr/>
            </p:nvSpPr>
            <p:spPr bwMode="auto">
              <a:xfrm>
                <a:off x="1275" y="3835"/>
                <a:ext cx="2" cy="1"/>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67" name="Line 132"/>
              <p:cNvSpPr>
                <a:spLocks noChangeShapeType="1"/>
              </p:cNvSpPr>
              <p:nvPr/>
            </p:nvSpPr>
            <p:spPr bwMode="auto">
              <a:xfrm flipV="1">
                <a:off x="1275" y="3835"/>
                <a:ext cx="2" cy="6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8" name="Line 133"/>
              <p:cNvSpPr>
                <a:spLocks noChangeShapeType="1"/>
              </p:cNvSpPr>
              <p:nvPr/>
            </p:nvSpPr>
            <p:spPr bwMode="auto">
              <a:xfrm>
                <a:off x="2750" y="3912"/>
                <a:ext cx="14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9" name="Oval 134"/>
              <p:cNvSpPr>
                <a:spLocks noChangeArrowheads="1"/>
              </p:cNvSpPr>
              <p:nvPr/>
            </p:nvSpPr>
            <p:spPr bwMode="auto">
              <a:xfrm>
                <a:off x="2824" y="3835"/>
                <a:ext cx="1" cy="1"/>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70" name="Line 135"/>
              <p:cNvSpPr>
                <a:spLocks noChangeShapeType="1"/>
              </p:cNvSpPr>
              <p:nvPr/>
            </p:nvSpPr>
            <p:spPr bwMode="auto">
              <a:xfrm flipV="1">
                <a:off x="2824" y="3835"/>
                <a:ext cx="1" cy="6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1" name="Freeform 136"/>
              <p:cNvSpPr>
                <a:spLocks/>
              </p:cNvSpPr>
              <p:nvPr/>
            </p:nvSpPr>
            <p:spPr bwMode="auto">
              <a:xfrm>
                <a:off x="907" y="2379"/>
                <a:ext cx="516" cy="346"/>
              </a:xfrm>
              <a:custGeom>
                <a:avLst/>
                <a:gdLst>
                  <a:gd name="T0" fmla="*/ 961 w 378"/>
                  <a:gd name="T1" fmla="*/ 0 h 270"/>
                  <a:gd name="T2" fmla="*/ 0 w 378"/>
                  <a:gd name="T3" fmla="*/ 0 h 270"/>
                  <a:gd name="T4" fmla="*/ 0 w 378"/>
                  <a:gd name="T5" fmla="*/ 568 h 270"/>
                  <a:gd name="T6" fmla="*/ 0 60000 65536"/>
                  <a:gd name="T7" fmla="*/ 0 60000 65536"/>
                  <a:gd name="T8" fmla="*/ 0 60000 65536"/>
                  <a:gd name="T9" fmla="*/ 0 w 378"/>
                  <a:gd name="T10" fmla="*/ 0 h 270"/>
                  <a:gd name="T11" fmla="*/ 378 w 378"/>
                  <a:gd name="T12" fmla="*/ 270 h 270"/>
                </a:gdLst>
                <a:ahLst/>
                <a:cxnLst>
                  <a:cxn ang="T6">
                    <a:pos x="T0" y="T1"/>
                  </a:cxn>
                  <a:cxn ang="T7">
                    <a:pos x="T2" y="T3"/>
                  </a:cxn>
                  <a:cxn ang="T8">
                    <a:pos x="T4" y="T5"/>
                  </a:cxn>
                </a:cxnLst>
                <a:rect l="T9" t="T10" r="T11" b="T12"/>
                <a:pathLst>
                  <a:path w="378" h="270">
                    <a:moveTo>
                      <a:pt x="378" y="0"/>
                    </a:moveTo>
                    <a:lnTo>
                      <a:pt x="0" y="0"/>
                    </a:lnTo>
                    <a:lnTo>
                      <a:pt x="0" y="27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72" name="Line 137"/>
              <p:cNvSpPr>
                <a:spLocks noChangeShapeType="1"/>
              </p:cNvSpPr>
              <p:nvPr/>
            </p:nvSpPr>
            <p:spPr bwMode="auto">
              <a:xfrm>
                <a:off x="907" y="2725"/>
                <a:ext cx="1" cy="7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3" name="Line 138"/>
              <p:cNvSpPr>
                <a:spLocks noChangeShapeType="1"/>
              </p:cNvSpPr>
              <p:nvPr/>
            </p:nvSpPr>
            <p:spPr bwMode="auto">
              <a:xfrm flipH="1">
                <a:off x="907" y="2725"/>
                <a:ext cx="442"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4" name="Line 139"/>
              <p:cNvSpPr>
                <a:spLocks noChangeShapeType="1"/>
              </p:cNvSpPr>
              <p:nvPr/>
            </p:nvSpPr>
            <p:spPr bwMode="auto">
              <a:xfrm flipV="1">
                <a:off x="907" y="3003"/>
                <a:ext cx="1"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5" name="Line 140"/>
              <p:cNvSpPr>
                <a:spLocks noChangeShapeType="1"/>
              </p:cNvSpPr>
              <p:nvPr/>
            </p:nvSpPr>
            <p:spPr bwMode="auto">
              <a:xfrm flipH="1">
                <a:off x="2086" y="2864"/>
                <a:ext cx="7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6" name="Freeform 141"/>
              <p:cNvSpPr>
                <a:spLocks/>
              </p:cNvSpPr>
              <p:nvPr/>
            </p:nvSpPr>
            <p:spPr bwMode="auto">
              <a:xfrm>
                <a:off x="1792" y="2379"/>
                <a:ext cx="1032" cy="485"/>
              </a:xfrm>
              <a:custGeom>
                <a:avLst/>
                <a:gdLst>
                  <a:gd name="T0" fmla="*/ 0 w 756"/>
                  <a:gd name="T1" fmla="*/ 0 h 378"/>
                  <a:gd name="T2" fmla="*/ 1923 w 756"/>
                  <a:gd name="T3" fmla="*/ 0 h 378"/>
                  <a:gd name="T4" fmla="*/ 1923 w 756"/>
                  <a:gd name="T5" fmla="*/ 798 h 378"/>
                  <a:gd name="T6" fmla="*/ 0 60000 65536"/>
                  <a:gd name="T7" fmla="*/ 0 60000 65536"/>
                  <a:gd name="T8" fmla="*/ 0 60000 65536"/>
                  <a:gd name="T9" fmla="*/ 0 w 756"/>
                  <a:gd name="T10" fmla="*/ 0 h 378"/>
                  <a:gd name="T11" fmla="*/ 756 w 756"/>
                  <a:gd name="T12" fmla="*/ 378 h 378"/>
                </a:gdLst>
                <a:ahLst/>
                <a:cxnLst>
                  <a:cxn ang="T6">
                    <a:pos x="T0" y="T1"/>
                  </a:cxn>
                  <a:cxn ang="T7">
                    <a:pos x="T2" y="T3"/>
                  </a:cxn>
                  <a:cxn ang="T8">
                    <a:pos x="T4" y="T5"/>
                  </a:cxn>
                </a:cxnLst>
                <a:rect l="T9" t="T10" r="T11" b="T12"/>
                <a:pathLst>
                  <a:path w="756" h="378">
                    <a:moveTo>
                      <a:pt x="0" y="0"/>
                    </a:moveTo>
                    <a:lnTo>
                      <a:pt x="756" y="0"/>
                    </a:lnTo>
                    <a:lnTo>
                      <a:pt x="756" y="378"/>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77" name="Line 142"/>
              <p:cNvSpPr>
                <a:spLocks noChangeShapeType="1"/>
              </p:cNvSpPr>
              <p:nvPr/>
            </p:nvSpPr>
            <p:spPr bwMode="auto">
              <a:xfrm>
                <a:off x="2824" y="2864"/>
                <a:ext cx="1" cy="99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8" name="Line 143"/>
              <p:cNvSpPr>
                <a:spLocks noChangeShapeType="1"/>
              </p:cNvSpPr>
              <p:nvPr/>
            </p:nvSpPr>
            <p:spPr bwMode="auto">
              <a:xfrm>
                <a:off x="2529" y="2864"/>
                <a:ext cx="7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9" name="Line 144"/>
              <p:cNvSpPr>
                <a:spLocks noChangeShapeType="1"/>
              </p:cNvSpPr>
              <p:nvPr/>
            </p:nvSpPr>
            <p:spPr bwMode="auto">
              <a:xfrm>
                <a:off x="2603" y="2864"/>
                <a:ext cx="22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0" name="Freeform 145"/>
              <p:cNvSpPr>
                <a:spLocks/>
              </p:cNvSpPr>
              <p:nvPr/>
            </p:nvSpPr>
            <p:spPr bwMode="auto">
              <a:xfrm>
                <a:off x="1939" y="2864"/>
                <a:ext cx="664" cy="416"/>
              </a:xfrm>
              <a:custGeom>
                <a:avLst/>
                <a:gdLst>
                  <a:gd name="T0" fmla="*/ 0 w 486"/>
                  <a:gd name="T1" fmla="*/ 686 h 324"/>
                  <a:gd name="T2" fmla="*/ 1239 w 486"/>
                  <a:gd name="T3" fmla="*/ 686 h 324"/>
                  <a:gd name="T4" fmla="*/ 1239 w 486"/>
                  <a:gd name="T5" fmla="*/ 0 h 324"/>
                  <a:gd name="T6" fmla="*/ 0 60000 65536"/>
                  <a:gd name="T7" fmla="*/ 0 60000 65536"/>
                  <a:gd name="T8" fmla="*/ 0 60000 65536"/>
                  <a:gd name="T9" fmla="*/ 0 w 486"/>
                  <a:gd name="T10" fmla="*/ 0 h 324"/>
                  <a:gd name="T11" fmla="*/ 486 w 486"/>
                  <a:gd name="T12" fmla="*/ 324 h 324"/>
                </a:gdLst>
                <a:ahLst/>
                <a:cxnLst>
                  <a:cxn ang="T6">
                    <a:pos x="T0" y="T1"/>
                  </a:cxn>
                  <a:cxn ang="T7">
                    <a:pos x="T2" y="T3"/>
                  </a:cxn>
                  <a:cxn ang="T8">
                    <a:pos x="T4" y="T5"/>
                  </a:cxn>
                </a:cxnLst>
                <a:rect l="T9" t="T10" r="T11" b="T12"/>
                <a:pathLst>
                  <a:path w="486" h="324">
                    <a:moveTo>
                      <a:pt x="0" y="324"/>
                    </a:moveTo>
                    <a:lnTo>
                      <a:pt x="486" y="324"/>
                    </a:lnTo>
                    <a:lnTo>
                      <a:pt x="486"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81" name="Line 146"/>
              <p:cNvSpPr>
                <a:spLocks noChangeShapeType="1"/>
              </p:cNvSpPr>
              <p:nvPr/>
            </p:nvSpPr>
            <p:spPr bwMode="auto">
              <a:xfrm flipV="1">
                <a:off x="1275" y="3280"/>
                <a:ext cx="2" cy="6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2" name="Freeform 147"/>
              <p:cNvSpPr>
                <a:spLocks/>
              </p:cNvSpPr>
              <p:nvPr/>
            </p:nvSpPr>
            <p:spPr bwMode="auto">
              <a:xfrm>
                <a:off x="1275" y="3003"/>
                <a:ext cx="74" cy="277"/>
              </a:xfrm>
              <a:custGeom>
                <a:avLst/>
                <a:gdLst>
                  <a:gd name="T0" fmla="*/ 0 w 54"/>
                  <a:gd name="T1" fmla="*/ 455 h 216"/>
                  <a:gd name="T2" fmla="*/ 0 w 54"/>
                  <a:gd name="T3" fmla="*/ 0 h 216"/>
                  <a:gd name="T4" fmla="*/ 138 w 54"/>
                  <a:gd name="T5" fmla="*/ 0 h 216"/>
                  <a:gd name="T6" fmla="*/ 0 60000 65536"/>
                  <a:gd name="T7" fmla="*/ 0 60000 65536"/>
                  <a:gd name="T8" fmla="*/ 0 60000 65536"/>
                  <a:gd name="T9" fmla="*/ 0 w 54"/>
                  <a:gd name="T10" fmla="*/ 0 h 216"/>
                  <a:gd name="T11" fmla="*/ 54 w 54"/>
                  <a:gd name="T12" fmla="*/ 216 h 216"/>
                </a:gdLst>
                <a:ahLst/>
                <a:cxnLst>
                  <a:cxn ang="T6">
                    <a:pos x="T0" y="T1"/>
                  </a:cxn>
                  <a:cxn ang="T7">
                    <a:pos x="T2" y="T3"/>
                  </a:cxn>
                  <a:cxn ang="T8">
                    <a:pos x="T4" y="T5"/>
                  </a:cxn>
                </a:cxnLst>
                <a:rect l="T9" t="T10" r="T11" b="T12"/>
                <a:pathLst>
                  <a:path w="54" h="216">
                    <a:moveTo>
                      <a:pt x="0" y="216"/>
                    </a:moveTo>
                    <a:lnTo>
                      <a:pt x="0" y="0"/>
                    </a:lnTo>
                    <a:lnTo>
                      <a:pt x="54"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83" name="Line 148"/>
              <p:cNvSpPr>
                <a:spLocks noChangeShapeType="1"/>
              </p:cNvSpPr>
              <p:nvPr/>
            </p:nvSpPr>
            <p:spPr bwMode="auto">
              <a:xfrm flipH="1">
                <a:off x="1275" y="3280"/>
                <a:ext cx="29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4" name="Line 149"/>
              <p:cNvSpPr>
                <a:spLocks noChangeShapeType="1"/>
              </p:cNvSpPr>
              <p:nvPr/>
            </p:nvSpPr>
            <p:spPr bwMode="auto">
              <a:xfrm>
                <a:off x="1275" y="3696"/>
                <a:ext cx="2" cy="1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5" name="Line 150"/>
              <p:cNvSpPr>
                <a:spLocks noChangeShapeType="1"/>
              </p:cNvSpPr>
              <p:nvPr/>
            </p:nvSpPr>
            <p:spPr bwMode="auto">
              <a:xfrm flipV="1">
                <a:off x="2824" y="3696"/>
                <a:ext cx="1" cy="1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1286" name="Group 165"/>
              <p:cNvGrpSpPr>
                <a:grpSpLocks/>
              </p:cNvGrpSpPr>
              <p:nvPr/>
            </p:nvGrpSpPr>
            <p:grpSpPr bwMode="auto">
              <a:xfrm>
                <a:off x="2716" y="3248"/>
                <a:ext cx="232" cy="303"/>
                <a:chOff x="2716" y="3248"/>
                <a:chExt cx="232" cy="303"/>
              </a:xfrm>
            </p:grpSpPr>
            <p:sp>
              <p:nvSpPr>
                <p:cNvPr id="51287" name="AutoShape 152"/>
                <p:cNvSpPr>
                  <a:spLocks noChangeArrowheads="1"/>
                </p:cNvSpPr>
                <p:nvPr/>
              </p:nvSpPr>
              <p:spPr bwMode="auto">
                <a:xfrm>
                  <a:off x="2749" y="3406"/>
                  <a:ext cx="166" cy="145"/>
                </a:xfrm>
                <a:prstGeom prst="triangle">
                  <a:avLst>
                    <a:gd name="adj" fmla="val 50000"/>
                  </a:avLst>
                </a:prstGeom>
                <a:noFill/>
                <a:ln w="28575" cap="sq"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51288" name="AutoShape 153"/>
                <p:cNvSpPr>
                  <a:spLocks noChangeArrowheads="1"/>
                </p:cNvSpPr>
                <p:nvPr/>
              </p:nvSpPr>
              <p:spPr bwMode="auto">
                <a:xfrm flipV="1">
                  <a:off x="2749" y="3248"/>
                  <a:ext cx="166" cy="145"/>
                </a:xfrm>
                <a:prstGeom prst="triangle">
                  <a:avLst>
                    <a:gd name="adj" fmla="val 50000"/>
                  </a:avLst>
                </a:prstGeom>
                <a:noFill/>
                <a:ln w="28575" cap="sq"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51289" name="Freeform 154"/>
                <p:cNvSpPr>
                  <a:spLocks/>
                </p:cNvSpPr>
                <p:nvPr/>
              </p:nvSpPr>
              <p:spPr bwMode="auto">
                <a:xfrm flipH="1">
                  <a:off x="2716" y="3334"/>
                  <a:ext cx="232" cy="149"/>
                </a:xfrm>
                <a:custGeom>
                  <a:avLst/>
                  <a:gdLst>
                    <a:gd name="T0" fmla="*/ 0 w 170"/>
                    <a:gd name="T1" fmla="*/ 245 h 116"/>
                    <a:gd name="T2" fmla="*/ 0 w 170"/>
                    <a:gd name="T3" fmla="*/ 121 h 116"/>
                    <a:gd name="T4" fmla="*/ 433 w 170"/>
                    <a:gd name="T5" fmla="*/ 118 h 116"/>
                    <a:gd name="T6" fmla="*/ 433 w 170"/>
                    <a:gd name="T7" fmla="*/ 0 h 116"/>
                    <a:gd name="T8" fmla="*/ 0 60000 65536"/>
                    <a:gd name="T9" fmla="*/ 0 60000 65536"/>
                    <a:gd name="T10" fmla="*/ 0 60000 65536"/>
                    <a:gd name="T11" fmla="*/ 0 60000 65536"/>
                    <a:gd name="T12" fmla="*/ 0 w 170"/>
                    <a:gd name="T13" fmla="*/ 0 h 116"/>
                    <a:gd name="T14" fmla="*/ 170 w 170"/>
                    <a:gd name="T15" fmla="*/ 116 h 116"/>
                  </a:gdLst>
                  <a:ahLst/>
                  <a:cxnLst>
                    <a:cxn ang="T8">
                      <a:pos x="T0" y="T1"/>
                    </a:cxn>
                    <a:cxn ang="T9">
                      <a:pos x="T2" y="T3"/>
                    </a:cxn>
                    <a:cxn ang="T10">
                      <a:pos x="T4" y="T5"/>
                    </a:cxn>
                    <a:cxn ang="T11">
                      <a:pos x="T6" y="T7"/>
                    </a:cxn>
                  </a:cxnLst>
                  <a:rect l="T12" t="T13" r="T14" b="T15"/>
                  <a:pathLst>
                    <a:path w="170" h="116">
                      <a:moveTo>
                        <a:pt x="0" y="116"/>
                      </a:moveTo>
                      <a:lnTo>
                        <a:pt x="0" y="57"/>
                      </a:lnTo>
                      <a:lnTo>
                        <a:pt x="170" y="56"/>
                      </a:lnTo>
                      <a:lnTo>
                        <a:pt x="170" y="0"/>
                      </a:lnTo>
                    </a:path>
                  </a:pathLst>
                </a:custGeom>
                <a:noFill/>
                <a:ln w="28575"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sp>
          <p:nvSpPr>
            <p:cNvPr id="51211" name="Text Box 155"/>
            <p:cNvSpPr txBox="1">
              <a:spLocks noChangeArrowheads="1"/>
            </p:cNvSpPr>
            <p:nvPr/>
          </p:nvSpPr>
          <p:spPr bwMode="auto">
            <a:xfrm>
              <a:off x="1764" y="2965"/>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R</a:t>
              </a:r>
              <a:r>
                <a:rPr lang="en-US" altLang="zh-CN" baseline="-25000"/>
                <a:t>f</a:t>
              </a:r>
              <a:endParaRPr lang="en-US" altLang="zh-CN"/>
            </a:p>
          </p:txBody>
        </p:sp>
        <p:sp>
          <p:nvSpPr>
            <p:cNvPr id="51212" name="Text Box 156"/>
            <p:cNvSpPr txBox="1">
              <a:spLocks noChangeArrowheads="1"/>
            </p:cNvSpPr>
            <p:nvPr/>
          </p:nvSpPr>
          <p:spPr bwMode="auto">
            <a:xfrm>
              <a:off x="1269" y="2341"/>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R</a:t>
              </a:r>
              <a:endParaRPr lang="en-US" altLang="zh-CN"/>
            </a:p>
          </p:txBody>
        </p:sp>
        <p:sp>
          <p:nvSpPr>
            <p:cNvPr id="51213" name="Text Box 157"/>
            <p:cNvSpPr txBox="1">
              <a:spLocks noChangeArrowheads="1"/>
            </p:cNvSpPr>
            <p:nvPr/>
          </p:nvSpPr>
          <p:spPr bwMode="auto">
            <a:xfrm>
              <a:off x="970" y="278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C</a:t>
              </a:r>
              <a:endParaRPr lang="en-US" altLang="zh-CN"/>
            </a:p>
          </p:txBody>
        </p:sp>
        <p:sp>
          <p:nvSpPr>
            <p:cNvPr id="51214" name="Text Box 158"/>
            <p:cNvSpPr txBox="1">
              <a:spLocks noChangeArrowheads="1"/>
            </p:cNvSpPr>
            <p:nvPr/>
          </p:nvSpPr>
          <p:spPr bwMode="auto">
            <a:xfrm>
              <a:off x="2146" y="2538"/>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R</a:t>
              </a:r>
              <a:r>
                <a:rPr lang="en-US" altLang="zh-CN" baseline="-25000"/>
                <a:t>Z</a:t>
              </a:r>
            </a:p>
          </p:txBody>
        </p:sp>
        <p:sp>
          <p:nvSpPr>
            <p:cNvPr id="51215" name="Line 159"/>
            <p:cNvSpPr>
              <a:spLocks noChangeShapeType="1"/>
            </p:cNvSpPr>
            <p:nvPr/>
          </p:nvSpPr>
          <p:spPr bwMode="auto">
            <a:xfrm>
              <a:off x="750" y="2756"/>
              <a:ext cx="9" cy="384"/>
            </a:xfrm>
            <a:prstGeom prst="line">
              <a:avLst/>
            </a:prstGeom>
            <a:noFill/>
            <a:ln w="28575" cap="sq">
              <a:solidFill>
                <a:schemeClr val="tx1"/>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16" name="Text Box 160"/>
            <p:cNvSpPr txBox="1">
              <a:spLocks noChangeArrowheads="1"/>
            </p:cNvSpPr>
            <p:nvPr/>
          </p:nvSpPr>
          <p:spPr bwMode="auto">
            <a:xfrm>
              <a:off x="420" y="2755"/>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800" i="1"/>
                <a:t>u</a:t>
              </a:r>
              <a:r>
                <a:rPr lang="en-US" altLang="zh-CN" sz="2800" i="1" baseline="-25000"/>
                <a:t>C</a:t>
              </a:r>
              <a:endParaRPr lang="en-US" altLang="zh-CN" sz="2800" i="1"/>
            </a:p>
          </p:txBody>
        </p:sp>
        <p:sp>
          <p:nvSpPr>
            <p:cNvPr id="51217" name="Text Box 161"/>
            <p:cNvSpPr txBox="1">
              <a:spLocks noChangeArrowheads="1"/>
            </p:cNvSpPr>
            <p:nvPr/>
          </p:nvSpPr>
          <p:spPr bwMode="auto">
            <a:xfrm>
              <a:off x="2937" y="3268"/>
              <a:ext cx="4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a:sym typeface="Symbol" pitchFamily="18" charset="2"/>
                </a:rPr>
                <a:t></a:t>
              </a:r>
              <a:r>
                <a:rPr lang="en-US" altLang="zh-CN" i="1">
                  <a:sym typeface="Symbol" pitchFamily="18" charset="2"/>
                </a:rPr>
                <a:t>U</a:t>
              </a:r>
              <a:r>
                <a:rPr lang="en-US" altLang="zh-CN" baseline="-25000">
                  <a:sym typeface="Symbol" pitchFamily="18" charset="2"/>
                </a:rPr>
                <a:t>Z</a:t>
              </a:r>
            </a:p>
          </p:txBody>
        </p:sp>
      </p:grpSp>
      <p:sp>
        <p:nvSpPr>
          <p:cNvPr id="117923" name="Rectangle 163"/>
          <p:cNvSpPr>
            <a:spLocks noChangeArrowheads="1"/>
          </p:cNvSpPr>
          <p:nvPr/>
        </p:nvSpPr>
        <p:spPr bwMode="auto">
          <a:xfrm>
            <a:off x="6220460" y="333883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p>
            <a:r>
              <a:rPr kumimoji="0" lang="zh-CN" altLang="en-US"/>
              <a:t>仿真实验</a:t>
            </a:r>
          </a:p>
        </p:txBody>
      </p:sp>
      <p:pic>
        <p:nvPicPr>
          <p:cNvPr id="117930" name="Picture 170">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885" y="3823018"/>
            <a:ext cx="3038475"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7764">
                                            <p:txEl>
                                              <p:pRg st="0" end="0"/>
                                            </p:txEl>
                                          </p:spTgt>
                                        </p:tgtEl>
                                        <p:attrNameLst>
                                          <p:attrName>style.visibility</p:attrName>
                                        </p:attrNameLst>
                                      </p:cBhvr>
                                      <p:to>
                                        <p:strVal val="visible"/>
                                      </p:to>
                                    </p:set>
                                    <p:animEffect transition="in" filter="wipe(up)">
                                      <p:cBhvr>
                                        <p:cTn id="7" dur="500"/>
                                        <p:tgtEl>
                                          <p:spTgt spid="11776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7764">
                                            <p:txEl>
                                              <p:pRg st="1" end="1"/>
                                            </p:txEl>
                                          </p:spTgt>
                                        </p:tgtEl>
                                        <p:attrNameLst>
                                          <p:attrName>style.visibility</p:attrName>
                                        </p:attrNameLst>
                                      </p:cBhvr>
                                      <p:to>
                                        <p:strVal val="visible"/>
                                      </p:to>
                                    </p:set>
                                    <p:animEffect transition="in" filter="wipe(up)">
                                      <p:cBhvr>
                                        <p:cTn id="12" dur="500"/>
                                        <p:tgtEl>
                                          <p:spTgt spid="117764">
                                            <p:txEl>
                                              <p:pRg st="1" end="1"/>
                                            </p:txEl>
                                          </p:spTgt>
                                        </p:tgtEl>
                                      </p:cBhvr>
                                    </p:animEffect>
                                  </p:childTnLst>
                                </p:cTn>
                              </p:par>
                            </p:childTnLst>
                          </p:cTn>
                        </p:par>
                        <p:par>
                          <p:cTn id="13" fill="hold" nodeType="afterGroup">
                            <p:stCondLst>
                              <p:cond delay="500"/>
                            </p:stCondLst>
                            <p:childTnLst>
                              <p:par>
                                <p:cTn id="14" presetID="1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slide(fromBottom)">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117923"/>
                                        </p:tgtEl>
                                        <p:attrNameLst>
                                          <p:attrName>style.visibility</p:attrName>
                                        </p:attrNameLst>
                                      </p:cBhvr>
                                      <p:to>
                                        <p:strVal val="visible"/>
                                      </p:to>
                                    </p:set>
                                    <p:animEffect transition="in" filter="slide(fromBottom)">
                                      <p:cBhvr>
                                        <p:cTn id="21" dur="500"/>
                                        <p:tgtEl>
                                          <p:spTgt spid="117923"/>
                                        </p:tgtEl>
                                      </p:cBhvr>
                                    </p:animEffect>
                                  </p:childTnLst>
                                </p:cTn>
                              </p:par>
                            </p:childTnLst>
                          </p:cTn>
                        </p:par>
                        <p:par>
                          <p:cTn id="22" fill="hold" nodeType="afterGroup">
                            <p:stCondLst>
                              <p:cond delay="500"/>
                            </p:stCondLst>
                            <p:childTnLst>
                              <p:par>
                                <p:cTn id="23" presetID="12" presetClass="entr" presetSubtype="4" fill="hold" nodeType="afterEffect">
                                  <p:stCondLst>
                                    <p:cond delay="0"/>
                                  </p:stCondLst>
                                  <p:childTnLst>
                                    <p:set>
                                      <p:cBhvr>
                                        <p:cTn id="24" dur="1" fill="hold">
                                          <p:stCondLst>
                                            <p:cond delay="0"/>
                                          </p:stCondLst>
                                        </p:cTn>
                                        <p:tgtEl>
                                          <p:spTgt spid="117930"/>
                                        </p:tgtEl>
                                        <p:attrNameLst>
                                          <p:attrName>style.visibility</p:attrName>
                                        </p:attrNameLst>
                                      </p:cBhvr>
                                      <p:to>
                                        <p:strVal val="visible"/>
                                      </p:to>
                                    </p:set>
                                    <p:animEffect transition="in" filter="slide(fromBottom)">
                                      <p:cBhvr>
                                        <p:cTn id="25" dur="500"/>
                                        <p:tgtEl>
                                          <p:spTgt spid="117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build="p" autoUpdateAnimBg="0"/>
      <p:bldP spid="11792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smtClean="0">
                <a:ea typeface="宋体" charset="-122"/>
              </a:rPr>
              <a:t>8.2.1 </a:t>
            </a:r>
            <a:r>
              <a:rPr lang="zh-CN" altLang="en-US" smtClean="0">
                <a:ea typeface="宋体" charset="-122"/>
              </a:rPr>
              <a:t>矩形波发生器（续</a:t>
            </a:r>
            <a:r>
              <a:rPr lang="en-US" altLang="zh-CN" smtClean="0">
                <a:ea typeface="宋体" charset="-122"/>
              </a:rPr>
              <a:t>5</a:t>
            </a:r>
            <a:r>
              <a:rPr lang="zh-CN" altLang="en-US" smtClean="0">
                <a:ea typeface="宋体" charset="-122"/>
              </a:rPr>
              <a:t>）</a:t>
            </a:r>
            <a:endParaRPr lang="zh-CN" altLang="en-US" smtClean="0">
              <a:ea typeface="楷体_GB2312" pitchFamily="49" charset="-122"/>
            </a:endParaRP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51</a:t>
            </a:fld>
            <a:endParaRPr lang="zh-CN" altLang="en-US"/>
          </a:p>
        </p:txBody>
      </p:sp>
      <p:sp>
        <p:nvSpPr>
          <p:cNvPr id="52227" name="Rectangle 3"/>
          <p:cNvSpPr>
            <a:spLocks noGrp="1" noChangeArrowheads="1"/>
          </p:cNvSpPr>
          <p:nvPr>
            <p:ph sz="quarter" idx="11"/>
          </p:nvPr>
        </p:nvSpPr>
        <p:spPr/>
        <p:txBody>
          <a:bodyPr/>
          <a:lstStyle/>
          <a:p>
            <a:pPr eaLnBrk="1" hangingPunct="1"/>
            <a:r>
              <a:rPr lang="zh-CN" altLang="en-US" sz="3200" dirty="0" smtClean="0">
                <a:ea typeface="宋体" charset="-122"/>
              </a:rPr>
              <a:t>矩形波发生器</a:t>
            </a:r>
          </a:p>
        </p:txBody>
      </p:sp>
      <p:sp>
        <p:nvSpPr>
          <p:cNvPr id="118788" name="Text Box 4"/>
          <p:cNvSpPr txBox="1">
            <a:spLocks noChangeArrowheads="1"/>
          </p:cNvSpPr>
          <p:nvPr/>
        </p:nvSpPr>
        <p:spPr bwMode="auto">
          <a:xfrm>
            <a:off x="119924" y="1434033"/>
            <a:ext cx="8904156"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indent="625475"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50000"/>
              </a:lnSpc>
            </a:pPr>
            <a:r>
              <a:rPr lang="zh-CN" altLang="en-US" sz="2800" dirty="0"/>
              <a:t>方波信号发生器定时电容的充放电时间常数相同，因此，电容电压从</a:t>
            </a:r>
            <a:r>
              <a:rPr lang="en-US" altLang="zh-CN" sz="2800" i="1" dirty="0"/>
              <a:t>U</a:t>
            </a:r>
            <a:r>
              <a:rPr lang="en-US" altLang="zh-CN" sz="2800" baseline="-25000" dirty="0"/>
              <a:t>TH</a:t>
            </a:r>
            <a:r>
              <a:rPr lang="en-US" altLang="zh-CN" sz="2800" baseline="-25000" dirty="0">
                <a:sym typeface="Symbol" pitchFamily="18" charset="2"/>
              </a:rPr>
              <a:t></a:t>
            </a:r>
            <a:r>
              <a:rPr kumimoji="0" lang="zh-CN" altLang="en-US" sz="2800" dirty="0"/>
              <a:t>下降到</a:t>
            </a:r>
            <a:r>
              <a:rPr lang="en-US" altLang="zh-CN" sz="2800" i="1" dirty="0"/>
              <a:t>U</a:t>
            </a:r>
            <a:r>
              <a:rPr lang="en-US" altLang="zh-CN" sz="2800" baseline="-25000" dirty="0"/>
              <a:t>TH</a:t>
            </a:r>
            <a:r>
              <a:rPr lang="en-US" altLang="zh-CN" sz="2800" baseline="-25000" dirty="0">
                <a:sym typeface="Symbol" pitchFamily="18" charset="2"/>
              </a:rPr>
              <a:t></a:t>
            </a:r>
            <a:r>
              <a:rPr kumimoji="0" lang="zh-CN" altLang="en-US" sz="2800" dirty="0"/>
              <a:t>与</a:t>
            </a:r>
            <a:r>
              <a:rPr lang="zh-CN" altLang="en-US" sz="2800" dirty="0"/>
              <a:t>从</a:t>
            </a:r>
            <a:r>
              <a:rPr lang="en-US" altLang="zh-CN" sz="2800" i="1" dirty="0"/>
              <a:t>U</a:t>
            </a:r>
            <a:r>
              <a:rPr lang="en-US" altLang="zh-CN" sz="2800" baseline="-25000" dirty="0"/>
              <a:t>TH</a:t>
            </a:r>
            <a:r>
              <a:rPr lang="en-US" altLang="zh-CN" sz="2800" baseline="-25000" dirty="0">
                <a:sym typeface="Symbol" pitchFamily="18" charset="2"/>
              </a:rPr>
              <a:t></a:t>
            </a:r>
            <a:r>
              <a:rPr kumimoji="0" lang="zh-CN" altLang="en-US" sz="2800" dirty="0"/>
              <a:t>上升到</a:t>
            </a:r>
            <a:r>
              <a:rPr lang="en-US" altLang="zh-CN" sz="2800" i="1" dirty="0"/>
              <a:t>U</a:t>
            </a:r>
            <a:r>
              <a:rPr lang="en-US" altLang="zh-CN" sz="2800" baseline="-25000" dirty="0"/>
              <a:t>TH</a:t>
            </a:r>
            <a:r>
              <a:rPr lang="en-US" altLang="zh-CN" sz="2800" baseline="-25000" dirty="0">
                <a:sym typeface="Symbol" pitchFamily="18" charset="2"/>
              </a:rPr>
              <a:t></a:t>
            </a:r>
            <a:r>
              <a:rPr kumimoji="0" lang="zh-CN" altLang="en-US" sz="2800" dirty="0"/>
              <a:t>所用时间相同，即，输出电压在高低电平持续时间相同</a:t>
            </a:r>
            <a:r>
              <a:rPr lang="zh-CN" altLang="en-US" sz="2800" dirty="0"/>
              <a:t>。</a:t>
            </a:r>
          </a:p>
          <a:p>
            <a:pPr eaLnBrk="1" hangingPunct="1">
              <a:lnSpc>
                <a:spcPct val="150000"/>
              </a:lnSpc>
            </a:pPr>
            <a:r>
              <a:rPr lang="zh-CN" altLang="en-US" sz="2800" dirty="0"/>
              <a:t>如果利用二极管的单向导电性控制定时电容的充放电通路，使电容充电时间常数与放电时间常数不相同，则</a:t>
            </a:r>
            <a:r>
              <a:rPr kumimoji="0" lang="zh-CN" altLang="en-US" sz="2800" dirty="0"/>
              <a:t>输出电压在高低电平持续时间就不相同，这样即可构成矩形波发生器。</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8788">
                                            <p:txEl>
                                              <p:pRg st="0" end="0"/>
                                            </p:txEl>
                                          </p:spTgt>
                                        </p:tgtEl>
                                        <p:attrNameLst>
                                          <p:attrName>style.visibility</p:attrName>
                                        </p:attrNameLst>
                                      </p:cBhvr>
                                      <p:to>
                                        <p:strVal val="visible"/>
                                      </p:to>
                                    </p:set>
                                    <p:animEffect transition="in" filter="wipe(up)">
                                      <p:cBhvr>
                                        <p:cTn id="7" dur="1000"/>
                                        <p:tgtEl>
                                          <p:spTgt spid="1187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8788">
                                            <p:txEl>
                                              <p:pRg st="1" end="1"/>
                                            </p:txEl>
                                          </p:spTgt>
                                        </p:tgtEl>
                                        <p:attrNameLst>
                                          <p:attrName>style.visibility</p:attrName>
                                        </p:attrNameLst>
                                      </p:cBhvr>
                                      <p:to>
                                        <p:strVal val="visible"/>
                                      </p:to>
                                    </p:set>
                                    <p:animEffect transition="in" filter="wipe(up)">
                                      <p:cBhvr>
                                        <p:cTn id="12" dur="1000"/>
                                        <p:tgtEl>
                                          <p:spTgt spid="11878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mtClean="0">
                <a:ea typeface="宋体" charset="-122"/>
              </a:rPr>
              <a:t>8.2.1 </a:t>
            </a:r>
            <a:r>
              <a:rPr lang="zh-CN" altLang="en-US" smtClean="0">
                <a:ea typeface="宋体" charset="-122"/>
              </a:rPr>
              <a:t>矩形波发生器（续</a:t>
            </a:r>
            <a:r>
              <a:rPr lang="en-US" altLang="zh-CN" smtClean="0">
                <a:ea typeface="宋体" charset="-122"/>
              </a:rPr>
              <a:t>6</a:t>
            </a:r>
            <a:r>
              <a:rPr lang="zh-CN" altLang="en-US" smtClean="0">
                <a:ea typeface="宋体" charset="-122"/>
              </a:rPr>
              <a:t>）</a:t>
            </a:r>
            <a:endParaRPr lang="zh-CN" altLang="en-US" smtClean="0">
              <a:ea typeface="楷体_GB2312" pitchFamily="49" charset="-122"/>
            </a:endParaRP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52</a:t>
            </a:fld>
            <a:endParaRPr lang="zh-CN" altLang="en-US"/>
          </a:p>
        </p:txBody>
      </p:sp>
      <p:pic>
        <p:nvPicPr>
          <p:cNvPr id="120129" name="Picture 3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2538" y="1366838"/>
            <a:ext cx="6283325"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pic>
      <p:sp>
        <p:nvSpPr>
          <p:cNvPr id="120130" name="AutoShape 322"/>
          <p:cNvSpPr>
            <a:spLocks noChangeArrowheads="1"/>
          </p:cNvSpPr>
          <p:nvPr/>
        </p:nvSpPr>
        <p:spPr bwMode="auto">
          <a:xfrm>
            <a:off x="242888" y="2943225"/>
            <a:ext cx="2378075" cy="3262313"/>
          </a:xfrm>
          <a:prstGeom prst="wedgeRoundRectCallout">
            <a:avLst>
              <a:gd name="adj1" fmla="val 65954"/>
              <a:gd name="adj2" fmla="val -73116"/>
              <a:gd name="adj3" fmla="val 16667"/>
            </a:avLst>
          </a:prstGeom>
          <a:noFill/>
          <a:ln w="28575" cap="sq"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a:r>
              <a:rPr lang="zh-CN" altLang="en-US"/>
              <a:t>通过电位器调节充放电通路电阻值。可连续改变占空比，但总的充放电时间保持恒定，即振荡周期不变。</a:t>
            </a:r>
          </a:p>
        </p:txBody>
      </p:sp>
      <p:sp>
        <p:nvSpPr>
          <p:cNvPr id="120131" name="AutoShape 323"/>
          <p:cNvSpPr>
            <a:spLocks noChangeArrowheads="1"/>
          </p:cNvSpPr>
          <p:nvPr/>
        </p:nvSpPr>
        <p:spPr bwMode="auto">
          <a:xfrm>
            <a:off x="5581650" y="806450"/>
            <a:ext cx="1630363" cy="563563"/>
          </a:xfrm>
          <a:prstGeom prst="wedgeRoundRectCallout">
            <a:avLst>
              <a:gd name="adj1" fmla="val -53894"/>
              <a:gd name="adj2" fmla="val 67185"/>
              <a:gd name="adj3" fmla="val 16667"/>
            </a:avLst>
          </a:prstGeom>
          <a:noFill/>
          <a:ln w="28575" cap="sq"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a:t>放电通路</a:t>
            </a:r>
          </a:p>
        </p:txBody>
      </p:sp>
      <p:sp>
        <p:nvSpPr>
          <p:cNvPr id="120132" name="AutoShape 324"/>
          <p:cNvSpPr>
            <a:spLocks noChangeArrowheads="1"/>
          </p:cNvSpPr>
          <p:nvPr/>
        </p:nvSpPr>
        <p:spPr bwMode="auto">
          <a:xfrm>
            <a:off x="7513638" y="2205038"/>
            <a:ext cx="1630362" cy="563562"/>
          </a:xfrm>
          <a:prstGeom prst="wedgeRoundRectCallout">
            <a:avLst>
              <a:gd name="adj1" fmla="val -174440"/>
              <a:gd name="adj2" fmla="val -62676"/>
              <a:gd name="adj3" fmla="val 16667"/>
            </a:avLst>
          </a:prstGeom>
          <a:noFill/>
          <a:ln w="28575" cap="sq"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a:t>充电通路</a:t>
            </a:r>
          </a:p>
        </p:txBody>
      </p:sp>
      <p:sp>
        <p:nvSpPr>
          <p:cNvPr id="120133" name="AutoShape 325"/>
          <p:cNvSpPr>
            <a:spLocks noChangeArrowheads="1"/>
          </p:cNvSpPr>
          <p:nvPr/>
        </p:nvSpPr>
        <p:spPr bwMode="auto">
          <a:xfrm>
            <a:off x="5426075" y="5848350"/>
            <a:ext cx="1630363" cy="563563"/>
          </a:xfrm>
          <a:prstGeom prst="wedgeRoundRectCallout">
            <a:avLst>
              <a:gd name="adj1" fmla="val 65676"/>
              <a:gd name="adj2" fmla="val -295352"/>
              <a:gd name="adj3" fmla="val 16667"/>
            </a:avLst>
          </a:prstGeom>
          <a:noFill/>
          <a:ln w="28575" cap="sq"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a:t>振幅控制</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20129"/>
                                        </p:tgtEl>
                                        <p:attrNameLst>
                                          <p:attrName>style.visibility</p:attrName>
                                        </p:attrNameLst>
                                      </p:cBhvr>
                                      <p:to>
                                        <p:strVal val="visible"/>
                                      </p:to>
                                    </p:set>
                                    <p:animEffect transition="in" filter="slide(fromBottom)">
                                      <p:cBhvr>
                                        <p:cTn id="7" dur="500"/>
                                        <p:tgtEl>
                                          <p:spTgt spid="1201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0133"/>
                                        </p:tgtEl>
                                        <p:attrNameLst>
                                          <p:attrName>style.visibility</p:attrName>
                                        </p:attrNameLst>
                                      </p:cBhvr>
                                      <p:to>
                                        <p:strVal val="visible"/>
                                      </p:to>
                                    </p:set>
                                    <p:animEffect transition="in" filter="wipe(down)">
                                      <p:cBhvr>
                                        <p:cTn id="12" dur="500"/>
                                        <p:tgtEl>
                                          <p:spTgt spid="1201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0132"/>
                                        </p:tgtEl>
                                        <p:attrNameLst>
                                          <p:attrName>style.visibility</p:attrName>
                                        </p:attrNameLst>
                                      </p:cBhvr>
                                      <p:to>
                                        <p:strVal val="visible"/>
                                      </p:to>
                                    </p:set>
                                    <p:animEffect transition="in" filter="wipe(left)">
                                      <p:cBhvr>
                                        <p:cTn id="17" dur="500"/>
                                        <p:tgtEl>
                                          <p:spTgt spid="1201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0131"/>
                                        </p:tgtEl>
                                        <p:attrNameLst>
                                          <p:attrName>style.visibility</p:attrName>
                                        </p:attrNameLst>
                                      </p:cBhvr>
                                      <p:to>
                                        <p:strVal val="visible"/>
                                      </p:to>
                                    </p:set>
                                    <p:animEffect transition="in" filter="wipe(left)">
                                      <p:cBhvr>
                                        <p:cTn id="22" dur="500"/>
                                        <p:tgtEl>
                                          <p:spTgt spid="1201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0130"/>
                                        </p:tgtEl>
                                        <p:attrNameLst>
                                          <p:attrName>style.visibility</p:attrName>
                                        </p:attrNameLst>
                                      </p:cBhvr>
                                      <p:to>
                                        <p:strVal val="visible"/>
                                      </p:to>
                                    </p:set>
                                    <p:animEffect transition="in" filter="wipe(up)">
                                      <p:cBhvr>
                                        <p:cTn id="27" dur="500"/>
                                        <p:tgtEl>
                                          <p:spTgt spid="120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130" grpId="0" animBg="1"/>
      <p:bldP spid="120131" grpId="0" animBg="1"/>
      <p:bldP spid="120132" grpId="0" animBg="1"/>
      <p:bldP spid="12013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smtClean="0">
                <a:ea typeface="宋体" charset="-122"/>
              </a:rPr>
              <a:t>8.2.1 </a:t>
            </a:r>
            <a:r>
              <a:rPr lang="zh-CN" altLang="en-US" smtClean="0">
                <a:ea typeface="宋体" charset="-122"/>
              </a:rPr>
              <a:t>矩形波发生器（续</a:t>
            </a:r>
            <a:r>
              <a:rPr lang="en-US" altLang="zh-CN" smtClean="0">
                <a:ea typeface="宋体" charset="-122"/>
              </a:rPr>
              <a:t>7</a:t>
            </a:r>
            <a:r>
              <a:rPr lang="zh-CN" altLang="en-US" smtClean="0">
                <a:ea typeface="宋体" charset="-122"/>
              </a:rPr>
              <a:t>）</a:t>
            </a:r>
            <a:endParaRPr lang="zh-CN" altLang="en-US" smtClean="0">
              <a:ea typeface="楷体_GB2312" pitchFamily="49" charset="-122"/>
            </a:endParaRP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53</a:t>
            </a:fld>
            <a:endParaRPr lang="zh-CN" altLang="en-US"/>
          </a:p>
        </p:txBody>
      </p:sp>
      <p:sp>
        <p:nvSpPr>
          <p:cNvPr id="54275" name="Rectangle 5"/>
          <p:cNvSpPr>
            <a:spLocks noChangeArrowheads="1"/>
          </p:cNvSpPr>
          <p:nvPr/>
        </p:nvSpPr>
        <p:spPr bwMode="auto">
          <a:xfrm>
            <a:off x="3071178" y="721995"/>
            <a:ext cx="324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p>
            <a:r>
              <a:rPr kumimoji="0" lang="zh-CN" altLang="en-US" dirty="0"/>
              <a:t>矩形波发生器仿真实验</a:t>
            </a:r>
          </a:p>
        </p:txBody>
      </p:sp>
      <p:pic>
        <p:nvPicPr>
          <p:cNvPr id="54276" name="Picture 6">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290" y="1150620"/>
            <a:ext cx="6780213"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smtClean="0">
                <a:ea typeface="宋体" charset="-122"/>
              </a:rPr>
              <a:t>8.2.2 </a:t>
            </a:r>
            <a:r>
              <a:rPr lang="zh-CN" altLang="en-US" smtClean="0">
                <a:ea typeface="宋体" charset="-122"/>
              </a:rPr>
              <a:t>三角波和锯齿波发生器</a:t>
            </a: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54</a:t>
            </a:fld>
            <a:endParaRPr lang="zh-CN" altLang="en-US"/>
          </a:p>
        </p:txBody>
      </p:sp>
      <p:sp>
        <p:nvSpPr>
          <p:cNvPr id="55299" name="Rectangle 3"/>
          <p:cNvSpPr>
            <a:spLocks noGrp="1" noChangeArrowheads="1"/>
          </p:cNvSpPr>
          <p:nvPr>
            <p:ph sz="quarter" idx="11"/>
          </p:nvPr>
        </p:nvSpPr>
        <p:spPr/>
        <p:txBody>
          <a:bodyPr/>
          <a:lstStyle/>
          <a:p>
            <a:pPr marL="0" indent="533400" eaLnBrk="1" hangingPunct="1">
              <a:buFont typeface="Wingdings" pitchFamily="2" charset="2"/>
              <a:buNone/>
            </a:pPr>
            <a:r>
              <a:rPr lang="zh-CN" altLang="en-US" sz="2400" dirty="0" smtClean="0">
                <a:ea typeface="楷体_GB2312" pitchFamily="49" charset="-122"/>
              </a:rPr>
              <a:t>三角波和锯齿波是仪器仪表和控制系统常用的信号，实际上，利用上节得到的方波输出通过一个积分电路即可获得三角波，将占空比极高或极低的矩形波输入积分电路可获得锯齿波输出。</a:t>
            </a:r>
          </a:p>
          <a:p>
            <a:pPr marL="0" indent="533400" eaLnBrk="1" hangingPunct="1">
              <a:buFont typeface="Wingdings" pitchFamily="2" charset="2"/>
              <a:buNone/>
            </a:pPr>
            <a:r>
              <a:rPr lang="zh-CN" altLang="en-US" sz="2400" dirty="0" smtClean="0">
                <a:ea typeface="楷体_GB2312" pitchFamily="49" charset="-122"/>
              </a:rPr>
              <a:t>事实上，我们上节讨论的矩形波、方波发生器电路中，</a:t>
            </a:r>
            <a:r>
              <a:rPr lang="en-US" altLang="zh-CN" sz="2400" i="1" dirty="0" smtClean="0">
                <a:ea typeface="楷体_GB2312" pitchFamily="49" charset="-122"/>
              </a:rPr>
              <a:t>RC </a:t>
            </a:r>
            <a:r>
              <a:rPr lang="zh-CN" altLang="en-US" sz="2400" dirty="0" smtClean="0">
                <a:ea typeface="楷体_GB2312" pitchFamily="49" charset="-122"/>
              </a:rPr>
              <a:t>定时电路本身就是一个积分环节（只是积分线性较差），因此，如果我们在矩形波、方波振荡电路中直接采用线性积分电路作为定时电路，则不仅可以获得矩形波、方波，还可同时获得三角波、锯齿波。</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additive="base">
                                        <p:cTn id="7" dur="500" fill="hold"/>
                                        <p:tgtEl>
                                          <p:spTgt spid="55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299">
                                            <p:txEl>
                                              <p:pRg st="1" end="1"/>
                                            </p:txEl>
                                          </p:spTgt>
                                        </p:tgtEl>
                                        <p:attrNameLst>
                                          <p:attrName>style.visibility</p:attrName>
                                        </p:attrNameLst>
                                      </p:cBhvr>
                                      <p:to>
                                        <p:strVal val="visible"/>
                                      </p:to>
                                    </p:set>
                                    <p:anim calcmode="lin" valueType="num">
                                      <p:cBhvr additive="base">
                                        <p:cTn id="13" dur="500" fill="hold"/>
                                        <p:tgtEl>
                                          <p:spTgt spid="552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29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smtClean="0">
                <a:ea typeface="宋体" charset="-122"/>
              </a:rPr>
              <a:t>8.2.2 </a:t>
            </a:r>
            <a:r>
              <a:rPr lang="zh-CN" altLang="en-US" smtClean="0">
                <a:ea typeface="宋体" charset="-122"/>
              </a:rPr>
              <a:t>三角波和锯齿波发生器</a:t>
            </a:r>
            <a:r>
              <a:rPr lang="zh-CN" altLang="en-US" smtClean="0">
                <a:ea typeface="楷体_GB2312" pitchFamily="49" charset="-122"/>
              </a:rPr>
              <a:t>（续</a:t>
            </a:r>
            <a:r>
              <a:rPr lang="en-US" altLang="zh-CN" smtClean="0">
                <a:ea typeface="楷体_GB2312" pitchFamily="49" charset="-122"/>
              </a:rPr>
              <a:t>1</a:t>
            </a:r>
            <a:r>
              <a:rPr lang="zh-CN" altLang="en-US" smtClean="0">
                <a:ea typeface="楷体_GB2312" pitchFamily="49" charset="-122"/>
              </a:rPr>
              <a:t>）</a:t>
            </a:r>
          </a:p>
        </p:txBody>
      </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55</a:t>
            </a:fld>
            <a:endParaRPr lang="zh-CN" altLang="en-US"/>
          </a:p>
        </p:txBody>
      </p:sp>
      <p:sp>
        <p:nvSpPr>
          <p:cNvPr id="56323" name="Rectangle 3"/>
          <p:cNvSpPr>
            <a:spLocks noGrp="1" noChangeArrowheads="1"/>
          </p:cNvSpPr>
          <p:nvPr>
            <p:ph sz="quarter" idx="11"/>
          </p:nvPr>
        </p:nvSpPr>
        <p:spPr/>
        <p:txBody>
          <a:bodyPr/>
          <a:lstStyle/>
          <a:p>
            <a:pPr eaLnBrk="1" hangingPunct="1"/>
            <a:r>
              <a:rPr lang="zh-CN" altLang="en-US" dirty="0" smtClean="0">
                <a:ea typeface="宋体" charset="-122"/>
              </a:rPr>
              <a:t>三角波－方波发生器</a:t>
            </a:r>
          </a:p>
        </p:txBody>
      </p:sp>
      <p:sp>
        <p:nvSpPr>
          <p:cNvPr id="45145" name="Text Box 89"/>
          <p:cNvSpPr txBox="1">
            <a:spLocks noChangeArrowheads="1"/>
          </p:cNvSpPr>
          <p:nvPr/>
        </p:nvSpPr>
        <p:spPr bwMode="auto">
          <a:xfrm>
            <a:off x="119604" y="1338032"/>
            <a:ext cx="8976771"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625475"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algn="just" eaLnBrk="1" hangingPunct="1">
              <a:lnSpc>
                <a:spcPct val="150000"/>
              </a:lnSpc>
            </a:pPr>
            <a:r>
              <a:rPr kumimoji="0" lang="zh-CN" altLang="en-US" dirty="0"/>
              <a:t>在方波发生器电路中，将</a:t>
            </a:r>
            <a:r>
              <a:rPr kumimoji="0" lang="en-US" altLang="zh-CN" i="1" dirty="0"/>
              <a:t>RC </a:t>
            </a:r>
            <a:r>
              <a:rPr kumimoji="0" lang="zh-CN" altLang="en-US" dirty="0"/>
              <a:t>定时电路改作由运算放大器构成的积分电路，则在获得方波输出的同时，还能得到同频率的三角波输出。</a:t>
            </a:r>
          </a:p>
        </p:txBody>
      </p:sp>
      <p:grpSp>
        <p:nvGrpSpPr>
          <p:cNvPr id="2" name="Group 90"/>
          <p:cNvGrpSpPr>
            <a:grpSpLocks/>
          </p:cNvGrpSpPr>
          <p:nvPr/>
        </p:nvGrpSpPr>
        <p:grpSpPr bwMode="auto">
          <a:xfrm>
            <a:off x="2317750" y="2701925"/>
            <a:ext cx="6826250" cy="3235325"/>
            <a:chOff x="864" y="426"/>
            <a:chExt cx="3328" cy="1436"/>
          </a:xfrm>
        </p:grpSpPr>
        <p:grpSp>
          <p:nvGrpSpPr>
            <p:cNvPr id="56329" name="Group 91"/>
            <p:cNvGrpSpPr>
              <a:grpSpLocks/>
            </p:cNvGrpSpPr>
            <p:nvPr/>
          </p:nvGrpSpPr>
          <p:grpSpPr bwMode="auto">
            <a:xfrm rot="5400000">
              <a:off x="1163" y="644"/>
              <a:ext cx="77" cy="480"/>
              <a:chOff x="1824" y="1344"/>
              <a:chExt cx="77" cy="480"/>
            </a:xfrm>
          </p:grpSpPr>
          <p:sp>
            <p:nvSpPr>
              <p:cNvPr id="56406" name="Rectangle 92"/>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407" name="Line 93"/>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08" name="Line 94"/>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6330" name="Group 95"/>
            <p:cNvGrpSpPr>
              <a:grpSpLocks/>
            </p:cNvGrpSpPr>
            <p:nvPr/>
          </p:nvGrpSpPr>
          <p:grpSpPr bwMode="auto">
            <a:xfrm rot="5400000">
              <a:off x="1163" y="941"/>
              <a:ext cx="77" cy="480"/>
              <a:chOff x="1824" y="1344"/>
              <a:chExt cx="77" cy="480"/>
            </a:xfrm>
          </p:grpSpPr>
          <p:sp>
            <p:nvSpPr>
              <p:cNvPr id="56403" name="Rectangle 96"/>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404" name="Line 97"/>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05" name="Line 98"/>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331" name="Oval 99"/>
            <p:cNvSpPr>
              <a:spLocks noChangeArrowheads="1"/>
            </p:cNvSpPr>
            <p:nvPr/>
          </p:nvSpPr>
          <p:spPr bwMode="auto">
            <a:xfrm>
              <a:off x="906" y="86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32" name="Oval 100"/>
            <p:cNvSpPr>
              <a:spLocks noChangeArrowheads="1"/>
            </p:cNvSpPr>
            <p:nvPr/>
          </p:nvSpPr>
          <p:spPr bwMode="auto">
            <a:xfrm>
              <a:off x="904" y="1152"/>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33" name="Oval 101"/>
            <p:cNvSpPr>
              <a:spLocks noChangeArrowheads="1"/>
            </p:cNvSpPr>
            <p:nvPr/>
          </p:nvSpPr>
          <p:spPr bwMode="auto">
            <a:xfrm>
              <a:off x="2210" y="1008"/>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34" name="Line 102"/>
            <p:cNvSpPr>
              <a:spLocks noChangeShapeType="1"/>
            </p:cNvSpPr>
            <p:nvPr/>
          </p:nvSpPr>
          <p:spPr bwMode="auto">
            <a:xfrm>
              <a:off x="1836" y="1028"/>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5" name="Text Box 103"/>
            <p:cNvSpPr txBox="1">
              <a:spLocks noChangeArrowheads="1"/>
            </p:cNvSpPr>
            <p:nvPr/>
          </p:nvSpPr>
          <p:spPr bwMode="auto">
            <a:xfrm>
              <a:off x="2068" y="704"/>
              <a:ext cx="3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800" i="1"/>
                <a:t>u</a:t>
              </a:r>
              <a:r>
                <a:rPr lang="en-US" altLang="zh-CN" sz="2800" baseline="-25000"/>
                <a:t>o1</a:t>
              </a:r>
              <a:endParaRPr lang="en-US" altLang="zh-CN" sz="2800"/>
            </a:p>
          </p:txBody>
        </p:sp>
        <p:grpSp>
          <p:nvGrpSpPr>
            <p:cNvPr id="56336" name="Group 104"/>
            <p:cNvGrpSpPr>
              <a:grpSpLocks/>
            </p:cNvGrpSpPr>
            <p:nvPr/>
          </p:nvGrpSpPr>
          <p:grpSpPr bwMode="auto">
            <a:xfrm rot="5400000">
              <a:off x="1597" y="1315"/>
              <a:ext cx="77" cy="480"/>
              <a:chOff x="1824" y="1344"/>
              <a:chExt cx="77" cy="480"/>
            </a:xfrm>
          </p:grpSpPr>
          <p:sp>
            <p:nvSpPr>
              <p:cNvPr id="56400" name="Rectangle 105"/>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401" name="Line 106"/>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02" name="Line 107"/>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6337" name="Group 108"/>
            <p:cNvGrpSpPr>
              <a:grpSpLocks/>
            </p:cNvGrpSpPr>
            <p:nvPr/>
          </p:nvGrpSpPr>
          <p:grpSpPr bwMode="auto">
            <a:xfrm>
              <a:off x="1464" y="768"/>
              <a:ext cx="384" cy="528"/>
              <a:chOff x="2304" y="1824"/>
              <a:chExt cx="384" cy="528"/>
            </a:xfrm>
          </p:grpSpPr>
          <p:sp>
            <p:nvSpPr>
              <p:cNvPr id="56388" name="Rectangle 109"/>
              <p:cNvSpPr>
                <a:spLocks noChangeArrowheads="1"/>
              </p:cNvSpPr>
              <p:nvPr/>
            </p:nvSpPr>
            <p:spPr bwMode="auto">
              <a:xfrm rot="10800000" flipH="1" flipV="1">
                <a:off x="2304" y="1824"/>
                <a:ext cx="384" cy="5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89" name="Line 110"/>
              <p:cNvSpPr>
                <a:spLocks noChangeShapeType="1"/>
              </p:cNvSpPr>
              <p:nvPr/>
            </p:nvSpPr>
            <p:spPr bwMode="auto">
              <a:xfrm rot="10800000" flipH="1" flipV="1">
                <a:off x="2336" y="1958"/>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6390" name="Group 111"/>
              <p:cNvGrpSpPr>
                <a:grpSpLocks/>
              </p:cNvGrpSpPr>
              <p:nvPr/>
            </p:nvGrpSpPr>
            <p:grpSpPr bwMode="auto">
              <a:xfrm rot="10800000" flipH="1" flipV="1">
                <a:off x="2339" y="2210"/>
                <a:ext cx="48" cy="48"/>
                <a:chOff x="2856" y="2613"/>
                <a:chExt cx="48" cy="48"/>
              </a:xfrm>
            </p:grpSpPr>
            <p:sp>
              <p:nvSpPr>
                <p:cNvPr id="56398" name="Line 112"/>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99" name="Line 113"/>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6391" name="Group 114"/>
              <p:cNvGrpSpPr>
                <a:grpSpLocks/>
              </p:cNvGrpSpPr>
              <p:nvPr/>
            </p:nvGrpSpPr>
            <p:grpSpPr bwMode="auto">
              <a:xfrm rot="10800000" flipH="1" flipV="1">
                <a:off x="2615" y="2066"/>
                <a:ext cx="48" cy="48"/>
                <a:chOff x="2856" y="2613"/>
                <a:chExt cx="48" cy="48"/>
              </a:xfrm>
            </p:grpSpPr>
            <p:sp>
              <p:nvSpPr>
                <p:cNvPr id="56396" name="Line 115"/>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97" name="Line 116"/>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392" name="AutoShape 117"/>
              <p:cNvSpPr>
                <a:spLocks noChangeArrowheads="1"/>
              </p:cNvSpPr>
              <p:nvPr/>
            </p:nvSpPr>
            <p:spPr bwMode="auto">
              <a:xfrm rot="-5400000" flipH="1" flipV="1">
                <a:off x="2384" y="1862"/>
                <a:ext cx="48" cy="48"/>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56393" name="Group 118"/>
              <p:cNvGrpSpPr>
                <a:grpSpLocks noChangeAspect="1"/>
              </p:cNvGrpSpPr>
              <p:nvPr/>
            </p:nvGrpSpPr>
            <p:grpSpPr bwMode="auto">
              <a:xfrm>
                <a:off x="2488" y="1872"/>
                <a:ext cx="104" cy="34"/>
                <a:chOff x="1584" y="2928"/>
                <a:chExt cx="288" cy="96"/>
              </a:xfrm>
            </p:grpSpPr>
            <p:sp>
              <p:nvSpPr>
                <p:cNvPr id="56394" name="Oval 119"/>
                <p:cNvSpPr>
                  <a:spLocks noChangeAspect="1" noChangeArrowheads="1"/>
                </p:cNvSpPr>
                <p:nvPr/>
              </p:nvSpPr>
              <p:spPr bwMode="auto">
                <a:xfrm>
                  <a:off x="1584"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95" name="Oval 120"/>
                <p:cNvSpPr>
                  <a:spLocks noChangeAspect="1" noChangeArrowheads="1"/>
                </p:cNvSpPr>
                <p:nvPr/>
              </p:nvSpPr>
              <p:spPr bwMode="auto">
                <a:xfrm>
                  <a:off x="1728"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56338" name="Line 121"/>
            <p:cNvSpPr>
              <a:spLocks noChangeShapeType="1"/>
            </p:cNvSpPr>
            <p:nvPr/>
          </p:nvSpPr>
          <p:spPr bwMode="auto">
            <a:xfrm>
              <a:off x="1396" y="1180"/>
              <a:ext cx="0" cy="384"/>
            </a:xfrm>
            <a:prstGeom prst="line">
              <a:avLst/>
            </a:prstGeom>
            <a:noFill/>
            <a:ln w="28575">
              <a:solidFill>
                <a:schemeClr val="tx1"/>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56339" name="Freeform 122"/>
            <p:cNvSpPr>
              <a:spLocks/>
            </p:cNvSpPr>
            <p:nvPr/>
          </p:nvSpPr>
          <p:spPr bwMode="auto">
            <a:xfrm>
              <a:off x="1788" y="1026"/>
              <a:ext cx="192" cy="528"/>
            </a:xfrm>
            <a:custGeom>
              <a:avLst/>
              <a:gdLst>
                <a:gd name="T0" fmla="*/ 0 w 192"/>
                <a:gd name="T1" fmla="*/ 528 h 528"/>
                <a:gd name="T2" fmla="*/ 192 w 192"/>
                <a:gd name="T3" fmla="*/ 528 h 528"/>
                <a:gd name="T4" fmla="*/ 192 w 192"/>
                <a:gd name="T5" fmla="*/ 0 h 528"/>
                <a:gd name="T6" fmla="*/ 0 60000 65536"/>
                <a:gd name="T7" fmla="*/ 0 60000 65536"/>
                <a:gd name="T8" fmla="*/ 0 60000 65536"/>
                <a:gd name="T9" fmla="*/ 0 w 192"/>
                <a:gd name="T10" fmla="*/ 0 h 528"/>
                <a:gd name="T11" fmla="*/ 192 w 192"/>
                <a:gd name="T12" fmla="*/ 528 h 528"/>
              </a:gdLst>
              <a:ahLst/>
              <a:cxnLst>
                <a:cxn ang="T6">
                  <a:pos x="T0" y="T1"/>
                </a:cxn>
                <a:cxn ang="T7">
                  <a:pos x="T2" y="T3"/>
                </a:cxn>
                <a:cxn ang="T8">
                  <a:pos x="T4" y="T5"/>
                </a:cxn>
              </a:cxnLst>
              <a:rect l="T9" t="T10" r="T11" b="T12"/>
              <a:pathLst>
                <a:path w="192" h="528">
                  <a:moveTo>
                    <a:pt x="0" y="528"/>
                  </a:moveTo>
                  <a:lnTo>
                    <a:pt x="192" y="528"/>
                  </a:lnTo>
                  <a:lnTo>
                    <a:pt x="192" y="0"/>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40" name="Text Box 123"/>
            <p:cNvSpPr txBox="1">
              <a:spLocks noChangeArrowheads="1"/>
            </p:cNvSpPr>
            <p:nvPr/>
          </p:nvSpPr>
          <p:spPr bwMode="auto">
            <a:xfrm>
              <a:off x="1530" y="1243"/>
              <a:ext cx="222"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R</a:t>
              </a:r>
              <a:r>
                <a:rPr lang="en-US" altLang="zh-CN" baseline="-25000"/>
                <a:t>f</a:t>
              </a:r>
              <a:endParaRPr lang="en-US" altLang="zh-CN"/>
            </a:p>
          </p:txBody>
        </p:sp>
        <p:sp>
          <p:nvSpPr>
            <p:cNvPr id="56341" name="Text Box 124"/>
            <p:cNvSpPr txBox="1">
              <a:spLocks noChangeArrowheads="1"/>
            </p:cNvSpPr>
            <p:nvPr/>
          </p:nvSpPr>
          <p:spPr bwMode="auto">
            <a:xfrm>
              <a:off x="1085" y="899"/>
              <a:ext cx="23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bIns="0" anchor="b">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R</a:t>
              </a:r>
              <a:r>
                <a:rPr lang="en-US" altLang="zh-CN" baseline="-25000"/>
                <a:t>1</a:t>
              </a:r>
              <a:endParaRPr lang="en-US" altLang="zh-CN"/>
            </a:p>
          </p:txBody>
        </p:sp>
        <p:sp>
          <p:nvSpPr>
            <p:cNvPr id="56342" name="Rectangle 125"/>
            <p:cNvSpPr>
              <a:spLocks noChangeArrowheads="1"/>
            </p:cNvSpPr>
            <p:nvPr/>
          </p:nvSpPr>
          <p:spPr bwMode="auto">
            <a:xfrm>
              <a:off x="1012" y="460"/>
              <a:ext cx="1056" cy="1248"/>
            </a:xfrm>
            <a:prstGeom prst="rect">
              <a:avLst/>
            </a:prstGeom>
            <a:noFill/>
            <a:ln w="285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43" name="Text Box 126"/>
            <p:cNvSpPr txBox="1">
              <a:spLocks noChangeArrowheads="1"/>
            </p:cNvSpPr>
            <p:nvPr/>
          </p:nvSpPr>
          <p:spPr bwMode="auto">
            <a:xfrm>
              <a:off x="1060" y="426"/>
              <a:ext cx="98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施密特触发器</a:t>
              </a:r>
            </a:p>
          </p:txBody>
        </p:sp>
        <p:grpSp>
          <p:nvGrpSpPr>
            <p:cNvPr id="56344" name="Group 127"/>
            <p:cNvGrpSpPr>
              <a:grpSpLocks noChangeAspect="1"/>
            </p:cNvGrpSpPr>
            <p:nvPr/>
          </p:nvGrpSpPr>
          <p:grpSpPr bwMode="auto">
            <a:xfrm rot="5400000">
              <a:off x="3068" y="580"/>
              <a:ext cx="141" cy="290"/>
              <a:chOff x="2064" y="576"/>
              <a:chExt cx="117" cy="240"/>
            </a:xfrm>
          </p:grpSpPr>
          <p:grpSp>
            <p:nvGrpSpPr>
              <p:cNvPr id="56383" name="Group 128"/>
              <p:cNvGrpSpPr>
                <a:grpSpLocks noChangeAspect="1"/>
              </p:cNvGrpSpPr>
              <p:nvPr/>
            </p:nvGrpSpPr>
            <p:grpSpPr bwMode="auto">
              <a:xfrm>
                <a:off x="2064" y="672"/>
                <a:ext cx="117" cy="49"/>
                <a:chOff x="2064" y="672"/>
                <a:chExt cx="117" cy="49"/>
              </a:xfrm>
            </p:grpSpPr>
            <p:sp>
              <p:nvSpPr>
                <p:cNvPr id="56386" name="Line 129"/>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87" name="Line 130"/>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384" name="Line 131"/>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85" name="Line 132"/>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6345" name="Group 133"/>
            <p:cNvGrpSpPr>
              <a:grpSpLocks/>
            </p:cNvGrpSpPr>
            <p:nvPr/>
          </p:nvGrpSpPr>
          <p:grpSpPr bwMode="auto">
            <a:xfrm rot="5400000">
              <a:off x="2475" y="787"/>
              <a:ext cx="77" cy="480"/>
              <a:chOff x="1824" y="1344"/>
              <a:chExt cx="77" cy="480"/>
            </a:xfrm>
          </p:grpSpPr>
          <p:sp>
            <p:nvSpPr>
              <p:cNvPr id="56380" name="Rectangle 134"/>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81" name="Line 135"/>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82" name="Line 136"/>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6346" name="Group 137"/>
            <p:cNvGrpSpPr>
              <a:grpSpLocks/>
            </p:cNvGrpSpPr>
            <p:nvPr/>
          </p:nvGrpSpPr>
          <p:grpSpPr bwMode="auto">
            <a:xfrm>
              <a:off x="2420" y="1344"/>
              <a:ext cx="144" cy="96"/>
              <a:chOff x="1056" y="1392"/>
              <a:chExt cx="144" cy="96"/>
            </a:xfrm>
          </p:grpSpPr>
          <p:sp>
            <p:nvSpPr>
              <p:cNvPr id="56378" name="Line 138"/>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79" name="Line 139"/>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347" name="Freeform 140"/>
            <p:cNvSpPr>
              <a:spLocks/>
            </p:cNvSpPr>
            <p:nvPr/>
          </p:nvSpPr>
          <p:spPr bwMode="auto">
            <a:xfrm>
              <a:off x="930" y="1142"/>
              <a:ext cx="2718" cy="720"/>
            </a:xfrm>
            <a:custGeom>
              <a:avLst/>
              <a:gdLst>
                <a:gd name="T0" fmla="*/ 0 w 2962"/>
                <a:gd name="T1" fmla="*/ 19 h 720"/>
                <a:gd name="T2" fmla="*/ 0 w 2962"/>
                <a:gd name="T3" fmla="*/ 720 h 720"/>
                <a:gd name="T4" fmla="*/ 2289 w 2962"/>
                <a:gd name="T5" fmla="*/ 720 h 720"/>
                <a:gd name="T6" fmla="*/ 2289 w 2962"/>
                <a:gd name="T7" fmla="*/ 0 h 720"/>
                <a:gd name="T8" fmla="*/ 0 60000 65536"/>
                <a:gd name="T9" fmla="*/ 0 60000 65536"/>
                <a:gd name="T10" fmla="*/ 0 60000 65536"/>
                <a:gd name="T11" fmla="*/ 0 60000 65536"/>
                <a:gd name="T12" fmla="*/ 0 w 2962"/>
                <a:gd name="T13" fmla="*/ 0 h 720"/>
                <a:gd name="T14" fmla="*/ 2962 w 2962"/>
                <a:gd name="T15" fmla="*/ 720 h 720"/>
              </a:gdLst>
              <a:ahLst/>
              <a:cxnLst>
                <a:cxn ang="T8">
                  <a:pos x="T0" y="T1"/>
                </a:cxn>
                <a:cxn ang="T9">
                  <a:pos x="T2" y="T3"/>
                </a:cxn>
                <a:cxn ang="T10">
                  <a:pos x="T4" y="T5"/>
                </a:cxn>
                <a:cxn ang="T11">
                  <a:pos x="T6" y="T7"/>
                </a:cxn>
              </a:cxnLst>
              <a:rect l="T12" t="T13" r="T14" b="T15"/>
              <a:pathLst>
                <a:path w="2962" h="720">
                  <a:moveTo>
                    <a:pt x="0" y="19"/>
                  </a:moveTo>
                  <a:lnTo>
                    <a:pt x="0" y="720"/>
                  </a:lnTo>
                  <a:lnTo>
                    <a:pt x="2962" y="720"/>
                  </a:lnTo>
                  <a:lnTo>
                    <a:pt x="2962" y="0"/>
                  </a:lnTo>
                </a:path>
              </a:pathLst>
            </a:custGeom>
            <a:noFill/>
            <a:ln w="28575">
              <a:solidFill>
                <a:srgbClr val="FF3300"/>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48" name="Rectangle 141"/>
            <p:cNvSpPr>
              <a:spLocks noChangeArrowheads="1"/>
            </p:cNvSpPr>
            <p:nvPr/>
          </p:nvSpPr>
          <p:spPr bwMode="auto">
            <a:xfrm>
              <a:off x="2352" y="480"/>
              <a:ext cx="1248" cy="1056"/>
            </a:xfrm>
            <a:prstGeom prst="rect">
              <a:avLst/>
            </a:prstGeom>
            <a:noFill/>
            <a:ln w="285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49" name="Text Box 142"/>
            <p:cNvSpPr txBox="1">
              <a:spLocks noChangeArrowheads="1"/>
            </p:cNvSpPr>
            <p:nvPr/>
          </p:nvSpPr>
          <p:spPr bwMode="auto">
            <a:xfrm>
              <a:off x="2400" y="446"/>
              <a:ext cx="687"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积分电路</a:t>
              </a:r>
            </a:p>
          </p:txBody>
        </p:sp>
        <p:sp>
          <p:nvSpPr>
            <p:cNvPr id="56350" name="Text Box 143"/>
            <p:cNvSpPr txBox="1">
              <a:spLocks noChangeArrowheads="1"/>
            </p:cNvSpPr>
            <p:nvPr/>
          </p:nvSpPr>
          <p:spPr bwMode="auto">
            <a:xfrm>
              <a:off x="3168" y="448"/>
              <a:ext cx="18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C</a:t>
              </a:r>
            </a:p>
          </p:txBody>
        </p:sp>
        <p:sp>
          <p:nvSpPr>
            <p:cNvPr id="56351" name="Text Box 144"/>
            <p:cNvSpPr txBox="1">
              <a:spLocks noChangeArrowheads="1"/>
            </p:cNvSpPr>
            <p:nvPr/>
          </p:nvSpPr>
          <p:spPr bwMode="auto">
            <a:xfrm>
              <a:off x="2452" y="716"/>
              <a:ext cx="18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R</a:t>
              </a:r>
            </a:p>
          </p:txBody>
        </p:sp>
        <p:grpSp>
          <p:nvGrpSpPr>
            <p:cNvPr id="56352" name="Group 145"/>
            <p:cNvGrpSpPr>
              <a:grpSpLocks/>
            </p:cNvGrpSpPr>
            <p:nvPr/>
          </p:nvGrpSpPr>
          <p:grpSpPr bwMode="auto">
            <a:xfrm>
              <a:off x="864" y="912"/>
              <a:ext cx="144" cy="96"/>
              <a:chOff x="1056" y="1392"/>
              <a:chExt cx="144" cy="96"/>
            </a:xfrm>
          </p:grpSpPr>
          <p:sp>
            <p:nvSpPr>
              <p:cNvPr id="56376" name="Line 146"/>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77" name="Line 147"/>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6353" name="Group 148"/>
            <p:cNvGrpSpPr>
              <a:grpSpLocks/>
            </p:cNvGrpSpPr>
            <p:nvPr/>
          </p:nvGrpSpPr>
          <p:grpSpPr bwMode="auto">
            <a:xfrm>
              <a:off x="2976" y="912"/>
              <a:ext cx="384" cy="528"/>
              <a:chOff x="2304" y="1824"/>
              <a:chExt cx="384" cy="528"/>
            </a:xfrm>
          </p:grpSpPr>
          <p:sp>
            <p:nvSpPr>
              <p:cNvPr id="56364" name="Rectangle 149"/>
              <p:cNvSpPr>
                <a:spLocks noChangeArrowheads="1"/>
              </p:cNvSpPr>
              <p:nvPr/>
            </p:nvSpPr>
            <p:spPr bwMode="auto">
              <a:xfrm rot="10800000" flipH="1" flipV="1">
                <a:off x="2304" y="1824"/>
                <a:ext cx="384" cy="5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65" name="Line 150"/>
              <p:cNvSpPr>
                <a:spLocks noChangeShapeType="1"/>
              </p:cNvSpPr>
              <p:nvPr/>
            </p:nvSpPr>
            <p:spPr bwMode="auto">
              <a:xfrm rot="10800000" flipH="1" flipV="1">
                <a:off x="2336" y="1958"/>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6366" name="Group 151"/>
              <p:cNvGrpSpPr>
                <a:grpSpLocks/>
              </p:cNvGrpSpPr>
              <p:nvPr/>
            </p:nvGrpSpPr>
            <p:grpSpPr bwMode="auto">
              <a:xfrm rot="10800000" flipH="1" flipV="1">
                <a:off x="2339" y="2210"/>
                <a:ext cx="48" cy="48"/>
                <a:chOff x="2856" y="2613"/>
                <a:chExt cx="48" cy="48"/>
              </a:xfrm>
            </p:grpSpPr>
            <p:sp>
              <p:nvSpPr>
                <p:cNvPr id="56374" name="Line 152"/>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75" name="Line 153"/>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6367" name="Group 154"/>
              <p:cNvGrpSpPr>
                <a:grpSpLocks/>
              </p:cNvGrpSpPr>
              <p:nvPr/>
            </p:nvGrpSpPr>
            <p:grpSpPr bwMode="auto">
              <a:xfrm rot="10800000" flipH="1" flipV="1">
                <a:off x="2615" y="2066"/>
                <a:ext cx="48" cy="48"/>
                <a:chOff x="2856" y="2613"/>
                <a:chExt cx="48" cy="48"/>
              </a:xfrm>
            </p:grpSpPr>
            <p:sp>
              <p:nvSpPr>
                <p:cNvPr id="56372" name="Line 155"/>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73" name="Line 156"/>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368" name="AutoShape 157"/>
              <p:cNvSpPr>
                <a:spLocks noChangeArrowheads="1"/>
              </p:cNvSpPr>
              <p:nvPr/>
            </p:nvSpPr>
            <p:spPr bwMode="auto">
              <a:xfrm rot="-5400000" flipH="1" flipV="1">
                <a:off x="2384" y="1862"/>
                <a:ext cx="48" cy="48"/>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56369" name="Group 158"/>
              <p:cNvGrpSpPr>
                <a:grpSpLocks noChangeAspect="1"/>
              </p:cNvGrpSpPr>
              <p:nvPr/>
            </p:nvGrpSpPr>
            <p:grpSpPr bwMode="auto">
              <a:xfrm>
                <a:off x="2488" y="1872"/>
                <a:ext cx="104" cy="34"/>
                <a:chOff x="1584" y="2928"/>
                <a:chExt cx="288" cy="96"/>
              </a:xfrm>
            </p:grpSpPr>
            <p:sp>
              <p:nvSpPr>
                <p:cNvPr id="56370" name="Oval 159"/>
                <p:cNvSpPr>
                  <a:spLocks noChangeAspect="1" noChangeArrowheads="1"/>
                </p:cNvSpPr>
                <p:nvPr/>
              </p:nvSpPr>
              <p:spPr bwMode="auto">
                <a:xfrm>
                  <a:off x="1584"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71" name="Oval 160"/>
                <p:cNvSpPr>
                  <a:spLocks noChangeAspect="1" noChangeArrowheads="1"/>
                </p:cNvSpPr>
                <p:nvPr/>
              </p:nvSpPr>
              <p:spPr bwMode="auto">
                <a:xfrm>
                  <a:off x="1728"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56354" name="Freeform 161"/>
            <p:cNvSpPr>
              <a:spLocks/>
            </p:cNvSpPr>
            <p:nvPr/>
          </p:nvSpPr>
          <p:spPr bwMode="auto">
            <a:xfrm flipH="1" flipV="1">
              <a:off x="2832" y="720"/>
              <a:ext cx="192" cy="308"/>
            </a:xfrm>
            <a:custGeom>
              <a:avLst/>
              <a:gdLst>
                <a:gd name="T0" fmla="*/ 0 w 192"/>
                <a:gd name="T1" fmla="*/ 105 h 528"/>
                <a:gd name="T2" fmla="*/ 192 w 192"/>
                <a:gd name="T3" fmla="*/ 105 h 528"/>
                <a:gd name="T4" fmla="*/ 192 w 192"/>
                <a:gd name="T5" fmla="*/ 0 h 528"/>
                <a:gd name="T6" fmla="*/ 0 60000 65536"/>
                <a:gd name="T7" fmla="*/ 0 60000 65536"/>
                <a:gd name="T8" fmla="*/ 0 60000 65536"/>
                <a:gd name="T9" fmla="*/ 0 w 192"/>
                <a:gd name="T10" fmla="*/ 0 h 528"/>
                <a:gd name="T11" fmla="*/ 192 w 192"/>
                <a:gd name="T12" fmla="*/ 528 h 528"/>
              </a:gdLst>
              <a:ahLst/>
              <a:cxnLst>
                <a:cxn ang="T6">
                  <a:pos x="T0" y="T1"/>
                </a:cxn>
                <a:cxn ang="T7">
                  <a:pos x="T2" y="T3"/>
                </a:cxn>
                <a:cxn ang="T8">
                  <a:pos x="T4" y="T5"/>
                </a:cxn>
              </a:cxnLst>
              <a:rect l="T9" t="T10" r="T11" b="T12"/>
              <a:pathLst>
                <a:path w="192" h="528">
                  <a:moveTo>
                    <a:pt x="0" y="528"/>
                  </a:moveTo>
                  <a:lnTo>
                    <a:pt x="192" y="528"/>
                  </a:lnTo>
                  <a:lnTo>
                    <a:pt x="192" y="0"/>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55" name="Line 162"/>
            <p:cNvSpPr>
              <a:spLocks noChangeShapeType="1"/>
            </p:cNvSpPr>
            <p:nvPr/>
          </p:nvSpPr>
          <p:spPr bwMode="auto">
            <a:xfrm>
              <a:off x="2688" y="1028"/>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6" name="Line 163"/>
            <p:cNvSpPr>
              <a:spLocks noChangeShapeType="1"/>
            </p:cNvSpPr>
            <p:nvPr/>
          </p:nvSpPr>
          <p:spPr bwMode="auto">
            <a:xfrm>
              <a:off x="3360" y="1152"/>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7" name="Oval 164"/>
            <p:cNvSpPr>
              <a:spLocks noChangeArrowheads="1"/>
            </p:cNvSpPr>
            <p:nvPr/>
          </p:nvSpPr>
          <p:spPr bwMode="auto">
            <a:xfrm>
              <a:off x="3792" y="112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58" name="Text Box 165"/>
            <p:cNvSpPr txBox="1">
              <a:spLocks noChangeArrowheads="1"/>
            </p:cNvSpPr>
            <p:nvPr/>
          </p:nvSpPr>
          <p:spPr bwMode="auto">
            <a:xfrm>
              <a:off x="3888" y="964"/>
              <a:ext cx="30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800" i="1"/>
                <a:t>u</a:t>
              </a:r>
              <a:r>
                <a:rPr lang="en-US" altLang="zh-CN" sz="2800" baseline="-25000"/>
                <a:t>o2</a:t>
              </a:r>
              <a:endParaRPr lang="en-US" altLang="zh-CN" sz="2800"/>
            </a:p>
          </p:txBody>
        </p:sp>
        <p:grpSp>
          <p:nvGrpSpPr>
            <p:cNvPr id="56359" name="Group 166"/>
            <p:cNvGrpSpPr>
              <a:grpSpLocks/>
            </p:cNvGrpSpPr>
            <p:nvPr/>
          </p:nvGrpSpPr>
          <p:grpSpPr bwMode="auto">
            <a:xfrm rot="5400000">
              <a:off x="2697" y="1095"/>
              <a:ext cx="77" cy="480"/>
              <a:chOff x="1824" y="1344"/>
              <a:chExt cx="77" cy="480"/>
            </a:xfrm>
          </p:grpSpPr>
          <p:sp>
            <p:nvSpPr>
              <p:cNvPr id="56361" name="Rectangle 167"/>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62" name="Line 168"/>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3" name="Line 169"/>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360" name="Freeform 170"/>
            <p:cNvSpPr>
              <a:spLocks/>
            </p:cNvSpPr>
            <p:nvPr/>
          </p:nvSpPr>
          <p:spPr bwMode="auto">
            <a:xfrm flipV="1">
              <a:off x="3264" y="720"/>
              <a:ext cx="192" cy="432"/>
            </a:xfrm>
            <a:custGeom>
              <a:avLst/>
              <a:gdLst>
                <a:gd name="T0" fmla="*/ 0 w 192"/>
                <a:gd name="T1" fmla="*/ 289 h 528"/>
                <a:gd name="T2" fmla="*/ 192 w 192"/>
                <a:gd name="T3" fmla="*/ 289 h 528"/>
                <a:gd name="T4" fmla="*/ 192 w 192"/>
                <a:gd name="T5" fmla="*/ 0 h 528"/>
                <a:gd name="T6" fmla="*/ 0 60000 65536"/>
                <a:gd name="T7" fmla="*/ 0 60000 65536"/>
                <a:gd name="T8" fmla="*/ 0 60000 65536"/>
                <a:gd name="T9" fmla="*/ 0 w 192"/>
                <a:gd name="T10" fmla="*/ 0 h 528"/>
                <a:gd name="T11" fmla="*/ 192 w 192"/>
                <a:gd name="T12" fmla="*/ 528 h 528"/>
              </a:gdLst>
              <a:ahLst/>
              <a:cxnLst>
                <a:cxn ang="T6">
                  <a:pos x="T0" y="T1"/>
                </a:cxn>
                <a:cxn ang="T7">
                  <a:pos x="T2" y="T3"/>
                </a:cxn>
                <a:cxn ang="T8">
                  <a:pos x="T4" y="T5"/>
                </a:cxn>
              </a:cxnLst>
              <a:rect l="T9" t="T10" r="T11" b="T12"/>
              <a:pathLst>
                <a:path w="192" h="528">
                  <a:moveTo>
                    <a:pt x="0" y="528"/>
                  </a:moveTo>
                  <a:lnTo>
                    <a:pt x="192" y="528"/>
                  </a:lnTo>
                  <a:lnTo>
                    <a:pt x="192" y="0"/>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5229" name="Rectangle 173"/>
          <p:cNvSpPr>
            <a:spLocks noChangeArrowheads="1"/>
          </p:cNvSpPr>
          <p:nvPr/>
        </p:nvSpPr>
        <p:spPr bwMode="auto">
          <a:xfrm>
            <a:off x="4811713" y="4129088"/>
            <a:ext cx="5492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vert="eaVert" wrap="none">
            <a:spAutoFit/>
          </a:bodyPr>
          <a:lstStyle/>
          <a:p>
            <a:r>
              <a:rPr kumimoji="0" lang="zh-CN" altLang="en-US">
                <a:solidFill>
                  <a:srgbClr val="FF0000"/>
                </a:solidFill>
              </a:rPr>
              <a:t>方波输出</a:t>
            </a:r>
          </a:p>
        </p:txBody>
      </p:sp>
      <p:sp>
        <p:nvSpPr>
          <p:cNvPr id="45230" name="Rectangle 174"/>
          <p:cNvSpPr>
            <a:spLocks noChangeArrowheads="1"/>
          </p:cNvSpPr>
          <p:nvPr/>
        </p:nvSpPr>
        <p:spPr bwMode="auto">
          <a:xfrm>
            <a:off x="8547100" y="4465638"/>
            <a:ext cx="549275" cy="159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vert="eaVert" wrap="none">
            <a:spAutoFit/>
          </a:bodyPr>
          <a:lstStyle/>
          <a:p>
            <a:r>
              <a:rPr kumimoji="0" lang="zh-CN" altLang="en-US">
                <a:solidFill>
                  <a:srgbClr val="FF0000"/>
                </a:solidFill>
              </a:rPr>
              <a:t>三角波输出</a:t>
            </a:r>
          </a:p>
        </p:txBody>
      </p:sp>
      <p:sp>
        <p:nvSpPr>
          <p:cNvPr id="45231" name="Text Box 175"/>
          <p:cNvSpPr txBox="1">
            <a:spLocks noChangeArrowheads="1"/>
          </p:cNvSpPr>
          <p:nvPr/>
        </p:nvSpPr>
        <p:spPr bwMode="auto">
          <a:xfrm>
            <a:off x="149902" y="3142885"/>
            <a:ext cx="2173861"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indent="539750" eaLnBrk="1" hangingPunct="1">
              <a:lnSpc>
                <a:spcPct val="150000"/>
              </a:lnSpc>
            </a:pPr>
            <a:r>
              <a:rPr lang="zh-CN" altLang="en-US" dirty="0"/>
              <a:t>由于积分电路的反相作用，施密特触发器必须改作同相输入式。</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5145"/>
                                        </p:tgtEl>
                                        <p:attrNameLst>
                                          <p:attrName>style.visibility</p:attrName>
                                        </p:attrNameLst>
                                      </p:cBhvr>
                                      <p:to>
                                        <p:strVal val="visible"/>
                                      </p:to>
                                    </p:set>
                                    <p:animEffect transition="in" filter="wipe(up)">
                                      <p:cBhvr>
                                        <p:cTn id="7" dur="1000"/>
                                        <p:tgtEl>
                                          <p:spTgt spid="451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5229"/>
                                        </p:tgtEl>
                                        <p:attrNameLst>
                                          <p:attrName>style.visibility</p:attrName>
                                        </p:attrNameLst>
                                      </p:cBhvr>
                                      <p:to>
                                        <p:strVal val="visible"/>
                                      </p:to>
                                    </p:set>
                                    <p:animEffect transition="in" filter="wipe(up)">
                                      <p:cBhvr>
                                        <p:cTn id="16" dur="500"/>
                                        <p:tgtEl>
                                          <p:spTgt spid="4522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5230"/>
                                        </p:tgtEl>
                                        <p:attrNameLst>
                                          <p:attrName>style.visibility</p:attrName>
                                        </p:attrNameLst>
                                      </p:cBhvr>
                                      <p:to>
                                        <p:strVal val="visible"/>
                                      </p:to>
                                    </p:set>
                                    <p:animEffect transition="in" filter="wipe(up)">
                                      <p:cBhvr>
                                        <p:cTn id="21" dur="500"/>
                                        <p:tgtEl>
                                          <p:spTgt spid="4523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5231"/>
                                        </p:tgtEl>
                                        <p:attrNameLst>
                                          <p:attrName>style.visibility</p:attrName>
                                        </p:attrNameLst>
                                      </p:cBhvr>
                                      <p:to>
                                        <p:strVal val="visible"/>
                                      </p:to>
                                    </p:set>
                                    <p:animEffect transition="in" filter="wipe(up)">
                                      <p:cBhvr>
                                        <p:cTn id="26" dur="1000"/>
                                        <p:tgtEl>
                                          <p:spTgt spid="45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45" grpId="0" autoUpdateAnimBg="0"/>
      <p:bldP spid="45229" grpId="0"/>
      <p:bldP spid="45230" grpId="0"/>
      <p:bldP spid="4523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zh-CN" smtClean="0">
                <a:ea typeface="宋体" charset="-122"/>
              </a:rPr>
              <a:t>8.2.2 </a:t>
            </a:r>
            <a:r>
              <a:rPr lang="zh-CN" altLang="en-US" smtClean="0">
                <a:ea typeface="宋体" charset="-122"/>
              </a:rPr>
              <a:t>三角波和锯齿波发生器</a:t>
            </a:r>
            <a:r>
              <a:rPr lang="zh-CN" altLang="en-US" smtClean="0">
                <a:ea typeface="楷体_GB2312" pitchFamily="49" charset="-122"/>
              </a:rPr>
              <a:t>（续</a:t>
            </a:r>
            <a:r>
              <a:rPr lang="en-US" altLang="zh-CN" smtClean="0">
                <a:ea typeface="楷体_GB2312" pitchFamily="49" charset="-122"/>
              </a:rPr>
              <a:t>2</a:t>
            </a:r>
            <a:r>
              <a:rPr lang="zh-CN" altLang="en-US" smtClean="0">
                <a:ea typeface="楷体_GB2312" pitchFamily="49" charset="-122"/>
              </a:rPr>
              <a:t>）</a:t>
            </a:r>
          </a:p>
        </p:txBody>
      </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56</a:t>
            </a:fld>
            <a:endParaRPr lang="zh-CN" altLang="en-US"/>
          </a:p>
        </p:txBody>
      </p:sp>
      <p:sp>
        <p:nvSpPr>
          <p:cNvPr id="134148" name="Text Box 4"/>
          <p:cNvSpPr txBox="1">
            <a:spLocks noChangeArrowheads="1"/>
          </p:cNvSpPr>
          <p:nvPr/>
        </p:nvSpPr>
        <p:spPr bwMode="auto">
          <a:xfrm>
            <a:off x="119921" y="843915"/>
            <a:ext cx="8904158"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indent="630238" eaLnBrk="1" hangingPunct="1">
              <a:lnSpc>
                <a:spcPct val="130000"/>
              </a:lnSpc>
            </a:pPr>
            <a:r>
              <a:rPr lang="zh-CN" altLang="en-US" dirty="0"/>
              <a:t>电路由两部分组成：同相输入施密特触发器；反相积分电路。同相输入施密特触发器输出作积分电路的输入信号；积分电路的输出作同相输入施密特触发器的输入。构成振荡回路。同相输入施密特触发器的触发电平：</a:t>
            </a:r>
          </a:p>
        </p:txBody>
      </p:sp>
      <p:graphicFrame>
        <p:nvGraphicFramePr>
          <p:cNvPr id="134149" name="Object 5"/>
          <p:cNvGraphicFramePr>
            <a:graphicFrameLocks noChangeAspect="1"/>
          </p:cNvGraphicFramePr>
          <p:nvPr>
            <p:extLst>
              <p:ext uri="{D42A27DB-BD31-4B8C-83A1-F6EECF244321}">
                <p14:modId xmlns:p14="http://schemas.microsoft.com/office/powerpoint/2010/main" val="2994091713"/>
              </p:ext>
            </p:extLst>
          </p:nvPr>
        </p:nvGraphicFramePr>
        <p:xfrm>
          <a:off x="1395730" y="3242628"/>
          <a:ext cx="2301875" cy="944562"/>
        </p:xfrm>
        <a:graphic>
          <a:graphicData uri="http://schemas.openxmlformats.org/presentationml/2006/ole">
            <mc:AlternateContent xmlns:mc="http://schemas.openxmlformats.org/markup-compatibility/2006">
              <mc:Choice xmlns:v="urn:schemas-microsoft-com:vml" Requires="v">
                <p:oleObj spid="_x0000_s13385" name="Equation" r:id="rId3" imgW="1054080" imgH="431640" progId="Equation.DSMT4">
                  <p:embed/>
                </p:oleObj>
              </mc:Choice>
              <mc:Fallback>
                <p:oleObj name="Equation" r:id="rId3" imgW="1054080" imgH="4316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5730" y="3242628"/>
                        <a:ext cx="2301875" cy="94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50" name="Object 6"/>
          <p:cNvGraphicFramePr>
            <a:graphicFrameLocks noChangeAspect="1"/>
          </p:cNvGraphicFramePr>
          <p:nvPr>
            <p:extLst>
              <p:ext uri="{D42A27DB-BD31-4B8C-83A1-F6EECF244321}">
                <p14:modId xmlns:p14="http://schemas.microsoft.com/office/powerpoint/2010/main" val="3845771394"/>
              </p:ext>
            </p:extLst>
          </p:nvPr>
        </p:nvGraphicFramePr>
        <p:xfrm>
          <a:off x="5037455" y="3214053"/>
          <a:ext cx="2138363" cy="973137"/>
        </p:xfrm>
        <a:graphic>
          <a:graphicData uri="http://schemas.openxmlformats.org/presentationml/2006/ole">
            <mc:AlternateContent xmlns:mc="http://schemas.openxmlformats.org/markup-compatibility/2006">
              <mc:Choice xmlns:v="urn:schemas-microsoft-com:vml" Requires="v">
                <p:oleObj spid="_x0000_s13386" name="Equation" r:id="rId5" imgW="952200" imgH="431640" progId="Equation.DSMT4">
                  <p:embed/>
                </p:oleObj>
              </mc:Choice>
              <mc:Fallback>
                <p:oleObj name="Equation" r:id="rId5" imgW="952200" imgH="4316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7455" y="3214053"/>
                        <a:ext cx="2138363" cy="973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151" name="Text Box 7"/>
          <p:cNvSpPr txBox="1">
            <a:spLocks noChangeArrowheads="1"/>
          </p:cNvSpPr>
          <p:nvPr/>
        </p:nvSpPr>
        <p:spPr bwMode="auto">
          <a:xfrm>
            <a:off x="852805" y="2809240"/>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下跳变触发</a:t>
            </a:r>
          </a:p>
        </p:txBody>
      </p:sp>
      <p:sp>
        <p:nvSpPr>
          <p:cNvPr id="134152" name="Text Box 8"/>
          <p:cNvSpPr txBox="1">
            <a:spLocks noChangeArrowheads="1"/>
          </p:cNvSpPr>
          <p:nvPr/>
        </p:nvSpPr>
        <p:spPr bwMode="auto">
          <a:xfrm>
            <a:off x="4003993" y="2809240"/>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上跳变触发</a:t>
            </a:r>
          </a:p>
        </p:txBody>
      </p:sp>
      <p:sp>
        <p:nvSpPr>
          <p:cNvPr id="134156" name="Freeform 12"/>
          <p:cNvSpPr>
            <a:spLocks/>
          </p:cNvSpPr>
          <p:nvPr/>
        </p:nvSpPr>
        <p:spPr bwMode="auto">
          <a:xfrm>
            <a:off x="2514918" y="4491990"/>
            <a:ext cx="2103437" cy="1311275"/>
          </a:xfrm>
          <a:custGeom>
            <a:avLst/>
            <a:gdLst>
              <a:gd name="T0" fmla="*/ 0 w 1325"/>
              <a:gd name="T1" fmla="*/ 2147483647 h 826"/>
              <a:gd name="T2" fmla="*/ 2147483647 w 1325"/>
              <a:gd name="T3" fmla="*/ 2147483647 h 826"/>
              <a:gd name="T4" fmla="*/ 2147483647 w 1325"/>
              <a:gd name="T5" fmla="*/ 0 h 826"/>
              <a:gd name="T6" fmla="*/ 0 60000 65536"/>
              <a:gd name="T7" fmla="*/ 0 60000 65536"/>
              <a:gd name="T8" fmla="*/ 0 60000 65536"/>
              <a:gd name="T9" fmla="*/ 0 w 1325"/>
              <a:gd name="T10" fmla="*/ 0 h 826"/>
              <a:gd name="T11" fmla="*/ 1325 w 1325"/>
              <a:gd name="T12" fmla="*/ 826 h 826"/>
            </a:gdLst>
            <a:ahLst/>
            <a:cxnLst>
              <a:cxn ang="T6">
                <a:pos x="T0" y="T1"/>
              </a:cxn>
              <a:cxn ang="T7">
                <a:pos x="T2" y="T3"/>
              </a:cxn>
              <a:cxn ang="T8">
                <a:pos x="T4" y="T5"/>
              </a:cxn>
            </a:cxnLst>
            <a:rect l="T9" t="T10" r="T11" b="T12"/>
            <a:pathLst>
              <a:path w="1325" h="826">
                <a:moveTo>
                  <a:pt x="0" y="826"/>
                </a:moveTo>
                <a:lnTo>
                  <a:pt x="1325" y="826"/>
                </a:lnTo>
                <a:lnTo>
                  <a:pt x="1325" y="0"/>
                </a:lnTo>
              </a:path>
            </a:pathLst>
          </a:custGeom>
          <a:noFill/>
          <a:ln w="38100" cap="sq">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34158" name="Freeform 14"/>
          <p:cNvSpPr>
            <a:spLocks/>
          </p:cNvSpPr>
          <p:nvPr/>
        </p:nvSpPr>
        <p:spPr bwMode="auto">
          <a:xfrm flipH="1" flipV="1">
            <a:off x="3532505" y="4491990"/>
            <a:ext cx="2103438" cy="1311275"/>
          </a:xfrm>
          <a:custGeom>
            <a:avLst/>
            <a:gdLst>
              <a:gd name="T0" fmla="*/ 0 w 1325"/>
              <a:gd name="T1" fmla="*/ 2147483647 h 826"/>
              <a:gd name="T2" fmla="*/ 2147483647 w 1325"/>
              <a:gd name="T3" fmla="*/ 2147483647 h 826"/>
              <a:gd name="T4" fmla="*/ 2147483647 w 1325"/>
              <a:gd name="T5" fmla="*/ 0 h 826"/>
              <a:gd name="T6" fmla="*/ 0 60000 65536"/>
              <a:gd name="T7" fmla="*/ 0 60000 65536"/>
              <a:gd name="T8" fmla="*/ 0 60000 65536"/>
              <a:gd name="T9" fmla="*/ 0 w 1325"/>
              <a:gd name="T10" fmla="*/ 0 h 826"/>
              <a:gd name="T11" fmla="*/ 1325 w 1325"/>
              <a:gd name="T12" fmla="*/ 826 h 826"/>
            </a:gdLst>
            <a:ahLst/>
            <a:cxnLst>
              <a:cxn ang="T6">
                <a:pos x="T0" y="T1"/>
              </a:cxn>
              <a:cxn ang="T7">
                <a:pos x="T2" y="T3"/>
              </a:cxn>
              <a:cxn ang="T8">
                <a:pos x="T4" y="T5"/>
              </a:cxn>
            </a:cxnLst>
            <a:rect l="T9" t="T10" r="T11" b="T12"/>
            <a:pathLst>
              <a:path w="1325" h="826">
                <a:moveTo>
                  <a:pt x="0" y="826"/>
                </a:moveTo>
                <a:lnTo>
                  <a:pt x="1325" y="826"/>
                </a:lnTo>
                <a:lnTo>
                  <a:pt x="1325" y="0"/>
                </a:lnTo>
              </a:path>
            </a:pathLst>
          </a:custGeom>
          <a:noFill/>
          <a:ln w="38100" cap="sq">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nvGrpSpPr>
          <p:cNvPr id="2" name="Group 22"/>
          <p:cNvGrpSpPr>
            <a:grpSpLocks/>
          </p:cNvGrpSpPr>
          <p:nvPr/>
        </p:nvGrpSpPr>
        <p:grpSpPr bwMode="auto">
          <a:xfrm>
            <a:off x="2057718" y="3688715"/>
            <a:ext cx="5064125" cy="2452688"/>
            <a:chOff x="1373" y="2458"/>
            <a:chExt cx="3190" cy="1545"/>
          </a:xfrm>
        </p:grpSpPr>
        <p:grpSp>
          <p:nvGrpSpPr>
            <p:cNvPr id="13328" name="Group 11"/>
            <p:cNvGrpSpPr>
              <a:grpSpLocks/>
            </p:cNvGrpSpPr>
            <p:nvPr/>
          </p:nvGrpSpPr>
          <p:grpSpPr bwMode="auto">
            <a:xfrm>
              <a:off x="1373" y="2707"/>
              <a:ext cx="2727" cy="1296"/>
              <a:chOff x="1382" y="2448"/>
              <a:chExt cx="2727" cy="1296"/>
            </a:xfrm>
          </p:grpSpPr>
          <p:sp>
            <p:nvSpPr>
              <p:cNvPr id="13331" name="Line 9"/>
              <p:cNvSpPr>
                <a:spLocks noChangeShapeType="1"/>
              </p:cNvSpPr>
              <p:nvPr/>
            </p:nvSpPr>
            <p:spPr bwMode="auto">
              <a:xfrm>
                <a:off x="1382" y="3118"/>
                <a:ext cx="2727" cy="0"/>
              </a:xfrm>
              <a:prstGeom prst="line">
                <a:avLst/>
              </a:prstGeom>
              <a:noFill/>
              <a:ln w="28575" cap="sq">
                <a:solidFill>
                  <a:schemeClr val="tx1"/>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32" name="Line 10"/>
              <p:cNvSpPr>
                <a:spLocks noChangeShapeType="1"/>
              </p:cNvSpPr>
              <p:nvPr/>
            </p:nvSpPr>
            <p:spPr bwMode="auto">
              <a:xfrm flipV="1">
                <a:off x="2669" y="2448"/>
                <a:ext cx="0" cy="1296"/>
              </a:xfrm>
              <a:prstGeom prst="line">
                <a:avLst/>
              </a:prstGeom>
              <a:noFill/>
              <a:ln w="28575" cap="sq">
                <a:solidFill>
                  <a:schemeClr val="tx1"/>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3329" name="Text Box 16"/>
            <p:cNvSpPr txBox="1">
              <a:spLocks noChangeArrowheads="1"/>
            </p:cNvSpPr>
            <p:nvPr/>
          </p:nvSpPr>
          <p:spPr bwMode="auto">
            <a:xfrm>
              <a:off x="4137" y="3190"/>
              <a:ext cx="42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3200" i="1"/>
                <a:t>u</a:t>
              </a:r>
              <a:r>
                <a:rPr lang="en-US" altLang="zh-CN" sz="3200" baseline="-25000"/>
                <a:t>o2</a:t>
              </a:r>
            </a:p>
          </p:txBody>
        </p:sp>
        <p:sp>
          <p:nvSpPr>
            <p:cNvPr id="13330" name="Text Box 17"/>
            <p:cNvSpPr txBox="1">
              <a:spLocks noChangeArrowheads="1"/>
            </p:cNvSpPr>
            <p:nvPr/>
          </p:nvSpPr>
          <p:spPr bwMode="auto">
            <a:xfrm>
              <a:off x="2685" y="2458"/>
              <a:ext cx="42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3200" i="1"/>
                <a:t>u</a:t>
              </a:r>
              <a:r>
                <a:rPr lang="en-US" altLang="zh-CN" sz="3200" baseline="-25000"/>
                <a:t>o1</a:t>
              </a:r>
            </a:p>
          </p:txBody>
        </p:sp>
      </p:grpSp>
      <p:sp>
        <p:nvSpPr>
          <p:cNvPr id="134162" name="Text Box 18"/>
          <p:cNvSpPr txBox="1">
            <a:spLocks noChangeArrowheads="1"/>
          </p:cNvSpPr>
          <p:nvPr/>
        </p:nvSpPr>
        <p:spPr bwMode="auto">
          <a:xfrm>
            <a:off x="5629593" y="4255453"/>
            <a:ext cx="928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+U</a:t>
            </a:r>
            <a:r>
              <a:rPr lang="en-US" altLang="zh-CN" baseline="-25000"/>
              <a:t>OM</a:t>
            </a:r>
          </a:p>
        </p:txBody>
      </p:sp>
      <p:sp>
        <p:nvSpPr>
          <p:cNvPr id="134163" name="Text Box 19"/>
          <p:cNvSpPr txBox="1">
            <a:spLocks noChangeArrowheads="1"/>
          </p:cNvSpPr>
          <p:nvPr/>
        </p:nvSpPr>
        <p:spPr bwMode="auto">
          <a:xfrm>
            <a:off x="1633855" y="5449253"/>
            <a:ext cx="922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sym typeface="Symbol" pitchFamily="18" charset="2"/>
              </a:rPr>
              <a:t></a:t>
            </a:r>
            <a:r>
              <a:rPr lang="en-US" altLang="zh-CN" i="1"/>
              <a:t>U</a:t>
            </a:r>
            <a:r>
              <a:rPr lang="en-US" altLang="zh-CN" baseline="-25000"/>
              <a:t>OM</a:t>
            </a:r>
          </a:p>
        </p:txBody>
      </p:sp>
      <p:sp>
        <p:nvSpPr>
          <p:cNvPr id="134164" name="Text Box 20"/>
          <p:cNvSpPr txBox="1">
            <a:spLocks noChangeArrowheads="1"/>
          </p:cNvSpPr>
          <p:nvPr/>
        </p:nvSpPr>
        <p:spPr bwMode="auto">
          <a:xfrm>
            <a:off x="4527868" y="5134928"/>
            <a:ext cx="820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U</a:t>
            </a:r>
            <a:r>
              <a:rPr lang="en-US" altLang="zh-CN" baseline="-25000"/>
              <a:t>TH</a:t>
            </a:r>
            <a:r>
              <a:rPr lang="en-US" altLang="zh-CN" baseline="-25000">
                <a:sym typeface="Symbol" pitchFamily="18" charset="2"/>
              </a:rPr>
              <a:t></a:t>
            </a:r>
          </a:p>
        </p:txBody>
      </p:sp>
      <p:sp>
        <p:nvSpPr>
          <p:cNvPr id="134165" name="Text Box 21"/>
          <p:cNvSpPr txBox="1">
            <a:spLocks noChangeArrowheads="1"/>
          </p:cNvSpPr>
          <p:nvPr/>
        </p:nvSpPr>
        <p:spPr bwMode="auto">
          <a:xfrm>
            <a:off x="2694305" y="4642803"/>
            <a:ext cx="820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U</a:t>
            </a:r>
            <a:r>
              <a:rPr lang="en-US" altLang="zh-CN" baseline="-25000"/>
              <a:t>TH</a:t>
            </a:r>
            <a:r>
              <a:rPr lang="en-US" altLang="zh-CN" baseline="-25000">
                <a:sym typeface="Symbol" pitchFamily="18" charset="2"/>
              </a:rPr>
              <a:t></a:t>
            </a:r>
          </a:p>
        </p:txBody>
      </p:sp>
      <p:sp>
        <p:nvSpPr>
          <p:cNvPr id="13327" name="TextBox 19"/>
          <p:cNvSpPr txBox="1">
            <a:spLocks noChangeArrowheads="1"/>
          </p:cNvSpPr>
          <p:nvPr/>
        </p:nvSpPr>
        <p:spPr bwMode="auto">
          <a:xfrm>
            <a:off x="3699193" y="5077778"/>
            <a:ext cx="4079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dirty="0">
                <a:solidFill>
                  <a:schemeClr val="tx2"/>
                </a:solidFill>
              </a:rPr>
              <a:t>O</a:t>
            </a:r>
            <a:endParaRPr lang="zh-CN" altLang="en-US" i="1"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4148"/>
                                        </p:tgtEl>
                                        <p:attrNameLst>
                                          <p:attrName>style.visibility</p:attrName>
                                        </p:attrNameLst>
                                      </p:cBhvr>
                                      <p:to>
                                        <p:strVal val="visible"/>
                                      </p:to>
                                    </p:set>
                                    <p:animEffect transition="in" filter="wipe(up)">
                                      <p:cBhvr>
                                        <p:cTn id="7" dur="1000"/>
                                        <p:tgtEl>
                                          <p:spTgt spid="134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4151"/>
                                        </p:tgtEl>
                                        <p:attrNameLst>
                                          <p:attrName>style.visibility</p:attrName>
                                        </p:attrNameLst>
                                      </p:cBhvr>
                                      <p:to>
                                        <p:strVal val="visible"/>
                                      </p:to>
                                    </p:set>
                                    <p:animEffect transition="in" filter="wipe(left)">
                                      <p:cBhvr>
                                        <p:cTn id="12" dur="500"/>
                                        <p:tgtEl>
                                          <p:spTgt spid="134151"/>
                                        </p:tgtEl>
                                      </p:cBhvr>
                                    </p:animEffec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499"/>
                                          </p:stCondLst>
                                        </p:cTn>
                                        <p:tgtEl>
                                          <p:spTgt spid="13414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4152"/>
                                        </p:tgtEl>
                                        <p:attrNameLst>
                                          <p:attrName>style.visibility</p:attrName>
                                        </p:attrNameLst>
                                      </p:cBhvr>
                                      <p:to>
                                        <p:strVal val="visible"/>
                                      </p:to>
                                    </p:set>
                                    <p:animEffect transition="in" filter="wipe(left)">
                                      <p:cBhvr>
                                        <p:cTn id="20" dur="500"/>
                                        <p:tgtEl>
                                          <p:spTgt spid="134152"/>
                                        </p:tgtEl>
                                      </p:cBhvr>
                                    </p:animEffec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499"/>
                                          </p:stCondLst>
                                        </p:cTn>
                                        <p:tgtEl>
                                          <p:spTgt spid="134150"/>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slide(fromBottom)">
                                      <p:cBhvr>
                                        <p:cTn id="28" dur="500"/>
                                        <p:tgtEl>
                                          <p:spTgt spid="2"/>
                                        </p:tgtEl>
                                      </p:cBhvr>
                                    </p:animEffect>
                                  </p:childTnLst>
                                </p:cTn>
                              </p:par>
                            </p:childTnLst>
                          </p:cTn>
                        </p:par>
                        <p:par>
                          <p:cTn id="29" fill="hold" nodeType="withGroup">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332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4162"/>
                                        </p:tgtEl>
                                        <p:attrNameLst>
                                          <p:attrName>style.visibility</p:attrName>
                                        </p:attrNameLst>
                                      </p:cBhvr>
                                      <p:to>
                                        <p:strVal val="visible"/>
                                      </p:to>
                                    </p:set>
                                    <p:animEffect transition="in" filter="wipe(up)">
                                      <p:cBhvr>
                                        <p:cTn id="36" dur="500"/>
                                        <p:tgtEl>
                                          <p:spTgt spid="134162"/>
                                        </p:tgtEl>
                                      </p:cBhvr>
                                    </p:animEffect>
                                  </p:childTnLst>
                                </p:cTn>
                              </p:par>
                            </p:childTnLst>
                          </p:cTn>
                        </p:par>
                        <p:par>
                          <p:cTn id="37" fill="hold">
                            <p:stCondLst>
                              <p:cond delay="500"/>
                            </p:stCondLst>
                            <p:childTnLst>
                              <p:par>
                                <p:cTn id="38" presetID="22" presetClass="entr" presetSubtype="2" fill="hold" grpId="0" nodeType="afterEffect">
                                  <p:stCondLst>
                                    <p:cond delay="0"/>
                                  </p:stCondLst>
                                  <p:childTnLst>
                                    <p:set>
                                      <p:cBhvr>
                                        <p:cTn id="39" dur="1" fill="hold">
                                          <p:stCondLst>
                                            <p:cond delay="0"/>
                                          </p:stCondLst>
                                        </p:cTn>
                                        <p:tgtEl>
                                          <p:spTgt spid="134158"/>
                                        </p:tgtEl>
                                        <p:attrNameLst>
                                          <p:attrName>style.visibility</p:attrName>
                                        </p:attrNameLst>
                                      </p:cBhvr>
                                      <p:to>
                                        <p:strVal val="visible"/>
                                      </p:to>
                                    </p:set>
                                    <p:animEffect transition="in" filter="wipe(right)">
                                      <p:cBhvr>
                                        <p:cTn id="40" dur="500"/>
                                        <p:tgtEl>
                                          <p:spTgt spid="134158"/>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134165"/>
                                        </p:tgtEl>
                                        <p:attrNameLst>
                                          <p:attrName>style.visibility</p:attrName>
                                        </p:attrNameLst>
                                      </p:cBhvr>
                                      <p:to>
                                        <p:strVal val="visible"/>
                                      </p:to>
                                    </p:set>
                                    <p:animEffect transition="in" filter="wipe(up)">
                                      <p:cBhvr>
                                        <p:cTn id="44" dur="500"/>
                                        <p:tgtEl>
                                          <p:spTgt spid="13416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34163"/>
                                        </p:tgtEl>
                                        <p:attrNameLst>
                                          <p:attrName>style.visibility</p:attrName>
                                        </p:attrNameLst>
                                      </p:cBhvr>
                                      <p:to>
                                        <p:strVal val="visible"/>
                                      </p:to>
                                    </p:set>
                                    <p:animEffect transition="in" filter="wipe(down)">
                                      <p:cBhvr>
                                        <p:cTn id="49" dur="500"/>
                                        <p:tgtEl>
                                          <p:spTgt spid="134163"/>
                                        </p:tgtEl>
                                      </p:cBhvr>
                                    </p:animEffec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134156"/>
                                        </p:tgtEl>
                                        <p:attrNameLst>
                                          <p:attrName>style.visibility</p:attrName>
                                        </p:attrNameLst>
                                      </p:cBhvr>
                                      <p:to>
                                        <p:strVal val="visible"/>
                                      </p:to>
                                    </p:set>
                                    <p:animEffect transition="in" filter="wipe(left)">
                                      <p:cBhvr>
                                        <p:cTn id="53" dur="500"/>
                                        <p:tgtEl>
                                          <p:spTgt spid="134156"/>
                                        </p:tgtEl>
                                      </p:cBhvr>
                                    </p:animEffect>
                                  </p:childTnLst>
                                </p:cTn>
                              </p:par>
                            </p:childTnLst>
                          </p:cTn>
                        </p:par>
                        <p:par>
                          <p:cTn id="54" fill="hold">
                            <p:stCondLst>
                              <p:cond delay="1000"/>
                            </p:stCondLst>
                            <p:childTnLst>
                              <p:par>
                                <p:cTn id="55" presetID="22" presetClass="entr" presetSubtype="4" fill="hold" grpId="0" nodeType="afterEffect">
                                  <p:stCondLst>
                                    <p:cond delay="0"/>
                                  </p:stCondLst>
                                  <p:childTnLst>
                                    <p:set>
                                      <p:cBhvr>
                                        <p:cTn id="56" dur="1" fill="hold">
                                          <p:stCondLst>
                                            <p:cond delay="0"/>
                                          </p:stCondLst>
                                        </p:cTn>
                                        <p:tgtEl>
                                          <p:spTgt spid="134164"/>
                                        </p:tgtEl>
                                        <p:attrNameLst>
                                          <p:attrName>style.visibility</p:attrName>
                                        </p:attrNameLst>
                                      </p:cBhvr>
                                      <p:to>
                                        <p:strVal val="visible"/>
                                      </p:to>
                                    </p:set>
                                    <p:animEffect transition="in" filter="wipe(down)">
                                      <p:cBhvr>
                                        <p:cTn id="57" dur="500"/>
                                        <p:tgtEl>
                                          <p:spTgt spid="134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autoUpdateAnimBg="0"/>
      <p:bldP spid="134151" grpId="0"/>
      <p:bldP spid="134152" grpId="0"/>
      <p:bldP spid="134156" grpId="0" animBg="1"/>
      <p:bldP spid="134158" grpId="0" animBg="1"/>
      <p:bldP spid="134162" grpId="0"/>
      <p:bldP spid="134163" grpId="0"/>
      <p:bldP spid="134164" grpId="0"/>
      <p:bldP spid="134165" grpId="0"/>
      <p:bldP spid="1332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lstStyle/>
          <a:p>
            <a:pPr eaLnBrk="1" hangingPunct="1"/>
            <a:r>
              <a:rPr lang="en-US" altLang="zh-CN" smtClean="0">
                <a:ea typeface="宋体" charset="-122"/>
              </a:rPr>
              <a:t>8.2.2 </a:t>
            </a:r>
            <a:r>
              <a:rPr lang="zh-CN" altLang="en-US" smtClean="0">
                <a:ea typeface="宋体" charset="-122"/>
              </a:rPr>
              <a:t>三角波和锯齿波发生器</a:t>
            </a:r>
            <a:r>
              <a:rPr lang="zh-CN" altLang="en-US" smtClean="0">
                <a:ea typeface="楷体_GB2312" pitchFamily="49" charset="-122"/>
              </a:rPr>
              <a:t>（续</a:t>
            </a:r>
            <a:r>
              <a:rPr lang="en-US" altLang="zh-CN" smtClean="0">
                <a:ea typeface="楷体_GB2312" pitchFamily="49" charset="-122"/>
              </a:rPr>
              <a:t>3</a:t>
            </a:r>
            <a:r>
              <a:rPr lang="zh-CN" altLang="en-US" smtClean="0">
                <a:ea typeface="楷体_GB2312" pitchFamily="49" charset="-122"/>
              </a:rPr>
              <a:t>）</a:t>
            </a:r>
          </a:p>
        </p:txBody>
      </p:sp>
      <p:sp>
        <p:nvSpPr>
          <p:cNvPr id="8" name="灯片编号占位符 7"/>
          <p:cNvSpPr>
            <a:spLocks noGrp="1"/>
          </p:cNvSpPr>
          <p:nvPr>
            <p:ph type="sldNum" sz="quarter" idx="10"/>
          </p:nvPr>
        </p:nvSpPr>
        <p:spPr/>
        <p:txBody>
          <a:bodyPr/>
          <a:lstStyle/>
          <a:p>
            <a:pPr>
              <a:defRPr/>
            </a:pPr>
            <a:fld id="{E4DCDFD6-397A-4776-9F04-AECACB83C822}" type="slidenum">
              <a:rPr lang="zh-CN" altLang="en-US" smtClean="0"/>
              <a:pPr>
                <a:defRPr/>
              </a:pPr>
              <a:t>57</a:t>
            </a:fld>
            <a:endParaRPr lang="zh-CN" altLang="en-US"/>
          </a:p>
        </p:txBody>
      </p:sp>
      <p:sp>
        <p:nvSpPr>
          <p:cNvPr id="135172" name="Line 4"/>
          <p:cNvSpPr>
            <a:spLocks noChangeShapeType="1"/>
          </p:cNvSpPr>
          <p:nvPr/>
        </p:nvSpPr>
        <p:spPr bwMode="auto">
          <a:xfrm>
            <a:off x="1643063" y="2971800"/>
            <a:ext cx="0" cy="242728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73" name="Line 5"/>
          <p:cNvSpPr>
            <a:spLocks noChangeShapeType="1"/>
          </p:cNvSpPr>
          <p:nvPr/>
        </p:nvSpPr>
        <p:spPr bwMode="auto">
          <a:xfrm>
            <a:off x="2332038" y="2941638"/>
            <a:ext cx="0" cy="154305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6"/>
          <p:cNvGrpSpPr>
            <a:grpSpLocks/>
          </p:cNvGrpSpPr>
          <p:nvPr/>
        </p:nvGrpSpPr>
        <p:grpSpPr bwMode="auto">
          <a:xfrm>
            <a:off x="211138" y="935038"/>
            <a:ext cx="3968750" cy="2511425"/>
            <a:chOff x="376" y="869"/>
            <a:chExt cx="2500" cy="1582"/>
          </a:xfrm>
        </p:grpSpPr>
        <p:sp>
          <p:nvSpPr>
            <p:cNvPr id="14384" name="Line 7"/>
            <p:cNvSpPr>
              <a:spLocks noChangeShapeType="1"/>
            </p:cNvSpPr>
            <p:nvPr/>
          </p:nvSpPr>
          <p:spPr bwMode="auto">
            <a:xfrm>
              <a:off x="856" y="1731"/>
              <a:ext cx="1872"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4385" name="Line 8"/>
            <p:cNvSpPr>
              <a:spLocks noChangeShapeType="1"/>
            </p:cNvSpPr>
            <p:nvPr/>
          </p:nvSpPr>
          <p:spPr bwMode="auto">
            <a:xfrm flipV="1">
              <a:off x="856" y="1011"/>
              <a:ext cx="0" cy="144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4386" name="Text Box 9"/>
            <p:cNvSpPr txBox="1">
              <a:spLocks noChangeArrowheads="1"/>
            </p:cNvSpPr>
            <p:nvPr/>
          </p:nvSpPr>
          <p:spPr bwMode="auto">
            <a:xfrm>
              <a:off x="376" y="1179"/>
              <a:ext cx="4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1800" i="1">
                  <a:ea typeface="宋体" charset="-122"/>
                </a:rPr>
                <a:t>+U</a:t>
              </a:r>
              <a:r>
                <a:rPr lang="en-US" altLang="zh-CN" sz="1800" baseline="-25000">
                  <a:ea typeface="宋体" charset="-122"/>
                </a:rPr>
                <a:t>OM</a:t>
              </a:r>
              <a:endParaRPr lang="en-US" altLang="zh-CN" sz="1800">
                <a:ea typeface="宋体" charset="-122"/>
              </a:endParaRPr>
            </a:p>
          </p:txBody>
        </p:sp>
        <p:sp>
          <p:nvSpPr>
            <p:cNvPr id="14387" name="Text Box 10"/>
            <p:cNvSpPr txBox="1">
              <a:spLocks noChangeArrowheads="1"/>
            </p:cNvSpPr>
            <p:nvPr/>
          </p:nvSpPr>
          <p:spPr bwMode="auto">
            <a:xfrm>
              <a:off x="390" y="2019"/>
              <a:ext cx="45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1800" i="1">
                  <a:latin typeface="宋体" charset="-122"/>
                  <a:ea typeface="宋体" charset="-122"/>
                </a:rPr>
                <a:t>-</a:t>
              </a:r>
              <a:r>
                <a:rPr lang="en-US" altLang="zh-CN" sz="1800" i="1">
                  <a:ea typeface="宋体" charset="-122"/>
                </a:rPr>
                <a:t>U</a:t>
              </a:r>
              <a:r>
                <a:rPr lang="en-US" altLang="zh-CN" sz="1800" baseline="-25000">
                  <a:ea typeface="宋体" charset="-122"/>
                </a:rPr>
                <a:t>OM</a:t>
              </a:r>
              <a:endParaRPr lang="en-US" altLang="zh-CN" sz="1800">
                <a:ea typeface="宋体" charset="-122"/>
              </a:endParaRPr>
            </a:p>
          </p:txBody>
        </p:sp>
        <p:sp>
          <p:nvSpPr>
            <p:cNvPr id="14388" name="Text Box 11"/>
            <p:cNvSpPr txBox="1">
              <a:spLocks noChangeArrowheads="1"/>
            </p:cNvSpPr>
            <p:nvPr/>
          </p:nvSpPr>
          <p:spPr bwMode="auto">
            <a:xfrm>
              <a:off x="2716" y="1596"/>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ea typeface="宋体" charset="-122"/>
                </a:rPr>
                <a:t>t</a:t>
              </a:r>
            </a:p>
          </p:txBody>
        </p:sp>
        <p:sp>
          <p:nvSpPr>
            <p:cNvPr id="14389" name="Text Box 12"/>
            <p:cNvSpPr txBox="1">
              <a:spLocks noChangeArrowheads="1"/>
            </p:cNvSpPr>
            <p:nvPr/>
          </p:nvSpPr>
          <p:spPr bwMode="auto">
            <a:xfrm>
              <a:off x="908" y="869"/>
              <a:ext cx="3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u</a:t>
              </a:r>
              <a:r>
                <a:rPr lang="en-US" altLang="zh-CN" sz="2000" baseline="-25000">
                  <a:ea typeface="宋体" charset="-122"/>
                </a:rPr>
                <a:t>o1</a:t>
              </a:r>
              <a:endParaRPr lang="en-US" altLang="zh-CN" sz="2000" i="1">
                <a:ea typeface="宋体" charset="-122"/>
              </a:endParaRPr>
            </a:p>
          </p:txBody>
        </p:sp>
      </p:grpSp>
      <p:sp>
        <p:nvSpPr>
          <p:cNvPr id="135181" name="Line 13"/>
          <p:cNvSpPr>
            <a:spLocks noChangeShapeType="1"/>
          </p:cNvSpPr>
          <p:nvPr/>
        </p:nvSpPr>
        <p:spPr bwMode="auto">
          <a:xfrm>
            <a:off x="1658938" y="1617663"/>
            <a:ext cx="0" cy="1371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82" name="Line 14"/>
          <p:cNvSpPr>
            <a:spLocks noChangeShapeType="1"/>
          </p:cNvSpPr>
          <p:nvPr/>
        </p:nvSpPr>
        <p:spPr bwMode="auto">
          <a:xfrm>
            <a:off x="2344738" y="1617663"/>
            <a:ext cx="0" cy="1371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83" name="Line 15"/>
          <p:cNvSpPr>
            <a:spLocks noChangeShapeType="1"/>
          </p:cNvSpPr>
          <p:nvPr/>
        </p:nvSpPr>
        <p:spPr bwMode="auto">
          <a:xfrm>
            <a:off x="3014663" y="1617663"/>
            <a:ext cx="0" cy="1371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84" name="Line 16"/>
          <p:cNvSpPr>
            <a:spLocks noChangeShapeType="1"/>
          </p:cNvSpPr>
          <p:nvPr/>
        </p:nvSpPr>
        <p:spPr bwMode="auto">
          <a:xfrm>
            <a:off x="3700463" y="1617663"/>
            <a:ext cx="0" cy="1371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 name="Group 17"/>
          <p:cNvGrpSpPr>
            <a:grpSpLocks/>
          </p:cNvGrpSpPr>
          <p:nvPr/>
        </p:nvGrpSpPr>
        <p:grpSpPr bwMode="auto">
          <a:xfrm>
            <a:off x="287338" y="3602038"/>
            <a:ext cx="3987800" cy="2130425"/>
            <a:chOff x="424" y="2549"/>
            <a:chExt cx="2512" cy="1342"/>
          </a:xfrm>
        </p:grpSpPr>
        <p:sp>
          <p:nvSpPr>
            <p:cNvPr id="14376" name="Line 18"/>
            <p:cNvSpPr>
              <a:spLocks noChangeShapeType="1"/>
            </p:cNvSpPr>
            <p:nvPr/>
          </p:nvSpPr>
          <p:spPr bwMode="auto">
            <a:xfrm>
              <a:off x="856" y="3699"/>
              <a:ext cx="1776"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7" name="Line 19"/>
            <p:cNvSpPr>
              <a:spLocks noChangeShapeType="1"/>
            </p:cNvSpPr>
            <p:nvPr/>
          </p:nvSpPr>
          <p:spPr bwMode="auto">
            <a:xfrm>
              <a:off x="856" y="3075"/>
              <a:ext cx="1584"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8" name="Line 20"/>
            <p:cNvSpPr>
              <a:spLocks noChangeShapeType="1"/>
            </p:cNvSpPr>
            <p:nvPr/>
          </p:nvSpPr>
          <p:spPr bwMode="auto">
            <a:xfrm>
              <a:off x="856" y="3387"/>
              <a:ext cx="1872"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4379" name="Line 21"/>
            <p:cNvSpPr>
              <a:spLocks noChangeShapeType="1"/>
            </p:cNvSpPr>
            <p:nvPr/>
          </p:nvSpPr>
          <p:spPr bwMode="auto">
            <a:xfrm flipV="1">
              <a:off x="856" y="2883"/>
              <a:ext cx="0" cy="1008"/>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4380" name="Text Box 22"/>
            <p:cNvSpPr txBox="1">
              <a:spLocks noChangeArrowheads="1"/>
            </p:cNvSpPr>
            <p:nvPr/>
          </p:nvSpPr>
          <p:spPr bwMode="auto">
            <a:xfrm>
              <a:off x="456" y="3555"/>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1800" i="1">
                  <a:ea typeface="宋体" charset="-122"/>
                </a:rPr>
                <a:t>U</a:t>
              </a:r>
              <a:r>
                <a:rPr lang="en-US" altLang="zh-CN" sz="1800" baseline="-25000">
                  <a:ea typeface="宋体" charset="-122"/>
                </a:rPr>
                <a:t>TH</a:t>
              </a:r>
              <a:r>
                <a:rPr lang="en-US" altLang="zh-CN" sz="1800" baseline="-25000">
                  <a:ea typeface="宋体" charset="-122"/>
                  <a:sym typeface="Symbol" pitchFamily="18" charset="2"/>
                </a:rPr>
                <a:t></a:t>
              </a:r>
              <a:endParaRPr lang="en-US" altLang="zh-CN" sz="1800">
                <a:ea typeface="宋体" charset="-122"/>
              </a:endParaRPr>
            </a:p>
          </p:txBody>
        </p:sp>
        <p:sp>
          <p:nvSpPr>
            <p:cNvPr id="14381" name="Text Box 23"/>
            <p:cNvSpPr txBox="1">
              <a:spLocks noChangeArrowheads="1"/>
            </p:cNvSpPr>
            <p:nvPr/>
          </p:nvSpPr>
          <p:spPr bwMode="auto">
            <a:xfrm>
              <a:off x="908" y="2549"/>
              <a:ext cx="3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u</a:t>
              </a:r>
              <a:r>
                <a:rPr lang="en-US" altLang="zh-CN" sz="2000" baseline="-25000">
                  <a:ea typeface="宋体" charset="-122"/>
                </a:rPr>
                <a:t>o2</a:t>
              </a:r>
              <a:endParaRPr lang="en-US" altLang="zh-CN" sz="2000">
                <a:ea typeface="宋体" charset="-122"/>
              </a:endParaRPr>
            </a:p>
          </p:txBody>
        </p:sp>
        <p:sp>
          <p:nvSpPr>
            <p:cNvPr id="14382" name="Text Box 24"/>
            <p:cNvSpPr txBox="1">
              <a:spLocks noChangeArrowheads="1"/>
            </p:cNvSpPr>
            <p:nvPr/>
          </p:nvSpPr>
          <p:spPr bwMode="auto">
            <a:xfrm>
              <a:off x="2776" y="3300"/>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ea typeface="宋体" charset="-122"/>
                </a:rPr>
                <a:t>t</a:t>
              </a:r>
            </a:p>
          </p:txBody>
        </p:sp>
        <p:sp>
          <p:nvSpPr>
            <p:cNvPr id="14383" name="Text Box 25"/>
            <p:cNvSpPr txBox="1">
              <a:spLocks noChangeArrowheads="1"/>
            </p:cNvSpPr>
            <p:nvPr/>
          </p:nvSpPr>
          <p:spPr bwMode="auto">
            <a:xfrm>
              <a:off x="424" y="2979"/>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1800" i="1">
                  <a:ea typeface="宋体" charset="-122"/>
                </a:rPr>
                <a:t>U</a:t>
              </a:r>
              <a:r>
                <a:rPr lang="en-US" altLang="zh-CN" sz="1800" baseline="-25000">
                  <a:ea typeface="宋体" charset="-122"/>
                </a:rPr>
                <a:t>TH</a:t>
              </a:r>
              <a:r>
                <a:rPr lang="en-US" altLang="zh-CN" sz="1800" baseline="-25000">
                  <a:ea typeface="宋体" charset="-122"/>
                  <a:sym typeface="Symbol" pitchFamily="18" charset="2"/>
                </a:rPr>
                <a:t></a:t>
              </a:r>
              <a:endParaRPr lang="en-US" altLang="zh-CN" sz="1800">
                <a:ea typeface="宋体" charset="-122"/>
              </a:endParaRPr>
            </a:p>
          </p:txBody>
        </p:sp>
      </p:grpSp>
      <p:sp>
        <p:nvSpPr>
          <p:cNvPr id="135194" name="Line 26"/>
          <p:cNvSpPr>
            <a:spLocks noChangeShapeType="1"/>
          </p:cNvSpPr>
          <p:nvPr/>
        </p:nvSpPr>
        <p:spPr bwMode="auto">
          <a:xfrm flipH="1">
            <a:off x="3000375" y="2963863"/>
            <a:ext cx="11113" cy="248285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95" name="Line 27"/>
          <p:cNvSpPr>
            <a:spLocks noChangeShapeType="1"/>
          </p:cNvSpPr>
          <p:nvPr/>
        </p:nvSpPr>
        <p:spPr bwMode="auto">
          <a:xfrm>
            <a:off x="3700463" y="2992438"/>
            <a:ext cx="0" cy="14446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96" name="Text Box 28"/>
          <p:cNvSpPr txBox="1">
            <a:spLocks noChangeArrowheads="1"/>
          </p:cNvSpPr>
          <p:nvPr/>
        </p:nvSpPr>
        <p:spPr bwMode="auto">
          <a:xfrm>
            <a:off x="1976438" y="898525"/>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kumimoji="0" lang="zh-CN" altLang="en-US"/>
              <a:t>电路工作波形</a:t>
            </a:r>
          </a:p>
        </p:txBody>
      </p:sp>
      <p:sp>
        <p:nvSpPr>
          <p:cNvPr id="135197" name="Line 29"/>
          <p:cNvSpPr>
            <a:spLocks noChangeShapeType="1"/>
          </p:cNvSpPr>
          <p:nvPr/>
        </p:nvSpPr>
        <p:spPr bwMode="auto">
          <a:xfrm>
            <a:off x="979488" y="2579688"/>
            <a:ext cx="688975" cy="0"/>
          </a:xfrm>
          <a:prstGeom prst="line">
            <a:avLst/>
          </a:prstGeom>
          <a:noFill/>
          <a:ln w="28575">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98" name="Line 30"/>
          <p:cNvSpPr>
            <a:spLocks noChangeShapeType="1"/>
          </p:cNvSpPr>
          <p:nvPr/>
        </p:nvSpPr>
        <p:spPr bwMode="auto">
          <a:xfrm>
            <a:off x="1646238" y="1917700"/>
            <a:ext cx="688975" cy="0"/>
          </a:xfrm>
          <a:prstGeom prst="line">
            <a:avLst/>
          </a:prstGeom>
          <a:noFill/>
          <a:ln w="28575">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99" name="Text Box 31"/>
          <p:cNvSpPr txBox="1">
            <a:spLocks noChangeArrowheads="1"/>
          </p:cNvSpPr>
          <p:nvPr/>
        </p:nvSpPr>
        <p:spPr bwMode="auto">
          <a:xfrm>
            <a:off x="1069975" y="2682875"/>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kumimoji="0" lang="en-US" altLang="zh-CN" sz="2000" i="1">
                <a:ea typeface="宋体" charset="-122"/>
              </a:rPr>
              <a:t>T</a:t>
            </a:r>
            <a:r>
              <a:rPr kumimoji="0" lang="en-US" altLang="zh-CN" sz="2000" baseline="-25000">
                <a:ea typeface="宋体" charset="-122"/>
              </a:rPr>
              <a:t>1</a:t>
            </a:r>
            <a:endParaRPr kumimoji="0" lang="en-US" altLang="zh-CN" sz="2000">
              <a:ea typeface="宋体" charset="-122"/>
            </a:endParaRPr>
          </a:p>
        </p:txBody>
      </p:sp>
      <p:sp>
        <p:nvSpPr>
          <p:cNvPr id="135200" name="Text Box 32"/>
          <p:cNvSpPr txBox="1">
            <a:spLocks noChangeArrowheads="1"/>
          </p:cNvSpPr>
          <p:nvPr/>
        </p:nvSpPr>
        <p:spPr bwMode="auto">
          <a:xfrm>
            <a:off x="1800225" y="1498600"/>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kumimoji="0" lang="en-US" altLang="zh-CN" sz="2000" i="1">
                <a:ea typeface="宋体" charset="-122"/>
              </a:rPr>
              <a:t>T</a:t>
            </a:r>
            <a:r>
              <a:rPr kumimoji="0" lang="en-US" altLang="zh-CN" sz="2000" baseline="-25000">
                <a:ea typeface="宋体" charset="-122"/>
              </a:rPr>
              <a:t>2</a:t>
            </a:r>
            <a:endParaRPr kumimoji="0" lang="en-US" altLang="zh-CN" sz="2000">
              <a:ea typeface="宋体" charset="-122"/>
            </a:endParaRPr>
          </a:p>
        </p:txBody>
      </p:sp>
      <p:grpSp>
        <p:nvGrpSpPr>
          <p:cNvPr id="4" name="Group 33"/>
          <p:cNvGrpSpPr>
            <a:grpSpLocks/>
          </p:cNvGrpSpPr>
          <p:nvPr/>
        </p:nvGrpSpPr>
        <p:grpSpPr bwMode="auto">
          <a:xfrm>
            <a:off x="973138" y="1617663"/>
            <a:ext cx="685800" cy="3814762"/>
            <a:chOff x="856" y="1083"/>
            <a:chExt cx="432" cy="2403"/>
          </a:xfrm>
        </p:grpSpPr>
        <p:sp>
          <p:nvSpPr>
            <p:cNvPr id="14374" name="Line 34"/>
            <p:cNvSpPr>
              <a:spLocks noChangeShapeType="1"/>
            </p:cNvSpPr>
            <p:nvPr/>
          </p:nvSpPr>
          <p:spPr bwMode="auto">
            <a:xfrm>
              <a:off x="856" y="1083"/>
              <a:ext cx="4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5" name="Freeform 35"/>
            <p:cNvSpPr>
              <a:spLocks/>
            </p:cNvSpPr>
            <p:nvPr/>
          </p:nvSpPr>
          <p:spPr bwMode="auto">
            <a:xfrm flipV="1">
              <a:off x="861" y="2862"/>
              <a:ext cx="420" cy="624"/>
            </a:xfrm>
            <a:custGeom>
              <a:avLst/>
              <a:gdLst>
                <a:gd name="T0" fmla="*/ 420 w 420"/>
                <a:gd name="T1" fmla="*/ 0 h 624"/>
                <a:gd name="T2" fmla="*/ 0 w 420"/>
                <a:gd name="T3" fmla="*/ 624 h 624"/>
                <a:gd name="T4" fmla="*/ 0 60000 65536"/>
                <a:gd name="T5" fmla="*/ 0 60000 65536"/>
                <a:gd name="T6" fmla="*/ 0 w 420"/>
                <a:gd name="T7" fmla="*/ 0 h 624"/>
                <a:gd name="T8" fmla="*/ 420 w 420"/>
                <a:gd name="T9" fmla="*/ 624 h 624"/>
              </a:gdLst>
              <a:ahLst/>
              <a:cxnLst>
                <a:cxn ang="T4">
                  <a:pos x="T0" y="T1"/>
                </a:cxn>
                <a:cxn ang="T5">
                  <a:pos x="T2" y="T3"/>
                </a:cxn>
              </a:cxnLst>
              <a:rect l="T6" t="T7" r="T8" b="T9"/>
              <a:pathLst>
                <a:path w="420" h="624">
                  <a:moveTo>
                    <a:pt x="420" y="0"/>
                  </a:moveTo>
                  <a:lnTo>
                    <a:pt x="0" y="624"/>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 name="Group 36"/>
          <p:cNvGrpSpPr>
            <a:grpSpLocks/>
          </p:cNvGrpSpPr>
          <p:nvPr/>
        </p:nvGrpSpPr>
        <p:grpSpPr bwMode="auto">
          <a:xfrm>
            <a:off x="2328863" y="1617663"/>
            <a:ext cx="685800" cy="3814762"/>
            <a:chOff x="1710" y="1083"/>
            <a:chExt cx="432" cy="2403"/>
          </a:xfrm>
        </p:grpSpPr>
        <p:sp>
          <p:nvSpPr>
            <p:cNvPr id="14372" name="Line 37"/>
            <p:cNvSpPr>
              <a:spLocks noChangeShapeType="1"/>
            </p:cNvSpPr>
            <p:nvPr/>
          </p:nvSpPr>
          <p:spPr bwMode="auto">
            <a:xfrm>
              <a:off x="1710" y="1083"/>
              <a:ext cx="4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3" name="Freeform 38"/>
            <p:cNvSpPr>
              <a:spLocks/>
            </p:cNvSpPr>
            <p:nvPr/>
          </p:nvSpPr>
          <p:spPr bwMode="auto">
            <a:xfrm flipV="1">
              <a:off x="1716" y="2859"/>
              <a:ext cx="417" cy="627"/>
            </a:xfrm>
            <a:custGeom>
              <a:avLst/>
              <a:gdLst>
                <a:gd name="T0" fmla="*/ 417 w 417"/>
                <a:gd name="T1" fmla="*/ 0 h 627"/>
                <a:gd name="T2" fmla="*/ 0 w 417"/>
                <a:gd name="T3" fmla="*/ 627 h 627"/>
                <a:gd name="T4" fmla="*/ 0 60000 65536"/>
                <a:gd name="T5" fmla="*/ 0 60000 65536"/>
                <a:gd name="T6" fmla="*/ 0 w 417"/>
                <a:gd name="T7" fmla="*/ 0 h 627"/>
                <a:gd name="T8" fmla="*/ 417 w 417"/>
                <a:gd name="T9" fmla="*/ 627 h 627"/>
              </a:gdLst>
              <a:ahLst/>
              <a:cxnLst>
                <a:cxn ang="T4">
                  <a:pos x="T0" y="T1"/>
                </a:cxn>
                <a:cxn ang="T5">
                  <a:pos x="T2" y="T3"/>
                </a:cxn>
              </a:cxnLst>
              <a:rect l="T6" t="T7" r="T8" b="T9"/>
              <a:pathLst>
                <a:path w="417" h="627">
                  <a:moveTo>
                    <a:pt x="417" y="0"/>
                  </a:moveTo>
                  <a:lnTo>
                    <a:pt x="0" y="627"/>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 name="Group 39"/>
          <p:cNvGrpSpPr>
            <a:grpSpLocks/>
          </p:cNvGrpSpPr>
          <p:nvPr/>
        </p:nvGrpSpPr>
        <p:grpSpPr bwMode="auto">
          <a:xfrm>
            <a:off x="1652588" y="2989263"/>
            <a:ext cx="692150" cy="2443162"/>
            <a:chOff x="1284" y="1947"/>
            <a:chExt cx="436" cy="1539"/>
          </a:xfrm>
        </p:grpSpPr>
        <p:sp>
          <p:nvSpPr>
            <p:cNvPr id="14370" name="Line 40"/>
            <p:cNvSpPr>
              <a:spLocks noChangeShapeType="1"/>
            </p:cNvSpPr>
            <p:nvPr/>
          </p:nvSpPr>
          <p:spPr bwMode="auto">
            <a:xfrm>
              <a:off x="1288" y="1947"/>
              <a:ext cx="4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1" name="Freeform 41"/>
            <p:cNvSpPr>
              <a:spLocks/>
            </p:cNvSpPr>
            <p:nvPr/>
          </p:nvSpPr>
          <p:spPr bwMode="auto">
            <a:xfrm flipV="1">
              <a:off x="1284" y="2862"/>
              <a:ext cx="432" cy="624"/>
            </a:xfrm>
            <a:custGeom>
              <a:avLst/>
              <a:gdLst>
                <a:gd name="T0" fmla="*/ 0 w 432"/>
                <a:gd name="T1" fmla="*/ 0 h 624"/>
                <a:gd name="T2" fmla="*/ 432 w 432"/>
                <a:gd name="T3" fmla="*/ 624 h 624"/>
                <a:gd name="T4" fmla="*/ 0 60000 65536"/>
                <a:gd name="T5" fmla="*/ 0 60000 65536"/>
                <a:gd name="T6" fmla="*/ 0 w 432"/>
                <a:gd name="T7" fmla="*/ 0 h 624"/>
                <a:gd name="T8" fmla="*/ 432 w 432"/>
                <a:gd name="T9" fmla="*/ 624 h 624"/>
              </a:gdLst>
              <a:ahLst/>
              <a:cxnLst>
                <a:cxn ang="T4">
                  <a:pos x="T0" y="T1"/>
                </a:cxn>
                <a:cxn ang="T5">
                  <a:pos x="T2" y="T3"/>
                </a:cxn>
              </a:cxnLst>
              <a:rect l="T6" t="T7" r="T8" b="T9"/>
              <a:pathLst>
                <a:path w="432" h="624">
                  <a:moveTo>
                    <a:pt x="0" y="0"/>
                  </a:moveTo>
                  <a:lnTo>
                    <a:pt x="432" y="624"/>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7" name="Group 42"/>
          <p:cNvGrpSpPr>
            <a:grpSpLocks/>
          </p:cNvGrpSpPr>
          <p:nvPr/>
        </p:nvGrpSpPr>
        <p:grpSpPr bwMode="auto">
          <a:xfrm>
            <a:off x="3005138" y="2989263"/>
            <a:ext cx="695325" cy="2443162"/>
            <a:chOff x="2136" y="1947"/>
            <a:chExt cx="438" cy="1539"/>
          </a:xfrm>
        </p:grpSpPr>
        <p:sp>
          <p:nvSpPr>
            <p:cNvPr id="14368" name="Line 43"/>
            <p:cNvSpPr>
              <a:spLocks noChangeShapeType="1"/>
            </p:cNvSpPr>
            <p:nvPr/>
          </p:nvSpPr>
          <p:spPr bwMode="auto">
            <a:xfrm>
              <a:off x="2142" y="1947"/>
              <a:ext cx="4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9" name="Freeform 44"/>
            <p:cNvSpPr>
              <a:spLocks/>
            </p:cNvSpPr>
            <p:nvPr/>
          </p:nvSpPr>
          <p:spPr bwMode="auto">
            <a:xfrm flipV="1">
              <a:off x="2136" y="2859"/>
              <a:ext cx="412" cy="627"/>
            </a:xfrm>
            <a:custGeom>
              <a:avLst/>
              <a:gdLst>
                <a:gd name="T0" fmla="*/ 0 w 412"/>
                <a:gd name="T1" fmla="*/ 0 h 627"/>
                <a:gd name="T2" fmla="*/ 412 w 412"/>
                <a:gd name="T3" fmla="*/ 627 h 627"/>
                <a:gd name="T4" fmla="*/ 0 60000 65536"/>
                <a:gd name="T5" fmla="*/ 0 60000 65536"/>
                <a:gd name="T6" fmla="*/ 0 w 412"/>
                <a:gd name="T7" fmla="*/ 0 h 627"/>
                <a:gd name="T8" fmla="*/ 412 w 412"/>
                <a:gd name="T9" fmla="*/ 627 h 627"/>
              </a:gdLst>
              <a:ahLst/>
              <a:cxnLst>
                <a:cxn ang="T4">
                  <a:pos x="T0" y="T1"/>
                </a:cxn>
                <a:cxn ang="T5">
                  <a:pos x="T2" y="T3"/>
                </a:cxn>
              </a:cxnLst>
              <a:rect l="T6" t="T7" r="T8" b="T9"/>
              <a:pathLst>
                <a:path w="412" h="627">
                  <a:moveTo>
                    <a:pt x="0" y="0"/>
                  </a:moveTo>
                  <a:lnTo>
                    <a:pt x="412" y="627"/>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35213" name="AutoShape 45"/>
          <p:cNvSpPr>
            <a:spLocks noChangeArrowheads="1"/>
          </p:cNvSpPr>
          <p:nvPr/>
        </p:nvSpPr>
        <p:spPr bwMode="auto">
          <a:xfrm>
            <a:off x="2173288" y="3871913"/>
            <a:ext cx="2359025" cy="477837"/>
          </a:xfrm>
          <a:prstGeom prst="wedgeRoundRectCallout">
            <a:avLst>
              <a:gd name="adj1" fmla="val -52963"/>
              <a:gd name="adj2" fmla="val 148005"/>
              <a:gd name="adj3" fmla="val 16667"/>
            </a:avLst>
          </a:prstGeom>
          <a:solidFill>
            <a:schemeClr val="bg1"/>
          </a:solidFill>
          <a:ln w="28575">
            <a:solidFill>
              <a:schemeClr val="tx1"/>
            </a:solidFill>
            <a:miter lim="800000"/>
            <a:headEnd/>
            <a:tailEnd/>
          </a:ln>
        </p:spPr>
        <p:txBody>
          <a:bodyPr anchor="ctr"/>
          <a:lstStyle/>
          <a:p>
            <a:pPr algn="ctr"/>
            <a:r>
              <a:rPr kumimoji="0" lang="zh-CN" altLang="en-US"/>
              <a:t>反相线性积分</a:t>
            </a:r>
          </a:p>
        </p:txBody>
      </p:sp>
      <p:sp>
        <p:nvSpPr>
          <p:cNvPr id="135214" name="Text Box 46"/>
          <p:cNvSpPr txBox="1">
            <a:spLocks noChangeArrowheads="1"/>
          </p:cNvSpPr>
          <p:nvPr/>
        </p:nvSpPr>
        <p:spPr bwMode="auto">
          <a:xfrm>
            <a:off x="4200525" y="2994025"/>
            <a:ext cx="2328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kumimoji="0" lang="zh-CN" altLang="en-US"/>
              <a:t>线性积分间隔：</a:t>
            </a:r>
          </a:p>
        </p:txBody>
      </p:sp>
      <p:graphicFrame>
        <p:nvGraphicFramePr>
          <p:cNvPr id="135215" name="Object 47"/>
          <p:cNvGraphicFramePr>
            <a:graphicFrameLocks noChangeAspect="1"/>
          </p:cNvGraphicFramePr>
          <p:nvPr>
            <p:extLst>
              <p:ext uri="{D42A27DB-BD31-4B8C-83A1-F6EECF244321}">
                <p14:modId xmlns:p14="http://schemas.microsoft.com/office/powerpoint/2010/main" val="155380372"/>
              </p:ext>
            </p:extLst>
          </p:nvPr>
        </p:nvGraphicFramePr>
        <p:xfrm>
          <a:off x="4697413" y="3386138"/>
          <a:ext cx="3783012" cy="889000"/>
        </p:xfrm>
        <a:graphic>
          <a:graphicData uri="http://schemas.openxmlformats.org/presentationml/2006/ole">
            <mc:AlternateContent xmlns:mc="http://schemas.openxmlformats.org/markup-compatibility/2006">
              <mc:Choice xmlns:v="urn:schemas-microsoft-com:vml" Requires="v">
                <p:oleObj spid="_x0000_s14468" name="Equation" r:id="rId3" imgW="1892160" imgH="444240" progId="Equation.DSMT4">
                  <p:embed/>
                </p:oleObj>
              </mc:Choice>
              <mc:Fallback>
                <p:oleObj name="Equation" r:id="rId3" imgW="1892160" imgH="444240" progId="Equation.DSMT4">
                  <p:embed/>
                  <p:pic>
                    <p:nvPicPr>
                      <p:cNvPr id="0" name="Object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7413" y="3386138"/>
                        <a:ext cx="3783012"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216" name="Object 48"/>
          <p:cNvGraphicFramePr>
            <a:graphicFrameLocks noChangeAspect="1"/>
          </p:cNvGraphicFramePr>
          <p:nvPr>
            <p:extLst>
              <p:ext uri="{D42A27DB-BD31-4B8C-83A1-F6EECF244321}">
                <p14:modId xmlns:p14="http://schemas.microsoft.com/office/powerpoint/2010/main" val="2374887086"/>
              </p:ext>
            </p:extLst>
          </p:nvPr>
        </p:nvGraphicFramePr>
        <p:xfrm>
          <a:off x="4697413" y="4271963"/>
          <a:ext cx="3808412" cy="889000"/>
        </p:xfrm>
        <a:graphic>
          <a:graphicData uri="http://schemas.openxmlformats.org/presentationml/2006/ole">
            <mc:AlternateContent xmlns:mc="http://schemas.openxmlformats.org/markup-compatibility/2006">
              <mc:Choice xmlns:v="urn:schemas-microsoft-com:vml" Requires="v">
                <p:oleObj spid="_x0000_s14469" name="Equation" r:id="rId5" imgW="1904760" imgH="444240" progId="Equation.DSMT4">
                  <p:embed/>
                </p:oleObj>
              </mc:Choice>
              <mc:Fallback>
                <p:oleObj name="Equation" r:id="rId5" imgW="1904760" imgH="444240" progId="Equation.DSMT4">
                  <p:embed/>
                  <p:pic>
                    <p:nvPicPr>
                      <p:cNvPr id="0" name="Object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7413" y="4271963"/>
                        <a:ext cx="3808412"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5217" name="Text Box 49"/>
          <p:cNvSpPr txBox="1">
            <a:spLocks noChangeArrowheads="1"/>
          </p:cNvSpPr>
          <p:nvPr/>
        </p:nvSpPr>
        <p:spPr bwMode="auto">
          <a:xfrm>
            <a:off x="4422775" y="5299075"/>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kumimoji="0" lang="zh-CN" altLang="en-US"/>
              <a:t>振荡周期：</a:t>
            </a:r>
          </a:p>
        </p:txBody>
      </p:sp>
      <p:graphicFrame>
        <p:nvGraphicFramePr>
          <p:cNvPr id="135218" name="Object 50"/>
          <p:cNvGraphicFramePr>
            <a:graphicFrameLocks noChangeAspect="1"/>
          </p:cNvGraphicFramePr>
          <p:nvPr>
            <p:extLst>
              <p:ext uri="{D42A27DB-BD31-4B8C-83A1-F6EECF244321}">
                <p14:modId xmlns:p14="http://schemas.microsoft.com/office/powerpoint/2010/main" val="1644636804"/>
              </p:ext>
            </p:extLst>
          </p:nvPr>
        </p:nvGraphicFramePr>
        <p:xfrm>
          <a:off x="5924550" y="5130800"/>
          <a:ext cx="2516188" cy="863600"/>
        </p:xfrm>
        <a:graphic>
          <a:graphicData uri="http://schemas.openxmlformats.org/presentationml/2006/ole">
            <mc:AlternateContent xmlns:mc="http://schemas.openxmlformats.org/markup-compatibility/2006">
              <mc:Choice xmlns:v="urn:schemas-microsoft-com:vml" Requires="v">
                <p:oleObj spid="_x0000_s14470" name="Equation" r:id="rId7" imgW="1257120" imgH="431640" progId="Equation.DSMT4">
                  <p:embed/>
                </p:oleObj>
              </mc:Choice>
              <mc:Fallback>
                <p:oleObj name="Equation" r:id="rId7" imgW="1257120" imgH="431640" progId="Equation.DSMT4">
                  <p:embed/>
                  <p:pic>
                    <p:nvPicPr>
                      <p:cNvPr id="0" name="Object 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4550" y="5130800"/>
                        <a:ext cx="2516188"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5219" name="Text Box 51"/>
          <p:cNvSpPr txBox="1">
            <a:spLocks noChangeArrowheads="1"/>
          </p:cNvSpPr>
          <p:nvPr/>
        </p:nvSpPr>
        <p:spPr bwMode="auto">
          <a:xfrm>
            <a:off x="414338" y="5891213"/>
            <a:ext cx="6311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kumimoji="0" lang="zh-CN" altLang="en-US"/>
              <a:t>调节积分电路的参数可改变电路的振荡频率。</a:t>
            </a:r>
          </a:p>
        </p:txBody>
      </p:sp>
      <p:pic>
        <p:nvPicPr>
          <p:cNvPr id="135220" name="Picture 5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788" y="795338"/>
            <a:ext cx="4494212" cy="214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pic>
      <p:sp>
        <p:nvSpPr>
          <p:cNvPr id="53" name="TextBox 52"/>
          <p:cNvSpPr txBox="1">
            <a:spLocks noChangeArrowheads="1"/>
          </p:cNvSpPr>
          <p:nvPr/>
        </p:nvSpPr>
        <p:spPr bwMode="auto">
          <a:xfrm>
            <a:off x="584200" y="2041525"/>
            <a:ext cx="407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solidFill>
                  <a:schemeClr val="tx2"/>
                </a:solidFill>
              </a:rPr>
              <a:t>O</a:t>
            </a:r>
            <a:endParaRPr lang="zh-CN" altLang="en-US" i="1">
              <a:solidFill>
                <a:schemeClr val="tx2"/>
              </a:solidFill>
            </a:endParaRPr>
          </a:p>
        </p:txBody>
      </p:sp>
      <p:sp>
        <p:nvSpPr>
          <p:cNvPr id="55" name="TextBox 54"/>
          <p:cNvSpPr txBox="1">
            <a:spLocks noChangeArrowheads="1"/>
          </p:cNvSpPr>
          <p:nvPr/>
        </p:nvSpPr>
        <p:spPr bwMode="auto">
          <a:xfrm>
            <a:off x="554038" y="4679950"/>
            <a:ext cx="423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solidFill>
                  <a:schemeClr val="tx2"/>
                </a:solidFill>
              </a:rPr>
              <a:t>O</a:t>
            </a:r>
            <a:endParaRPr lang="zh-CN" altLang="en-US" i="1">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5196"/>
                                        </p:tgtEl>
                                        <p:attrNameLst>
                                          <p:attrName>style.visibility</p:attrName>
                                        </p:attrNameLst>
                                      </p:cBhvr>
                                      <p:to>
                                        <p:strVal val="visible"/>
                                      </p:to>
                                    </p:set>
                                    <p:animEffect transition="in" filter="wipe(left)">
                                      <p:cBhvr>
                                        <p:cTn id="7" dur="500"/>
                                        <p:tgtEl>
                                          <p:spTgt spid="135196"/>
                                        </p:tgtEl>
                                      </p:cBhvr>
                                    </p:animEffect>
                                  </p:childTnLst>
                                </p:cTn>
                              </p:par>
                              <p:par>
                                <p:cTn id="8" presetID="12" presetClass="entr" presetSubtype="4" fill="hold" nodeType="withEffect">
                                  <p:stCondLst>
                                    <p:cond delay="0"/>
                                  </p:stCondLst>
                                  <p:childTnLst>
                                    <p:set>
                                      <p:cBhvr>
                                        <p:cTn id="9" dur="1" fill="hold">
                                          <p:stCondLst>
                                            <p:cond delay="0"/>
                                          </p:stCondLst>
                                        </p:cTn>
                                        <p:tgtEl>
                                          <p:spTgt spid="135220"/>
                                        </p:tgtEl>
                                        <p:attrNameLst>
                                          <p:attrName>style.visibility</p:attrName>
                                        </p:attrNameLst>
                                      </p:cBhvr>
                                      <p:to>
                                        <p:strVal val="visible"/>
                                      </p:to>
                                    </p:set>
                                    <p:animEffect transition="in" filter="slide(fromBottom)">
                                      <p:cBhvr>
                                        <p:cTn id="10" dur="500"/>
                                        <p:tgtEl>
                                          <p:spTgt spid="135220"/>
                                        </p:tgtEl>
                                      </p:cBhvr>
                                    </p:animEffect>
                                  </p:childTnLst>
                                </p:cTn>
                              </p:par>
                            </p:childTnLst>
                          </p:cTn>
                        </p:par>
                        <p:par>
                          <p:cTn id="11" fill="hold" nodeType="afterGroup">
                            <p:stCondLst>
                              <p:cond delay="500"/>
                            </p:stCondLst>
                            <p:childTnLst>
                              <p:par>
                                <p:cTn id="12" presetID="12" presetClass="entr" presetSubtype="2"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slide(fromRight)">
                                      <p:cBhvr>
                                        <p:cTn id="14" dur="500"/>
                                        <p:tgtEl>
                                          <p:spTgt spid="3"/>
                                        </p:tgtEl>
                                      </p:cBhvr>
                                    </p:animEffect>
                                  </p:childTnLst>
                                </p:cTn>
                              </p:par>
                              <p:par>
                                <p:cTn id="15" presetID="12" presetClass="entr" presetSubtype="2"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Right)">
                                      <p:cBhvr>
                                        <p:cTn id="17" dur="500"/>
                                        <p:tgtEl>
                                          <p:spTgt spid="2"/>
                                        </p:tgtEl>
                                      </p:cBhvr>
                                    </p:animEffect>
                                  </p:childTnLst>
                                </p:cTn>
                              </p:par>
                            </p:childTnLst>
                          </p:cTn>
                        </p:par>
                        <p:par>
                          <p:cTn id="18" fill="hold" nodeType="afterGroup">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5">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35172"/>
                                        </p:tgtEl>
                                        <p:attrNameLst>
                                          <p:attrName>style.visibility</p:attrName>
                                        </p:attrNameLst>
                                      </p:cBhvr>
                                      <p:to>
                                        <p:strVal val="visible"/>
                                      </p:to>
                                    </p:set>
                                    <p:animEffect transition="in" filter="wipe(down)">
                                      <p:cBhvr>
                                        <p:cTn id="32" dur="500"/>
                                        <p:tgtEl>
                                          <p:spTgt spid="135172"/>
                                        </p:tgtEl>
                                      </p:cBhvr>
                                    </p:animEffect>
                                  </p:childTnLst>
                                </p:cTn>
                              </p:par>
                            </p:childTnLst>
                          </p:cTn>
                        </p:par>
                        <p:par>
                          <p:cTn id="33" fill="hold" nodeType="afterGroup">
                            <p:stCondLst>
                              <p:cond delay="500"/>
                            </p:stCondLst>
                            <p:childTnLst>
                              <p:par>
                                <p:cTn id="34" presetID="22" presetClass="entr" presetSubtype="1" fill="hold" grpId="0" nodeType="afterEffect">
                                  <p:stCondLst>
                                    <p:cond delay="200"/>
                                  </p:stCondLst>
                                  <p:childTnLst>
                                    <p:set>
                                      <p:cBhvr>
                                        <p:cTn id="35" dur="1" fill="hold">
                                          <p:stCondLst>
                                            <p:cond delay="0"/>
                                          </p:stCondLst>
                                        </p:cTn>
                                        <p:tgtEl>
                                          <p:spTgt spid="135181"/>
                                        </p:tgtEl>
                                        <p:attrNameLst>
                                          <p:attrName>style.visibility</p:attrName>
                                        </p:attrNameLst>
                                      </p:cBhvr>
                                      <p:to>
                                        <p:strVal val="visible"/>
                                      </p:to>
                                    </p:set>
                                    <p:animEffect transition="in" filter="wipe(up)">
                                      <p:cBhvr>
                                        <p:cTn id="36" dur="500"/>
                                        <p:tgtEl>
                                          <p:spTgt spid="13518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35173"/>
                                        </p:tgtEl>
                                        <p:attrNameLst>
                                          <p:attrName>style.visibility</p:attrName>
                                        </p:attrNameLst>
                                      </p:cBhvr>
                                      <p:to>
                                        <p:strVal val="visible"/>
                                      </p:to>
                                    </p:set>
                                    <p:animEffect transition="in" filter="wipe(down)">
                                      <p:cBhvr>
                                        <p:cTn id="46" dur="500"/>
                                        <p:tgtEl>
                                          <p:spTgt spid="135173"/>
                                        </p:tgtEl>
                                      </p:cBhvr>
                                    </p:animEffect>
                                  </p:childTnLst>
                                </p:cTn>
                              </p:par>
                            </p:childTnLst>
                          </p:cTn>
                        </p:par>
                        <p:par>
                          <p:cTn id="47" fill="hold" nodeType="afterGroup">
                            <p:stCondLst>
                              <p:cond delay="500"/>
                            </p:stCondLst>
                            <p:childTnLst>
                              <p:par>
                                <p:cTn id="48" presetID="22" presetClass="entr" presetSubtype="4" fill="hold" grpId="0" nodeType="afterEffect">
                                  <p:stCondLst>
                                    <p:cond delay="0"/>
                                  </p:stCondLst>
                                  <p:childTnLst>
                                    <p:set>
                                      <p:cBhvr>
                                        <p:cTn id="49" dur="1" fill="hold">
                                          <p:stCondLst>
                                            <p:cond delay="0"/>
                                          </p:stCondLst>
                                        </p:cTn>
                                        <p:tgtEl>
                                          <p:spTgt spid="135182"/>
                                        </p:tgtEl>
                                        <p:attrNameLst>
                                          <p:attrName>style.visibility</p:attrName>
                                        </p:attrNameLst>
                                      </p:cBhvr>
                                      <p:to>
                                        <p:strVal val="visible"/>
                                      </p:to>
                                    </p:set>
                                    <p:animEffect transition="in" filter="wipe(down)">
                                      <p:cBhvr>
                                        <p:cTn id="50" dur="500"/>
                                        <p:tgtEl>
                                          <p:spTgt spid="13518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left)">
                                      <p:cBhvr>
                                        <p:cTn id="55" dur="500"/>
                                        <p:tgtEl>
                                          <p:spTgt spid="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35194"/>
                                        </p:tgtEl>
                                        <p:attrNameLst>
                                          <p:attrName>style.visibility</p:attrName>
                                        </p:attrNameLst>
                                      </p:cBhvr>
                                      <p:to>
                                        <p:strVal val="visible"/>
                                      </p:to>
                                    </p:set>
                                    <p:animEffect transition="in" filter="wipe(down)">
                                      <p:cBhvr>
                                        <p:cTn id="60" dur="500"/>
                                        <p:tgtEl>
                                          <p:spTgt spid="135194"/>
                                        </p:tgtEl>
                                      </p:cBhvr>
                                    </p:animEffect>
                                  </p:childTnLst>
                                </p:cTn>
                              </p:par>
                            </p:childTnLst>
                          </p:cTn>
                        </p:par>
                        <p:par>
                          <p:cTn id="61" fill="hold" nodeType="afterGroup">
                            <p:stCondLst>
                              <p:cond delay="500"/>
                            </p:stCondLst>
                            <p:childTnLst>
                              <p:par>
                                <p:cTn id="62" presetID="22" presetClass="entr" presetSubtype="1" fill="hold" grpId="0" nodeType="afterEffect">
                                  <p:stCondLst>
                                    <p:cond delay="200"/>
                                  </p:stCondLst>
                                  <p:childTnLst>
                                    <p:set>
                                      <p:cBhvr>
                                        <p:cTn id="63" dur="1" fill="hold">
                                          <p:stCondLst>
                                            <p:cond delay="0"/>
                                          </p:stCondLst>
                                        </p:cTn>
                                        <p:tgtEl>
                                          <p:spTgt spid="135183"/>
                                        </p:tgtEl>
                                        <p:attrNameLst>
                                          <p:attrName>style.visibility</p:attrName>
                                        </p:attrNameLst>
                                      </p:cBhvr>
                                      <p:to>
                                        <p:strVal val="visible"/>
                                      </p:to>
                                    </p:set>
                                    <p:animEffect transition="in" filter="wipe(up)">
                                      <p:cBhvr>
                                        <p:cTn id="64" dur="500"/>
                                        <p:tgtEl>
                                          <p:spTgt spid="13518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wipe(left)">
                                      <p:cBhvr>
                                        <p:cTn id="69" dur="500"/>
                                        <p:tgtEl>
                                          <p:spTgt spid="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135195"/>
                                        </p:tgtEl>
                                        <p:attrNameLst>
                                          <p:attrName>style.visibility</p:attrName>
                                        </p:attrNameLst>
                                      </p:cBhvr>
                                      <p:to>
                                        <p:strVal val="visible"/>
                                      </p:to>
                                    </p:set>
                                    <p:animEffect transition="in" filter="wipe(down)">
                                      <p:cBhvr>
                                        <p:cTn id="74" dur="500"/>
                                        <p:tgtEl>
                                          <p:spTgt spid="135195"/>
                                        </p:tgtEl>
                                      </p:cBhvr>
                                    </p:animEffect>
                                  </p:childTnLst>
                                </p:cTn>
                              </p:par>
                            </p:childTnLst>
                          </p:cTn>
                        </p:par>
                        <p:par>
                          <p:cTn id="75" fill="hold" nodeType="afterGroup">
                            <p:stCondLst>
                              <p:cond delay="500"/>
                            </p:stCondLst>
                            <p:childTnLst>
                              <p:par>
                                <p:cTn id="76" presetID="22" presetClass="entr" presetSubtype="4" fill="hold" grpId="0" nodeType="afterEffect">
                                  <p:stCondLst>
                                    <p:cond delay="0"/>
                                  </p:stCondLst>
                                  <p:childTnLst>
                                    <p:set>
                                      <p:cBhvr>
                                        <p:cTn id="77" dur="1" fill="hold">
                                          <p:stCondLst>
                                            <p:cond delay="0"/>
                                          </p:stCondLst>
                                        </p:cTn>
                                        <p:tgtEl>
                                          <p:spTgt spid="135184"/>
                                        </p:tgtEl>
                                        <p:attrNameLst>
                                          <p:attrName>style.visibility</p:attrName>
                                        </p:attrNameLst>
                                      </p:cBhvr>
                                      <p:to>
                                        <p:strVal val="visible"/>
                                      </p:to>
                                    </p:set>
                                    <p:animEffect transition="in" filter="wipe(down)">
                                      <p:cBhvr>
                                        <p:cTn id="78" dur="500"/>
                                        <p:tgtEl>
                                          <p:spTgt spid="135184"/>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35197"/>
                                        </p:tgtEl>
                                        <p:attrNameLst>
                                          <p:attrName>style.visibility</p:attrName>
                                        </p:attrNameLst>
                                      </p:cBhvr>
                                      <p:to>
                                        <p:strVal val="visible"/>
                                      </p:to>
                                    </p:set>
                                  </p:childTnLst>
                                </p:cTn>
                              </p:par>
                            </p:childTnLst>
                          </p:cTn>
                        </p:par>
                        <p:par>
                          <p:cTn id="83" fill="hold" nodeType="afterGroup">
                            <p:stCondLst>
                              <p:cond delay="500"/>
                            </p:stCondLst>
                            <p:childTnLst>
                              <p:par>
                                <p:cTn id="84" presetID="1" presetClass="entr" presetSubtype="0" fill="hold" grpId="0" nodeType="afterEffect">
                                  <p:stCondLst>
                                    <p:cond delay="0"/>
                                  </p:stCondLst>
                                  <p:childTnLst>
                                    <p:set>
                                      <p:cBhvr>
                                        <p:cTn id="85" dur="1" fill="hold">
                                          <p:stCondLst>
                                            <p:cond delay="499"/>
                                          </p:stCondLst>
                                        </p:cTn>
                                        <p:tgtEl>
                                          <p:spTgt spid="135199"/>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grpId="0" nodeType="clickEffect">
                                  <p:stCondLst>
                                    <p:cond delay="0"/>
                                  </p:stCondLst>
                                  <p:childTnLst>
                                    <p:set>
                                      <p:cBhvr>
                                        <p:cTn id="89" dur="1" fill="hold">
                                          <p:stCondLst>
                                            <p:cond delay="499"/>
                                          </p:stCondLst>
                                        </p:cTn>
                                        <p:tgtEl>
                                          <p:spTgt spid="135198"/>
                                        </p:tgtEl>
                                        <p:attrNameLst>
                                          <p:attrName>style.visibility</p:attrName>
                                        </p:attrNameLst>
                                      </p:cBhvr>
                                      <p:to>
                                        <p:strVal val="visible"/>
                                      </p:to>
                                    </p:set>
                                  </p:childTnLst>
                                </p:cTn>
                              </p:par>
                            </p:childTnLst>
                          </p:cTn>
                        </p:par>
                        <p:par>
                          <p:cTn id="90" fill="hold" nodeType="afterGroup">
                            <p:stCondLst>
                              <p:cond delay="500"/>
                            </p:stCondLst>
                            <p:childTnLst>
                              <p:par>
                                <p:cTn id="91" presetID="1" presetClass="entr" presetSubtype="0" fill="hold" grpId="0" nodeType="afterEffect">
                                  <p:stCondLst>
                                    <p:cond delay="0"/>
                                  </p:stCondLst>
                                  <p:childTnLst>
                                    <p:set>
                                      <p:cBhvr>
                                        <p:cTn id="92" dur="1" fill="hold">
                                          <p:stCondLst>
                                            <p:cond delay="499"/>
                                          </p:stCondLst>
                                        </p:cTn>
                                        <p:tgtEl>
                                          <p:spTgt spid="135200"/>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iterate type="lt">
                                    <p:tmAbs val="75"/>
                                  </p:iterate>
                                  <p:childTnLst>
                                    <p:set>
                                      <p:cBhvr>
                                        <p:cTn id="96" dur="1" fill="hold">
                                          <p:stCondLst>
                                            <p:cond delay="74"/>
                                          </p:stCondLst>
                                        </p:cTn>
                                        <p:tgtEl>
                                          <p:spTgt spid="135213"/>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iterate type="lt">
                                    <p:tmAbs val="75"/>
                                  </p:iterate>
                                  <p:childTnLst>
                                    <p:set>
                                      <p:cBhvr>
                                        <p:cTn id="100" dur="1" fill="hold">
                                          <p:stCondLst>
                                            <p:cond delay="74"/>
                                          </p:stCondLst>
                                        </p:cTn>
                                        <p:tgtEl>
                                          <p:spTgt spid="135214"/>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499"/>
                                          </p:stCondLst>
                                        </p:cTn>
                                        <p:tgtEl>
                                          <p:spTgt spid="135215"/>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nodeType="clickEffect">
                                  <p:stCondLst>
                                    <p:cond delay="0"/>
                                  </p:stCondLst>
                                  <p:childTnLst>
                                    <p:set>
                                      <p:cBhvr>
                                        <p:cTn id="108" dur="1" fill="hold">
                                          <p:stCondLst>
                                            <p:cond delay="499"/>
                                          </p:stCondLst>
                                        </p:cTn>
                                        <p:tgtEl>
                                          <p:spTgt spid="135216"/>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iterate type="lt">
                                    <p:tmAbs val="75"/>
                                  </p:iterate>
                                  <p:childTnLst>
                                    <p:set>
                                      <p:cBhvr>
                                        <p:cTn id="112" dur="1" fill="hold">
                                          <p:stCondLst>
                                            <p:cond delay="74"/>
                                          </p:stCondLst>
                                        </p:cTn>
                                        <p:tgtEl>
                                          <p:spTgt spid="135217"/>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nodeType="clickEffect">
                                  <p:stCondLst>
                                    <p:cond delay="0"/>
                                  </p:stCondLst>
                                  <p:childTnLst>
                                    <p:set>
                                      <p:cBhvr>
                                        <p:cTn id="116" dur="1" fill="hold">
                                          <p:stCondLst>
                                            <p:cond delay="499"/>
                                          </p:stCondLst>
                                        </p:cTn>
                                        <p:tgtEl>
                                          <p:spTgt spid="135218"/>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iterate type="lt">
                                    <p:tmAbs val="75"/>
                                  </p:iterate>
                                  <p:childTnLst>
                                    <p:set>
                                      <p:cBhvr>
                                        <p:cTn id="120" dur="1" fill="hold">
                                          <p:stCondLst>
                                            <p:cond delay="74"/>
                                          </p:stCondLst>
                                        </p:cTn>
                                        <p:tgtEl>
                                          <p:spTgt spid="135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animBg="1"/>
      <p:bldP spid="135173" grpId="0" animBg="1"/>
      <p:bldP spid="135181" grpId="0" animBg="1"/>
      <p:bldP spid="135182" grpId="0" animBg="1"/>
      <p:bldP spid="135183" grpId="0" animBg="1"/>
      <p:bldP spid="135184" grpId="0" animBg="1"/>
      <p:bldP spid="135194" grpId="0" animBg="1"/>
      <p:bldP spid="135195" grpId="0" animBg="1"/>
      <p:bldP spid="135196" grpId="0"/>
      <p:bldP spid="135197" grpId="0" animBg="1"/>
      <p:bldP spid="135198" grpId="0" animBg="1"/>
      <p:bldP spid="135199" grpId="0" autoUpdateAnimBg="0"/>
      <p:bldP spid="135200" grpId="0" autoUpdateAnimBg="0"/>
      <p:bldP spid="135213" grpId="0" animBg="1" autoUpdateAnimBg="0"/>
      <p:bldP spid="135214" grpId="0" autoUpdateAnimBg="0"/>
      <p:bldP spid="135217" grpId="0" autoUpdateAnimBg="0"/>
      <p:bldP spid="135219" grpId="0" autoUpdateAnimBg="0"/>
      <p:bldP spid="5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smtClean="0">
                <a:ea typeface="宋体" charset="-122"/>
              </a:rPr>
              <a:t>8.2.2 </a:t>
            </a:r>
            <a:r>
              <a:rPr lang="zh-CN" altLang="en-US" smtClean="0">
                <a:ea typeface="宋体" charset="-122"/>
              </a:rPr>
              <a:t>三角波和锯齿波发生器</a:t>
            </a:r>
            <a:r>
              <a:rPr lang="zh-CN" altLang="en-US" smtClean="0">
                <a:ea typeface="楷体_GB2312" pitchFamily="49" charset="-122"/>
              </a:rPr>
              <a:t>（续</a:t>
            </a:r>
            <a:r>
              <a:rPr lang="en-US" altLang="zh-CN" smtClean="0">
                <a:ea typeface="楷体_GB2312" pitchFamily="49" charset="-122"/>
              </a:rPr>
              <a:t>4</a:t>
            </a:r>
            <a:r>
              <a:rPr lang="zh-CN" altLang="en-US" smtClean="0">
                <a:ea typeface="楷体_GB2312" pitchFamily="49" charset="-122"/>
              </a:rPr>
              <a:t>）</a:t>
            </a: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58</a:t>
            </a:fld>
            <a:endParaRPr lang="zh-CN" altLang="en-US"/>
          </a:p>
        </p:txBody>
      </p:sp>
      <p:sp>
        <p:nvSpPr>
          <p:cNvPr id="57348" name="Rectangle 7"/>
          <p:cNvSpPr>
            <a:spLocks noChangeArrowheads="1"/>
          </p:cNvSpPr>
          <p:nvPr/>
        </p:nvSpPr>
        <p:spPr bwMode="auto">
          <a:xfrm>
            <a:off x="2697163" y="750570"/>
            <a:ext cx="42068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p>
            <a:pPr>
              <a:lnSpc>
                <a:spcPct val="120000"/>
              </a:lnSpc>
              <a:spcBef>
                <a:spcPct val="20000"/>
              </a:spcBef>
              <a:buClr>
                <a:srgbClr val="000000"/>
              </a:buClr>
              <a:buSzPct val="80000"/>
              <a:buFont typeface="Wingdings" pitchFamily="2" charset="2"/>
              <a:buNone/>
            </a:pPr>
            <a:r>
              <a:rPr kumimoji="0" lang="zh-CN" altLang="en-US">
                <a:solidFill>
                  <a:srgbClr val="000000"/>
                </a:solidFill>
              </a:rPr>
              <a:t>三角波－方波发生器仿真实验</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598" y="1285558"/>
            <a:ext cx="8117319" cy="4650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CN" smtClean="0">
                <a:ea typeface="宋体" charset="-122"/>
              </a:rPr>
              <a:t>8.2.2 </a:t>
            </a:r>
            <a:r>
              <a:rPr lang="zh-CN" altLang="en-US" smtClean="0">
                <a:ea typeface="宋体" charset="-122"/>
              </a:rPr>
              <a:t>三角波和锯齿波发生器（续</a:t>
            </a:r>
            <a:r>
              <a:rPr lang="en-US" altLang="zh-CN" smtClean="0">
                <a:ea typeface="宋体" charset="-122"/>
              </a:rPr>
              <a:t>5</a:t>
            </a:r>
            <a:r>
              <a:rPr lang="zh-CN" altLang="en-US" smtClean="0">
                <a:ea typeface="宋体" charset="-122"/>
              </a:rPr>
              <a:t>）</a:t>
            </a:r>
            <a:endParaRPr lang="zh-CN" altLang="en-US"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E4DCDFD6-397A-4776-9F04-AECACB83C822}" type="slidenum">
              <a:rPr lang="zh-CN" altLang="en-US" smtClean="0"/>
              <a:pPr>
                <a:defRPr/>
              </a:pPr>
              <a:t>59</a:t>
            </a:fld>
            <a:endParaRPr lang="zh-CN" altLang="en-US"/>
          </a:p>
        </p:txBody>
      </p:sp>
      <p:sp>
        <p:nvSpPr>
          <p:cNvPr id="58371" name="Rectangle 3"/>
          <p:cNvSpPr>
            <a:spLocks noGrp="1" noChangeArrowheads="1"/>
          </p:cNvSpPr>
          <p:nvPr>
            <p:ph sz="quarter" idx="4294967295"/>
          </p:nvPr>
        </p:nvSpPr>
        <p:spPr>
          <a:xfrm>
            <a:off x="0" y="765175"/>
            <a:ext cx="8891588" cy="5543550"/>
          </a:xfrm>
        </p:spPr>
        <p:txBody>
          <a:bodyPr/>
          <a:lstStyle/>
          <a:p>
            <a:pPr eaLnBrk="1" hangingPunct="1"/>
            <a:r>
              <a:rPr lang="zh-CN" altLang="en-US" dirty="0" smtClean="0">
                <a:ea typeface="宋体" charset="-122"/>
              </a:rPr>
              <a:t>锯齿波－矩形波发生器</a:t>
            </a:r>
          </a:p>
        </p:txBody>
      </p:sp>
      <p:sp>
        <p:nvSpPr>
          <p:cNvPr id="137220" name="Text Box 4"/>
          <p:cNvSpPr txBox="1">
            <a:spLocks noChangeArrowheads="1"/>
          </p:cNvSpPr>
          <p:nvPr/>
        </p:nvSpPr>
        <p:spPr bwMode="auto">
          <a:xfrm>
            <a:off x="0" y="1192963"/>
            <a:ext cx="90297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625475"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algn="just" eaLnBrk="1" hangingPunct="1"/>
            <a:r>
              <a:rPr kumimoji="0" lang="zh-CN" altLang="en-US" dirty="0"/>
              <a:t>同样道理，我们在矩形发生器电路中，将</a:t>
            </a:r>
            <a:r>
              <a:rPr kumimoji="0" lang="en-US" altLang="zh-CN" i="1" dirty="0"/>
              <a:t>RC</a:t>
            </a:r>
            <a:r>
              <a:rPr kumimoji="0" lang="zh-CN" altLang="en-US" dirty="0"/>
              <a:t>定时电路改作由运算放大器构成的积分电路，则在获得矩形波输出的同时，还能得到同频率的锯齿波输出。</a:t>
            </a:r>
          </a:p>
        </p:txBody>
      </p:sp>
      <p:grpSp>
        <p:nvGrpSpPr>
          <p:cNvPr id="2" name="Group 5"/>
          <p:cNvGrpSpPr>
            <a:grpSpLocks/>
          </p:cNvGrpSpPr>
          <p:nvPr/>
        </p:nvGrpSpPr>
        <p:grpSpPr bwMode="auto">
          <a:xfrm>
            <a:off x="1504950" y="2387283"/>
            <a:ext cx="6280150" cy="3057525"/>
            <a:chOff x="864" y="407"/>
            <a:chExt cx="3371" cy="1455"/>
          </a:xfrm>
        </p:grpSpPr>
        <p:grpSp>
          <p:nvGrpSpPr>
            <p:cNvPr id="58378" name="Group 6"/>
            <p:cNvGrpSpPr>
              <a:grpSpLocks/>
            </p:cNvGrpSpPr>
            <p:nvPr/>
          </p:nvGrpSpPr>
          <p:grpSpPr bwMode="auto">
            <a:xfrm rot="5400000">
              <a:off x="1163" y="644"/>
              <a:ext cx="77" cy="480"/>
              <a:chOff x="1824" y="1344"/>
              <a:chExt cx="77" cy="480"/>
            </a:xfrm>
          </p:grpSpPr>
          <p:sp>
            <p:nvSpPr>
              <p:cNvPr id="58474" name="Rectangle 7"/>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75" name="Line 8"/>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76" name="Line 9"/>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8379" name="Group 10"/>
            <p:cNvGrpSpPr>
              <a:grpSpLocks/>
            </p:cNvGrpSpPr>
            <p:nvPr/>
          </p:nvGrpSpPr>
          <p:grpSpPr bwMode="auto">
            <a:xfrm rot="5400000">
              <a:off x="1163" y="941"/>
              <a:ext cx="77" cy="480"/>
              <a:chOff x="1824" y="1344"/>
              <a:chExt cx="77" cy="480"/>
            </a:xfrm>
          </p:grpSpPr>
          <p:sp>
            <p:nvSpPr>
              <p:cNvPr id="58471" name="Rectangle 11"/>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72" name="Line 12"/>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73" name="Line 13"/>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8380" name="Oval 14"/>
            <p:cNvSpPr>
              <a:spLocks noChangeArrowheads="1"/>
            </p:cNvSpPr>
            <p:nvPr/>
          </p:nvSpPr>
          <p:spPr bwMode="auto">
            <a:xfrm>
              <a:off x="906" y="86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381" name="Oval 15"/>
            <p:cNvSpPr>
              <a:spLocks noChangeArrowheads="1"/>
            </p:cNvSpPr>
            <p:nvPr/>
          </p:nvSpPr>
          <p:spPr bwMode="auto">
            <a:xfrm>
              <a:off x="904" y="1152"/>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382" name="Oval 16"/>
            <p:cNvSpPr>
              <a:spLocks noChangeArrowheads="1"/>
            </p:cNvSpPr>
            <p:nvPr/>
          </p:nvSpPr>
          <p:spPr bwMode="auto">
            <a:xfrm>
              <a:off x="2210" y="1008"/>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383" name="Line 17"/>
            <p:cNvSpPr>
              <a:spLocks noChangeShapeType="1"/>
            </p:cNvSpPr>
            <p:nvPr/>
          </p:nvSpPr>
          <p:spPr bwMode="auto">
            <a:xfrm>
              <a:off x="1836" y="1028"/>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4" name="Text Box 18"/>
            <p:cNvSpPr txBox="1">
              <a:spLocks noChangeArrowheads="1"/>
            </p:cNvSpPr>
            <p:nvPr/>
          </p:nvSpPr>
          <p:spPr bwMode="auto">
            <a:xfrm>
              <a:off x="2068" y="726"/>
              <a:ext cx="299"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u</a:t>
              </a:r>
              <a:r>
                <a:rPr lang="en-US" altLang="zh-CN" baseline="-25000">
                  <a:ea typeface="宋体" charset="-122"/>
                </a:rPr>
                <a:t>o1</a:t>
              </a:r>
              <a:endParaRPr lang="en-US" altLang="zh-CN">
                <a:ea typeface="宋体" charset="-122"/>
              </a:endParaRPr>
            </a:p>
          </p:txBody>
        </p:sp>
        <p:grpSp>
          <p:nvGrpSpPr>
            <p:cNvPr id="58385" name="Group 19"/>
            <p:cNvGrpSpPr>
              <a:grpSpLocks/>
            </p:cNvGrpSpPr>
            <p:nvPr/>
          </p:nvGrpSpPr>
          <p:grpSpPr bwMode="auto">
            <a:xfrm rot="5400000">
              <a:off x="1597" y="1315"/>
              <a:ext cx="77" cy="480"/>
              <a:chOff x="1824" y="1344"/>
              <a:chExt cx="77" cy="480"/>
            </a:xfrm>
          </p:grpSpPr>
          <p:sp>
            <p:nvSpPr>
              <p:cNvPr id="58468" name="Rectangle 20"/>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69" name="Line 21"/>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70" name="Line 22"/>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8386" name="Group 23"/>
            <p:cNvGrpSpPr>
              <a:grpSpLocks/>
            </p:cNvGrpSpPr>
            <p:nvPr/>
          </p:nvGrpSpPr>
          <p:grpSpPr bwMode="auto">
            <a:xfrm>
              <a:off x="1464" y="768"/>
              <a:ext cx="384" cy="528"/>
              <a:chOff x="2304" y="1824"/>
              <a:chExt cx="384" cy="528"/>
            </a:xfrm>
          </p:grpSpPr>
          <p:sp>
            <p:nvSpPr>
              <p:cNvPr id="58456" name="Rectangle 24"/>
              <p:cNvSpPr>
                <a:spLocks noChangeArrowheads="1"/>
              </p:cNvSpPr>
              <p:nvPr/>
            </p:nvSpPr>
            <p:spPr bwMode="auto">
              <a:xfrm rot="10800000" flipH="1" flipV="1">
                <a:off x="2304" y="1824"/>
                <a:ext cx="384" cy="5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57" name="Line 25"/>
              <p:cNvSpPr>
                <a:spLocks noChangeShapeType="1"/>
              </p:cNvSpPr>
              <p:nvPr/>
            </p:nvSpPr>
            <p:spPr bwMode="auto">
              <a:xfrm rot="10800000" flipH="1" flipV="1">
                <a:off x="2336" y="1958"/>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8458" name="Group 26"/>
              <p:cNvGrpSpPr>
                <a:grpSpLocks/>
              </p:cNvGrpSpPr>
              <p:nvPr/>
            </p:nvGrpSpPr>
            <p:grpSpPr bwMode="auto">
              <a:xfrm rot="10800000" flipH="1" flipV="1">
                <a:off x="2339" y="2210"/>
                <a:ext cx="48" cy="48"/>
                <a:chOff x="2856" y="2613"/>
                <a:chExt cx="48" cy="48"/>
              </a:xfrm>
            </p:grpSpPr>
            <p:sp>
              <p:nvSpPr>
                <p:cNvPr id="58466" name="Line 27"/>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67" name="Line 28"/>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8459" name="Group 29"/>
              <p:cNvGrpSpPr>
                <a:grpSpLocks/>
              </p:cNvGrpSpPr>
              <p:nvPr/>
            </p:nvGrpSpPr>
            <p:grpSpPr bwMode="auto">
              <a:xfrm rot="10800000" flipH="1" flipV="1">
                <a:off x="2615" y="2066"/>
                <a:ext cx="48" cy="48"/>
                <a:chOff x="2856" y="2613"/>
                <a:chExt cx="48" cy="48"/>
              </a:xfrm>
            </p:grpSpPr>
            <p:sp>
              <p:nvSpPr>
                <p:cNvPr id="58464" name="Line 30"/>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65" name="Line 31"/>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8460" name="AutoShape 32"/>
              <p:cNvSpPr>
                <a:spLocks noChangeArrowheads="1"/>
              </p:cNvSpPr>
              <p:nvPr/>
            </p:nvSpPr>
            <p:spPr bwMode="auto">
              <a:xfrm rot="-5400000" flipH="1" flipV="1">
                <a:off x="2384" y="1862"/>
                <a:ext cx="48" cy="48"/>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58461" name="Group 33"/>
              <p:cNvGrpSpPr>
                <a:grpSpLocks noChangeAspect="1"/>
              </p:cNvGrpSpPr>
              <p:nvPr/>
            </p:nvGrpSpPr>
            <p:grpSpPr bwMode="auto">
              <a:xfrm>
                <a:off x="2488" y="1872"/>
                <a:ext cx="104" cy="34"/>
                <a:chOff x="1584" y="2928"/>
                <a:chExt cx="288" cy="96"/>
              </a:xfrm>
            </p:grpSpPr>
            <p:sp>
              <p:nvSpPr>
                <p:cNvPr id="58462" name="Oval 34"/>
                <p:cNvSpPr>
                  <a:spLocks noChangeAspect="1" noChangeArrowheads="1"/>
                </p:cNvSpPr>
                <p:nvPr/>
              </p:nvSpPr>
              <p:spPr bwMode="auto">
                <a:xfrm>
                  <a:off x="1584"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63" name="Oval 35"/>
                <p:cNvSpPr>
                  <a:spLocks noChangeAspect="1" noChangeArrowheads="1"/>
                </p:cNvSpPr>
                <p:nvPr/>
              </p:nvSpPr>
              <p:spPr bwMode="auto">
                <a:xfrm>
                  <a:off x="1728"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58387" name="Line 36"/>
            <p:cNvSpPr>
              <a:spLocks noChangeShapeType="1"/>
            </p:cNvSpPr>
            <p:nvPr/>
          </p:nvSpPr>
          <p:spPr bwMode="auto">
            <a:xfrm>
              <a:off x="1396" y="1180"/>
              <a:ext cx="0" cy="384"/>
            </a:xfrm>
            <a:prstGeom prst="line">
              <a:avLst/>
            </a:prstGeom>
            <a:noFill/>
            <a:ln w="28575">
              <a:solidFill>
                <a:schemeClr val="tx1"/>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58388" name="Freeform 37"/>
            <p:cNvSpPr>
              <a:spLocks/>
            </p:cNvSpPr>
            <p:nvPr/>
          </p:nvSpPr>
          <p:spPr bwMode="auto">
            <a:xfrm>
              <a:off x="1788" y="1026"/>
              <a:ext cx="192" cy="528"/>
            </a:xfrm>
            <a:custGeom>
              <a:avLst/>
              <a:gdLst>
                <a:gd name="T0" fmla="*/ 0 w 192"/>
                <a:gd name="T1" fmla="*/ 528 h 528"/>
                <a:gd name="T2" fmla="*/ 192 w 192"/>
                <a:gd name="T3" fmla="*/ 528 h 528"/>
                <a:gd name="T4" fmla="*/ 192 w 192"/>
                <a:gd name="T5" fmla="*/ 0 h 528"/>
                <a:gd name="T6" fmla="*/ 0 60000 65536"/>
                <a:gd name="T7" fmla="*/ 0 60000 65536"/>
                <a:gd name="T8" fmla="*/ 0 60000 65536"/>
                <a:gd name="T9" fmla="*/ 0 w 192"/>
                <a:gd name="T10" fmla="*/ 0 h 528"/>
                <a:gd name="T11" fmla="*/ 192 w 192"/>
                <a:gd name="T12" fmla="*/ 528 h 528"/>
              </a:gdLst>
              <a:ahLst/>
              <a:cxnLst>
                <a:cxn ang="T6">
                  <a:pos x="T0" y="T1"/>
                </a:cxn>
                <a:cxn ang="T7">
                  <a:pos x="T2" y="T3"/>
                </a:cxn>
                <a:cxn ang="T8">
                  <a:pos x="T4" y="T5"/>
                </a:cxn>
              </a:cxnLst>
              <a:rect l="T9" t="T10" r="T11" b="T12"/>
              <a:pathLst>
                <a:path w="192" h="528">
                  <a:moveTo>
                    <a:pt x="0" y="528"/>
                  </a:moveTo>
                  <a:lnTo>
                    <a:pt x="192" y="528"/>
                  </a:lnTo>
                  <a:lnTo>
                    <a:pt x="192" y="0"/>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389" name="Text Box 38"/>
            <p:cNvSpPr txBox="1">
              <a:spLocks noChangeArrowheads="1"/>
            </p:cNvSpPr>
            <p:nvPr/>
          </p:nvSpPr>
          <p:spPr bwMode="auto">
            <a:xfrm>
              <a:off x="1528" y="1274"/>
              <a:ext cx="220"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bIns="0" anchor="b" anchorCtr="1">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ea typeface="宋体" charset="-122"/>
                </a:rPr>
                <a:t>R</a:t>
              </a:r>
              <a:r>
                <a:rPr lang="en-US" altLang="zh-CN" sz="2000" baseline="-25000">
                  <a:ea typeface="宋体" charset="-122"/>
                </a:rPr>
                <a:t>f</a:t>
              </a:r>
              <a:endParaRPr lang="en-US" altLang="zh-CN" sz="2000">
                <a:ea typeface="宋体" charset="-122"/>
              </a:endParaRPr>
            </a:p>
          </p:txBody>
        </p:sp>
        <p:sp>
          <p:nvSpPr>
            <p:cNvPr id="58390" name="Text Box 39"/>
            <p:cNvSpPr txBox="1">
              <a:spLocks noChangeArrowheads="1"/>
            </p:cNvSpPr>
            <p:nvPr/>
          </p:nvSpPr>
          <p:spPr bwMode="auto">
            <a:xfrm>
              <a:off x="1082" y="908"/>
              <a:ext cx="23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bIns="0" anchor="b" anchorCtr="1">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ea typeface="宋体" charset="-122"/>
                </a:rPr>
                <a:t>R</a:t>
              </a:r>
              <a:r>
                <a:rPr lang="en-US" altLang="zh-CN" sz="2000" baseline="-25000">
                  <a:ea typeface="宋体" charset="-122"/>
                </a:rPr>
                <a:t>1</a:t>
              </a:r>
              <a:endParaRPr lang="en-US" altLang="zh-CN" sz="2000">
                <a:ea typeface="宋体" charset="-122"/>
              </a:endParaRPr>
            </a:p>
          </p:txBody>
        </p:sp>
        <p:sp>
          <p:nvSpPr>
            <p:cNvPr id="58391" name="Rectangle 40"/>
            <p:cNvSpPr>
              <a:spLocks noChangeArrowheads="1"/>
            </p:cNvSpPr>
            <p:nvPr/>
          </p:nvSpPr>
          <p:spPr bwMode="auto">
            <a:xfrm>
              <a:off x="1012" y="460"/>
              <a:ext cx="1056" cy="1248"/>
            </a:xfrm>
            <a:prstGeom prst="rect">
              <a:avLst/>
            </a:prstGeom>
            <a:noFill/>
            <a:ln w="285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392" name="Text Box 41"/>
            <p:cNvSpPr txBox="1">
              <a:spLocks noChangeArrowheads="1"/>
            </p:cNvSpPr>
            <p:nvPr/>
          </p:nvSpPr>
          <p:spPr bwMode="auto">
            <a:xfrm>
              <a:off x="1060" y="425"/>
              <a:ext cx="1086"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施密特触发器</a:t>
              </a:r>
            </a:p>
          </p:txBody>
        </p:sp>
        <p:grpSp>
          <p:nvGrpSpPr>
            <p:cNvPr id="58393" name="Group 42"/>
            <p:cNvGrpSpPr>
              <a:grpSpLocks noChangeAspect="1"/>
            </p:cNvGrpSpPr>
            <p:nvPr/>
          </p:nvGrpSpPr>
          <p:grpSpPr bwMode="auto">
            <a:xfrm rot="5400000">
              <a:off x="3404" y="580"/>
              <a:ext cx="141" cy="290"/>
              <a:chOff x="2064" y="576"/>
              <a:chExt cx="117" cy="240"/>
            </a:xfrm>
          </p:grpSpPr>
          <p:grpSp>
            <p:nvGrpSpPr>
              <p:cNvPr id="58451" name="Group 43"/>
              <p:cNvGrpSpPr>
                <a:grpSpLocks noChangeAspect="1"/>
              </p:cNvGrpSpPr>
              <p:nvPr/>
            </p:nvGrpSpPr>
            <p:grpSpPr bwMode="auto">
              <a:xfrm>
                <a:off x="2064" y="672"/>
                <a:ext cx="117" cy="49"/>
                <a:chOff x="2064" y="672"/>
                <a:chExt cx="117" cy="49"/>
              </a:xfrm>
            </p:grpSpPr>
            <p:sp>
              <p:nvSpPr>
                <p:cNvPr id="58454" name="Line 44"/>
                <p:cNvSpPr>
                  <a:spLocks noChangeAspect="1" noChangeShapeType="1"/>
                </p:cNvSpPr>
                <p:nvPr/>
              </p:nvSpPr>
              <p:spPr bwMode="auto">
                <a:xfrm>
                  <a:off x="2064" y="672"/>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55" name="Line 45"/>
                <p:cNvSpPr>
                  <a:spLocks noChangeAspect="1" noChangeShapeType="1"/>
                </p:cNvSpPr>
                <p:nvPr/>
              </p:nvSpPr>
              <p:spPr bwMode="auto">
                <a:xfrm>
                  <a:off x="2066" y="720"/>
                  <a:ext cx="11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8452" name="Line 46"/>
              <p:cNvSpPr>
                <a:spLocks noChangeAspect="1" noChangeShapeType="1"/>
              </p:cNvSpPr>
              <p:nvPr/>
            </p:nvSpPr>
            <p:spPr bwMode="auto">
              <a:xfrm flipV="1">
                <a:off x="2122" y="57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53" name="Line 47"/>
              <p:cNvSpPr>
                <a:spLocks noChangeAspect="1" noChangeShapeType="1"/>
              </p:cNvSpPr>
              <p:nvPr/>
            </p:nvSpPr>
            <p:spPr bwMode="auto">
              <a:xfrm flipV="1">
                <a:off x="2123"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8394" name="Group 48"/>
            <p:cNvGrpSpPr>
              <a:grpSpLocks/>
            </p:cNvGrpSpPr>
            <p:nvPr/>
          </p:nvGrpSpPr>
          <p:grpSpPr bwMode="auto">
            <a:xfrm rot="5400000">
              <a:off x="2841" y="791"/>
              <a:ext cx="77" cy="480"/>
              <a:chOff x="1824" y="1344"/>
              <a:chExt cx="77" cy="480"/>
            </a:xfrm>
          </p:grpSpPr>
          <p:sp>
            <p:nvSpPr>
              <p:cNvPr id="58448" name="Rectangle 49"/>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49" name="Line 50"/>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50" name="Line 51"/>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8395" name="Group 52"/>
            <p:cNvGrpSpPr>
              <a:grpSpLocks/>
            </p:cNvGrpSpPr>
            <p:nvPr/>
          </p:nvGrpSpPr>
          <p:grpSpPr bwMode="auto">
            <a:xfrm>
              <a:off x="2756" y="1344"/>
              <a:ext cx="144" cy="96"/>
              <a:chOff x="1056" y="1392"/>
              <a:chExt cx="144" cy="96"/>
            </a:xfrm>
          </p:grpSpPr>
          <p:sp>
            <p:nvSpPr>
              <p:cNvPr id="58446" name="Line 53"/>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47" name="Line 54"/>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8396" name="Freeform 55"/>
            <p:cNvSpPr>
              <a:spLocks/>
            </p:cNvSpPr>
            <p:nvPr/>
          </p:nvSpPr>
          <p:spPr bwMode="auto">
            <a:xfrm>
              <a:off x="930" y="1142"/>
              <a:ext cx="2862" cy="720"/>
            </a:xfrm>
            <a:custGeom>
              <a:avLst/>
              <a:gdLst>
                <a:gd name="T0" fmla="*/ 0 w 2962"/>
                <a:gd name="T1" fmla="*/ 19 h 720"/>
                <a:gd name="T2" fmla="*/ 0 w 2962"/>
                <a:gd name="T3" fmla="*/ 720 h 720"/>
                <a:gd name="T4" fmla="*/ 2672 w 2962"/>
                <a:gd name="T5" fmla="*/ 720 h 720"/>
                <a:gd name="T6" fmla="*/ 2672 w 2962"/>
                <a:gd name="T7" fmla="*/ 0 h 720"/>
                <a:gd name="T8" fmla="*/ 0 60000 65536"/>
                <a:gd name="T9" fmla="*/ 0 60000 65536"/>
                <a:gd name="T10" fmla="*/ 0 60000 65536"/>
                <a:gd name="T11" fmla="*/ 0 60000 65536"/>
                <a:gd name="T12" fmla="*/ 0 w 2962"/>
                <a:gd name="T13" fmla="*/ 0 h 720"/>
                <a:gd name="T14" fmla="*/ 2962 w 2962"/>
                <a:gd name="T15" fmla="*/ 720 h 720"/>
              </a:gdLst>
              <a:ahLst/>
              <a:cxnLst>
                <a:cxn ang="T8">
                  <a:pos x="T0" y="T1"/>
                </a:cxn>
                <a:cxn ang="T9">
                  <a:pos x="T2" y="T3"/>
                </a:cxn>
                <a:cxn ang="T10">
                  <a:pos x="T4" y="T5"/>
                </a:cxn>
                <a:cxn ang="T11">
                  <a:pos x="T6" y="T7"/>
                </a:cxn>
              </a:cxnLst>
              <a:rect l="T12" t="T13" r="T14" b="T15"/>
              <a:pathLst>
                <a:path w="2962" h="720">
                  <a:moveTo>
                    <a:pt x="0" y="19"/>
                  </a:moveTo>
                  <a:lnTo>
                    <a:pt x="0" y="720"/>
                  </a:lnTo>
                  <a:lnTo>
                    <a:pt x="2962" y="720"/>
                  </a:lnTo>
                  <a:lnTo>
                    <a:pt x="2962" y="0"/>
                  </a:lnTo>
                </a:path>
              </a:pathLst>
            </a:custGeom>
            <a:noFill/>
            <a:ln w="28575">
              <a:solidFill>
                <a:srgbClr val="FF3300"/>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397" name="Rectangle 56"/>
            <p:cNvSpPr>
              <a:spLocks noChangeArrowheads="1"/>
            </p:cNvSpPr>
            <p:nvPr/>
          </p:nvSpPr>
          <p:spPr bwMode="auto">
            <a:xfrm>
              <a:off x="2688" y="480"/>
              <a:ext cx="1248" cy="1056"/>
            </a:xfrm>
            <a:prstGeom prst="rect">
              <a:avLst/>
            </a:prstGeom>
            <a:noFill/>
            <a:ln w="285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398" name="Text Box 57"/>
            <p:cNvSpPr txBox="1">
              <a:spLocks noChangeArrowheads="1"/>
            </p:cNvSpPr>
            <p:nvPr/>
          </p:nvSpPr>
          <p:spPr bwMode="auto">
            <a:xfrm>
              <a:off x="2856" y="407"/>
              <a:ext cx="757"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积分电路</a:t>
              </a:r>
            </a:p>
          </p:txBody>
        </p:sp>
        <p:sp>
          <p:nvSpPr>
            <p:cNvPr id="58399" name="Text Box 58"/>
            <p:cNvSpPr txBox="1">
              <a:spLocks noChangeArrowheads="1"/>
            </p:cNvSpPr>
            <p:nvPr/>
          </p:nvSpPr>
          <p:spPr bwMode="auto">
            <a:xfrm>
              <a:off x="3502" y="489"/>
              <a:ext cx="18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bIns="0" anchor="b" anchorCtr="1">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1800" i="1">
                  <a:ea typeface="宋体" charset="-122"/>
                </a:rPr>
                <a:t>C</a:t>
              </a:r>
            </a:p>
          </p:txBody>
        </p:sp>
        <p:sp>
          <p:nvSpPr>
            <p:cNvPr id="58400" name="Text Box 59"/>
            <p:cNvSpPr txBox="1">
              <a:spLocks noChangeArrowheads="1"/>
            </p:cNvSpPr>
            <p:nvPr/>
          </p:nvSpPr>
          <p:spPr bwMode="auto">
            <a:xfrm>
              <a:off x="2665" y="743"/>
              <a:ext cx="23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bIns="0" anchor="b" anchorCtr="1">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ea typeface="宋体" charset="-122"/>
                </a:rPr>
                <a:t>R</a:t>
              </a:r>
              <a:r>
                <a:rPr lang="en-US" altLang="zh-CN" sz="2000" baseline="-25000">
                  <a:ea typeface="宋体" charset="-122"/>
                </a:rPr>
                <a:t>a</a:t>
              </a:r>
            </a:p>
          </p:txBody>
        </p:sp>
        <p:grpSp>
          <p:nvGrpSpPr>
            <p:cNvPr id="58401" name="Group 60"/>
            <p:cNvGrpSpPr>
              <a:grpSpLocks/>
            </p:cNvGrpSpPr>
            <p:nvPr/>
          </p:nvGrpSpPr>
          <p:grpSpPr bwMode="auto">
            <a:xfrm>
              <a:off x="864" y="912"/>
              <a:ext cx="144" cy="96"/>
              <a:chOff x="1056" y="1392"/>
              <a:chExt cx="144" cy="96"/>
            </a:xfrm>
          </p:grpSpPr>
          <p:sp>
            <p:nvSpPr>
              <p:cNvPr id="58444" name="Line 61"/>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45" name="Line 62"/>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8402" name="Group 63"/>
            <p:cNvGrpSpPr>
              <a:grpSpLocks/>
            </p:cNvGrpSpPr>
            <p:nvPr/>
          </p:nvGrpSpPr>
          <p:grpSpPr bwMode="auto">
            <a:xfrm>
              <a:off x="3312" y="912"/>
              <a:ext cx="384" cy="528"/>
              <a:chOff x="2304" y="1824"/>
              <a:chExt cx="384" cy="528"/>
            </a:xfrm>
          </p:grpSpPr>
          <p:sp>
            <p:nvSpPr>
              <p:cNvPr id="58432" name="Rectangle 64"/>
              <p:cNvSpPr>
                <a:spLocks noChangeArrowheads="1"/>
              </p:cNvSpPr>
              <p:nvPr/>
            </p:nvSpPr>
            <p:spPr bwMode="auto">
              <a:xfrm rot="10800000" flipH="1" flipV="1">
                <a:off x="2304" y="1824"/>
                <a:ext cx="384" cy="5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33" name="Line 65"/>
              <p:cNvSpPr>
                <a:spLocks noChangeShapeType="1"/>
              </p:cNvSpPr>
              <p:nvPr/>
            </p:nvSpPr>
            <p:spPr bwMode="auto">
              <a:xfrm rot="10800000" flipH="1" flipV="1">
                <a:off x="2336" y="1958"/>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8434" name="Group 66"/>
              <p:cNvGrpSpPr>
                <a:grpSpLocks/>
              </p:cNvGrpSpPr>
              <p:nvPr/>
            </p:nvGrpSpPr>
            <p:grpSpPr bwMode="auto">
              <a:xfrm rot="10800000" flipH="1" flipV="1">
                <a:off x="2339" y="2210"/>
                <a:ext cx="48" cy="48"/>
                <a:chOff x="2856" y="2613"/>
                <a:chExt cx="48" cy="48"/>
              </a:xfrm>
            </p:grpSpPr>
            <p:sp>
              <p:nvSpPr>
                <p:cNvPr id="58442" name="Line 67"/>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43" name="Line 68"/>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8435" name="Group 69"/>
              <p:cNvGrpSpPr>
                <a:grpSpLocks/>
              </p:cNvGrpSpPr>
              <p:nvPr/>
            </p:nvGrpSpPr>
            <p:grpSpPr bwMode="auto">
              <a:xfrm rot="10800000" flipH="1" flipV="1">
                <a:off x="2615" y="2066"/>
                <a:ext cx="48" cy="48"/>
                <a:chOff x="2856" y="2613"/>
                <a:chExt cx="48" cy="48"/>
              </a:xfrm>
            </p:grpSpPr>
            <p:sp>
              <p:nvSpPr>
                <p:cNvPr id="58440" name="Line 70"/>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41" name="Line 71"/>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8436" name="AutoShape 72"/>
              <p:cNvSpPr>
                <a:spLocks noChangeArrowheads="1"/>
              </p:cNvSpPr>
              <p:nvPr/>
            </p:nvSpPr>
            <p:spPr bwMode="auto">
              <a:xfrm rot="-5400000" flipH="1" flipV="1">
                <a:off x="2384" y="1862"/>
                <a:ext cx="48" cy="48"/>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58437" name="Group 73"/>
              <p:cNvGrpSpPr>
                <a:grpSpLocks noChangeAspect="1"/>
              </p:cNvGrpSpPr>
              <p:nvPr/>
            </p:nvGrpSpPr>
            <p:grpSpPr bwMode="auto">
              <a:xfrm>
                <a:off x="2488" y="1872"/>
                <a:ext cx="104" cy="34"/>
                <a:chOff x="1584" y="2928"/>
                <a:chExt cx="288" cy="96"/>
              </a:xfrm>
            </p:grpSpPr>
            <p:sp>
              <p:nvSpPr>
                <p:cNvPr id="58438" name="Oval 74"/>
                <p:cNvSpPr>
                  <a:spLocks noChangeAspect="1" noChangeArrowheads="1"/>
                </p:cNvSpPr>
                <p:nvPr/>
              </p:nvSpPr>
              <p:spPr bwMode="auto">
                <a:xfrm>
                  <a:off x="1584"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39" name="Oval 75"/>
                <p:cNvSpPr>
                  <a:spLocks noChangeAspect="1" noChangeArrowheads="1"/>
                </p:cNvSpPr>
                <p:nvPr/>
              </p:nvSpPr>
              <p:spPr bwMode="auto">
                <a:xfrm>
                  <a:off x="1728"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58403" name="Freeform 76"/>
            <p:cNvSpPr>
              <a:spLocks/>
            </p:cNvSpPr>
            <p:nvPr/>
          </p:nvSpPr>
          <p:spPr bwMode="auto">
            <a:xfrm flipH="1" flipV="1">
              <a:off x="3168" y="720"/>
              <a:ext cx="192" cy="308"/>
            </a:xfrm>
            <a:custGeom>
              <a:avLst/>
              <a:gdLst>
                <a:gd name="T0" fmla="*/ 0 w 192"/>
                <a:gd name="T1" fmla="*/ 105 h 528"/>
                <a:gd name="T2" fmla="*/ 192 w 192"/>
                <a:gd name="T3" fmla="*/ 105 h 528"/>
                <a:gd name="T4" fmla="*/ 192 w 192"/>
                <a:gd name="T5" fmla="*/ 0 h 528"/>
                <a:gd name="T6" fmla="*/ 0 60000 65536"/>
                <a:gd name="T7" fmla="*/ 0 60000 65536"/>
                <a:gd name="T8" fmla="*/ 0 60000 65536"/>
                <a:gd name="T9" fmla="*/ 0 w 192"/>
                <a:gd name="T10" fmla="*/ 0 h 528"/>
                <a:gd name="T11" fmla="*/ 192 w 192"/>
                <a:gd name="T12" fmla="*/ 528 h 528"/>
              </a:gdLst>
              <a:ahLst/>
              <a:cxnLst>
                <a:cxn ang="T6">
                  <a:pos x="T0" y="T1"/>
                </a:cxn>
                <a:cxn ang="T7">
                  <a:pos x="T2" y="T3"/>
                </a:cxn>
                <a:cxn ang="T8">
                  <a:pos x="T4" y="T5"/>
                </a:cxn>
              </a:cxnLst>
              <a:rect l="T9" t="T10" r="T11" b="T12"/>
              <a:pathLst>
                <a:path w="192" h="528">
                  <a:moveTo>
                    <a:pt x="0" y="528"/>
                  </a:moveTo>
                  <a:lnTo>
                    <a:pt x="192" y="528"/>
                  </a:lnTo>
                  <a:lnTo>
                    <a:pt x="192" y="0"/>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04" name="Line 77"/>
            <p:cNvSpPr>
              <a:spLocks noChangeShapeType="1"/>
            </p:cNvSpPr>
            <p:nvPr/>
          </p:nvSpPr>
          <p:spPr bwMode="auto">
            <a:xfrm>
              <a:off x="3024" y="1028"/>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5" name="Line 78"/>
            <p:cNvSpPr>
              <a:spLocks noChangeShapeType="1"/>
            </p:cNvSpPr>
            <p:nvPr/>
          </p:nvSpPr>
          <p:spPr bwMode="auto">
            <a:xfrm>
              <a:off x="3696" y="1152"/>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6" name="Oval 79"/>
            <p:cNvSpPr>
              <a:spLocks noChangeArrowheads="1"/>
            </p:cNvSpPr>
            <p:nvPr/>
          </p:nvSpPr>
          <p:spPr bwMode="auto">
            <a:xfrm>
              <a:off x="4128" y="112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07" name="Text Box 80"/>
            <p:cNvSpPr txBox="1">
              <a:spLocks noChangeArrowheads="1"/>
            </p:cNvSpPr>
            <p:nvPr/>
          </p:nvSpPr>
          <p:spPr bwMode="auto">
            <a:xfrm>
              <a:off x="3936" y="794"/>
              <a:ext cx="299"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u</a:t>
              </a:r>
              <a:r>
                <a:rPr lang="en-US" altLang="zh-CN" baseline="-25000">
                  <a:ea typeface="宋体" charset="-122"/>
                </a:rPr>
                <a:t>o2</a:t>
              </a:r>
              <a:endParaRPr lang="en-US" altLang="zh-CN">
                <a:ea typeface="宋体" charset="-122"/>
              </a:endParaRPr>
            </a:p>
          </p:txBody>
        </p:sp>
        <p:grpSp>
          <p:nvGrpSpPr>
            <p:cNvPr id="58408" name="Group 81"/>
            <p:cNvGrpSpPr>
              <a:grpSpLocks/>
            </p:cNvGrpSpPr>
            <p:nvPr/>
          </p:nvGrpSpPr>
          <p:grpSpPr bwMode="auto">
            <a:xfrm rot="5400000">
              <a:off x="3033" y="1095"/>
              <a:ext cx="77" cy="480"/>
              <a:chOff x="1824" y="1344"/>
              <a:chExt cx="77" cy="480"/>
            </a:xfrm>
          </p:grpSpPr>
          <p:sp>
            <p:nvSpPr>
              <p:cNvPr id="58429" name="Rectangle 82"/>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30" name="Line 83"/>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31" name="Line 84"/>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8409" name="Freeform 85"/>
            <p:cNvSpPr>
              <a:spLocks/>
            </p:cNvSpPr>
            <p:nvPr/>
          </p:nvSpPr>
          <p:spPr bwMode="auto">
            <a:xfrm flipV="1">
              <a:off x="3600" y="720"/>
              <a:ext cx="192" cy="432"/>
            </a:xfrm>
            <a:custGeom>
              <a:avLst/>
              <a:gdLst>
                <a:gd name="T0" fmla="*/ 0 w 192"/>
                <a:gd name="T1" fmla="*/ 289 h 528"/>
                <a:gd name="T2" fmla="*/ 192 w 192"/>
                <a:gd name="T3" fmla="*/ 289 h 528"/>
                <a:gd name="T4" fmla="*/ 192 w 192"/>
                <a:gd name="T5" fmla="*/ 0 h 528"/>
                <a:gd name="T6" fmla="*/ 0 60000 65536"/>
                <a:gd name="T7" fmla="*/ 0 60000 65536"/>
                <a:gd name="T8" fmla="*/ 0 60000 65536"/>
                <a:gd name="T9" fmla="*/ 0 w 192"/>
                <a:gd name="T10" fmla="*/ 0 h 528"/>
                <a:gd name="T11" fmla="*/ 192 w 192"/>
                <a:gd name="T12" fmla="*/ 528 h 528"/>
              </a:gdLst>
              <a:ahLst/>
              <a:cxnLst>
                <a:cxn ang="T6">
                  <a:pos x="T0" y="T1"/>
                </a:cxn>
                <a:cxn ang="T7">
                  <a:pos x="T2" y="T3"/>
                </a:cxn>
                <a:cxn ang="T8">
                  <a:pos x="T4" y="T5"/>
                </a:cxn>
              </a:cxnLst>
              <a:rect l="T9" t="T10" r="T11" b="T12"/>
              <a:pathLst>
                <a:path w="192" h="528">
                  <a:moveTo>
                    <a:pt x="0" y="528"/>
                  </a:moveTo>
                  <a:lnTo>
                    <a:pt x="192" y="528"/>
                  </a:lnTo>
                  <a:lnTo>
                    <a:pt x="192" y="0"/>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8410" name="Group 86"/>
            <p:cNvGrpSpPr>
              <a:grpSpLocks/>
            </p:cNvGrpSpPr>
            <p:nvPr/>
          </p:nvGrpSpPr>
          <p:grpSpPr bwMode="auto">
            <a:xfrm rot="5400000">
              <a:off x="2841" y="483"/>
              <a:ext cx="77" cy="480"/>
              <a:chOff x="1824" y="1344"/>
              <a:chExt cx="77" cy="480"/>
            </a:xfrm>
          </p:grpSpPr>
          <p:sp>
            <p:nvSpPr>
              <p:cNvPr id="58426" name="Rectangle 87"/>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27" name="Line 88"/>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28" name="Line 89"/>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8411" name="Line 90"/>
            <p:cNvSpPr>
              <a:spLocks noChangeShapeType="1"/>
            </p:cNvSpPr>
            <p:nvPr/>
          </p:nvSpPr>
          <p:spPr bwMode="auto">
            <a:xfrm>
              <a:off x="3024" y="720"/>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2" name="Oval 91"/>
            <p:cNvSpPr>
              <a:spLocks noChangeAspect="1" noChangeArrowheads="1"/>
            </p:cNvSpPr>
            <p:nvPr/>
          </p:nvSpPr>
          <p:spPr bwMode="auto">
            <a:xfrm>
              <a:off x="3158" y="710"/>
              <a:ext cx="29" cy="29"/>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58413" name="Text Box 92"/>
            <p:cNvSpPr txBox="1">
              <a:spLocks noChangeArrowheads="1"/>
            </p:cNvSpPr>
            <p:nvPr/>
          </p:nvSpPr>
          <p:spPr bwMode="auto">
            <a:xfrm>
              <a:off x="2647" y="447"/>
              <a:ext cx="23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bIns="0" anchor="b" anchorCtr="1">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ea typeface="宋体" charset="-122"/>
                </a:rPr>
                <a:t>R</a:t>
              </a:r>
              <a:r>
                <a:rPr lang="en-US" altLang="zh-CN" sz="2000" baseline="-25000">
                  <a:ea typeface="宋体" charset="-122"/>
                </a:rPr>
                <a:t>b</a:t>
              </a:r>
            </a:p>
          </p:txBody>
        </p:sp>
        <p:grpSp>
          <p:nvGrpSpPr>
            <p:cNvPr id="58414" name="Group 93"/>
            <p:cNvGrpSpPr>
              <a:grpSpLocks noChangeAspect="1"/>
            </p:cNvGrpSpPr>
            <p:nvPr/>
          </p:nvGrpSpPr>
          <p:grpSpPr bwMode="auto">
            <a:xfrm rot="-5400000">
              <a:off x="2483" y="897"/>
              <a:ext cx="116" cy="261"/>
              <a:chOff x="3503" y="240"/>
              <a:chExt cx="192" cy="432"/>
            </a:xfrm>
          </p:grpSpPr>
          <p:sp>
            <p:nvSpPr>
              <p:cNvPr id="58423" name="AutoShape 94"/>
              <p:cNvSpPr>
                <a:spLocks noChangeAspect="1" noChangeArrowheads="1"/>
              </p:cNvSpPr>
              <p:nvPr/>
            </p:nvSpPr>
            <p:spPr bwMode="auto">
              <a:xfrm rot="10800000">
                <a:off x="3527" y="383"/>
                <a:ext cx="144" cy="144"/>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24" name="Line 95"/>
              <p:cNvSpPr>
                <a:spLocks noChangeAspect="1" noChangeShapeType="1"/>
              </p:cNvSpPr>
              <p:nvPr/>
            </p:nvSpPr>
            <p:spPr bwMode="auto">
              <a:xfrm rot="5400000">
                <a:off x="3599" y="440"/>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25" name="Line 96"/>
              <p:cNvSpPr>
                <a:spLocks noChangeAspect="1" noChangeShapeType="1"/>
              </p:cNvSpPr>
              <p:nvPr/>
            </p:nvSpPr>
            <p:spPr bwMode="auto">
              <a:xfrm rot="5400000">
                <a:off x="3383" y="456"/>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8415" name="Group 97"/>
            <p:cNvGrpSpPr>
              <a:grpSpLocks noChangeAspect="1"/>
            </p:cNvGrpSpPr>
            <p:nvPr/>
          </p:nvGrpSpPr>
          <p:grpSpPr bwMode="auto">
            <a:xfrm rot="5400000" flipH="1">
              <a:off x="2509" y="589"/>
              <a:ext cx="116" cy="261"/>
              <a:chOff x="3503" y="240"/>
              <a:chExt cx="192" cy="432"/>
            </a:xfrm>
          </p:grpSpPr>
          <p:sp>
            <p:nvSpPr>
              <p:cNvPr id="58420" name="AutoShape 98"/>
              <p:cNvSpPr>
                <a:spLocks noChangeAspect="1" noChangeArrowheads="1"/>
              </p:cNvSpPr>
              <p:nvPr/>
            </p:nvSpPr>
            <p:spPr bwMode="auto">
              <a:xfrm rot="10800000">
                <a:off x="3527" y="383"/>
                <a:ext cx="144" cy="144"/>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21" name="Line 99"/>
              <p:cNvSpPr>
                <a:spLocks noChangeAspect="1" noChangeShapeType="1"/>
              </p:cNvSpPr>
              <p:nvPr/>
            </p:nvSpPr>
            <p:spPr bwMode="auto">
              <a:xfrm rot="5400000">
                <a:off x="3599" y="440"/>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22" name="Line 100"/>
              <p:cNvSpPr>
                <a:spLocks noChangeAspect="1" noChangeShapeType="1"/>
              </p:cNvSpPr>
              <p:nvPr/>
            </p:nvSpPr>
            <p:spPr bwMode="auto">
              <a:xfrm rot="5400000">
                <a:off x="3383" y="456"/>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8416" name="Freeform 101"/>
            <p:cNvSpPr>
              <a:spLocks/>
            </p:cNvSpPr>
            <p:nvPr/>
          </p:nvSpPr>
          <p:spPr bwMode="auto">
            <a:xfrm flipH="1">
              <a:off x="2352" y="720"/>
              <a:ext cx="138" cy="304"/>
            </a:xfrm>
            <a:custGeom>
              <a:avLst/>
              <a:gdLst>
                <a:gd name="T0" fmla="*/ 0 w 144"/>
                <a:gd name="T1" fmla="*/ 0 h 336"/>
                <a:gd name="T2" fmla="*/ 127 w 144"/>
                <a:gd name="T3" fmla="*/ 0 h 336"/>
                <a:gd name="T4" fmla="*/ 127 w 144"/>
                <a:gd name="T5" fmla="*/ 249 h 336"/>
                <a:gd name="T6" fmla="*/ 0 60000 65536"/>
                <a:gd name="T7" fmla="*/ 0 60000 65536"/>
                <a:gd name="T8" fmla="*/ 0 60000 65536"/>
                <a:gd name="T9" fmla="*/ 0 w 144"/>
                <a:gd name="T10" fmla="*/ 0 h 336"/>
                <a:gd name="T11" fmla="*/ 144 w 144"/>
                <a:gd name="T12" fmla="*/ 336 h 336"/>
              </a:gdLst>
              <a:ahLst/>
              <a:cxnLst>
                <a:cxn ang="T6">
                  <a:pos x="T0" y="T1"/>
                </a:cxn>
                <a:cxn ang="T7">
                  <a:pos x="T2" y="T3"/>
                </a:cxn>
                <a:cxn ang="T8">
                  <a:pos x="T4" y="T5"/>
                </a:cxn>
              </a:cxnLst>
              <a:rect l="T9" t="T10" r="T11" b="T12"/>
              <a:pathLst>
                <a:path w="144" h="336">
                  <a:moveTo>
                    <a:pt x="0" y="0"/>
                  </a:moveTo>
                  <a:lnTo>
                    <a:pt x="144" y="0"/>
                  </a:lnTo>
                  <a:lnTo>
                    <a:pt x="144" y="336"/>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17" name="Line 102"/>
            <p:cNvSpPr>
              <a:spLocks noChangeShapeType="1"/>
            </p:cNvSpPr>
            <p:nvPr/>
          </p:nvSpPr>
          <p:spPr bwMode="auto">
            <a:xfrm>
              <a:off x="2256" y="1028"/>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8" name="Text Box 103"/>
            <p:cNvSpPr txBox="1">
              <a:spLocks noChangeArrowheads="1"/>
            </p:cNvSpPr>
            <p:nvPr/>
          </p:nvSpPr>
          <p:spPr bwMode="auto">
            <a:xfrm>
              <a:off x="2392" y="439"/>
              <a:ext cx="24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bIns="0" anchor="b" anchorCtr="1">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a:ea typeface="宋体" charset="-122"/>
                </a:rPr>
                <a:t>D</a:t>
              </a:r>
              <a:r>
                <a:rPr lang="en-US" altLang="zh-CN" sz="2000" baseline="-25000">
                  <a:ea typeface="宋体" charset="-122"/>
                </a:rPr>
                <a:t>b</a:t>
              </a:r>
              <a:endParaRPr lang="en-US" altLang="zh-CN" sz="2000">
                <a:ea typeface="宋体" charset="-122"/>
              </a:endParaRPr>
            </a:p>
          </p:txBody>
        </p:sp>
        <p:sp>
          <p:nvSpPr>
            <p:cNvPr id="58419" name="Text Box 104"/>
            <p:cNvSpPr txBox="1">
              <a:spLocks noChangeArrowheads="1"/>
            </p:cNvSpPr>
            <p:nvPr/>
          </p:nvSpPr>
          <p:spPr bwMode="auto">
            <a:xfrm>
              <a:off x="2397" y="776"/>
              <a:ext cx="24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bIns="0" anchor="b" anchorCtr="1">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a:ea typeface="宋体" charset="-122"/>
                </a:rPr>
                <a:t>D</a:t>
              </a:r>
              <a:r>
                <a:rPr lang="en-US" altLang="zh-CN" sz="2000" baseline="-25000">
                  <a:ea typeface="宋体" charset="-122"/>
                </a:rPr>
                <a:t>a</a:t>
              </a:r>
              <a:endParaRPr lang="en-US" altLang="zh-CN" sz="2000">
                <a:ea typeface="宋体" charset="-122"/>
              </a:endParaRPr>
            </a:p>
          </p:txBody>
        </p:sp>
      </p:grpSp>
      <p:sp>
        <p:nvSpPr>
          <p:cNvPr id="137321" name="Rectangle 105"/>
          <p:cNvSpPr>
            <a:spLocks noChangeArrowheads="1"/>
          </p:cNvSpPr>
          <p:nvPr/>
        </p:nvSpPr>
        <p:spPr bwMode="auto">
          <a:xfrm>
            <a:off x="3989388" y="3771583"/>
            <a:ext cx="549275" cy="159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vert="eaVert" wrap="none">
            <a:spAutoFit/>
          </a:bodyPr>
          <a:lstStyle/>
          <a:p>
            <a:r>
              <a:rPr kumimoji="0" lang="zh-CN" altLang="en-US">
                <a:solidFill>
                  <a:srgbClr val="FF0000"/>
                </a:solidFill>
              </a:rPr>
              <a:t>矩形波输出</a:t>
            </a:r>
          </a:p>
        </p:txBody>
      </p:sp>
      <p:sp>
        <p:nvSpPr>
          <p:cNvPr id="137322" name="Rectangle 106"/>
          <p:cNvSpPr>
            <a:spLocks noChangeArrowheads="1"/>
          </p:cNvSpPr>
          <p:nvPr/>
        </p:nvSpPr>
        <p:spPr bwMode="auto">
          <a:xfrm>
            <a:off x="7999413" y="3703320"/>
            <a:ext cx="549275" cy="1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vert="eaVert" wrap="none">
            <a:spAutoFit/>
          </a:bodyPr>
          <a:lstStyle/>
          <a:p>
            <a:r>
              <a:rPr kumimoji="0" lang="zh-CN" altLang="en-US">
                <a:solidFill>
                  <a:srgbClr val="FF0000"/>
                </a:solidFill>
              </a:rPr>
              <a:t>锯齿波输出</a:t>
            </a:r>
          </a:p>
        </p:txBody>
      </p:sp>
      <p:sp>
        <p:nvSpPr>
          <p:cNvPr id="137323" name="Text Box 107"/>
          <p:cNvSpPr txBox="1">
            <a:spLocks noChangeArrowheads="1"/>
          </p:cNvSpPr>
          <p:nvPr/>
        </p:nvSpPr>
        <p:spPr bwMode="auto">
          <a:xfrm>
            <a:off x="233363" y="5387658"/>
            <a:ext cx="8796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kumimoji="0" lang="en-US" altLang="zh-CN" i="1"/>
              <a:t>u</a:t>
            </a:r>
            <a:r>
              <a:rPr kumimoji="0" lang="en-US" altLang="zh-CN" baseline="-25000"/>
              <a:t>o1</a:t>
            </a:r>
            <a:r>
              <a:rPr kumimoji="0" lang="zh-CN" altLang="en-US"/>
              <a:t>为正饱和输出</a:t>
            </a:r>
            <a:r>
              <a:rPr kumimoji="0" lang="en-US" altLang="zh-CN"/>
              <a:t>(</a:t>
            </a:r>
            <a:r>
              <a:rPr kumimoji="0" lang="en-US" altLang="zh-CN" i="1"/>
              <a:t>+U</a:t>
            </a:r>
            <a:r>
              <a:rPr kumimoji="0" lang="en-US" altLang="zh-CN" baseline="-25000"/>
              <a:t>OM</a:t>
            </a:r>
            <a:r>
              <a:rPr kumimoji="0" lang="en-US" altLang="zh-CN"/>
              <a:t>)</a:t>
            </a:r>
            <a:r>
              <a:rPr kumimoji="0" lang="zh-CN" altLang="en-US"/>
              <a:t>时，</a:t>
            </a:r>
            <a:r>
              <a:rPr kumimoji="0" lang="en-US" altLang="zh-CN"/>
              <a:t>D</a:t>
            </a:r>
            <a:r>
              <a:rPr kumimoji="0" lang="en-US" altLang="zh-CN" baseline="-25000"/>
              <a:t>a</a:t>
            </a:r>
            <a:r>
              <a:rPr kumimoji="0" lang="zh-CN" altLang="en-US"/>
              <a:t>导通</a:t>
            </a:r>
            <a:r>
              <a:rPr kumimoji="0" lang="en-US" altLang="zh-CN"/>
              <a:t>D</a:t>
            </a:r>
            <a:r>
              <a:rPr kumimoji="0" lang="en-US" altLang="zh-CN" baseline="-25000"/>
              <a:t>b</a:t>
            </a:r>
            <a:r>
              <a:rPr kumimoji="0" lang="zh-CN" altLang="en-US"/>
              <a:t>截止，积分时间常数为</a:t>
            </a:r>
            <a:r>
              <a:rPr kumimoji="0" lang="en-US" altLang="zh-CN" i="1"/>
              <a:t>R</a:t>
            </a:r>
            <a:r>
              <a:rPr kumimoji="0" lang="en-US" altLang="zh-CN" baseline="-25000"/>
              <a:t>a</a:t>
            </a:r>
            <a:r>
              <a:rPr kumimoji="0" lang="en-US" altLang="zh-CN" i="1"/>
              <a:t>C</a:t>
            </a:r>
          </a:p>
        </p:txBody>
      </p:sp>
      <p:sp>
        <p:nvSpPr>
          <p:cNvPr id="137324" name="Text Box 108"/>
          <p:cNvSpPr txBox="1">
            <a:spLocks noChangeArrowheads="1"/>
          </p:cNvSpPr>
          <p:nvPr/>
        </p:nvSpPr>
        <p:spPr bwMode="auto">
          <a:xfrm>
            <a:off x="257175" y="5821045"/>
            <a:ext cx="878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kumimoji="0" lang="en-US" altLang="zh-CN" i="1"/>
              <a:t>u</a:t>
            </a:r>
            <a:r>
              <a:rPr kumimoji="0" lang="en-US" altLang="zh-CN" baseline="-25000"/>
              <a:t>o1</a:t>
            </a:r>
            <a:r>
              <a:rPr kumimoji="0" lang="zh-CN" altLang="en-US"/>
              <a:t>为负饱和输出</a:t>
            </a:r>
            <a:r>
              <a:rPr kumimoji="0" lang="en-US" altLang="zh-CN"/>
              <a:t>(</a:t>
            </a:r>
            <a:r>
              <a:rPr kumimoji="0" lang="en-US" altLang="zh-CN" i="1">
                <a:latin typeface="宋体" charset="-122"/>
              </a:rPr>
              <a:t>-</a:t>
            </a:r>
            <a:r>
              <a:rPr kumimoji="0" lang="en-US" altLang="zh-CN" i="1"/>
              <a:t>U</a:t>
            </a:r>
            <a:r>
              <a:rPr kumimoji="0" lang="en-US" altLang="zh-CN" baseline="-25000"/>
              <a:t>OM</a:t>
            </a:r>
            <a:r>
              <a:rPr kumimoji="0" lang="en-US" altLang="zh-CN"/>
              <a:t>)</a:t>
            </a:r>
            <a:r>
              <a:rPr kumimoji="0" lang="zh-CN" altLang="en-US"/>
              <a:t>时，</a:t>
            </a:r>
            <a:r>
              <a:rPr kumimoji="0" lang="en-US" altLang="zh-CN"/>
              <a:t>D</a:t>
            </a:r>
            <a:r>
              <a:rPr kumimoji="0" lang="en-US" altLang="zh-CN" baseline="-25000"/>
              <a:t>b</a:t>
            </a:r>
            <a:r>
              <a:rPr kumimoji="0" lang="zh-CN" altLang="en-US"/>
              <a:t>导通</a:t>
            </a:r>
            <a:r>
              <a:rPr kumimoji="0" lang="en-US" altLang="zh-CN"/>
              <a:t>D</a:t>
            </a:r>
            <a:r>
              <a:rPr kumimoji="0" lang="en-US" altLang="zh-CN" baseline="-25000"/>
              <a:t>a</a:t>
            </a:r>
            <a:r>
              <a:rPr kumimoji="0" lang="zh-CN" altLang="en-US"/>
              <a:t>截止，积分时间常数为</a:t>
            </a:r>
            <a:r>
              <a:rPr kumimoji="0" lang="en-US" altLang="zh-CN" i="1"/>
              <a:t>R</a:t>
            </a:r>
            <a:r>
              <a:rPr kumimoji="0" lang="en-US" altLang="zh-CN" baseline="-25000"/>
              <a:t>b</a:t>
            </a:r>
            <a:r>
              <a:rPr kumimoji="0" lang="en-US" altLang="zh-CN" i="1"/>
              <a:t>C</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7220"/>
                                        </p:tgtEl>
                                        <p:attrNameLst>
                                          <p:attrName>style.visibility</p:attrName>
                                        </p:attrNameLst>
                                      </p:cBhvr>
                                      <p:to>
                                        <p:strVal val="visible"/>
                                      </p:to>
                                    </p:set>
                                    <p:animEffect transition="in" filter="wipe(up)">
                                      <p:cBhvr>
                                        <p:cTn id="7" dur="1000"/>
                                        <p:tgtEl>
                                          <p:spTgt spid="137220"/>
                                        </p:tgtEl>
                                      </p:cBhvr>
                                    </p:animEffect>
                                  </p:childTnLst>
                                </p:cTn>
                              </p:par>
                            </p:childTnLst>
                          </p:cTn>
                        </p:par>
                        <p:par>
                          <p:cTn id="8" fill="hold" nodeType="afterGroup">
                            <p:stCondLst>
                              <p:cond delay="1000"/>
                            </p:stCondLst>
                            <p:childTnLst>
                              <p:par>
                                <p:cTn id="9" presetID="1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lide(fromBottom)">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37321"/>
                                        </p:tgtEl>
                                        <p:attrNameLst>
                                          <p:attrName>style.visibility</p:attrName>
                                        </p:attrNameLst>
                                      </p:cBhvr>
                                      <p:to>
                                        <p:strVal val="visible"/>
                                      </p:to>
                                    </p:set>
                                    <p:animEffect transition="in" filter="wipe(up)">
                                      <p:cBhvr>
                                        <p:cTn id="16" dur="500"/>
                                        <p:tgtEl>
                                          <p:spTgt spid="13732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37322"/>
                                        </p:tgtEl>
                                        <p:attrNameLst>
                                          <p:attrName>style.visibility</p:attrName>
                                        </p:attrNameLst>
                                      </p:cBhvr>
                                      <p:to>
                                        <p:strVal val="visible"/>
                                      </p:to>
                                    </p:set>
                                    <p:animEffect transition="in" filter="wipe(up)">
                                      <p:cBhvr>
                                        <p:cTn id="21" dur="500"/>
                                        <p:tgtEl>
                                          <p:spTgt spid="13732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37323"/>
                                        </p:tgtEl>
                                        <p:attrNameLst>
                                          <p:attrName>style.visibility</p:attrName>
                                        </p:attrNameLst>
                                      </p:cBhvr>
                                      <p:to>
                                        <p:strVal val="visible"/>
                                      </p:to>
                                    </p:set>
                                    <p:anim calcmode="lin" valueType="num">
                                      <p:cBhvr additive="base">
                                        <p:cTn id="26" dur="500" fill="hold"/>
                                        <p:tgtEl>
                                          <p:spTgt spid="137323"/>
                                        </p:tgtEl>
                                        <p:attrNameLst>
                                          <p:attrName>ppt_x</p:attrName>
                                        </p:attrNameLst>
                                      </p:cBhvr>
                                      <p:tavLst>
                                        <p:tav tm="0">
                                          <p:val>
                                            <p:strVal val="#ppt_x"/>
                                          </p:val>
                                        </p:tav>
                                        <p:tav tm="100000">
                                          <p:val>
                                            <p:strVal val="#ppt_x"/>
                                          </p:val>
                                        </p:tav>
                                      </p:tavLst>
                                    </p:anim>
                                    <p:anim calcmode="lin" valueType="num">
                                      <p:cBhvr additive="base">
                                        <p:cTn id="27" dur="500" fill="hold"/>
                                        <p:tgtEl>
                                          <p:spTgt spid="137323"/>
                                        </p:tgtEl>
                                        <p:attrNameLst>
                                          <p:attrName>ppt_y</p:attrName>
                                        </p:attrNameLst>
                                      </p:cBhvr>
                                      <p:tavLst>
                                        <p:tav tm="0">
                                          <p:val>
                                            <p:strVal val="1+#ppt_h/2"/>
                                          </p:val>
                                        </p:tav>
                                        <p:tav tm="100000">
                                          <p:val>
                                            <p:strVal val="#ppt_y"/>
                                          </p:val>
                                        </p:tav>
                                      </p:tavLst>
                                    </p:anim>
                                  </p:childTnLst>
                                </p:cTn>
                              </p:par>
                            </p:childTnLst>
                          </p:cTn>
                        </p:par>
                        <p:par>
                          <p:cTn id="28" fill="hold" nodeType="afterGroup">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137324"/>
                                        </p:tgtEl>
                                        <p:attrNameLst>
                                          <p:attrName>style.visibility</p:attrName>
                                        </p:attrNameLst>
                                      </p:cBhvr>
                                      <p:to>
                                        <p:strVal val="visible"/>
                                      </p:to>
                                    </p:set>
                                    <p:anim calcmode="lin" valueType="num">
                                      <p:cBhvr additive="base">
                                        <p:cTn id="31" dur="500" fill="hold"/>
                                        <p:tgtEl>
                                          <p:spTgt spid="137324"/>
                                        </p:tgtEl>
                                        <p:attrNameLst>
                                          <p:attrName>ppt_x</p:attrName>
                                        </p:attrNameLst>
                                      </p:cBhvr>
                                      <p:tavLst>
                                        <p:tav tm="0">
                                          <p:val>
                                            <p:strVal val="#ppt_x"/>
                                          </p:val>
                                        </p:tav>
                                        <p:tav tm="100000">
                                          <p:val>
                                            <p:strVal val="#ppt_x"/>
                                          </p:val>
                                        </p:tav>
                                      </p:tavLst>
                                    </p:anim>
                                    <p:anim calcmode="lin" valueType="num">
                                      <p:cBhvr additive="base">
                                        <p:cTn id="32" dur="500" fill="hold"/>
                                        <p:tgtEl>
                                          <p:spTgt spid="1373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autoUpdateAnimBg="0"/>
      <p:bldP spid="137321" grpId="0"/>
      <p:bldP spid="137322" grpId="0"/>
      <p:bldP spid="137323" grpId="0" autoUpdateAnimBg="0"/>
      <p:bldP spid="13732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z="3200" smtClean="0">
                <a:ea typeface="宋体" charset="-122"/>
              </a:rPr>
              <a:t>8.1.1  </a:t>
            </a:r>
            <a:r>
              <a:rPr lang="zh-CN" altLang="en-US" sz="3200" smtClean="0">
                <a:ea typeface="宋体" charset="-122"/>
              </a:rPr>
              <a:t>正弦波振荡电路的基本原理（续</a:t>
            </a:r>
            <a:r>
              <a:rPr lang="en-US" altLang="zh-CN" sz="3200" smtClean="0">
                <a:ea typeface="宋体" charset="-122"/>
              </a:rPr>
              <a:t>1</a:t>
            </a:r>
            <a:r>
              <a:rPr lang="zh-CN" altLang="en-US" sz="3200" smtClean="0">
                <a:ea typeface="宋体" charset="-122"/>
              </a:rPr>
              <a:t>）</a:t>
            </a:r>
            <a:endParaRPr lang="en-US" altLang="zh-CN" sz="3200" smtClean="0">
              <a:ea typeface="宋体" charset="-122"/>
            </a:endParaRP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6</a:t>
            </a:fld>
            <a:endParaRPr lang="zh-CN" altLang="en-US"/>
          </a:p>
        </p:txBody>
      </p:sp>
      <p:sp>
        <p:nvSpPr>
          <p:cNvPr id="145412" name="Text Box 4"/>
          <p:cNvSpPr txBox="1">
            <a:spLocks noChangeArrowheads="1"/>
          </p:cNvSpPr>
          <p:nvPr/>
        </p:nvSpPr>
        <p:spPr bwMode="auto">
          <a:xfrm>
            <a:off x="400050" y="882968"/>
            <a:ext cx="845820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473075"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30000"/>
              </a:lnSpc>
            </a:pPr>
            <a:r>
              <a:rPr lang="zh-CN" altLang="en-US"/>
              <a:t>要维持输出，必须要反馈信号与原输入信号不仅幅度相同，而且相位相同。</a:t>
            </a:r>
          </a:p>
          <a:p>
            <a:pPr eaLnBrk="1" hangingPunct="1">
              <a:lnSpc>
                <a:spcPct val="130000"/>
              </a:lnSpc>
            </a:pPr>
            <a:r>
              <a:rPr lang="zh-CN" altLang="en-US"/>
              <a:t>若反馈信号幅度小于输入信号，切换后输出将越来越小；</a:t>
            </a:r>
          </a:p>
          <a:p>
            <a:pPr eaLnBrk="1" hangingPunct="1">
              <a:lnSpc>
                <a:spcPct val="130000"/>
              </a:lnSpc>
            </a:pPr>
            <a:r>
              <a:rPr lang="zh-CN" altLang="en-US"/>
              <a:t>若反馈信号滞后输入信号，输出信号的相位将越来越滞后，输出频率将越来越低；</a:t>
            </a:r>
          </a:p>
          <a:p>
            <a:pPr eaLnBrk="1" hangingPunct="1">
              <a:lnSpc>
                <a:spcPct val="130000"/>
              </a:lnSpc>
            </a:pPr>
            <a:r>
              <a:rPr lang="zh-CN" altLang="en-US"/>
              <a:t>若反馈信号超前输入信号，输出信号的相位将越来越超前，输出频率将越来越高。</a:t>
            </a:r>
          </a:p>
          <a:p>
            <a:pPr eaLnBrk="1" hangingPunct="1">
              <a:lnSpc>
                <a:spcPct val="130000"/>
              </a:lnSpc>
            </a:pPr>
            <a:r>
              <a:rPr lang="zh-CN" altLang="en-US"/>
              <a:t>因此，反馈振荡的</a:t>
            </a:r>
            <a:r>
              <a:rPr lang="zh-CN" altLang="en-US">
                <a:solidFill>
                  <a:srgbClr val="FF0000"/>
                </a:solidFill>
              </a:rPr>
              <a:t>平衡条件</a:t>
            </a:r>
            <a:r>
              <a:rPr lang="zh-CN" altLang="en-US"/>
              <a:t>：</a:t>
            </a:r>
          </a:p>
        </p:txBody>
      </p:sp>
      <p:sp>
        <p:nvSpPr>
          <p:cNvPr id="145413" name="Text Box 5"/>
          <p:cNvSpPr txBox="1">
            <a:spLocks noChangeArrowheads="1"/>
          </p:cNvSpPr>
          <p:nvPr/>
        </p:nvSpPr>
        <p:spPr bwMode="auto">
          <a:xfrm>
            <a:off x="573088" y="4885055"/>
            <a:ext cx="8218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相位条件</a:t>
            </a:r>
            <a:r>
              <a:rPr lang="en-US" altLang="zh-CN"/>
              <a:t>——</a:t>
            </a:r>
            <a:r>
              <a:rPr lang="zh-CN" altLang="en-US"/>
              <a:t>环路总相移为</a:t>
            </a:r>
            <a:r>
              <a:rPr lang="en-US" altLang="zh-CN"/>
              <a:t>0</a:t>
            </a:r>
            <a:r>
              <a:rPr lang="zh-CN" altLang="en-US"/>
              <a:t>（或 ∠</a:t>
            </a:r>
            <a:r>
              <a:rPr lang="en-US" altLang="zh-CN" i="1"/>
              <a:t>AF</a:t>
            </a:r>
            <a:r>
              <a:rPr lang="en-US" altLang="zh-CN"/>
              <a:t>=2</a:t>
            </a:r>
            <a:r>
              <a:rPr lang="en-US" altLang="zh-CN" i="1"/>
              <a:t>n</a:t>
            </a:r>
            <a:r>
              <a:rPr lang="en-US" altLang="zh-CN">
                <a:sym typeface="Symbol" pitchFamily="18" charset="2"/>
              </a:rPr>
              <a:t></a:t>
            </a:r>
            <a:r>
              <a:rPr lang="zh-CN" altLang="en-US"/>
              <a:t>）即构成正反馈</a:t>
            </a:r>
          </a:p>
        </p:txBody>
      </p:sp>
      <p:sp>
        <p:nvSpPr>
          <p:cNvPr id="145414" name="Text Box 6"/>
          <p:cNvSpPr txBox="1">
            <a:spLocks noChangeArrowheads="1"/>
          </p:cNvSpPr>
          <p:nvPr/>
        </p:nvSpPr>
        <p:spPr bwMode="auto">
          <a:xfrm>
            <a:off x="573088" y="5632768"/>
            <a:ext cx="5946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幅度条件</a:t>
            </a:r>
            <a:r>
              <a:rPr lang="en-US" altLang="zh-CN"/>
              <a:t>——</a:t>
            </a:r>
            <a:r>
              <a:rPr lang="zh-CN" altLang="en-US"/>
              <a:t>环路总增益为</a:t>
            </a:r>
            <a:r>
              <a:rPr lang="en-US" altLang="zh-CN"/>
              <a:t>1</a:t>
            </a:r>
            <a:r>
              <a:rPr lang="zh-CN" altLang="en-US"/>
              <a:t>（或  </a:t>
            </a:r>
            <a:r>
              <a:rPr lang="en-US" altLang="zh-CN"/>
              <a:t>|</a:t>
            </a:r>
            <a:r>
              <a:rPr lang="en-US" altLang="zh-CN" i="1"/>
              <a:t>AF</a:t>
            </a:r>
            <a:r>
              <a:rPr lang="en-US" altLang="zh-CN"/>
              <a:t>|=1</a:t>
            </a:r>
            <a:r>
              <a:rPr lang="zh-CN" altLang="en-US"/>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5412">
                                            <p:txEl>
                                              <p:pRg st="0" end="0"/>
                                            </p:txEl>
                                          </p:spTgt>
                                        </p:tgtEl>
                                        <p:attrNameLst>
                                          <p:attrName>style.visibility</p:attrName>
                                        </p:attrNameLst>
                                      </p:cBhvr>
                                      <p:to>
                                        <p:strVal val="visible"/>
                                      </p:to>
                                    </p:set>
                                    <p:anim calcmode="lin" valueType="num">
                                      <p:cBhvr additive="base">
                                        <p:cTn id="7" dur="500" fill="hold"/>
                                        <p:tgtEl>
                                          <p:spTgt spid="1454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4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5412">
                                            <p:txEl>
                                              <p:pRg st="1" end="1"/>
                                            </p:txEl>
                                          </p:spTgt>
                                        </p:tgtEl>
                                        <p:attrNameLst>
                                          <p:attrName>style.visibility</p:attrName>
                                        </p:attrNameLst>
                                      </p:cBhvr>
                                      <p:to>
                                        <p:strVal val="visible"/>
                                      </p:to>
                                    </p:set>
                                    <p:anim calcmode="lin" valueType="num">
                                      <p:cBhvr additive="base">
                                        <p:cTn id="13" dur="500" fill="hold"/>
                                        <p:tgtEl>
                                          <p:spTgt spid="1454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4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5412">
                                            <p:txEl>
                                              <p:pRg st="2" end="2"/>
                                            </p:txEl>
                                          </p:spTgt>
                                        </p:tgtEl>
                                        <p:attrNameLst>
                                          <p:attrName>style.visibility</p:attrName>
                                        </p:attrNameLst>
                                      </p:cBhvr>
                                      <p:to>
                                        <p:strVal val="visible"/>
                                      </p:to>
                                    </p:set>
                                    <p:anim calcmode="lin" valueType="num">
                                      <p:cBhvr additive="base">
                                        <p:cTn id="19" dur="500" fill="hold"/>
                                        <p:tgtEl>
                                          <p:spTgt spid="1454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4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5412">
                                            <p:txEl>
                                              <p:pRg st="3" end="3"/>
                                            </p:txEl>
                                          </p:spTgt>
                                        </p:tgtEl>
                                        <p:attrNameLst>
                                          <p:attrName>style.visibility</p:attrName>
                                        </p:attrNameLst>
                                      </p:cBhvr>
                                      <p:to>
                                        <p:strVal val="visible"/>
                                      </p:to>
                                    </p:set>
                                    <p:anim calcmode="lin" valueType="num">
                                      <p:cBhvr additive="base">
                                        <p:cTn id="25" dur="500" fill="hold"/>
                                        <p:tgtEl>
                                          <p:spTgt spid="1454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54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5412">
                                            <p:txEl>
                                              <p:pRg st="4" end="4"/>
                                            </p:txEl>
                                          </p:spTgt>
                                        </p:tgtEl>
                                        <p:attrNameLst>
                                          <p:attrName>style.visibility</p:attrName>
                                        </p:attrNameLst>
                                      </p:cBhvr>
                                      <p:to>
                                        <p:strVal val="visible"/>
                                      </p:to>
                                    </p:set>
                                    <p:anim calcmode="lin" valueType="num">
                                      <p:cBhvr additive="base">
                                        <p:cTn id="31" dur="500" fill="hold"/>
                                        <p:tgtEl>
                                          <p:spTgt spid="1454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5412">
                                            <p:txEl>
                                              <p:pRg st="4" end="4"/>
                                            </p:txEl>
                                          </p:spTgt>
                                        </p:tgtEl>
                                        <p:attrNameLst>
                                          <p:attrName>ppt_y</p:attrName>
                                        </p:attrNameLst>
                                      </p:cBhvr>
                                      <p:tavLst>
                                        <p:tav tm="0">
                                          <p:val>
                                            <p:strVal val="1+#ppt_h/2"/>
                                          </p:val>
                                        </p:tav>
                                        <p:tav tm="100000">
                                          <p:val>
                                            <p:strVal val="#ppt_y"/>
                                          </p:val>
                                        </p:tav>
                                      </p:tavLst>
                                    </p:anim>
                                  </p:childTnLst>
                                </p:cTn>
                              </p:par>
                            </p:childTnLst>
                          </p:cTn>
                        </p:par>
                        <p:par>
                          <p:cTn id="33" fill="hold" nodeType="afterGroup">
                            <p:stCondLst>
                              <p:cond delay="500"/>
                            </p:stCondLst>
                            <p:childTnLst>
                              <p:par>
                                <p:cTn id="34" presetID="22" presetClass="entr" presetSubtype="8" fill="hold" grpId="0" nodeType="afterEffect">
                                  <p:stCondLst>
                                    <p:cond delay="0"/>
                                  </p:stCondLst>
                                  <p:iterate type="lt">
                                    <p:tmPct val="100000"/>
                                  </p:iterate>
                                  <p:childTnLst>
                                    <p:set>
                                      <p:cBhvr>
                                        <p:cTn id="35" dur="1" fill="hold">
                                          <p:stCondLst>
                                            <p:cond delay="0"/>
                                          </p:stCondLst>
                                        </p:cTn>
                                        <p:tgtEl>
                                          <p:spTgt spid="145413"/>
                                        </p:tgtEl>
                                        <p:attrNameLst>
                                          <p:attrName>style.visibility</p:attrName>
                                        </p:attrNameLst>
                                      </p:cBhvr>
                                      <p:to>
                                        <p:strVal val="visible"/>
                                      </p:to>
                                    </p:set>
                                    <p:animEffect transition="in" filter="wipe(left)">
                                      <p:cBhvr>
                                        <p:cTn id="36" dur="75"/>
                                        <p:tgtEl>
                                          <p:spTgt spid="145413"/>
                                        </p:tgtEl>
                                      </p:cBhvr>
                                    </p:animEffect>
                                  </p:childTnLst>
                                </p:cTn>
                              </p:par>
                            </p:childTnLst>
                          </p:cTn>
                        </p:par>
                        <p:par>
                          <p:cTn id="37" fill="hold" nodeType="afterGroup">
                            <p:stCondLst>
                              <p:cond delay="2675"/>
                            </p:stCondLst>
                            <p:childTnLst>
                              <p:par>
                                <p:cTn id="38" presetID="22" presetClass="entr" presetSubtype="8" fill="hold" grpId="0" nodeType="afterEffect">
                                  <p:stCondLst>
                                    <p:cond delay="0"/>
                                  </p:stCondLst>
                                  <p:iterate type="lt">
                                    <p:tmPct val="100000"/>
                                  </p:iterate>
                                  <p:childTnLst>
                                    <p:set>
                                      <p:cBhvr>
                                        <p:cTn id="39" dur="1" fill="hold">
                                          <p:stCondLst>
                                            <p:cond delay="0"/>
                                          </p:stCondLst>
                                        </p:cTn>
                                        <p:tgtEl>
                                          <p:spTgt spid="145414"/>
                                        </p:tgtEl>
                                        <p:attrNameLst>
                                          <p:attrName>style.visibility</p:attrName>
                                        </p:attrNameLst>
                                      </p:cBhvr>
                                      <p:to>
                                        <p:strVal val="visible"/>
                                      </p:to>
                                    </p:set>
                                    <p:animEffect transition="in" filter="wipe(left)">
                                      <p:cBhvr>
                                        <p:cTn id="40" dur="75"/>
                                        <p:tgtEl>
                                          <p:spTgt spid="145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build="p" autoUpdateAnimBg="0"/>
      <p:bldP spid="145413" grpId="0" autoUpdateAnimBg="0"/>
      <p:bldP spid="145414"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pPr eaLnBrk="1" hangingPunct="1"/>
            <a:r>
              <a:rPr lang="en-US" altLang="zh-CN" smtClean="0">
                <a:ea typeface="宋体" charset="-122"/>
              </a:rPr>
              <a:t>8.2.2 </a:t>
            </a:r>
            <a:r>
              <a:rPr lang="zh-CN" altLang="en-US" smtClean="0">
                <a:ea typeface="宋体" charset="-122"/>
              </a:rPr>
              <a:t>三角波和锯齿波发生器（续</a:t>
            </a:r>
            <a:r>
              <a:rPr lang="en-US" altLang="zh-CN" smtClean="0">
                <a:ea typeface="宋体" charset="-122"/>
              </a:rPr>
              <a:t>6</a:t>
            </a:r>
            <a:r>
              <a:rPr lang="zh-CN" altLang="en-US" smtClean="0">
                <a:ea typeface="宋体" charset="-122"/>
              </a:rPr>
              <a:t>）</a:t>
            </a:r>
            <a:endParaRPr lang="zh-CN" altLang="en-US" smtClean="0">
              <a:ea typeface="楷体_GB2312" pitchFamily="49" charset="-122"/>
            </a:endParaRPr>
          </a:p>
        </p:txBody>
      </p:sp>
      <p:sp>
        <p:nvSpPr>
          <p:cNvPr id="7" name="灯片编号占位符 6"/>
          <p:cNvSpPr>
            <a:spLocks noGrp="1"/>
          </p:cNvSpPr>
          <p:nvPr>
            <p:ph type="sldNum" sz="quarter" idx="10"/>
          </p:nvPr>
        </p:nvSpPr>
        <p:spPr/>
        <p:txBody>
          <a:bodyPr/>
          <a:lstStyle/>
          <a:p>
            <a:pPr>
              <a:defRPr/>
            </a:pPr>
            <a:fld id="{E4DCDFD6-397A-4776-9F04-AECACB83C822}" type="slidenum">
              <a:rPr lang="zh-CN" altLang="en-US" smtClean="0"/>
              <a:pPr>
                <a:defRPr/>
              </a:pPr>
              <a:t>60</a:t>
            </a:fld>
            <a:endParaRPr lang="zh-CN" altLang="en-US"/>
          </a:p>
        </p:txBody>
      </p:sp>
      <p:sp>
        <p:nvSpPr>
          <p:cNvPr id="138246" name="Line 6"/>
          <p:cNvSpPr>
            <a:spLocks noChangeShapeType="1"/>
          </p:cNvSpPr>
          <p:nvPr/>
        </p:nvSpPr>
        <p:spPr bwMode="auto">
          <a:xfrm>
            <a:off x="1809750" y="3216275"/>
            <a:ext cx="0" cy="242728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247" name="Line 7"/>
          <p:cNvSpPr>
            <a:spLocks noChangeShapeType="1"/>
          </p:cNvSpPr>
          <p:nvPr/>
        </p:nvSpPr>
        <p:spPr bwMode="auto">
          <a:xfrm>
            <a:off x="2170113" y="3186113"/>
            <a:ext cx="0" cy="154305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254" name="Line 14"/>
          <p:cNvSpPr>
            <a:spLocks noChangeShapeType="1"/>
          </p:cNvSpPr>
          <p:nvPr/>
        </p:nvSpPr>
        <p:spPr bwMode="auto">
          <a:xfrm>
            <a:off x="1825625" y="1862138"/>
            <a:ext cx="0" cy="1371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255" name="Line 15"/>
          <p:cNvSpPr>
            <a:spLocks noChangeShapeType="1"/>
          </p:cNvSpPr>
          <p:nvPr/>
        </p:nvSpPr>
        <p:spPr bwMode="auto">
          <a:xfrm>
            <a:off x="2168525" y="1862138"/>
            <a:ext cx="0" cy="1371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256" name="Line 16"/>
          <p:cNvSpPr>
            <a:spLocks noChangeShapeType="1"/>
          </p:cNvSpPr>
          <p:nvPr/>
        </p:nvSpPr>
        <p:spPr bwMode="auto">
          <a:xfrm>
            <a:off x="2852738" y="1862138"/>
            <a:ext cx="0" cy="1371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257" name="Line 17"/>
          <p:cNvSpPr>
            <a:spLocks noChangeShapeType="1"/>
          </p:cNvSpPr>
          <p:nvPr/>
        </p:nvSpPr>
        <p:spPr bwMode="auto">
          <a:xfrm>
            <a:off x="3195638" y="1862138"/>
            <a:ext cx="0" cy="1371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52"/>
          <p:cNvGrpSpPr>
            <a:grpSpLocks/>
          </p:cNvGrpSpPr>
          <p:nvPr/>
        </p:nvGrpSpPr>
        <p:grpSpPr bwMode="auto">
          <a:xfrm>
            <a:off x="377825" y="1179513"/>
            <a:ext cx="3303588" cy="4797425"/>
            <a:chOff x="238" y="743"/>
            <a:chExt cx="2081" cy="3022"/>
          </a:xfrm>
        </p:grpSpPr>
        <p:sp>
          <p:nvSpPr>
            <p:cNvPr id="15397" name="Line 8"/>
            <p:cNvSpPr>
              <a:spLocks noChangeShapeType="1"/>
            </p:cNvSpPr>
            <p:nvPr/>
          </p:nvSpPr>
          <p:spPr bwMode="auto">
            <a:xfrm>
              <a:off x="718" y="1605"/>
              <a:ext cx="1509"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5398" name="Line 9"/>
            <p:cNvSpPr>
              <a:spLocks noChangeShapeType="1"/>
            </p:cNvSpPr>
            <p:nvPr/>
          </p:nvSpPr>
          <p:spPr bwMode="auto">
            <a:xfrm flipV="1">
              <a:off x="718" y="885"/>
              <a:ext cx="0" cy="144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5399" name="Text Box 10"/>
            <p:cNvSpPr txBox="1">
              <a:spLocks noChangeArrowheads="1"/>
            </p:cNvSpPr>
            <p:nvPr/>
          </p:nvSpPr>
          <p:spPr bwMode="auto">
            <a:xfrm>
              <a:off x="238" y="1053"/>
              <a:ext cx="4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1800" i="1">
                  <a:ea typeface="宋体" charset="-122"/>
                </a:rPr>
                <a:t>+U</a:t>
              </a:r>
              <a:r>
                <a:rPr lang="en-US" altLang="zh-CN" sz="1800" baseline="-25000">
                  <a:ea typeface="宋体" charset="-122"/>
                </a:rPr>
                <a:t>OM</a:t>
              </a:r>
              <a:endParaRPr lang="en-US" altLang="zh-CN" sz="1800">
                <a:ea typeface="宋体" charset="-122"/>
              </a:endParaRPr>
            </a:p>
          </p:txBody>
        </p:sp>
        <p:sp>
          <p:nvSpPr>
            <p:cNvPr id="15400" name="Text Box 11"/>
            <p:cNvSpPr txBox="1">
              <a:spLocks noChangeArrowheads="1"/>
            </p:cNvSpPr>
            <p:nvPr/>
          </p:nvSpPr>
          <p:spPr bwMode="auto">
            <a:xfrm>
              <a:off x="252" y="1893"/>
              <a:ext cx="45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1800" i="1">
                  <a:latin typeface="宋体" charset="-122"/>
                  <a:ea typeface="宋体" charset="-122"/>
                </a:rPr>
                <a:t>-</a:t>
              </a:r>
              <a:r>
                <a:rPr lang="en-US" altLang="zh-CN" sz="1800" i="1">
                  <a:ea typeface="宋体" charset="-122"/>
                </a:rPr>
                <a:t>U</a:t>
              </a:r>
              <a:r>
                <a:rPr lang="en-US" altLang="zh-CN" sz="1800" baseline="-25000">
                  <a:ea typeface="宋体" charset="-122"/>
                </a:rPr>
                <a:t>OM</a:t>
              </a:r>
              <a:endParaRPr lang="en-US" altLang="zh-CN" sz="1800">
                <a:ea typeface="宋体" charset="-122"/>
              </a:endParaRPr>
            </a:p>
          </p:txBody>
        </p:sp>
        <p:sp>
          <p:nvSpPr>
            <p:cNvPr id="15401" name="Text Box 12"/>
            <p:cNvSpPr txBox="1">
              <a:spLocks noChangeArrowheads="1"/>
            </p:cNvSpPr>
            <p:nvPr/>
          </p:nvSpPr>
          <p:spPr bwMode="auto">
            <a:xfrm>
              <a:off x="2144" y="1590"/>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t</a:t>
              </a:r>
            </a:p>
          </p:txBody>
        </p:sp>
        <p:sp>
          <p:nvSpPr>
            <p:cNvPr id="15402" name="Text Box 13"/>
            <p:cNvSpPr txBox="1">
              <a:spLocks noChangeArrowheads="1"/>
            </p:cNvSpPr>
            <p:nvPr/>
          </p:nvSpPr>
          <p:spPr bwMode="auto">
            <a:xfrm>
              <a:off x="770" y="743"/>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u</a:t>
              </a:r>
              <a:r>
                <a:rPr lang="en-US" altLang="zh-CN" baseline="-25000">
                  <a:ea typeface="宋体" charset="-122"/>
                </a:rPr>
                <a:t>o1</a:t>
              </a:r>
              <a:endParaRPr lang="en-US" altLang="zh-CN" i="1">
                <a:ea typeface="宋体" charset="-122"/>
              </a:endParaRPr>
            </a:p>
          </p:txBody>
        </p:sp>
        <p:sp>
          <p:nvSpPr>
            <p:cNvPr id="15403" name="Line 18"/>
            <p:cNvSpPr>
              <a:spLocks noChangeShapeType="1"/>
            </p:cNvSpPr>
            <p:nvPr/>
          </p:nvSpPr>
          <p:spPr bwMode="auto">
            <a:xfrm>
              <a:off x="718" y="3573"/>
              <a:ext cx="1235" cy="9"/>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4" name="Line 19"/>
            <p:cNvSpPr>
              <a:spLocks noChangeShapeType="1"/>
            </p:cNvSpPr>
            <p:nvPr/>
          </p:nvSpPr>
          <p:spPr bwMode="auto">
            <a:xfrm>
              <a:off x="718" y="2949"/>
              <a:ext cx="1310" cy="9"/>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5" name="Line 20"/>
            <p:cNvSpPr>
              <a:spLocks noChangeShapeType="1"/>
            </p:cNvSpPr>
            <p:nvPr/>
          </p:nvSpPr>
          <p:spPr bwMode="auto">
            <a:xfrm>
              <a:off x="718" y="3261"/>
              <a:ext cx="1517"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5406" name="Line 21"/>
            <p:cNvSpPr>
              <a:spLocks noChangeShapeType="1"/>
            </p:cNvSpPr>
            <p:nvPr/>
          </p:nvSpPr>
          <p:spPr bwMode="auto">
            <a:xfrm flipV="1">
              <a:off x="718" y="2757"/>
              <a:ext cx="0" cy="1008"/>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5407" name="Text Box 22"/>
            <p:cNvSpPr txBox="1">
              <a:spLocks noChangeArrowheads="1"/>
            </p:cNvSpPr>
            <p:nvPr/>
          </p:nvSpPr>
          <p:spPr bwMode="auto">
            <a:xfrm>
              <a:off x="318" y="3429"/>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1800" i="1">
                  <a:ea typeface="宋体" charset="-122"/>
                </a:rPr>
                <a:t>U</a:t>
              </a:r>
              <a:r>
                <a:rPr lang="en-US" altLang="zh-CN" sz="1800" baseline="-25000">
                  <a:ea typeface="宋体" charset="-122"/>
                </a:rPr>
                <a:t>TH</a:t>
              </a:r>
              <a:r>
                <a:rPr lang="en-US" altLang="zh-CN" sz="1800" baseline="-25000">
                  <a:ea typeface="宋体" charset="-122"/>
                  <a:sym typeface="Symbol" pitchFamily="18" charset="2"/>
                </a:rPr>
                <a:t></a:t>
              </a:r>
              <a:endParaRPr lang="en-US" altLang="zh-CN" sz="1800">
                <a:ea typeface="宋体" charset="-122"/>
              </a:endParaRPr>
            </a:p>
          </p:txBody>
        </p:sp>
        <p:sp>
          <p:nvSpPr>
            <p:cNvPr id="15408" name="Text Box 23"/>
            <p:cNvSpPr txBox="1">
              <a:spLocks noChangeArrowheads="1"/>
            </p:cNvSpPr>
            <p:nvPr/>
          </p:nvSpPr>
          <p:spPr bwMode="auto">
            <a:xfrm>
              <a:off x="581" y="2459"/>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u</a:t>
              </a:r>
              <a:r>
                <a:rPr lang="en-US" altLang="zh-CN" baseline="-25000">
                  <a:ea typeface="宋体" charset="-122"/>
                </a:rPr>
                <a:t>o2</a:t>
              </a:r>
              <a:endParaRPr lang="en-US" altLang="zh-CN">
                <a:ea typeface="宋体" charset="-122"/>
              </a:endParaRPr>
            </a:p>
          </p:txBody>
        </p:sp>
        <p:sp>
          <p:nvSpPr>
            <p:cNvPr id="15409" name="Text Box 24"/>
            <p:cNvSpPr txBox="1">
              <a:spLocks noChangeArrowheads="1"/>
            </p:cNvSpPr>
            <p:nvPr/>
          </p:nvSpPr>
          <p:spPr bwMode="auto">
            <a:xfrm>
              <a:off x="2150" y="3258"/>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ea typeface="宋体" charset="-122"/>
                </a:rPr>
                <a:t>t</a:t>
              </a:r>
            </a:p>
          </p:txBody>
        </p:sp>
        <p:sp>
          <p:nvSpPr>
            <p:cNvPr id="15410" name="Text Box 25"/>
            <p:cNvSpPr txBox="1">
              <a:spLocks noChangeArrowheads="1"/>
            </p:cNvSpPr>
            <p:nvPr/>
          </p:nvSpPr>
          <p:spPr bwMode="auto">
            <a:xfrm>
              <a:off x="286" y="2853"/>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1800" i="1">
                  <a:ea typeface="宋体" charset="-122"/>
                </a:rPr>
                <a:t>U</a:t>
              </a:r>
              <a:r>
                <a:rPr lang="en-US" altLang="zh-CN" sz="1800" baseline="-25000">
                  <a:ea typeface="宋体" charset="-122"/>
                </a:rPr>
                <a:t>TH</a:t>
              </a:r>
              <a:r>
                <a:rPr lang="en-US" altLang="zh-CN" sz="1800" baseline="-25000">
                  <a:ea typeface="宋体" charset="-122"/>
                  <a:sym typeface="Symbol" pitchFamily="18" charset="2"/>
                </a:rPr>
                <a:t></a:t>
              </a:r>
              <a:endParaRPr lang="en-US" altLang="zh-CN" sz="1800">
                <a:ea typeface="宋体" charset="-122"/>
              </a:endParaRPr>
            </a:p>
          </p:txBody>
        </p:sp>
      </p:grpSp>
      <p:sp>
        <p:nvSpPr>
          <p:cNvPr id="138266" name="Line 26"/>
          <p:cNvSpPr>
            <a:spLocks noChangeShapeType="1"/>
          </p:cNvSpPr>
          <p:nvPr/>
        </p:nvSpPr>
        <p:spPr bwMode="auto">
          <a:xfrm flipH="1">
            <a:off x="2838450" y="3208338"/>
            <a:ext cx="11113" cy="248285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267" name="Line 27"/>
          <p:cNvSpPr>
            <a:spLocks noChangeShapeType="1"/>
          </p:cNvSpPr>
          <p:nvPr/>
        </p:nvSpPr>
        <p:spPr bwMode="auto">
          <a:xfrm>
            <a:off x="3195638" y="3236913"/>
            <a:ext cx="0" cy="14446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268" name="Text Box 28"/>
          <p:cNvSpPr txBox="1">
            <a:spLocks noChangeArrowheads="1"/>
          </p:cNvSpPr>
          <p:nvPr/>
        </p:nvSpPr>
        <p:spPr bwMode="auto">
          <a:xfrm>
            <a:off x="1685925" y="1006475"/>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kumimoji="0" lang="zh-CN" altLang="en-US"/>
              <a:t>电路工作波形</a:t>
            </a:r>
          </a:p>
        </p:txBody>
      </p:sp>
      <p:sp>
        <p:nvSpPr>
          <p:cNvPr id="138269" name="Line 29"/>
          <p:cNvSpPr>
            <a:spLocks noChangeShapeType="1"/>
          </p:cNvSpPr>
          <p:nvPr/>
        </p:nvSpPr>
        <p:spPr bwMode="auto">
          <a:xfrm>
            <a:off x="1146175" y="2824163"/>
            <a:ext cx="688975" cy="0"/>
          </a:xfrm>
          <a:prstGeom prst="line">
            <a:avLst/>
          </a:prstGeom>
          <a:noFill/>
          <a:ln w="19050">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8270" name="Line 30"/>
          <p:cNvSpPr>
            <a:spLocks noChangeShapeType="1"/>
          </p:cNvSpPr>
          <p:nvPr/>
        </p:nvSpPr>
        <p:spPr bwMode="auto">
          <a:xfrm>
            <a:off x="1841500" y="2162175"/>
            <a:ext cx="280988" cy="0"/>
          </a:xfrm>
          <a:prstGeom prst="line">
            <a:avLst/>
          </a:prstGeom>
          <a:noFill/>
          <a:ln w="19050">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8271" name="Text Box 31"/>
          <p:cNvSpPr txBox="1">
            <a:spLocks noChangeArrowheads="1"/>
          </p:cNvSpPr>
          <p:nvPr/>
        </p:nvSpPr>
        <p:spPr bwMode="auto">
          <a:xfrm>
            <a:off x="1236663" y="2927350"/>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kumimoji="0" lang="en-US" altLang="zh-CN" sz="2000" i="1">
                <a:ea typeface="宋体" charset="-122"/>
              </a:rPr>
              <a:t>T</a:t>
            </a:r>
            <a:r>
              <a:rPr kumimoji="0" lang="en-US" altLang="zh-CN" sz="2000" baseline="-25000">
                <a:ea typeface="宋体" charset="-122"/>
              </a:rPr>
              <a:t>1</a:t>
            </a:r>
            <a:endParaRPr kumimoji="0" lang="en-US" altLang="zh-CN" sz="2000">
              <a:ea typeface="宋体" charset="-122"/>
            </a:endParaRPr>
          </a:p>
        </p:txBody>
      </p:sp>
      <p:sp>
        <p:nvSpPr>
          <p:cNvPr id="138272" name="Text Box 32"/>
          <p:cNvSpPr txBox="1">
            <a:spLocks noChangeArrowheads="1"/>
          </p:cNvSpPr>
          <p:nvPr/>
        </p:nvSpPr>
        <p:spPr bwMode="auto">
          <a:xfrm>
            <a:off x="1809750" y="1743075"/>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kumimoji="0" lang="en-US" altLang="zh-CN" sz="2000" i="1">
                <a:ea typeface="宋体" charset="-122"/>
              </a:rPr>
              <a:t>T</a:t>
            </a:r>
            <a:r>
              <a:rPr kumimoji="0" lang="en-US" altLang="zh-CN" sz="2000" baseline="-25000">
                <a:ea typeface="宋体" charset="-122"/>
              </a:rPr>
              <a:t>2</a:t>
            </a:r>
            <a:endParaRPr kumimoji="0" lang="en-US" altLang="zh-CN" sz="2000">
              <a:ea typeface="宋体" charset="-122"/>
            </a:endParaRPr>
          </a:p>
        </p:txBody>
      </p:sp>
      <p:grpSp>
        <p:nvGrpSpPr>
          <p:cNvPr id="3" name="Group 33"/>
          <p:cNvGrpSpPr>
            <a:grpSpLocks/>
          </p:cNvGrpSpPr>
          <p:nvPr/>
        </p:nvGrpSpPr>
        <p:grpSpPr bwMode="auto">
          <a:xfrm>
            <a:off x="1139825" y="1862138"/>
            <a:ext cx="685800" cy="3814762"/>
            <a:chOff x="856" y="1083"/>
            <a:chExt cx="432" cy="2403"/>
          </a:xfrm>
        </p:grpSpPr>
        <p:sp>
          <p:nvSpPr>
            <p:cNvPr id="15395" name="Line 34"/>
            <p:cNvSpPr>
              <a:spLocks noChangeShapeType="1"/>
            </p:cNvSpPr>
            <p:nvPr/>
          </p:nvSpPr>
          <p:spPr bwMode="auto">
            <a:xfrm>
              <a:off x="856" y="1083"/>
              <a:ext cx="4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6" name="Freeform 35"/>
            <p:cNvSpPr>
              <a:spLocks/>
            </p:cNvSpPr>
            <p:nvPr/>
          </p:nvSpPr>
          <p:spPr bwMode="auto">
            <a:xfrm flipV="1">
              <a:off x="861" y="2862"/>
              <a:ext cx="420" cy="624"/>
            </a:xfrm>
            <a:custGeom>
              <a:avLst/>
              <a:gdLst>
                <a:gd name="T0" fmla="*/ 420 w 420"/>
                <a:gd name="T1" fmla="*/ 0 h 624"/>
                <a:gd name="T2" fmla="*/ 0 w 420"/>
                <a:gd name="T3" fmla="*/ 624 h 624"/>
                <a:gd name="T4" fmla="*/ 0 60000 65536"/>
                <a:gd name="T5" fmla="*/ 0 60000 65536"/>
                <a:gd name="T6" fmla="*/ 0 w 420"/>
                <a:gd name="T7" fmla="*/ 0 h 624"/>
                <a:gd name="T8" fmla="*/ 420 w 420"/>
                <a:gd name="T9" fmla="*/ 624 h 624"/>
              </a:gdLst>
              <a:ahLst/>
              <a:cxnLst>
                <a:cxn ang="T4">
                  <a:pos x="T0" y="T1"/>
                </a:cxn>
                <a:cxn ang="T5">
                  <a:pos x="T2" y="T3"/>
                </a:cxn>
              </a:cxnLst>
              <a:rect l="T6" t="T7" r="T8" b="T9"/>
              <a:pathLst>
                <a:path w="420" h="624">
                  <a:moveTo>
                    <a:pt x="420" y="0"/>
                  </a:moveTo>
                  <a:lnTo>
                    <a:pt x="0" y="624"/>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 name="Group 36"/>
          <p:cNvGrpSpPr>
            <a:grpSpLocks/>
          </p:cNvGrpSpPr>
          <p:nvPr/>
        </p:nvGrpSpPr>
        <p:grpSpPr bwMode="auto">
          <a:xfrm>
            <a:off x="2166938" y="1862138"/>
            <a:ext cx="685800" cy="3814762"/>
            <a:chOff x="1710" y="1083"/>
            <a:chExt cx="432" cy="2403"/>
          </a:xfrm>
        </p:grpSpPr>
        <p:sp>
          <p:nvSpPr>
            <p:cNvPr id="15393" name="Line 37"/>
            <p:cNvSpPr>
              <a:spLocks noChangeShapeType="1"/>
            </p:cNvSpPr>
            <p:nvPr/>
          </p:nvSpPr>
          <p:spPr bwMode="auto">
            <a:xfrm>
              <a:off x="1710" y="1083"/>
              <a:ext cx="4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4" name="Freeform 38"/>
            <p:cNvSpPr>
              <a:spLocks/>
            </p:cNvSpPr>
            <p:nvPr/>
          </p:nvSpPr>
          <p:spPr bwMode="auto">
            <a:xfrm flipV="1">
              <a:off x="1716" y="2859"/>
              <a:ext cx="417" cy="627"/>
            </a:xfrm>
            <a:custGeom>
              <a:avLst/>
              <a:gdLst>
                <a:gd name="T0" fmla="*/ 417 w 417"/>
                <a:gd name="T1" fmla="*/ 0 h 627"/>
                <a:gd name="T2" fmla="*/ 0 w 417"/>
                <a:gd name="T3" fmla="*/ 627 h 627"/>
                <a:gd name="T4" fmla="*/ 0 60000 65536"/>
                <a:gd name="T5" fmla="*/ 0 60000 65536"/>
                <a:gd name="T6" fmla="*/ 0 w 417"/>
                <a:gd name="T7" fmla="*/ 0 h 627"/>
                <a:gd name="T8" fmla="*/ 417 w 417"/>
                <a:gd name="T9" fmla="*/ 627 h 627"/>
              </a:gdLst>
              <a:ahLst/>
              <a:cxnLst>
                <a:cxn ang="T4">
                  <a:pos x="T0" y="T1"/>
                </a:cxn>
                <a:cxn ang="T5">
                  <a:pos x="T2" y="T3"/>
                </a:cxn>
              </a:cxnLst>
              <a:rect l="T6" t="T7" r="T8" b="T9"/>
              <a:pathLst>
                <a:path w="417" h="627">
                  <a:moveTo>
                    <a:pt x="417" y="0"/>
                  </a:moveTo>
                  <a:lnTo>
                    <a:pt x="0" y="627"/>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 name="Group 39"/>
          <p:cNvGrpSpPr>
            <a:grpSpLocks/>
          </p:cNvGrpSpPr>
          <p:nvPr/>
        </p:nvGrpSpPr>
        <p:grpSpPr bwMode="auto">
          <a:xfrm>
            <a:off x="1819275" y="3233738"/>
            <a:ext cx="346075" cy="2443162"/>
            <a:chOff x="1284" y="1947"/>
            <a:chExt cx="436" cy="1539"/>
          </a:xfrm>
        </p:grpSpPr>
        <p:sp>
          <p:nvSpPr>
            <p:cNvPr id="15391" name="Line 40"/>
            <p:cNvSpPr>
              <a:spLocks noChangeShapeType="1"/>
            </p:cNvSpPr>
            <p:nvPr/>
          </p:nvSpPr>
          <p:spPr bwMode="auto">
            <a:xfrm>
              <a:off x="1288" y="1947"/>
              <a:ext cx="4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2" name="Freeform 41"/>
            <p:cNvSpPr>
              <a:spLocks/>
            </p:cNvSpPr>
            <p:nvPr/>
          </p:nvSpPr>
          <p:spPr bwMode="auto">
            <a:xfrm flipV="1">
              <a:off x="1284" y="2862"/>
              <a:ext cx="432" cy="624"/>
            </a:xfrm>
            <a:custGeom>
              <a:avLst/>
              <a:gdLst>
                <a:gd name="T0" fmla="*/ 0 w 432"/>
                <a:gd name="T1" fmla="*/ 0 h 624"/>
                <a:gd name="T2" fmla="*/ 432 w 432"/>
                <a:gd name="T3" fmla="*/ 624 h 624"/>
                <a:gd name="T4" fmla="*/ 0 60000 65536"/>
                <a:gd name="T5" fmla="*/ 0 60000 65536"/>
                <a:gd name="T6" fmla="*/ 0 w 432"/>
                <a:gd name="T7" fmla="*/ 0 h 624"/>
                <a:gd name="T8" fmla="*/ 432 w 432"/>
                <a:gd name="T9" fmla="*/ 624 h 624"/>
              </a:gdLst>
              <a:ahLst/>
              <a:cxnLst>
                <a:cxn ang="T4">
                  <a:pos x="T0" y="T1"/>
                </a:cxn>
                <a:cxn ang="T5">
                  <a:pos x="T2" y="T3"/>
                </a:cxn>
              </a:cxnLst>
              <a:rect l="T6" t="T7" r="T8" b="T9"/>
              <a:pathLst>
                <a:path w="432" h="624">
                  <a:moveTo>
                    <a:pt x="0" y="0"/>
                  </a:moveTo>
                  <a:lnTo>
                    <a:pt x="432" y="624"/>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 name="Group 42"/>
          <p:cNvGrpSpPr>
            <a:grpSpLocks/>
          </p:cNvGrpSpPr>
          <p:nvPr/>
        </p:nvGrpSpPr>
        <p:grpSpPr bwMode="auto">
          <a:xfrm>
            <a:off x="2843213" y="3233738"/>
            <a:ext cx="346075" cy="2443162"/>
            <a:chOff x="2136" y="1947"/>
            <a:chExt cx="438" cy="1539"/>
          </a:xfrm>
        </p:grpSpPr>
        <p:sp>
          <p:nvSpPr>
            <p:cNvPr id="15389" name="Line 43"/>
            <p:cNvSpPr>
              <a:spLocks noChangeShapeType="1"/>
            </p:cNvSpPr>
            <p:nvPr/>
          </p:nvSpPr>
          <p:spPr bwMode="auto">
            <a:xfrm>
              <a:off x="2142" y="1947"/>
              <a:ext cx="4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0" name="Freeform 44"/>
            <p:cNvSpPr>
              <a:spLocks/>
            </p:cNvSpPr>
            <p:nvPr/>
          </p:nvSpPr>
          <p:spPr bwMode="auto">
            <a:xfrm flipV="1">
              <a:off x="2136" y="2859"/>
              <a:ext cx="412" cy="627"/>
            </a:xfrm>
            <a:custGeom>
              <a:avLst/>
              <a:gdLst>
                <a:gd name="T0" fmla="*/ 0 w 412"/>
                <a:gd name="T1" fmla="*/ 0 h 627"/>
                <a:gd name="T2" fmla="*/ 412 w 412"/>
                <a:gd name="T3" fmla="*/ 627 h 627"/>
                <a:gd name="T4" fmla="*/ 0 60000 65536"/>
                <a:gd name="T5" fmla="*/ 0 60000 65536"/>
                <a:gd name="T6" fmla="*/ 0 w 412"/>
                <a:gd name="T7" fmla="*/ 0 h 627"/>
                <a:gd name="T8" fmla="*/ 412 w 412"/>
                <a:gd name="T9" fmla="*/ 627 h 627"/>
              </a:gdLst>
              <a:ahLst/>
              <a:cxnLst>
                <a:cxn ang="T4">
                  <a:pos x="T0" y="T1"/>
                </a:cxn>
                <a:cxn ang="T5">
                  <a:pos x="T2" y="T3"/>
                </a:cxn>
              </a:cxnLst>
              <a:rect l="T6" t="T7" r="T8" b="T9"/>
              <a:pathLst>
                <a:path w="412" h="627">
                  <a:moveTo>
                    <a:pt x="0" y="0"/>
                  </a:moveTo>
                  <a:lnTo>
                    <a:pt x="412" y="627"/>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38285" name="AutoShape 45"/>
          <p:cNvSpPr>
            <a:spLocks noChangeArrowheads="1"/>
          </p:cNvSpPr>
          <p:nvPr/>
        </p:nvSpPr>
        <p:spPr bwMode="auto">
          <a:xfrm>
            <a:off x="1662113" y="3754438"/>
            <a:ext cx="2643187" cy="477837"/>
          </a:xfrm>
          <a:prstGeom prst="wedgeRoundRectCallout">
            <a:avLst>
              <a:gd name="adj1" fmla="val -61653"/>
              <a:gd name="adj2" fmla="val 171926"/>
              <a:gd name="adj3" fmla="val 16667"/>
            </a:avLst>
          </a:prstGeom>
          <a:solidFill>
            <a:schemeClr val="bg1"/>
          </a:solidFill>
          <a:ln w="28575">
            <a:solidFill>
              <a:srgbClr val="000066"/>
            </a:solidFill>
            <a:miter lim="800000"/>
            <a:headEnd/>
            <a:tailEnd/>
          </a:ln>
        </p:spPr>
        <p:txBody>
          <a:bodyPr lIns="0" tIns="0" rIns="0" bIns="0" anchor="ctr"/>
          <a:lstStyle/>
          <a:p>
            <a:pPr algn="ctr"/>
            <a:r>
              <a:rPr kumimoji="0" lang="zh-CN" altLang="en-US"/>
              <a:t>积分时间常数</a:t>
            </a:r>
            <a:r>
              <a:rPr kumimoji="0" lang="en-US" altLang="zh-CN" i="1"/>
              <a:t>R</a:t>
            </a:r>
            <a:r>
              <a:rPr kumimoji="0" lang="en-US" altLang="zh-CN" baseline="-25000"/>
              <a:t>a</a:t>
            </a:r>
            <a:r>
              <a:rPr kumimoji="0" lang="en-US" altLang="zh-CN" i="1"/>
              <a:t>C</a:t>
            </a:r>
            <a:endParaRPr kumimoji="0" lang="en-US" altLang="zh-CN"/>
          </a:p>
        </p:txBody>
      </p:sp>
      <p:sp>
        <p:nvSpPr>
          <p:cNvPr id="138286" name="Text Box 46"/>
          <p:cNvSpPr txBox="1">
            <a:spLocks noChangeArrowheads="1"/>
          </p:cNvSpPr>
          <p:nvPr/>
        </p:nvSpPr>
        <p:spPr bwMode="auto">
          <a:xfrm>
            <a:off x="4473575" y="3211513"/>
            <a:ext cx="2328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kumimoji="0" lang="zh-CN" altLang="en-US"/>
              <a:t>线性积分间隔：</a:t>
            </a:r>
          </a:p>
        </p:txBody>
      </p:sp>
      <p:graphicFrame>
        <p:nvGraphicFramePr>
          <p:cNvPr id="138287" name="Object 47"/>
          <p:cNvGraphicFramePr>
            <a:graphicFrameLocks noChangeAspect="1"/>
          </p:cNvGraphicFramePr>
          <p:nvPr/>
        </p:nvGraphicFramePr>
        <p:xfrm>
          <a:off x="4933950" y="3695700"/>
          <a:ext cx="3148013" cy="711200"/>
        </p:xfrm>
        <a:graphic>
          <a:graphicData uri="http://schemas.openxmlformats.org/presentationml/2006/ole">
            <mc:AlternateContent xmlns:mc="http://schemas.openxmlformats.org/markup-compatibility/2006">
              <mc:Choice xmlns:v="urn:schemas-microsoft-com:vml" Requires="v">
                <p:oleObj spid="_x0000_s15489" name="Equation" r:id="rId3" imgW="1968480" imgH="444240" progId="Equation.DSMT4">
                  <p:embed/>
                </p:oleObj>
              </mc:Choice>
              <mc:Fallback>
                <p:oleObj name="Equation" r:id="rId3" imgW="1968480" imgH="444240" progId="Equation.DSMT4">
                  <p:embed/>
                  <p:pic>
                    <p:nvPicPr>
                      <p:cNvPr id="0" name="Object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3950" y="3695700"/>
                        <a:ext cx="3148013"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88" name="Object 48"/>
          <p:cNvGraphicFramePr>
            <a:graphicFrameLocks noChangeAspect="1"/>
          </p:cNvGraphicFramePr>
          <p:nvPr/>
        </p:nvGraphicFramePr>
        <p:xfrm>
          <a:off x="4986338" y="4522788"/>
          <a:ext cx="3189287" cy="711200"/>
        </p:xfrm>
        <a:graphic>
          <a:graphicData uri="http://schemas.openxmlformats.org/presentationml/2006/ole">
            <mc:AlternateContent xmlns:mc="http://schemas.openxmlformats.org/markup-compatibility/2006">
              <mc:Choice xmlns:v="urn:schemas-microsoft-com:vml" Requires="v">
                <p:oleObj spid="_x0000_s15490" name="Equation" r:id="rId5" imgW="1993680" imgH="444240" progId="Equation.DSMT4">
                  <p:embed/>
                </p:oleObj>
              </mc:Choice>
              <mc:Fallback>
                <p:oleObj name="Equation" r:id="rId5" imgW="1993680" imgH="444240" progId="Equation.DSMT4">
                  <p:embed/>
                  <p:pic>
                    <p:nvPicPr>
                      <p:cNvPr id="0" name="Object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6338" y="4522788"/>
                        <a:ext cx="3189287"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8289" name="Text Box 49"/>
          <p:cNvSpPr txBox="1">
            <a:spLocks noChangeArrowheads="1"/>
          </p:cNvSpPr>
          <p:nvPr/>
        </p:nvSpPr>
        <p:spPr bwMode="auto">
          <a:xfrm>
            <a:off x="4589463" y="5211763"/>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kumimoji="0" lang="zh-CN" altLang="en-US"/>
              <a:t>振荡周期：</a:t>
            </a:r>
          </a:p>
        </p:txBody>
      </p:sp>
      <p:graphicFrame>
        <p:nvGraphicFramePr>
          <p:cNvPr id="138290" name="Object 50"/>
          <p:cNvGraphicFramePr>
            <a:graphicFrameLocks noChangeAspect="1"/>
          </p:cNvGraphicFramePr>
          <p:nvPr/>
        </p:nvGraphicFramePr>
        <p:xfrm>
          <a:off x="5324475" y="5673725"/>
          <a:ext cx="2763838" cy="690563"/>
        </p:xfrm>
        <a:graphic>
          <a:graphicData uri="http://schemas.openxmlformats.org/presentationml/2006/ole">
            <mc:AlternateContent xmlns:mc="http://schemas.openxmlformats.org/markup-compatibility/2006">
              <mc:Choice xmlns:v="urn:schemas-microsoft-com:vml" Requires="v">
                <p:oleObj spid="_x0000_s15491" name="Equation" r:id="rId7" imgW="1726920" imgH="431640" progId="Equation.DSMT4">
                  <p:embed/>
                </p:oleObj>
              </mc:Choice>
              <mc:Fallback>
                <p:oleObj name="Equation" r:id="rId7" imgW="1726920" imgH="431640" progId="Equation.DSMT4">
                  <p:embed/>
                  <p:pic>
                    <p:nvPicPr>
                      <p:cNvPr id="0" name="Object 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24475" y="5673725"/>
                        <a:ext cx="2763838"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8291" name="AutoShape 51"/>
          <p:cNvSpPr>
            <a:spLocks noChangeArrowheads="1"/>
          </p:cNvSpPr>
          <p:nvPr/>
        </p:nvSpPr>
        <p:spPr bwMode="auto">
          <a:xfrm>
            <a:off x="1885950" y="5965825"/>
            <a:ext cx="2673350" cy="420688"/>
          </a:xfrm>
          <a:prstGeom prst="wedgeRoundRectCallout">
            <a:avLst>
              <a:gd name="adj1" fmla="val -42162"/>
              <a:gd name="adj2" fmla="val -237042"/>
              <a:gd name="adj3" fmla="val 16667"/>
            </a:avLst>
          </a:prstGeom>
          <a:solidFill>
            <a:schemeClr val="bg1"/>
          </a:solidFill>
          <a:ln w="28575">
            <a:solidFill>
              <a:srgbClr val="000066"/>
            </a:solidFill>
            <a:miter lim="800000"/>
            <a:headEnd/>
            <a:tailEnd/>
          </a:ln>
        </p:spPr>
        <p:txBody>
          <a:bodyPr lIns="0" tIns="0" rIns="0" bIns="0" anchor="ctr"/>
          <a:lstStyle/>
          <a:p>
            <a:pPr algn="ctr"/>
            <a:r>
              <a:rPr kumimoji="0" lang="zh-CN" altLang="en-US"/>
              <a:t>积分时间常数</a:t>
            </a:r>
            <a:r>
              <a:rPr kumimoji="0" lang="en-US" altLang="zh-CN" i="1"/>
              <a:t>R</a:t>
            </a:r>
            <a:r>
              <a:rPr kumimoji="0" lang="en-US" altLang="zh-CN" baseline="-25000"/>
              <a:t>b</a:t>
            </a:r>
            <a:r>
              <a:rPr kumimoji="0" lang="en-US" altLang="zh-CN" i="1"/>
              <a:t>C</a:t>
            </a:r>
            <a:endParaRPr kumimoji="0" lang="en-US" altLang="zh-CN"/>
          </a:p>
        </p:txBody>
      </p:sp>
      <p:pic>
        <p:nvPicPr>
          <p:cNvPr id="138294" name="Picture 5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43388" y="909638"/>
            <a:ext cx="46926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8268"/>
                                        </p:tgtEl>
                                        <p:attrNameLst>
                                          <p:attrName>style.visibility</p:attrName>
                                        </p:attrNameLst>
                                      </p:cBhvr>
                                      <p:to>
                                        <p:strVal val="visible"/>
                                      </p:to>
                                    </p:set>
                                    <p:animEffect transition="in" filter="wipe(left)">
                                      <p:cBhvr>
                                        <p:cTn id="7" dur="500"/>
                                        <p:tgtEl>
                                          <p:spTgt spid="138268"/>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138294"/>
                                        </p:tgtEl>
                                        <p:attrNameLst>
                                          <p:attrName>style.visibility</p:attrName>
                                        </p:attrNameLst>
                                      </p:cBhvr>
                                      <p:to>
                                        <p:strVal val="visible"/>
                                      </p:to>
                                    </p:set>
                                  </p:childTnLst>
                                </p:cTn>
                              </p:par>
                            </p:childTnLst>
                          </p:cTn>
                        </p:par>
                        <p:par>
                          <p:cTn id="11" fill="hold" nodeType="afterGroup">
                            <p:stCondLst>
                              <p:cond delay="500"/>
                            </p:stCondLst>
                            <p:childTnLst>
                              <p:par>
                                <p:cTn id="12" presetID="12" presetClass="entr" presetSubtype="4"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slide(fromBottom)">
                                      <p:cBhvr>
                                        <p:cTn id="14" dur="5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38246"/>
                                        </p:tgtEl>
                                        <p:attrNameLst>
                                          <p:attrName>style.visibility</p:attrName>
                                        </p:attrNameLst>
                                      </p:cBhvr>
                                      <p:to>
                                        <p:strVal val="visible"/>
                                      </p:to>
                                    </p:set>
                                    <p:animEffect transition="in" filter="wipe(down)">
                                      <p:cBhvr>
                                        <p:cTn id="24" dur="500"/>
                                        <p:tgtEl>
                                          <p:spTgt spid="138246"/>
                                        </p:tgtEl>
                                      </p:cBhvr>
                                    </p:animEffect>
                                  </p:childTnLst>
                                </p:cTn>
                              </p:par>
                            </p:childTnLst>
                          </p:cTn>
                        </p:par>
                        <p:par>
                          <p:cTn id="25" fill="hold" nodeType="afterGroup">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138254"/>
                                        </p:tgtEl>
                                        <p:attrNameLst>
                                          <p:attrName>style.visibility</p:attrName>
                                        </p:attrNameLst>
                                      </p:cBhvr>
                                      <p:to>
                                        <p:strVal val="visible"/>
                                      </p:to>
                                    </p:set>
                                    <p:animEffect transition="in" filter="wipe(up)">
                                      <p:cBhvr>
                                        <p:cTn id="28" dur="500"/>
                                        <p:tgtEl>
                                          <p:spTgt spid="13825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38247"/>
                                        </p:tgtEl>
                                        <p:attrNameLst>
                                          <p:attrName>style.visibility</p:attrName>
                                        </p:attrNameLst>
                                      </p:cBhvr>
                                      <p:to>
                                        <p:strVal val="visible"/>
                                      </p:to>
                                    </p:set>
                                    <p:animEffect transition="in" filter="wipe(down)">
                                      <p:cBhvr>
                                        <p:cTn id="38" dur="500"/>
                                        <p:tgtEl>
                                          <p:spTgt spid="138247"/>
                                        </p:tgtEl>
                                      </p:cBhvr>
                                    </p:animEffect>
                                  </p:childTnLst>
                                </p:cTn>
                              </p:par>
                            </p:childTnLst>
                          </p:cTn>
                        </p:par>
                        <p:par>
                          <p:cTn id="39" fill="hold" nodeType="afterGroup">
                            <p:stCondLst>
                              <p:cond delay="500"/>
                            </p:stCondLst>
                            <p:childTnLst>
                              <p:par>
                                <p:cTn id="40" presetID="22" presetClass="entr" presetSubtype="4" fill="hold" grpId="0" nodeType="afterEffect">
                                  <p:stCondLst>
                                    <p:cond delay="0"/>
                                  </p:stCondLst>
                                  <p:childTnLst>
                                    <p:set>
                                      <p:cBhvr>
                                        <p:cTn id="41" dur="1" fill="hold">
                                          <p:stCondLst>
                                            <p:cond delay="0"/>
                                          </p:stCondLst>
                                        </p:cTn>
                                        <p:tgtEl>
                                          <p:spTgt spid="138255"/>
                                        </p:tgtEl>
                                        <p:attrNameLst>
                                          <p:attrName>style.visibility</p:attrName>
                                        </p:attrNameLst>
                                      </p:cBhvr>
                                      <p:to>
                                        <p:strVal val="visible"/>
                                      </p:to>
                                    </p:set>
                                    <p:animEffect transition="in" filter="wipe(down)">
                                      <p:cBhvr>
                                        <p:cTn id="42" dur="500"/>
                                        <p:tgtEl>
                                          <p:spTgt spid="13825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500"/>
                                        <p:tgtEl>
                                          <p:spTgt spid="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8266"/>
                                        </p:tgtEl>
                                        <p:attrNameLst>
                                          <p:attrName>style.visibility</p:attrName>
                                        </p:attrNameLst>
                                      </p:cBhvr>
                                      <p:to>
                                        <p:strVal val="visible"/>
                                      </p:to>
                                    </p:set>
                                    <p:animEffect transition="in" filter="wipe(down)">
                                      <p:cBhvr>
                                        <p:cTn id="52" dur="500"/>
                                        <p:tgtEl>
                                          <p:spTgt spid="138266"/>
                                        </p:tgtEl>
                                      </p:cBhvr>
                                    </p:animEffect>
                                  </p:childTnLst>
                                </p:cTn>
                              </p:par>
                            </p:childTnLst>
                          </p:cTn>
                        </p:par>
                        <p:par>
                          <p:cTn id="53" fill="hold" nodeType="afterGroup">
                            <p:stCondLst>
                              <p:cond delay="500"/>
                            </p:stCondLst>
                            <p:childTnLst>
                              <p:par>
                                <p:cTn id="54" presetID="22" presetClass="entr" presetSubtype="1" fill="hold" grpId="0" nodeType="afterEffect">
                                  <p:stCondLst>
                                    <p:cond delay="0"/>
                                  </p:stCondLst>
                                  <p:childTnLst>
                                    <p:set>
                                      <p:cBhvr>
                                        <p:cTn id="55" dur="1" fill="hold">
                                          <p:stCondLst>
                                            <p:cond delay="0"/>
                                          </p:stCondLst>
                                        </p:cTn>
                                        <p:tgtEl>
                                          <p:spTgt spid="138256"/>
                                        </p:tgtEl>
                                        <p:attrNameLst>
                                          <p:attrName>style.visibility</p:attrName>
                                        </p:attrNameLst>
                                      </p:cBhvr>
                                      <p:to>
                                        <p:strVal val="visible"/>
                                      </p:to>
                                    </p:set>
                                    <p:animEffect transition="in" filter="wipe(up)">
                                      <p:cBhvr>
                                        <p:cTn id="56" dur="500"/>
                                        <p:tgtEl>
                                          <p:spTgt spid="13825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wipe(left)">
                                      <p:cBhvr>
                                        <p:cTn id="61" dur="500"/>
                                        <p:tgtEl>
                                          <p:spTgt spid="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38267"/>
                                        </p:tgtEl>
                                        <p:attrNameLst>
                                          <p:attrName>style.visibility</p:attrName>
                                        </p:attrNameLst>
                                      </p:cBhvr>
                                      <p:to>
                                        <p:strVal val="visible"/>
                                      </p:to>
                                    </p:set>
                                    <p:animEffect transition="in" filter="wipe(down)">
                                      <p:cBhvr>
                                        <p:cTn id="66" dur="500"/>
                                        <p:tgtEl>
                                          <p:spTgt spid="138267"/>
                                        </p:tgtEl>
                                      </p:cBhvr>
                                    </p:animEffect>
                                  </p:childTnLst>
                                </p:cTn>
                              </p:par>
                            </p:childTnLst>
                          </p:cTn>
                        </p:par>
                        <p:par>
                          <p:cTn id="67" fill="hold" nodeType="afterGroup">
                            <p:stCondLst>
                              <p:cond delay="500"/>
                            </p:stCondLst>
                            <p:childTnLst>
                              <p:par>
                                <p:cTn id="68" presetID="22" presetClass="entr" presetSubtype="4" fill="hold" grpId="0" nodeType="afterEffect">
                                  <p:stCondLst>
                                    <p:cond delay="0"/>
                                  </p:stCondLst>
                                  <p:childTnLst>
                                    <p:set>
                                      <p:cBhvr>
                                        <p:cTn id="69" dur="1" fill="hold">
                                          <p:stCondLst>
                                            <p:cond delay="0"/>
                                          </p:stCondLst>
                                        </p:cTn>
                                        <p:tgtEl>
                                          <p:spTgt spid="138257"/>
                                        </p:tgtEl>
                                        <p:attrNameLst>
                                          <p:attrName>style.visibility</p:attrName>
                                        </p:attrNameLst>
                                      </p:cBhvr>
                                      <p:to>
                                        <p:strVal val="visible"/>
                                      </p:to>
                                    </p:set>
                                    <p:animEffect transition="in" filter="wipe(down)">
                                      <p:cBhvr>
                                        <p:cTn id="70" dur="500"/>
                                        <p:tgtEl>
                                          <p:spTgt spid="13825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38269"/>
                                        </p:tgtEl>
                                        <p:attrNameLst>
                                          <p:attrName>style.visibility</p:attrName>
                                        </p:attrNameLst>
                                      </p:cBhvr>
                                      <p:to>
                                        <p:strVal val="visible"/>
                                      </p:to>
                                    </p:set>
                                  </p:childTnLst>
                                </p:cTn>
                              </p:par>
                            </p:childTnLst>
                          </p:cTn>
                        </p:par>
                        <p:par>
                          <p:cTn id="75" fill="hold" nodeType="afterGroup">
                            <p:stCondLst>
                              <p:cond delay="500"/>
                            </p:stCondLst>
                            <p:childTnLst>
                              <p:par>
                                <p:cTn id="76" presetID="1" presetClass="entr" presetSubtype="0" fill="hold" grpId="0" nodeType="afterEffect">
                                  <p:stCondLst>
                                    <p:cond delay="0"/>
                                  </p:stCondLst>
                                  <p:childTnLst>
                                    <p:set>
                                      <p:cBhvr>
                                        <p:cTn id="77" dur="1" fill="hold">
                                          <p:stCondLst>
                                            <p:cond delay="499"/>
                                          </p:stCondLst>
                                        </p:cTn>
                                        <p:tgtEl>
                                          <p:spTgt spid="138271"/>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138270"/>
                                        </p:tgtEl>
                                        <p:attrNameLst>
                                          <p:attrName>style.visibility</p:attrName>
                                        </p:attrNameLst>
                                      </p:cBhvr>
                                      <p:to>
                                        <p:strVal val="visible"/>
                                      </p:to>
                                    </p:set>
                                  </p:childTnLst>
                                </p:cTn>
                              </p:par>
                            </p:childTnLst>
                          </p:cTn>
                        </p:par>
                        <p:par>
                          <p:cTn id="82" fill="hold" nodeType="afterGroup">
                            <p:stCondLst>
                              <p:cond delay="500"/>
                            </p:stCondLst>
                            <p:childTnLst>
                              <p:par>
                                <p:cTn id="83" presetID="1" presetClass="entr" presetSubtype="0" fill="hold" grpId="0" nodeType="afterEffect">
                                  <p:stCondLst>
                                    <p:cond delay="0"/>
                                  </p:stCondLst>
                                  <p:childTnLst>
                                    <p:set>
                                      <p:cBhvr>
                                        <p:cTn id="84" dur="1" fill="hold">
                                          <p:stCondLst>
                                            <p:cond delay="499"/>
                                          </p:stCondLst>
                                        </p:cTn>
                                        <p:tgtEl>
                                          <p:spTgt spid="138272"/>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iterate type="lt">
                                    <p:tmAbs val="75"/>
                                  </p:iterate>
                                  <p:childTnLst>
                                    <p:set>
                                      <p:cBhvr>
                                        <p:cTn id="88" dur="1" fill="hold">
                                          <p:stCondLst>
                                            <p:cond delay="74"/>
                                          </p:stCondLst>
                                        </p:cTn>
                                        <p:tgtEl>
                                          <p:spTgt spid="138285"/>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iterate type="lt">
                                    <p:tmAbs val="75"/>
                                  </p:iterate>
                                  <p:childTnLst>
                                    <p:set>
                                      <p:cBhvr>
                                        <p:cTn id="92" dur="1" fill="hold">
                                          <p:stCondLst>
                                            <p:cond delay="74"/>
                                          </p:stCondLst>
                                        </p:cTn>
                                        <p:tgtEl>
                                          <p:spTgt spid="138291"/>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iterate type="lt">
                                    <p:tmAbs val="75"/>
                                  </p:iterate>
                                  <p:childTnLst>
                                    <p:set>
                                      <p:cBhvr>
                                        <p:cTn id="96" dur="1" fill="hold">
                                          <p:stCondLst>
                                            <p:cond delay="74"/>
                                          </p:stCondLst>
                                        </p:cTn>
                                        <p:tgtEl>
                                          <p:spTgt spid="138286"/>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499"/>
                                          </p:stCondLst>
                                        </p:cTn>
                                        <p:tgtEl>
                                          <p:spTgt spid="138287"/>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499"/>
                                          </p:stCondLst>
                                        </p:cTn>
                                        <p:tgtEl>
                                          <p:spTgt spid="138288"/>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iterate type="lt">
                                    <p:tmAbs val="75"/>
                                  </p:iterate>
                                  <p:childTnLst>
                                    <p:set>
                                      <p:cBhvr>
                                        <p:cTn id="108" dur="1" fill="hold">
                                          <p:stCondLst>
                                            <p:cond delay="74"/>
                                          </p:stCondLst>
                                        </p:cTn>
                                        <p:tgtEl>
                                          <p:spTgt spid="138289"/>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nodeType="clickEffect">
                                  <p:stCondLst>
                                    <p:cond delay="0"/>
                                  </p:stCondLst>
                                  <p:childTnLst>
                                    <p:set>
                                      <p:cBhvr>
                                        <p:cTn id="112" dur="1" fill="hold">
                                          <p:stCondLst>
                                            <p:cond delay="499"/>
                                          </p:stCondLst>
                                        </p:cTn>
                                        <p:tgtEl>
                                          <p:spTgt spid="138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6" grpId="0" animBg="1"/>
      <p:bldP spid="138247" grpId="0" animBg="1"/>
      <p:bldP spid="138254" grpId="0" animBg="1"/>
      <p:bldP spid="138255" grpId="0" animBg="1"/>
      <p:bldP spid="138256" grpId="0" animBg="1"/>
      <p:bldP spid="138257" grpId="0" animBg="1"/>
      <p:bldP spid="138266" grpId="0" animBg="1"/>
      <p:bldP spid="138267" grpId="0" animBg="1"/>
      <p:bldP spid="138268" grpId="0"/>
      <p:bldP spid="138269" grpId="0" animBg="1"/>
      <p:bldP spid="138270" grpId="0" animBg="1"/>
      <p:bldP spid="138271" grpId="0" autoUpdateAnimBg="0"/>
      <p:bldP spid="138272" grpId="0" autoUpdateAnimBg="0"/>
      <p:bldP spid="138285" grpId="0" animBg="1" autoUpdateAnimBg="0"/>
      <p:bldP spid="138286" grpId="0" autoUpdateAnimBg="0"/>
      <p:bldP spid="138289" grpId="0" autoUpdateAnimBg="0"/>
      <p:bldP spid="138291"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smtClean="0">
                <a:ea typeface="宋体" charset="-122"/>
              </a:rPr>
              <a:t>8.2.2 </a:t>
            </a:r>
            <a:r>
              <a:rPr lang="zh-CN" altLang="en-US" smtClean="0">
                <a:ea typeface="宋体" charset="-122"/>
              </a:rPr>
              <a:t>三角波和锯齿波发生器（续</a:t>
            </a:r>
            <a:r>
              <a:rPr lang="en-US" altLang="zh-CN" smtClean="0">
                <a:ea typeface="宋体" charset="-122"/>
              </a:rPr>
              <a:t>7</a:t>
            </a:r>
            <a:r>
              <a:rPr lang="zh-CN" altLang="en-US" smtClean="0">
                <a:ea typeface="宋体" charset="-122"/>
              </a:rPr>
              <a:t>）</a:t>
            </a:r>
            <a:endParaRPr lang="zh-CN" altLang="en-US" smtClean="0">
              <a:ea typeface="楷体_GB2312" pitchFamily="49" charset="-122"/>
            </a:endParaRP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61</a:t>
            </a:fld>
            <a:endParaRPr lang="zh-CN" altLang="en-US"/>
          </a:p>
        </p:txBody>
      </p:sp>
      <p:pic>
        <p:nvPicPr>
          <p:cNvPr id="59395" name="Picture 5">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1371283"/>
            <a:ext cx="7577137"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pic>
      <p:sp>
        <p:nvSpPr>
          <p:cNvPr id="59396" name="Rectangle 6"/>
          <p:cNvSpPr>
            <a:spLocks noChangeArrowheads="1"/>
          </p:cNvSpPr>
          <p:nvPr/>
        </p:nvSpPr>
        <p:spPr bwMode="auto">
          <a:xfrm>
            <a:off x="2538413" y="837883"/>
            <a:ext cx="4516437"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p>
            <a:pPr>
              <a:lnSpc>
                <a:spcPct val="120000"/>
              </a:lnSpc>
              <a:spcBef>
                <a:spcPct val="20000"/>
              </a:spcBef>
              <a:buClr>
                <a:srgbClr val="000000"/>
              </a:buClr>
              <a:buSzPct val="80000"/>
              <a:buFont typeface="Wingdings" pitchFamily="2" charset="2"/>
              <a:buNone/>
            </a:pPr>
            <a:r>
              <a:rPr kumimoji="0" lang="zh-CN" altLang="en-US" dirty="0">
                <a:solidFill>
                  <a:srgbClr val="000000"/>
                </a:solidFill>
              </a:rPr>
              <a:t>锯齿波－矩形波发生器仿真实验</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pPr eaLnBrk="1" hangingPunct="1"/>
            <a:r>
              <a:rPr lang="en-US" altLang="zh-CN" dirty="0" smtClean="0">
                <a:ea typeface="宋体" charset="-122"/>
              </a:rPr>
              <a:t>8.3.1 </a:t>
            </a:r>
            <a:r>
              <a:rPr lang="zh-CN" altLang="en-US" dirty="0" smtClean="0">
                <a:ea typeface="宋体" charset="-122"/>
              </a:rPr>
              <a:t>集成函数发生器</a:t>
            </a:r>
            <a:r>
              <a:rPr lang="en-US" altLang="zh-CN" dirty="0" smtClean="0">
                <a:ea typeface="宋体" charset="-122"/>
              </a:rPr>
              <a:t>8038</a:t>
            </a:r>
            <a:endParaRPr lang="zh-CN" altLang="en-US" dirty="0" smtClean="0">
              <a:ea typeface="宋体" charset="-122"/>
            </a:endParaRP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62</a:t>
            </a:fld>
            <a:endParaRPr lang="zh-CN" altLang="en-US"/>
          </a:p>
        </p:txBody>
      </p:sp>
      <p:sp>
        <p:nvSpPr>
          <p:cNvPr id="60419" name="内容占位符 2"/>
          <p:cNvSpPr>
            <a:spLocks noGrp="1"/>
          </p:cNvSpPr>
          <p:nvPr>
            <p:ph sz="quarter" idx="11"/>
          </p:nvPr>
        </p:nvSpPr>
        <p:spPr>
          <a:xfrm>
            <a:off x="107504" y="632624"/>
            <a:ext cx="8892480" cy="5544616"/>
          </a:xfrm>
        </p:spPr>
        <p:txBody>
          <a:bodyPr/>
          <a:lstStyle/>
          <a:p>
            <a:pPr marL="0" indent="630238" eaLnBrk="1" hangingPunct="1">
              <a:lnSpc>
                <a:spcPct val="150000"/>
              </a:lnSpc>
              <a:buFont typeface="Wingdings" pitchFamily="2" charset="2"/>
              <a:buNone/>
            </a:pPr>
            <a:r>
              <a:rPr lang="zh-CN" altLang="en-US" sz="2400" dirty="0" smtClean="0">
                <a:ea typeface="宋体" charset="-122"/>
              </a:rPr>
              <a:t>集成函数发生器</a:t>
            </a:r>
            <a:r>
              <a:rPr lang="en-US" altLang="zh-CN" sz="2400" dirty="0" smtClean="0">
                <a:ea typeface="宋体" charset="-122"/>
              </a:rPr>
              <a:t>8038</a:t>
            </a:r>
            <a:r>
              <a:rPr lang="zh-CN" altLang="en-US" sz="2400" dirty="0" smtClean="0">
                <a:ea typeface="宋体" charset="-122"/>
              </a:rPr>
              <a:t>是一种多用途的波形发生器，可用来产生正弦波、方波、三角波和锯齿波，其振荡频率可通过外加的直流电压进行调节，是一种应用广泛的压控集成信号产生器。</a:t>
            </a:r>
          </a:p>
        </p:txBody>
      </p:sp>
      <p:pic>
        <p:nvPicPr>
          <p:cNvPr id="60420" name="图片 185"/>
          <p:cNvPicPr>
            <a:picLocks noChangeAspect="1" noChangeArrowheads="1"/>
          </p:cNvPicPr>
          <p:nvPr/>
        </p:nvPicPr>
        <p:blipFill>
          <a:blip r:embed="rId2" cstate="print">
            <a:extLst>
              <a:ext uri="{28A0092B-C50C-407E-A947-70E740481C1C}">
                <a14:useLocalDpi xmlns:a14="http://schemas.microsoft.com/office/drawing/2010/main" val="0"/>
              </a:ext>
            </a:extLst>
          </a:blip>
          <a:srcRect l="2257" t="4900" r="5208"/>
          <a:stretch>
            <a:fillRect/>
          </a:stretch>
        </p:blipFill>
        <p:spPr bwMode="auto">
          <a:xfrm>
            <a:off x="1035050" y="2401570"/>
            <a:ext cx="6389688" cy="395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420"/>
                                        </p:tgtEl>
                                        <p:attrNameLst>
                                          <p:attrName>style.visibility</p:attrName>
                                        </p:attrNameLst>
                                      </p:cBhvr>
                                      <p:to>
                                        <p:strVal val="visible"/>
                                      </p:to>
                                    </p:set>
                                    <p:anim calcmode="lin" valueType="num">
                                      <p:cBhvr additive="base">
                                        <p:cTn id="13" dur="500" fill="hold"/>
                                        <p:tgtEl>
                                          <p:spTgt spid="60420"/>
                                        </p:tgtEl>
                                        <p:attrNameLst>
                                          <p:attrName>ppt_x</p:attrName>
                                        </p:attrNameLst>
                                      </p:cBhvr>
                                      <p:tavLst>
                                        <p:tav tm="0">
                                          <p:val>
                                            <p:strVal val="#ppt_x"/>
                                          </p:val>
                                        </p:tav>
                                        <p:tav tm="100000">
                                          <p:val>
                                            <p:strVal val="#ppt_x"/>
                                          </p:val>
                                        </p:tav>
                                      </p:tavLst>
                                    </p:anim>
                                    <p:anim calcmode="lin" valueType="num">
                                      <p:cBhvr additive="base">
                                        <p:cTn id="14" dur="500" fill="hold"/>
                                        <p:tgtEl>
                                          <p:spTgt spid="604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pPr eaLnBrk="1" hangingPunct="1"/>
            <a:r>
              <a:rPr lang="en-US" altLang="zh-CN" sz="3200" dirty="0" smtClean="0">
                <a:ea typeface="宋体" charset="-122"/>
              </a:rPr>
              <a:t>8.3.1 </a:t>
            </a:r>
            <a:r>
              <a:rPr lang="zh-CN" altLang="en-US" sz="3200" dirty="0" smtClean="0">
                <a:ea typeface="宋体" charset="-122"/>
              </a:rPr>
              <a:t>集成函数发生器</a:t>
            </a:r>
            <a:r>
              <a:rPr lang="en-US" altLang="zh-CN" sz="3200" dirty="0" smtClean="0">
                <a:ea typeface="宋体" charset="-122"/>
              </a:rPr>
              <a:t>8038</a:t>
            </a:r>
            <a:endParaRPr lang="zh-CN" altLang="en-US" sz="3200" dirty="0" smtClean="0">
              <a:ea typeface="宋体" charset="-122"/>
            </a:endParaRP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63</a:t>
            </a:fld>
            <a:endParaRPr lang="zh-CN" altLang="en-US"/>
          </a:p>
        </p:txBody>
      </p:sp>
      <p:sp>
        <p:nvSpPr>
          <p:cNvPr id="61443" name="内容占位符 2"/>
          <p:cNvSpPr>
            <a:spLocks noGrp="1"/>
          </p:cNvSpPr>
          <p:nvPr>
            <p:ph sz="quarter" idx="11"/>
          </p:nvPr>
        </p:nvSpPr>
        <p:spPr/>
        <p:txBody>
          <a:bodyPr/>
          <a:lstStyle/>
          <a:p>
            <a:r>
              <a:rPr lang="zh-CN" altLang="en-US" sz="2200" dirty="0" smtClean="0">
                <a:ea typeface="宋体" charset="-122"/>
              </a:rPr>
              <a:t>比较器Ａ、Ｂ的门限电压分别为两个电源电压之和（</a:t>
            </a:r>
            <a:r>
              <a:rPr lang="en-US" altLang="zh-CN" sz="2200" i="1" dirty="0" smtClean="0">
                <a:ea typeface="宋体" charset="-122"/>
              </a:rPr>
              <a:t>U</a:t>
            </a:r>
            <a:r>
              <a:rPr lang="en-US" altLang="zh-CN" sz="2200" baseline="-25000" dirty="0" smtClean="0">
                <a:ea typeface="宋体" charset="-122"/>
              </a:rPr>
              <a:t>CC</a:t>
            </a:r>
            <a:r>
              <a:rPr lang="en-US" altLang="zh-CN" sz="2200" dirty="0" smtClean="0">
                <a:ea typeface="宋体" charset="-122"/>
              </a:rPr>
              <a:t>+</a:t>
            </a:r>
            <a:r>
              <a:rPr lang="en-US" altLang="zh-CN" sz="2200" i="1" dirty="0" smtClean="0">
                <a:ea typeface="宋体" charset="-122"/>
              </a:rPr>
              <a:t>U</a:t>
            </a:r>
            <a:r>
              <a:rPr lang="en-US" altLang="zh-CN" sz="2200" baseline="-25000" dirty="0" smtClean="0">
                <a:ea typeface="宋体" charset="-122"/>
              </a:rPr>
              <a:t>EE</a:t>
            </a:r>
            <a:r>
              <a:rPr lang="zh-CN" altLang="en-US" sz="2200" dirty="0" smtClean="0">
                <a:ea typeface="宋体" charset="-122"/>
              </a:rPr>
              <a:t>）的</a:t>
            </a:r>
            <a:r>
              <a:rPr lang="en-US" altLang="zh-CN" sz="2200" dirty="0" smtClean="0">
                <a:ea typeface="宋体" charset="-122"/>
              </a:rPr>
              <a:t>2/3</a:t>
            </a:r>
            <a:r>
              <a:rPr lang="zh-CN" altLang="en-US" sz="2200" dirty="0" smtClean="0">
                <a:ea typeface="宋体" charset="-122"/>
              </a:rPr>
              <a:t>和</a:t>
            </a:r>
            <a:r>
              <a:rPr lang="en-US" altLang="zh-CN" sz="2200" dirty="0" smtClean="0">
                <a:ea typeface="宋体" charset="-122"/>
              </a:rPr>
              <a:t>1/3</a:t>
            </a:r>
            <a:r>
              <a:rPr lang="zh-CN" altLang="en-US" sz="2200" dirty="0" smtClean="0">
                <a:ea typeface="宋体" charset="-122"/>
              </a:rPr>
              <a:t>；</a:t>
            </a:r>
            <a:endParaRPr lang="en-US" altLang="zh-CN" sz="2200" dirty="0" smtClean="0">
              <a:ea typeface="宋体" charset="-122"/>
            </a:endParaRPr>
          </a:p>
          <a:p>
            <a:r>
              <a:rPr lang="zh-CN" altLang="en-US" sz="2200" dirty="0" smtClean="0">
                <a:ea typeface="宋体" charset="-122"/>
              </a:rPr>
              <a:t>电流源</a:t>
            </a:r>
            <a:r>
              <a:rPr lang="en-US" altLang="zh-CN" sz="2200" i="1" dirty="0" smtClean="0">
                <a:ea typeface="宋体" charset="-122"/>
              </a:rPr>
              <a:t>I</a:t>
            </a:r>
            <a:r>
              <a:rPr lang="en-US" altLang="zh-CN" sz="2200" baseline="-25000" dirty="0" smtClean="0">
                <a:ea typeface="宋体" charset="-122"/>
              </a:rPr>
              <a:t>1</a:t>
            </a:r>
            <a:r>
              <a:rPr lang="zh-CN" altLang="en-US" sz="2200" dirty="0" smtClean="0">
                <a:ea typeface="宋体" charset="-122"/>
              </a:rPr>
              <a:t>和</a:t>
            </a:r>
            <a:r>
              <a:rPr lang="en-US" altLang="zh-CN" sz="2200" i="1" dirty="0" smtClean="0">
                <a:ea typeface="宋体" charset="-122"/>
              </a:rPr>
              <a:t>I</a:t>
            </a:r>
            <a:r>
              <a:rPr lang="en-US" altLang="zh-CN" sz="2200" baseline="-25000" dirty="0" smtClean="0">
                <a:ea typeface="宋体" charset="-122"/>
              </a:rPr>
              <a:t>2</a:t>
            </a:r>
            <a:r>
              <a:rPr lang="zh-CN" altLang="en-US" sz="2200" dirty="0" smtClean="0">
                <a:ea typeface="宋体" charset="-122"/>
              </a:rPr>
              <a:t>的大小可通过外接电阻调节，</a:t>
            </a:r>
            <a:r>
              <a:rPr lang="en-US" altLang="zh-CN" sz="2200" i="1" dirty="0" smtClean="0">
                <a:ea typeface="宋体" charset="-122"/>
              </a:rPr>
              <a:t>I</a:t>
            </a:r>
            <a:r>
              <a:rPr lang="en-US" altLang="zh-CN" sz="2200" baseline="-25000" dirty="0" smtClean="0">
                <a:ea typeface="宋体" charset="-122"/>
              </a:rPr>
              <a:t>2</a:t>
            </a:r>
            <a:r>
              <a:rPr lang="zh-CN" altLang="en-US" sz="2200" dirty="0" smtClean="0">
                <a:ea typeface="宋体" charset="-122"/>
              </a:rPr>
              <a:t>必须大于</a:t>
            </a:r>
            <a:r>
              <a:rPr lang="en-US" altLang="zh-CN" sz="2200" i="1" dirty="0" smtClean="0">
                <a:ea typeface="宋体" charset="-122"/>
              </a:rPr>
              <a:t>I</a:t>
            </a:r>
            <a:r>
              <a:rPr lang="en-US" altLang="zh-CN" sz="2200" baseline="-25000" dirty="0" smtClean="0">
                <a:ea typeface="宋体" charset="-122"/>
              </a:rPr>
              <a:t>1</a:t>
            </a:r>
            <a:r>
              <a:rPr lang="zh-CN" altLang="en-US" sz="2200" dirty="0" smtClean="0">
                <a:ea typeface="宋体" charset="-122"/>
              </a:rPr>
              <a:t>；</a:t>
            </a:r>
            <a:endParaRPr lang="en-US" altLang="zh-CN" sz="2200" dirty="0" smtClean="0">
              <a:ea typeface="宋体" charset="-122"/>
            </a:endParaRPr>
          </a:p>
          <a:p>
            <a:r>
              <a:rPr lang="zh-CN" altLang="en-US" sz="2200" dirty="0" smtClean="0">
                <a:ea typeface="宋体" charset="-122"/>
              </a:rPr>
              <a:t>触发器的输出端为低电平时，控制开关</a:t>
            </a:r>
            <a:r>
              <a:rPr lang="en-US" altLang="zh-CN" sz="2200" dirty="0" smtClean="0">
                <a:ea typeface="宋体" charset="-122"/>
              </a:rPr>
              <a:t>S</a:t>
            </a:r>
            <a:r>
              <a:rPr lang="zh-CN" altLang="en-US" sz="2200" dirty="0" smtClean="0">
                <a:ea typeface="宋体" charset="-122"/>
              </a:rPr>
              <a:t>使电流源</a:t>
            </a:r>
            <a:r>
              <a:rPr lang="en-US" altLang="zh-CN" sz="2200" i="1" dirty="0" smtClean="0">
                <a:ea typeface="宋体" charset="-122"/>
              </a:rPr>
              <a:t>I</a:t>
            </a:r>
            <a:r>
              <a:rPr lang="en-US" altLang="zh-CN" sz="2200" baseline="-25000" dirty="0" smtClean="0">
                <a:ea typeface="宋体" charset="-122"/>
              </a:rPr>
              <a:t>2</a:t>
            </a:r>
            <a:r>
              <a:rPr lang="zh-CN" altLang="en-US" sz="2200" dirty="0" smtClean="0">
                <a:ea typeface="宋体" charset="-122"/>
              </a:rPr>
              <a:t>断开；</a:t>
            </a:r>
            <a:endParaRPr lang="en-US" altLang="zh-CN" sz="2200" dirty="0" smtClean="0">
              <a:ea typeface="宋体" charset="-122"/>
            </a:endParaRPr>
          </a:p>
          <a:p>
            <a:r>
              <a:rPr lang="zh-CN" altLang="en-US" sz="2200" dirty="0" smtClean="0">
                <a:ea typeface="宋体" charset="-122"/>
              </a:rPr>
              <a:t>电流源</a:t>
            </a:r>
            <a:r>
              <a:rPr lang="en-US" altLang="zh-CN" sz="2200" i="1" dirty="0" smtClean="0">
                <a:ea typeface="宋体" charset="-122"/>
              </a:rPr>
              <a:t>I</a:t>
            </a:r>
            <a:r>
              <a:rPr lang="en-US" altLang="zh-CN" sz="2200" baseline="-25000" dirty="0" smtClean="0">
                <a:ea typeface="宋体" charset="-122"/>
              </a:rPr>
              <a:t>1</a:t>
            </a:r>
            <a:r>
              <a:rPr lang="zh-CN" altLang="en-US" sz="2200" dirty="0" smtClean="0">
                <a:ea typeface="宋体" charset="-122"/>
              </a:rPr>
              <a:t>向外接电容</a:t>
            </a:r>
            <a:r>
              <a:rPr lang="en-US" altLang="zh-CN" sz="2200" i="1" dirty="0" smtClean="0">
                <a:ea typeface="宋体" charset="-122"/>
              </a:rPr>
              <a:t>C</a:t>
            </a:r>
            <a:r>
              <a:rPr lang="zh-CN" altLang="en-US" sz="2200" dirty="0" smtClean="0">
                <a:ea typeface="宋体" charset="-122"/>
              </a:rPr>
              <a:t>充电，使电容两端电压随时间线性上升；</a:t>
            </a:r>
            <a:endParaRPr lang="en-US" altLang="zh-CN" sz="2200" dirty="0" smtClean="0">
              <a:ea typeface="宋体" charset="-122"/>
            </a:endParaRPr>
          </a:p>
          <a:p>
            <a:r>
              <a:rPr lang="zh-CN" altLang="en-US" sz="2200" dirty="0" smtClean="0">
                <a:ea typeface="宋体" charset="-122"/>
              </a:rPr>
              <a:t>当</a:t>
            </a:r>
            <a:r>
              <a:rPr lang="en-US" altLang="zh-CN" sz="2200" i="1" dirty="0" err="1" smtClean="0">
                <a:ea typeface="宋体" charset="-122"/>
              </a:rPr>
              <a:t>u</a:t>
            </a:r>
            <a:r>
              <a:rPr lang="en-US" altLang="zh-CN" sz="2200" i="1" baseline="-25000" dirty="0" err="1" smtClean="0">
                <a:ea typeface="宋体" charset="-122"/>
              </a:rPr>
              <a:t>C</a:t>
            </a:r>
            <a:r>
              <a:rPr lang="zh-CN" altLang="en-US" sz="2200" dirty="0" smtClean="0">
                <a:ea typeface="宋体" charset="-122"/>
              </a:rPr>
              <a:t>上升到</a:t>
            </a:r>
            <a:r>
              <a:rPr lang="en-US" altLang="zh-CN" sz="2200" i="1" dirty="0" err="1" smtClean="0">
                <a:ea typeface="宋体" charset="-122"/>
              </a:rPr>
              <a:t>u</a:t>
            </a:r>
            <a:r>
              <a:rPr lang="en-US" altLang="zh-CN" sz="2200" i="1" baseline="-25000" dirty="0" err="1" smtClean="0">
                <a:ea typeface="宋体" charset="-122"/>
              </a:rPr>
              <a:t>C</a:t>
            </a:r>
            <a:r>
              <a:rPr lang="en-US" altLang="zh-CN" sz="2200" dirty="0" smtClean="0">
                <a:ea typeface="宋体" charset="-122"/>
              </a:rPr>
              <a:t>=2(</a:t>
            </a:r>
            <a:r>
              <a:rPr lang="en-US" altLang="zh-CN" sz="2200" i="1" dirty="0" smtClean="0">
                <a:ea typeface="宋体" charset="-122"/>
              </a:rPr>
              <a:t>U</a:t>
            </a:r>
            <a:r>
              <a:rPr lang="en-US" altLang="zh-CN" sz="2200" baseline="-25000" dirty="0" smtClean="0">
                <a:ea typeface="宋体" charset="-122"/>
              </a:rPr>
              <a:t>CC</a:t>
            </a:r>
            <a:r>
              <a:rPr lang="en-US" altLang="zh-CN" sz="2200" dirty="0" smtClean="0">
                <a:ea typeface="宋体" charset="-122"/>
              </a:rPr>
              <a:t>+</a:t>
            </a:r>
            <a:r>
              <a:rPr lang="en-US" altLang="zh-CN" sz="2200" i="1" dirty="0" smtClean="0">
                <a:ea typeface="宋体" charset="-122"/>
              </a:rPr>
              <a:t>U</a:t>
            </a:r>
            <a:r>
              <a:rPr lang="en-US" altLang="zh-CN" sz="2200" baseline="-25000" dirty="0" smtClean="0">
                <a:ea typeface="宋体" charset="-122"/>
              </a:rPr>
              <a:t>EE</a:t>
            </a:r>
            <a:r>
              <a:rPr lang="en-US" altLang="zh-CN" sz="2200" dirty="0" smtClean="0">
                <a:ea typeface="宋体" charset="-122"/>
              </a:rPr>
              <a:t>)/3</a:t>
            </a:r>
            <a:r>
              <a:rPr lang="zh-CN" altLang="en-US" sz="2200" dirty="0" smtClean="0">
                <a:ea typeface="宋体" charset="-122"/>
              </a:rPr>
              <a:t>时，比较器Ａ输出发生跳变，触发器输出由低电平变为高电平，控制开关</a:t>
            </a:r>
            <a:r>
              <a:rPr lang="en-US" altLang="zh-CN" sz="2200" dirty="0" smtClean="0">
                <a:ea typeface="宋体" charset="-122"/>
              </a:rPr>
              <a:t>S</a:t>
            </a:r>
            <a:r>
              <a:rPr lang="zh-CN" altLang="en-US" sz="2200" dirty="0" smtClean="0">
                <a:ea typeface="宋体" charset="-122"/>
              </a:rPr>
              <a:t>使电流源</a:t>
            </a:r>
            <a:r>
              <a:rPr lang="zh-CN" altLang="en-US" sz="2200" i="1" dirty="0" smtClean="0">
                <a:ea typeface="宋体" charset="-122"/>
              </a:rPr>
              <a:t>Ｉ</a:t>
            </a:r>
            <a:r>
              <a:rPr lang="en-US" altLang="zh-CN" sz="2200" baseline="-25000" dirty="0" smtClean="0">
                <a:ea typeface="宋体" charset="-122"/>
              </a:rPr>
              <a:t>2</a:t>
            </a:r>
            <a:r>
              <a:rPr lang="zh-CN" altLang="en-US" sz="2200" dirty="0" smtClean="0">
                <a:ea typeface="宋体" charset="-122"/>
              </a:rPr>
              <a:t>接通；</a:t>
            </a:r>
            <a:endParaRPr lang="en-US" altLang="zh-CN" sz="2200" dirty="0" smtClean="0">
              <a:ea typeface="宋体" charset="-122"/>
            </a:endParaRPr>
          </a:p>
          <a:p>
            <a:r>
              <a:rPr lang="zh-CN" altLang="en-US" sz="2200" dirty="0" smtClean="0">
                <a:ea typeface="宋体" charset="-122"/>
              </a:rPr>
              <a:t>由于</a:t>
            </a:r>
            <a:r>
              <a:rPr lang="en-US" altLang="zh-CN" sz="2200" i="1" dirty="0" smtClean="0">
                <a:ea typeface="宋体" charset="-122"/>
              </a:rPr>
              <a:t>I</a:t>
            </a:r>
            <a:r>
              <a:rPr lang="en-US" altLang="zh-CN" sz="2200" baseline="-25000" dirty="0" smtClean="0">
                <a:ea typeface="宋体" charset="-122"/>
              </a:rPr>
              <a:t>2</a:t>
            </a:r>
            <a:r>
              <a:rPr lang="en-US" altLang="zh-CN" sz="2200" dirty="0" smtClean="0">
                <a:ea typeface="宋体" charset="-122"/>
              </a:rPr>
              <a:t> &gt;</a:t>
            </a:r>
            <a:r>
              <a:rPr lang="en-US" altLang="zh-CN" sz="2200" i="1" dirty="0" smtClean="0">
                <a:ea typeface="宋体" charset="-122"/>
              </a:rPr>
              <a:t>I</a:t>
            </a:r>
            <a:r>
              <a:rPr lang="en-US" altLang="zh-CN" sz="2200" baseline="-25000" dirty="0" smtClean="0">
                <a:ea typeface="宋体" charset="-122"/>
              </a:rPr>
              <a:t>1</a:t>
            </a:r>
            <a:r>
              <a:rPr lang="zh-CN" altLang="en-US" sz="2200" dirty="0" smtClean="0">
                <a:ea typeface="宋体" charset="-122"/>
              </a:rPr>
              <a:t>，外接电容</a:t>
            </a:r>
            <a:r>
              <a:rPr lang="en-US" altLang="zh-CN" sz="2200" i="1" dirty="0" smtClean="0">
                <a:ea typeface="宋体" charset="-122"/>
              </a:rPr>
              <a:t>C</a:t>
            </a:r>
            <a:r>
              <a:rPr lang="zh-CN" altLang="en-US" sz="2200" dirty="0" smtClean="0">
                <a:ea typeface="宋体" charset="-122"/>
              </a:rPr>
              <a:t>放电，</a:t>
            </a:r>
            <a:r>
              <a:rPr lang="en-US" altLang="zh-CN" sz="2200" i="1" dirty="0" err="1" smtClean="0">
                <a:ea typeface="宋体" charset="-122"/>
              </a:rPr>
              <a:t>u</a:t>
            </a:r>
            <a:r>
              <a:rPr lang="en-US" altLang="zh-CN" sz="2200" i="1" baseline="-25000" dirty="0" err="1" smtClean="0">
                <a:ea typeface="宋体" charset="-122"/>
              </a:rPr>
              <a:t>C</a:t>
            </a:r>
            <a:r>
              <a:rPr lang="zh-CN" altLang="en-US" sz="2200" dirty="0" smtClean="0">
                <a:ea typeface="宋体" charset="-122"/>
              </a:rPr>
              <a:t>随时间线性下降；</a:t>
            </a:r>
            <a:endParaRPr lang="en-US" altLang="zh-CN" sz="2200" dirty="0" smtClean="0">
              <a:ea typeface="宋体" charset="-122"/>
            </a:endParaRPr>
          </a:p>
          <a:p>
            <a:r>
              <a:rPr lang="zh-CN" altLang="en-US" sz="2200" dirty="0" smtClean="0">
                <a:ea typeface="宋体" charset="-122"/>
              </a:rPr>
              <a:t>当</a:t>
            </a:r>
            <a:r>
              <a:rPr lang="en-US" altLang="zh-CN" sz="2200" i="1" dirty="0" err="1" smtClean="0">
                <a:ea typeface="宋体" charset="-122"/>
              </a:rPr>
              <a:t>u</a:t>
            </a:r>
            <a:r>
              <a:rPr lang="en-US" altLang="zh-CN" sz="2200" i="1" baseline="-25000" dirty="0" err="1" smtClean="0">
                <a:ea typeface="宋体" charset="-122"/>
              </a:rPr>
              <a:t>C</a:t>
            </a:r>
            <a:r>
              <a:rPr lang="zh-CN" altLang="en-US" sz="2200" dirty="0" smtClean="0">
                <a:ea typeface="宋体" charset="-122"/>
              </a:rPr>
              <a:t>下降到</a:t>
            </a:r>
            <a:r>
              <a:rPr lang="en-US" altLang="zh-CN" sz="2200" i="1" dirty="0" err="1" smtClean="0">
                <a:ea typeface="宋体" charset="-122"/>
              </a:rPr>
              <a:t>u</a:t>
            </a:r>
            <a:r>
              <a:rPr lang="en-US" altLang="zh-CN" sz="2200" i="1" baseline="-25000" dirty="0" err="1" smtClean="0">
                <a:ea typeface="宋体" charset="-122"/>
              </a:rPr>
              <a:t>C</a:t>
            </a:r>
            <a:r>
              <a:rPr lang="zh-CN" altLang="en-US" sz="2200" dirty="0" smtClean="0">
                <a:ea typeface="宋体" charset="-122"/>
              </a:rPr>
              <a:t>≤</a:t>
            </a:r>
            <a:r>
              <a:rPr lang="en-US" altLang="zh-CN" sz="2200" dirty="0" smtClean="0">
                <a:ea typeface="宋体" charset="-122"/>
              </a:rPr>
              <a:t>(</a:t>
            </a:r>
            <a:r>
              <a:rPr lang="en-US" altLang="zh-CN" sz="2200" i="1" dirty="0" smtClean="0">
                <a:ea typeface="宋体" charset="-122"/>
              </a:rPr>
              <a:t>U</a:t>
            </a:r>
            <a:r>
              <a:rPr lang="en-US" altLang="zh-CN" sz="2200" baseline="-25000" dirty="0" smtClean="0">
                <a:ea typeface="宋体" charset="-122"/>
              </a:rPr>
              <a:t>CC</a:t>
            </a:r>
            <a:r>
              <a:rPr lang="en-US" altLang="zh-CN" sz="2200" dirty="0" smtClean="0">
                <a:ea typeface="宋体" charset="-122"/>
              </a:rPr>
              <a:t>+</a:t>
            </a:r>
            <a:r>
              <a:rPr lang="en-US" altLang="zh-CN" sz="2200" i="1" dirty="0" smtClean="0">
                <a:ea typeface="宋体" charset="-122"/>
              </a:rPr>
              <a:t>U</a:t>
            </a:r>
            <a:r>
              <a:rPr lang="en-US" altLang="zh-CN" sz="2200" baseline="-25000" dirty="0" smtClean="0">
                <a:ea typeface="宋体" charset="-122"/>
              </a:rPr>
              <a:t>EE</a:t>
            </a:r>
            <a:r>
              <a:rPr lang="en-US" altLang="zh-CN" sz="2200" dirty="0" smtClean="0">
                <a:ea typeface="宋体" charset="-122"/>
              </a:rPr>
              <a:t>)/3</a:t>
            </a:r>
            <a:r>
              <a:rPr lang="zh-CN" altLang="en-US" sz="2200" dirty="0" smtClean="0">
                <a:ea typeface="宋体" charset="-122"/>
              </a:rPr>
              <a:t>时，比较器Ｂ输出发生跳变，触发器输出端由高电平变为低电平，</a:t>
            </a:r>
            <a:r>
              <a:rPr lang="en-US" altLang="zh-CN" sz="2200" i="1" dirty="0" smtClean="0">
                <a:ea typeface="宋体" charset="-122"/>
              </a:rPr>
              <a:t>I</a:t>
            </a:r>
            <a:r>
              <a:rPr lang="en-US" altLang="zh-CN" sz="2200" baseline="-25000" dirty="0" smtClean="0">
                <a:ea typeface="宋体" charset="-122"/>
              </a:rPr>
              <a:t>2</a:t>
            </a:r>
            <a:r>
              <a:rPr lang="zh-CN" altLang="en-US" sz="2200" dirty="0" smtClean="0">
                <a:ea typeface="宋体" charset="-122"/>
              </a:rPr>
              <a:t>再次断开，</a:t>
            </a:r>
            <a:r>
              <a:rPr lang="en-US" altLang="zh-CN" sz="2200" i="1" dirty="0" smtClean="0">
                <a:ea typeface="宋体" charset="-122"/>
              </a:rPr>
              <a:t>I</a:t>
            </a:r>
            <a:r>
              <a:rPr lang="en-US" altLang="zh-CN" sz="2200" baseline="-25000" dirty="0" smtClean="0">
                <a:ea typeface="宋体" charset="-122"/>
              </a:rPr>
              <a:t>1</a:t>
            </a:r>
            <a:r>
              <a:rPr lang="zh-CN" altLang="en-US" sz="2200" dirty="0" smtClean="0">
                <a:ea typeface="宋体" charset="-122"/>
              </a:rPr>
              <a:t>再次向</a:t>
            </a:r>
            <a:r>
              <a:rPr lang="en-US" altLang="zh-CN" sz="2200" i="1" dirty="0" smtClean="0">
                <a:ea typeface="宋体" charset="-122"/>
              </a:rPr>
              <a:t>C</a:t>
            </a:r>
            <a:r>
              <a:rPr lang="zh-CN" altLang="en-US" sz="2200" dirty="0" smtClean="0">
                <a:ea typeface="宋体" charset="-122"/>
              </a:rPr>
              <a:t>充电；</a:t>
            </a:r>
            <a:endParaRPr lang="en-US" altLang="zh-CN" sz="2200" dirty="0" smtClean="0">
              <a:ea typeface="宋体" charset="-122"/>
            </a:endParaRPr>
          </a:p>
          <a:p>
            <a:r>
              <a:rPr lang="en-US" altLang="zh-CN" sz="2200" i="1" dirty="0" err="1" smtClean="0">
                <a:ea typeface="宋体" charset="-122"/>
              </a:rPr>
              <a:t>u</a:t>
            </a:r>
            <a:r>
              <a:rPr lang="en-US" altLang="zh-CN" sz="2200" i="1" baseline="-25000" dirty="0" err="1" smtClean="0">
                <a:ea typeface="宋体" charset="-122"/>
              </a:rPr>
              <a:t>C</a:t>
            </a:r>
            <a:r>
              <a:rPr lang="zh-CN" altLang="en-US" sz="2200" dirty="0" smtClean="0">
                <a:ea typeface="宋体" charset="-122"/>
              </a:rPr>
              <a:t>又随时间线性上升。</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43">
                                            <p:txEl>
                                              <p:pRg st="1" end="1"/>
                                            </p:txEl>
                                          </p:spTgt>
                                        </p:tgtEl>
                                        <p:attrNameLst>
                                          <p:attrName>style.visibility</p:attrName>
                                        </p:attrNameLst>
                                      </p:cBhvr>
                                      <p:to>
                                        <p:strVal val="visible"/>
                                      </p:to>
                                    </p:set>
                                    <p:anim calcmode="lin" valueType="num">
                                      <p:cBhvr additive="base">
                                        <p:cTn id="13" dur="500" fill="hold"/>
                                        <p:tgtEl>
                                          <p:spTgt spid="614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43">
                                            <p:txEl>
                                              <p:pRg st="2" end="2"/>
                                            </p:txEl>
                                          </p:spTgt>
                                        </p:tgtEl>
                                        <p:attrNameLst>
                                          <p:attrName>style.visibility</p:attrName>
                                        </p:attrNameLst>
                                      </p:cBhvr>
                                      <p:to>
                                        <p:strVal val="visible"/>
                                      </p:to>
                                    </p:set>
                                    <p:anim calcmode="lin" valueType="num">
                                      <p:cBhvr additive="base">
                                        <p:cTn id="19" dur="500" fill="hold"/>
                                        <p:tgtEl>
                                          <p:spTgt spid="614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43">
                                            <p:txEl>
                                              <p:pRg st="3" end="3"/>
                                            </p:txEl>
                                          </p:spTgt>
                                        </p:tgtEl>
                                        <p:attrNameLst>
                                          <p:attrName>style.visibility</p:attrName>
                                        </p:attrNameLst>
                                      </p:cBhvr>
                                      <p:to>
                                        <p:strVal val="visible"/>
                                      </p:to>
                                    </p:set>
                                    <p:anim calcmode="lin" valueType="num">
                                      <p:cBhvr additive="base">
                                        <p:cTn id="25" dur="500" fill="hold"/>
                                        <p:tgtEl>
                                          <p:spTgt spid="614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443">
                                            <p:txEl>
                                              <p:pRg st="4" end="4"/>
                                            </p:txEl>
                                          </p:spTgt>
                                        </p:tgtEl>
                                        <p:attrNameLst>
                                          <p:attrName>style.visibility</p:attrName>
                                        </p:attrNameLst>
                                      </p:cBhvr>
                                      <p:to>
                                        <p:strVal val="visible"/>
                                      </p:to>
                                    </p:set>
                                    <p:anim calcmode="lin" valueType="num">
                                      <p:cBhvr additive="base">
                                        <p:cTn id="31" dur="500" fill="hold"/>
                                        <p:tgtEl>
                                          <p:spTgt spid="614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4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1443">
                                            <p:txEl>
                                              <p:pRg st="5" end="5"/>
                                            </p:txEl>
                                          </p:spTgt>
                                        </p:tgtEl>
                                        <p:attrNameLst>
                                          <p:attrName>style.visibility</p:attrName>
                                        </p:attrNameLst>
                                      </p:cBhvr>
                                      <p:to>
                                        <p:strVal val="visible"/>
                                      </p:to>
                                    </p:set>
                                    <p:anim calcmode="lin" valueType="num">
                                      <p:cBhvr additive="base">
                                        <p:cTn id="37" dur="500" fill="hold"/>
                                        <p:tgtEl>
                                          <p:spTgt spid="6144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14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1443">
                                            <p:txEl>
                                              <p:pRg st="6" end="6"/>
                                            </p:txEl>
                                          </p:spTgt>
                                        </p:tgtEl>
                                        <p:attrNameLst>
                                          <p:attrName>style.visibility</p:attrName>
                                        </p:attrNameLst>
                                      </p:cBhvr>
                                      <p:to>
                                        <p:strVal val="visible"/>
                                      </p:to>
                                    </p:set>
                                    <p:anim calcmode="lin" valueType="num">
                                      <p:cBhvr additive="base">
                                        <p:cTn id="43" dur="500" fill="hold"/>
                                        <p:tgtEl>
                                          <p:spTgt spid="6144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14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1443">
                                            <p:txEl>
                                              <p:pRg st="7" end="7"/>
                                            </p:txEl>
                                          </p:spTgt>
                                        </p:tgtEl>
                                        <p:attrNameLst>
                                          <p:attrName>style.visibility</p:attrName>
                                        </p:attrNameLst>
                                      </p:cBhvr>
                                      <p:to>
                                        <p:strVal val="visible"/>
                                      </p:to>
                                    </p:set>
                                    <p:anim calcmode="lin" valueType="num">
                                      <p:cBhvr additive="base">
                                        <p:cTn id="49" dur="500" fill="hold"/>
                                        <p:tgtEl>
                                          <p:spTgt spid="6144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14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3"/>
          <p:cNvSpPr>
            <a:spLocks noGrp="1"/>
          </p:cNvSpPr>
          <p:nvPr>
            <p:ph type="title"/>
          </p:nvPr>
        </p:nvSpPr>
        <p:spPr/>
        <p:txBody>
          <a:bodyPr/>
          <a:lstStyle/>
          <a:p>
            <a:pPr eaLnBrk="1" hangingPunct="1"/>
            <a:r>
              <a:rPr lang="en-US" altLang="zh-CN" sz="3200" dirty="0" smtClean="0">
                <a:ea typeface="宋体" charset="-122"/>
              </a:rPr>
              <a:t>8.3.1 </a:t>
            </a:r>
            <a:r>
              <a:rPr lang="zh-CN" altLang="en-US" sz="3200" dirty="0" smtClean="0">
                <a:ea typeface="宋体" charset="-122"/>
              </a:rPr>
              <a:t>集成函数发生器</a:t>
            </a:r>
            <a:r>
              <a:rPr lang="en-US" altLang="zh-CN" sz="3200" dirty="0" smtClean="0">
                <a:ea typeface="宋体" charset="-122"/>
              </a:rPr>
              <a:t>8038</a:t>
            </a:r>
            <a:endParaRPr lang="zh-CN" altLang="en-US" sz="3200" dirty="0" smtClean="0">
              <a:ea typeface="宋体" charset="-122"/>
            </a:endParaRPr>
          </a:p>
        </p:txBody>
      </p:sp>
      <p:sp>
        <p:nvSpPr>
          <p:cNvPr id="2" name="灯片编号占位符 1"/>
          <p:cNvSpPr>
            <a:spLocks noGrp="1"/>
          </p:cNvSpPr>
          <p:nvPr>
            <p:ph type="sldNum" sz="quarter" idx="12"/>
          </p:nvPr>
        </p:nvSpPr>
        <p:spPr/>
        <p:txBody>
          <a:bodyPr/>
          <a:lstStyle/>
          <a:p>
            <a:pPr>
              <a:defRPr/>
            </a:pPr>
            <a:fld id="{020670B1-1FB1-4A58-9AD7-5E524B89C57C}" type="slidenum">
              <a:rPr lang="zh-CN" altLang="en-US" smtClean="0"/>
              <a:pPr>
                <a:defRPr/>
              </a:pPr>
              <a:t>64</a:t>
            </a:fld>
            <a:endParaRPr lang="zh-CN" altLang="en-US"/>
          </a:p>
        </p:txBody>
      </p:sp>
      <p:pic>
        <p:nvPicPr>
          <p:cNvPr id="62467" name="图片 9"/>
          <p:cNvPicPr>
            <a:picLocks noChangeAspect="1" noChangeArrowheads="1"/>
          </p:cNvPicPr>
          <p:nvPr/>
        </p:nvPicPr>
        <p:blipFill>
          <a:blip r:embed="rId2">
            <a:extLst>
              <a:ext uri="{28A0092B-C50C-407E-A947-70E740481C1C}">
                <a14:useLocalDpi xmlns:a14="http://schemas.microsoft.com/office/drawing/2010/main" val="0"/>
              </a:ext>
            </a:extLst>
          </a:blip>
          <a:srcRect t="9924"/>
          <a:stretch>
            <a:fillRect/>
          </a:stretch>
        </p:blipFill>
        <p:spPr bwMode="auto">
          <a:xfrm>
            <a:off x="2190620" y="763977"/>
            <a:ext cx="3970337"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Rectangle 3"/>
          <p:cNvSpPr>
            <a:spLocks noChangeArrowheads="1"/>
          </p:cNvSpPr>
          <p:nvPr/>
        </p:nvSpPr>
        <p:spPr bwMode="auto">
          <a:xfrm>
            <a:off x="47624" y="2501911"/>
            <a:ext cx="4359483"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square" anchor="ctr">
            <a:spAutoFit/>
          </a:bodyPr>
          <a:lstStyle/>
          <a:p>
            <a:pPr marL="630238" indent="-630238">
              <a:lnSpc>
                <a:spcPct val="150000"/>
              </a:lnSpc>
            </a:pPr>
            <a:r>
              <a:rPr kumimoji="0" lang="en-US" altLang="zh-CN" sz="2000" dirty="0">
                <a:solidFill>
                  <a:srgbClr val="000000"/>
                </a:solidFill>
                <a:ea typeface="宋体" charset="-122"/>
              </a:rPr>
              <a:t>1</a:t>
            </a:r>
            <a:r>
              <a:rPr kumimoji="0" lang="zh-CN" altLang="en-US" sz="2000" dirty="0">
                <a:solidFill>
                  <a:srgbClr val="000000"/>
                </a:solidFill>
                <a:ea typeface="宋体" charset="-122"/>
              </a:rPr>
              <a:t>脚：正弦波失真度</a:t>
            </a:r>
            <a:r>
              <a:rPr kumimoji="0" lang="zh-CN" altLang="en-US" sz="2000" dirty="0" smtClean="0">
                <a:solidFill>
                  <a:srgbClr val="000000"/>
                </a:solidFill>
                <a:ea typeface="宋体" charset="-122"/>
              </a:rPr>
              <a:t>调节</a:t>
            </a:r>
            <a:endParaRPr kumimoji="0" lang="zh-CN" altLang="en-US" sz="2000" dirty="0">
              <a:ea typeface="宋体" charset="-122"/>
            </a:endParaRPr>
          </a:p>
          <a:p>
            <a:pPr marL="630238" indent="-630238" eaLnBrk="0" hangingPunct="0">
              <a:lnSpc>
                <a:spcPct val="150000"/>
              </a:lnSpc>
            </a:pPr>
            <a:r>
              <a:rPr kumimoji="0" lang="en-US" altLang="zh-CN" sz="2000" dirty="0">
                <a:solidFill>
                  <a:srgbClr val="000000"/>
                </a:solidFill>
                <a:ea typeface="宋体" charset="-122"/>
              </a:rPr>
              <a:t>2</a:t>
            </a:r>
            <a:r>
              <a:rPr kumimoji="0" lang="zh-CN" altLang="en-US" sz="2000" dirty="0">
                <a:solidFill>
                  <a:srgbClr val="000000"/>
                </a:solidFill>
                <a:ea typeface="宋体" charset="-122"/>
              </a:rPr>
              <a:t>脚：正弦波</a:t>
            </a:r>
            <a:r>
              <a:rPr kumimoji="0" lang="zh-CN" altLang="en-US" sz="2000" dirty="0" smtClean="0">
                <a:solidFill>
                  <a:srgbClr val="000000"/>
                </a:solidFill>
                <a:ea typeface="宋体" charset="-122"/>
              </a:rPr>
              <a:t>输出</a:t>
            </a:r>
            <a:endParaRPr kumimoji="0" lang="zh-CN" altLang="en-US" sz="2000" dirty="0">
              <a:ea typeface="宋体" charset="-122"/>
            </a:endParaRPr>
          </a:p>
          <a:p>
            <a:pPr marL="630238" indent="-630238" eaLnBrk="0" hangingPunct="0">
              <a:lnSpc>
                <a:spcPct val="150000"/>
              </a:lnSpc>
            </a:pPr>
            <a:r>
              <a:rPr kumimoji="0" lang="en-US" altLang="zh-CN" sz="2000" dirty="0">
                <a:solidFill>
                  <a:srgbClr val="000000"/>
                </a:solidFill>
                <a:ea typeface="宋体" charset="-122"/>
              </a:rPr>
              <a:t>3</a:t>
            </a:r>
            <a:r>
              <a:rPr kumimoji="0" lang="zh-CN" altLang="en-US" sz="2000" dirty="0">
                <a:solidFill>
                  <a:srgbClr val="000000"/>
                </a:solidFill>
                <a:ea typeface="宋体" charset="-122"/>
              </a:rPr>
              <a:t>脚：三角波</a:t>
            </a:r>
            <a:r>
              <a:rPr kumimoji="0" lang="zh-CN" altLang="en-US" sz="2000" dirty="0" smtClean="0">
                <a:solidFill>
                  <a:srgbClr val="000000"/>
                </a:solidFill>
                <a:ea typeface="宋体" charset="-122"/>
              </a:rPr>
              <a:t>输出</a:t>
            </a:r>
            <a:endParaRPr kumimoji="0" lang="zh-CN" altLang="en-US" sz="2000" dirty="0">
              <a:ea typeface="宋体" charset="-122"/>
            </a:endParaRPr>
          </a:p>
          <a:p>
            <a:pPr marL="630238" indent="-630238" eaLnBrk="0" hangingPunct="0">
              <a:lnSpc>
                <a:spcPct val="150000"/>
              </a:lnSpc>
            </a:pPr>
            <a:r>
              <a:rPr kumimoji="0" lang="en-US" altLang="zh-CN" sz="2000" dirty="0">
                <a:solidFill>
                  <a:srgbClr val="000000"/>
                </a:solidFill>
                <a:ea typeface="宋体" charset="-122"/>
              </a:rPr>
              <a:t>4</a:t>
            </a:r>
            <a:r>
              <a:rPr kumimoji="0" lang="zh-CN" altLang="en-US" sz="2000" dirty="0">
                <a:solidFill>
                  <a:srgbClr val="000000"/>
                </a:solidFill>
                <a:ea typeface="宋体" charset="-122"/>
              </a:rPr>
              <a:t>脚：方波的占空比调节、正弦波和三角波的对称调节，接电阻</a:t>
            </a:r>
            <a:r>
              <a:rPr kumimoji="0" lang="en-US" altLang="zh-CN" sz="2000" i="1" dirty="0" smtClean="0">
                <a:solidFill>
                  <a:srgbClr val="000000"/>
                </a:solidFill>
                <a:ea typeface="宋体" charset="-122"/>
              </a:rPr>
              <a:t>R</a:t>
            </a:r>
            <a:r>
              <a:rPr kumimoji="0" lang="en-US" altLang="zh-CN" sz="2000" baseline="-30000" dirty="0" smtClean="0">
                <a:solidFill>
                  <a:srgbClr val="000000"/>
                </a:solidFill>
                <a:ea typeface="宋体" charset="-122"/>
              </a:rPr>
              <a:t>A</a:t>
            </a:r>
            <a:endParaRPr kumimoji="0" lang="zh-CN" altLang="en-US" sz="2000" dirty="0">
              <a:ea typeface="宋体" charset="-122"/>
            </a:endParaRPr>
          </a:p>
          <a:p>
            <a:pPr marL="630238" indent="-630238" eaLnBrk="0" hangingPunct="0">
              <a:lnSpc>
                <a:spcPct val="150000"/>
              </a:lnSpc>
            </a:pPr>
            <a:r>
              <a:rPr kumimoji="0" lang="en-US" altLang="zh-CN" sz="2000" dirty="0">
                <a:solidFill>
                  <a:srgbClr val="000000"/>
                </a:solidFill>
                <a:ea typeface="宋体" charset="-122"/>
              </a:rPr>
              <a:t>5</a:t>
            </a:r>
            <a:r>
              <a:rPr kumimoji="0" lang="zh-CN" altLang="en-US" sz="2000" dirty="0">
                <a:solidFill>
                  <a:srgbClr val="000000"/>
                </a:solidFill>
                <a:ea typeface="宋体" charset="-122"/>
              </a:rPr>
              <a:t>脚：方波的占空比调节、正弦波和三角波的对称调节，接电阻</a:t>
            </a:r>
            <a:r>
              <a:rPr kumimoji="0" lang="en-US" altLang="zh-CN" sz="2000" i="1" dirty="0" smtClean="0">
                <a:solidFill>
                  <a:srgbClr val="000000"/>
                </a:solidFill>
                <a:ea typeface="宋体" charset="-122"/>
              </a:rPr>
              <a:t>R</a:t>
            </a:r>
            <a:r>
              <a:rPr kumimoji="0" lang="en-US" altLang="zh-CN" sz="2000" baseline="-30000" dirty="0" smtClean="0">
                <a:solidFill>
                  <a:srgbClr val="000000"/>
                </a:solidFill>
                <a:ea typeface="宋体" charset="-122"/>
              </a:rPr>
              <a:t>B</a:t>
            </a:r>
            <a:endParaRPr kumimoji="0" lang="zh-CN" altLang="en-US" sz="2000" dirty="0">
              <a:ea typeface="宋体" charset="-122"/>
            </a:endParaRPr>
          </a:p>
        </p:txBody>
      </p:sp>
      <p:sp>
        <p:nvSpPr>
          <p:cNvPr id="6" name="Rectangle 3"/>
          <p:cNvSpPr>
            <a:spLocks noChangeArrowheads="1"/>
          </p:cNvSpPr>
          <p:nvPr/>
        </p:nvSpPr>
        <p:spPr bwMode="auto">
          <a:xfrm>
            <a:off x="4723958" y="2469107"/>
            <a:ext cx="4330101"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square" anchor="ctr">
            <a:spAutoFit/>
          </a:bodyPr>
          <a:lstStyle/>
          <a:p>
            <a:pPr marL="630238" indent="-630238" eaLnBrk="0" hangingPunct="0">
              <a:lnSpc>
                <a:spcPct val="150000"/>
              </a:lnSpc>
            </a:pPr>
            <a:r>
              <a:rPr kumimoji="0" lang="en-US" altLang="zh-CN" sz="2000" dirty="0" smtClean="0">
                <a:solidFill>
                  <a:srgbClr val="000000"/>
                </a:solidFill>
                <a:ea typeface="宋体" charset="-122"/>
              </a:rPr>
              <a:t>6</a:t>
            </a:r>
            <a:r>
              <a:rPr kumimoji="0" lang="zh-CN" altLang="en-US" sz="2000" dirty="0">
                <a:solidFill>
                  <a:srgbClr val="000000"/>
                </a:solidFill>
                <a:ea typeface="宋体" charset="-122"/>
              </a:rPr>
              <a:t>脚：接正电源</a:t>
            </a:r>
            <a:r>
              <a:rPr kumimoji="0" lang="en-US" altLang="zh-CN" sz="2000" i="1" dirty="0" smtClean="0">
                <a:solidFill>
                  <a:srgbClr val="000000"/>
                </a:solidFill>
                <a:ea typeface="宋体" charset="-122"/>
              </a:rPr>
              <a:t>U</a:t>
            </a:r>
            <a:r>
              <a:rPr kumimoji="0" lang="en-US" altLang="zh-CN" sz="2000" baseline="-30000" dirty="0" smtClean="0">
                <a:solidFill>
                  <a:srgbClr val="000000"/>
                </a:solidFill>
                <a:ea typeface="宋体" charset="-122"/>
              </a:rPr>
              <a:t>CC</a:t>
            </a:r>
            <a:endParaRPr kumimoji="0" lang="zh-CN" altLang="en-US" sz="2000" dirty="0">
              <a:ea typeface="宋体" charset="-122"/>
            </a:endParaRPr>
          </a:p>
          <a:p>
            <a:pPr marL="630238" indent="-630238" eaLnBrk="0" hangingPunct="0">
              <a:lnSpc>
                <a:spcPct val="150000"/>
              </a:lnSpc>
            </a:pPr>
            <a:r>
              <a:rPr kumimoji="0" lang="en-US" altLang="zh-CN" sz="2000" dirty="0">
                <a:solidFill>
                  <a:srgbClr val="000000"/>
                </a:solidFill>
                <a:ea typeface="宋体" charset="-122"/>
              </a:rPr>
              <a:t>7</a:t>
            </a:r>
            <a:r>
              <a:rPr kumimoji="0" lang="zh-CN" altLang="en-US" sz="2000" dirty="0">
                <a:solidFill>
                  <a:srgbClr val="000000"/>
                </a:solidFill>
                <a:ea typeface="宋体" charset="-122"/>
              </a:rPr>
              <a:t>脚：调频偏置电压</a:t>
            </a:r>
            <a:r>
              <a:rPr kumimoji="0" lang="zh-CN" altLang="en-US" sz="2000" dirty="0" smtClean="0">
                <a:solidFill>
                  <a:srgbClr val="000000"/>
                </a:solidFill>
                <a:ea typeface="宋体" charset="-122"/>
              </a:rPr>
              <a:t>输出</a:t>
            </a:r>
            <a:endParaRPr kumimoji="0" lang="zh-CN" altLang="en-US" sz="2000" dirty="0">
              <a:ea typeface="宋体" charset="-122"/>
            </a:endParaRPr>
          </a:p>
          <a:p>
            <a:pPr marL="630238" indent="-630238" eaLnBrk="0" hangingPunct="0">
              <a:lnSpc>
                <a:spcPct val="150000"/>
              </a:lnSpc>
            </a:pPr>
            <a:r>
              <a:rPr kumimoji="0" lang="en-US" altLang="zh-CN" sz="2000" dirty="0">
                <a:solidFill>
                  <a:srgbClr val="000000"/>
                </a:solidFill>
                <a:ea typeface="宋体" charset="-122"/>
              </a:rPr>
              <a:t>8</a:t>
            </a:r>
            <a:r>
              <a:rPr kumimoji="0" lang="zh-CN" altLang="en-US" sz="2000" dirty="0">
                <a:solidFill>
                  <a:srgbClr val="000000"/>
                </a:solidFill>
                <a:ea typeface="宋体" charset="-122"/>
              </a:rPr>
              <a:t>脚：调频控制电压</a:t>
            </a:r>
            <a:r>
              <a:rPr kumimoji="0" lang="zh-CN" altLang="en-US" sz="2000" dirty="0" smtClean="0">
                <a:solidFill>
                  <a:srgbClr val="000000"/>
                </a:solidFill>
                <a:ea typeface="宋体" charset="-122"/>
              </a:rPr>
              <a:t>输入</a:t>
            </a:r>
            <a:endParaRPr kumimoji="0" lang="zh-CN" altLang="en-US" sz="2000" dirty="0">
              <a:ea typeface="宋体" charset="-122"/>
            </a:endParaRPr>
          </a:p>
          <a:p>
            <a:pPr marL="630238" indent="-630238" eaLnBrk="0" hangingPunct="0">
              <a:lnSpc>
                <a:spcPct val="150000"/>
              </a:lnSpc>
            </a:pPr>
            <a:r>
              <a:rPr kumimoji="0" lang="en-US" altLang="zh-CN" sz="2000" dirty="0">
                <a:solidFill>
                  <a:srgbClr val="000000"/>
                </a:solidFill>
                <a:ea typeface="宋体" charset="-122"/>
              </a:rPr>
              <a:t>9</a:t>
            </a:r>
            <a:r>
              <a:rPr kumimoji="0" lang="zh-CN" altLang="en-US" sz="2000" dirty="0">
                <a:solidFill>
                  <a:srgbClr val="000000"/>
                </a:solidFill>
                <a:ea typeface="宋体" charset="-122"/>
              </a:rPr>
              <a:t>脚：方波输出（集电极开路输出</a:t>
            </a:r>
            <a:r>
              <a:rPr kumimoji="0" lang="zh-CN" altLang="en-US" sz="2000" dirty="0" smtClean="0">
                <a:solidFill>
                  <a:srgbClr val="000000"/>
                </a:solidFill>
                <a:ea typeface="宋体" charset="-122"/>
              </a:rPr>
              <a:t>）</a:t>
            </a:r>
            <a:endParaRPr kumimoji="0" lang="zh-CN" altLang="en-US" sz="2000" dirty="0">
              <a:ea typeface="宋体" charset="-122"/>
            </a:endParaRPr>
          </a:p>
          <a:p>
            <a:pPr marL="630238" indent="-630238" eaLnBrk="0" hangingPunct="0">
              <a:lnSpc>
                <a:spcPct val="150000"/>
              </a:lnSpc>
            </a:pPr>
            <a:r>
              <a:rPr kumimoji="0" lang="en-US" altLang="zh-CN" sz="2000" dirty="0">
                <a:solidFill>
                  <a:srgbClr val="000000"/>
                </a:solidFill>
                <a:ea typeface="宋体" charset="-122"/>
              </a:rPr>
              <a:t>10</a:t>
            </a:r>
            <a:r>
              <a:rPr kumimoji="0" lang="zh-CN" altLang="en-US" sz="2000" dirty="0">
                <a:solidFill>
                  <a:srgbClr val="000000"/>
                </a:solidFill>
                <a:ea typeface="宋体" charset="-122"/>
              </a:rPr>
              <a:t>脚：外接电容</a:t>
            </a:r>
            <a:r>
              <a:rPr kumimoji="0" lang="en-US" altLang="zh-CN" sz="2000" i="1" dirty="0" smtClean="0">
                <a:solidFill>
                  <a:srgbClr val="000000"/>
                </a:solidFill>
                <a:ea typeface="宋体" charset="-122"/>
              </a:rPr>
              <a:t>C</a:t>
            </a:r>
            <a:endParaRPr kumimoji="0" lang="zh-CN" altLang="en-US" sz="2000" dirty="0">
              <a:ea typeface="宋体" charset="-122"/>
            </a:endParaRPr>
          </a:p>
          <a:p>
            <a:pPr marL="630238" indent="-630238" eaLnBrk="0" hangingPunct="0">
              <a:lnSpc>
                <a:spcPct val="150000"/>
              </a:lnSpc>
            </a:pPr>
            <a:r>
              <a:rPr kumimoji="0" lang="en-US" altLang="zh-CN" sz="2000" dirty="0">
                <a:solidFill>
                  <a:srgbClr val="000000"/>
                </a:solidFill>
                <a:ea typeface="宋体" charset="-122"/>
              </a:rPr>
              <a:t>11</a:t>
            </a:r>
            <a:r>
              <a:rPr kumimoji="0" lang="zh-CN" altLang="en-US" sz="2000" dirty="0">
                <a:solidFill>
                  <a:srgbClr val="000000"/>
                </a:solidFill>
                <a:ea typeface="宋体" charset="-122"/>
              </a:rPr>
              <a:t>脚：接负电源或</a:t>
            </a:r>
            <a:r>
              <a:rPr kumimoji="0" lang="zh-CN" altLang="en-US" sz="2000" dirty="0" smtClean="0">
                <a:solidFill>
                  <a:srgbClr val="000000"/>
                </a:solidFill>
                <a:ea typeface="宋体" charset="-122"/>
              </a:rPr>
              <a:t>接地</a:t>
            </a:r>
            <a:endParaRPr kumimoji="0" lang="zh-CN" altLang="en-US" sz="2000" dirty="0">
              <a:ea typeface="宋体" charset="-122"/>
            </a:endParaRPr>
          </a:p>
          <a:p>
            <a:pPr marL="630238" indent="-630238" eaLnBrk="0" hangingPunct="0">
              <a:lnSpc>
                <a:spcPct val="150000"/>
              </a:lnSpc>
            </a:pPr>
            <a:r>
              <a:rPr kumimoji="0" lang="en-US" altLang="zh-CN" sz="2000" dirty="0">
                <a:solidFill>
                  <a:srgbClr val="000000"/>
                </a:solidFill>
                <a:ea typeface="宋体" charset="-122"/>
              </a:rPr>
              <a:t>12</a:t>
            </a:r>
            <a:r>
              <a:rPr kumimoji="0" lang="zh-CN" altLang="en-US" sz="2000" dirty="0">
                <a:solidFill>
                  <a:srgbClr val="000000"/>
                </a:solidFill>
                <a:ea typeface="宋体" charset="-122"/>
              </a:rPr>
              <a:t>脚：正弦波失真度</a:t>
            </a:r>
            <a:r>
              <a:rPr kumimoji="0" lang="zh-CN" altLang="en-US" sz="2000" dirty="0" smtClean="0">
                <a:solidFill>
                  <a:srgbClr val="000000"/>
                </a:solidFill>
                <a:ea typeface="宋体" charset="-122"/>
              </a:rPr>
              <a:t>调节</a:t>
            </a:r>
            <a:endParaRPr kumimoji="0" lang="zh-CN" altLang="en-US" sz="2000" dirty="0">
              <a:ea typeface="宋体" charset="-122"/>
            </a:endParaRPr>
          </a:p>
          <a:p>
            <a:pPr marL="630238" indent="-630238" eaLnBrk="0" hangingPunct="0">
              <a:lnSpc>
                <a:spcPct val="150000"/>
              </a:lnSpc>
            </a:pPr>
            <a:r>
              <a:rPr kumimoji="0" lang="en-US" altLang="zh-CN" sz="2000" dirty="0">
                <a:solidFill>
                  <a:srgbClr val="000000"/>
                </a:solidFill>
                <a:ea typeface="宋体" charset="-122"/>
              </a:rPr>
              <a:t>13</a:t>
            </a:r>
            <a:r>
              <a:rPr kumimoji="0" lang="zh-CN" altLang="en-US" sz="2000" dirty="0">
                <a:solidFill>
                  <a:srgbClr val="000000"/>
                </a:solidFill>
                <a:ea typeface="宋体" charset="-122"/>
              </a:rPr>
              <a:t>、</a:t>
            </a:r>
            <a:r>
              <a:rPr kumimoji="0" lang="en-US" altLang="zh-CN" sz="2000" dirty="0">
                <a:solidFill>
                  <a:srgbClr val="000000"/>
                </a:solidFill>
                <a:ea typeface="宋体" charset="-122"/>
              </a:rPr>
              <a:t>14</a:t>
            </a:r>
            <a:r>
              <a:rPr kumimoji="0" lang="zh-CN" altLang="en-US" sz="2000" dirty="0">
                <a:solidFill>
                  <a:srgbClr val="000000"/>
                </a:solidFill>
                <a:ea typeface="宋体" charset="-122"/>
              </a:rPr>
              <a:t>脚：空</a:t>
            </a:r>
            <a:r>
              <a:rPr kumimoji="0" lang="zh-CN" altLang="en-US" sz="2000" dirty="0" smtClean="0">
                <a:solidFill>
                  <a:srgbClr val="000000"/>
                </a:solidFill>
                <a:ea typeface="宋体" charset="-122"/>
              </a:rPr>
              <a:t>脚</a:t>
            </a:r>
            <a:endParaRPr kumimoji="0" lang="zh-CN" altLang="en-US" sz="2000" dirty="0">
              <a:ea typeface="宋体" charset="-122"/>
            </a:endParaRPr>
          </a:p>
        </p:txBody>
      </p:sp>
    </p:spTree>
  </p:cSld>
  <p:clrMapOvr>
    <a:masterClrMapping/>
  </p:clrMapOvr>
  <p:transition>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pPr eaLnBrk="1" hangingPunct="1"/>
            <a:r>
              <a:rPr lang="en-US" altLang="zh-CN" sz="3200" dirty="0" smtClean="0">
                <a:ea typeface="宋体" charset="-122"/>
              </a:rPr>
              <a:t>8.3.2 </a:t>
            </a:r>
            <a:r>
              <a:rPr lang="zh-CN" altLang="en-US" sz="3200" dirty="0" smtClean="0">
                <a:ea typeface="宋体" charset="-122"/>
              </a:rPr>
              <a:t>集成函数发生器</a:t>
            </a:r>
            <a:r>
              <a:rPr lang="en-US" altLang="zh-CN" sz="3200" dirty="0" smtClean="0">
                <a:ea typeface="宋体" charset="-122"/>
              </a:rPr>
              <a:t>8038</a:t>
            </a:r>
            <a:r>
              <a:rPr lang="zh-CN" altLang="en-US" sz="3200" dirty="0" smtClean="0">
                <a:ea typeface="宋体" charset="-122"/>
              </a:rPr>
              <a:t>的典型应用</a:t>
            </a:r>
          </a:p>
        </p:txBody>
      </p:sp>
      <p:sp>
        <p:nvSpPr>
          <p:cNvPr id="2" name="灯片编号占位符 1"/>
          <p:cNvSpPr>
            <a:spLocks noGrp="1"/>
          </p:cNvSpPr>
          <p:nvPr>
            <p:ph type="sldNum" sz="quarter" idx="12"/>
          </p:nvPr>
        </p:nvSpPr>
        <p:spPr/>
        <p:txBody>
          <a:bodyPr/>
          <a:lstStyle/>
          <a:p>
            <a:pPr>
              <a:defRPr/>
            </a:pPr>
            <a:fld id="{020670B1-1FB1-4A58-9AD7-5E524B89C57C}" type="slidenum">
              <a:rPr lang="zh-CN" altLang="en-US" smtClean="0"/>
              <a:pPr>
                <a:defRPr/>
              </a:pPr>
              <a:t>65</a:t>
            </a:fld>
            <a:endParaRPr lang="zh-CN" altLang="en-US"/>
          </a:p>
        </p:txBody>
      </p:sp>
      <p:sp>
        <p:nvSpPr>
          <p:cNvPr id="63492" name="矩形 3"/>
          <p:cNvSpPr>
            <a:spLocks noChangeArrowheads="1"/>
          </p:cNvSpPr>
          <p:nvPr/>
        </p:nvSpPr>
        <p:spPr bwMode="auto">
          <a:xfrm>
            <a:off x="314325" y="792480"/>
            <a:ext cx="29686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dirty="0"/>
              <a:t>频率可调函数发生器</a:t>
            </a:r>
          </a:p>
        </p:txBody>
      </p:sp>
      <p:grpSp>
        <p:nvGrpSpPr>
          <p:cNvPr id="4" name="组合 3"/>
          <p:cNvGrpSpPr/>
          <p:nvPr/>
        </p:nvGrpSpPr>
        <p:grpSpPr>
          <a:xfrm>
            <a:off x="180994" y="1252855"/>
            <a:ext cx="8770938" cy="5051425"/>
            <a:chOff x="180994" y="1252855"/>
            <a:chExt cx="8770938" cy="5051425"/>
          </a:xfrm>
        </p:grpSpPr>
        <p:pic>
          <p:nvPicPr>
            <p:cNvPr id="63491" name="图片 187"/>
            <p:cNvPicPr>
              <a:picLocks noChangeAspect="1" noChangeArrowheads="1"/>
            </p:cNvPicPr>
            <p:nvPr/>
          </p:nvPicPr>
          <p:blipFill>
            <a:blip r:embed="rId2" cstate="print">
              <a:extLst>
                <a:ext uri="{28A0092B-C50C-407E-A947-70E740481C1C}">
                  <a14:useLocalDpi xmlns:a14="http://schemas.microsoft.com/office/drawing/2010/main" val="0"/>
                </a:ext>
              </a:extLst>
            </a:blip>
            <a:srcRect l="2605" t="3284" r="1736" b="2089"/>
            <a:stretch>
              <a:fillRect/>
            </a:stretch>
          </p:blipFill>
          <p:spPr bwMode="auto">
            <a:xfrm>
              <a:off x="180994" y="1252855"/>
              <a:ext cx="8770938" cy="505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3" name="TextBox 4"/>
            <p:cNvSpPr txBox="1">
              <a:spLocks noChangeArrowheads="1"/>
            </p:cNvSpPr>
            <p:nvPr/>
          </p:nvSpPr>
          <p:spPr bwMode="auto">
            <a:xfrm>
              <a:off x="3465830" y="1693864"/>
              <a:ext cx="5222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b="0" i="1" dirty="0">
                  <a:solidFill>
                    <a:schemeClr val="tx2"/>
                  </a:solidFill>
                </a:rPr>
                <a:t>R</a:t>
              </a:r>
              <a:r>
                <a:rPr lang="en-US" altLang="zh-CN" sz="2000" b="0" baseline="-25000" dirty="0">
                  <a:solidFill>
                    <a:schemeClr val="tx2"/>
                  </a:solidFill>
                </a:rPr>
                <a:t>P2</a:t>
              </a:r>
              <a:endParaRPr lang="zh-CN" altLang="en-US" sz="2000" b="0" dirty="0">
                <a:solidFill>
                  <a:schemeClr val="tx2"/>
                </a:solidFill>
              </a:endParaRPr>
            </a:p>
          </p:txBody>
        </p:sp>
        <p:sp>
          <p:nvSpPr>
            <p:cNvPr id="6" name="矩形 5"/>
            <p:cNvSpPr/>
            <p:nvPr/>
          </p:nvSpPr>
          <p:spPr>
            <a:xfrm>
              <a:off x="2881948" y="1644652"/>
              <a:ext cx="479425" cy="5102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p:cNvSpPr/>
            <p:nvPr/>
          </p:nvSpPr>
          <p:spPr>
            <a:xfrm>
              <a:off x="822960" y="3407728"/>
              <a:ext cx="634365" cy="670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7"/>
            <p:cNvSpPr/>
            <p:nvPr/>
          </p:nvSpPr>
          <p:spPr>
            <a:xfrm>
              <a:off x="8294745" y="4750436"/>
              <a:ext cx="622877" cy="69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8"/>
            <p:cNvSpPr/>
            <p:nvPr/>
          </p:nvSpPr>
          <p:spPr>
            <a:xfrm>
              <a:off x="7602538" y="4525328"/>
              <a:ext cx="479425" cy="472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498" name="TextBox 9"/>
            <p:cNvSpPr txBox="1">
              <a:spLocks noChangeArrowheads="1"/>
            </p:cNvSpPr>
            <p:nvPr/>
          </p:nvSpPr>
          <p:spPr bwMode="auto">
            <a:xfrm>
              <a:off x="935037" y="3578542"/>
              <a:ext cx="5222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b="0" i="1" dirty="0">
                  <a:solidFill>
                    <a:schemeClr val="tx2"/>
                  </a:solidFill>
                </a:rPr>
                <a:t>R</a:t>
              </a:r>
              <a:r>
                <a:rPr lang="en-US" altLang="zh-CN" sz="2000" b="0" baseline="-25000" dirty="0">
                  <a:solidFill>
                    <a:schemeClr val="tx2"/>
                  </a:solidFill>
                </a:rPr>
                <a:t>P1</a:t>
              </a:r>
              <a:endParaRPr lang="zh-CN" altLang="en-US" sz="2000" b="0" dirty="0">
                <a:solidFill>
                  <a:schemeClr val="tx2"/>
                </a:solidFill>
              </a:endParaRPr>
            </a:p>
          </p:txBody>
        </p:sp>
        <p:sp>
          <p:nvSpPr>
            <p:cNvPr id="63499" name="TextBox 10"/>
            <p:cNvSpPr txBox="1">
              <a:spLocks noChangeArrowheads="1"/>
            </p:cNvSpPr>
            <p:nvPr/>
          </p:nvSpPr>
          <p:spPr bwMode="auto">
            <a:xfrm>
              <a:off x="7581106" y="4500741"/>
              <a:ext cx="5222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b="0" i="1">
                  <a:solidFill>
                    <a:schemeClr val="tx2"/>
                  </a:solidFill>
                </a:rPr>
                <a:t>R</a:t>
              </a:r>
              <a:r>
                <a:rPr lang="en-US" altLang="zh-CN" sz="2000" b="0" baseline="-25000">
                  <a:solidFill>
                    <a:schemeClr val="tx2"/>
                  </a:solidFill>
                </a:rPr>
                <a:t>P3</a:t>
              </a:r>
              <a:endParaRPr lang="zh-CN" altLang="en-US" sz="2000" b="0">
                <a:solidFill>
                  <a:schemeClr val="tx2"/>
                </a:solidFill>
              </a:endParaRPr>
            </a:p>
          </p:txBody>
        </p:sp>
        <p:sp>
          <p:nvSpPr>
            <p:cNvPr id="63500" name="TextBox 11"/>
            <p:cNvSpPr txBox="1">
              <a:spLocks noChangeArrowheads="1"/>
            </p:cNvSpPr>
            <p:nvPr/>
          </p:nvSpPr>
          <p:spPr bwMode="auto">
            <a:xfrm>
              <a:off x="8294745" y="4900791"/>
              <a:ext cx="520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b="0" i="1" dirty="0">
                  <a:solidFill>
                    <a:schemeClr val="tx2"/>
                  </a:solidFill>
                </a:rPr>
                <a:t>R</a:t>
              </a:r>
              <a:r>
                <a:rPr lang="en-US" altLang="zh-CN" sz="2000" b="0" baseline="-25000" dirty="0">
                  <a:solidFill>
                    <a:schemeClr val="tx2"/>
                  </a:solidFill>
                </a:rPr>
                <a:t>P4</a:t>
              </a:r>
              <a:endParaRPr lang="zh-CN" altLang="en-US" sz="2000" b="0" dirty="0">
                <a:solidFill>
                  <a:schemeClr val="tx2"/>
                </a:solidFill>
              </a:endParaRPr>
            </a:p>
          </p:txBody>
        </p:sp>
      </p:grpSp>
    </p:spTree>
  </p:cSld>
  <p:clrMapOvr>
    <a:masterClrMapping/>
  </p:clrMapOvr>
  <p:transition>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pPr eaLnBrk="1" hangingPunct="1"/>
            <a:r>
              <a:rPr lang="en-US" altLang="zh-CN" sz="3200" dirty="0" smtClean="0">
                <a:ea typeface="宋体" charset="-122"/>
              </a:rPr>
              <a:t>8.3.2 </a:t>
            </a:r>
            <a:r>
              <a:rPr lang="zh-CN" altLang="en-US" sz="3200" dirty="0" smtClean="0">
                <a:ea typeface="宋体" charset="-122"/>
              </a:rPr>
              <a:t>集成函数发生器</a:t>
            </a:r>
            <a:r>
              <a:rPr lang="en-US" altLang="zh-CN" sz="3200" dirty="0" smtClean="0">
                <a:ea typeface="宋体" charset="-122"/>
              </a:rPr>
              <a:t>8038</a:t>
            </a:r>
            <a:r>
              <a:rPr lang="zh-CN" altLang="en-US" sz="3200" dirty="0" smtClean="0">
                <a:ea typeface="宋体" charset="-122"/>
              </a:rPr>
              <a:t>的典型应用</a:t>
            </a: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66</a:t>
            </a:fld>
            <a:endParaRPr lang="zh-CN" altLang="en-US"/>
          </a:p>
        </p:txBody>
      </p:sp>
      <p:sp>
        <p:nvSpPr>
          <p:cNvPr id="64515" name="内容占位符 2"/>
          <p:cNvSpPr>
            <a:spLocks noGrp="1"/>
          </p:cNvSpPr>
          <p:nvPr>
            <p:ph sz="quarter" idx="11"/>
          </p:nvPr>
        </p:nvSpPr>
        <p:spPr/>
        <p:txBody>
          <a:bodyPr/>
          <a:lstStyle/>
          <a:p>
            <a:pPr eaLnBrk="1" hangingPunct="1">
              <a:lnSpc>
                <a:spcPct val="150000"/>
              </a:lnSpc>
              <a:spcBef>
                <a:spcPts val="600"/>
              </a:spcBef>
            </a:pPr>
            <a:r>
              <a:rPr lang="zh-CN" altLang="en-US" sz="2400" dirty="0" smtClean="0">
                <a:ea typeface="宋体" charset="-122"/>
              </a:rPr>
              <a:t>振荡频率由电位器</a:t>
            </a:r>
            <a:r>
              <a:rPr lang="en-US" altLang="zh-CN" sz="2400" i="1" dirty="0" smtClean="0">
                <a:ea typeface="宋体" charset="-122"/>
              </a:rPr>
              <a:t>R</a:t>
            </a:r>
            <a:r>
              <a:rPr lang="en-US" altLang="zh-CN" sz="2400" baseline="-25000" dirty="0" smtClean="0">
                <a:ea typeface="宋体" charset="-122"/>
              </a:rPr>
              <a:t>P1</a:t>
            </a:r>
            <a:r>
              <a:rPr lang="zh-CN" altLang="en-US" sz="2400" dirty="0" smtClean="0">
                <a:ea typeface="宋体" charset="-122"/>
              </a:rPr>
              <a:t>滑动触点的位置、</a:t>
            </a:r>
            <a:r>
              <a:rPr lang="en-US" altLang="zh-CN" sz="2400" i="1" dirty="0" smtClean="0">
                <a:ea typeface="宋体" charset="-122"/>
              </a:rPr>
              <a:t>C</a:t>
            </a:r>
            <a:r>
              <a:rPr lang="zh-CN" altLang="en-US" sz="2400" dirty="0" smtClean="0">
                <a:ea typeface="宋体" charset="-122"/>
              </a:rPr>
              <a:t>的容量、</a:t>
            </a:r>
            <a:r>
              <a:rPr lang="en-US" altLang="zh-CN" sz="2400" i="1" dirty="0" smtClean="0">
                <a:ea typeface="宋体" charset="-122"/>
              </a:rPr>
              <a:t>R</a:t>
            </a:r>
            <a:r>
              <a:rPr lang="en-US" altLang="zh-CN" sz="2400" baseline="-25000" dirty="0" smtClean="0">
                <a:ea typeface="宋体" charset="-122"/>
              </a:rPr>
              <a:t>A</a:t>
            </a:r>
            <a:r>
              <a:rPr lang="zh-CN" altLang="en-US" sz="2400" dirty="0" smtClean="0">
                <a:ea typeface="宋体" charset="-122"/>
              </a:rPr>
              <a:t>和</a:t>
            </a:r>
            <a:r>
              <a:rPr lang="en-US" altLang="zh-CN" sz="2400" i="1" dirty="0" smtClean="0">
                <a:ea typeface="宋体" charset="-122"/>
              </a:rPr>
              <a:t>R</a:t>
            </a:r>
            <a:r>
              <a:rPr lang="en-US" altLang="zh-CN" sz="2400" baseline="-25000" dirty="0" smtClean="0">
                <a:ea typeface="宋体" charset="-122"/>
              </a:rPr>
              <a:t>B</a:t>
            </a:r>
            <a:r>
              <a:rPr lang="zh-CN" altLang="en-US" sz="2400" dirty="0" smtClean="0">
                <a:ea typeface="宋体" charset="-122"/>
              </a:rPr>
              <a:t>的阻值决定。</a:t>
            </a:r>
            <a:endParaRPr lang="en-US" altLang="zh-CN" sz="2400" dirty="0" smtClean="0">
              <a:ea typeface="宋体" charset="-122"/>
            </a:endParaRPr>
          </a:p>
          <a:p>
            <a:pPr eaLnBrk="1" hangingPunct="1">
              <a:lnSpc>
                <a:spcPct val="150000"/>
              </a:lnSpc>
              <a:spcBef>
                <a:spcPts val="600"/>
              </a:spcBef>
            </a:pPr>
            <a:r>
              <a:rPr lang="en-US" altLang="zh-CN" sz="2400" i="1" dirty="0" smtClean="0">
                <a:ea typeface="宋体" charset="-122"/>
              </a:rPr>
              <a:t>C</a:t>
            </a:r>
            <a:r>
              <a:rPr lang="en-US" altLang="zh-CN" sz="2400" baseline="-25000" dirty="0" smtClean="0">
                <a:ea typeface="宋体" charset="-122"/>
              </a:rPr>
              <a:t>1</a:t>
            </a:r>
            <a:r>
              <a:rPr lang="zh-CN" altLang="en-US" sz="2400" dirty="0" smtClean="0">
                <a:ea typeface="宋体" charset="-122"/>
              </a:rPr>
              <a:t>为高频旁路电容</a:t>
            </a:r>
            <a:r>
              <a:rPr lang="en-US" altLang="zh-CN" sz="2400" dirty="0" smtClean="0">
                <a:ea typeface="宋体" charset="-122"/>
              </a:rPr>
              <a:t>, </a:t>
            </a:r>
            <a:r>
              <a:rPr lang="zh-CN" altLang="en-US" sz="2400" dirty="0" smtClean="0">
                <a:ea typeface="宋体" charset="-122"/>
              </a:rPr>
              <a:t>用以消除</a:t>
            </a:r>
            <a:r>
              <a:rPr lang="en-US" altLang="zh-CN" sz="2400" dirty="0" smtClean="0">
                <a:ea typeface="宋体" charset="-122"/>
              </a:rPr>
              <a:t>8</a:t>
            </a:r>
            <a:r>
              <a:rPr lang="zh-CN" altLang="en-US" sz="2400" dirty="0" smtClean="0">
                <a:ea typeface="宋体" charset="-122"/>
              </a:rPr>
              <a:t>脚的寄生交流电压，</a:t>
            </a:r>
            <a:r>
              <a:rPr lang="en-US" altLang="zh-CN" sz="2400" i="1" dirty="0" smtClean="0">
                <a:ea typeface="宋体" charset="-122"/>
              </a:rPr>
              <a:t>R</a:t>
            </a:r>
            <a:r>
              <a:rPr lang="en-US" altLang="zh-CN" sz="2400" baseline="-25000" dirty="0" smtClean="0">
                <a:ea typeface="宋体" charset="-122"/>
              </a:rPr>
              <a:t>P2</a:t>
            </a:r>
            <a:r>
              <a:rPr lang="zh-CN" altLang="en-US" sz="2400" dirty="0" smtClean="0">
                <a:ea typeface="宋体" charset="-122"/>
              </a:rPr>
              <a:t>为方波占空比和正弦波失真度调节电位器，当</a:t>
            </a:r>
            <a:r>
              <a:rPr lang="en-US" altLang="zh-CN" sz="2400" i="1" dirty="0" smtClean="0">
                <a:ea typeface="宋体" charset="-122"/>
              </a:rPr>
              <a:t>R</a:t>
            </a:r>
            <a:r>
              <a:rPr lang="en-US" altLang="zh-CN" sz="2400" baseline="-25000" dirty="0" smtClean="0">
                <a:ea typeface="宋体" charset="-122"/>
              </a:rPr>
              <a:t>P2</a:t>
            </a:r>
            <a:r>
              <a:rPr lang="zh-CN" altLang="en-US" sz="2400" dirty="0" smtClean="0">
                <a:ea typeface="宋体" charset="-122"/>
              </a:rPr>
              <a:t>位于中间时，引脚</a:t>
            </a:r>
            <a:r>
              <a:rPr lang="en-US" altLang="zh-CN" sz="2400" dirty="0" smtClean="0">
                <a:ea typeface="宋体" charset="-122"/>
              </a:rPr>
              <a:t>9</a:t>
            </a:r>
            <a:r>
              <a:rPr lang="zh-CN" altLang="en-US" sz="2400" dirty="0" smtClean="0">
                <a:ea typeface="宋体" charset="-122"/>
              </a:rPr>
              <a:t>、</a:t>
            </a:r>
            <a:r>
              <a:rPr lang="en-US" altLang="zh-CN" sz="2400" dirty="0" smtClean="0">
                <a:ea typeface="宋体" charset="-122"/>
              </a:rPr>
              <a:t>3</a:t>
            </a:r>
            <a:r>
              <a:rPr lang="zh-CN" altLang="en-US" sz="2400" dirty="0" smtClean="0">
                <a:ea typeface="宋体" charset="-122"/>
              </a:rPr>
              <a:t>和</a:t>
            </a:r>
            <a:r>
              <a:rPr lang="en-US" altLang="zh-CN" sz="2400" dirty="0" smtClean="0">
                <a:ea typeface="宋体" charset="-122"/>
              </a:rPr>
              <a:t>2</a:t>
            </a:r>
            <a:r>
              <a:rPr lang="zh-CN" altLang="en-US" sz="2400" dirty="0" smtClean="0">
                <a:ea typeface="宋体" charset="-122"/>
              </a:rPr>
              <a:t>的输出波形分别为方波、三角波和正弦波。</a:t>
            </a:r>
            <a:endParaRPr lang="en-US" altLang="zh-CN" sz="2400" dirty="0" smtClean="0">
              <a:ea typeface="宋体" charset="-122"/>
            </a:endParaRPr>
          </a:p>
          <a:p>
            <a:pPr eaLnBrk="1" hangingPunct="1">
              <a:lnSpc>
                <a:spcPct val="150000"/>
              </a:lnSpc>
              <a:spcBef>
                <a:spcPts val="600"/>
              </a:spcBef>
            </a:pPr>
            <a:r>
              <a:rPr lang="zh-CN" altLang="en-US" sz="2400" dirty="0" smtClean="0">
                <a:ea typeface="宋体" charset="-122"/>
              </a:rPr>
              <a:t>当</a:t>
            </a:r>
            <a:r>
              <a:rPr lang="en-US" altLang="zh-CN" sz="2400" i="1" dirty="0" smtClean="0">
                <a:ea typeface="宋体" charset="-122"/>
              </a:rPr>
              <a:t>R</a:t>
            </a:r>
            <a:r>
              <a:rPr lang="en-US" altLang="zh-CN" sz="2400" baseline="-25000" dirty="0" smtClean="0">
                <a:ea typeface="宋体" charset="-122"/>
              </a:rPr>
              <a:t>P2</a:t>
            </a:r>
            <a:r>
              <a:rPr lang="zh-CN" altLang="en-US" sz="2400" dirty="0" smtClean="0">
                <a:ea typeface="宋体" charset="-122"/>
              </a:rPr>
              <a:t>动端在中间位置，调节</a:t>
            </a:r>
            <a:r>
              <a:rPr lang="en-US" altLang="zh-CN" sz="2400" i="1" dirty="0" smtClean="0">
                <a:ea typeface="宋体" charset="-122"/>
              </a:rPr>
              <a:t>R</a:t>
            </a:r>
            <a:r>
              <a:rPr lang="en-US" altLang="zh-CN" sz="2400" baseline="-25000" dirty="0" smtClean="0">
                <a:ea typeface="宋体" charset="-122"/>
              </a:rPr>
              <a:t>P1</a:t>
            </a:r>
            <a:r>
              <a:rPr lang="zh-CN" altLang="en-US" sz="2400" dirty="0" smtClean="0">
                <a:ea typeface="宋体" charset="-122"/>
              </a:rPr>
              <a:t>，可以改变正电源</a:t>
            </a:r>
            <a:r>
              <a:rPr lang="en-US" altLang="zh-CN" sz="2400" dirty="0" smtClean="0">
                <a:ea typeface="宋体" charset="-122"/>
              </a:rPr>
              <a:t>+</a:t>
            </a:r>
            <a:r>
              <a:rPr lang="en-US" altLang="zh-CN" sz="2400" i="1" dirty="0" smtClean="0">
                <a:ea typeface="宋体" charset="-122"/>
              </a:rPr>
              <a:t>U</a:t>
            </a:r>
            <a:r>
              <a:rPr lang="en-US" altLang="zh-CN" sz="2400" baseline="-25000" dirty="0" smtClean="0">
                <a:ea typeface="宋体" charset="-122"/>
              </a:rPr>
              <a:t>CC</a:t>
            </a:r>
            <a:r>
              <a:rPr lang="zh-CN" altLang="en-US" sz="2400" dirty="0" smtClean="0">
                <a:ea typeface="宋体" charset="-122"/>
              </a:rPr>
              <a:t>与引脚</a:t>
            </a:r>
            <a:r>
              <a:rPr lang="en-US" altLang="zh-CN" sz="2400" dirty="0" smtClean="0">
                <a:ea typeface="宋体" charset="-122"/>
              </a:rPr>
              <a:t>8</a:t>
            </a:r>
            <a:r>
              <a:rPr lang="zh-CN" altLang="en-US" sz="2400" dirty="0" smtClean="0">
                <a:ea typeface="宋体" charset="-122"/>
              </a:rPr>
              <a:t>之间的控制电压（即调频电压），则振荡频率随之变化。</a:t>
            </a:r>
            <a:endParaRPr lang="en-US" altLang="zh-CN" sz="2400" dirty="0" smtClean="0">
              <a:ea typeface="宋体" charset="-122"/>
            </a:endParaRPr>
          </a:p>
          <a:p>
            <a:pPr eaLnBrk="1" hangingPunct="1">
              <a:lnSpc>
                <a:spcPct val="150000"/>
              </a:lnSpc>
              <a:spcBef>
                <a:spcPts val="600"/>
              </a:spcBef>
            </a:pPr>
            <a:r>
              <a:rPr lang="zh-CN" altLang="en-US" sz="2400" dirty="0" smtClean="0">
                <a:ea typeface="宋体" charset="-122"/>
              </a:rPr>
              <a:t>如果控制电压按一定规律变化，则可构成扫频式函数发生器。</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 calcmode="lin" valueType="num">
                                      <p:cBhvr additive="base">
                                        <p:cTn id="7" dur="500" fill="hold"/>
                                        <p:tgtEl>
                                          <p:spTgt spid="64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4515">
                                            <p:txEl>
                                              <p:pRg st="1" end="1"/>
                                            </p:txEl>
                                          </p:spTgt>
                                        </p:tgtEl>
                                        <p:attrNameLst>
                                          <p:attrName>style.visibility</p:attrName>
                                        </p:attrNameLst>
                                      </p:cBhvr>
                                      <p:to>
                                        <p:strVal val="visible"/>
                                      </p:to>
                                    </p:set>
                                    <p:anim calcmode="lin" valueType="num">
                                      <p:cBhvr additive="base">
                                        <p:cTn id="13"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4515">
                                            <p:txEl>
                                              <p:pRg st="2" end="2"/>
                                            </p:txEl>
                                          </p:spTgt>
                                        </p:tgtEl>
                                        <p:attrNameLst>
                                          <p:attrName>style.visibility</p:attrName>
                                        </p:attrNameLst>
                                      </p:cBhvr>
                                      <p:to>
                                        <p:strVal val="visible"/>
                                      </p:to>
                                    </p:set>
                                    <p:anim calcmode="lin" valueType="num">
                                      <p:cBhvr additive="base">
                                        <p:cTn id="19"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4515">
                                            <p:txEl>
                                              <p:pRg st="3" end="3"/>
                                            </p:txEl>
                                          </p:spTgt>
                                        </p:tgtEl>
                                        <p:attrNameLst>
                                          <p:attrName>style.visibility</p:attrName>
                                        </p:attrNameLst>
                                      </p:cBhvr>
                                      <p:to>
                                        <p:strVal val="visible"/>
                                      </p:to>
                                    </p:set>
                                    <p:anim calcmode="lin" valueType="num">
                                      <p:cBhvr additive="base">
                                        <p:cTn id="25"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451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91" name="Picture 11" descr="701005"/>
          <p:cNvPicPr>
            <a:picLocks noChangeAspect="1" noChangeArrowheads="1"/>
          </p:cNvPicPr>
          <p:nvPr/>
        </p:nvPicPr>
        <p:blipFill>
          <a:blip r:embed="rId2" cstate="print">
            <a:lum/>
          </a:blip>
          <a:srcRect/>
          <a:stretch>
            <a:fillRect/>
          </a:stretch>
        </p:blipFill>
        <p:spPr bwMode="auto">
          <a:xfrm>
            <a:off x="684213" y="2285992"/>
            <a:ext cx="7848600" cy="3529013"/>
          </a:xfrm>
          <a:prstGeom prst="rect">
            <a:avLst/>
          </a:prstGeom>
          <a:noFill/>
          <a:ln w="38100">
            <a:noFill/>
            <a:miter lim="800000"/>
            <a:headEnd/>
            <a:tailEnd/>
          </a:ln>
        </p:spPr>
      </p:pic>
      <p:sp>
        <p:nvSpPr>
          <p:cNvPr id="148488" name="Rectangle 8"/>
          <p:cNvSpPr>
            <a:spLocks noChangeArrowheads="1"/>
          </p:cNvSpPr>
          <p:nvPr/>
        </p:nvSpPr>
        <p:spPr bwMode="auto">
          <a:xfrm>
            <a:off x="71406" y="785794"/>
            <a:ext cx="4975225" cy="461665"/>
          </a:xfrm>
          <a:prstGeom prst="rect">
            <a:avLst/>
          </a:prstGeom>
          <a:noFill/>
          <a:ln w="28575">
            <a:noFill/>
            <a:prstDash val="dash"/>
            <a:miter lim="800000"/>
            <a:headEnd/>
            <a:tailEnd/>
          </a:ln>
          <a:effectLst/>
        </p:spPr>
        <p:txBody>
          <a:bodyPr>
            <a:spAutoFit/>
          </a:bodyPr>
          <a:lstStyle/>
          <a:p>
            <a:pPr>
              <a:spcBef>
                <a:spcPct val="50000"/>
              </a:spcBef>
              <a:buClrTx/>
              <a:buFontTx/>
              <a:buNone/>
            </a:pPr>
            <a:r>
              <a:rPr kumimoji="1" lang="en-US" altLang="zh-CN" sz="2400" b="1" dirty="0">
                <a:solidFill>
                  <a:srgbClr val="A50021"/>
                </a:solidFill>
                <a:effectLst/>
                <a:latin typeface="Times New Roman" pitchFamily="18" charset="0"/>
              </a:rPr>
              <a:t>1. </a:t>
            </a:r>
            <a:r>
              <a:rPr kumimoji="1" lang="zh-CN" altLang="en-US" sz="2400" b="1" dirty="0">
                <a:solidFill>
                  <a:srgbClr val="A50021"/>
                </a:solidFill>
                <a:effectLst/>
                <a:latin typeface="Times New Roman" pitchFamily="18" charset="0"/>
                <a:ea typeface="黑体" pitchFamily="2" charset="-122"/>
              </a:rPr>
              <a:t>间歇振荡</a:t>
            </a:r>
          </a:p>
        </p:txBody>
      </p:sp>
      <p:sp>
        <p:nvSpPr>
          <p:cNvPr id="148489" name="Rectangle 9"/>
          <p:cNvSpPr>
            <a:spLocks noChangeArrowheads="1"/>
          </p:cNvSpPr>
          <p:nvPr/>
        </p:nvSpPr>
        <p:spPr bwMode="auto">
          <a:xfrm>
            <a:off x="323850" y="1214422"/>
            <a:ext cx="8604250" cy="1130246"/>
          </a:xfrm>
          <a:prstGeom prst="rect">
            <a:avLst/>
          </a:prstGeom>
          <a:noFill/>
          <a:ln w="12700" cap="sq" algn="ctr">
            <a:noFill/>
            <a:miter lim="800000"/>
            <a:headEnd/>
            <a:tailEnd/>
          </a:ln>
          <a:effectLst/>
        </p:spPr>
        <p:txBody>
          <a:bodyPr>
            <a:spAutoFit/>
          </a:bodyPr>
          <a:lstStyle/>
          <a:p>
            <a:pPr>
              <a:lnSpc>
                <a:spcPct val="150000"/>
              </a:lnSpc>
              <a:spcBef>
                <a:spcPct val="50000"/>
              </a:spcBef>
            </a:pPr>
            <a:r>
              <a:rPr lang="zh-CN" altLang="en-US" sz="2400" b="1" dirty="0" smtClean="0">
                <a:solidFill>
                  <a:srgbClr val="000000"/>
                </a:solidFill>
                <a:latin typeface="+mn-lt"/>
              </a:rPr>
              <a:t>振荡器</a:t>
            </a:r>
            <a:r>
              <a:rPr lang="zh-CN" altLang="en-US" sz="2400" b="1" dirty="0">
                <a:solidFill>
                  <a:srgbClr val="000000"/>
                </a:solidFill>
                <a:latin typeface="+mn-lt"/>
              </a:rPr>
              <a:t>工作时，时而振荡，时而停</a:t>
            </a:r>
            <a:r>
              <a:rPr lang="zh-CN" altLang="en-US" sz="2400" b="1" dirty="0" smtClean="0">
                <a:solidFill>
                  <a:srgbClr val="000000"/>
                </a:solidFill>
                <a:latin typeface="+mn-lt"/>
              </a:rPr>
              <a:t>振。</a:t>
            </a:r>
            <a:r>
              <a:rPr lang="zh-CN" altLang="en-US" sz="2400" b="1" dirty="0">
                <a:solidFill>
                  <a:srgbClr val="000000"/>
                </a:solidFill>
                <a:latin typeface="+mn-lt"/>
              </a:rPr>
              <a:t>这一现象产生的原因来自振荡器的自偏压电路参数选择不当。</a:t>
            </a:r>
          </a:p>
        </p:txBody>
      </p:sp>
      <p:sp>
        <p:nvSpPr>
          <p:cNvPr id="148490" name="Rectangle 10"/>
          <p:cNvSpPr>
            <a:spLocks noChangeArrowheads="1"/>
          </p:cNvSpPr>
          <p:nvPr/>
        </p:nvSpPr>
        <p:spPr bwMode="auto">
          <a:xfrm>
            <a:off x="900113" y="5715016"/>
            <a:ext cx="6915150" cy="457200"/>
          </a:xfrm>
          <a:prstGeom prst="rect">
            <a:avLst/>
          </a:prstGeom>
          <a:noFill/>
          <a:ln w="9525" algn="ctr">
            <a:noFill/>
            <a:miter lim="800000"/>
            <a:headEnd/>
            <a:tailEnd/>
          </a:ln>
          <a:effectLst/>
        </p:spPr>
        <p:txBody>
          <a:bodyPr>
            <a:spAutoFit/>
          </a:bodyPr>
          <a:lstStyle/>
          <a:p>
            <a:pPr marL="342900" indent="-342900" algn="ctr">
              <a:spcBef>
                <a:spcPct val="0"/>
              </a:spcBef>
            </a:pPr>
            <a:r>
              <a:rPr lang="zh-CN" altLang="en-US" sz="2400" b="1" dirty="0" smtClean="0">
                <a:solidFill>
                  <a:srgbClr val="FF0000"/>
                </a:solidFill>
                <a:latin typeface="宋体" pitchFamily="2" charset="-122"/>
              </a:rPr>
              <a:t>间歇</a:t>
            </a:r>
            <a:r>
              <a:rPr lang="zh-CN" altLang="en-US" sz="2400" b="1" dirty="0">
                <a:solidFill>
                  <a:srgbClr val="FF0000"/>
                </a:solidFill>
                <a:latin typeface="宋体" pitchFamily="2" charset="-122"/>
              </a:rPr>
              <a:t>振荡时的振荡电压波形</a:t>
            </a:r>
          </a:p>
        </p:txBody>
      </p:sp>
      <p:sp>
        <p:nvSpPr>
          <p:cNvPr id="7" name="标题 6"/>
          <p:cNvSpPr>
            <a:spLocks noGrp="1"/>
          </p:cNvSpPr>
          <p:nvPr>
            <p:ph type="title" idx="4294967295"/>
          </p:nvPr>
        </p:nvSpPr>
        <p:spPr/>
        <p:txBody>
          <a:bodyPr/>
          <a:lstStyle/>
          <a:p>
            <a:r>
              <a:rPr lang="zh-CN" altLang="en-US" dirty="0" smtClean="0"/>
              <a:t>自偏压建立过程与间歇振荡现象</a:t>
            </a:r>
            <a:endParaRPr lang="zh-CN" altLang="en-US" dirty="0"/>
          </a:p>
        </p:txBody>
      </p:sp>
    </p:spTree>
    <p:extLst>
      <p:ext uri="{BB962C8B-B14F-4D97-AF65-F5344CB8AC3E}">
        <p14:creationId xmlns:p14="http://schemas.microsoft.com/office/powerpoint/2010/main" val="3764239330"/>
      </p:ext>
    </p:extLst>
  </p:cSld>
  <p:clrMapOvr>
    <a:masterClrMapping/>
  </p:clrMapOvr>
  <mc:AlternateContent xmlns:mc="http://schemas.openxmlformats.org/markup-compatibility/2006" xmlns:p14="http://schemas.microsoft.com/office/powerpoint/2010/main">
    <mc:Choice Requires="p14">
      <p:transition p14:dur="10">
        <p:wipe dir="r"/>
      </p:transition>
    </mc:Choice>
    <mc:Fallback xmlns="">
      <p:transition>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8489"/>
                                        </p:tgtEl>
                                        <p:attrNameLst>
                                          <p:attrName>style.visibility</p:attrName>
                                        </p:attrNameLst>
                                      </p:cBhvr>
                                      <p:to>
                                        <p:strVal val="visible"/>
                                      </p:to>
                                    </p:set>
                                    <p:anim calcmode="lin" valueType="num">
                                      <p:cBhvr additive="base">
                                        <p:cTn id="7" dur="500" fill="hold"/>
                                        <p:tgtEl>
                                          <p:spTgt spid="148489"/>
                                        </p:tgtEl>
                                        <p:attrNameLst>
                                          <p:attrName>ppt_x</p:attrName>
                                        </p:attrNameLst>
                                      </p:cBhvr>
                                      <p:tavLst>
                                        <p:tav tm="0">
                                          <p:val>
                                            <p:strVal val="#ppt_x"/>
                                          </p:val>
                                        </p:tav>
                                        <p:tav tm="100000">
                                          <p:val>
                                            <p:strVal val="#ppt_x"/>
                                          </p:val>
                                        </p:tav>
                                      </p:tavLst>
                                    </p:anim>
                                    <p:anim calcmode="lin" valueType="num">
                                      <p:cBhvr additive="base">
                                        <p:cTn id="8" dur="500" fill="hold"/>
                                        <p:tgtEl>
                                          <p:spTgt spid="14848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8491"/>
                                        </p:tgtEl>
                                        <p:attrNameLst>
                                          <p:attrName>style.visibility</p:attrName>
                                        </p:attrNameLst>
                                      </p:cBhvr>
                                      <p:to>
                                        <p:strVal val="visible"/>
                                      </p:to>
                                    </p:set>
                                    <p:anim calcmode="lin" valueType="num">
                                      <p:cBhvr additive="base">
                                        <p:cTn id="13" dur="500" fill="hold"/>
                                        <p:tgtEl>
                                          <p:spTgt spid="148491"/>
                                        </p:tgtEl>
                                        <p:attrNameLst>
                                          <p:attrName>ppt_x</p:attrName>
                                        </p:attrNameLst>
                                      </p:cBhvr>
                                      <p:tavLst>
                                        <p:tav tm="0">
                                          <p:val>
                                            <p:strVal val="#ppt_x"/>
                                          </p:val>
                                        </p:tav>
                                        <p:tav tm="100000">
                                          <p:val>
                                            <p:strVal val="#ppt_x"/>
                                          </p:val>
                                        </p:tav>
                                      </p:tavLst>
                                    </p:anim>
                                    <p:anim calcmode="lin" valueType="num">
                                      <p:cBhvr additive="base">
                                        <p:cTn id="14" dur="500" fill="hold"/>
                                        <p:tgtEl>
                                          <p:spTgt spid="148491"/>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48490"/>
                                        </p:tgtEl>
                                        <p:attrNameLst>
                                          <p:attrName>style.visibility</p:attrName>
                                        </p:attrNameLst>
                                      </p:cBhvr>
                                      <p:to>
                                        <p:strVal val="visible"/>
                                      </p:to>
                                    </p:set>
                                    <p:animEffect transition="in" filter="wipe(left)">
                                      <p:cBhvr>
                                        <p:cTn id="18" dur="500"/>
                                        <p:tgtEl>
                                          <p:spTgt spid="148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9" grpId="0"/>
      <p:bldP spid="14849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1" name="Rectangle 7"/>
          <p:cNvSpPr>
            <a:spLocks noChangeArrowheads="1"/>
          </p:cNvSpPr>
          <p:nvPr/>
        </p:nvSpPr>
        <p:spPr bwMode="auto">
          <a:xfrm>
            <a:off x="142844" y="824195"/>
            <a:ext cx="4975225" cy="461665"/>
          </a:xfrm>
          <a:prstGeom prst="rect">
            <a:avLst/>
          </a:prstGeom>
          <a:noFill/>
          <a:ln w="28575">
            <a:noFill/>
            <a:prstDash val="dash"/>
            <a:miter lim="800000"/>
            <a:headEnd/>
            <a:tailEnd/>
          </a:ln>
          <a:effectLst/>
        </p:spPr>
        <p:txBody>
          <a:bodyPr>
            <a:spAutoFit/>
          </a:bodyPr>
          <a:lstStyle/>
          <a:p>
            <a:pPr>
              <a:spcBef>
                <a:spcPct val="50000"/>
              </a:spcBef>
              <a:buClrTx/>
              <a:buFontTx/>
              <a:buNone/>
            </a:pPr>
            <a:r>
              <a:rPr kumimoji="1" lang="en-US" altLang="zh-CN" sz="2400" b="1" dirty="0">
                <a:solidFill>
                  <a:srgbClr val="A50021"/>
                </a:solidFill>
                <a:effectLst/>
                <a:latin typeface="Times New Roman" pitchFamily="18" charset="0"/>
              </a:rPr>
              <a:t>2. </a:t>
            </a:r>
            <a:r>
              <a:rPr kumimoji="1" lang="zh-CN" altLang="en-US" sz="2400" b="1" dirty="0">
                <a:solidFill>
                  <a:srgbClr val="A50021"/>
                </a:solidFill>
                <a:effectLst/>
                <a:latin typeface="Times New Roman" pitchFamily="18" charset="0"/>
                <a:ea typeface="黑体" pitchFamily="2" charset="-122"/>
              </a:rPr>
              <a:t>自偏压的建立过程</a:t>
            </a:r>
          </a:p>
        </p:txBody>
      </p:sp>
      <p:sp>
        <p:nvSpPr>
          <p:cNvPr id="149513" name="Rectangle 9"/>
          <p:cNvSpPr>
            <a:spLocks noChangeArrowheads="1"/>
          </p:cNvSpPr>
          <p:nvPr/>
        </p:nvSpPr>
        <p:spPr bwMode="auto">
          <a:xfrm>
            <a:off x="5715008" y="4714884"/>
            <a:ext cx="3286148" cy="830997"/>
          </a:xfrm>
          <a:prstGeom prst="rect">
            <a:avLst/>
          </a:prstGeom>
          <a:noFill/>
          <a:ln w="9525" algn="ctr">
            <a:noFill/>
            <a:miter lim="800000"/>
            <a:headEnd/>
            <a:tailEnd/>
          </a:ln>
          <a:effectLst/>
        </p:spPr>
        <p:txBody>
          <a:bodyPr wrap="square">
            <a:spAutoFit/>
          </a:bodyPr>
          <a:lstStyle/>
          <a:p>
            <a:pPr marL="342900" indent="-342900" algn="ctr">
              <a:spcBef>
                <a:spcPct val="0"/>
              </a:spcBef>
            </a:pPr>
            <a:r>
              <a:rPr lang="zh-CN" altLang="en-US" sz="2400" b="1" dirty="0" smtClean="0">
                <a:solidFill>
                  <a:srgbClr val="FF0000"/>
                </a:solidFill>
                <a:latin typeface="宋体" pitchFamily="2" charset="-122"/>
              </a:rPr>
              <a:t>电容</a:t>
            </a:r>
            <a:r>
              <a:rPr lang="zh-CN" altLang="en-US" sz="2400" b="1" dirty="0">
                <a:solidFill>
                  <a:srgbClr val="FF0000"/>
                </a:solidFill>
                <a:latin typeface="宋体" pitchFamily="2" charset="-122"/>
              </a:rPr>
              <a:t>三端</a:t>
            </a:r>
            <a:r>
              <a:rPr lang="zh-CN" altLang="en-US" sz="2400" b="1" dirty="0" smtClean="0">
                <a:solidFill>
                  <a:srgbClr val="FF0000"/>
                </a:solidFill>
                <a:latin typeface="宋体" pitchFamily="2" charset="-122"/>
              </a:rPr>
              <a:t>振荡器</a:t>
            </a:r>
            <a:endParaRPr lang="en-US" altLang="zh-CN" sz="2400" b="1" dirty="0" smtClean="0">
              <a:solidFill>
                <a:srgbClr val="FF0000"/>
              </a:solidFill>
              <a:latin typeface="宋体" pitchFamily="2" charset="-122"/>
            </a:endParaRPr>
          </a:p>
          <a:p>
            <a:pPr marL="342900" indent="-342900" algn="ctr">
              <a:spcBef>
                <a:spcPct val="0"/>
              </a:spcBef>
            </a:pPr>
            <a:r>
              <a:rPr lang="zh-CN" altLang="en-US" sz="2400" b="1" dirty="0" smtClean="0">
                <a:solidFill>
                  <a:srgbClr val="FF0000"/>
                </a:solidFill>
                <a:latin typeface="宋体" pitchFamily="2" charset="-122"/>
              </a:rPr>
              <a:t>自</a:t>
            </a:r>
            <a:r>
              <a:rPr lang="zh-CN" altLang="en-US" sz="2400" b="1" dirty="0">
                <a:solidFill>
                  <a:srgbClr val="FF0000"/>
                </a:solidFill>
                <a:latin typeface="宋体" pitchFamily="2" charset="-122"/>
              </a:rPr>
              <a:t>偏置电路</a:t>
            </a:r>
          </a:p>
        </p:txBody>
      </p:sp>
      <p:pic>
        <p:nvPicPr>
          <p:cNvPr id="149516" name="Picture 12" descr="701003"/>
          <p:cNvPicPr>
            <a:picLocks noChangeAspect="1" noChangeArrowheads="1"/>
          </p:cNvPicPr>
          <p:nvPr/>
        </p:nvPicPr>
        <p:blipFill>
          <a:blip r:embed="rId3" cstate="print">
            <a:lum/>
          </a:blip>
          <a:srcRect/>
          <a:stretch>
            <a:fillRect/>
          </a:stretch>
        </p:blipFill>
        <p:spPr bwMode="auto">
          <a:xfrm>
            <a:off x="5508625" y="1214422"/>
            <a:ext cx="3635375" cy="3436938"/>
          </a:xfrm>
          <a:prstGeom prst="rect">
            <a:avLst/>
          </a:prstGeom>
          <a:noFill/>
          <a:ln w="38100">
            <a:noFill/>
            <a:miter lim="800000"/>
            <a:headEnd/>
            <a:tailEnd/>
          </a:ln>
        </p:spPr>
      </p:pic>
      <p:graphicFrame>
        <p:nvGraphicFramePr>
          <p:cNvPr id="149518" name="Object 14"/>
          <p:cNvGraphicFramePr>
            <a:graphicFrameLocks/>
          </p:cNvGraphicFramePr>
          <p:nvPr/>
        </p:nvGraphicFramePr>
        <p:xfrm>
          <a:off x="642938" y="2071688"/>
          <a:ext cx="4545012" cy="863600"/>
        </p:xfrm>
        <a:graphic>
          <a:graphicData uri="http://schemas.openxmlformats.org/presentationml/2006/ole">
            <mc:AlternateContent xmlns:mc="http://schemas.openxmlformats.org/markup-compatibility/2006">
              <mc:Choice xmlns:v="urn:schemas-microsoft-com:vml" Requires="v">
                <p:oleObj spid="_x0000_s21514" name="公式" r:id="rId4" imgW="2273040" imgH="431640" progId="Equation.3">
                  <p:embed/>
                </p:oleObj>
              </mc:Choice>
              <mc:Fallback>
                <p:oleObj name="公式" r:id="rId4" imgW="2273040" imgH="43164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38" y="2071688"/>
                        <a:ext cx="4545012"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19" name="Rectangle 15"/>
          <p:cNvSpPr>
            <a:spLocks noChangeArrowheads="1"/>
          </p:cNvSpPr>
          <p:nvPr/>
        </p:nvSpPr>
        <p:spPr bwMode="auto">
          <a:xfrm>
            <a:off x="285720" y="3214686"/>
            <a:ext cx="4894265" cy="1754326"/>
          </a:xfrm>
          <a:prstGeom prst="rect">
            <a:avLst/>
          </a:prstGeom>
          <a:noFill/>
          <a:ln w="12700" cap="sq" algn="ctr">
            <a:noFill/>
            <a:miter lim="800000"/>
            <a:headEnd/>
            <a:tailEnd/>
          </a:ln>
          <a:effectLst/>
        </p:spPr>
        <p:txBody>
          <a:bodyPr wrap="square">
            <a:spAutoFit/>
          </a:bodyPr>
          <a:lstStyle/>
          <a:p>
            <a:pPr>
              <a:lnSpc>
                <a:spcPct val="150000"/>
              </a:lnSpc>
            </a:pPr>
            <a:r>
              <a:rPr lang="zh-CN" altLang="en-US" sz="2400" b="1" dirty="0" smtClean="0">
                <a:solidFill>
                  <a:srgbClr val="000000"/>
                </a:solidFill>
                <a:cs typeface="Times New Roman" panose="02020603050405020304" pitchFamily="18" charset="0"/>
              </a:rPr>
              <a:t>由于</a:t>
            </a:r>
            <a:r>
              <a:rPr lang="en-US" altLang="zh-CN" sz="2400" b="1" i="1" dirty="0">
                <a:solidFill>
                  <a:srgbClr val="000000"/>
                </a:solidFill>
                <a:cs typeface="Times New Roman" panose="02020603050405020304" pitchFamily="18" charset="0"/>
              </a:rPr>
              <a:t>R</a:t>
            </a:r>
            <a:r>
              <a:rPr lang="en-US" altLang="zh-CN" sz="2400" b="1" baseline="-25000" dirty="0">
                <a:solidFill>
                  <a:srgbClr val="000000"/>
                </a:solidFill>
                <a:cs typeface="Times New Roman" panose="02020603050405020304" pitchFamily="18" charset="0"/>
              </a:rPr>
              <a:t>e</a:t>
            </a:r>
            <a:r>
              <a:rPr lang="zh-CN" altLang="en-US" sz="2400" b="1" dirty="0">
                <a:solidFill>
                  <a:srgbClr val="000000"/>
                </a:solidFill>
                <a:cs typeface="Times New Roman" panose="02020603050405020304" pitchFamily="18" charset="0"/>
              </a:rPr>
              <a:t>上的直流压降是由发射极电流</a:t>
            </a:r>
            <a:r>
              <a:rPr lang="en-US" altLang="zh-CN" sz="2400" b="1" i="1" dirty="0">
                <a:solidFill>
                  <a:srgbClr val="000000"/>
                </a:solidFill>
                <a:cs typeface="Times New Roman" panose="02020603050405020304" pitchFamily="18" charset="0"/>
              </a:rPr>
              <a:t>I</a:t>
            </a:r>
            <a:r>
              <a:rPr lang="en-US" altLang="zh-CN" sz="2400" b="1" baseline="-25000" dirty="0">
                <a:solidFill>
                  <a:srgbClr val="000000"/>
                </a:solidFill>
                <a:cs typeface="Times New Roman" panose="02020603050405020304" pitchFamily="18" charset="0"/>
              </a:rPr>
              <a:t>E</a:t>
            </a:r>
            <a:r>
              <a:rPr lang="zh-CN" altLang="en-US" sz="2400" b="1" dirty="0">
                <a:solidFill>
                  <a:srgbClr val="000000"/>
                </a:solidFill>
                <a:cs typeface="Times New Roman" panose="02020603050405020304" pitchFamily="18" charset="0"/>
              </a:rPr>
              <a:t>建立的，而且随 </a:t>
            </a:r>
            <a:r>
              <a:rPr lang="en-US" altLang="zh-CN" sz="2400" b="1" i="1" dirty="0">
                <a:solidFill>
                  <a:srgbClr val="000000"/>
                </a:solidFill>
                <a:cs typeface="Times New Roman" panose="02020603050405020304" pitchFamily="18" charset="0"/>
              </a:rPr>
              <a:t>I</a:t>
            </a:r>
            <a:r>
              <a:rPr lang="en-US" altLang="zh-CN" sz="2400" b="1" baseline="-25000" dirty="0">
                <a:solidFill>
                  <a:srgbClr val="000000"/>
                </a:solidFill>
                <a:cs typeface="Times New Roman" panose="02020603050405020304" pitchFamily="18" charset="0"/>
              </a:rPr>
              <a:t>E</a:t>
            </a:r>
            <a:r>
              <a:rPr lang="zh-CN" altLang="en-US" sz="2400" b="1" dirty="0">
                <a:solidFill>
                  <a:srgbClr val="000000"/>
                </a:solidFill>
                <a:cs typeface="Times New Roman" panose="02020603050405020304" pitchFamily="18" charset="0"/>
              </a:rPr>
              <a:t>变化而变化</a:t>
            </a:r>
            <a:r>
              <a:rPr lang="zh-CN" altLang="en-US" sz="2400" b="1" dirty="0" smtClean="0">
                <a:solidFill>
                  <a:srgbClr val="000000"/>
                </a:solidFill>
                <a:cs typeface="Times New Roman" panose="02020603050405020304" pitchFamily="18" charset="0"/>
              </a:rPr>
              <a:t>，形成自给偏压。</a:t>
            </a:r>
            <a:endParaRPr lang="zh-CN" altLang="en-US" sz="2400" b="1" dirty="0">
              <a:solidFill>
                <a:srgbClr val="000000"/>
              </a:solidFill>
              <a:cs typeface="Times New Roman" panose="02020603050405020304" pitchFamily="18" charset="0"/>
            </a:endParaRPr>
          </a:p>
        </p:txBody>
      </p:sp>
      <p:sp>
        <p:nvSpPr>
          <p:cNvPr id="9" name="标题 8"/>
          <p:cNvSpPr>
            <a:spLocks noGrp="1"/>
          </p:cNvSpPr>
          <p:nvPr>
            <p:ph type="title" idx="4294967295"/>
          </p:nvPr>
        </p:nvSpPr>
        <p:spPr/>
        <p:txBody>
          <a:bodyPr/>
          <a:lstStyle/>
          <a:p>
            <a:r>
              <a:rPr lang="zh-CN" altLang="en-US" sz="3200" dirty="0"/>
              <a:t>自偏压建立过程与间歇振荡现象</a:t>
            </a:r>
            <a:endParaRPr lang="zh-CN" altLang="en-US" dirty="0"/>
          </a:p>
        </p:txBody>
      </p:sp>
      <p:sp>
        <p:nvSpPr>
          <p:cNvPr id="146437" name="Rectangle 5"/>
          <p:cNvSpPr>
            <a:spLocks noChangeArrowheads="1"/>
          </p:cNvSpPr>
          <p:nvPr/>
        </p:nvSpPr>
        <p:spPr bwMode="auto">
          <a:xfrm>
            <a:off x="428596" y="1357298"/>
            <a:ext cx="3500398"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电路的偏置电压</a:t>
            </a:r>
            <a:endParaRPr kumimoji="0" lang="zh-CN" sz="2400" b="0"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877506771"/>
      </p:ext>
    </p:extLst>
  </p:cSld>
  <p:clrMapOvr>
    <a:masterClrMapping/>
  </p:clrMapOvr>
  <mc:AlternateContent xmlns:mc="http://schemas.openxmlformats.org/markup-compatibility/2006" xmlns:p14="http://schemas.microsoft.com/office/powerpoint/2010/main">
    <mc:Choice Requires="p14">
      <p:transition p14:dur="10">
        <p:wipe dir="r"/>
      </p:transition>
    </mc:Choice>
    <mc:Fallback xmlns="">
      <p:transition>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9518"/>
                                        </p:tgtEl>
                                        <p:attrNameLst>
                                          <p:attrName>style.visibility</p:attrName>
                                        </p:attrNameLst>
                                      </p:cBhvr>
                                      <p:to>
                                        <p:strVal val="visible"/>
                                      </p:to>
                                    </p:set>
                                    <p:anim calcmode="lin" valueType="num">
                                      <p:cBhvr additive="base">
                                        <p:cTn id="7" dur="500" fill="hold"/>
                                        <p:tgtEl>
                                          <p:spTgt spid="149518"/>
                                        </p:tgtEl>
                                        <p:attrNameLst>
                                          <p:attrName>ppt_x</p:attrName>
                                        </p:attrNameLst>
                                      </p:cBhvr>
                                      <p:tavLst>
                                        <p:tav tm="0">
                                          <p:val>
                                            <p:strVal val="#ppt_x"/>
                                          </p:val>
                                        </p:tav>
                                        <p:tav tm="100000">
                                          <p:val>
                                            <p:strVal val="#ppt_x"/>
                                          </p:val>
                                        </p:tav>
                                      </p:tavLst>
                                    </p:anim>
                                    <p:anim calcmode="lin" valueType="num">
                                      <p:cBhvr additive="base">
                                        <p:cTn id="8" dur="500" fill="hold"/>
                                        <p:tgtEl>
                                          <p:spTgt spid="1495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9519"/>
                                        </p:tgtEl>
                                        <p:attrNameLst>
                                          <p:attrName>style.visibility</p:attrName>
                                        </p:attrNameLst>
                                      </p:cBhvr>
                                      <p:to>
                                        <p:strVal val="visible"/>
                                      </p:to>
                                    </p:set>
                                    <p:anim calcmode="lin" valueType="num">
                                      <p:cBhvr additive="base">
                                        <p:cTn id="13" dur="500" fill="hold"/>
                                        <p:tgtEl>
                                          <p:spTgt spid="149519"/>
                                        </p:tgtEl>
                                        <p:attrNameLst>
                                          <p:attrName>ppt_x</p:attrName>
                                        </p:attrNameLst>
                                      </p:cBhvr>
                                      <p:tavLst>
                                        <p:tav tm="0">
                                          <p:val>
                                            <p:strVal val="#ppt_x"/>
                                          </p:val>
                                        </p:tav>
                                        <p:tav tm="100000">
                                          <p:val>
                                            <p:strVal val="#ppt_x"/>
                                          </p:val>
                                        </p:tav>
                                      </p:tavLst>
                                    </p:anim>
                                    <p:anim calcmode="lin" valueType="num">
                                      <p:cBhvr additive="base">
                                        <p:cTn id="14" dur="500" fill="hold"/>
                                        <p:tgtEl>
                                          <p:spTgt spid="1495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9"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3" name="Rectangle 7"/>
          <p:cNvSpPr>
            <a:spLocks noChangeArrowheads="1"/>
          </p:cNvSpPr>
          <p:nvPr/>
        </p:nvSpPr>
        <p:spPr bwMode="auto">
          <a:xfrm>
            <a:off x="142844" y="824195"/>
            <a:ext cx="4975225" cy="461665"/>
          </a:xfrm>
          <a:prstGeom prst="rect">
            <a:avLst/>
          </a:prstGeom>
          <a:noFill/>
          <a:ln w="28575">
            <a:noFill/>
            <a:prstDash val="dash"/>
            <a:miter lim="800000"/>
            <a:headEnd/>
            <a:tailEnd/>
          </a:ln>
          <a:effectLst/>
        </p:spPr>
        <p:txBody>
          <a:bodyPr>
            <a:spAutoFit/>
          </a:bodyPr>
          <a:lstStyle/>
          <a:p>
            <a:pPr>
              <a:spcBef>
                <a:spcPct val="50000"/>
              </a:spcBef>
              <a:buClrTx/>
              <a:buFontTx/>
              <a:buNone/>
            </a:pPr>
            <a:r>
              <a:rPr kumimoji="1" lang="en-US" altLang="zh-CN" sz="2400" b="1" dirty="0">
                <a:solidFill>
                  <a:srgbClr val="A50021"/>
                </a:solidFill>
                <a:effectLst/>
                <a:latin typeface="Times New Roman" pitchFamily="18" charset="0"/>
              </a:rPr>
              <a:t>2. </a:t>
            </a:r>
            <a:r>
              <a:rPr kumimoji="1" lang="zh-CN" altLang="en-US" sz="2400" b="1" dirty="0">
                <a:solidFill>
                  <a:srgbClr val="A50021"/>
                </a:solidFill>
                <a:effectLst/>
                <a:latin typeface="Times New Roman" pitchFamily="18" charset="0"/>
                <a:ea typeface="黑体" pitchFamily="2" charset="-122"/>
              </a:rPr>
              <a:t>自偏压的建立过程</a:t>
            </a:r>
          </a:p>
        </p:txBody>
      </p:sp>
      <p:sp>
        <p:nvSpPr>
          <p:cNvPr id="152584" name="Rectangle 8"/>
          <p:cNvSpPr>
            <a:spLocks noChangeArrowheads="1"/>
          </p:cNvSpPr>
          <p:nvPr/>
        </p:nvSpPr>
        <p:spPr bwMode="auto">
          <a:xfrm>
            <a:off x="5635638" y="5486400"/>
            <a:ext cx="2651138" cy="830997"/>
          </a:xfrm>
          <a:prstGeom prst="rect">
            <a:avLst/>
          </a:prstGeom>
          <a:noFill/>
          <a:ln w="9525" algn="ctr">
            <a:noFill/>
            <a:miter lim="800000"/>
            <a:headEnd/>
            <a:tailEnd/>
          </a:ln>
          <a:effectLst/>
        </p:spPr>
        <p:txBody>
          <a:bodyPr wrap="square">
            <a:spAutoFit/>
          </a:bodyPr>
          <a:lstStyle/>
          <a:p>
            <a:pPr marL="342900" indent="-342900" algn="ctr">
              <a:spcBef>
                <a:spcPct val="0"/>
              </a:spcBef>
            </a:pPr>
            <a:r>
              <a:rPr lang="zh-CN" altLang="en-US" sz="2400" b="1" dirty="0" smtClean="0">
                <a:solidFill>
                  <a:srgbClr val="FF0000"/>
                </a:solidFill>
                <a:latin typeface="Times New Roman" pitchFamily="18" charset="0"/>
                <a:ea typeface="华康简宋" charset="-122"/>
              </a:rPr>
              <a:t>电容</a:t>
            </a:r>
            <a:r>
              <a:rPr lang="zh-CN" altLang="en-US" sz="2400" b="1" dirty="0">
                <a:solidFill>
                  <a:srgbClr val="FF0000"/>
                </a:solidFill>
                <a:latin typeface="Times New Roman" pitchFamily="18" charset="0"/>
                <a:ea typeface="华康简宋" charset="-122"/>
              </a:rPr>
              <a:t>三端</a:t>
            </a:r>
            <a:r>
              <a:rPr lang="zh-CN" altLang="en-US" sz="2400" b="1" dirty="0" smtClean="0">
                <a:solidFill>
                  <a:srgbClr val="FF0000"/>
                </a:solidFill>
                <a:latin typeface="Times New Roman" pitchFamily="18" charset="0"/>
                <a:ea typeface="华康简宋" charset="-122"/>
              </a:rPr>
              <a:t>振荡器</a:t>
            </a:r>
            <a:endParaRPr lang="en-US" altLang="zh-CN" sz="2400" b="1" dirty="0" smtClean="0">
              <a:solidFill>
                <a:srgbClr val="FF0000"/>
              </a:solidFill>
              <a:latin typeface="Times New Roman" pitchFamily="18" charset="0"/>
              <a:ea typeface="华康简宋" charset="-122"/>
            </a:endParaRPr>
          </a:p>
          <a:p>
            <a:pPr marL="342900" indent="-342900" algn="ctr">
              <a:spcBef>
                <a:spcPct val="0"/>
              </a:spcBef>
            </a:pPr>
            <a:r>
              <a:rPr lang="zh-CN" altLang="en-US" sz="2400" b="1" dirty="0" smtClean="0">
                <a:solidFill>
                  <a:srgbClr val="FF0000"/>
                </a:solidFill>
                <a:latin typeface="Times New Roman" pitchFamily="18" charset="0"/>
                <a:ea typeface="华康简宋" charset="-122"/>
              </a:rPr>
              <a:t>自</a:t>
            </a:r>
            <a:r>
              <a:rPr lang="zh-CN" altLang="en-US" sz="2400" b="1" dirty="0">
                <a:solidFill>
                  <a:srgbClr val="FF0000"/>
                </a:solidFill>
                <a:latin typeface="Times New Roman" pitchFamily="18" charset="0"/>
                <a:ea typeface="华康简宋" charset="-122"/>
              </a:rPr>
              <a:t>偏置电路</a:t>
            </a:r>
          </a:p>
        </p:txBody>
      </p:sp>
      <p:pic>
        <p:nvPicPr>
          <p:cNvPr id="152585" name="Picture 9" descr="701003"/>
          <p:cNvPicPr>
            <a:picLocks noChangeAspect="1" noChangeArrowheads="1"/>
          </p:cNvPicPr>
          <p:nvPr/>
        </p:nvPicPr>
        <p:blipFill>
          <a:blip r:embed="rId2" cstate="print">
            <a:lum/>
          </a:blip>
          <a:srcRect/>
          <a:stretch>
            <a:fillRect/>
          </a:stretch>
        </p:blipFill>
        <p:spPr bwMode="auto">
          <a:xfrm>
            <a:off x="5219700" y="2079625"/>
            <a:ext cx="3635375" cy="3436938"/>
          </a:xfrm>
          <a:prstGeom prst="rect">
            <a:avLst/>
          </a:prstGeom>
          <a:noFill/>
          <a:ln w="38100">
            <a:noFill/>
            <a:miter lim="800000"/>
            <a:headEnd/>
            <a:tailEnd/>
          </a:ln>
        </p:spPr>
      </p:pic>
      <p:sp>
        <p:nvSpPr>
          <p:cNvPr id="152588" name="Rectangle 12"/>
          <p:cNvSpPr>
            <a:spLocks noChangeArrowheads="1"/>
          </p:cNvSpPr>
          <p:nvPr/>
        </p:nvSpPr>
        <p:spPr bwMode="auto">
          <a:xfrm>
            <a:off x="173044" y="1992466"/>
            <a:ext cx="4543419" cy="457200"/>
          </a:xfrm>
          <a:prstGeom prst="rect">
            <a:avLst/>
          </a:prstGeom>
          <a:noFill/>
          <a:ln w="12700" cap="sq" algn="ctr">
            <a:noFill/>
            <a:miter lim="800000"/>
            <a:headEnd/>
            <a:tailEnd/>
          </a:ln>
          <a:effectLst/>
        </p:spPr>
        <p:txBody>
          <a:bodyPr wrap="square">
            <a:spAutoFit/>
          </a:bodyPr>
          <a:lstStyle/>
          <a:p>
            <a:pPr marL="342900" indent="-342900"/>
            <a:r>
              <a:rPr lang="en-US" altLang="zh-CN" sz="2400" b="1" dirty="0" smtClean="0">
                <a:solidFill>
                  <a:srgbClr val="000000"/>
                </a:solidFill>
                <a:cs typeface="Times New Roman" panose="02020603050405020304" pitchFamily="18" charset="0"/>
              </a:rPr>
              <a:t>1</a:t>
            </a:r>
            <a:r>
              <a:rPr lang="en-US" altLang="zh-CN" sz="2400" b="1" dirty="0">
                <a:solidFill>
                  <a:srgbClr val="000000"/>
                </a:solidFill>
                <a:cs typeface="Times New Roman" panose="02020603050405020304" pitchFamily="18" charset="0"/>
              </a:rPr>
              <a:t>) </a:t>
            </a:r>
            <a:r>
              <a:rPr lang="zh-CN" altLang="en-US" sz="2400" b="1" dirty="0">
                <a:solidFill>
                  <a:srgbClr val="000000"/>
                </a:solidFill>
                <a:cs typeface="Times New Roman" panose="02020603050405020304" pitchFamily="18" charset="0"/>
              </a:rPr>
              <a:t>反馈电压正半</a:t>
            </a:r>
            <a:r>
              <a:rPr lang="zh-CN" altLang="en-US" sz="2400" b="1" dirty="0" smtClean="0">
                <a:solidFill>
                  <a:srgbClr val="000000"/>
                </a:solidFill>
                <a:cs typeface="Times New Roman" panose="02020603050405020304" pitchFamily="18" charset="0"/>
              </a:rPr>
              <a:t>周</a:t>
            </a:r>
            <a:endParaRPr lang="zh-CN" altLang="en-US" sz="2400" b="1" dirty="0">
              <a:solidFill>
                <a:srgbClr val="000000"/>
              </a:solidFill>
              <a:cs typeface="Times New Roman" panose="02020603050405020304" pitchFamily="18" charset="0"/>
            </a:endParaRPr>
          </a:p>
        </p:txBody>
      </p:sp>
      <p:sp>
        <p:nvSpPr>
          <p:cNvPr id="152589" name="Freeform 13"/>
          <p:cNvSpPr>
            <a:spLocks/>
          </p:cNvSpPr>
          <p:nvPr/>
        </p:nvSpPr>
        <p:spPr bwMode="auto">
          <a:xfrm>
            <a:off x="6854844" y="3714752"/>
            <a:ext cx="431800" cy="762000"/>
          </a:xfrm>
          <a:custGeom>
            <a:avLst/>
            <a:gdLst/>
            <a:ahLst/>
            <a:cxnLst>
              <a:cxn ang="0">
                <a:pos x="16" y="0"/>
              </a:cxn>
              <a:cxn ang="0">
                <a:pos x="16" y="96"/>
              </a:cxn>
              <a:cxn ang="0">
                <a:pos x="16" y="240"/>
              </a:cxn>
              <a:cxn ang="0">
                <a:pos x="112" y="240"/>
              </a:cxn>
              <a:cxn ang="0">
                <a:pos x="400" y="240"/>
              </a:cxn>
              <a:cxn ang="0">
                <a:pos x="448" y="336"/>
              </a:cxn>
              <a:cxn ang="0">
                <a:pos x="448" y="480"/>
              </a:cxn>
            </a:cxnLst>
            <a:rect l="0" t="0" r="r" b="b"/>
            <a:pathLst>
              <a:path w="456" h="480">
                <a:moveTo>
                  <a:pt x="16" y="0"/>
                </a:moveTo>
                <a:cubicBezTo>
                  <a:pt x="16" y="28"/>
                  <a:pt x="16" y="56"/>
                  <a:pt x="16" y="96"/>
                </a:cubicBezTo>
                <a:cubicBezTo>
                  <a:pt x="16" y="136"/>
                  <a:pt x="0" y="216"/>
                  <a:pt x="16" y="240"/>
                </a:cubicBezTo>
                <a:cubicBezTo>
                  <a:pt x="32" y="264"/>
                  <a:pt x="48" y="240"/>
                  <a:pt x="112" y="240"/>
                </a:cubicBezTo>
                <a:cubicBezTo>
                  <a:pt x="176" y="240"/>
                  <a:pt x="344" y="224"/>
                  <a:pt x="400" y="240"/>
                </a:cubicBezTo>
                <a:cubicBezTo>
                  <a:pt x="456" y="256"/>
                  <a:pt x="440" y="296"/>
                  <a:pt x="448" y="336"/>
                </a:cubicBezTo>
                <a:cubicBezTo>
                  <a:pt x="456" y="376"/>
                  <a:pt x="452" y="428"/>
                  <a:pt x="448" y="480"/>
                </a:cubicBezTo>
              </a:path>
            </a:pathLst>
          </a:custGeom>
          <a:noFill/>
          <a:ln w="38100">
            <a:solidFill>
              <a:schemeClr val="accent2"/>
            </a:solidFill>
            <a:round/>
            <a:headEnd type="none" w="med" len="med"/>
            <a:tailEnd type="triangle" w="med" len="med"/>
          </a:ln>
          <a:effectLst/>
        </p:spPr>
        <p:txBody>
          <a:bodyPr wrap="none" anchor="ctr"/>
          <a:lstStyle/>
          <a:p>
            <a:endParaRPr lang="zh-CN" altLang="en-US"/>
          </a:p>
        </p:txBody>
      </p:sp>
      <p:sp>
        <p:nvSpPr>
          <p:cNvPr id="152590" name="Freeform 14"/>
          <p:cNvSpPr>
            <a:spLocks/>
          </p:cNvSpPr>
          <p:nvPr/>
        </p:nvSpPr>
        <p:spPr bwMode="auto">
          <a:xfrm>
            <a:off x="6732588" y="4383088"/>
            <a:ext cx="363537" cy="596900"/>
          </a:xfrm>
          <a:custGeom>
            <a:avLst/>
            <a:gdLst/>
            <a:ahLst/>
            <a:cxnLst>
              <a:cxn ang="0">
                <a:pos x="280" y="376"/>
              </a:cxn>
              <a:cxn ang="0">
                <a:pos x="280" y="184"/>
              </a:cxn>
              <a:cxn ang="0">
                <a:pos x="280" y="40"/>
              </a:cxn>
              <a:cxn ang="0">
                <a:pos x="40" y="40"/>
              </a:cxn>
              <a:cxn ang="0">
                <a:pos x="40" y="280"/>
              </a:cxn>
            </a:cxnLst>
            <a:rect l="0" t="0" r="r" b="b"/>
            <a:pathLst>
              <a:path w="320" h="376">
                <a:moveTo>
                  <a:pt x="280" y="376"/>
                </a:moveTo>
                <a:cubicBezTo>
                  <a:pt x="280" y="308"/>
                  <a:pt x="280" y="240"/>
                  <a:pt x="280" y="184"/>
                </a:cubicBezTo>
                <a:cubicBezTo>
                  <a:pt x="280" y="128"/>
                  <a:pt x="320" y="64"/>
                  <a:pt x="280" y="40"/>
                </a:cubicBezTo>
                <a:cubicBezTo>
                  <a:pt x="240" y="16"/>
                  <a:pt x="80" y="0"/>
                  <a:pt x="40" y="40"/>
                </a:cubicBezTo>
                <a:cubicBezTo>
                  <a:pt x="0" y="80"/>
                  <a:pt x="40" y="232"/>
                  <a:pt x="40" y="280"/>
                </a:cubicBezTo>
              </a:path>
            </a:pathLst>
          </a:custGeom>
          <a:noFill/>
          <a:ln w="38100">
            <a:solidFill>
              <a:srgbClr val="FF3300"/>
            </a:solidFill>
            <a:round/>
            <a:headEnd type="none" w="med" len="med"/>
            <a:tailEnd type="triangle" w="med" len="med"/>
          </a:ln>
          <a:effectLst/>
        </p:spPr>
        <p:txBody>
          <a:bodyPr wrap="none" anchor="ctr"/>
          <a:lstStyle/>
          <a:p>
            <a:endParaRPr lang="zh-CN" altLang="en-US"/>
          </a:p>
        </p:txBody>
      </p:sp>
      <p:sp>
        <p:nvSpPr>
          <p:cNvPr id="152591" name="Rectangle 15"/>
          <p:cNvSpPr>
            <a:spLocks noChangeArrowheads="1"/>
          </p:cNvSpPr>
          <p:nvPr/>
        </p:nvSpPr>
        <p:spPr bwMode="auto">
          <a:xfrm>
            <a:off x="173044" y="3238655"/>
            <a:ext cx="4543419" cy="457200"/>
          </a:xfrm>
          <a:prstGeom prst="rect">
            <a:avLst/>
          </a:prstGeom>
          <a:noFill/>
          <a:ln w="12700" cap="sq" algn="ctr">
            <a:noFill/>
            <a:miter lim="800000"/>
            <a:headEnd/>
            <a:tailEnd/>
          </a:ln>
          <a:effectLst/>
        </p:spPr>
        <p:txBody>
          <a:bodyPr wrap="square">
            <a:spAutoFit/>
          </a:bodyPr>
          <a:lstStyle/>
          <a:p>
            <a:pPr marL="342900" indent="-342900"/>
            <a:r>
              <a:rPr lang="en-US" altLang="zh-CN" sz="2400" b="1" dirty="0" smtClean="0">
                <a:solidFill>
                  <a:srgbClr val="000000"/>
                </a:solidFill>
                <a:cs typeface="Times New Roman" panose="02020603050405020304" pitchFamily="18" charset="0"/>
              </a:rPr>
              <a:t>2</a:t>
            </a:r>
            <a:r>
              <a:rPr lang="en-US" altLang="zh-CN" sz="2400" b="1" dirty="0">
                <a:solidFill>
                  <a:srgbClr val="000000"/>
                </a:solidFill>
                <a:cs typeface="Times New Roman" panose="02020603050405020304" pitchFamily="18" charset="0"/>
              </a:rPr>
              <a:t>) </a:t>
            </a:r>
            <a:r>
              <a:rPr lang="zh-CN" altLang="en-US" sz="2400" b="1" dirty="0">
                <a:solidFill>
                  <a:srgbClr val="000000"/>
                </a:solidFill>
                <a:cs typeface="Times New Roman" panose="02020603050405020304" pitchFamily="18" charset="0"/>
              </a:rPr>
              <a:t>反馈电压负半</a:t>
            </a:r>
            <a:r>
              <a:rPr lang="zh-CN" altLang="en-US" sz="2400" b="1" dirty="0" smtClean="0">
                <a:solidFill>
                  <a:srgbClr val="000000"/>
                </a:solidFill>
                <a:cs typeface="Times New Roman" panose="02020603050405020304" pitchFamily="18" charset="0"/>
              </a:rPr>
              <a:t>周</a:t>
            </a:r>
            <a:endParaRPr lang="zh-CN" altLang="en-US" sz="2400" b="1" dirty="0">
              <a:solidFill>
                <a:srgbClr val="000000"/>
              </a:solidFill>
              <a:cs typeface="Times New Roman" panose="02020603050405020304" pitchFamily="18" charset="0"/>
            </a:endParaRPr>
          </a:p>
        </p:txBody>
      </p:sp>
      <p:sp>
        <p:nvSpPr>
          <p:cNvPr id="152592" name="Rectangle 16"/>
          <p:cNvSpPr>
            <a:spLocks noChangeArrowheads="1"/>
          </p:cNvSpPr>
          <p:nvPr/>
        </p:nvSpPr>
        <p:spPr bwMode="auto">
          <a:xfrm>
            <a:off x="395288" y="1328726"/>
            <a:ext cx="8642350" cy="457200"/>
          </a:xfrm>
          <a:prstGeom prst="rect">
            <a:avLst/>
          </a:prstGeom>
          <a:noFill/>
          <a:ln w="12700" cap="sq" algn="ctr">
            <a:noFill/>
            <a:miter lim="800000"/>
            <a:headEnd/>
            <a:tailEnd/>
          </a:ln>
          <a:effectLst/>
        </p:spPr>
        <p:txBody>
          <a:bodyPr>
            <a:spAutoFit/>
          </a:bodyPr>
          <a:lstStyle/>
          <a:p>
            <a:pPr marL="342900" indent="-342900"/>
            <a:r>
              <a:rPr lang="zh-CN" altLang="en-US" sz="2400" b="1" dirty="0" smtClean="0">
                <a:solidFill>
                  <a:srgbClr val="000000"/>
                </a:solidFill>
              </a:rPr>
              <a:t>起</a:t>
            </a:r>
            <a:r>
              <a:rPr lang="zh-CN" altLang="en-US" sz="2400" b="1" dirty="0">
                <a:solidFill>
                  <a:srgbClr val="000000"/>
                </a:solidFill>
              </a:rPr>
              <a:t>振过程中，输出信号越来越大，反馈信号也随之增强。</a:t>
            </a:r>
          </a:p>
        </p:txBody>
      </p:sp>
      <p:sp>
        <p:nvSpPr>
          <p:cNvPr id="152593" name="Rectangle 17"/>
          <p:cNvSpPr>
            <a:spLocks noChangeArrowheads="1"/>
          </p:cNvSpPr>
          <p:nvPr/>
        </p:nvSpPr>
        <p:spPr bwMode="auto">
          <a:xfrm>
            <a:off x="600086" y="2632065"/>
            <a:ext cx="4543418" cy="457200"/>
          </a:xfrm>
          <a:prstGeom prst="rect">
            <a:avLst/>
          </a:prstGeom>
          <a:noFill/>
          <a:ln w="12700" cap="sq" algn="ctr">
            <a:noFill/>
            <a:miter lim="800000"/>
            <a:headEnd/>
            <a:tailEnd/>
          </a:ln>
          <a:effectLst/>
        </p:spPr>
        <p:txBody>
          <a:bodyPr wrap="square">
            <a:spAutoFit/>
          </a:bodyPr>
          <a:lstStyle/>
          <a:p>
            <a:pPr marL="342900" indent="-342900"/>
            <a:r>
              <a:rPr lang="zh-CN" altLang="en-US" sz="2400" b="1" dirty="0" smtClean="0">
                <a:solidFill>
                  <a:srgbClr val="000000"/>
                </a:solidFill>
                <a:cs typeface="Times New Roman" panose="02020603050405020304" pitchFamily="18" charset="0"/>
              </a:rPr>
              <a:t>射</a:t>
            </a:r>
            <a:r>
              <a:rPr lang="zh-CN" altLang="en-US" sz="2400" b="1" dirty="0">
                <a:solidFill>
                  <a:srgbClr val="000000"/>
                </a:solidFill>
                <a:cs typeface="Times New Roman" panose="02020603050405020304" pitchFamily="18" charset="0"/>
              </a:rPr>
              <a:t>极电流对射极电容</a:t>
            </a:r>
            <a:r>
              <a:rPr lang="zh-CN" altLang="en-US" sz="2400" b="1" dirty="0" smtClean="0">
                <a:solidFill>
                  <a:srgbClr val="000000"/>
                </a:solidFill>
                <a:cs typeface="Times New Roman" panose="02020603050405020304" pitchFamily="18" charset="0"/>
              </a:rPr>
              <a:t>充电</a:t>
            </a:r>
            <a:endParaRPr lang="zh-CN" altLang="en-US" sz="2400" b="1" dirty="0">
              <a:solidFill>
                <a:srgbClr val="000000"/>
              </a:solidFill>
              <a:cs typeface="Times New Roman" panose="02020603050405020304" pitchFamily="18" charset="0"/>
            </a:endParaRPr>
          </a:p>
        </p:txBody>
      </p:sp>
      <p:sp>
        <p:nvSpPr>
          <p:cNvPr id="152594" name="Rectangle 18"/>
          <p:cNvSpPr>
            <a:spLocks noChangeArrowheads="1"/>
          </p:cNvSpPr>
          <p:nvPr/>
        </p:nvSpPr>
        <p:spPr bwMode="auto">
          <a:xfrm>
            <a:off x="600086" y="3871902"/>
            <a:ext cx="4543418" cy="457200"/>
          </a:xfrm>
          <a:prstGeom prst="rect">
            <a:avLst/>
          </a:prstGeom>
          <a:noFill/>
          <a:ln w="12700" cap="sq" algn="ctr">
            <a:noFill/>
            <a:miter lim="800000"/>
            <a:headEnd/>
            <a:tailEnd/>
          </a:ln>
          <a:effectLst/>
        </p:spPr>
        <p:txBody>
          <a:bodyPr wrap="square">
            <a:spAutoFit/>
          </a:bodyPr>
          <a:lstStyle/>
          <a:p>
            <a:pPr marL="342900" indent="-342900"/>
            <a:r>
              <a:rPr lang="zh-CN" altLang="en-US" sz="2400" b="1" dirty="0" smtClean="0">
                <a:solidFill>
                  <a:srgbClr val="000000"/>
                </a:solidFill>
                <a:cs typeface="Times New Roman" panose="02020603050405020304" pitchFamily="18" charset="0"/>
              </a:rPr>
              <a:t>射</a:t>
            </a:r>
            <a:r>
              <a:rPr lang="zh-CN" altLang="en-US" sz="2400" b="1" dirty="0">
                <a:solidFill>
                  <a:srgbClr val="000000"/>
                </a:solidFill>
                <a:cs typeface="Times New Roman" panose="02020603050405020304" pitchFamily="18" charset="0"/>
              </a:rPr>
              <a:t>极电容对射极电阻</a:t>
            </a:r>
            <a:r>
              <a:rPr lang="zh-CN" altLang="en-US" sz="2400" b="1" dirty="0" smtClean="0">
                <a:solidFill>
                  <a:srgbClr val="000000"/>
                </a:solidFill>
                <a:cs typeface="Times New Roman" panose="02020603050405020304" pitchFamily="18" charset="0"/>
              </a:rPr>
              <a:t>放电</a:t>
            </a:r>
            <a:endParaRPr lang="zh-CN" altLang="en-US" sz="2400" b="1" dirty="0">
              <a:solidFill>
                <a:srgbClr val="000000"/>
              </a:solidFill>
              <a:cs typeface="Times New Roman" panose="02020603050405020304" pitchFamily="18" charset="0"/>
            </a:endParaRPr>
          </a:p>
        </p:txBody>
      </p:sp>
      <p:sp>
        <p:nvSpPr>
          <p:cNvPr id="152595" name="Rectangle 19"/>
          <p:cNvSpPr>
            <a:spLocks noChangeArrowheads="1"/>
          </p:cNvSpPr>
          <p:nvPr/>
        </p:nvSpPr>
        <p:spPr bwMode="auto">
          <a:xfrm>
            <a:off x="606429" y="4572008"/>
            <a:ext cx="3251191" cy="1200329"/>
          </a:xfrm>
          <a:prstGeom prst="rect">
            <a:avLst/>
          </a:prstGeom>
          <a:noFill/>
          <a:ln w="12700" cap="sq" algn="ctr">
            <a:noFill/>
            <a:miter lim="800000"/>
            <a:headEnd/>
            <a:tailEnd/>
          </a:ln>
          <a:effectLst/>
        </p:spPr>
        <p:txBody>
          <a:bodyPr wrap="square">
            <a:spAutoFit/>
          </a:bodyPr>
          <a:lstStyle/>
          <a:p>
            <a:pPr marL="342900" indent="-342900">
              <a:lnSpc>
                <a:spcPct val="150000"/>
              </a:lnSpc>
            </a:pPr>
            <a:r>
              <a:rPr lang="zh-CN" altLang="en-US" sz="2400" b="1" dirty="0" smtClean="0">
                <a:solidFill>
                  <a:srgbClr val="FF0000"/>
                </a:solidFill>
              </a:rPr>
              <a:t>充</a:t>
            </a:r>
            <a:r>
              <a:rPr lang="zh-CN" altLang="en-US" sz="2400" b="1" dirty="0">
                <a:solidFill>
                  <a:srgbClr val="FF0000"/>
                </a:solidFill>
              </a:rPr>
              <a:t>、</a:t>
            </a:r>
            <a:r>
              <a:rPr lang="zh-CN" altLang="en-US" sz="2400" b="1" dirty="0" smtClean="0">
                <a:solidFill>
                  <a:srgbClr val="FF0000"/>
                </a:solidFill>
              </a:rPr>
              <a:t>放电达到平衡时</a:t>
            </a:r>
            <a:endParaRPr lang="en-US" altLang="zh-CN" sz="2400" b="1" dirty="0" smtClean="0">
              <a:solidFill>
                <a:srgbClr val="FF0000"/>
              </a:solidFill>
            </a:endParaRPr>
          </a:p>
          <a:p>
            <a:pPr marL="342900" indent="-342900">
              <a:lnSpc>
                <a:spcPct val="150000"/>
              </a:lnSpc>
            </a:pPr>
            <a:r>
              <a:rPr lang="zh-CN" altLang="en-US" sz="2400" b="1" dirty="0" smtClean="0">
                <a:solidFill>
                  <a:srgbClr val="FF0000"/>
                </a:solidFill>
              </a:rPr>
              <a:t>实现</a:t>
            </a:r>
            <a:r>
              <a:rPr lang="zh-CN" altLang="en-US" sz="2400" b="1" dirty="0">
                <a:solidFill>
                  <a:srgbClr val="FF0000"/>
                </a:solidFill>
              </a:rPr>
              <a:t>增幅到稳幅。</a:t>
            </a:r>
          </a:p>
        </p:txBody>
      </p:sp>
      <p:sp>
        <p:nvSpPr>
          <p:cNvPr id="14" name="标题 13"/>
          <p:cNvSpPr>
            <a:spLocks noGrp="1"/>
          </p:cNvSpPr>
          <p:nvPr>
            <p:ph type="title" idx="4294967295"/>
          </p:nvPr>
        </p:nvSpPr>
        <p:spPr/>
        <p:txBody>
          <a:bodyPr/>
          <a:lstStyle/>
          <a:p>
            <a:r>
              <a:rPr lang="zh-CN" altLang="en-US" sz="3200" dirty="0"/>
              <a:t>自偏压建立过程与间歇振荡现象</a:t>
            </a:r>
            <a:endParaRPr lang="zh-CN" altLang="en-US" dirty="0"/>
          </a:p>
        </p:txBody>
      </p:sp>
    </p:spTree>
    <p:extLst>
      <p:ext uri="{BB962C8B-B14F-4D97-AF65-F5344CB8AC3E}">
        <p14:creationId xmlns:p14="http://schemas.microsoft.com/office/powerpoint/2010/main" val="2683233083"/>
      </p:ext>
    </p:extLst>
  </p:cSld>
  <p:clrMapOvr>
    <a:masterClrMapping/>
  </p:clrMapOvr>
  <mc:AlternateContent xmlns:mc="http://schemas.openxmlformats.org/markup-compatibility/2006" xmlns:p14="http://schemas.microsoft.com/office/powerpoint/2010/main">
    <mc:Choice Requires="p14">
      <p:transition p14:dur="10">
        <p:wipe dir="r"/>
      </p:transition>
    </mc:Choice>
    <mc:Fallback xmlns="">
      <p:transition>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2592"/>
                                        </p:tgtEl>
                                        <p:attrNameLst>
                                          <p:attrName>style.visibility</p:attrName>
                                        </p:attrNameLst>
                                      </p:cBhvr>
                                      <p:to>
                                        <p:strVal val="visible"/>
                                      </p:to>
                                    </p:set>
                                    <p:anim calcmode="lin" valueType="num">
                                      <p:cBhvr additive="base">
                                        <p:cTn id="7" dur="500" fill="hold"/>
                                        <p:tgtEl>
                                          <p:spTgt spid="152592"/>
                                        </p:tgtEl>
                                        <p:attrNameLst>
                                          <p:attrName>ppt_x</p:attrName>
                                        </p:attrNameLst>
                                      </p:cBhvr>
                                      <p:tavLst>
                                        <p:tav tm="0">
                                          <p:val>
                                            <p:strVal val="1+#ppt_w/2"/>
                                          </p:val>
                                        </p:tav>
                                        <p:tav tm="100000">
                                          <p:val>
                                            <p:strVal val="#ppt_x"/>
                                          </p:val>
                                        </p:tav>
                                      </p:tavLst>
                                    </p:anim>
                                    <p:anim calcmode="lin" valueType="num">
                                      <p:cBhvr additive="base">
                                        <p:cTn id="8" dur="500" fill="hold"/>
                                        <p:tgtEl>
                                          <p:spTgt spid="1525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2588"/>
                                        </p:tgtEl>
                                        <p:attrNameLst>
                                          <p:attrName>style.visibility</p:attrName>
                                        </p:attrNameLst>
                                      </p:cBhvr>
                                      <p:to>
                                        <p:strVal val="visible"/>
                                      </p:to>
                                    </p:set>
                                    <p:anim calcmode="lin" valueType="num">
                                      <p:cBhvr additive="base">
                                        <p:cTn id="13" dur="500" fill="hold"/>
                                        <p:tgtEl>
                                          <p:spTgt spid="152588"/>
                                        </p:tgtEl>
                                        <p:attrNameLst>
                                          <p:attrName>ppt_x</p:attrName>
                                        </p:attrNameLst>
                                      </p:cBhvr>
                                      <p:tavLst>
                                        <p:tav tm="0">
                                          <p:val>
                                            <p:strVal val="#ppt_x"/>
                                          </p:val>
                                        </p:tav>
                                        <p:tav tm="100000">
                                          <p:val>
                                            <p:strVal val="#ppt_x"/>
                                          </p:val>
                                        </p:tav>
                                      </p:tavLst>
                                    </p:anim>
                                    <p:anim calcmode="lin" valueType="num">
                                      <p:cBhvr additive="base">
                                        <p:cTn id="14" dur="500" fill="hold"/>
                                        <p:tgtEl>
                                          <p:spTgt spid="15258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2593"/>
                                        </p:tgtEl>
                                        <p:attrNameLst>
                                          <p:attrName>style.visibility</p:attrName>
                                        </p:attrNameLst>
                                      </p:cBhvr>
                                      <p:to>
                                        <p:strVal val="visible"/>
                                      </p:to>
                                    </p:set>
                                    <p:anim calcmode="lin" valueType="num">
                                      <p:cBhvr additive="base">
                                        <p:cTn id="19" dur="500" fill="hold"/>
                                        <p:tgtEl>
                                          <p:spTgt spid="152593"/>
                                        </p:tgtEl>
                                        <p:attrNameLst>
                                          <p:attrName>ppt_x</p:attrName>
                                        </p:attrNameLst>
                                      </p:cBhvr>
                                      <p:tavLst>
                                        <p:tav tm="0">
                                          <p:val>
                                            <p:strVal val="#ppt_x"/>
                                          </p:val>
                                        </p:tav>
                                        <p:tav tm="100000">
                                          <p:val>
                                            <p:strVal val="#ppt_x"/>
                                          </p:val>
                                        </p:tav>
                                      </p:tavLst>
                                    </p:anim>
                                    <p:anim calcmode="lin" valueType="num">
                                      <p:cBhvr additive="base">
                                        <p:cTn id="20" dur="500" fill="hold"/>
                                        <p:tgtEl>
                                          <p:spTgt spid="152593"/>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52589"/>
                                        </p:tgtEl>
                                        <p:attrNameLst>
                                          <p:attrName>style.visibility</p:attrName>
                                        </p:attrNameLst>
                                      </p:cBhvr>
                                      <p:to>
                                        <p:strVal val="visible"/>
                                      </p:to>
                                    </p:set>
                                    <p:animEffect transition="in" filter="wipe(up)">
                                      <p:cBhvr>
                                        <p:cTn id="24" dur="500"/>
                                        <p:tgtEl>
                                          <p:spTgt spid="152589"/>
                                        </p:tgtEl>
                                      </p:cBhvr>
                                    </p:animEffect>
                                  </p:childTnLst>
                                  <p:subTnLst>
                                    <p:set>
                                      <p:cBhvr override="childStyle">
                                        <p:cTn dur="1" fill="hold" display="0" masterRel="nextClick" afterEffect="1"/>
                                        <p:tgtEl>
                                          <p:spTgt spid="152589"/>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2591"/>
                                        </p:tgtEl>
                                        <p:attrNameLst>
                                          <p:attrName>style.visibility</p:attrName>
                                        </p:attrNameLst>
                                      </p:cBhvr>
                                      <p:to>
                                        <p:strVal val="visible"/>
                                      </p:to>
                                    </p:set>
                                    <p:anim calcmode="lin" valueType="num">
                                      <p:cBhvr additive="base">
                                        <p:cTn id="29" dur="500" fill="hold"/>
                                        <p:tgtEl>
                                          <p:spTgt spid="152591"/>
                                        </p:tgtEl>
                                        <p:attrNameLst>
                                          <p:attrName>ppt_x</p:attrName>
                                        </p:attrNameLst>
                                      </p:cBhvr>
                                      <p:tavLst>
                                        <p:tav tm="0">
                                          <p:val>
                                            <p:strVal val="#ppt_x"/>
                                          </p:val>
                                        </p:tav>
                                        <p:tav tm="100000">
                                          <p:val>
                                            <p:strVal val="#ppt_x"/>
                                          </p:val>
                                        </p:tav>
                                      </p:tavLst>
                                    </p:anim>
                                    <p:anim calcmode="lin" valueType="num">
                                      <p:cBhvr additive="base">
                                        <p:cTn id="30" dur="500" fill="hold"/>
                                        <p:tgtEl>
                                          <p:spTgt spid="15259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2594"/>
                                        </p:tgtEl>
                                        <p:attrNameLst>
                                          <p:attrName>style.visibility</p:attrName>
                                        </p:attrNameLst>
                                      </p:cBhvr>
                                      <p:to>
                                        <p:strVal val="visible"/>
                                      </p:to>
                                    </p:set>
                                    <p:anim calcmode="lin" valueType="num">
                                      <p:cBhvr additive="base">
                                        <p:cTn id="35" dur="500" fill="hold"/>
                                        <p:tgtEl>
                                          <p:spTgt spid="152594"/>
                                        </p:tgtEl>
                                        <p:attrNameLst>
                                          <p:attrName>ppt_x</p:attrName>
                                        </p:attrNameLst>
                                      </p:cBhvr>
                                      <p:tavLst>
                                        <p:tav tm="0">
                                          <p:val>
                                            <p:strVal val="#ppt_x"/>
                                          </p:val>
                                        </p:tav>
                                        <p:tav tm="100000">
                                          <p:val>
                                            <p:strVal val="#ppt_x"/>
                                          </p:val>
                                        </p:tav>
                                      </p:tavLst>
                                    </p:anim>
                                    <p:anim calcmode="lin" valueType="num">
                                      <p:cBhvr additive="base">
                                        <p:cTn id="36" dur="500" fill="hold"/>
                                        <p:tgtEl>
                                          <p:spTgt spid="152594"/>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2" presetClass="entr" presetSubtype="2" fill="hold" grpId="0" nodeType="afterEffect">
                                  <p:stCondLst>
                                    <p:cond delay="0"/>
                                  </p:stCondLst>
                                  <p:childTnLst>
                                    <p:set>
                                      <p:cBhvr>
                                        <p:cTn id="39" dur="1" fill="hold">
                                          <p:stCondLst>
                                            <p:cond delay="0"/>
                                          </p:stCondLst>
                                        </p:cTn>
                                        <p:tgtEl>
                                          <p:spTgt spid="152590"/>
                                        </p:tgtEl>
                                        <p:attrNameLst>
                                          <p:attrName>style.visibility</p:attrName>
                                        </p:attrNameLst>
                                      </p:cBhvr>
                                      <p:to>
                                        <p:strVal val="visible"/>
                                      </p:to>
                                    </p:set>
                                    <p:animEffect transition="in" filter="wipe(right)">
                                      <p:cBhvr>
                                        <p:cTn id="40" dur="500"/>
                                        <p:tgtEl>
                                          <p:spTgt spid="152590"/>
                                        </p:tgtEl>
                                      </p:cBhvr>
                                    </p:animEffect>
                                  </p:childTnLst>
                                  <p:subTnLst>
                                    <p:set>
                                      <p:cBhvr override="childStyle">
                                        <p:cTn dur="1" fill="hold" display="0" masterRel="nextClick" afterEffect="1"/>
                                        <p:tgtEl>
                                          <p:spTgt spid="152590"/>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52595"/>
                                        </p:tgtEl>
                                        <p:attrNameLst>
                                          <p:attrName>style.visibility</p:attrName>
                                        </p:attrNameLst>
                                      </p:cBhvr>
                                      <p:to>
                                        <p:strVal val="visible"/>
                                      </p:to>
                                    </p:set>
                                    <p:anim calcmode="lin" valueType="num">
                                      <p:cBhvr additive="base">
                                        <p:cTn id="45" dur="500" fill="hold"/>
                                        <p:tgtEl>
                                          <p:spTgt spid="152595"/>
                                        </p:tgtEl>
                                        <p:attrNameLst>
                                          <p:attrName>ppt_x</p:attrName>
                                        </p:attrNameLst>
                                      </p:cBhvr>
                                      <p:tavLst>
                                        <p:tav tm="0">
                                          <p:val>
                                            <p:strVal val="#ppt_x"/>
                                          </p:val>
                                        </p:tav>
                                        <p:tav tm="100000">
                                          <p:val>
                                            <p:strVal val="#ppt_x"/>
                                          </p:val>
                                        </p:tav>
                                      </p:tavLst>
                                    </p:anim>
                                    <p:anim calcmode="lin" valueType="num">
                                      <p:cBhvr additive="base">
                                        <p:cTn id="46" dur="500" fill="hold"/>
                                        <p:tgtEl>
                                          <p:spTgt spid="1525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8" grpId="0"/>
      <p:bldP spid="152589" grpId="0" animBg="1"/>
      <p:bldP spid="152590" grpId="0" animBg="1"/>
      <p:bldP spid="152591" grpId="0"/>
      <p:bldP spid="152592" grpId="0"/>
      <p:bldP spid="152593" grpId="0"/>
      <p:bldP spid="152594" grpId="0"/>
      <p:bldP spid="15259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z="3200" smtClean="0">
                <a:ea typeface="宋体" charset="-122"/>
              </a:rPr>
              <a:t>8.1.1  </a:t>
            </a:r>
            <a:r>
              <a:rPr lang="zh-CN" altLang="en-US" sz="3200" smtClean="0">
                <a:ea typeface="宋体" charset="-122"/>
              </a:rPr>
              <a:t>正弦波振荡电路的基本原理（续</a:t>
            </a:r>
            <a:r>
              <a:rPr lang="en-US" altLang="zh-CN" sz="3200" smtClean="0">
                <a:ea typeface="宋体" charset="-122"/>
              </a:rPr>
              <a:t>2</a:t>
            </a:r>
            <a:r>
              <a:rPr lang="zh-CN" altLang="en-US" sz="3200" smtClean="0">
                <a:ea typeface="宋体" charset="-122"/>
              </a:rPr>
              <a:t>）</a:t>
            </a:r>
            <a:endParaRPr lang="en-US" altLang="zh-CN" sz="3200" smtClean="0">
              <a:ea typeface="宋体" charset="-122"/>
            </a:endParaRP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7</a:t>
            </a:fld>
            <a:endParaRPr lang="zh-CN" altLang="en-US"/>
          </a:p>
        </p:txBody>
      </p:sp>
      <p:sp>
        <p:nvSpPr>
          <p:cNvPr id="23555" name="Rectangle 3"/>
          <p:cNvSpPr>
            <a:spLocks noGrp="1" noChangeArrowheads="1"/>
          </p:cNvSpPr>
          <p:nvPr>
            <p:ph sz="quarter" idx="11"/>
          </p:nvPr>
        </p:nvSpPr>
        <p:spPr/>
        <p:txBody>
          <a:bodyPr/>
          <a:lstStyle/>
          <a:p>
            <a:pPr eaLnBrk="1" hangingPunct="1"/>
            <a:r>
              <a:rPr lang="zh-CN" altLang="en-US" smtClean="0">
                <a:ea typeface="宋体" charset="-122"/>
              </a:rPr>
              <a:t>反馈振荡的建立</a:t>
            </a:r>
          </a:p>
        </p:txBody>
      </p:sp>
      <p:sp>
        <p:nvSpPr>
          <p:cNvPr id="146436" name="Text Box 4"/>
          <p:cNvSpPr txBox="1">
            <a:spLocks noChangeArrowheads="1"/>
          </p:cNvSpPr>
          <p:nvPr/>
        </p:nvSpPr>
        <p:spPr bwMode="auto">
          <a:xfrm>
            <a:off x="714375" y="1497013"/>
            <a:ext cx="8185150"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30000"/>
              </a:lnSpc>
            </a:pPr>
            <a:r>
              <a:rPr lang="zh-CN" altLang="en-US"/>
              <a:t>要维持振荡输出必须解决两个问题：</a:t>
            </a:r>
          </a:p>
          <a:p>
            <a:pPr eaLnBrk="1" hangingPunct="1">
              <a:lnSpc>
                <a:spcPct val="130000"/>
              </a:lnSpc>
            </a:pPr>
            <a:r>
              <a:rPr lang="zh-CN" altLang="en-US"/>
              <a:t>（</a:t>
            </a:r>
            <a:r>
              <a:rPr lang="en-US" altLang="zh-CN"/>
              <a:t>1</a:t>
            </a:r>
            <a:r>
              <a:rPr lang="zh-CN" altLang="en-US"/>
              <a:t>）原始信号从何获得？</a:t>
            </a:r>
          </a:p>
          <a:p>
            <a:pPr eaLnBrk="1" hangingPunct="1">
              <a:lnSpc>
                <a:spcPct val="130000"/>
              </a:lnSpc>
            </a:pPr>
            <a:r>
              <a:rPr lang="zh-CN" altLang="en-US"/>
              <a:t>（</a:t>
            </a:r>
            <a:r>
              <a:rPr lang="en-US" altLang="zh-CN"/>
              <a:t>2</a:t>
            </a:r>
            <a:r>
              <a:rPr lang="zh-CN" altLang="en-US"/>
              <a:t>）什么时刻进行切换？怎样切换？</a:t>
            </a:r>
          </a:p>
        </p:txBody>
      </p:sp>
      <p:sp>
        <p:nvSpPr>
          <p:cNvPr id="146437" name="Text Box 5"/>
          <p:cNvSpPr txBox="1">
            <a:spLocks noChangeArrowheads="1"/>
          </p:cNvSpPr>
          <p:nvPr/>
        </p:nvSpPr>
        <p:spPr bwMode="auto">
          <a:xfrm>
            <a:off x="358775" y="3000375"/>
            <a:ext cx="8515350" cy="312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473075"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algn="just" eaLnBrk="1" hangingPunct="1">
              <a:spcBef>
                <a:spcPts val="600"/>
              </a:spcBef>
            </a:pPr>
            <a:r>
              <a:rPr lang="zh-CN" altLang="en-US"/>
              <a:t>事实上，在放大器中，各种电子器件内部都存在噪声，它们是由于导电的粒子性而形成的。均匀分布在整个频率域（从直流到极高频率），每个频率分量幅度都极小，平均意义上总噪声值为</a:t>
            </a:r>
            <a:r>
              <a:rPr lang="en-US" altLang="zh-CN"/>
              <a:t>0</a:t>
            </a:r>
            <a:r>
              <a:rPr lang="zh-CN" altLang="en-US"/>
              <a:t>；而且，由于电路开始工作时电源的接入也相当于给电路施加了一个阶跃信号，同样包含丰富的频率分量。</a:t>
            </a:r>
          </a:p>
          <a:p>
            <a:pPr algn="just" eaLnBrk="1" hangingPunct="1">
              <a:spcBef>
                <a:spcPts val="600"/>
              </a:spcBef>
            </a:pPr>
            <a:r>
              <a:rPr lang="zh-CN" altLang="en-US"/>
              <a:t>因此，实际电路工作中始终存在着含有各种频率成分的微小的噪声（信号），它们就是反馈式振荡电路的原始信号。我们无需另外施加原始信号（否则就不能称之为信号产生电路）。</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6436"/>
                                        </p:tgtEl>
                                        <p:attrNameLst>
                                          <p:attrName>style.visibility</p:attrName>
                                        </p:attrNameLst>
                                      </p:cBhvr>
                                      <p:to>
                                        <p:strVal val="visible"/>
                                      </p:to>
                                    </p:set>
                                    <p:anim calcmode="lin" valueType="num">
                                      <p:cBhvr additive="base">
                                        <p:cTn id="7" dur="500" fill="hold"/>
                                        <p:tgtEl>
                                          <p:spTgt spid="146436"/>
                                        </p:tgtEl>
                                        <p:attrNameLst>
                                          <p:attrName>ppt_x</p:attrName>
                                        </p:attrNameLst>
                                      </p:cBhvr>
                                      <p:tavLst>
                                        <p:tav tm="0">
                                          <p:val>
                                            <p:strVal val="#ppt_x"/>
                                          </p:val>
                                        </p:tav>
                                        <p:tav tm="100000">
                                          <p:val>
                                            <p:strVal val="#ppt_x"/>
                                          </p:val>
                                        </p:tav>
                                      </p:tavLst>
                                    </p:anim>
                                    <p:anim calcmode="lin" valueType="num">
                                      <p:cBhvr additive="base">
                                        <p:cTn id="8" dur="500" fill="hold"/>
                                        <p:tgtEl>
                                          <p:spTgt spid="14643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6437">
                                            <p:txEl>
                                              <p:pRg st="0" end="0"/>
                                            </p:txEl>
                                          </p:spTgt>
                                        </p:tgtEl>
                                        <p:attrNameLst>
                                          <p:attrName>style.visibility</p:attrName>
                                        </p:attrNameLst>
                                      </p:cBhvr>
                                      <p:to>
                                        <p:strVal val="visible"/>
                                      </p:to>
                                    </p:set>
                                    <p:anim calcmode="lin" valueType="num">
                                      <p:cBhvr additive="base">
                                        <p:cTn id="13" dur="500" fill="hold"/>
                                        <p:tgtEl>
                                          <p:spTgt spid="14643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643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6437">
                                            <p:txEl>
                                              <p:pRg st="1" end="1"/>
                                            </p:txEl>
                                          </p:spTgt>
                                        </p:tgtEl>
                                        <p:attrNameLst>
                                          <p:attrName>style.visibility</p:attrName>
                                        </p:attrNameLst>
                                      </p:cBhvr>
                                      <p:to>
                                        <p:strVal val="visible"/>
                                      </p:to>
                                    </p:set>
                                    <p:anim calcmode="lin" valueType="num">
                                      <p:cBhvr additive="base">
                                        <p:cTn id="19" dur="500" fill="hold"/>
                                        <p:tgtEl>
                                          <p:spTgt spid="14643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643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autoUpdateAnimBg="0"/>
      <p:bldP spid="146437"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7" name="Picture 9" descr="701004"/>
          <p:cNvPicPr>
            <a:picLocks noChangeAspect="1" noChangeArrowheads="1"/>
          </p:cNvPicPr>
          <p:nvPr/>
        </p:nvPicPr>
        <p:blipFill>
          <a:blip r:embed="rId2" cstate="print">
            <a:lum/>
          </a:blip>
          <a:srcRect/>
          <a:stretch>
            <a:fillRect/>
          </a:stretch>
        </p:blipFill>
        <p:spPr bwMode="auto">
          <a:xfrm>
            <a:off x="1784351" y="1533546"/>
            <a:ext cx="3219698" cy="4824412"/>
          </a:xfrm>
          <a:prstGeom prst="rect">
            <a:avLst/>
          </a:prstGeom>
          <a:noFill/>
          <a:ln w="38100">
            <a:noFill/>
            <a:miter lim="800000"/>
            <a:headEnd/>
            <a:tailEnd/>
          </a:ln>
        </p:spPr>
      </p:pic>
      <p:sp>
        <p:nvSpPr>
          <p:cNvPr id="150536" name="Rectangle 8"/>
          <p:cNvSpPr>
            <a:spLocks noChangeArrowheads="1"/>
          </p:cNvSpPr>
          <p:nvPr/>
        </p:nvSpPr>
        <p:spPr bwMode="auto">
          <a:xfrm>
            <a:off x="490510" y="868433"/>
            <a:ext cx="7889675" cy="461665"/>
          </a:xfrm>
          <a:prstGeom prst="rect">
            <a:avLst/>
          </a:prstGeom>
          <a:noFill/>
          <a:ln w="9525" algn="ctr">
            <a:noFill/>
            <a:miter lim="800000"/>
            <a:headEnd/>
            <a:tailEnd/>
          </a:ln>
          <a:effectLst/>
        </p:spPr>
        <p:txBody>
          <a:bodyPr wrap="square">
            <a:spAutoFit/>
          </a:bodyPr>
          <a:lstStyle/>
          <a:p>
            <a:pPr marL="342900" indent="-342900" algn="ctr">
              <a:spcBef>
                <a:spcPct val="0"/>
              </a:spcBef>
            </a:pPr>
            <a:r>
              <a:rPr lang="zh-CN" altLang="en-US" sz="2400" b="1" dirty="0" smtClean="0">
                <a:solidFill>
                  <a:srgbClr val="FF0000"/>
                </a:solidFill>
                <a:latin typeface="宋体" pitchFamily="2" charset="-122"/>
              </a:rPr>
              <a:t>自</a:t>
            </a:r>
            <a:r>
              <a:rPr lang="zh-CN" altLang="en-US" sz="2400" b="1" dirty="0">
                <a:solidFill>
                  <a:srgbClr val="FF0000"/>
                </a:solidFill>
                <a:latin typeface="宋体" pitchFamily="2" charset="-122"/>
              </a:rPr>
              <a:t>偏振荡器起振时激励电压</a:t>
            </a:r>
            <a:r>
              <a:rPr lang="zh-CN" altLang="en-US" sz="2400" b="1" dirty="0" smtClean="0">
                <a:solidFill>
                  <a:srgbClr val="FF0000"/>
                </a:solidFill>
                <a:latin typeface="宋体" pitchFamily="2" charset="-122"/>
              </a:rPr>
              <a:t>和直流</a:t>
            </a:r>
            <a:r>
              <a:rPr lang="zh-CN" altLang="en-US" sz="2400" b="1" dirty="0">
                <a:solidFill>
                  <a:srgbClr val="FF0000"/>
                </a:solidFill>
                <a:latin typeface="宋体" pitchFamily="2" charset="-122"/>
              </a:rPr>
              <a:t>偏压的建立过程</a:t>
            </a:r>
          </a:p>
        </p:txBody>
      </p:sp>
      <p:sp>
        <p:nvSpPr>
          <p:cNvPr id="5" name="标题 4"/>
          <p:cNvSpPr>
            <a:spLocks noGrp="1"/>
          </p:cNvSpPr>
          <p:nvPr>
            <p:ph type="title" idx="4294967295"/>
          </p:nvPr>
        </p:nvSpPr>
        <p:spPr/>
        <p:txBody>
          <a:bodyPr/>
          <a:lstStyle/>
          <a:p>
            <a:r>
              <a:rPr lang="zh-CN" altLang="en-US" sz="3200" dirty="0"/>
              <a:t>自偏压建立过程与间歇振荡现象</a:t>
            </a:r>
            <a:endParaRPr lang="zh-CN" altLang="en-US" dirty="0"/>
          </a:p>
        </p:txBody>
      </p:sp>
      <p:sp>
        <p:nvSpPr>
          <p:cNvPr id="6" name="Rectangle 19"/>
          <p:cNvSpPr>
            <a:spLocks noChangeArrowheads="1"/>
          </p:cNvSpPr>
          <p:nvPr/>
        </p:nvSpPr>
        <p:spPr bwMode="auto">
          <a:xfrm>
            <a:off x="4206249" y="3810008"/>
            <a:ext cx="3251191" cy="1130246"/>
          </a:xfrm>
          <a:prstGeom prst="rect">
            <a:avLst/>
          </a:prstGeom>
          <a:noFill/>
          <a:ln w="12700" cap="sq" algn="ctr">
            <a:noFill/>
            <a:miter lim="800000"/>
            <a:headEnd/>
            <a:tailEnd/>
          </a:ln>
          <a:effectLst/>
        </p:spPr>
        <p:txBody>
          <a:bodyPr wrap="square">
            <a:spAutoFit/>
          </a:bodyPr>
          <a:lstStyle/>
          <a:p>
            <a:pPr>
              <a:lnSpc>
                <a:spcPct val="150000"/>
              </a:lnSpc>
            </a:pPr>
            <a:r>
              <a:rPr lang="zh-CN" altLang="en-US" sz="2400" b="1" dirty="0" smtClean="0">
                <a:solidFill>
                  <a:srgbClr val="FF0000"/>
                </a:solidFill>
              </a:rPr>
              <a:t>振荡器稳定振荡时，管子工作在丙类状态。</a:t>
            </a:r>
            <a:endParaRPr lang="zh-CN" altLang="en-US" sz="2400" b="1" dirty="0">
              <a:solidFill>
                <a:srgbClr val="FF0000"/>
              </a:solidFill>
            </a:endParaRPr>
          </a:p>
        </p:txBody>
      </p:sp>
    </p:spTree>
    <p:extLst>
      <p:ext uri="{BB962C8B-B14F-4D97-AF65-F5344CB8AC3E}">
        <p14:creationId xmlns:p14="http://schemas.microsoft.com/office/powerpoint/2010/main" val="955207667"/>
      </p:ext>
    </p:extLst>
  </p:cSld>
  <p:clrMapOvr>
    <a:masterClrMapping/>
  </p:clrMapOvr>
  <mc:AlternateContent xmlns:mc="http://schemas.openxmlformats.org/markup-compatibility/2006" xmlns:p14="http://schemas.microsoft.com/office/powerpoint/2010/main">
    <mc:Choice Requires="p14">
      <p:transition p14:dur="10">
        <p:wipe dir="r"/>
      </p:transition>
    </mc:Choice>
    <mc:Fallback xmlns="">
      <p:transition>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7" name="Rectangle 7"/>
          <p:cNvSpPr>
            <a:spLocks noChangeArrowheads="1"/>
          </p:cNvSpPr>
          <p:nvPr/>
        </p:nvSpPr>
        <p:spPr bwMode="auto">
          <a:xfrm>
            <a:off x="142844" y="853843"/>
            <a:ext cx="4975225" cy="646331"/>
          </a:xfrm>
          <a:prstGeom prst="rect">
            <a:avLst/>
          </a:prstGeom>
          <a:noFill/>
          <a:ln w="28575">
            <a:noFill/>
            <a:prstDash val="dash"/>
            <a:miter lim="800000"/>
            <a:headEnd/>
            <a:tailEnd/>
          </a:ln>
          <a:effectLst/>
        </p:spPr>
        <p:txBody>
          <a:bodyPr>
            <a:spAutoFit/>
          </a:bodyPr>
          <a:lstStyle/>
          <a:p>
            <a:pPr>
              <a:lnSpc>
                <a:spcPct val="150000"/>
              </a:lnSpc>
              <a:spcBef>
                <a:spcPct val="50000"/>
              </a:spcBef>
              <a:buClrTx/>
              <a:buFontTx/>
              <a:buNone/>
            </a:pPr>
            <a:r>
              <a:rPr kumimoji="1" lang="en-US" altLang="zh-CN" sz="2400" b="1" dirty="0">
                <a:solidFill>
                  <a:srgbClr val="A50021"/>
                </a:solidFill>
                <a:effectLst/>
                <a:latin typeface="+mn-lt"/>
              </a:rPr>
              <a:t>3.  </a:t>
            </a:r>
            <a:r>
              <a:rPr kumimoji="1" lang="zh-CN" altLang="en-US" sz="2400" b="1" dirty="0">
                <a:solidFill>
                  <a:srgbClr val="A50021"/>
                </a:solidFill>
                <a:effectLst/>
                <a:latin typeface="+mn-lt"/>
              </a:rPr>
              <a:t>频率占据（或牵引）</a:t>
            </a:r>
          </a:p>
        </p:txBody>
      </p:sp>
      <p:sp>
        <p:nvSpPr>
          <p:cNvPr id="153614" name="Rectangle 14"/>
          <p:cNvSpPr>
            <a:spLocks noChangeArrowheads="1"/>
          </p:cNvSpPr>
          <p:nvPr/>
        </p:nvSpPr>
        <p:spPr bwMode="auto">
          <a:xfrm>
            <a:off x="501650" y="1500174"/>
            <a:ext cx="8642350" cy="1130246"/>
          </a:xfrm>
          <a:prstGeom prst="rect">
            <a:avLst/>
          </a:prstGeom>
          <a:noFill/>
          <a:ln w="12700" cap="sq" algn="ctr">
            <a:noFill/>
            <a:miter lim="800000"/>
            <a:headEnd/>
            <a:tailEnd/>
          </a:ln>
          <a:effectLst/>
        </p:spPr>
        <p:txBody>
          <a:bodyPr>
            <a:spAutoFit/>
          </a:bodyPr>
          <a:lstStyle/>
          <a:p>
            <a:pPr>
              <a:lnSpc>
                <a:spcPct val="150000"/>
              </a:lnSpc>
              <a:spcBef>
                <a:spcPct val="0"/>
              </a:spcBef>
            </a:pPr>
            <a:r>
              <a:rPr lang="zh-CN" altLang="en-US" sz="2400" b="1" dirty="0" smtClean="0">
                <a:solidFill>
                  <a:srgbClr val="000000"/>
                </a:solidFill>
                <a:effectLst>
                  <a:outerShdw blurRad="38100" dist="38100" dir="2700000" algn="tl">
                    <a:srgbClr val="FFFFFF"/>
                  </a:outerShdw>
                </a:effectLst>
                <a:latin typeface="+mn-lt"/>
              </a:rPr>
              <a:t>指</a:t>
            </a:r>
            <a:r>
              <a:rPr lang="zh-CN" altLang="en-US" sz="2400" b="1" dirty="0">
                <a:solidFill>
                  <a:srgbClr val="000000"/>
                </a:solidFill>
                <a:effectLst>
                  <a:outerShdw blurRad="38100" dist="38100" dir="2700000" algn="tl">
                    <a:srgbClr val="FFFFFF"/>
                  </a:outerShdw>
                </a:effectLst>
                <a:latin typeface="+mn-lt"/>
              </a:rPr>
              <a:t>外加电动势频率与振荡器自激频率接近到一定程度时，可以使振荡频率随外电动势频率的改变而改变。</a:t>
            </a:r>
          </a:p>
        </p:txBody>
      </p:sp>
      <p:sp>
        <p:nvSpPr>
          <p:cNvPr id="153618" name="Rectangle 18"/>
          <p:cNvSpPr>
            <a:spLocks noChangeArrowheads="1"/>
          </p:cNvSpPr>
          <p:nvPr/>
        </p:nvSpPr>
        <p:spPr bwMode="auto">
          <a:xfrm>
            <a:off x="142844" y="2786058"/>
            <a:ext cx="4975225" cy="646331"/>
          </a:xfrm>
          <a:prstGeom prst="rect">
            <a:avLst/>
          </a:prstGeom>
          <a:noFill/>
          <a:ln w="28575">
            <a:noFill/>
            <a:prstDash val="dash"/>
            <a:miter lim="800000"/>
            <a:headEnd/>
            <a:tailEnd/>
          </a:ln>
          <a:effectLst/>
        </p:spPr>
        <p:txBody>
          <a:bodyPr>
            <a:spAutoFit/>
          </a:bodyPr>
          <a:lstStyle/>
          <a:p>
            <a:pPr>
              <a:lnSpc>
                <a:spcPct val="150000"/>
              </a:lnSpc>
              <a:spcBef>
                <a:spcPct val="50000"/>
              </a:spcBef>
              <a:buClrTx/>
              <a:buFontTx/>
              <a:buNone/>
            </a:pPr>
            <a:r>
              <a:rPr kumimoji="1" lang="en-US" altLang="zh-CN" sz="2400" b="1" dirty="0">
                <a:solidFill>
                  <a:srgbClr val="A50021"/>
                </a:solidFill>
                <a:effectLst/>
                <a:latin typeface="+mn-lt"/>
              </a:rPr>
              <a:t>4.  </a:t>
            </a:r>
            <a:r>
              <a:rPr kumimoji="1" lang="zh-CN" altLang="en-US" sz="2400" b="1" dirty="0">
                <a:solidFill>
                  <a:srgbClr val="A50021"/>
                </a:solidFill>
                <a:effectLst/>
                <a:latin typeface="+mn-lt"/>
              </a:rPr>
              <a:t>频率拖曳现象</a:t>
            </a:r>
          </a:p>
        </p:txBody>
      </p:sp>
      <p:sp>
        <p:nvSpPr>
          <p:cNvPr id="153619" name="Rectangle 19"/>
          <p:cNvSpPr>
            <a:spLocks noChangeArrowheads="1"/>
          </p:cNvSpPr>
          <p:nvPr/>
        </p:nvSpPr>
        <p:spPr bwMode="auto">
          <a:xfrm>
            <a:off x="501682" y="3602144"/>
            <a:ext cx="8642350" cy="1684244"/>
          </a:xfrm>
          <a:prstGeom prst="rect">
            <a:avLst/>
          </a:prstGeom>
          <a:noFill/>
          <a:ln w="12700" cap="sq" algn="ctr">
            <a:noFill/>
            <a:miter lim="800000"/>
            <a:headEnd/>
            <a:tailEnd/>
          </a:ln>
          <a:effectLst/>
        </p:spPr>
        <p:txBody>
          <a:bodyPr>
            <a:spAutoFit/>
          </a:bodyPr>
          <a:lstStyle/>
          <a:p>
            <a:pPr>
              <a:lnSpc>
                <a:spcPct val="150000"/>
              </a:lnSpc>
              <a:spcBef>
                <a:spcPct val="0"/>
              </a:spcBef>
            </a:pPr>
            <a:r>
              <a:rPr lang="zh-CN" altLang="en-US" sz="2400" b="1" dirty="0" smtClean="0">
                <a:solidFill>
                  <a:srgbClr val="000000"/>
                </a:solidFill>
                <a:effectLst>
                  <a:outerShdw blurRad="38100" dist="38100" dir="2700000" algn="tl">
                    <a:srgbClr val="FFFFFF"/>
                  </a:outerShdw>
                </a:effectLst>
                <a:latin typeface="+mn-lt"/>
              </a:rPr>
              <a:t>发生</a:t>
            </a:r>
            <a:r>
              <a:rPr lang="zh-CN" altLang="en-US" sz="2400" b="1" dirty="0">
                <a:solidFill>
                  <a:srgbClr val="000000"/>
                </a:solidFill>
                <a:effectLst>
                  <a:outerShdw blurRad="38100" dist="38100" dir="2700000" algn="tl">
                    <a:srgbClr val="FFFFFF"/>
                  </a:outerShdw>
                </a:effectLst>
                <a:latin typeface="+mn-lt"/>
              </a:rPr>
              <a:t>于振荡器电路采用耦合回路时，如耦合系数过大，次级又是谐振回路，则调节次级回路时，振荡回路频率也随之改变，甚至产生频率跳变。</a:t>
            </a:r>
          </a:p>
        </p:txBody>
      </p:sp>
      <p:sp>
        <p:nvSpPr>
          <p:cNvPr id="7" name="标题 6"/>
          <p:cNvSpPr>
            <a:spLocks noGrp="1"/>
          </p:cNvSpPr>
          <p:nvPr>
            <p:ph type="title" idx="4294967295"/>
          </p:nvPr>
        </p:nvSpPr>
        <p:spPr/>
        <p:txBody>
          <a:bodyPr/>
          <a:lstStyle/>
          <a:p>
            <a:r>
              <a:rPr lang="zh-CN" altLang="en-US" sz="3200" dirty="0"/>
              <a:t>自偏压建立过程与间歇振荡现象</a:t>
            </a:r>
            <a:endParaRPr lang="zh-CN" altLang="en-US" dirty="0"/>
          </a:p>
        </p:txBody>
      </p:sp>
    </p:spTree>
    <p:extLst>
      <p:ext uri="{BB962C8B-B14F-4D97-AF65-F5344CB8AC3E}">
        <p14:creationId xmlns:p14="http://schemas.microsoft.com/office/powerpoint/2010/main" val="3170087069"/>
      </p:ext>
    </p:extLst>
  </p:cSld>
  <p:clrMapOvr>
    <a:masterClrMapping/>
  </p:clrMapOvr>
  <mc:AlternateContent xmlns:mc="http://schemas.openxmlformats.org/markup-compatibility/2006" xmlns:p14="http://schemas.microsoft.com/office/powerpoint/2010/main">
    <mc:Choice Requires="p14">
      <p:transition p14:dur="10">
        <p:wipe dir="r"/>
      </p:transition>
    </mc:Choice>
    <mc:Fallback xmlns="">
      <p:transition>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07"/>
                                        </p:tgtEl>
                                        <p:attrNameLst>
                                          <p:attrName>style.visibility</p:attrName>
                                        </p:attrNameLst>
                                      </p:cBhvr>
                                      <p:to>
                                        <p:strVal val="visible"/>
                                      </p:to>
                                    </p:set>
                                    <p:anim calcmode="lin" valueType="num">
                                      <p:cBhvr additive="base">
                                        <p:cTn id="7" dur="500" fill="hold"/>
                                        <p:tgtEl>
                                          <p:spTgt spid="153607"/>
                                        </p:tgtEl>
                                        <p:attrNameLst>
                                          <p:attrName>ppt_x</p:attrName>
                                        </p:attrNameLst>
                                      </p:cBhvr>
                                      <p:tavLst>
                                        <p:tav tm="0">
                                          <p:val>
                                            <p:strVal val="#ppt_x"/>
                                          </p:val>
                                        </p:tav>
                                        <p:tav tm="100000">
                                          <p:val>
                                            <p:strVal val="#ppt_x"/>
                                          </p:val>
                                        </p:tav>
                                      </p:tavLst>
                                    </p:anim>
                                    <p:anim calcmode="lin" valueType="num">
                                      <p:cBhvr additive="base">
                                        <p:cTn id="8" dur="500" fill="hold"/>
                                        <p:tgtEl>
                                          <p:spTgt spid="15360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14"/>
                                        </p:tgtEl>
                                        <p:attrNameLst>
                                          <p:attrName>style.visibility</p:attrName>
                                        </p:attrNameLst>
                                      </p:cBhvr>
                                      <p:to>
                                        <p:strVal val="visible"/>
                                      </p:to>
                                    </p:set>
                                    <p:anim calcmode="lin" valueType="num">
                                      <p:cBhvr additive="base">
                                        <p:cTn id="13" dur="500" fill="hold"/>
                                        <p:tgtEl>
                                          <p:spTgt spid="153614"/>
                                        </p:tgtEl>
                                        <p:attrNameLst>
                                          <p:attrName>ppt_x</p:attrName>
                                        </p:attrNameLst>
                                      </p:cBhvr>
                                      <p:tavLst>
                                        <p:tav tm="0">
                                          <p:val>
                                            <p:strVal val="#ppt_x"/>
                                          </p:val>
                                        </p:tav>
                                        <p:tav tm="100000">
                                          <p:val>
                                            <p:strVal val="#ppt_x"/>
                                          </p:val>
                                        </p:tav>
                                      </p:tavLst>
                                    </p:anim>
                                    <p:anim calcmode="lin" valueType="num">
                                      <p:cBhvr additive="base">
                                        <p:cTn id="14" dur="500" fill="hold"/>
                                        <p:tgtEl>
                                          <p:spTgt spid="1536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3618"/>
                                        </p:tgtEl>
                                        <p:attrNameLst>
                                          <p:attrName>style.visibility</p:attrName>
                                        </p:attrNameLst>
                                      </p:cBhvr>
                                      <p:to>
                                        <p:strVal val="visible"/>
                                      </p:to>
                                    </p:set>
                                    <p:anim calcmode="lin" valueType="num">
                                      <p:cBhvr additive="base">
                                        <p:cTn id="19" dur="500" fill="hold"/>
                                        <p:tgtEl>
                                          <p:spTgt spid="153618"/>
                                        </p:tgtEl>
                                        <p:attrNameLst>
                                          <p:attrName>ppt_x</p:attrName>
                                        </p:attrNameLst>
                                      </p:cBhvr>
                                      <p:tavLst>
                                        <p:tav tm="0">
                                          <p:val>
                                            <p:strVal val="#ppt_x"/>
                                          </p:val>
                                        </p:tav>
                                        <p:tav tm="100000">
                                          <p:val>
                                            <p:strVal val="#ppt_x"/>
                                          </p:val>
                                        </p:tav>
                                      </p:tavLst>
                                    </p:anim>
                                    <p:anim calcmode="lin" valueType="num">
                                      <p:cBhvr additive="base">
                                        <p:cTn id="20" dur="500" fill="hold"/>
                                        <p:tgtEl>
                                          <p:spTgt spid="1536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3619"/>
                                        </p:tgtEl>
                                        <p:attrNameLst>
                                          <p:attrName>style.visibility</p:attrName>
                                        </p:attrNameLst>
                                      </p:cBhvr>
                                      <p:to>
                                        <p:strVal val="visible"/>
                                      </p:to>
                                    </p:set>
                                    <p:anim calcmode="lin" valueType="num">
                                      <p:cBhvr additive="base">
                                        <p:cTn id="25" dur="500" fill="hold"/>
                                        <p:tgtEl>
                                          <p:spTgt spid="153619"/>
                                        </p:tgtEl>
                                        <p:attrNameLst>
                                          <p:attrName>ppt_x</p:attrName>
                                        </p:attrNameLst>
                                      </p:cBhvr>
                                      <p:tavLst>
                                        <p:tav tm="0">
                                          <p:val>
                                            <p:strVal val="#ppt_x"/>
                                          </p:val>
                                        </p:tav>
                                        <p:tav tm="100000">
                                          <p:val>
                                            <p:strVal val="#ppt_x"/>
                                          </p:val>
                                        </p:tav>
                                      </p:tavLst>
                                    </p:anim>
                                    <p:anim calcmode="lin" valueType="num">
                                      <p:cBhvr additive="base">
                                        <p:cTn id="26" dur="500" fill="hold"/>
                                        <p:tgtEl>
                                          <p:spTgt spid="1536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7" grpId="0" autoUpdateAnimBg="0"/>
      <p:bldP spid="153614" grpId="0"/>
      <p:bldP spid="153618" grpId="0" autoUpdateAnimBg="0"/>
      <p:bldP spid="15361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9" name="Rectangle 7"/>
          <p:cNvSpPr>
            <a:spLocks noChangeArrowheads="1"/>
          </p:cNvSpPr>
          <p:nvPr/>
        </p:nvSpPr>
        <p:spPr bwMode="auto">
          <a:xfrm>
            <a:off x="285720" y="714356"/>
            <a:ext cx="8643998" cy="1200329"/>
          </a:xfrm>
          <a:prstGeom prst="rect">
            <a:avLst/>
          </a:prstGeom>
          <a:noFill/>
          <a:ln w="9525" algn="ctr">
            <a:noFill/>
            <a:miter lim="800000"/>
            <a:headEnd/>
            <a:tailEnd/>
          </a:ln>
          <a:effectLst/>
        </p:spPr>
        <p:txBody>
          <a:bodyPr wrap="square">
            <a:spAutoFit/>
          </a:bodyPr>
          <a:lstStyle/>
          <a:p>
            <a:pPr algn="l">
              <a:lnSpc>
                <a:spcPct val="150000"/>
              </a:lnSpc>
            </a:pPr>
            <a:r>
              <a:rPr kumimoji="1" lang="zh-CN" altLang="en-US" sz="2400" b="1" dirty="0" smtClean="0">
                <a:solidFill>
                  <a:srgbClr val="000000"/>
                </a:solidFill>
                <a:effectLst/>
                <a:cs typeface="Times New Roman" panose="02020603050405020304" pitchFamily="18" charset="0"/>
              </a:rPr>
              <a:t>评价</a:t>
            </a:r>
            <a:r>
              <a:rPr kumimoji="1" lang="zh-CN" altLang="en-US" sz="2400" b="1" dirty="0">
                <a:solidFill>
                  <a:srgbClr val="000000"/>
                </a:solidFill>
                <a:effectLst/>
                <a:cs typeface="Times New Roman" panose="02020603050405020304" pitchFamily="18" charset="0"/>
              </a:rPr>
              <a:t>振荡器频率的主要指标有两</a:t>
            </a:r>
            <a:r>
              <a:rPr kumimoji="1" lang="zh-CN" altLang="en-US" sz="2400" b="1" dirty="0" smtClean="0">
                <a:solidFill>
                  <a:srgbClr val="000000"/>
                </a:solidFill>
                <a:effectLst/>
                <a:cs typeface="Times New Roman" panose="02020603050405020304" pitchFamily="18" charset="0"/>
              </a:rPr>
              <a:t>个：</a:t>
            </a:r>
            <a:r>
              <a:rPr kumimoji="1" lang="zh-CN" altLang="en-US" sz="2400" b="1" dirty="0">
                <a:solidFill>
                  <a:srgbClr val="000000"/>
                </a:solidFill>
                <a:effectLst/>
                <a:cs typeface="Times New Roman" panose="02020603050405020304" pitchFamily="18" charset="0"/>
              </a:rPr>
              <a:t>准确度与</a:t>
            </a:r>
            <a:r>
              <a:rPr kumimoji="1" lang="zh-CN" altLang="en-US" sz="2400" b="1" dirty="0" smtClean="0">
                <a:solidFill>
                  <a:srgbClr val="000000"/>
                </a:solidFill>
                <a:effectLst/>
                <a:cs typeface="Times New Roman" panose="02020603050405020304" pitchFamily="18" charset="0"/>
              </a:rPr>
              <a:t>稳定度</a:t>
            </a:r>
            <a:r>
              <a:rPr kumimoji="1" lang="zh-CN" altLang="en-US" sz="2400" b="1" dirty="0">
                <a:solidFill>
                  <a:srgbClr val="000000"/>
                </a:solidFill>
                <a:effectLst/>
                <a:cs typeface="Times New Roman" panose="02020603050405020304" pitchFamily="18" charset="0"/>
              </a:rPr>
              <a:t>。振荡器实际工作频率</a:t>
            </a:r>
            <a:r>
              <a:rPr kumimoji="1" lang="en-US" altLang="zh-CN" sz="2400" b="1" i="1" dirty="0">
                <a:solidFill>
                  <a:srgbClr val="000000"/>
                </a:solidFill>
                <a:effectLst/>
                <a:cs typeface="Times New Roman" panose="02020603050405020304" pitchFamily="18" charset="0"/>
              </a:rPr>
              <a:t>f</a:t>
            </a:r>
            <a:r>
              <a:rPr kumimoji="1" lang="zh-CN" altLang="en-US" sz="2400" b="1" dirty="0">
                <a:solidFill>
                  <a:srgbClr val="000000"/>
                </a:solidFill>
                <a:effectLst/>
                <a:cs typeface="Times New Roman" panose="02020603050405020304" pitchFamily="18" charset="0"/>
              </a:rPr>
              <a:t>与标称频率 </a:t>
            </a:r>
            <a:r>
              <a:rPr kumimoji="1" lang="en-US" altLang="zh-CN" sz="2400" b="1" i="1" dirty="0">
                <a:solidFill>
                  <a:srgbClr val="000000"/>
                </a:solidFill>
                <a:effectLst/>
                <a:cs typeface="Times New Roman" panose="02020603050405020304" pitchFamily="18" charset="0"/>
              </a:rPr>
              <a:t>f</a:t>
            </a:r>
            <a:r>
              <a:rPr kumimoji="1" lang="en-US" altLang="zh-CN" sz="2400" b="1" dirty="0">
                <a:solidFill>
                  <a:srgbClr val="000000"/>
                </a:solidFill>
                <a:effectLst/>
                <a:cs typeface="Times New Roman" panose="02020603050405020304" pitchFamily="18" charset="0"/>
              </a:rPr>
              <a:t> </a:t>
            </a:r>
            <a:r>
              <a:rPr kumimoji="1" lang="en-US" altLang="zh-CN" sz="2400" b="1" baseline="-25000" dirty="0">
                <a:solidFill>
                  <a:srgbClr val="000000"/>
                </a:solidFill>
                <a:effectLst/>
                <a:cs typeface="Times New Roman" panose="02020603050405020304" pitchFamily="18" charset="0"/>
              </a:rPr>
              <a:t>0</a:t>
            </a:r>
            <a:r>
              <a:rPr kumimoji="1" lang="zh-CN" altLang="en-US" sz="2400" b="1" dirty="0">
                <a:solidFill>
                  <a:srgbClr val="000000"/>
                </a:solidFill>
                <a:effectLst/>
                <a:cs typeface="Times New Roman" panose="02020603050405020304" pitchFamily="18" charset="0"/>
              </a:rPr>
              <a:t>之间的偏差，</a:t>
            </a:r>
            <a:r>
              <a:rPr kumimoji="1" lang="zh-CN" altLang="en-US" sz="2400" b="1" dirty="0" smtClean="0">
                <a:solidFill>
                  <a:srgbClr val="000000"/>
                </a:solidFill>
                <a:effectLst/>
                <a:cs typeface="Times New Roman" panose="02020603050405020304" pitchFamily="18" charset="0"/>
              </a:rPr>
              <a:t>称为振荡</a:t>
            </a:r>
            <a:r>
              <a:rPr kumimoji="1" lang="zh-CN" altLang="en-US" sz="2400" b="1" dirty="0">
                <a:solidFill>
                  <a:srgbClr val="000000"/>
                </a:solidFill>
                <a:effectLst/>
                <a:cs typeface="Times New Roman" panose="02020603050405020304" pitchFamily="18" charset="0"/>
              </a:rPr>
              <a:t>频率准确度。</a:t>
            </a:r>
          </a:p>
        </p:txBody>
      </p:sp>
      <p:sp>
        <p:nvSpPr>
          <p:cNvPr id="146440" name="Rectangle 8"/>
          <p:cNvSpPr>
            <a:spLocks noChangeArrowheads="1"/>
          </p:cNvSpPr>
          <p:nvPr/>
        </p:nvSpPr>
        <p:spPr bwMode="auto">
          <a:xfrm>
            <a:off x="214282" y="1928802"/>
            <a:ext cx="8715436" cy="646331"/>
          </a:xfrm>
          <a:prstGeom prst="rect">
            <a:avLst/>
          </a:prstGeom>
          <a:noFill/>
          <a:ln w="12700" cap="sq">
            <a:noFill/>
            <a:miter lim="800000"/>
            <a:headEnd type="none" w="sm" len="sm"/>
            <a:tailEnd type="none" w="sm" len="sm"/>
          </a:ln>
          <a:effectLst/>
        </p:spPr>
        <p:txBody>
          <a:bodyPr wrap="square">
            <a:spAutoFit/>
          </a:bodyPr>
          <a:lstStyle/>
          <a:p>
            <a:pPr algn="just">
              <a:lnSpc>
                <a:spcPct val="150000"/>
              </a:lnSpc>
              <a:spcBef>
                <a:spcPct val="20000"/>
              </a:spcBef>
            </a:pPr>
            <a:r>
              <a:rPr lang="zh-CN" altLang="en-US" sz="2400" b="1" dirty="0" smtClean="0">
                <a:solidFill>
                  <a:srgbClr val="000000"/>
                </a:solidFill>
                <a:effectLst>
                  <a:outerShdw blurRad="38100" dist="38100" dir="2700000" algn="tl">
                    <a:srgbClr val="FFFFFF"/>
                  </a:outerShdw>
                </a:effectLst>
                <a:latin typeface="+mn-lt"/>
                <a:ea typeface="宋体" pitchFamily="2" charset="-122"/>
              </a:rPr>
              <a:t>通常</a:t>
            </a:r>
            <a:r>
              <a:rPr lang="zh-CN" altLang="en-US" sz="2400" b="1" dirty="0">
                <a:solidFill>
                  <a:srgbClr val="000000"/>
                </a:solidFill>
                <a:effectLst>
                  <a:outerShdw blurRad="38100" dist="38100" dir="2700000" algn="tl">
                    <a:srgbClr val="FFFFFF"/>
                  </a:outerShdw>
                </a:effectLst>
                <a:latin typeface="+mn-lt"/>
                <a:ea typeface="宋体" pitchFamily="2" charset="-122"/>
              </a:rPr>
              <a:t>分为绝对频率准确度与相对频率准确度两种，其表达式为</a:t>
            </a:r>
          </a:p>
        </p:txBody>
      </p:sp>
      <p:graphicFrame>
        <p:nvGraphicFramePr>
          <p:cNvPr id="146442" name="Object 10"/>
          <p:cNvGraphicFramePr>
            <a:graphicFrameLocks noChangeAspect="1"/>
          </p:cNvGraphicFramePr>
          <p:nvPr/>
        </p:nvGraphicFramePr>
        <p:xfrm>
          <a:off x="1285852" y="2786058"/>
          <a:ext cx="6486525" cy="765175"/>
        </p:xfrm>
        <a:graphic>
          <a:graphicData uri="http://schemas.openxmlformats.org/presentationml/2006/ole">
            <mc:AlternateContent xmlns:mc="http://schemas.openxmlformats.org/markup-compatibility/2006">
              <mc:Choice xmlns:v="urn:schemas-microsoft-com:vml" Requires="v">
                <p:oleObj spid="_x0000_s24590" name="Document" r:id="rId3" imgW="4323183" imgH="507942" progId="Word.Document.8">
                  <p:embed/>
                </p:oleObj>
              </mc:Choice>
              <mc:Fallback>
                <p:oleObj name="Document" r:id="rId3" imgW="4323183" imgH="507942"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2" y="2786058"/>
                        <a:ext cx="6486525"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6443" name="Object 11"/>
          <p:cNvGraphicFramePr>
            <a:graphicFrameLocks noChangeAspect="1"/>
          </p:cNvGraphicFramePr>
          <p:nvPr/>
        </p:nvGraphicFramePr>
        <p:xfrm>
          <a:off x="1285852" y="4572008"/>
          <a:ext cx="4683125" cy="938212"/>
        </p:xfrm>
        <a:graphic>
          <a:graphicData uri="http://schemas.openxmlformats.org/presentationml/2006/ole">
            <mc:AlternateContent xmlns:mc="http://schemas.openxmlformats.org/markup-compatibility/2006">
              <mc:Choice xmlns:v="urn:schemas-microsoft-com:vml" Requires="v">
                <p:oleObj spid="_x0000_s24591" name="文档" r:id="rId5" imgW="2594272" imgH="523476" progId="Word.Document.8">
                  <p:embed/>
                </p:oleObj>
              </mc:Choice>
              <mc:Fallback>
                <p:oleObj name="文档" r:id="rId5" imgW="2594272" imgH="523476"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52" y="4572008"/>
                        <a:ext cx="4683125" cy="93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6444" name="Rectangle 12"/>
          <p:cNvSpPr>
            <a:spLocks noChangeArrowheads="1"/>
          </p:cNvSpPr>
          <p:nvPr/>
        </p:nvSpPr>
        <p:spPr bwMode="auto">
          <a:xfrm>
            <a:off x="142876" y="3571876"/>
            <a:ext cx="8929718" cy="646331"/>
          </a:xfrm>
          <a:prstGeom prst="rect">
            <a:avLst/>
          </a:prstGeom>
          <a:noFill/>
          <a:ln w="12700" cap="sq">
            <a:noFill/>
            <a:miter lim="800000"/>
            <a:headEnd type="none" w="sm" len="sm"/>
            <a:tailEnd type="none" w="sm" len="sm"/>
          </a:ln>
          <a:effectLst/>
        </p:spPr>
        <p:txBody>
          <a:bodyPr wrap="square">
            <a:spAutoFit/>
          </a:bodyPr>
          <a:lstStyle/>
          <a:p>
            <a:pPr algn="just">
              <a:lnSpc>
                <a:spcPct val="150000"/>
              </a:lnSpc>
              <a:spcBef>
                <a:spcPct val="20000"/>
              </a:spcBef>
            </a:pPr>
            <a:r>
              <a:rPr lang="zh-CN" altLang="en-US" sz="2400" b="1" dirty="0" smtClean="0">
                <a:solidFill>
                  <a:srgbClr val="000000"/>
                </a:solidFill>
                <a:effectLst>
                  <a:outerShdw blurRad="38100" dist="38100" dir="2700000" algn="tl">
                    <a:srgbClr val="FFFFFF"/>
                  </a:outerShdw>
                </a:effectLst>
                <a:latin typeface="+mn-lt"/>
                <a:ea typeface="宋体" pitchFamily="2" charset="-122"/>
              </a:rPr>
              <a:t>振荡器</a:t>
            </a:r>
            <a:r>
              <a:rPr lang="zh-CN" altLang="en-US" sz="2400" b="1" dirty="0">
                <a:solidFill>
                  <a:srgbClr val="000000"/>
                </a:solidFill>
                <a:effectLst>
                  <a:outerShdw blurRad="38100" dist="38100" dir="2700000" algn="tl">
                    <a:srgbClr val="FFFFFF"/>
                  </a:outerShdw>
                </a:effectLst>
                <a:latin typeface="+mn-lt"/>
                <a:ea typeface="宋体" pitchFamily="2" charset="-122"/>
              </a:rPr>
              <a:t>的频率稳定度是指在一定时间间隔内，频率准确度的变化。</a:t>
            </a:r>
          </a:p>
        </p:txBody>
      </p:sp>
      <p:sp>
        <p:nvSpPr>
          <p:cNvPr id="8" name="标题 7"/>
          <p:cNvSpPr>
            <a:spLocks noGrp="1"/>
          </p:cNvSpPr>
          <p:nvPr>
            <p:ph type="title" idx="4294967295"/>
          </p:nvPr>
        </p:nvSpPr>
        <p:spPr/>
        <p:txBody>
          <a:bodyPr/>
          <a:lstStyle/>
          <a:p>
            <a:r>
              <a:rPr lang="zh-CN" altLang="en-US" dirty="0" smtClean="0"/>
              <a:t>振荡器的频率稳定问题</a:t>
            </a:r>
            <a:endParaRPr lang="zh-CN" altLang="en-US" dirty="0"/>
          </a:p>
        </p:txBody>
      </p:sp>
    </p:spTree>
    <p:extLst>
      <p:ext uri="{BB962C8B-B14F-4D97-AF65-F5344CB8AC3E}">
        <p14:creationId xmlns:p14="http://schemas.microsoft.com/office/powerpoint/2010/main" val="2130182223"/>
      </p:ext>
    </p:extLst>
  </p:cSld>
  <p:clrMapOvr>
    <a:masterClrMapping/>
  </p:clrMapOvr>
  <mc:AlternateContent xmlns:mc="http://schemas.openxmlformats.org/markup-compatibility/2006" xmlns:p14="http://schemas.microsoft.com/office/powerpoint/2010/main">
    <mc:Choice Requires="p14">
      <p:transition p14:dur="10">
        <p:wipe dir="r"/>
      </p:transition>
    </mc:Choice>
    <mc:Fallback xmlns="">
      <p:transition>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6439"/>
                                        </p:tgtEl>
                                        <p:attrNameLst>
                                          <p:attrName>style.visibility</p:attrName>
                                        </p:attrNameLst>
                                      </p:cBhvr>
                                      <p:to>
                                        <p:strVal val="visible"/>
                                      </p:to>
                                    </p:set>
                                    <p:anim calcmode="lin" valueType="num">
                                      <p:cBhvr additive="base">
                                        <p:cTn id="7" dur="500" fill="hold"/>
                                        <p:tgtEl>
                                          <p:spTgt spid="146439"/>
                                        </p:tgtEl>
                                        <p:attrNameLst>
                                          <p:attrName>ppt_x</p:attrName>
                                        </p:attrNameLst>
                                      </p:cBhvr>
                                      <p:tavLst>
                                        <p:tav tm="0">
                                          <p:val>
                                            <p:strVal val="#ppt_x"/>
                                          </p:val>
                                        </p:tav>
                                        <p:tav tm="100000">
                                          <p:val>
                                            <p:strVal val="#ppt_x"/>
                                          </p:val>
                                        </p:tav>
                                      </p:tavLst>
                                    </p:anim>
                                    <p:anim calcmode="lin" valueType="num">
                                      <p:cBhvr additive="base">
                                        <p:cTn id="8" dur="500" fill="hold"/>
                                        <p:tgtEl>
                                          <p:spTgt spid="14643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6440"/>
                                        </p:tgtEl>
                                        <p:attrNameLst>
                                          <p:attrName>style.visibility</p:attrName>
                                        </p:attrNameLst>
                                      </p:cBhvr>
                                      <p:to>
                                        <p:strVal val="visible"/>
                                      </p:to>
                                    </p:set>
                                    <p:anim calcmode="lin" valueType="num">
                                      <p:cBhvr additive="base">
                                        <p:cTn id="12" dur="500" fill="hold"/>
                                        <p:tgtEl>
                                          <p:spTgt spid="146440"/>
                                        </p:tgtEl>
                                        <p:attrNameLst>
                                          <p:attrName>ppt_x</p:attrName>
                                        </p:attrNameLst>
                                      </p:cBhvr>
                                      <p:tavLst>
                                        <p:tav tm="0">
                                          <p:val>
                                            <p:strVal val="#ppt_x"/>
                                          </p:val>
                                        </p:tav>
                                        <p:tav tm="100000">
                                          <p:val>
                                            <p:strVal val="#ppt_x"/>
                                          </p:val>
                                        </p:tav>
                                      </p:tavLst>
                                    </p:anim>
                                    <p:anim calcmode="lin" valueType="num">
                                      <p:cBhvr additive="base">
                                        <p:cTn id="13" dur="500" fill="hold"/>
                                        <p:tgtEl>
                                          <p:spTgt spid="14644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46442"/>
                                        </p:tgtEl>
                                        <p:attrNameLst>
                                          <p:attrName>style.visibility</p:attrName>
                                        </p:attrNameLst>
                                      </p:cBhvr>
                                      <p:to>
                                        <p:strVal val="visible"/>
                                      </p:to>
                                    </p:set>
                                    <p:anim calcmode="lin" valueType="num">
                                      <p:cBhvr additive="base">
                                        <p:cTn id="18" dur="500" fill="hold"/>
                                        <p:tgtEl>
                                          <p:spTgt spid="146442"/>
                                        </p:tgtEl>
                                        <p:attrNameLst>
                                          <p:attrName>ppt_x</p:attrName>
                                        </p:attrNameLst>
                                      </p:cBhvr>
                                      <p:tavLst>
                                        <p:tav tm="0">
                                          <p:val>
                                            <p:strVal val="#ppt_x"/>
                                          </p:val>
                                        </p:tav>
                                        <p:tav tm="100000">
                                          <p:val>
                                            <p:strVal val="#ppt_x"/>
                                          </p:val>
                                        </p:tav>
                                      </p:tavLst>
                                    </p:anim>
                                    <p:anim calcmode="lin" valueType="num">
                                      <p:cBhvr additive="base">
                                        <p:cTn id="19" dur="500" fill="hold"/>
                                        <p:tgtEl>
                                          <p:spTgt spid="14644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46444"/>
                                        </p:tgtEl>
                                        <p:attrNameLst>
                                          <p:attrName>style.visibility</p:attrName>
                                        </p:attrNameLst>
                                      </p:cBhvr>
                                      <p:to>
                                        <p:strVal val="visible"/>
                                      </p:to>
                                    </p:set>
                                    <p:anim calcmode="lin" valueType="num">
                                      <p:cBhvr additive="base">
                                        <p:cTn id="24" dur="500" fill="hold"/>
                                        <p:tgtEl>
                                          <p:spTgt spid="146444"/>
                                        </p:tgtEl>
                                        <p:attrNameLst>
                                          <p:attrName>ppt_x</p:attrName>
                                        </p:attrNameLst>
                                      </p:cBhvr>
                                      <p:tavLst>
                                        <p:tav tm="0">
                                          <p:val>
                                            <p:strVal val="#ppt_x"/>
                                          </p:val>
                                        </p:tav>
                                        <p:tav tm="100000">
                                          <p:val>
                                            <p:strVal val="#ppt_x"/>
                                          </p:val>
                                        </p:tav>
                                      </p:tavLst>
                                    </p:anim>
                                    <p:anim calcmode="lin" valueType="num">
                                      <p:cBhvr additive="base">
                                        <p:cTn id="25" dur="500" fill="hold"/>
                                        <p:tgtEl>
                                          <p:spTgt spid="14644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46443"/>
                                        </p:tgtEl>
                                        <p:attrNameLst>
                                          <p:attrName>style.visibility</p:attrName>
                                        </p:attrNameLst>
                                      </p:cBhvr>
                                      <p:to>
                                        <p:strVal val="visible"/>
                                      </p:to>
                                    </p:set>
                                    <p:anim calcmode="lin" valueType="num">
                                      <p:cBhvr additive="base">
                                        <p:cTn id="30" dur="500" fill="hold"/>
                                        <p:tgtEl>
                                          <p:spTgt spid="146443"/>
                                        </p:tgtEl>
                                        <p:attrNameLst>
                                          <p:attrName>ppt_x</p:attrName>
                                        </p:attrNameLst>
                                      </p:cBhvr>
                                      <p:tavLst>
                                        <p:tav tm="0">
                                          <p:val>
                                            <p:strVal val="#ppt_x"/>
                                          </p:val>
                                        </p:tav>
                                        <p:tav tm="100000">
                                          <p:val>
                                            <p:strVal val="#ppt_x"/>
                                          </p:val>
                                        </p:tav>
                                      </p:tavLst>
                                    </p:anim>
                                    <p:anim calcmode="lin" valueType="num">
                                      <p:cBhvr additive="base">
                                        <p:cTn id="31" dur="500" fill="hold"/>
                                        <p:tgtEl>
                                          <p:spTgt spid="1464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9" grpId="0"/>
      <p:bldP spid="146440" grpId="0" autoUpdateAnimBg="0"/>
      <p:bldP spid="146444"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1" name="Rectangle 7"/>
          <p:cNvSpPr>
            <a:spLocks noChangeArrowheads="1"/>
          </p:cNvSpPr>
          <p:nvPr/>
        </p:nvSpPr>
        <p:spPr bwMode="auto">
          <a:xfrm>
            <a:off x="142876" y="785794"/>
            <a:ext cx="8786842" cy="1130246"/>
          </a:xfrm>
          <a:prstGeom prst="rect">
            <a:avLst/>
          </a:prstGeom>
          <a:noFill/>
          <a:ln w="9525" algn="ctr">
            <a:noFill/>
            <a:miter lim="800000"/>
            <a:headEnd/>
            <a:tailEnd/>
          </a:ln>
          <a:effectLst/>
        </p:spPr>
        <p:txBody>
          <a:bodyPr wrap="square">
            <a:spAutoFit/>
          </a:bodyPr>
          <a:lstStyle/>
          <a:p>
            <a:pPr algn="l">
              <a:lnSpc>
                <a:spcPct val="150000"/>
              </a:lnSpc>
            </a:pPr>
            <a:r>
              <a:rPr kumimoji="1" lang="zh-CN" altLang="en-US" sz="2400" b="1" dirty="0" smtClean="0">
                <a:solidFill>
                  <a:srgbClr val="000000"/>
                </a:solidFill>
                <a:effectLst/>
                <a:latin typeface="+mn-lt"/>
              </a:rPr>
              <a:t>根据</a:t>
            </a:r>
            <a:r>
              <a:rPr kumimoji="1" lang="zh-CN" altLang="en-US" sz="2400" b="1" dirty="0">
                <a:solidFill>
                  <a:srgbClr val="000000"/>
                </a:solidFill>
                <a:effectLst/>
                <a:latin typeface="+mn-lt"/>
              </a:rPr>
              <a:t>所指定的时间间隔不同，频率稳定度可分为长期频率稳定度、短期频率稳定度和瞬间频率稳定度三种。</a:t>
            </a:r>
          </a:p>
        </p:txBody>
      </p:sp>
      <p:graphicFrame>
        <p:nvGraphicFramePr>
          <p:cNvPr id="149516" name="Object 12"/>
          <p:cNvGraphicFramePr>
            <a:graphicFrameLocks noChangeAspect="1"/>
          </p:cNvGraphicFramePr>
          <p:nvPr/>
        </p:nvGraphicFramePr>
        <p:xfrm>
          <a:off x="1427163" y="2139950"/>
          <a:ext cx="6235700" cy="1792288"/>
        </p:xfrm>
        <a:graphic>
          <a:graphicData uri="http://schemas.openxmlformats.org/presentationml/2006/ole">
            <mc:AlternateContent xmlns:mc="http://schemas.openxmlformats.org/markup-compatibility/2006">
              <mc:Choice xmlns:v="urn:schemas-microsoft-com:vml" Requires="v">
                <p:oleObj spid="_x0000_s25608" name="Document" r:id="rId3" imgW="3875175" imgH="1114521" progId="Word.Document.8">
                  <p:embed/>
                </p:oleObj>
              </mc:Choice>
              <mc:Fallback>
                <p:oleObj name="Document" r:id="rId3" imgW="3875175" imgH="1114521"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7163" y="2139950"/>
                        <a:ext cx="6235700" cy="17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17" name="Rectangle 13"/>
          <p:cNvSpPr>
            <a:spLocks noChangeArrowheads="1"/>
          </p:cNvSpPr>
          <p:nvPr/>
        </p:nvSpPr>
        <p:spPr bwMode="auto">
          <a:xfrm>
            <a:off x="285720" y="3857628"/>
            <a:ext cx="8678893" cy="2308324"/>
          </a:xfrm>
          <a:prstGeom prst="rect">
            <a:avLst/>
          </a:prstGeom>
          <a:noFill/>
          <a:ln w="9525" algn="ctr">
            <a:noFill/>
            <a:miter lim="800000"/>
            <a:headEnd/>
            <a:tailEnd/>
          </a:ln>
          <a:effectLst/>
        </p:spPr>
        <p:txBody>
          <a:bodyPr wrap="square">
            <a:spAutoFit/>
          </a:bodyPr>
          <a:lstStyle/>
          <a:p>
            <a:pPr marL="342900" indent="-342900" algn="l">
              <a:lnSpc>
                <a:spcPct val="150000"/>
              </a:lnSpc>
            </a:pPr>
            <a:r>
              <a:rPr kumimoji="1" lang="zh-CN" altLang="en-US" sz="2400" b="1" dirty="0" smtClean="0">
                <a:solidFill>
                  <a:srgbClr val="000000"/>
                </a:solidFill>
                <a:effectLst/>
                <a:ea typeface="+mn-ea"/>
                <a:cs typeface="Times New Roman" panose="02020603050405020304" pitchFamily="18" charset="0"/>
              </a:rPr>
              <a:t>影响</a:t>
            </a:r>
            <a:r>
              <a:rPr kumimoji="1" lang="zh-CN" altLang="en-US" sz="2400" b="1" dirty="0">
                <a:solidFill>
                  <a:srgbClr val="000000"/>
                </a:solidFill>
                <a:effectLst/>
                <a:ea typeface="+mn-ea"/>
                <a:cs typeface="Times New Roman" panose="02020603050405020304" pitchFamily="18" charset="0"/>
              </a:rPr>
              <a:t>振荡频率的有如下三种因素：</a:t>
            </a:r>
          </a:p>
          <a:p>
            <a:pPr marL="342900" indent="-342900" algn="l">
              <a:lnSpc>
                <a:spcPct val="150000"/>
              </a:lnSpc>
            </a:pPr>
            <a:r>
              <a:rPr kumimoji="1" lang="zh-CN" altLang="en-US" sz="2400" b="1" dirty="0">
                <a:solidFill>
                  <a:srgbClr val="000000"/>
                </a:solidFill>
                <a:effectLst/>
                <a:ea typeface="+mn-ea"/>
                <a:cs typeface="Times New Roman" panose="02020603050405020304" pitchFamily="18" charset="0"/>
              </a:rPr>
              <a:t>１）振荡回路参数</a:t>
            </a:r>
            <a:r>
              <a:rPr kumimoji="1" lang="zh-CN" altLang="en-US" sz="2400" b="1" i="1" dirty="0">
                <a:solidFill>
                  <a:srgbClr val="000000"/>
                </a:solidFill>
                <a:effectLst/>
                <a:ea typeface="+mn-ea"/>
                <a:cs typeface="Times New Roman" panose="02020603050405020304" pitchFamily="18" charset="0"/>
              </a:rPr>
              <a:t>Ｌ</a:t>
            </a:r>
            <a:r>
              <a:rPr kumimoji="1" lang="zh-CN" altLang="en-US" sz="2400" b="1" dirty="0">
                <a:solidFill>
                  <a:srgbClr val="000000"/>
                </a:solidFill>
                <a:effectLst/>
                <a:ea typeface="+mn-ea"/>
                <a:cs typeface="Times New Roman" panose="02020603050405020304" pitchFamily="18" charset="0"/>
              </a:rPr>
              <a:t>与</a:t>
            </a:r>
            <a:r>
              <a:rPr kumimoji="1" lang="zh-CN" altLang="en-US" sz="2400" b="1" i="1" dirty="0" smtClean="0">
                <a:solidFill>
                  <a:srgbClr val="000000"/>
                </a:solidFill>
                <a:effectLst/>
                <a:ea typeface="+mn-ea"/>
                <a:cs typeface="Times New Roman" panose="02020603050405020304" pitchFamily="18" charset="0"/>
              </a:rPr>
              <a:t>Ｃ</a:t>
            </a:r>
            <a:r>
              <a:rPr lang="zh-CN" altLang="en-US" dirty="0" smtClean="0">
                <a:solidFill>
                  <a:srgbClr val="000000"/>
                </a:solidFill>
                <a:ea typeface="+mn-ea"/>
                <a:cs typeface="Times New Roman" panose="02020603050405020304" pitchFamily="18" charset="0"/>
              </a:rPr>
              <a:t>（</a:t>
            </a:r>
            <a:r>
              <a:rPr lang="en-US" altLang="zh-CN" i="1" dirty="0" smtClean="0">
                <a:solidFill>
                  <a:srgbClr val="000000"/>
                </a:solidFill>
                <a:ea typeface="+mn-ea"/>
                <a:cs typeface="Times New Roman" panose="02020603050405020304" pitchFamily="18" charset="0"/>
              </a:rPr>
              <a:t>R</a:t>
            </a:r>
            <a:r>
              <a:rPr lang="zh-CN" altLang="en-US" dirty="0" smtClean="0">
                <a:solidFill>
                  <a:srgbClr val="000000"/>
                </a:solidFill>
                <a:ea typeface="+mn-ea"/>
                <a:cs typeface="Times New Roman" panose="02020603050405020304" pitchFamily="18" charset="0"/>
              </a:rPr>
              <a:t>、</a:t>
            </a:r>
            <a:r>
              <a:rPr lang="en-US" altLang="zh-CN" i="1" dirty="0" smtClean="0">
                <a:solidFill>
                  <a:srgbClr val="000000"/>
                </a:solidFill>
                <a:ea typeface="+mn-ea"/>
                <a:cs typeface="Times New Roman" panose="02020603050405020304" pitchFamily="18" charset="0"/>
              </a:rPr>
              <a:t>C</a:t>
            </a:r>
            <a:r>
              <a:rPr lang="zh-CN" altLang="en-US" dirty="0" smtClean="0">
                <a:solidFill>
                  <a:srgbClr val="000000"/>
                </a:solidFill>
                <a:ea typeface="+mn-ea"/>
                <a:cs typeface="Times New Roman" panose="02020603050405020304" pitchFamily="18" charset="0"/>
              </a:rPr>
              <a:t>）</a:t>
            </a:r>
            <a:r>
              <a:rPr kumimoji="1" lang="zh-CN" altLang="en-US" sz="2400" b="1" dirty="0" smtClean="0">
                <a:solidFill>
                  <a:srgbClr val="000000"/>
                </a:solidFill>
                <a:effectLst/>
                <a:ea typeface="+mn-ea"/>
                <a:cs typeface="Times New Roman" panose="02020603050405020304" pitchFamily="18" charset="0"/>
              </a:rPr>
              <a:t>；</a:t>
            </a:r>
            <a:endParaRPr kumimoji="1" lang="en-US" altLang="zh-CN" sz="2400" b="1" dirty="0">
              <a:solidFill>
                <a:srgbClr val="000000"/>
              </a:solidFill>
              <a:effectLst/>
              <a:ea typeface="+mn-ea"/>
              <a:cs typeface="Times New Roman" panose="02020603050405020304" pitchFamily="18" charset="0"/>
            </a:endParaRPr>
          </a:p>
          <a:p>
            <a:pPr marL="342900" indent="-342900" algn="l">
              <a:lnSpc>
                <a:spcPct val="150000"/>
              </a:lnSpc>
            </a:pPr>
            <a:r>
              <a:rPr kumimoji="1" lang="zh-CN" altLang="en-US" sz="2400" b="1" dirty="0">
                <a:solidFill>
                  <a:srgbClr val="000000"/>
                </a:solidFill>
                <a:effectLst/>
                <a:ea typeface="+mn-ea"/>
                <a:cs typeface="Times New Roman" panose="02020603050405020304" pitchFamily="18" charset="0"/>
              </a:rPr>
              <a:t>２）回路</a:t>
            </a:r>
            <a:r>
              <a:rPr kumimoji="1" lang="zh-CN" altLang="en-US" sz="2400" b="1" dirty="0" smtClean="0">
                <a:solidFill>
                  <a:srgbClr val="000000"/>
                </a:solidFill>
                <a:effectLst/>
                <a:ea typeface="+mn-ea"/>
                <a:cs typeface="Times New Roman" panose="02020603050405020304" pitchFamily="18" charset="0"/>
              </a:rPr>
              <a:t>电阻 </a:t>
            </a:r>
            <a:r>
              <a:rPr kumimoji="1" lang="en-US" altLang="zh-CN" sz="2400" b="1" i="1" dirty="0" smtClean="0">
                <a:solidFill>
                  <a:srgbClr val="000000"/>
                </a:solidFill>
                <a:effectLst/>
                <a:ea typeface="+mn-ea"/>
                <a:cs typeface="Times New Roman" panose="02020603050405020304" pitchFamily="18" charset="0"/>
              </a:rPr>
              <a:t>r</a:t>
            </a:r>
            <a:r>
              <a:rPr kumimoji="1" lang="zh-CN" altLang="en-US" sz="2400" b="1" dirty="0" smtClean="0">
                <a:solidFill>
                  <a:srgbClr val="000000"/>
                </a:solidFill>
                <a:effectLst/>
                <a:ea typeface="+mn-ea"/>
                <a:cs typeface="Times New Roman" panose="02020603050405020304" pitchFamily="18" charset="0"/>
              </a:rPr>
              <a:t>；</a:t>
            </a:r>
            <a:endParaRPr kumimoji="1" lang="zh-CN" altLang="en-US" sz="2400" b="1" dirty="0">
              <a:solidFill>
                <a:srgbClr val="000000"/>
              </a:solidFill>
              <a:effectLst/>
              <a:ea typeface="+mn-ea"/>
              <a:cs typeface="Times New Roman" panose="02020603050405020304" pitchFamily="18" charset="0"/>
            </a:endParaRPr>
          </a:p>
          <a:p>
            <a:pPr marL="342900" indent="-342900" algn="l">
              <a:lnSpc>
                <a:spcPct val="150000"/>
              </a:lnSpc>
            </a:pPr>
            <a:r>
              <a:rPr kumimoji="1" lang="zh-CN" altLang="en-US" sz="2400" b="1" dirty="0">
                <a:solidFill>
                  <a:srgbClr val="000000"/>
                </a:solidFill>
                <a:effectLst/>
                <a:ea typeface="+mn-ea"/>
                <a:cs typeface="Times New Roman" panose="02020603050405020304" pitchFamily="18" charset="0"/>
              </a:rPr>
              <a:t>３）有源器件的参数。</a:t>
            </a:r>
          </a:p>
        </p:txBody>
      </p:sp>
      <p:sp>
        <p:nvSpPr>
          <p:cNvPr id="6" name="标题 5"/>
          <p:cNvSpPr>
            <a:spLocks noGrp="1"/>
          </p:cNvSpPr>
          <p:nvPr>
            <p:ph type="title"/>
          </p:nvPr>
        </p:nvSpPr>
        <p:spPr/>
        <p:txBody>
          <a:bodyPr/>
          <a:lstStyle/>
          <a:p>
            <a:r>
              <a:rPr lang="zh-CN" altLang="en-US" sz="3200" dirty="0" smtClean="0"/>
              <a:t>振荡器</a:t>
            </a:r>
            <a:r>
              <a:rPr lang="zh-CN" altLang="en-US" sz="3200" dirty="0"/>
              <a:t>的频率稳定问题</a:t>
            </a:r>
            <a:endParaRPr lang="zh-CN" altLang="en-US" dirty="0"/>
          </a:p>
        </p:txBody>
      </p:sp>
    </p:spTree>
    <p:extLst>
      <p:ext uri="{BB962C8B-B14F-4D97-AF65-F5344CB8AC3E}">
        <p14:creationId xmlns:p14="http://schemas.microsoft.com/office/powerpoint/2010/main" val="170162823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9511"/>
                                        </p:tgtEl>
                                        <p:attrNameLst>
                                          <p:attrName>style.visibility</p:attrName>
                                        </p:attrNameLst>
                                      </p:cBhvr>
                                      <p:to>
                                        <p:strVal val="visible"/>
                                      </p:to>
                                    </p:set>
                                    <p:anim calcmode="lin" valueType="num">
                                      <p:cBhvr additive="base">
                                        <p:cTn id="7" dur="500" fill="hold"/>
                                        <p:tgtEl>
                                          <p:spTgt spid="149511"/>
                                        </p:tgtEl>
                                        <p:attrNameLst>
                                          <p:attrName>ppt_x</p:attrName>
                                        </p:attrNameLst>
                                      </p:cBhvr>
                                      <p:tavLst>
                                        <p:tav tm="0">
                                          <p:val>
                                            <p:strVal val="#ppt_x"/>
                                          </p:val>
                                        </p:tav>
                                        <p:tav tm="100000">
                                          <p:val>
                                            <p:strVal val="#ppt_x"/>
                                          </p:val>
                                        </p:tav>
                                      </p:tavLst>
                                    </p:anim>
                                    <p:anim calcmode="lin" valueType="num">
                                      <p:cBhvr additive="base">
                                        <p:cTn id="8" dur="500" fill="hold"/>
                                        <p:tgtEl>
                                          <p:spTgt spid="1495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9516"/>
                                        </p:tgtEl>
                                        <p:attrNameLst>
                                          <p:attrName>style.visibility</p:attrName>
                                        </p:attrNameLst>
                                      </p:cBhvr>
                                      <p:to>
                                        <p:strVal val="visible"/>
                                      </p:to>
                                    </p:set>
                                    <p:anim calcmode="lin" valueType="num">
                                      <p:cBhvr additive="base">
                                        <p:cTn id="13" dur="500" fill="hold"/>
                                        <p:tgtEl>
                                          <p:spTgt spid="149516"/>
                                        </p:tgtEl>
                                        <p:attrNameLst>
                                          <p:attrName>ppt_x</p:attrName>
                                        </p:attrNameLst>
                                      </p:cBhvr>
                                      <p:tavLst>
                                        <p:tav tm="0">
                                          <p:val>
                                            <p:strVal val="#ppt_x"/>
                                          </p:val>
                                        </p:tav>
                                        <p:tav tm="100000">
                                          <p:val>
                                            <p:strVal val="#ppt_x"/>
                                          </p:val>
                                        </p:tav>
                                      </p:tavLst>
                                    </p:anim>
                                    <p:anim calcmode="lin" valueType="num">
                                      <p:cBhvr additive="base">
                                        <p:cTn id="14" dur="500" fill="hold"/>
                                        <p:tgtEl>
                                          <p:spTgt spid="1495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9517"/>
                                        </p:tgtEl>
                                        <p:attrNameLst>
                                          <p:attrName>style.visibility</p:attrName>
                                        </p:attrNameLst>
                                      </p:cBhvr>
                                      <p:to>
                                        <p:strVal val="visible"/>
                                      </p:to>
                                    </p:set>
                                    <p:anim calcmode="lin" valueType="num">
                                      <p:cBhvr additive="base">
                                        <p:cTn id="19" dur="500" fill="hold"/>
                                        <p:tgtEl>
                                          <p:spTgt spid="149517"/>
                                        </p:tgtEl>
                                        <p:attrNameLst>
                                          <p:attrName>ppt_x</p:attrName>
                                        </p:attrNameLst>
                                      </p:cBhvr>
                                      <p:tavLst>
                                        <p:tav tm="0">
                                          <p:val>
                                            <p:strVal val="#ppt_x"/>
                                          </p:val>
                                        </p:tav>
                                        <p:tav tm="100000">
                                          <p:val>
                                            <p:strVal val="#ppt_x"/>
                                          </p:val>
                                        </p:tav>
                                      </p:tavLst>
                                    </p:anim>
                                    <p:anim calcmode="lin" valueType="num">
                                      <p:cBhvr additive="base">
                                        <p:cTn id="20" dur="500" fill="hold"/>
                                        <p:tgtEl>
                                          <p:spTgt spid="1495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1" grpId="0"/>
      <p:bldP spid="14951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21" name="Picture 9" descr="70901"/>
          <p:cNvPicPr>
            <a:picLocks noChangeAspect="1" noChangeArrowheads="1"/>
          </p:cNvPicPr>
          <p:nvPr/>
        </p:nvPicPr>
        <p:blipFill>
          <a:blip r:embed="rId2" cstate="print">
            <a:lum/>
          </a:blip>
          <a:srcRect/>
          <a:stretch>
            <a:fillRect/>
          </a:stretch>
        </p:blipFill>
        <p:spPr bwMode="auto">
          <a:xfrm>
            <a:off x="5143504" y="1571612"/>
            <a:ext cx="3816350" cy="4006850"/>
          </a:xfrm>
          <a:prstGeom prst="rect">
            <a:avLst/>
          </a:prstGeom>
          <a:noFill/>
          <a:ln w="38100">
            <a:noFill/>
            <a:miter lim="800000"/>
            <a:headEnd/>
            <a:tailEnd/>
          </a:ln>
        </p:spPr>
      </p:pic>
      <p:sp>
        <p:nvSpPr>
          <p:cNvPr id="141319" name="Rectangle 7"/>
          <p:cNvSpPr>
            <a:spLocks noChangeArrowheads="1"/>
          </p:cNvSpPr>
          <p:nvPr/>
        </p:nvSpPr>
        <p:spPr bwMode="auto">
          <a:xfrm>
            <a:off x="142844" y="727118"/>
            <a:ext cx="8929718" cy="1200329"/>
          </a:xfrm>
          <a:prstGeom prst="rect">
            <a:avLst/>
          </a:prstGeom>
          <a:noFill/>
          <a:ln w="9525" algn="ctr">
            <a:noFill/>
            <a:miter lim="800000"/>
            <a:headEnd/>
            <a:tailEnd/>
          </a:ln>
          <a:effectLst/>
        </p:spPr>
        <p:txBody>
          <a:bodyPr wrap="square">
            <a:spAutoFit/>
          </a:bodyPr>
          <a:lstStyle/>
          <a:p>
            <a:pPr>
              <a:lnSpc>
                <a:spcPct val="150000"/>
              </a:lnSpc>
            </a:pPr>
            <a:r>
              <a:rPr lang="zh-CN" altLang="en-US" sz="2400" b="1" dirty="0" smtClean="0">
                <a:solidFill>
                  <a:srgbClr val="000000"/>
                </a:solidFill>
                <a:effectLst>
                  <a:outerShdw blurRad="38100" dist="38100" dir="2700000" algn="tl">
                    <a:srgbClr val="FFFFFF"/>
                  </a:outerShdw>
                </a:effectLst>
                <a:ea typeface="宋体" panose="02010600030101010101" pitchFamily="2" charset="-122"/>
                <a:cs typeface="Times New Roman" panose="02020603050405020304" pitchFamily="18" charset="0"/>
              </a:rPr>
              <a:t>负阻振荡器</a:t>
            </a:r>
            <a:r>
              <a:rPr lang="zh-CN" altLang="en-US" sz="2400" b="1" dirty="0">
                <a:solidFill>
                  <a:srgbClr val="000000"/>
                </a:solidFill>
                <a:effectLst>
                  <a:outerShdw blurRad="38100" dist="38100" dir="2700000" algn="tl">
                    <a:srgbClr val="FFFFFF"/>
                  </a:outerShdw>
                </a:effectLst>
                <a:ea typeface="宋体" panose="02010600030101010101" pitchFamily="2" charset="-122"/>
                <a:cs typeface="Times New Roman" panose="02020603050405020304" pitchFamily="18" charset="0"/>
              </a:rPr>
              <a:t>是把一个呈现负阻特性的有源器件直接与</a:t>
            </a:r>
            <a:r>
              <a:rPr lang="zh-CN" altLang="en-US" sz="2400" b="1" dirty="0" smtClean="0">
                <a:solidFill>
                  <a:srgbClr val="000000"/>
                </a:solidFill>
                <a:effectLst>
                  <a:outerShdw blurRad="38100" dist="38100" dir="2700000" algn="tl">
                    <a:srgbClr val="FFFFFF"/>
                  </a:outerShdw>
                </a:effectLst>
                <a:ea typeface="宋体" panose="02010600030101010101" pitchFamily="2" charset="-122"/>
                <a:cs typeface="Times New Roman" panose="02020603050405020304" pitchFamily="18" charset="0"/>
              </a:rPr>
              <a:t>谐振回路</a:t>
            </a:r>
            <a:r>
              <a:rPr lang="zh-CN" altLang="en-US" sz="2400" b="1" dirty="0">
                <a:solidFill>
                  <a:srgbClr val="000000"/>
                </a:solidFill>
                <a:effectLst>
                  <a:outerShdw blurRad="38100" dist="38100" dir="2700000" algn="tl">
                    <a:srgbClr val="FFFFFF"/>
                  </a:outerShdw>
                </a:effectLst>
                <a:ea typeface="宋体" panose="02010600030101010101" pitchFamily="2" charset="-122"/>
                <a:cs typeface="Times New Roman" panose="02020603050405020304" pitchFamily="18" charset="0"/>
              </a:rPr>
              <a:t>相接，以产生等幅振荡。</a:t>
            </a:r>
          </a:p>
        </p:txBody>
      </p:sp>
      <p:sp>
        <p:nvSpPr>
          <p:cNvPr id="141322" name="Rectangle 10"/>
          <p:cNvSpPr>
            <a:spLocks noChangeArrowheads="1"/>
          </p:cNvSpPr>
          <p:nvPr/>
        </p:nvSpPr>
        <p:spPr bwMode="auto">
          <a:xfrm>
            <a:off x="71406" y="1928802"/>
            <a:ext cx="5191474" cy="3970318"/>
          </a:xfrm>
          <a:prstGeom prst="rect">
            <a:avLst/>
          </a:prstGeom>
          <a:noFill/>
          <a:ln w="9525" algn="ctr">
            <a:noFill/>
            <a:miter lim="800000"/>
            <a:headEnd/>
            <a:tailEnd/>
          </a:ln>
          <a:effectLst/>
        </p:spPr>
        <p:txBody>
          <a:bodyPr wrap="square">
            <a:spAutoFit/>
          </a:bodyPr>
          <a:lstStyle/>
          <a:p>
            <a:pPr marL="342900" indent="-342900">
              <a:lnSpc>
                <a:spcPct val="150000"/>
              </a:lnSpc>
              <a:buFont typeface="Wingdings" panose="05000000000000000000" pitchFamily="2" charset="2"/>
              <a:buChar char="u"/>
            </a:pPr>
            <a:r>
              <a:rPr lang="en-US" altLang="zh-CN" sz="2400" b="1" i="1" dirty="0" smtClean="0">
                <a:solidFill>
                  <a:srgbClr val="000000"/>
                </a:solidFill>
                <a:cs typeface="Times New Roman" panose="02020603050405020304" pitchFamily="18" charset="0"/>
              </a:rPr>
              <a:t>R</a:t>
            </a:r>
            <a:r>
              <a:rPr lang="zh-CN" altLang="en-US" sz="2400" b="1" dirty="0" smtClean="0">
                <a:solidFill>
                  <a:srgbClr val="000000"/>
                </a:solidFill>
                <a:cs typeface="Times New Roman" panose="02020603050405020304" pitchFamily="18" charset="0"/>
              </a:rPr>
              <a:t>上</a:t>
            </a:r>
            <a:r>
              <a:rPr lang="zh-CN" altLang="en-US" sz="2400" b="1" dirty="0">
                <a:solidFill>
                  <a:srgbClr val="000000"/>
                </a:solidFill>
                <a:cs typeface="Times New Roman" panose="02020603050405020304" pitchFamily="18" charset="0"/>
              </a:rPr>
              <a:t>的电位降方向与电流</a:t>
            </a:r>
            <a:r>
              <a:rPr lang="zh-CN" altLang="en-US" sz="2400" b="1" dirty="0" smtClean="0">
                <a:solidFill>
                  <a:srgbClr val="000000"/>
                </a:solidFill>
                <a:cs typeface="Times New Roman" panose="02020603050405020304" pitchFamily="18" charset="0"/>
              </a:rPr>
              <a:t>方向相同</a:t>
            </a:r>
            <a:r>
              <a:rPr lang="zh-CN" altLang="en-US" sz="2400" b="1" dirty="0">
                <a:solidFill>
                  <a:srgbClr val="000000"/>
                </a:solidFill>
                <a:cs typeface="Times New Roman" panose="02020603050405020304" pitchFamily="18" charset="0"/>
              </a:rPr>
              <a:t>，呈正电阻</a:t>
            </a:r>
            <a:r>
              <a:rPr lang="zh-CN" altLang="en-US" sz="2400" b="1" dirty="0" smtClean="0">
                <a:solidFill>
                  <a:srgbClr val="000000"/>
                </a:solidFill>
                <a:cs typeface="Times New Roman" panose="02020603050405020304" pitchFamily="18" charset="0"/>
              </a:rPr>
              <a:t>性，起负载作用，从</a:t>
            </a:r>
            <a:r>
              <a:rPr lang="zh-CN" altLang="en-US" sz="2400" b="1" dirty="0">
                <a:solidFill>
                  <a:srgbClr val="000000"/>
                </a:solidFill>
                <a:cs typeface="Times New Roman" panose="02020603050405020304" pitchFamily="18" charset="0"/>
              </a:rPr>
              <a:t>外界电源吸收</a:t>
            </a:r>
            <a:r>
              <a:rPr lang="zh-CN" altLang="en-US" sz="2400" b="1" dirty="0" smtClean="0">
                <a:solidFill>
                  <a:srgbClr val="000000"/>
                </a:solidFill>
                <a:cs typeface="Times New Roman" panose="02020603050405020304" pitchFamily="18" charset="0"/>
              </a:rPr>
              <a:t>功率。</a:t>
            </a:r>
            <a:endParaRPr lang="en-US" altLang="zh-CN" sz="2400" b="1" dirty="0" smtClean="0">
              <a:solidFill>
                <a:srgbClr val="000000"/>
              </a:solidFill>
              <a:cs typeface="Times New Roman" panose="02020603050405020304" pitchFamily="18" charset="0"/>
            </a:endParaRPr>
          </a:p>
          <a:p>
            <a:pPr marL="342900" indent="-342900">
              <a:lnSpc>
                <a:spcPct val="150000"/>
              </a:lnSpc>
              <a:buFont typeface="Wingdings" panose="05000000000000000000" pitchFamily="2" charset="2"/>
              <a:buChar char="u"/>
            </a:pPr>
            <a:r>
              <a:rPr lang="zh-CN" altLang="en-US" sz="2400" b="1" dirty="0" smtClean="0">
                <a:solidFill>
                  <a:srgbClr val="000000"/>
                </a:solidFill>
                <a:cs typeface="Times New Roman" panose="02020603050405020304" pitchFamily="18" charset="0"/>
              </a:rPr>
              <a:t>若</a:t>
            </a:r>
            <a:r>
              <a:rPr lang="en-US" altLang="zh-CN" sz="2400" b="1" i="1" dirty="0" smtClean="0">
                <a:solidFill>
                  <a:srgbClr val="000000"/>
                </a:solidFill>
                <a:cs typeface="Times New Roman" panose="02020603050405020304" pitchFamily="18" charset="0"/>
              </a:rPr>
              <a:t>R</a:t>
            </a:r>
            <a:r>
              <a:rPr lang="zh-CN" altLang="en-US" sz="2400" b="1" dirty="0" smtClean="0">
                <a:solidFill>
                  <a:srgbClr val="000000"/>
                </a:solidFill>
                <a:cs typeface="Times New Roman" panose="02020603050405020304" pitchFamily="18" charset="0"/>
              </a:rPr>
              <a:t>上</a:t>
            </a:r>
            <a:r>
              <a:rPr lang="zh-CN" altLang="en-US" sz="2400" b="1" dirty="0">
                <a:solidFill>
                  <a:srgbClr val="000000"/>
                </a:solidFill>
                <a:cs typeface="Times New Roman" panose="02020603050405020304" pitchFamily="18" charset="0"/>
              </a:rPr>
              <a:t>的电位升方向与电流</a:t>
            </a:r>
            <a:r>
              <a:rPr lang="zh-CN" altLang="en-US" sz="2400" b="1" dirty="0" smtClean="0">
                <a:solidFill>
                  <a:srgbClr val="000000"/>
                </a:solidFill>
                <a:cs typeface="Times New Roman" panose="02020603050405020304" pitchFamily="18" charset="0"/>
              </a:rPr>
              <a:t>方向</a:t>
            </a:r>
            <a:r>
              <a:rPr lang="zh-CN" altLang="en-US" sz="2400" b="1" dirty="0">
                <a:solidFill>
                  <a:srgbClr val="000000"/>
                </a:solidFill>
                <a:cs typeface="Times New Roman" panose="02020603050405020304" pitchFamily="18" charset="0"/>
              </a:rPr>
              <a:t>相同，呈负电阻性</a:t>
            </a:r>
            <a:r>
              <a:rPr lang="zh-CN" altLang="en-US" sz="2400" b="1" dirty="0" smtClean="0">
                <a:solidFill>
                  <a:srgbClr val="000000"/>
                </a:solidFill>
                <a:cs typeface="Times New Roman" panose="02020603050405020304" pitchFamily="18" charset="0"/>
              </a:rPr>
              <a:t>，起电源作用，向</a:t>
            </a:r>
            <a:r>
              <a:rPr lang="zh-CN" altLang="en-US" sz="2400" b="1" dirty="0">
                <a:solidFill>
                  <a:srgbClr val="000000"/>
                </a:solidFill>
                <a:cs typeface="Times New Roman" panose="02020603050405020304" pitchFamily="18" charset="0"/>
              </a:rPr>
              <a:t>外界输出功率</a:t>
            </a:r>
            <a:r>
              <a:rPr lang="zh-CN" altLang="en-US" sz="2400" b="1" dirty="0" smtClean="0">
                <a:solidFill>
                  <a:srgbClr val="000000"/>
                </a:solidFill>
                <a:cs typeface="Times New Roman" panose="02020603050405020304" pitchFamily="18" charset="0"/>
              </a:rPr>
              <a:t>。</a:t>
            </a:r>
            <a:endParaRPr lang="en-US" altLang="zh-CN" sz="2400" b="1" dirty="0" smtClean="0">
              <a:solidFill>
                <a:srgbClr val="000000"/>
              </a:solidFill>
              <a:cs typeface="Times New Roman" panose="02020603050405020304" pitchFamily="18" charset="0"/>
            </a:endParaRPr>
          </a:p>
          <a:p>
            <a:pPr marL="342900" indent="-342900">
              <a:lnSpc>
                <a:spcPct val="150000"/>
              </a:lnSpc>
              <a:buFont typeface="Wingdings" panose="05000000000000000000" pitchFamily="2" charset="2"/>
              <a:buChar char="u"/>
            </a:pPr>
            <a:r>
              <a:rPr lang="zh-CN" altLang="en-US" sz="2400" b="1" dirty="0" smtClean="0">
                <a:solidFill>
                  <a:srgbClr val="000000"/>
                </a:solidFill>
                <a:cs typeface="Times New Roman" panose="02020603050405020304" pitchFamily="18" charset="0"/>
              </a:rPr>
              <a:t>注意，负电阻只是指</a:t>
            </a:r>
            <a:r>
              <a:rPr lang="zh-CN" altLang="en-US" sz="2400" b="1" dirty="0" smtClean="0">
                <a:solidFill>
                  <a:srgbClr val="FF0000"/>
                </a:solidFill>
                <a:cs typeface="Times New Roman" panose="02020603050405020304" pitchFamily="18" charset="0"/>
              </a:rPr>
              <a:t>交流</a:t>
            </a:r>
            <a:r>
              <a:rPr lang="zh-CN" altLang="en-US" sz="2400" b="1" dirty="0">
                <a:solidFill>
                  <a:srgbClr val="FF0000"/>
                </a:solidFill>
                <a:cs typeface="Times New Roman" panose="02020603050405020304" pitchFamily="18" charset="0"/>
              </a:rPr>
              <a:t>电阻</a:t>
            </a:r>
            <a:r>
              <a:rPr lang="zh-CN" altLang="en-US" sz="2400" b="1" dirty="0">
                <a:solidFill>
                  <a:srgbClr val="000000"/>
                </a:solidFill>
                <a:cs typeface="Times New Roman" panose="02020603050405020304" pitchFamily="18" charset="0"/>
              </a:rPr>
              <a:t>。</a:t>
            </a:r>
          </a:p>
        </p:txBody>
      </p:sp>
      <p:sp>
        <p:nvSpPr>
          <p:cNvPr id="7" name="标题 6"/>
          <p:cNvSpPr>
            <a:spLocks noGrp="1"/>
          </p:cNvSpPr>
          <p:nvPr>
            <p:ph type="title" idx="4294967295"/>
          </p:nvPr>
        </p:nvSpPr>
        <p:spPr/>
        <p:txBody>
          <a:bodyPr/>
          <a:lstStyle/>
          <a:p>
            <a:r>
              <a:rPr lang="zh-CN" altLang="en-US" dirty="0" smtClean="0"/>
              <a:t>负阻振荡器</a:t>
            </a:r>
            <a:endParaRPr lang="zh-CN" altLang="en-US" dirty="0"/>
          </a:p>
        </p:txBody>
      </p:sp>
    </p:spTree>
    <p:extLst>
      <p:ext uri="{BB962C8B-B14F-4D97-AF65-F5344CB8AC3E}">
        <p14:creationId xmlns:p14="http://schemas.microsoft.com/office/powerpoint/2010/main" val="495236039"/>
      </p:ext>
    </p:extLst>
  </p:cSld>
  <p:clrMapOvr>
    <a:masterClrMapping/>
  </p:clrMapOvr>
  <mc:AlternateContent xmlns:mc="http://schemas.openxmlformats.org/markup-compatibility/2006" xmlns:p14="http://schemas.microsoft.com/office/powerpoint/2010/main">
    <mc:Choice Requires="p14">
      <p:transition p14:dur="10">
        <p:wipe dir="r"/>
      </p:transition>
    </mc:Choice>
    <mc:Fallback xmlns="">
      <p:transition>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1319"/>
                                        </p:tgtEl>
                                        <p:attrNameLst>
                                          <p:attrName>style.visibility</p:attrName>
                                        </p:attrNameLst>
                                      </p:cBhvr>
                                      <p:to>
                                        <p:strVal val="visible"/>
                                      </p:to>
                                    </p:set>
                                    <p:animEffect transition="in" filter="dissolve">
                                      <p:cBhvr>
                                        <p:cTn id="7" dur="500"/>
                                        <p:tgtEl>
                                          <p:spTgt spid="14131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1322">
                                            <p:txEl>
                                              <p:pRg st="0" end="0"/>
                                            </p:txEl>
                                          </p:spTgt>
                                        </p:tgtEl>
                                        <p:attrNameLst>
                                          <p:attrName>style.visibility</p:attrName>
                                        </p:attrNameLst>
                                      </p:cBhvr>
                                      <p:to>
                                        <p:strVal val="visible"/>
                                      </p:to>
                                    </p:set>
                                    <p:anim calcmode="lin" valueType="num">
                                      <p:cBhvr additive="base">
                                        <p:cTn id="12" dur="500" fill="hold"/>
                                        <p:tgtEl>
                                          <p:spTgt spid="14132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13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1322">
                                            <p:txEl>
                                              <p:pRg st="1" end="1"/>
                                            </p:txEl>
                                          </p:spTgt>
                                        </p:tgtEl>
                                        <p:attrNameLst>
                                          <p:attrName>style.visibility</p:attrName>
                                        </p:attrNameLst>
                                      </p:cBhvr>
                                      <p:to>
                                        <p:strVal val="visible"/>
                                      </p:to>
                                    </p:set>
                                    <p:anim calcmode="lin" valueType="num">
                                      <p:cBhvr additive="base">
                                        <p:cTn id="18" dur="500" fill="hold"/>
                                        <p:tgtEl>
                                          <p:spTgt spid="14132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413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41321"/>
                                        </p:tgtEl>
                                        <p:attrNameLst>
                                          <p:attrName>style.visibility</p:attrName>
                                        </p:attrNameLst>
                                      </p:cBhvr>
                                      <p:to>
                                        <p:strVal val="visible"/>
                                      </p:to>
                                    </p:set>
                                    <p:animEffect transition="in" filter="dissolve">
                                      <p:cBhvr>
                                        <p:cTn id="24" dur="500"/>
                                        <p:tgtEl>
                                          <p:spTgt spid="14132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1322">
                                            <p:txEl>
                                              <p:pRg st="2" end="2"/>
                                            </p:txEl>
                                          </p:spTgt>
                                        </p:tgtEl>
                                        <p:attrNameLst>
                                          <p:attrName>style.visibility</p:attrName>
                                        </p:attrNameLst>
                                      </p:cBhvr>
                                      <p:to>
                                        <p:strVal val="visible"/>
                                      </p:to>
                                    </p:set>
                                    <p:anim calcmode="lin" valueType="num">
                                      <p:cBhvr additive="base">
                                        <p:cTn id="29" dur="500" fill="hold"/>
                                        <p:tgtEl>
                                          <p:spTgt spid="141322">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132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9" grpId="0"/>
      <p:bldP spid="141322"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91" name="Rectangle 67"/>
          <p:cNvSpPr>
            <a:spLocks noChangeArrowheads="1"/>
          </p:cNvSpPr>
          <p:nvPr/>
        </p:nvSpPr>
        <p:spPr bwMode="auto">
          <a:xfrm>
            <a:off x="181006" y="895633"/>
            <a:ext cx="8748712" cy="461665"/>
          </a:xfrm>
          <a:prstGeom prst="rect">
            <a:avLst/>
          </a:prstGeom>
          <a:noFill/>
          <a:ln w="9525" algn="ctr">
            <a:noFill/>
            <a:miter lim="800000"/>
            <a:headEnd/>
            <a:tailEnd/>
          </a:ln>
          <a:effectLst/>
        </p:spPr>
        <p:txBody>
          <a:bodyPr wrap="square">
            <a:spAutoFit/>
          </a:bodyPr>
          <a:lstStyle/>
          <a:p>
            <a:pPr marL="342900" indent="-342900"/>
            <a:r>
              <a:rPr lang="zh-CN" altLang="en-US" sz="2400" b="1" dirty="0" smtClean="0">
                <a:solidFill>
                  <a:srgbClr val="000000"/>
                </a:solidFill>
                <a:latin typeface="+mn-lt"/>
              </a:rPr>
              <a:t>具有</a:t>
            </a:r>
            <a:r>
              <a:rPr lang="zh-CN" altLang="en-US" sz="2400" b="1" dirty="0">
                <a:solidFill>
                  <a:srgbClr val="000000"/>
                </a:solidFill>
                <a:latin typeface="+mn-lt"/>
              </a:rPr>
              <a:t>负阻的器件有两大类：电压控制型负阻和电流</a:t>
            </a:r>
            <a:r>
              <a:rPr lang="zh-CN" altLang="en-US" sz="2400" b="1" dirty="0" smtClean="0">
                <a:solidFill>
                  <a:srgbClr val="000000"/>
                </a:solidFill>
                <a:latin typeface="+mn-lt"/>
              </a:rPr>
              <a:t>控制型</a:t>
            </a:r>
            <a:r>
              <a:rPr lang="zh-CN" altLang="en-US" sz="2400" b="1" dirty="0">
                <a:solidFill>
                  <a:srgbClr val="000000"/>
                </a:solidFill>
                <a:latin typeface="+mn-lt"/>
              </a:rPr>
              <a:t>负阻。</a:t>
            </a:r>
          </a:p>
        </p:txBody>
      </p:sp>
      <p:pic>
        <p:nvPicPr>
          <p:cNvPr id="103503" name="Picture 79" descr="70902"/>
          <p:cNvPicPr preferRelativeResize="0">
            <a:picLocks noChangeAspect="1" noChangeArrowheads="1"/>
          </p:cNvPicPr>
          <p:nvPr/>
        </p:nvPicPr>
        <p:blipFill>
          <a:blip r:embed="rId2" cstate="print">
            <a:lum/>
          </a:blip>
          <a:srcRect/>
          <a:stretch>
            <a:fillRect/>
          </a:stretch>
        </p:blipFill>
        <p:spPr bwMode="auto">
          <a:xfrm>
            <a:off x="500034" y="1643050"/>
            <a:ext cx="8208963" cy="3992562"/>
          </a:xfrm>
          <a:prstGeom prst="rect">
            <a:avLst/>
          </a:prstGeom>
          <a:noFill/>
          <a:ln w="38100">
            <a:noFill/>
            <a:miter lim="800000"/>
            <a:headEnd/>
            <a:tailEnd/>
          </a:ln>
        </p:spPr>
      </p:pic>
      <p:sp>
        <p:nvSpPr>
          <p:cNvPr id="6" name="标题 5"/>
          <p:cNvSpPr>
            <a:spLocks noGrp="1"/>
          </p:cNvSpPr>
          <p:nvPr>
            <p:ph type="title" idx="4294967295"/>
          </p:nvPr>
        </p:nvSpPr>
        <p:spPr/>
        <p:txBody>
          <a:bodyPr/>
          <a:lstStyle/>
          <a:p>
            <a:r>
              <a:rPr lang="zh-CN" altLang="en-US" sz="3200" dirty="0" smtClean="0"/>
              <a:t>负阻振荡器</a:t>
            </a:r>
            <a:endParaRPr lang="zh-CN" altLang="en-US" dirty="0"/>
          </a:p>
        </p:txBody>
      </p:sp>
      <p:sp>
        <p:nvSpPr>
          <p:cNvPr id="7" name="矩形 6"/>
          <p:cNvSpPr/>
          <p:nvPr/>
        </p:nvSpPr>
        <p:spPr>
          <a:xfrm>
            <a:off x="2857488" y="5500702"/>
            <a:ext cx="3430747" cy="523220"/>
          </a:xfrm>
          <a:prstGeom prst="rect">
            <a:avLst/>
          </a:prstGeom>
        </p:spPr>
        <p:txBody>
          <a:bodyPr wrap="none">
            <a:spAutoFit/>
          </a:bodyPr>
          <a:lstStyle/>
          <a:p>
            <a:r>
              <a:rPr lang="zh-CN" altLang="en-US" sz="2800" b="1" dirty="0" smtClean="0">
                <a:solidFill>
                  <a:srgbClr val="FF0000"/>
                </a:solidFill>
              </a:rPr>
              <a:t>负阻特性曲线的类型</a:t>
            </a:r>
            <a:endParaRPr lang="zh-CN" altLang="en-US" sz="2800" b="1" dirty="0">
              <a:solidFill>
                <a:srgbClr val="FF0000"/>
              </a:solidFill>
            </a:endParaRPr>
          </a:p>
        </p:txBody>
      </p:sp>
      <p:sp>
        <p:nvSpPr>
          <p:cNvPr id="2" name="椭圆 1"/>
          <p:cNvSpPr/>
          <p:nvPr/>
        </p:nvSpPr>
        <p:spPr>
          <a:xfrm>
            <a:off x="1503680" y="2948451"/>
            <a:ext cx="995680" cy="13817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399234" y="3001891"/>
            <a:ext cx="1743245" cy="9977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7897976"/>
      </p:ext>
    </p:extLst>
  </p:cSld>
  <p:clrMapOvr>
    <a:masterClrMapping/>
  </p:clrMapOvr>
  <mc:AlternateContent xmlns:mc="http://schemas.openxmlformats.org/markup-compatibility/2006" xmlns:p14="http://schemas.microsoft.com/office/powerpoint/2010/main">
    <mc:Choice Requires="p14">
      <p:transition p14:dur="10">
        <p:wipe dir="r"/>
      </p:transition>
    </mc:Choice>
    <mc:Fallback xmlns="">
      <p:transition>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3491"/>
                                        </p:tgtEl>
                                        <p:attrNameLst>
                                          <p:attrName>style.visibility</p:attrName>
                                        </p:attrNameLst>
                                      </p:cBhvr>
                                      <p:to>
                                        <p:strVal val="visible"/>
                                      </p:to>
                                    </p:set>
                                    <p:anim calcmode="lin" valueType="num">
                                      <p:cBhvr additive="base">
                                        <p:cTn id="7" dur="500" fill="hold"/>
                                        <p:tgtEl>
                                          <p:spTgt spid="103491"/>
                                        </p:tgtEl>
                                        <p:attrNameLst>
                                          <p:attrName>ppt_x</p:attrName>
                                        </p:attrNameLst>
                                      </p:cBhvr>
                                      <p:tavLst>
                                        <p:tav tm="0">
                                          <p:val>
                                            <p:strVal val="#ppt_x"/>
                                          </p:val>
                                        </p:tav>
                                        <p:tav tm="100000">
                                          <p:val>
                                            <p:strVal val="#ppt_x"/>
                                          </p:val>
                                        </p:tav>
                                      </p:tavLst>
                                    </p:anim>
                                    <p:anim calcmode="lin" valueType="num">
                                      <p:cBhvr additive="base">
                                        <p:cTn id="8" dur="500" fill="hold"/>
                                        <p:tgtEl>
                                          <p:spTgt spid="1034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503"/>
                                        </p:tgtEl>
                                        <p:attrNameLst>
                                          <p:attrName>style.visibility</p:attrName>
                                        </p:attrNameLst>
                                      </p:cBhvr>
                                      <p:to>
                                        <p:strVal val="visible"/>
                                      </p:to>
                                    </p:set>
                                    <p:anim calcmode="lin" valueType="num">
                                      <p:cBhvr additive="base">
                                        <p:cTn id="13" dur="500" fill="hold"/>
                                        <p:tgtEl>
                                          <p:spTgt spid="103503"/>
                                        </p:tgtEl>
                                        <p:attrNameLst>
                                          <p:attrName>ppt_x</p:attrName>
                                        </p:attrNameLst>
                                      </p:cBhvr>
                                      <p:tavLst>
                                        <p:tav tm="0">
                                          <p:val>
                                            <p:strVal val="#ppt_x"/>
                                          </p:val>
                                        </p:tav>
                                        <p:tav tm="100000">
                                          <p:val>
                                            <p:strVal val="#ppt_x"/>
                                          </p:val>
                                        </p:tav>
                                      </p:tavLst>
                                    </p:anim>
                                    <p:anim calcmode="lin" valueType="num">
                                      <p:cBhvr additive="base">
                                        <p:cTn id="14" dur="500" fill="hold"/>
                                        <p:tgtEl>
                                          <p:spTgt spid="103503"/>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heel(1)">
                                      <p:cBhvr>
                                        <p:cTn id="23" dur="20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heel(1)">
                                      <p:cBhvr>
                                        <p:cTn id="2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91" grpId="0"/>
      <p:bldP spid="7" grpId="0"/>
      <p:bldP spid="2" grpId="0" animBg="1"/>
      <p:bldP spid="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46" name="Picture 10" descr="70904"/>
          <p:cNvPicPr preferRelativeResize="0">
            <a:picLocks noChangeAspect="1" noChangeArrowheads="1"/>
          </p:cNvPicPr>
          <p:nvPr/>
        </p:nvPicPr>
        <p:blipFill>
          <a:blip r:embed="rId3" cstate="print">
            <a:lum/>
          </a:blip>
          <a:srcRect/>
          <a:stretch>
            <a:fillRect/>
          </a:stretch>
        </p:blipFill>
        <p:spPr bwMode="auto">
          <a:xfrm>
            <a:off x="857224" y="1857364"/>
            <a:ext cx="7272337" cy="3779837"/>
          </a:xfrm>
          <a:prstGeom prst="rect">
            <a:avLst/>
          </a:prstGeom>
          <a:noFill/>
          <a:ln w="38100">
            <a:noFill/>
            <a:miter lim="800000"/>
            <a:headEnd/>
            <a:tailEnd/>
          </a:ln>
        </p:spPr>
      </p:pic>
      <p:sp>
        <p:nvSpPr>
          <p:cNvPr id="142343" name="Rectangle 7"/>
          <p:cNvSpPr>
            <a:spLocks noChangeArrowheads="1"/>
          </p:cNvSpPr>
          <p:nvPr/>
        </p:nvSpPr>
        <p:spPr bwMode="auto">
          <a:xfrm>
            <a:off x="214282" y="714356"/>
            <a:ext cx="8424863" cy="1130246"/>
          </a:xfrm>
          <a:prstGeom prst="rect">
            <a:avLst/>
          </a:prstGeom>
          <a:noFill/>
          <a:ln w="9525" algn="ctr">
            <a:noFill/>
            <a:miter lim="800000"/>
            <a:headEnd/>
            <a:tailEnd/>
          </a:ln>
          <a:effectLst/>
        </p:spPr>
        <p:txBody>
          <a:bodyPr>
            <a:spAutoFit/>
          </a:bodyPr>
          <a:lstStyle/>
          <a:p>
            <a:pPr>
              <a:lnSpc>
                <a:spcPct val="150000"/>
              </a:lnSpc>
            </a:pPr>
            <a:r>
              <a:rPr lang="zh-CN" altLang="en-US" sz="2400" b="1" dirty="0" smtClean="0">
                <a:solidFill>
                  <a:srgbClr val="000000"/>
                </a:solidFill>
                <a:latin typeface="+mn-lt"/>
              </a:rPr>
              <a:t>负</a:t>
            </a:r>
            <a:r>
              <a:rPr lang="zh-CN" altLang="en-US" sz="2400" b="1" dirty="0">
                <a:solidFill>
                  <a:srgbClr val="000000"/>
                </a:solidFill>
                <a:latin typeface="+mn-lt"/>
              </a:rPr>
              <a:t>阻振荡电路也有两种基本</a:t>
            </a:r>
            <a:r>
              <a:rPr lang="zh-CN" altLang="en-US" sz="2400" b="1" dirty="0" smtClean="0">
                <a:solidFill>
                  <a:srgbClr val="000000"/>
                </a:solidFill>
                <a:latin typeface="+mn-lt"/>
              </a:rPr>
              <a:t>类型：</a:t>
            </a:r>
            <a:endParaRPr lang="en-US" altLang="zh-CN" sz="2400" b="1" dirty="0" smtClean="0">
              <a:solidFill>
                <a:srgbClr val="000000"/>
              </a:solidFill>
              <a:latin typeface="+mn-lt"/>
            </a:endParaRPr>
          </a:p>
          <a:p>
            <a:pPr>
              <a:lnSpc>
                <a:spcPct val="150000"/>
              </a:lnSpc>
            </a:pPr>
            <a:r>
              <a:rPr lang="zh-CN" altLang="en-US" sz="2400" b="1" dirty="0" smtClean="0">
                <a:solidFill>
                  <a:srgbClr val="FF0000"/>
                </a:solidFill>
                <a:latin typeface="+mn-lt"/>
              </a:rPr>
              <a:t>串联</a:t>
            </a:r>
            <a:r>
              <a:rPr lang="zh-CN" altLang="en-US" sz="2400" b="1" dirty="0">
                <a:solidFill>
                  <a:srgbClr val="FF0000"/>
                </a:solidFill>
                <a:latin typeface="+mn-lt"/>
              </a:rPr>
              <a:t>型</a:t>
            </a:r>
            <a:r>
              <a:rPr lang="zh-CN" altLang="en-US" sz="2400" b="1" dirty="0">
                <a:solidFill>
                  <a:srgbClr val="000000"/>
                </a:solidFill>
                <a:latin typeface="+mn-lt"/>
              </a:rPr>
              <a:t>负阻振荡器线路和</a:t>
            </a:r>
            <a:r>
              <a:rPr lang="zh-CN" altLang="en-US" sz="2400" b="1" dirty="0">
                <a:solidFill>
                  <a:srgbClr val="FF0000"/>
                </a:solidFill>
                <a:latin typeface="+mn-lt"/>
              </a:rPr>
              <a:t>并联型</a:t>
            </a:r>
            <a:r>
              <a:rPr lang="zh-CN" altLang="en-US" sz="2400" b="1" dirty="0">
                <a:solidFill>
                  <a:srgbClr val="000000"/>
                </a:solidFill>
                <a:latin typeface="+mn-lt"/>
              </a:rPr>
              <a:t>负阻振荡器线路。</a:t>
            </a:r>
          </a:p>
        </p:txBody>
      </p:sp>
      <p:sp>
        <p:nvSpPr>
          <p:cNvPr id="142344" name="Rectangle 8"/>
          <p:cNvSpPr>
            <a:spLocks noChangeArrowheads="1"/>
          </p:cNvSpPr>
          <p:nvPr/>
        </p:nvSpPr>
        <p:spPr bwMode="auto">
          <a:xfrm>
            <a:off x="1331913" y="5572140"/>
            <a:ext cx="6049962" cy="576248"/>
          </a:xfrm>
          <a:prstGeom prst="rect">
            <a:avLst/>
          </a:prstGeom>
          <a:noFill/>
          <a:ln w="9525" algn="ctr">
            <a:noFill/>
            <a:miter lim="800000"/>
            <a:headEnd/>
            <a:tailEnd/>
          </a:ln>
          <a:effectLst/>
        </p:spPr>
        <p:txBody>
          <a:bodyPr>
            <a:spAutoFit/>
          </a:bodyPr>
          <a:lstStyle/>
          <a:p>
            <a:pPr marL="342900" indent="-342900" algn="ctr">
              <a:lnSpc>
                <a:spcPct val="150000"/>
              </a:lnSpc>
            </a:pPr>
            <a:r>
              <a:rPr lang="zh-CN" altLang="en-US" sz="2400" b="1" dirty="0" smtClean="0">
                <a:solidFill>
                  <a:srgbClr val="FF0000"/>
                </a:solidFill>
                <a:latin typeface="+mn-lt"/>
              </a:rPr>
              <a:t>负阻振荡器</a:t>
            </a:r>
            <a:r>
              <a:rPr lang="zh-CN" altLang="en-US" sz="2400" b="1" dirty="0">
                <a:solidFill>
                  <a:srgbClr val="FF0000"/>
                </a:solidFill>
                <a:latin typeface="+mn-lt"/>
              </a:rPr>
              <a:t>原理电路</a:t>
            </a:r>
          </a:p>
        </p:txBody>
      </p:sp>
      <p:graphicFrame>
        <p:nvGraphicFramePr>
          <p:cNvPr id="142347" name="Object 11"/>
          <p:cNvGraphicFramePr>
            <a:graphicFrameLocks noChangeAspect="1"/>
          </p:cNvGraphicFramePr>
          <p:nvPr/>
        </p:nvGraphicFramePr>
        <p:xfrm>
          <a:off x="2357422" y="3286124"/>
          <a:ext cx="1109650" cy="571504"/>
        </p:xfrm>
        <a:graphic>
          <a:graphicData uri="http://schemas.openxmlformats.org/presentationml/2006/ole">
            <mc:AlternateContent xmlns:mc="http://schemas.openxmlformats.org/markup-compatibility/2006">
              <mc:Choice xmlns:v="urn:schemas-microsoft-com:vml" Requires="v">
                <p:oleObj spid="_x0000_s26636" name="公式" r:id="rId4" imgW="444240" imgH="228600" progId="Equation.3">
                  <p:embed/>
                </p:oleObj>
              </mc:Choice>
              <mc:Fallback>
                <p:oleObj name="公式" r:id="rId4" imgW="44424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7422" y="3286124"/>
                        <a:ext cx="1109650" cy="571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2348" name="Object 12"/>
          <p:cNvGraphicFramePr>
            <a:graphicFrameLocks noChangeAspect="1"/>
          </p:cNvGraphicFramePr>
          <p:nvPr/>
        </p:nvGraphicFramePr>
        <p:xfrm>
          <a:off x="7358082" y="3857628"/>
          <a:ext cx="1119189" cy="532106"/>
        </p:xfrm>
        <a:graphic>
          <a:graphicData uri="http://schemas.openxmlformats.org/presentationml/2006/ole">
            <mc:AlternateContent xmlns:mc="http://schemas.openxmlformats.org/markup-compatibility/2006">
              <mc:Choice xmlns:v="urn:schemas-microsoft-com:vml" Requires="v">
                <p:oleObj spid="_x0000_s26637" name="公式" r:id="rId6" imgW="507960" imgH="241200" progId="Equation.3">
                  <p:embed/>
                </p:oleObj>
              </mc:Choice>
              <mc:Fallback>
                <p:oleObj name="公式" r:id="rId6" imgW="50796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58082" y="3857628"/>
                        <a:ext cx="1119189" cy="5321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标题 7"/>
          <p:cNvSpPr>
            <a:spLocks noGrp="1"/>
          </p:cNvSpPr>
          <p:nvPr>
            <p:ph type="title" idx="4294967295"/>
          </p:nvPr>
        </p:nvSpPr>
        <p:spPr/>
        <p:txBody>
          <a:bodyPr/>
          <a:lstStyle/>
          <a:p>
            <a:r>
              <a:rPr lang="zh-CN" altLang="en-US" sz="3200" dirty="0" smtClean="0"/>
              <a:t>负阻振荡器</a:t>
            </a:r>
            <a:endParaRPr lang="zh-CN" altLang="en-US" dirty="0"/>
          </a:p>
        </p:txBody>
      </p:sp>
    </p:spTree>
    <p:extLst>
      <p:ext uri="{BB962C8B-B14F-4D97-AF65-F5344CB8AC3E}">
        <p14:creationId xmlns:p14="http://schemas.microsoft.com/office/powerpoint/2010/main" val="3800428505"/>
      </p:ext>
    </p:extLst>
  </p:cSld>
  <p:clrMapOvr>
    <a:masterClrMapping/>
  </p:clrMapOvr>
  <mc:AlternateContent xmlns:mc="http://schemas.openxmlformats.org/markup-compatibility/2006" xmlns:p14="http://schemas.microsoft.com/office/powerpoint/2010/main">
    <mc:Choice Requires="p14">
      <p:transition p14:dur="10">
        <p:wipe dir="r"/>
      </p:transition>
    </mc:Choice>
    <mc:Fallback xmlns="">
      <p:transition>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2343"/>
                                        </p:tgtEl>
                                        <p:attrNameLst>
                                          <p:attrName>style.visibility</p:attrName>
                                        </p:attrNameLst>
                                      </p:cBhvr>
                                      <p:to>
                                        <p:strVal val="visible"/>
                                      </p:to>
                                    </p:set>
                                    <p:anim calcmode="lin" valueType="num">
                                      <p:cBhvr additive="base">
                                        <p:cTn id="7" dur="500" fill="hold"/>
                                        <p:tgtEl>
                                          <p:spTgt spid="142343"/>
                                        </p:tgtEl>
                                        <p:attrNameLst>
                                          <p:attrName>ppt_x</p:attrName>
                                        </p:attrNameLst>
                                      </p:cBhvr>
                                      <p:tavLst>
                                        <p:tav tm="0">
                                          <p:val>
                                            <p:strVal val="#ppt_x"/>
                                          </p:val>
                                        </p:tav>
                                        <p:tav tm="100000">
                                          <p:val>
                                            <p:strVal val="#ppt_x"/>
                                          </p:val>
                                        </p:tav>
                                      </p:tavLst>
                                    </p:anim>
                                    <p:anim calcmode="lin" valueType="num">
                                      <p:cBhvr additive="base">
                                        <p:cTn id="8" dur="500" fill="hold"/>
                                        <p:tgtEl>
                                          <p:spTgt spid="1423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2346"/>
                                        </p:tgtEl>
                                        <p:attrNameLst>
                                          <p:attrName>style.visibility</p:attrName>
                                        </p:attrNameLst>
                                      </p:cBhvr>
                                      <p:to>
                                        <p:strVal val="visible"/>
                                      </p:to>
                                    </p:set>
                                    <p:anim calcmode="lin" valueType="num">
                                      <p:cBhvr additive="base">
                                        <p:cTn id="13" dur="500" fill="hold"/>
                                        <p:tgtEl>
                                          <p:spTgt spid="142346"/>
                                        </p:tgtEl>
                                        <p:attrNameLst>
                                          <p:attrName>ppt_x</p:attrName>
                                        </p:attrNameLst>
                                      </p:cBhvr>
                                      <p:tavLst>
                                        <p:tav tm="0">
                                          <p:val>
                                            <p:strVal val="#ppt_x"/>
                                          </p:val>
                                        </p:tav>
                                        <p:tav tm="100000">
                                          <p:val>
                                            <p:strVal val="#ppt_x"/>
                                          </p:val>
                                        </p:tav>
                                      </p:tavLst>
                                    </p:anim>
                                    <p:anim calcmode="lin" valueType="num">
                                      <p:cBhvr additive="base">
                                        <p:cTn id="14" dur="500" fill="hold"/>
                                        <p:tgtEl>
                                          <p:spTgt spid="142346"/>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42344"/>
                                        </p:tgtEl>
                                        <p:attrNameLst>
                                          <p:attrName>style.visibility</p:attrName>
                                        </p:attrNameLst>
                                      </p:cBhvr>
                                      <p:to>
                                        <p:strVal val="visible"/>
                                      </p:to>
                                    </p:set>
                                    <p:animEffect transition="in" filter="wipe(left)">
                                      <p:cBhvr>
                                        <p:cTn id="18" dur="500"/>
                                        <p:tgtEl>
                                          <p:spTgt spid="14234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42347"/>
                                        </p:tgtEl>
                                        <p:attrNameLst>
                                          <p:attrName>style.visibility</p:attrName>
                                        </p:attrNameLst>
                                      </p:cBhvr>
                                      <p:to>
                                        <p:strVal val="visible"/>
                                      </p:to>
                                    </p:set>
                                    <p:animEffect transition="in" filter="wipe(left)">
                                      <p:cBhvr>
                                        <p:cTn id="23" dur="500"/>
                                        <p:tgtEl>
                                          <p:spTgt spid="14234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42348"/>
                                        </p:tgtEl>
                                        <p:attrNameLst>
                                          <p:attrName>style.visibility</p:attrName>
                                        </p:attrNameLst>
                                      </p:cBhvr>
                                      <p:to>
                                        <p:strVal val="visible"/>
                                      </p:to>
                                    </p:set>
                                    <p:animEffect transition="in" filter="wipe(left)">
                                      <p:cBhvr>
                                        <p:cTn id="28" dur="500"/>
                                        <p:tgtEl>
                                          <p:spTgt spid="142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3" grpId="0"/>
      <p:bldP spid="14234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8" name="Rectangle 8"/>
          <p:cNvSpPr>
            <a:spLocks noChangeArrowheads="1"/>
          </p:cNvSpPr>
          <p:nvPr/>
        </p:nvSpPr>
        <p:spPr bwMode="auto">
          <a:xfrm>
            <a:off x="1363412" y="818452"/>
            <a:ext cx="6049962" cy="466725"/>
          </a:xfrm>
          <a:prstGeom prst="rect">
            <a:avLst/>
          </a:prstGeom>
          <a:noFill/>
          <a:ln w="9525" algn="ctr">
            <a:noFill/>
            <a:miter lim="800000"/>
            <a:headEnd/>
            <a:tailEnd/>
          </a:ln>
          <a:effectLst/>
        </p:spPr>
        <p:txBody>
          <a:bodyPr>
            <a:spAutoFit/>
          </a:bodyPr>
          <a:lstStyle/>
          <a:p>
            <a:pPr marL="342900" indent="-342900"/>
            <a:r>
              <a:rPr lang="zh-CN" altLang="en-US" sz="2400" b="1" dirty="0" smtClean="0">
                <a:solidFill>
                  <a:srgbClr val="FF0000"/>
                </a:solidFill>
              </a:rPr>
              <a:t>隧道二极管</a:t>
            </a:r>
            <a:r>
              <a:rPr lang="zh-CN" altLang="en-US" sz="2400" b="1" dirty="0">
                <a:solidFill>
                  <a:srgbClr val="FF0000"/>
                </a:solidFill>
              </a:rPr>
              <a:t>负阻振荡器</a:t>
            </a:r>
          </a:p>
        </p:txBody>
      </p:sp>
      <p:sp>
        <p:nvSpPr>
          <p:cNvPr id="143372" name="Rectangle 12"/>
          <p:cNvSpPr>
            <a:spLocks noChangeArrowheads="1"/>
          </p:cNvSpPr>
          <p:nvPr/>
        </p:nvSpPr>
        <p:spPr bwMode="auto">
          <a:xfrm>
            <a:off x="179388" y="762640"/>
            <a:ext cx="2808287" cy="523220"/>
          </a:xfrm>
          <a:prstGeom prst="rect">
            <a:avLst/>
          </a:prstGeom>
          <a:noFill/>
          <a:ln w="9525" algn="ctr">
            <a:noFill/>
            <a:miter lim="800000"/>
            <a:headEnd/>
            <a:tailEnd/>
          </a:ln>
          <a:effectLst/>
        </p:spPr>
        <p:txBody>
          <a:bodyPr>
            <a:spAutoFit/>
          </a:bodyPr>
          <a:lstStyle/>
          <a:p>
            <a:pPr marL="342900" indent="-342900"/>
            <a:r>
              <a:rPr lang="zh-CN" altLang="en-US" sz="2800" b="1" dirty="0">
                <a:solidFill>
                  <a:srgbClr val="FF0000"/>
                </a:solidFill>
              </a:rPr>
              <a:t>举例：</a:t>
            </a:r>
          </a:p>
        </p:txBody>
      </p:sp>
      <p:pic>
        <p:nvPicPr>
          <p:cNvPr id="143373" name="Picture 13" descr="70905"/>
          <p:cNvPicPr preferRelativeResize="0">
            <a:picLocks noChangeAspect="1" noChangeArrowheads="1"/>
          </p:cNvPicPr>
          <p:nvPr/>
        </p:nvPicPr>
        <p:blipFill>
          <a:blip r:embed="rId2" cstate="print">
            <a:lum/>
          </a:blip>
          <a:srcRect/>
          <a:stretch>
            <a:fillRect/>
          </a:stretch>
        </p:blipFill>
        <p:spPr bwMode="auto">
          <a:xfrm>
            <a:off x="142844" y="1500174"/>
            <a:ext cx="8783638" cy="4137025"/>
          </a:xfrm>
          <a:prstGeom prst="rect">
            <a:avLst/>
          </a:prstGeom>
          <a:noFill/>
          <a:ln w="38100">
            <a:noFill/>
            <a:miter lim="800000"/>
            <a:headEnd/>
            <a:tailEnd/>
          </a:ln>
        </p:spPr>
      </p:pic>
      <p:sp>
        <p:nvSpPr>
          <p:cNvPr id="6" name="标题 5"/>
          <p:cNvSpPr>
            <a:spLocks noGrp="1"/>
          </p:cNvSpPr>
          <p:nvPr>
            <p:ph type="title" idx="4294967295"/>
          </p:nvPr>
        </p:nvSpPr>
        <p:spPr/>
        <p:txBody>
          <a:bodyPr/>
          <a:lstStyle/>
          <a:p>
            <a:r>
              <a:rPr lang="zh-CN" altLang="en-US" sz="3200" dirty="0" smtClean="0"/>
              <a:t>负阻振荡器</a:t>
            </a:r>
            <a:endParaRPr lang="zh-CN" altLang="en-US" dirty="0"/>
          </a:p>
        </p:txBody>
      </p:sp>
    </p:spTree>
    <p:extLst>
      <p:ext uri="{BB962C8B-B14F-4D97-AF65-F5344CB8AC3E}">
        <p14:creationId xmlns:p14="http://schemas.microsoft.com/office/powerpoint/2010/main" val="2158169218"/>
      </p:ext>
    </p:extLst>
  </p:cSld>
  <p:clrMapOvr>
    <a:masterClrMapping/>
  </p:clrMapOvr>
  <mc:AlternateContent xmlns:mc="http://schemas.openxmlformats.org/markup-compatibility/2006" xmlns:p14="http://schemas.microsoft.com/office/powerpoint/2010/main">
    <mc:Choice Requires="p14">
      <p:transition p14:dur="10">
        <p:wipe dir="r"/>
      </p:transition>
    </mc:Choice>
    <mc:Fallback xmlns="">
      <p:transition>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43373"/>
                                        </p:tgtEl>
                                        <p:attrNameLst>
                                          <p:attrName>style.visibility</p:attrName>
                                        </p:attrNameLst>
                                      </p:cBhvr>
                                      <p:to>
                                        <p:strVal val="visible"/>
                                      </p:to>
                                    </p:set>
                                    <p:anim calcmode="lin" valueType="num">
                                      <p:cBhvr additive="base">
                                        <p:cTn id="7" dur="500" fill="hold"/>
                                        <p:tgtEl>
                                          <p:spTgt spid="143373"/>
                                        </p:tgtEl>
                                        <p:attrNameLst>
                                          <p:attrName>ppt_x</p:attrName>
                                        </p:attrNameLst>
                                      </p:cBhvr>
                                      <p:tavLst>
                                        <p:tav tm="0">
                                          <p:val>
                                            <p:strVal val="#ppt_x"/>
                                          </p:val>
                                        </p:tav>
                                        <p:tav tm="100000">
                                          <p:val>
                                            <p:strVal val="#ppt_x"/>
                                          </p:val>
                                        </p:tav>
                                      </p:tavLst>
                                    </p:anim>
                                    <p:anim calcmode="lin" valueType="num">
                                      <p:cBhvr additive="base">
                                        <p:cTn id="8" dur="500" fill="hold"/>
                                        <p:tgtEl>
                                          <p:spTgt spid="1433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20" name="Rectangle 44"/>
          <p:cNvSpPr>
            <a:spLocks noChangeArrowheads="1"/>
          </p:cNvSpPr>
          <p:nvPr/>
        </p:nvSpPr>
        <p:spPr bwMode="auto">
          <a:xfrm>
            <a:off x="142844" y="928670"/>
            <a:ext cx="8858280" cy="646331"/>
          </a:xfrm>
          <a:prstGeom prst="rect">
            <a:avLst/>
          </a:prstGeom>
          <a:noFill/>
          <a:ln w="9525" algn="ctr">
            <a:noFill/>
            <a:miter lim="800000"/>
            <a:headEnd/>
            <a:tailEnd/>
          </a:ln>
          <a:effectLst/>
        </p:spPr>
        <p:txBody>
          <a:bodyPr wrap="square">
            <a:spAutoFit/>
          </a:bodyPr>
          <a:lstStyle/>
          <a:p>
            <a:pPr>
              <a:lnSpc>
                <a:spcPct val="150000"/>
              </a:lnSpc>
            </a:pPr>
            <a:r>
              <a:rPr lang="zh-CN" altLang="en-US" sz="2400" b="1" dirty="0">
                <a:solidFill>
                  <a:srgbClr val="000000"/>
                </a:solidFill>
                <a:latin typeface="+mn-lt"/>
              </a:rPr>
              <a:t>特点：适用于较高的工作频段（可在</a:t>
            </a:r>
            <a:r>
              <a:rPr lang="en-US" altLang="zh-CN" sz="2400" b="1" dirty="0">
                <a:solidFill>
                  <a:srgbClr val="000000"/>
                </a:solidFill>
                <a:latin typeface="+mn-lt"/>
              </a:rPr>
              <a:t>100 MHz</a:t>
            </a:r>
            <a:r>
              <a:rPr lang="zh-CN" altLang="en-US" sz="2400" b="1" dirty="0">
                <a:solidFill>
                  <a:srgbClr val="000000"/>
                </a:solidFill>
                <a:latin typeface="+mn-lt"/>
              </a:rPr>
              <a:t>至</a:t>
            </a:r>
            <a:r>
              <a:rPr lang="en-US" altLang="zh-CN" sz="2400" b="1" dirty="0">
                <a:solidFill>
                  <a:srgbClr val="000000"/>
                </a:solidFill>
                <a:latin typeface="+mn-lt"/>
              </a:rPr>
              <a:t>10GHz</a:t>
            </a:r>
            <a:r>
              <a:rPr lang="zh-CN" altLang="en-US" sz="2400" b="1" dirty="0" smtClean="0">
                <a:solidFill>
                  <a:srgbClr val="000000"/>
                </a:solidFill>
                <a:latin typeface="+mn-lt"/>
              </a:rPr>
              <a:t>波段</a:t>
            </a:r>
            <a:r>
              <a:rPr lang="zh-CN" altLang="en-US" sz="2400" b="1" dirty="0">
                <a:solidFill>
                  <a:srgbClr val="000000"/>
                </a:solidFill>
                <a:latin typeface="+mn-lt"/>
              </a:rPr>
              <a:t>内）。</a:t>
            </a:r>
          </a:p>
        </p:txBody>
      </p:sp>
      <p:sp>
        <p:nvSpPr>
          <p:cNvPr id="127021" name="Rectangle 45"/>
          <p:cNvSpPr>
            <a:spLocks noChangeArrowheads="1"/>
          </p:cNvSpPr>
          <p:nvPr/>
        </p:nvSpPr>
        <p:spPr bwMode="auto">
          <a:xfrm>
            <a:off x="71406" y="1674674"/>
            <a:ext cx="8351837" cy="1754326"/>
          </a:xfrm>
          <a:prstGeom prst="rect">
            <a:avLst/>
          </a:prstGeom>
          <a:noFill/>
          <a:ln w="9525" algn="ctr">
            <a:noFill/>
            <a:miter lim="800000"/>
            <a:headEnd/>
            <a:tailEnd/>
          </a:ln>
          <a:effectLst/>
        </p:spPr>
        <p:txBody>
          <a:bodyPr>
            <a:spAutoFit/>
          </a:bodyPr>
          <a:lstStyle/>
          <a:p>
            <a:pPr marL="342900" indent="-342900">
              <a:lnSpc>
                <a:spcPct val="150000"/>
              </a:lnSpc>
            </a:pPr>
            <a:r>
              <a:rPr lang="zh-CN" altLang="en-US" sz="2400" b="1" dirty="0">
                <a:solidFill>
                  <a:srgbClr val="FF0000"/>
                </a:solidFill>
                <a:latin typeface="+mn-lt"/>
              </a:rPr>
              <a:t>优点：</a:t>
            </a:r>
            <a:r>
              <a:rPr lang="zh-CN" altLang="en-US" sz="2400" b="1" dirty="0">
                <a:solidFill>
                  <a:srgbClr val="000000"/>
                </a:solidFill>
                <a:latin typeface="+mn-lt"/>
              </a:rPr>
              <a:t>噪声</a:t>
            </a:r>
            <a:r>
              <a:rPr lang="zh-CN" altLang="en-US" sz="2400" b="1" dirty="0" smtClean="0">
                <a:solidFill>
                  <a:srgbClr val="000000"/>
                </a:solidFill>
                <a:latin typeface="+mn-lt"/>
              </a:rPr>
              <a:t>低</a:t>
            </a:r>
            <a:endParaRPr lang="en-US" altLang="zh-CN" sz="2400" b="1" dirty="0" smtClean="0">
              <a:solidFill>
                <a:srgbClr val="000000"/>
              </a:solidFill>
              <a:latin typeface="+mn-lt"/>
            </a:endParaRPr>
          </a:p>
          <a:p>
            <a:pPr marL="342900" indent="-342900">
              <a:lnSpc>
                <a:spcPct val="150000"/>
              </a:lnSpc>
            </a:pPr>
            <a:r>
              <a:rPr lang="zh-CN" altLang="en-US" sz="2400" b="1" dirty="0" smtClean="0">
                <a:solidFill>
                  <a:srgbClr val="000000"/>
                </a:solidFill>
                <a:latin typeface="+mn-lt"/>
              </a:rPr>
              <a:t>             对</a:t>
            </a:r>
            <a:r>
              <a:rPr lang="zh-CN" altLang="en-US" sz="2400" b="1" dirty="0">
                <a:solidFill>
                  <a:srgbClr val="000000"/>
                </a:solidFill>
                <a:latin typeface="+mn-lt"/>
              </a:rPr>
              <a:t>温度变化、核辐射均不</a:t>
            </a:r>
            <a:r>
              <a:rPr lang="zh-CN" altLang="en-US" sz="2400" b="1" dirty="0" smtClean="0">
                <a:solidFill>
                  <a:srgbClr val="000000"/>
                </a:solidFill>
                <a:latin typeface="+mn-lt"/>
              </a:rPr>
              <a:t>敏感</a:t>
            </a:r>
            <a:endParaRPr lang="en-US" altLang="zh-CN" sz="2400" b="1" dirty="0" smtClean="0">
              <a:solidFill>
                <a:srgbClr val="000000"/>
              </a:solidFill>
              <a:latin typeface="+mn-lt"/>
            </a:endParaRPr>
          </a:p>
          <a:p>
            <a:pPr marL="342900" indent="-342900">
              <a:lnSpc>
                <a:spcPct val="150000"/>
              </a:lnSpc>
            </a:pPr>
            <a:r>
              <a:rPr lang="zh-CN" altLang="en-US" sz="2400" b="1" dirty="0" smtClean="0">
                <a:solidFill>
                  <a:srgbClr val="000000"/>
                </a:solidFill>
                <a:latin typeface="+mn-lt"/>
              </a:rPr>
              <a:t>             电路</a:t>
            </a:r>
            <a:r>
              <a:rPr lang="zh-CN" altLang="en-US" sz="2400" b="1" dirty="0">
                <a:solidFill>
                  <a:srgbClr val="000000"/>
                </a:solidFill>
                <a:latin typeface="+mn-lt"/>
              </a:rPr>
              <a:t>简单</a:t>
            </a:r>
            <a:r>
              <a:rPr lang="zh-CN" altLang="en-US" sz="2400" b="1" dirty="0" smtClean="0">
                <a:solidFill>
                  <a:srgbClr val="000000"/>
                </a:solidFill>
                <a:latin typeface="+mn-lt"/>
              </a:rPr>
              <a:t>，体积</a:t>
            </a:r>
            <a:r>
              <a:rPr lang="zh-CN" altLang="en-US" sz="2400" b="1" dirty="0">
                <a:solidFill>
                  <a:srgbClr val="000000"/>
                </a:solidFill>
                <a:latin typeface="+mn-lt"/>
              </a:rPr>
              <a:t>小和成本低等。</a:t>
            </a:r>
          </a:p>
        </p:txBody>
      </p:sp>
      <p:sp>
        <p:nvSpPr>
          <p:cNvPr id="127022" name="Rectangle 46"/>
          <p:cNvSpPr>
            <a:spLocks noChangeArrowheads="1"/>
          </p:cNvSpPr>
          <p:nvPr/>
        </p:nvSpPr>
        <p:spPr bwMode="auto">
          <a:xfrm>
            <a:off x="71406" y="3460624"/>
            <a:ext cx="8351837" cy="1754326"/>
          </a:xfrm>
          <a:prstGeom prst="rect">
            <a:avLst/>
          </a:prstGeom>
          <a:noFill/>
          <a:ln w="9525" algn="ctr">
            <a:noFill/>
            <a:miter lim="800000"/>
            <a:headEnd/>
            <a:tailEnd/>
          </a:ln>
          <a:effectLst/>
        </p:spPr>
        <p:txBody>
          <a:bodyPr>
            <a:spAutoFit/>
          </a:bodyPr>
          <a:lstStyle/>
          <a:p>
            <a:pPr marL="342900" indent="-342900">
              <a:lnSpc>
                <a:spcPct val="150000"/>
              </a:lnSpc>
            </a:pPr>
            <a:r>
              <a:rPr lang="zh-CN" altLang="en-US" sz="2400" b="1" dirty="0">
                <a:solidFill>
                  <a:srgbClr val="FF0000"/>
                </a:solidFill>
                <a:latin typeface="+mn-lt"/>
              </a:rPr>
              <a:t>缺点：</a:t>
            </a:r>
            <a:r>
              <a:rPr lang="zh-CN" altLang="en-US" sz="2400" b="1" dirty="0">
                <a:solidFill>
                  <a:srgbClr val="000000"/>
                </a:solidFill>
                <a:latin typeface="+mn-lt"/>
              </a:rPr>
              <a:t>输出功率和电压都较低</a:t>
            </a:r>
            <a:r>
              <a:rPr lang="zh-CN" altLang="en-US" sz="2400" b="1" dirty="0" smtClean="0">
                <a:solidFill>
                  <a:srgbClr val="000000"/>
                </a:solidFill>
                <a:latin typeface="+mn-lt"/>
              </a:rPr>
              <a:t>；</a:t>
            </a:r>
            <a:endParaRPr lang="en-US" altLang="zh-CN" sz="2400" b="1" dirty="0" smtClean="0">
              <a:solidFill>
                <a:srgbClr val="000000"/>
              </a:solidFill>
              <a:latin typeface="+mn-lt"/>
            </a:endParaRPr>
          </a:p>
          <a:p>
            <a:pPr marL="342900" indent="-342900">
              <a:lnSpc>
                <a:spcPct val="150000"/>
              </a:lnSpc>
            </a:pPr>
            <a:r>
              <a:rPr lang="zh-CN" altLang="en-US" sz="2400" b="1" dirty="0" smtClean="0">
                <a:solidFill>
                  <a:srgbClr val="000000"/>
                </a:solidFill>
                <a:latin typeface="+mn-lt"/>
              </a:rPr>
              <a:t>            在</a:t>
            </a:r>
            <a:r>
              <a:rPr lang="zh-CN" altLang="en-US" sz="2400" b="1" dirty="0">
                <a:solidFill>
                  <a:srgbClr val="000000"/>
                </a:solidFill>
                <a:latin typeface="+mn-lt"/>
              </a:rPr>
              <a:t>电路中使用起来不如</a:t>
            </a:r>
            <a:r>
              <a:rPr lang="zh-CN" altLang="en-US" sz="2400" b="1" dirty="0" smtClean="0">
                <a:solidFill>
                  <a:srgbClr val="000000"/>
                </a:solidFill>
                <a:latin typeface="+mn-lt"/>
              </a:rPr>
              <a:t>反馈式</a:t>
            </a:r>
            <a:r>
              <a:rPr lang="zh-CN" altLang="en-US" sz="2400" b="1" dirty="0">
                <a:solidFill>
                  <a:srgbClr val="000000"/>
                </a:solidFill>
                <a:latin typeface="+mn-lt"/>
              </a:rPr>
              <a:t>振荡器方便</a:t>
            </a:r>
            <a:r>
              <a:rPr lang="zh-CN" altLang="en-US" sz="2400" b="1" dirty="0" smtClean="0">
                <a:solidFill>
                  <a:srgbClr val="000000"/>
                </a:solidFill>
                <a:latin typeface="+mn-lt"/>
              </a:rPr>
              <a:t>；</a:t>
            </a:r>
            <a:endParaRPr lang="en-US" altLang="zh-CN" sz="2400" b="1" dirty="0" smtClean="0">
              <a:solidFill>
                <a:srgbClr val="000000"/>
              </a:solidFill>
              <a:latin typeface="+mn-lt"/>
            </a:endParaRPr>
          </a:p>
          <a:p>
            <a:pPr marL="342900" indent="-342900">
              <a:lnSpc>
                <a:spcPct val="150000"/>
              </a:lnSpc>
            </a:pPr>
            <a:r>
              <a:rPr lang="zh-CN" altLang="en-US" sz="2400" b="1" dirty="0" smtClean="0">
                <a:solidFill>
                  <a:srgbClr val="000000"/>
                </a:solidFill>
                <a:latin typeface="+mn-lt"/>
              </a:rPr>
              <a:t>            频率</a:t>
            </a:r>
            <a:r>
              <a:rPr lang="zh-CN" altLang="en-US" sz="2400" b="1" dirty="0">
                <a:solidFill>
                  <a:srgbClr val="000000"/>
                </a:solidFill>
                <a:latin typeface="+mn-lt"/>
              </a:rPr>
              <a:t>稳定和幅度稳定都不及反馈式振荡器。</a:t>
            </a:r>
          </a:p>
        </p:txBody>
      </p:sp>
      <p:sp>
        <p:nvSpPr>
          <p:cNvPr id="6" name="标题 5"/>
          <p:cNvSpPr>
            <a:spLocks noGrp="1"/>
          </p:cNvSpPr>
          <p:nvPr>
            <p:ph type="title" idx="4294967295"/>
          </p:nvPr>
        </p:nvSpPr>
        <p:spPr/>
        <p:txBody>
          <a:bodyPr/>
          <a:lstStyle/>
          <a:p>
            <a:r>
              <a:rPr lang="zh-CN" altLang="en-US" sz="3200" dirty="0" smtClean="0"/>
              <a:t>负阻振荡器</a:t>
            </a:r>
            <a:endParaRPr lang="zh-CN" altLang="en-US" dirty="0"/>
          </a:p>
        </p:txBody>
      </p:sp>
    </p:spTree>
    <p:extLst>
      <p:ext uri="{BB962C8B-B14F-4D97-AF65-F5344CB8AC3E}">
        <p14:creationId xmlns:p14="http://schemas.microsoft.com/office/powerpoint/2010/main" val="1783607063"/>
      </p:ext>
    </p:extLst>
  </p:cSld>
  <p:clrMapOvr>
    <a:masterClrMapping/>
  </p:clrMapOvr>
  <mc:AlternateContent xmlns:mc="http://schemas.openxmlformats.org/markup-compatibility/2006" xmlns:p14="http://schemas.microsoft.com/office/powerpoint/2010/main">
    <mc:Choice Requires="p14">
      <p:transition p14:dur="10">
        <p:wipe dir="r"/>
      </p:transition>
    </mc:Choice>
    <mc:Fallback xmlns="">
      <p:transition>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7020"/>
                                        </p:tgtEl>
                                        <p:attrNameLst>
                                          <p:attrName>style.visibility</p:attrName>
                                        </p:attrNameLst>
                                      </p:cBhvr>
                                      <p:to>
                                        <p:strVal val="visible"/>
                                      </p:to>
                                    </p:set>
                                    <p:anim calcmode="lin" valueType="num">
                                      <p:cBhvr additive="base">
                                        <p:cTn id="7" dur="500" fill="hold"/>
                                        <p:tgtEl>
                                          <p:spTgt spid="127020"/>
                                        </p:tgtEl>
                                        <p:attrNameLst>
                                          <p:attrName>ppt_x</p:attrName>
                                        </p:attrNameLst>
                                      </p:cBhvr>
                                      <p:tavLst>
                                        <p:tav tm="0">
                                          <p:val>
                                            <p:strVal val="#ppt_x"/>
                                          </p:val>
                                        </p:tav>
                                        <p:tav tm="100000">
                                          <p:val>
                                            <p:strVal val="#ppt_x"/>
                                          </p:val>
                                        </p:tav>
                                      </p:tavLst>
                                    </p:anim>
                                    <p:anim calcmode="lin" valueType="num">
                                      <p:cBhvr additive="base">
                                        <p:cTn id="8" dur="500" fill="hold"/>
                                        <p:tgtEl>
                                          <p:spTgt spid="1270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7021"/>
                                        </p:tgtEl>
                                        <p:attrNameLst>
                                          <p:attrName>style.visibility</p:attrName>
                                        </p:attrNameLst>
                                      </p:cBhvr>
                                      <p:to>
                                        <p:strVal val="visible"/>
                                      </p:to>
                                    </p:set>
                                    <p:anim calcmode="lin" valueType="num">
                                      <p:cBhvr additive="base">
                                        <p:cTn id="13" dur="500" fill="hold"/>
                                        <p:tgtEl>
                                          <p:spTgt spid="127021"/>
                                        </p:tgtEl>
                                        <p:attrNameLst>
                                          <p:attrName>ppt_x</p:attrName>
                                        </p:attrNameLst>
                                      </p:cBhvr>
                                      <p:tavLst>
                                        <p:tav tm="0">
                                          <p:val>
                                            <p:strVal val="#ppt_x"/>
                                          </p:val>
                                        </p:tav>
                                        <p:tav tm="100000">
                                          <p:val>
                                            <p:strVal val="#ppt_x"/>
                                          </p:val>
                                        </p:tav>
                                      </p:tavLst>
                                    </p:anim>
                                    <p:anim calcmode="lin" valueType="num">
                                      <p:cBhvr additive="base">
                                        <p:cTn id="14" dur="500" fill="hold"/>
                                        <p:tgtEl>
                                          <p:spTgt spid="1270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7022"/>
                                        </p:tgtEl>
                                        <p:attrNameLst>
                                          <p:attrName>style.visibility</p:attrName>
                                        </p:attrNameLst>
                                      </p:cBhvr>
                                      <p:to>
                                        <p:strVal val="visible"/>
                                      </p:to>
                                    </p:set>
                                    <p:anim calcmode="lin" valueType="num">
                                      <p:cBhvr additive="base">
                                        <p:cTn id="19" dur="500" fill="hold"/>
                                        <p:tgtEl>
                                          <p:spTgt spid="127022"/>
                                        </p:tgtEl>
                                        <p:attrNameLst>
                                          <p:attrName>ppt_x</p:attrName>
                                        </p:attrNameLst>
                                      </p:cBhvr>
                                      <p:tavLst>
                                        <p:tav tm="0">
                                          <p:val>
                                            <p:strVal val="#ppt_x"/>
                                          </p:val>
                                        </p:tav>
                                        <p:tav tm="100000">
                                          <p:val>
                                            <p:strVal val="#ppt_x"/>
                                          </p:val>
                                        </p:tav>
                                      </p:tavLst>
                                    </p:anim>
                                    <p:anim calcmode="lin" valueType="num">
                                      <p:cBhvr additive="base">
                                        <p:cTn id="20" dur="500" fill="hold"/>
                                        <p:tgtEl>
                                          <p:spTgt spid="1270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20" grpId="0"/>
      <p:bldP spid="127021" grpId="0"/>
      <p:bldP spid="1270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316038" y="193675"/>
            <a:ext cx="7607300" cy="585788"/>
          </a:xfrm>
          <a:noFill/>
        </p:spPr>
        <p:txBody>
          <a:bodyPr>
            <a:spAutoFit/>
          </a:bodyPr>
          <a:lstStyle/>
          <a:p>
            <a:pPr eaLnBrk="1" hangingPunct="1"/>
            <a:r>
              <a:rPr lang="en-US" altLang="zh-CN" sz="3200" smtClean="0">
                <a:ea typeface="宋体" charset="-122"/>
              </a:rPr>
              <a:t>8.1.1  </a:t>
            </a:r>
            <a:r>
              <a:rPr lang="zh-CN" altLang="en-US" sz="3200" smtClean="0">
                <a:ea typeface="宋体" charset="-122"/>
              </a:rPr>
              <a:t>正弦波振荡电路的基本原理（续</a:t>
            </a:r>
            <a:r>
              <a:rPr lang="en-US" altLang="zh-CN" sz="3200" smtClean="0">
                <a:ea typeface="宋体" charset="-122"/>
              </a:rPr>
              <a:t>3</a:t>
            </a:r>
            <a:r>
              <a:rPr lang="zh-CN" altLang="en-US" sz="3200" smtClean="0">
                <a:ea typeface="宋体" charset="-122"/>
              </a:rPr>
              <a:t>）</a:t>
            </a:r>
            <a:endParaRPr lang="en-US" altLang="zh-CN" sz="3200" smtClean="0">
              <a:ea typeface="宋体" charset="-122"/>
            </a:endParaRPr>
          </a:p>
        </p:txBody>
      </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8</a:t>
            </a:fld>
            <a:endParaRPr lang="zh-CN" altLang="en-US"/>
          </a:p>
        </p:txBody>
      </p:sp>
      <p:grpSp>
        <p:nvGrpSpPr>
          <p:cNvPr id="2" name="Group 18"/>
          <p:cNvGrpSpPr>
            <a:grpSpLocks/>
          </p:cNvGrpSpPr>
          <p:nvPr/>
        </p:nvGrpSpPr>
        <p:grpSpPr bwMode="auto">
          <a:xfrm>
            <a:off x="441325" y="3332163"/>
            <a:ext cx="4240213" cy="2257425"/>
            <a:chOff x="593" y="2099"/>
            <a:chExt cx="2671" cy="1422"/>
          </a:xfrm>
        </p:grpSpPr>
        <p:sp>
          <p:nvSpPr>
            <p:cNvPr id="24584" name="Rectangle 5"/>
            <p:cNvSpPr>
              <a:spLocks noChangeArrowheads="1"/>
            </p:cNvSpPr>
            <p:nvPr/>
          </p:nvSpPr>
          <p:spPr bwMode="auto">
            <a:xfrm>
              <a:off x="1172" y="2564"/>
              <a:ext cx="1270" cy="306"/>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p>
              <a:pPr algn="ctr"/>
              <a:r>
                <a:rPr lang="zh-CN" altLang="en-US"/>
                <a:t>放大电路</a:t>
              </a:r>
              <a:r>
                <a:rPr lang="en-US" altLang="zh-CN" i="1"/>
                <a:t>A</a:t>
              </a:r>
            </a:p>
          </p:txBody>
        </p:sp>
        <p:sp>
          <p:nvSpPr>
            <p:cNvPr id="24585" name="Rectangle 6"/>
            <p:cNvSpPr>
              <a:spLocks noChangeArrowheads="1"/>
            </p:cNvSpPr>
            <p:nvPr/>
          </p:nvSpPr>
          <p:spPr bwMode="auto">
            <a:xfrm>
              <a:off x="1190" y="3215"/>
              <a:ext cx="1227" cy="306"/>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a:t>正反馈电路</a:t>
              </a:r>
              <a:r>
                <a:rPr lang="en-US" altLang="zh-CN" i="1"/>
                <a:t>F</a:t>
              </a:r>
            </a:p>
          </p:txBody>
        </p:sp>
        <p:sp>
          <p:nvSpPr>
            <p:cNvPr id="24586" name="Line 7"/>
            <p:cNvSpPr>
              <a:spLocks noChangeShapeType="1"/>
            </p:cNvSpPr>
            <p:nvPr/>
          </p:nvSpPr>
          <p:spPr bwMode="auto">
            <a:xfrm>
              <a:off x="2460" y="2717"/>
              <a:ext cx="804" cy="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587" name="Freeform 8"/>
            <p:cNvSpPr>
              <a:spLocks/>
            </p:cNvSpPr>
            <p:nvPr/>
          </p:nvSpPr>
          <p:spPr bwMode="auto">
            <a:xfrm>
              <a:off x="2417" y="2717"/>
              <a:ext cx="381" cy="630"/>
            </a:xfrm>
            <a:custGeom>
              <a:avLst/>
              <a:gdLst>
                <a:gd name="T0" fmla="*/ 296 w 432"/>
                <a:gd name="T1" fmla="*/ 0 h 720"/>
                <a:gd name="T2" fmla="*/ 296 w 432"/>
                <a:gd name="T3" fmla="*/ 482 h 720"/>
                <a:gd name="T4" fmla="*/ 0 w 432"/>
                <a:gd name="T5" fmla="*/ 482 h 720"/>
                <a:gd name="T6" fmla="*/ 0 60000 65536"/>
                <a:gd name="T7" fmla="*/ 0 60000 65536"/>
                <a:gd name="T8" fmla="*/ 0 60000 65536"/>
                <a:gd name="T9" fmla="*/ 0 w 432"/>
                <a:gd name="T10" fmla="*/ 0 h 720"/>
                <a:gd name="T11" fmla="*/ 432 w 432"/>
                <a:gd name="T12" fmla="*/ 720 h 720"/>
              </a:gdLst>
              <a:ahLst/>
              <a:cxnLst>
                <a:cxn ang="T6">
                  <a:pos x="T0" y="T1"/>
                </a:cxn>
                <a:cxn ang="T7">
                  <a:pos x="T2" y="T3"/>
                </a:cxn>
                <a:cxn ang="T8">
                  <a:pos x="T4" y="T5"/>
                </a:cxn>
              </a:cxnLst>
              <a:rect l="T9" t="T10" r="T11" b="T12"/>
              <a:pathLst>
                <a:path w="432" h="720">
                  <a:moveTo>
                    <a:pt x="432" y="0"/>
                  </a:moveTo>
                  <a:lnTo>
                    <a:pt x="432" y="720"/>
                  </a:lnTo>
                  <a:lnTo>
                    <a:pt x="0" y="720"/>
                  </a:lnTo>
                </a:path>
              </a:pathLst>
            </a:custGeom>
            <a:noFill/>
            <a:ln w="28575" cap="sq">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4588" name="Text Box 9"/>
            <p:cNvSpPr txBox="1">
              <a:spLocks noChangeArrowheads="1"/>
            </p:cNvSpPr>
            <p:nvPr/>
          </p:nvSpPr>
          <p:spPr bwMode="auto">
            <a:xfrm>
              <a:off x="593" y="2843"/>
              <a:ext cx="2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u</a:t>
              </a:r>
              <a:r>
                <a:rPr lang="en-US" altLang="zh-CN" baseline="-25000"/>
                <a:t>f</a:t>
              </a:r>
              <a:endParaRPr lang="en-US" altLang="zh-CN"/>
            </a:p>
          </p:txBody>
        </p:sp>
        <p:sp>
          <p:nvSpPr>
            <p:cNvPr id="24589" name="Text Box 10"/>
            <p:cNvSpPr txBox="1">
              <a:spLocks noChangeArrowheads="1"/>
            </p:cNvSpPr>
            <p:nvPr/>
          </p:nvSpPr>
          <p:spPr bwMode="auto">
            <a:xfrm>
              <a:off x="2875" y="2362"/>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i="1"/>
                <a:t>u</a:t>
              </a:r>
              <a:r>
                <a:rPr lang="en-US" altLang="zh-CN" baseline="-25000"/>
                <a:t>o</a:t>
              </a:r>
              <a:endParaRPr lang="en-US" altLang="zh-CN" i="1"/>
            </a:p>
          </p:txBody>
        </p:sp>
        <p:sp>
          <p:nvSpPr>
            <p:cNvPr id="24590" name="Freeform 11"/>
            <p:cNvSpPr>
              <a:spLocks/>
            </p:cNvSpPr>
            <p:nvPr/>
          </p:nvSpPr>
          <p:spPr bwMode="auto">
            <a:xfrm>
              <a:off x="812" y="2717"/>
              <a:ext cx="381" cy="672"/>
            </a:xfrm>
            <a:custGeom>
              <a:avLst/>
              <a:gdLst>
                <a:gd name="T0" fmla="*/ 296 w 432"/>
                <a:gd name="T1" fmla="*/ 515 h 768"/>
                <a:gd name="T2" fmla="*/ 0 w 432"/>
                <a:gd name="T3" fmla="*/ 515 h 768"/>
                <a:gd name="T4" fmla="*/ 0 w 432"/>
                <a:gd name="T5" fmla="*/ 0 h 768"/>
                <a:gd name="T6" fmla="*/ 264 w 432"/>
                <a:gd name="T7" fmla="*/ 0 h 768"/>
                <a:gd name="T8" fmla="*/ 0 60000 65536"/>
                <a:gd name="T9" fmla="*/ 0 60000 65536"/>
                <a:gd name="T10" fmla="*/ 0 60000 65536"/>
                <a:gd name="T11" fmla="*/ 0 60000 65536"/>
                <a:gd name="T12" fmla="*/ 0 w 432"/>
                <a:gd name="T13" fmla="*/ 0 h 768"/>
                <a:gd name="T14" fmla="*/ 432 w 432"/>
                <a:gd name="T15" fmla="*/ 768 h 768"/>
              </a:gdLst>
              <a:ahLst/>
              <a:cxnLst>
                <a:cxn ang="T8">
                  <a:pos x="T0" y="T1"/>
                </a:cxn>
                <a:cxn ang="T9">
                  <a:pos x="T2" y="T3"/>
                </a:cxn>
                <a:cxn ang="T10">
                  <a:pos x="T4" y="T5"/>
                </a:cxn>
                <a:cxn ang="T11">
                  <a:pos x="T6" y="T7"/>
                </a:cxn>
              </a:cxnLst>
              <a:rect l="T12" t="T13" r="T14" b="T15"/>
              <a:pathLst>
                <a:path w="432" h="768">
                  <a:moveTo>
                    <a:pt x="432" y="768"/>
                  </a:moveTo>
                  <a:lnTo>
                    <a:pt x="0" y="768"/>
                  </a:lnTo>
                  <a:lnTo>
                    <a:pt x="0" y="0"/>
                  </a:lnTo>
                  <a:lnTo>
                    <a:pt x="384" y="0"/>
                  </a:lnTo>
                </a:path>
              </a:pathLst>
            </a:custGeom>
            <a:noFill/>
            <a:ln w="28575" cap="sq">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4591" name="Line 12"/>
            <p:cNvSpPr>
              <a:spLocks noChangeShapeType="1"/>
            </p:cNvSpPr>
            <p:nvPr/>
          </p:nvSpPr>
          <p:spPr bwMode="auto">
            <a:xfrm>
              <a:off x="1786" y="2295"/>
              <a:ext cx="0" cy="251"/>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592" name="Text Box 13"/>
            <p:cNvSpPr txBox="1">
              <a:spLocks noChangeArrowheads="1"/>
            </p:cNvSpPr>
            <p:nvPr/>
          </p:nvSpPr>
          <p:spPr bwMode="auto">
            <a:xfrm>
              <a:off x="1818" y="2099"/>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噪声</a:t>
              </a:r>
            </a:p>
          </p:txBody>
        </p:sp>
      </p:grpSp>
      <p:sp>
        <p:nvSpPr>
          <p:cNvPr id="147470" name="Text Box 14"/>
          <p:cNvSpPr txBox="1">
            <a:spLocks noChangeArrowheads="1"/>
          </p:cNvSpPr>
          <p:nvPr/>
        </p:nvSpPr>
        <p:spPr bwMode="auto">
          <a:xfrm>
            <a:off x="568325" y="979488"/>
            <a:ext cx="8062913"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473075"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20000"/>
              </a:lnSpc>
            </a:pPr>
            <a:r>
              <a:rPr lang="zh-CN" altLang="en-US"/>
              <a:t>如果选取某一频率的噪声进行强正反馈，其他频率噪声则具有较小的反馈，那么这个频率分量的噪声将逐步得到放大而变得越来越大，其他频率的噪声不能得到逐步放大，仍维持很小的幅度，最终在输出端将得到具有一定幅度确定频率的信号输出</a:t>
            </a:r>
            <a:r>
              <a:rPr lang="en-US" altLang="zh-CN"/>
              <a:t>——</a:t>
            </a:r>
            <a:r>
              <a:rPr lang="zh-CN" altLang="en-US"/>
              <a:t>振荡。</a:t>
            </a:r>
          </a:p>
        </p:txBody>
      </p:sp>
      <p:sp>
        <p:nvSpPr>
          <p:cNvPr id="147471" name="Text Box 15"/>
          <p:cNvSpPr txBox="1">
            <a:spLocks noChangeArrowheads="1"/>
          </p:cNvSpPr>
          <p:nvPr/>
        </p:nvSpPr>
        <p:spPr bwMode="auto">
          <a:xfrm>
            <a:off x="5178425" y="3292475"/>
            <a:ext cx="263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振荡的</a:t>
            </a:r>
            <a:r>
              <a:rPr lang="zh-CN" altLang="en-US">
                <a:solidFill>
                  <a:srgbClr val="FF0000"/>
                </a:solidFill>
              </a:rPr>
              <a:t>起振条件</a:t>
            </a:r>
            <a:r>
              <a:rPr lang="zh-CN" altLang="en-US"/>
              <a:t>：</a:t>
            </a:r>
          </a:p>
        </p:txBody>
      </p:sp>
      <p:sp>
        <p:nvSpPr>
          <p:cNvPr id="147472" name="Text Box 16"/>
          <p:cNvSpPr txBox="1">
            <a:spLocks noChangeArrowheads="1"/>
          </p:cNvSpPr>
          <p:nvPr/>
        </p:nvSpPr>
        <p:spPr bwMode="auto">
          <a:xfrm>
            <a:off x="5216525" y="3840163"/>
            <a:ext cx="33956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相位条件：</a:t>
            </a:r>
          </a:p>
          <a:p>
            <a:pPr eaLnBrk="1" hangingPunct="1"/>
            <a:r>
              <a:rPr lang="zh-CN" altLang="en-US"/>
              <a:t>    对选定频率∠</a:t>
            </a:r>
            <a:r>
              <a:rPr lang="en-US" altLang="zh-CN" i="1"/>
              <a:t>AF</a:t>
            </a:r>
            <a:r>
              <a:rPr lang="en-US" altLang="zh-CN"/>
              <a:t>=2</a:t>
            </a:r>
            <a:r>
              <a:rPr lang="en-US" altLang="zh-CN" i="1"/>
              <a:t>n</a:t>
            </a:r>
            <a:r>
              <a:rPr lang="en-US" altLang="zh-CN">
                <a:sym typeface="Symbol" pitchFamily="18" charset="2"/>
              </a:rPr>
              <a:t></a:t>
            </a:r>
          </a:p>
        </p:txBody>
      </p:sp>
      <p:sp>
        <p:nvSpPr>
          <p:cNvPr id="147473" name="Text Box 17"/>
          <p:cNvSpPr txBox="1">
            <a:spLocks noChangeArrowheads="1"/>
          </p:cNvSpPr>
          <p:nvPr/>
        </p:nvSpPr>
        <p:spPr bwMode="auto">
          <a:xfrm>
            <a:off x="5216525" y="4932363"/>
            <a:ext cx="31908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幅度条件：</a:t>
            </a:r>
          </a:p>
          <a:p>
            <a:pPr eaLnBrk="1" hangingPunct="1"/>
            <a:r>
              <a:rPr lang="zh-CN" altLang="en-US"/>
              <a:t>     对选定频率 </a:t>
            </a:r>
            <a:r>
              <a:rPr lang="en-US" altLang="zh-CN"/>
              <a:t>|</a:t>
            </a:r>
            <a:r>
              <a:rPr lang="en-US" altLang="zh-CN" i="1"/>
              <a:t>AF</a:t>
            </a:r>
            <a:r>
              <a:rPr lang="en-US" altLang="zh-CN"/>
              <a:t>| &gt; 1</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7470"/>
                                        </p:tgtEl>
                                        <p:attrNameLst>
                                          <p:attrName>style.visibility</p:attrName>
                                        </p:attrNameLst>
                                      </p:cBhvr>
                                      <p:to>
                                        <p:strVal val="visible"/>
                                      </p:to>
                                    </p:set>
                                    <p:animEffect transition="in" filter="wipe(up)">
                                      <p:cBhvr>
                                        <p:cTn id="7" dur="1000"/>
                                        <p:tgtEl>
                                          <p:spTgt spid="147470"/>
                                        </p:tgtEl>
                                      </p:cBhvr>
                                    </p:animEffect>
                                  </p:childTnLst>
                                </p:cTn>
                              </p:par>
                            </p:childTnLst>
                          </p:cTn>
                        </p:par>
                        <p:par>
                          <p:cTn id="8" fill="hold" nodeType="afterGroup">
                            <p:stCondLst>
                              <p:cond delay="100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47471"/>
                                        </p:tgtEl>
                                        <p:attrNameLst>
                                          <p:attrName>style.visibility</p:attrName>
                                        </p:attrNameLst>
                                      </p:cBhvr>
                                      <p:to>
                                        <p:strVal val="visible"/>
                                      </p:to>
                                    </p:set>
                                    <p:animEffect transition="in" filter="wipe(left)">
                                      <p:cBhvr>
                                        <p:cTn id="17" dur="75"/>
                                        <p:tgtEl>
                                          <p:spTgt spid="1474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47472"/>
                                        </p:tgtEl>
                                        <p:attrNameLst>
                                          <p:attrName>style.visibility</p:attrName>
                                        </p:attrNameLst>
                                      </p:cBhvr>
                                      <p:to>
                                        <p:strVal val="visible"/>
                                      </p:to>
                                    </p:set>
                                    <p:animEffect transition="in" filter="wipe(left)">
                                      <p:cBhvr>
                                        <p:cTn id="22" dur="75"/>
                                        <p:tgtEl>
                                          <p:spTgt spid="1474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47473"/>
                                        </p:tgtEl>
                                        <p:attrNameLst>
                                          <p:attrName>style.visibility</p:attrName>
                                        </p:attrNameLst>
                                      </p:cBhvr>
                                      <p:to>
                                        <p:strVal val="visible"/>
                                      </p:to>
                                    </p:set>
                                    <p:animEffect transition="in" filter="wipe(left)">
                                      <p:cBhvr>
                                        <p:cTn id="27" dur="75"/>
                                        <p:tgtEl>
                                          <p:spTgt spid="147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70" grpId="0" autoUpdateAnimBg="0"/>
      <p:bldP spid="147471" grpId="0" autoUpdateAnimBg="0"/>
      <p:bldP spid="147472" grpId="0" autoUpdateAnimBg="0"/>
      <p:bldP spid="14747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z="3200" smtClean="0">
                <a:ea typeface="宋体" charset="-122"/>
              </a:rPr>
              <a:t>8.1.1  </a:t>
            </a:r>
            <a:r>
              <a:rPr lang="zh-CN" altLang="en-US" sz="3200" smtClean="0">
                <a:ea typeface="宋体" charset="-122"/>
              </a:rPr>
              <a:t>正弦波振荡电路的基本原理（续</a:t>
            </a:r>
            <a:r>
              <a:rPr lang="en-US" altLang="zh-CN" sz="3200" smtClean="0">
                <a:ea typeface="宋体" charset="-122"/>
              </a:rPr>
              <a:t>4</a:t>
            </a:r>
            <a:r>
              <a:rPr lang="zh-CN" altLang="en-US" sz="3200" smtClean="0">
                <a:ea typeface="宋体" charset="-122"/>
              </a:rPr>
              <a:t>）</a:t>
            </a:r>
            <a:endParaRPr lang="en-US" altLang="zh-CN" sz="3200" smtClean="0">
              <a:ea typeface="宋体" charset="-122"/>
            </a:endParaRPr>
          </a:p>
        </p:txBody>
      </p:sp>
      <p:sp>
        <p:nvSpPr>
          <p:cNvPr id="4" name="灯片编号占位符 3"/>
          <p:cNvSpPr>
            <a:spLocks noGrp="1"/>
          </p:cNvSpPr>
          <p:nvPr>
            <p:ph type="sldNum" sz="quarter" idx="10"/>
          </p:nvPr>
        </p:nvSpPr>
        <p:spPr/>
        <p:txBody>
          <a:bodyPr/>
          <a:lstStyle/>
          <a:p>
            <a:pPr>
              <a:defRPr/>
            </a:pPr>
            <a:fld id="{E4DCDFD6-397A-4776-9F04-AECACB83C822}" type="slidenum">
              <a:rPr lang="zh-CN" altLang="en-US" smtClean="0"/>
              <a:pPr>
                <a:defRPr/>
              </a:pPr>
              <a:t>9</a:t>
            </a:fld>
            <a:endParaRPr lang="zh-CN" altLang="en-US"/>
          </a:p>
        </p:txBody>
      </p:sp>
      <p:sp>
        <p:nvSpPr>
          <p:cNvPr id="25603" name="Rectangle 3"/>
          <p:cNvSpPr>
            <a:spLocks noGrp="1" noChangeArrowheads="1"/>
          </p:cNvSpPr>
          <p:nvPr>
            <p:ph sz="quarter" idx="11"/>
          </p:nvPr>
        </p:nvSpPr>
        <p:spPr/>
        <p:txBody>
          <a:bodyPr/>
          <a:lstStyle/>
          <a:p>
            <a:pPr eaLnBrk="1" hangingPunct="1"/>
            <a:r>
              <a:rPr lang="zh-CN" altLang="en-US" smtClean="0">
                <a:ea typeface="宋体" charset="-122"/>
              </a:rPr>
              <a:t>反馈振荡的建立过程</a:t>
            </a:r>
          </a:p>
        </p:txBody>
      </p:sp>
      <p:grpSp>
        <p:nvGrpSpPr>
          <p:cNvPr id="2" name="Group 4"/>
          <p:cNvGrpSpPr>
            <a:grpSpLocks/>
          </p:cNvGrpSpPr>
          <p:nvPr/>
        </p:nvGrpSpPr>
        <p:grpSpPr bwMode="auto">
          <a:xfrm>
            <a:off x="1095375" y="1889125"/>
            <a:ext cx="5181600" cy="3581400"/>
            <a:chOff x="1632" y="528"/>
            <a:chExt cx="3264" cy="2256"/>
          </a:xfrm>
        </p:grpSpPr>
        <p:sp>
          <p:nvSpPr>
            <p:cNvPr id="25648" name="Line 5"/>
            <p:cNvSpPr>
              <a:spLocks noChangeShapeType="1"/>
            </p:cNvSpPr>
            <p:nvPr/>
          </p:nvSpPr>
          <p:spPr bwMode="auto">
            <a:xfrm>
              <a:off x="1632" y="2776"/>
              <a:ext cx="3264" cy="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9" name="Line 6"/>
            <p:cNvSpPr>
              <a:spLocks noChangeShapeType="1"/>
            </p:cNvSpPr>
            <p:nvPr/>
          </p:nvSpPr>
          <p:spPr bwMode="auto">
            <a:xfrm flipV="1">
              <a:off x="1632" y="528"/>
              <a:ext cx="0" cy="2256"/>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8487" name="Line 7"/>
          <p:cNvSpPr>
            <a:spLocks noChangeShapeType="1"/>
          </p:cNvSpPr>
          <p:nvPr/>
        </p:nvSpPr>
        <p:spPr bwMode="auto">
          <a:xfrm flipV="1">
            <a:off x="1109663" y="2246313"/>
            <a:ext cx="2667000" cy="32004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488" name="Line 8"/>
          <p:cNvSpPr>
            <a:spLocks noChangeShapeType="1"/>
          </p:cNvSpPr>
          <p:nvPr/>
        </p:nvSpPr>
        <p:spPr bwMode="auto">
          <a:xfrm flipV="1">
            <a:off x="1114425" y="3160713"/>
            <a:ext cx="3124200" cy="2286000"/>
          </a:xfrm>
          <a:prstGeom prst="line">
            <a:avLst/>
          </a:prstGeom>
          <a:noFill/>
          <a:ln w="38100"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489" name="Text Box 9"/>
          <p:cNvSpPr txBox="1">
            <a:spLocks noChangeArrowheads="1"/>
          </p:cNvSpPr>
          <p:nvPr/>
        </p:nvSpPr>
        <p:spPr bwMode="auto">
          <a:xfrm>
            <a:off x="1776413" y="1803400"/>
            <a:ext cx="2339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放大特性</a:t>
            </a:r>
            <a:r>
              <a:rPr lang="en-US" altLang="zh-CN" i="1"/>
              <a:t>u</a:t>
            </a:r>
            <a:r>
              <a:rPr lang="en-US" altLang="zh-CN" baseline="-25000"/>
              <a:t>o</a:t>
            </a:r>
            <a:r>
              <a:rPr lang="en-US" altLang="zh-CN"/>
              <a:t>=</a:t>
            </a:r>
            <a:r>
              <a:rPr lang="en-US" altLang="zh-CN" i="1"/>
              <a:t>Au</a:t>
            </a:r>
            <a:r>
              <a:rPr lang="en-US" altLang="zh-CN" baseline="-25000"/>
              <a:t>d</a:t>
            </a:r>
            <a:endParaRPr lang="en-US" altLang="zh-CN"/>
          </a:p>
        </p:txBody>
      </p:sp>
      <p:sp>
        <p:nvSpPr>
          <p:cNvPr id="148490" name="Text Box 10"/>
          <p:cNvSpPr txBox="1">
            <a:spLocks noChangeArrowheads="1"/>
          </p:cNvSpPr>
          <p:nvPr/>
        </p:nvSpPr>
        <p:spPr bwMode="auto">
          <a:xfrm>
            <a:off x="3568700" y="3617913"/>
            <a:ext cx="2295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反馈特性</a:t>
            </a:r>
            <a:r>
              <a:rPr lang="en-US" altLang="zh-CN" i="1"/>
              <a:t>u</a:t>
            </a:r>
            <a:r>
              <a:rPr lang="en-US" altLang="zh-CN" baseline="-25000"/>
              <a:t>f</a:t>
            </a:r>
            <a:r>
              <a:rPr lang="en-US" altLang="zh-CN" i="1"/>
              <a:t>=Fu</a:t>
            </a:r>
            <a:r>
              <a:rPr lang="en-US" altLang="zh-CN" baseline="-25000"/>
              <a:t>o</a:t>
            </a:r>
            <a:endParaRPr lang="en-US" altLang="zh-CN"/>
          </a:p>
        </p:txBody>
      </p:sp>
      <p:sp>
        <p:nvSpPr>
          <p:cNvPr id="148491" name="Text Box 11"/>
          <p:cNvSpPr txBox="1">
            <a:spLocks noChangeArrowheads="1"/>
          </p:cNvSpPr>
          <p:nvPr/>
        </p:nvSpPr>
        <p:spPr bwMode="auto">
          <a:xfrm>
            <a:off x="4906963" y="4886325"/>
            <a:ext cx="517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800" i="1">
                <a:ea typeface="宋体" charset="-122"/>
              </a:rPr>
              <a:t>u</a:t>
            </a:r>
            <a:r>
              <a:rPr lang="en-US" altLang="zh-CN" sz="2800" baseline="-25000">
                <a:ea typeface="宋体" charset="-122"/>
              </a:rPr>
              <a:t>d</a:t>
            </a:r>
            <a:endParaRPr lang="en-US" altLang="zh-CN" sz="2800">
              <a:ea typeface="宋体" charset="-122"/>
            </a:endParaRPr>
          </a:p>
        </p:txBody>
      </p:sp>
      <p:sp>
        <p:nvSpPr>
          <p:cNvPr id="148492" name="Text Box 12"/>
          <p:cNvSpPr txBox="1">
            <a:spLocks noChangeArrowheads="1"/>
          </p:cNvSpPr>
          <p:nvPr/>
        </p:nvSpPr>
        <p:spPr bwMode="auto">
          <a:xfrm>
            <a:off x="5326063" y="4902200"/>
            <a:ext cx="636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a:ea typeface="宋体" charset="-122"/>
              </a:rPr>
              <a:t>=</a:t>
            </a:r>
            <a:r>
              <a:rPr lang="en-US" altLang="zh-CN" sz="2800" i="1">
                <a:ea typeface="宋体" charset="-122"/>
              </a:rPr>
              <a:t>u</a:t>
            </a:r>
            <a:r>
              <a:rPr lang="en-US" altLang="zh-CN" sz="2800" baseline="-25000">
                <a:ea typeface="宋体" charset="-122"/>
              </a:rPr>
              <a:t>f</a:t>
            </a:r>
            <a:endParaRPr lang="en-US" altLang="zh-CN" sz="2800">
              <a:ea typeface="宋体" charset="-122"/>
            </a:endParaRPr>
          </a:p>
        </p:txBody>
      </p:sp>
      <p:sp>
        <p:nvSpPr>
          <p:cNvPr id="148493" name="Text Box 13"/>
          <p:cNvSpPr txBox="1">
            <a:spLocks noChangeArrowheads="1"/>
          </p:cNvSpPr>
          <p:nvPr/>
        </p:nvSpPr>
        <p:spPr bwMode="auto">
          <a:xfrm>
            <a:off x="1171575" y="1685925"/>
            <a:ext cx="5032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800" i="1">
                <a:ea typeface="宋体" charset="-122"/>
              </a:rPr>
              <a:t>u</a:t>
            </a:r>
            <a:r>
              <a:rPr lang="en-US" altLang="zh-CN" sz="2800" baseline="-25000">
                <a:ea typeface="宋体" charset="-122"/>
              </a:rPr>
              <a:t>o</a:t>
            </a:r>
            <a:endParaRPr lang="en-US" altLang="zh-CN" sz="2800" i="1">
              <a:ea typeface="宋体" charset="-122"/>
            </a:endParaRPr>
          </a:p>
        </p:txBody>
      </p:sp>
      <p:sp>
        <p:nvSpPr>
          <p:cNvPr id="148495" name="Text Box 15"/>
          <p:cNvSpPr txBox="1">
            <a:spLocks noChangeArrowheads="1"/>
          </p:cNvSpPr>
          <p:nvPr/>
        </p:nvSpPr>
        <p:spPr bwMode="auto">
          <a:xfrm>
            <a:off x="373063" y="5380038"/>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噪声</a:t>
            </a:r>
          </a:p>
        </p:txBody>
      </p:sp>
      <p:grpSp>
        <p:nvGrpSpPr>
          <p:cNvPr id="3" name="Group 27"/>
          <p:cNvGrpSpPr>
            <a:grpSpLocks/>
          </p:cNvGrpSpPr>
          <p:nvPr/>
        </p:nvGrpSpPr>
        <p:grpSpPr bwMode="auto">
          <a:xfrm>
            <a:off x="4645025" y="1000125"/>
            <a:ext cx="4167188" cy="2457450"/>
            <a:chOff x="664" y="873"/>
            <a:chExt cx="3028" cy="1575"/>
          </a:xfrm>
        </p:grpSpPr>
        <p:sp>
          <p:nvSpPr>
            <p:cNvPr id="25639" name="Rectangle 28"/>
            <p:cNvSpPr>
              <a:spLocks noChangeArrowheads="1"/>
            </p:cNvSpPr>
            <p:nvPr/>
          </p:nvSpPr>
          <p:spPr bwMode="auto">
            <a:xfrm>
              <a:off x="1292" y="1200"/>
              <a:ext cx="1488" cy="576"/>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000"/>
                <a:t>放大电路</a:t>
              </a:r>
              <a:r>
                <a:rPr lang="en-US" altLang="zh-CN" sz="2000" i="1"/>
                <a:t>A</a:t>
              </a:r>
            </a:p>
          </p:txBody>
        </p:sp>
        <p:sp>
          <p:nvSpPr>
            <p:cNvPr id="25640" name="Rectangle 29"/>
            <p:cNvSpPr>
              <a:spLocks noChangeArrowheads="1"/>
            </p:cNvSpPr>
            <p:nvPr/>
          </p:nvSpPr>
          <p:spPr bwMode="auto">
            <a:xfrm>
              <a:off x="1340" y="2016"/>
              <a:ext cx="1392" cy="432"/>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000"/>
                <a:t>正反馈电路</a:t>
              </a:r>
              <a:r>
                <a:rPr lang="en-US" altLang="zh-CN" sz="2000" i="1"/>
                <a:t>F</a:t>
              </a:r>
            </a:p>
          </p:txBody>
        </p:sp>
        <p:sp>
          <p:nvSpPr>
            <p:cNvPr id="25641" name="Line 30"/>
            <p:cNvSpPr>
              <a:spLocks noChangeShapeType="1"/>
            </p:cNvSpPr>
            <p:nvPr/>
          </p:nvSpPr>
          <p:spPr bwMode="auto">
            <a:xfrm>
              <a:off x="2780" y="1488"/>
              <a:ext cx="912" cy="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2" name="Freeform 31"/>
            <p:cNvSpPr>
              <a:spLocks/>
            </p:cNvSpPr>
            <p:nvPr/>
          </p:nvSpPr>
          <p:spPr bwMode="auto">
            <a:xfrm>
              <a:off x="2732" y="1488"/>
              <a:ext cx="432" cy="720"/>
            </a:xfrm>
            <a:custGeom>
              <a:avLst/>
              <a:gdLst>
                <a:gd name="T0" fmla="*/ 432 w 432"/>
                <a:gd name="T1" fmla="*/ 0 h 720"/>
                <a:gd name="T2" fmla="*/ 432 w 432"/>
                <a:gd name="T3" fmla="*/ 720 h 720"/>
                <a:gd name="T4" fmla="*/ 0 w 432"/>
                <a:gd name="T5" fmla="*/ 720 h 720"/>
                <a:gd name="T6" fmla="*/ 0 60000 65536"/>
                <a:gd name="T7" fmla="*/ 0 60000 65536"/>
                <a:gd name="T8" fmla="*/ 0 60000 65536"/>
                <a:gd name="T9" fmla="*/ 0 w 432"/>
                <a:gd name="T10" fmla="*/ 0 h 720"/>
                <a:gd name="T11" fmla="*/ 432 w 432"/>
                <a:gd name="T12" fmla="*/ 720 h 720"/>
              </a:gdLst>
              <a:ahLst/>
              <a:cxnLst>
                <a:cxn ang="T6">
                  <a:pos x="T0" y="T1"/>
                </a:cxn>
                <a:cxn ang="T7">
                  <a:pos x="T2" y="T3"/>
                </a:cxn>
                <a:cxn ang="T8">
                  <a:pos x="T4" y="T5"/>
                </a:cxn>
              </a:cxnLst>
              <a:rect l="T9" t="T10" r="T11" b="T12"/>
              <a:pathLst>
                <a:path w="432" h="720">
                  <a:moveTo>
                    <a:pt x="432" y="0"/>
                  </a:moveTo>
                  <a:lnTo>
                    <a:pt x="432" y="720"/>
                  </a:lnTo>
                  <a:lnTo>
                    <a:pt x="0" y="720"/>
                  </a:lnTo>
                </a:path>
              </a:pathLst>
            </a:custGeom>
            <a:noFill/>
            <a:ln w="28575" cap="sq">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43" name="Text Box 32"/>
            <p:cNvSpPr txBox="1">
              <a:spLocks noChangeArrowheads="1"/>
            </p:cNvSpPr>
            <p:nvPr/>
          </p:nvSpPr>
          <p:spPr bwMode="auto">
            <a:xfrm>
              <a:off x="664" y="1663"/>
              <a:ext cx="27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u</a:t>
              </a:r>
              <a:r>
                <a:rPr lang="en-US" altLang="zh-CN" sz="2000" baseline="-25000"/>
                <a:t>f</a:t>
              </a:r>
              <a:endParaRPr lang="en-US" altLang="zh-CN" sz="2000"/>
            </a:p>
          </p:txBody>
        </p:sp>
        <p:sp>
          <p:nvSpPr>
            <p:cNvPr id="25644" name="Text Box 33"/>
            <p:cNvSpPr txBox="1">
              <a:spLocks noChangeArrowheads="1"/>
            </p:cNvSpPr>
            <p:nvPr/>
          </p:nvSpPr>
          <p:spPr bwMode="auto">
            <a:xfrm>
              <a:off x="3250" y="1113"/>
              <a:ext cx="29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sz="2000" i="1"/>
                <a:t>u</a:t>
              </a:r>
              <a:r>
                <a:rPr lang="en-US" altLang="zh-CN" sz="2000" baseline="-25000"/>
                <a:t>o</a:t>
              </a:r>
              <a:endParaRPr lang="en-US" altLang="zh-CN" sz="2000" i="1"/>
            </a:p>
          </p:txBody>
        </p:sp>
        <p:sp>
          <p:nvSpPr>
            <p:cNvPr id="25645" name="Freeform 34"/>
            <p:cNvSpPr>
              <a:spLocks/>
            </p:cNvSpPr>
            <p:nvPr/>
          </p:nvSpPr>
          <p:spPr bwMode="auto">
            <a:xfrm>
              <a:off x="912" y="1488"/>
              <a:ext cx="432" cy="768"/>
            </a:xfrm>
            <a:custGeom>
              <a:avLst/>
              <a:gdLst>
                <a:gd name="T0" fmla="*/ 432 w 432"/>
                <a:gd name="T1" fmla="*/ 768 h 768"/>
                <a:gd name="T2" fmla="*/ 0 w 432"/>
                <a:gd name="T3" fmla="*/ 768 h 768"/>
                <a:gd name="T4" fmla="*/ 0 w 432"/>
                <a:gd name="T5" fmla="*/ 0 h 768"/>
                <a:gd name="T6" fmla="*/ 384 w 432"/>
                <a:gd name="T7" fmla="*/ 0 h 768"/>
                <a:gd name="T8" fmla="*/ 0 60000 65536"/>
                <a:gd name="T9" fmla="*/ 0 60000 65536"/>
                <a:gd name="T10" fmla="*/ 0 60000 65536"/>
                <a:gd name="T11" fmla="*/ 0 60000 65536"/>
                <a:gd name="T12" fmla="*/ 0 w 432"/>
                <a:gd name="T13" fmla="*/ 0 h 768"/>
                <a:gd name="T14" fmla="*/ 432 w 432"/>
                <a:gd name="T15" fmla="*/ 768 h 768"/>
              </a:gdLst>
              <a:ahLst/>
              <a:cxnLst>
                <a:cxn ang="T8">
                  <a:pos x="T0" y="T1"/>
                </a:cxn>
                <a:cxn ang="T9">
                  <a:pos x="T2" y="T3"/>
                </a:cxn>
                <a:cxn ang="T10">
                  <a:pos x="T4" y="T5"/>
                </a:cxn>
                <a:cxn ang="T11">
                  <a:pos x="T6" y="T7"/>
                </a:cxn>
              </a:cxnLst>
              <a:rect l="T12" t="T13" r="T14" b="T15"/>
              <a:pathLst>
                <a:path w="432" h="768">
                  <a:moveTo>
                    <a:pt x="432" y="768"/>
                  </a:moveTo>
                  <a:lnTo>
                    <a:pt x="0" y="768"/>
                  </a:lnTo>
                  <a:lnTo>
                    <a:pt x="0" y="0"/>
                  </a:lnTo>
                  <a:lnTo>
                    <a:pt x="384" y="0"/>
                  </a:lnTo>
                </a:path>
              </a:pathLst>
            </a:custGeom>
            <a:noFill/>
            <a:ln w="28575" cap="sq">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46" name="Line 35"/>
            <p:cNvSpPr>
              <a:spLocks noChangeShapeType="1"/>
            </p:cNvSpPr>
            <p:nvPr/>
          </p:nvSpPr>
          <p:spPr bwMode="auto">
            <a:xfrm>
              <a:off x="2016" y="912"/>
              <a:ext cx="0" cy="288"/>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7" name="Text Box 36"/>
            <p:cNvSpPr txBox="1">
              <a:spLocks noChangeArrowheads="1"/>
            </p:cNvSpPr>
            <p:nvPr/>
          </p:nvSpPr>
          <p:spPr bwMode="auto">
            <a:xfrm>
              <a:off x="2121" y="873"/>
              <a:ext cx="371"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lIns="0" tIns="0" rIns="0" bIns="0" anchor="b" anchorCtr="1">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sz="2000"/>
                <a:t>噪声</a:t>
              </a:r>
            </a:p>
          </p:txBody>
        </p:sp>
      </p:grpSp>
      <p:sp>
        <p:nvSpPr>
          <p:cNvPr id="148521" name="Text Box 41"/>
          <p:cNvSpPr txBox="1">
            <a:spLocks noChangeArrowheads="1"/>
          </p:cNvSpPr>
          <p:nvPr/>
        </p:nvSpPr>
        <p:spPr bwMode="auto">
          <a:xfrm>
            <a:off x="1062038" y="5480050"/>
            <a:ext cx="5492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vert="eaVert"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放大</a:t>
            </a:r>
          </a:p>
        </p:txBody>
      </p:sp>
      <p:sp>
        <p:nvSpPr>
          <p:cNvPr id="148522" name="Text Box 42"/>
          <p:cNvSpPr txBox="1">
            <a:spLocks noChangeArrowheads="1"/>
          </p:cNvSpPr>
          <p:nvPr/>
        </p:nvSpPr>
        <p:spPr bwMode="auto">
          <a:xfrm>
            <a:off x="196850" y="4994275"/>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反馈</a:t>
            </a:r>
          </a:p>
        </p:txBody>
      </p:sp>
      <p:sp>
        <p:nvSpPr>
          <p:cNvPr id="148527" name="Line 47"/>
          <p:cNvSpPr>
            <a:spLocks noChangeShapeType="1"/>
          </p:cNvSpPr>
          <p:nvPr/>
        </p:nvSpPr>
        <p:spPr bwMode="auto">
          <a:xfrm flipV="1">
            <a:off x="1266825" y="5254625"/>
            <a:ext cx="1588" cy="207963"/>
          </a:xfrm>
          <a:prstGeom prst="line">
            <a:avLst/>
          </a:prstGeom>
          <a:noFill/>
          <a:ln w="28575" cap="sq">
            <a:solidFill>
              <a:srgbClr val="FF0000"/>
            </a:solidFill>
            <a:round/>
            <a:headEnd/>
            <a:tailEnd type="stealth"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8528" name="Line 48"/>
          <p:cNvSpPr>
            <a:spLocks noChangeAspect="1" noChangeShapeType="1"/>
          </p:cNvSpPr>
          <p:nvPr/>
        </p:nvSpPr>
        <p:spPr bwMode="auto">
          <a:xfrm rot="5400000" flipV="1">
            <a:off x="1346200" y="5184775"/>
            <a:ext cx="1588" cy="147638"/>
          </a:xfrm>
          <a:prstGeom prst="line">
            <a:avLst/>
          </a:prstGeom>
          <a:noFill/>
          <a:ln w="28575" cap="sq">
            <a:solidFill>
              <a:srgbClr val="FF0000"/>
            </a:solidFill>
            <a:round/>
            <a:headEnd/>
            <a:tailEnd type="stealth"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8529" name="Text Box 49"/>
          <p:cNvSpPr txBox="1">
            <a:spLocks noChangeArrowheads="1"/>
          </p:cNvSpPr>
          <p:nvPr/>
        </p:nvSpPr>
        <p:spPr bwMode="auto">
          <a:xfrm>
            <a:off x="1241425" y="5453063"/>
            <a:ext cx="5492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vert="eaVert"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放大</a:t>
            </a:r>
          </a:p>
        </p:txBody>
      </p:sp>
      <p:sp>
        <p:nvSpPr>
          <p:cNvPr id="148530" name="Line 50"/>
          <p:cNvSpPr>
            <a:spLocks noChangeShapeType="1"/>
          </p:cNvSpPr>
          <p:nvPr/>
        </p:nvSpPr>
        <p:spPr bwMode="auto">
          <a:xfrm flipV="1">
            <a:off x="1414463" y="5037138"/>
            <a:ext cx="1587" cy="207962"/>
          </a:xfrm>
          <a:prstGeom prst="line">
            <a:avLst/>
          </a:prstGeom>
          <a:noFill/>
          <a:ln w="28575" cap="sq">
            <a:solidFill>
              <a:srgbClr val="FF0000"/>
            </a:solidFill>
            <a:round/>
            <a:headEnd/>
            <a:tailEnd type="stealth"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8531" name="Text Box 51"/>
          <p:cNvSpPr txBox="1">
            <a:spLocks noChangeArrowheads="1"/>
          </p:cNvSpPr>
          <p:nvPr/>
        </p:nvSpPr>
        <p:spPr bwMode="auto">
          <a:xfrm>
            <a:off x="285750" y="4810125"/>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反馈</a:t>
            </a:r>
          </a:p>
        </p:txBody>
      </p:sp>
      <p:sp>
        <p:nvSpPr>
          <p:cNvPr id="148532" name="Line 52"/>
          <p:cNvSpPr>
            <a:spLocks noChangeAspect="1" noChangeShapeType="1"/>
          </p:cNvSpPr>
          <p:nvPr/>
        </p:nvSpPr>
        <p:spPr bwMode="auto">
          <a:xfrm rot="5400000" flipV="1">
            <a:off x="1531144" y="4952207"/>
            <a:ext cx="3175" cy="223837"/>
          </a:xfrm>
          <a:prstGeom prst="line">
            <a:avLst/>
          </a:prstGeom>
          <a:noFill/>
          <a:ln w="28575" cap="sq">
            <a:solidFill>
              <a:srgbClr val="FF0000"/>
            </a:solidFill>
            <a:round/>
            <a:headEnd/>
            <a:tailEnd type="stealth"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8533" name="Text Box 53"/>
          <p:cNvSpPr txBox="1">
            <a:spLocks noChangeArrowheads="1"/>
          </p:cNvSpPr>
          <p:nvPr/>
        </p:nvSpPr>
        <p:spPr bwMode="auto">
          <a:xfrm>
            <a:off x="1393825" y="5464175"/>
            <a:ext cx="5492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vert="eaVert"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放大</a:t>
            </a:r>
          </a:p>
        </p:txBody>
      </p:sp>
      <p:sp>
        <p:nvSpPr>
          <p:cNvPr id="148534" name="Line 54"/>
          <p:cNvSpPr>
            <a:spLocks noChangeShapeType="1"/>
          </p:cNvSpPr>
          <p:nvPr/>
        </p:nvSpPr>
        <p:spPr bwMode="auto">
          <a:xfrm flipV="1">
            <a:off x="1625600" y="4787900"/>
            <a:ext cx="1588" cy="269875"/>
          </a:xfrm>
          <a:prstGeom prst="line">
            <a:avLst/>
          </a:prstGeom>
          <a:noFill/>
          <a:ln w="28575" cap="sq">
            <a:solidFill>
              <a:srgbClr val="FF0000"/>
            </a:solidFill>
            <a:round/>
            <a:headEnd/>
            <a:tailEnd type="stealth"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8535" name="Text Box 55"/>
          <p:cNvSpPr txBox="1">
            <a:spLocks noChangeArrowheads="1"/>
          </p:cNvSpPr>
          <p:nvPr/>
        </p:nvSpPr>
        <p:spPr bwMode="auto">
          <a:xfrm>
            <a:off x="322263" y="4608513"/>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反馈</a:t>
            </a:r>
          </a:p>
        </p:txBody>
      </p:sp>
      <p:sp>
        <p:nvSpPr>
          <p:cNvPr id="148536" name="Line 56"/>
          <p:cNvSpPr>
            <a:spLocks noChangeAspect="1" noChangeShapeType="1"/>
          </p:cNvSpPr>
          <p:nvPr/>
        </p:nvSpPr>
        <p:spPr bwMode="auto">
          <a:xfrm rot="5400000" flipV="1">
            <a:off x="1768475" y="4692650"/>
            <a:ext cx="3175" cy="269875"/>
          </a:xfrm>
          <a:prstGeom prst="line">
            <a:avLst/>
          </a:prstGeom>
          <a:noFill/>
          <a:ln w="28575" cap="sq">
            <a:solidFill>
              <a:srgbClr val="FF0000"/>
            </a:solidFill>
            <a:round/>
            <a:headEnd/>
            <a:tailEnd type="stealth"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8537" name="Text Box 57"/>
          <p:cNvSpPr txBox="1">
            <a:spLocks noChangeArrowheads="1"/>
          </p:cNvSpPr>
          <p:nvPr/>
        </p:nvSpPr>
        <p:spPr bwMode="auto">
          <a:xfrm>
            <a:off x="1804988" y="4814888"/>
            <a:ext cx="5492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vert="eaVert"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放大</a:t>
            </a:r>
          </a:p>
        </p:txBody>
      </p:sp>
      <p:sp>
        <p:nvSpPr>
          <p:cNvPr id="148538" name="Line 58"/>
          <p:cNvSpPr>
            <a:spLocks noChangeShapeType="1"/>
          </p:cNvSpPr>
          <p:nvPr/>
        </p:nvSpPr>
        <p:spPr bwMode="auto">
          <a:xfrm flipV="1">
            <a:off x="1916113" y="4459288"/>
            <a:ext cx="1587" cy="352425"/>
          </a:xfrm>
          <a:prstGeom prst="line">
            <a:avLst/>
          </a:prstGeom>
          <a:noFill/>
          <a:ln w="28575" cap="sq">
            <a:solidFill>
              <a:srgbClr val="FF0000"/>
            </a:solidFill>
            <a:round/>
            <a:headEnd/>
            <a:tailEnd type="stealth"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8539" name="Text Box 59"/>
          <p:cNvSpPr txBox="1">
            <a:spLocks noChangeArrowheads="1"/>
          </p:cNvSpPr>
          <p:nvPr/>
        </p:nvSpPr>
        <p:spPr bwMode="auto">
          <a:xfrm>
            <a:off x="1111250" y="4117975"/>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反馈</a:t>
            </a:r>
          </a:p>
        </p:txBody>
      </p:sp>
      <p:sp>
        <p:nvSpPr>
          <p:cNvPr id="148540" name="Line 60"/>
          <p:cNvSpPr>
            <a:spLocks noChangeAspect="1" noChangeShapeType="1"/>
          </p:cNvSpPr>
          <p:nvPr/>
        </p:nvSpPr>
        <p:spPr bwMode="auto">
          <a:xfrm rot="5400000" flipV="1">
            <a:off x="2144712" y="4262438"/>
            <a:ext cx="4763" cy="452438"/>
          </a:xfrm>
          <a:prstGeom prst="line">
            <a:avLst/>
          </a:prstGeom>
          <a:noFill/>
          <a:ln w="28575" cap="sq">
            <a:solidFill>
              <a:srgbClr val="FF0000"/>
            </a:solidFill>
            <a:round/>
            <a:headEnd/>
            <a:tailEnd type="stealth"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8541" name="Text Box 61"/>
          <p:cNvSpPr txBox="1">
            <a:spLocks noChangeArrowheads="1"/>
          </p:cNvSpPr>
          <p:nvPr/>
        </p:nvSpPr>
        <p:spPr bwMode="auto">
          <a:xfrm>
            <a:off x="2232025" y="4502150"/>
            <a:ext cx="5492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vert="eaVert"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放大</a:t>
            </a:r>
          </a:p>
        </p:txBody>
      </p:sp>
      <p:sp>
        <p:nvSpPr>
          <p:cNvPr id="148542" name="Line 62"/>
          <p:cNvSpPr>
            <a:spLocks noChangeShapeType="1"/>
          </p:cNvSpPr>
          <p:nvPr/>
        </p:nvSpPr>
        <p:spPr bwMode="auto">
          <a:xfrm flipV="1">
            <a:off x="2368550" y="3952875"/>
            <a:ext cx="1588" cy="542925"/>
          </a:xfrm>
          <a:prstGeom prst="line">
            <a:avLst/>
          </a:prstGeom>
          <a:noFill/>
          <a:ln w="28575" cap="sq">
            <a:solidFill>
              <a:srgbClr val="FF0000"/>
            </a:solidFill>
            <a:round/>
            <a:headEnd/>
            <a:tailEnd type="stealth"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8543" name="Text Box 63"/>
          <p:cNvSpPr txBox="1">
            <a:spLocks noChangeArrowheads="1"/>
          </p:cNvSpPr>
          <p:nvPr/>
        </p:nvSpPr>
        <p:spPr bwMode="auto">
          <a:xfrm>
            <a:off x="1657350" y="3571875"/>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反馈</a:t>
            </a:r>
          </a:p>
        </p:txBody>
      </p:sp>
      <p:sp>
        <p:nvSpPr>
          <p:cNvPr id="148544" name="Line 64"/>
          <p:cNvSpPr>
            <a:spLocks noChangeAspect="1" noChangeShapeType="1"/>
          </p:cNvSpPr>
          <p:nvPr/>
        </p:nvSpPr>
        <p:spPr bwMode="auto">
          <a:xfrm rot="5400000" flipV="1">
            <a:off x="2754313" y="3579813"/>
            <a:ext cx="7937" cy="757237"/>
          </a:xfrm>
          <a:prstGeom prst="line">
            <a:avLst/>
          </a:prstGeom>
          <a:noFill/>
          <a:ln w="28575" cap="sq">
            <a:solidFill>
              <a:srgbClr val="FF0000"/>
            </a:solidFill>
            <a:round/>
            <a:headEnd/>
            <a:tailEnd type="stealth"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8545" name="Text Box 65"/>
          <p:cNvSpPr txBox="1">
            <a:spLocks noChangeArrowheads="1"/>
          </p:cNvSpPr>
          <p:nvPr/>
        </p:nvSpPr>
        <p:spPr bwMode="auto">
          <a:xfrm>
            <a:off x="2997200" y="3962400"/>
            <a:ext cx="5492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vert="eaVert"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放大</a:t>
            </a:r>
          </a:p>
        </p:txBody>
      </p:sp>
      <p:sp>
        <p:nvSpPr>
          <p:cNvPr id="148546" name="Line 66"/>
          <p:cNvSpPr>
            <a:spLocks noChangeShapeType="1"/>
          </p:cNvSpPr>
          <p:nvPr/>
        </p:nvSpPr>
        <p:spPr bwMode="auto">
          <a:xfrm flipV="1">
            <a:off x="3125788" y="3014663"/>
            <a:ext cx="1587" cy="962025"/>
          </a:xfrm>
          <a:prstGeom prst="line">
            <a:avLst/>
          </a:prstGeom>
          <a:noFill/>
          <a:ln w="28575" cap="sq">
            <a:solidFill>
              <a:srgbClr val="FF0000"/>
            </a:solidFill>
            <a:round/>
            <a:headEnd/>
            <a:tailEnd type="stealth"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8550" name="Text Box 70"/>
          <p:cNvSpPr txBox="1">
            <a:spLocks noChangeArrowheads="1"/>
          </p:cNvSpPr>
          <p:nvPr/>
        </p:nvSpPr>
        <p:spPr bwMode="auto">
          <a:xfrm>
            <a:off x="2265363" y="2727325"/>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zh-CN" altLang="en-US"/>
              <a:t>反馈</a:t>
            </a:r>
          </a:p>
        </p:txBody>
      </p:sp>
      <p:sp>
        <p:nvSpPr>
          <p:cNvPr id="148551" name="Line 71"/>
          <p:cNvSpPr>
            <a:spLocks noChangeAspect="1" noChangeShapeType="1"/>
          </p:cNvSpPr>
          <p:nvPr/>
        </p:nvSpPr>
        <p:spPr bwMode="auto">
          <a:xfrm rot="5400000" flipV="1">
            <a:off x="3786188" y="2360612"/>
            <a:ext cx="14288" cy="1363663"/>
          </a:xfrm>
          <a:prstGeom prst="line">
            <a:avLst/>
          </a:prstGeom>
          <a:noFill/>
          <a:ln w="28575" cap="sq">
            <a:solidFill>
              <a:srgbClr val="FF0000"/>
            </a:solidFill>
            <a:round/>
            <a:headEnd/>
            <a:tailEnd type="stealth"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8552" name="Text Box 72"/>
          <p:cNvSpPr txBox="1">
            <a:spLocks noChangeArrowheads="1"/>
          </p:cNvSpPr>
          <p:nvPr/>
        </p:nvSpPr>
        <p:spPr bwMode="auto">
          <a:xfrm>
            <a:off x="5895975" y="3552190"/>
            <a:ext cx="32480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200000"/>
              </a:lnSpc>
            </a:pPr>
            <a:r>
              <a:rPr lang="zh-CN" altLang="en-US"/>
              <a:t>只要环路增益</a:t>
            </a:r>
            <a:r>
              <a:rPr lang="en-US" altLang="zh-CN"/>
              <a:t>|</a:t>
            </a:r>
            <a:r>
              <a:rPr lang="en-US" altLang="zh-CN" i="1"/>
              <a:t>AF</a:t>
            </a:r>
            <a:r>
              <a:rPr lang="en-US" altLang="zh-CN"/>
              <a:t>|&gt;1</a:t>
            </a:r>
          </a:p>
          <a:p>
            <a:pPr eaLnBrk="1" hangingPunct="1">
              <a:lnSpc>
                <a:spcPct val="200000"/>
              </a:lnSpc>
            </a:pPr>
            <a:r>
              <a:rPr lang="zh-CN" altLang="en-US"/>
              <a:t>输出信号就越来越大！</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48487"/>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148488"/>
                                        </p:tgtEl>
                                        <p:attrNameLst>
                                          <p:attrName>style.visibility</p:attrName>
                                        </p:attrNameLst>
                                      </p:cBhvr>
                                      <p:to>
                                        <p:strVal val="visible"/>
                                      </p:to>
                                    </p:set>
                                  </p:childTnLst>
                                </p:cTn>
                              </p:par>
                            </p:childTnLst>
                          </p:cTn>
                        </p:par>
                        <p:par>
                          <p:cTn id="17" fill="hold" nodeType="afterGroup">
                            <p:stCondLst>
                              <p:cond delay="1500"/>
                            </p:stCondLst>
                            <p:childTnLst>
                              <p:par>
                                <p:cTn id="18" presetID="1" presetClass="entr" presetSubtype="0" fill="hold" grpId="0" nodeType="afterEffect">
                                  <p:stCondLst>
                                    <p:cond delay="0"/>
                                  </p:stCondLst>
                                  <p:childTnLst>
                                    <p:set>
                                      <p:cBhvr>
                                        <p:cTn id="19" dur="1" fill="hold">
                                          <p:stCondLst>
                                            <p:cond delay="499"/>
                                          </p:stCondLst>
                                        </p:cTn>
                                        <p:tgtEl>
                                          <p:spTgt spid="148489"/>
                                        </p:tgtEl>
                                        <p:attrNameLst>
                                          <p:attrName>style.visibility</p:attrName>
                                        </p:attrNameLst>
                                      </p:cBhvr>
                                      <p:to>
                                        <p:strVal val="visible"/>
                                      </p:to>
                                    </p:set>
                                  </p:childTnLst>
                                </p:cTn>
                              </p:par>
                            </p:childTnLst>
                          </p:cTn>
                        </p:par>
                        <p:par>
                          <p:cTn id="20" fill="hold" nodeType="afterGroup">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148490"/>
                                        </p:tgtEl>
                                        <p:attrNameLst>
                                          <p:attrName>style.visibility</p:attrName>
                                        </p:attrNameLst>
                                      </p:cBhvr>
                                      <p:to>
                                        <p:strVal val="visible"/>
                                      </p:to>
                                    </p:set>
                                  </p:childTnLst>
                                </p:cTn>
                              </p:par>
                            </p:childTnLst>
                          </p:cTn>
                        </p:par>
                        <p:par>
                          <p:cTn id="23" fill="hold" nodeType="afterGroup">
                            <p:stCondLst>
                              <p:cond delay="2500"/>
                            </p:stCondLst>
                            <p:childTnLst>
                              <p:par>
                                <p:cTn id="24" presetID="1" presetClass="entr" presetSubtype="0" fill="hold" grpId="0" nodeType="afterEffect">
                                  <p:stCondLst>
                                    <p:cond delay="0"/>
                                  </p:stCondLst>
                                  <p:childTnLst>
                                    <p:set>
                                      <p:cBhvr>
                                        <p:cTn id="25" dur="1" fill="hold">
                                          <p:stCondLst>
                                            <p:cond delay="499"/>
                                          </p:stCondLst>
                                        </p:cTn>
                                        <p:tgtEl>
                                          <p:spTgt spid="148491"/>
                                        </p:tgtEl>
                                        <p:attrNameLst>
                                          <p:attrName>style.visibility</p:attrName>
                                        </p:attrNameLst>
                                      </p:cBhvr>
                                      <p:to>
                                        <p:strVal val="visible"/>
                                      </p:to>
                                    </p:set>
                                  </p:childTnLst>
                                </p:cTn>
                              </p:par>
                            </p:childTnLst>
                          </p:cTn>
                        </p:par>
                        <p:par>
                          <p:cTn id="26" fill="hold" nodeType="afterGroup">
                            <p:stCondLst>
                              <p:cond delay="3000"/>
                            </p:stCondLst>
                            <p:childTnLst>
                              <p:par>
                                <p:cTn id="27" presetID="1" presetClass="entr" presetSubtype="0" fill="hold" grpId="0" nodeType="afterEffect">
                                  <p:stCondLst>
                                    <p:cond delay="0"/>
                                  </p:stCondLst>
                                  <p:childTnLst>
                                    <p:set>
                                      <p:cBhvr>
                                        <p:cTn id="28" dur="1" fill="hold">
                                          <p:stCondLst>
                                            <p:cond delay="499"/>
                                          </p:stCondLst>
                                        </p:cTn>
                                        <p:tgtEl>
                                          <p:spTgt spid="148492"/>
                                        </p:tgtEl>
                                        <p:attrNameLst>
                                          <p:attrName>style.visibility</p:attrName>
                                        </p:attrNameLst>
                                      </p:cBhvr>
                                      <p:to>
                                        <p:strVal val="visible"/>
                                      </p:to>
                                    </p:set>
                                  </p:childTnLst>
                                </p:cTn>
                              </p:par>
                            </p:childTnLst>
                          </p:cTn>
                        </p:par>
                        <p:par>
                          <p:cTn id="29" fill="hold" nodeType="afterGroup">
                            <p:stCondLst>
                              <p:cond delay="3500"/>
                            </p:stCondLst>
                            <p:childTnLst>
                              <p:par>
                                <p:cTn id="30" presetID="1" presetClass="entr" presetSubtype="0" fill="hold" grpId="0" nodeType="afterEffect">
                                  <p:stCondLst>
                                    <p:cond delay="0"/>
                                  </p:stCondLst>
                                  <p:childTnLst>
                                    <p:set>
                                      <p:cBhvr>
                                        <p:cTn id="31" dur="1" fill="hold">
                                          <p:stCondLst>
                                            <p:cond delay="499"/>
                                          </p:stCondLst>
                                        </p:cTn>
                                        <p:tgtEl>
                                          <p:spTgt spid="148493"/>
                                        </p:tgtEl>
                                        <p:attrNameLst>
                                          <p:attrName>style.visibility</p:attrName>
                                        </p:attrNameLst>
                                      </p:cBhvr>
                                      <p:to>
                                        <p:strVal val="visible"/>
                                      </p:to>
                                    </p:set>
                                  </p:childTnLst>
                                </p:cTn>
                              </p:par>
                            </p:childTnLst>
                          </p:cTn>
                        </p:par>
                        <p:par>
                          <p:cTn id="32" fill="hold" nodeType="afterGroup">
                            <p:stCondLst>
                              <p:cond delay="4000"/>
                            </p:stCondLst>
                            <p:childTnLst>
                              <p:par>
                                <p:cTn id="33" presetID="1" presetClass="entr" presetSubtype="0" fill="hold" grpId="0" nodeType="afterEffect">
                                  <p:stCondLst>
                                    <p:cond delay="0"/>
                                  </p:stCondLst>
                                  <p:childTnLst>
                                    <p:set>
                                      <p:cBhvr>
                                        <p:cTn id="34" dur="1" fill="hold">
                                          <p:stCondLst>
                                            <p:cond delay="499"/>
                                          </p:stCondLst>
                                        </p:cTn>
                                        <p:tgtEl>
                                          <p:spTgt spid="14849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8521"/>
                                        </p:tgtEl>
                                        <p:attrNameLst>
                                          <p:attrName>style.visibility</p:attrName>
                                        </p:attrNameLst>
                                      </p:cBhvr>
                                      <p:to>
                                        <p:strVal val="visible"/>
                                      </p:to>
                                    </p:set>
                                  </p:childTnLst>
                                  <p:subTnLst>
                                    <p:set>
                                      <p:cBhvr override="childStyle">
                                        <p:cTn dur="1" fill="hold" display="0" masterRel="nextClick" afterEffect="1"/>
                                        <p:tgtEl>
                                          <p:spTgt spid="148521"/>
                                        </p:tgtEl>
                                        <p:attrNameLst>
                                          <p:attrName>style.visibility</p:attrName>
                                        </p:attrNameLst>
                                      </p:cBhvr>
                                      <p:to>
                                        <p:strVal val="hidden"/>
                                      </p:to>
                                    </p:set>
                                  </p:subTnLst>
                                </p:cTn>
                              </p:par>
                              <p:par>
                                <p:cTn id="39" presetID="22" presetClass="entr" presetSubtype="4" fill="hold" grpId="0" nodeType="withEffect">
                                  <p:stCondLst>
                                    <p:cond delay="0"/>
                                  </p:stCondLst>
                                  <p:childTnLst>
                                    <p:set>
                                      <p:cBhvr>
                                        <p:cTn id="40" dur="1" fill="hold">
                                          <p:stCondLst>
                                            <p:cond delay="0"/>
                                          </p:stCondLst>
                                        </p:cTn>
                                        <p:tgtEl>
                                          <p:spTgt spid="148527"/>
                                        </p:tgtEl>
                                        <p:attrNameLst>
                                          <p:attrName>style.visibility</p:attrName>
                                        </p:attrNameLst>
                                      </p:cBhvr>
                                      <p:to>
                                        <p:strVal val="visible"/>
                                      </p:to>
                                    </p:set>
                                    <p:animEffect transition="in" filter="wipe(down)">
                                      <p:cBhvr>
                                        <p:cTn id="41" dur="500"/>
                                        <p:tgtEl>
                                          <p:spTgt spid="148527"/>
                                        </p:tgtEl>
                                      </p:cBhvr>
                                    </p:animEffect>
                                  </p:childTnLst>
                                </p:cTn>
                              </p:par>
                            </p:childTnLst>
                          </p:cTn>
                        </p:par>
                        <p:par>
                          <p:cTn id="42" fill="hold" nodeType="afterGroup">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148522"/>
                                        </p:tgtEl>
                                        <p:attrNameLst>
                                          <p:attrName>style.visibility</p:attrName>
                                        </p:attrNameLst>
                                      </p:cBhvr>
                                      <p:to>
                                        <p:strVal val="visible"/>
                                      </p:to>
                                    </p:set>
                                  </p:childTnLst>
                                  <p:subTnLst>
                                    <p:set>
                                      <p:cBhvr override="childStyle">
                                        <p:cTn dur="1" fill="hold" display="0" masterRel="nextClick" afterEffect="1"/>
                                        <p:tgtEl>
                                          <p:spTgt spid="148522"/>
                                        </p:tgtEl>
                                        <p:attrNameLst>
                                          <p:attrName>style.visibility</p:attrName>
                                        </p:attrNameLst>
                                      </p:cBhvr>
                                      <p:to>
                                        <p:strVal val="hidden"/>
                                      </p:to>
                                    </p:set>
                                  </p:subTnLst>
                                </p:cTn>
                              </p:par>
                              <p:par>
                                <p:cTn id="45" presetID="22" presetClass="entr" presetSubtype="8" fill="hold" grpId="0" nodeType="withEffect">
                                  <p:stCondLst>
                                    <p:cond delay="0"/>
                                  </p:stCondLst>
                                  <p:childTnLst>
                                    <p:set>
                                      <p:cBhvr>
                                        <p:cTn id="46" dur="1" fill="hold">
                                          <p:stCondLst>
                                            <p:cond delay="0"/>
                                          </p:stCondLst>
                                        </p:cTn>
                                        <p:tgtEl>
                                          <p:spTgt spid="148528"/>
                                        </p:tgtEl>
                                        <p:attrNameLst>
                                          <p:attrName>style.visibility</p:attrName>
                                        </p:attrNameLst>
                                      </p:cBhvr>
                                      <p:to>
                                        <p:strVal val="visible"/>
                                      </p:to>
                                    </p:set>
                                    <p:animEffect transition="in" filter="wipe(left)">
                                      <p:cBhvr>
                                        <p:cTn id="47" dur="500"/>
                                        <p:tgtEl>
                                          <p:spTgt spid="148528"/>
                                        </p:tgtEl>
                                      </p:cBhvr>
                                    </p:animEffect>
                                  </p:childTnLst>
                                </p:cTn>
                              </p:par>
                            </p:childTnLst>
                          </p:cTn>
                        </p:par>
                        <p:par>
                          <p:cTn id="48" fill="hold" nodeType="afterGroup">
                            <p:stCondLst>
                              <p:cond delay="1000"/>
                            </p:stCondLst>
                            <p:childTnLst>
                              <p:par>
                                <p:cTn id="49" presetID="1" presetClass="entr" presetSubtype="0" fill="hold" grpId="0" nodeType="afterEffect">
                                  <p:stCondLst>
                                    <p:cond delay="0"/>
                                  </p:stCondLst>
                                  <p:childTnLst>
                                    <p:set>
                                      <p:cBhvr>
                                        <p:cTn id="50" dur="1" fill="hold">
                                          <p:stCondLst>
                                            <p:cond delay="0"/>
                                          </p:stCondLst>
                                        </p:cTn>
                                        <p:tgtEl>
                                          <p:spTgt spid="148529"/>
                                        </p:tgtEl>
                                        <p:attrNameLst>
                                          <p:attrName>style.visibility</p:attrName>
                                        </p:attrNameLst>
                                      </p:cBhvr>
                                      <p:to>
                                        <p:strVal val="visible"/>
                                      </p:to>
                                    </p:set>
                                  </p:childTnLst>
                                  <p:subTnLst>
                                    <p:set>
                                      <p:cBhvr override="childStyle">
                                        <p:cTn dur="1" fill="hold" display="0" masterRel="nextClick" afterEffect="1"/>
                                        <p:tgtEl>
                                          <p:spTgt spid="148529"/>
                                        </p:tgtEl>
                                        <p:attrNameLst>
                                          <p:attrName>style.visibility</p:attrName>
                                        </p:attrNameLst>
                                      </p:cBhvr>
                                      <p:to>
                                        <p:strVal val="hidden"/>
                                      </p:to>
                                    </p:set>
                                  </p:subTnLst>
                                </p:cTn>
                              </p:par>
                              <p:par>
                                <p:cTn id="51" presetID="22" presetClass="entr" presetSubtype="4" fill="hold" grpId="0" nodeType="withEffect">
                                  <p:stCondLst>
                                    <p:cond delay="0"/>
                                  </p:stCondLst>
                                  <p:childTnLst>
                                    <p:set>
                                      <p:cBhvr>
                                        <p:cTn id="52" dur="1" fill="hold">
                                          <p:stCondLst>
                                            <p:cond delay="0"/>
                                          </p:stCondLst>
                                        </p:cTn>
                                        <p:tgtEl>
                                          <p:spTgt spid="148530"/>
                                        </p:tgtEl>
                                        <p:attrNameLst>
                                          <p:attrName>style.visibility</p:attrName>
                                        </p:attrNameLst>
                                      </p:cBhvr>
                                      <p:to>
                                        <p:strVal val="visible"/>
                                      </p:to>
                                    </p:set>
                                    <p:animEffect transition="in" filter="wipe(down)">
                                      <p:cBhvr>
                                        <p:cTn id="53" dur="500"/>
                                        <p:tgtEl>
                                          <p:spTgt spid="148530"/>
                                        </p:tgtEl>
                                      </p:cBhvr>
                                    </p:animEffect>
                                  </p:childTnLst>
                                </p:cTn>
                              </p:par>
                            </p:childTnLst>
                          </p:cTn>
                        </p:par>
                        <p:par>
                          <p:cTn id="54" fill="hold" nodeType="afterGroup">
                            <p:stCondLst>
                              <p:cond delay="1500"/>
                            </p:stCondLst>
                            <p:childTnLst>
                              <p:par>
                                <p:cTn id="55" presetID="1" presetClass="entr" presetSubtype="0" fill="hold" grpId="0" nodeType="afterEffect">
                                  <p:stCondLst>
                                    <p:cond delay="0"/>
                                  </p:stCondLst>
                                  <p:childTnLst>
                                    <p:set>
                                      <p:cBhvr>
                                        <p:cTn id="56" dur="1" fill="hold">
                                          <p:stCondLst>
                                            <p:cond delay="0"/>
                                          </p:stCondLst>
                                        </p:cTn>
                                        <p:tgtEl>
                                          <p:spTgt spid="148531"/>
                                        </p:tgtEl>
                                        <p:attrNameLst>
                                          <p:attrName>style.visibility</p:attrName>
                                        </p:attrNameLst>
                                      </p:cBhvr>
                                      <p:to>
                                        <p:strVal val="visible"/>
                                      </p:to>
                                    </p:set>
                                  </p:childTnLst>
                                  <p:subTnLst>
                                    <p:set>
                                      <p:cBhvr override="childStyle">
                                        <p:cTn dur="1" fill="hold" display="0" masterRel="nextClick" afterEffect="1"/>
                                        <p:tgtEl>
                                          <p:spTgt spid="148531"/>
                                        </p:tgtEl>
                                        <p:attrNameLst>
                                          <p:attrName>style.visibility</p:attrName>
                                        </p:attrNameLst>
                                      </p:cBhvr>
                                      <p:to>
                                        <p:strVal val="hidden"/>
                                      </p:to>
                                    </p:set>
                                  </p:subTnLst>
                                </p:cTn>
                              </p:par>
                              <p:par>
                                <p:cTn id="57" presetID="22" presetClass="entr" presetSubtype="8" fill="hold" grpId="0" nodeType="withEffect">
                                  <p:stCondLst>
                                    <p:cond delay="0"/>
                                  </p:stCondLst>
                                  <p:childTnLst>
                                    <p:set>
                                      <p:cBhvr>
                                        <p:cTn id="58" dur="1" fill="hold">
                                          <p:stCondLst>
                                            <p:cond delay="0"/>
                                          </p:stCondLst>
                                        </p:cTn>
                                        <p:tgtEl>
                                          <p:spTgt spid="148532"/>
                                        </p:tgtEl>
                                        <p:attrNameLst>
                                          <p:attrName>style.visibility</p:attrName>
                                        </p:attrNameLst>
                                      </p:cBhvr>
                                      <p:to>
                                        <p:strVal val="visible"/>
                                      </p:to>
                                    </p:set>
                                    <p:animEffect transition="in" filter="wipe(left)">
                                      <p:cBhvr>
                                        <p:cTn id="59" dur="500"/>
                                        <p:tgtEl>
                                          <p:spTgt spid="148532"/>
                                        </p:tgtEl>
                                      </p:cBhvr>
                                    </p:animEffect>
                                  </p:childTnLst>
                                </p:cTn>
                              </p:par>
                            </p:childTnLst>
                          </p:cTn>
                        </p:par>
                        <p:par>
                          <p:cTn id="60" fill="hold" nodeType="afterGroup">
                            <p:stCondLst>
                              <p:cond delay="2000"/>
                            </p:stCondLst>
                            <p:childTnLst>
                              <p:par>
                                <p:cTn id="61" presetID="1" presetClass="entr" presetSubtype="0" fill="hold" grpId="0" nodeType="afterEffect">
                                  <p:stCondLst>
                                    <p:cond delay="0"/>
                                  </p:stCondLst>
                                  <p:childTnLst>
                                    <p:set>
                                      <p:cBhvr>
                                        <p:cTn id="62" dur="1" fill="hold">
                                          <p:stCondLst>
                                            <p:cond delay="0"/>
                                          </p:stCondLst>
                                        </p:cTn>
                                        <p:tgtEl>
                                          <p:spTgt spid="148533"/>
                                        </p:tgtEl>
                                        <p:attrNameLst>
                                          <p:attrName>style.visibility</p:attrName>
                                        </p:attrNameLst>
                                      </p:cBhvr>
                                      <p:to>
                                        <p:strVal val="visible"/>
                                      </p:to>
                                    </p:set>
                                  </p:childTnLst>
                                  <p:subTnLst>
                                    <p:set>
                                      <p:cBhvr override="childStyle">
                                        <p:cTn dur="1" fill="hold" display="0" masterRel="nextClick" afterEffect="1"/>
                                        <p:tgtEl>
                                          <p:spTgt spid="148533"/>
                                        </p:tgtEl>
                                        <p:attrNameLst>
                                          <p:attrName>style.visibility</p:attrName>
                                        </p:attrNameLst>
                                      </p:cBhvr>
                                      <p:to>
                                        <p:strVal val="hidden"/>
                                      </p:to>
                                    </p:set>
                                  </p:subTnLst>
                                </p:cTn>
                              </p:par>
                              <p:par>
                                <p:cTn id="63" presetID="22" presetClass="entr" presetSubtype="4" fill="hold" grpId="0" nodeType="withEffect">
                                  <p:stCondLst>
                                    <p:cond delay="0"/>
                                  </p:stCondLst>
                                  <p:childTnLst>
                                    <p:set>
                                      <p:cBhvr>
                                        <p:cTn id="64" dur="1" fill="hold">
                                          <p:stCondLst>
                                            <p:cond delay="0"/>
                                          </p:stCondLst>
                                        </p:cTn>
                                        <p:tgtEl>
                                          <p:spTgt spid="148534"/>
                                        </p:tgtEl>
                                        <p:attrNameLst>
                                          <p:attrName>style.visibility</p:attrName>
                                        </p:attrNameLst>
                                      </p:cBhvr>
                                      <p:to>
                                        <p:strVal val="visible"/>
                                      </p:to>
                                    </p:set>
                                    <p:animEffect transition="in" filter="wipe(down)">
                                      <p:cBhvr>
                                        <p:cTn id="65" dur="500"/>
                                        <p:tgtEl>
                                          <p:spTgt spid="148534"/>
                                        </p:tgtEl>
                                      </p:cBhvr>
                                    </p:animEffect>
                                  </p:childTnLst>
                                </p:cTn>
                              </p:par>
                            </p:childTnLst>
                          </p:cTn>
                        </p:par>
                        <p:par>
                          <p:cTn id="66" fill="hold" nodeType="afterGroup">
                            <p:stCondLst>
                              <p:cond delay="2500"/>
                            </p:stCondLst>
                            <p:childTnLst>
                              <p:par>
                                <p:cTn id="67" presetID="1" presetClass="entr" presetSubtype="0" fill="hold" grpId="0" nodeType="afterEffect">
                                  <p:stCondLst>
                                    <p:cond delay="0"/>
                                  </p:stCondLst>
                                  <p:childTnLst>
                                    <p:set>
                                      <p:cBhvr>
                                        <p:cTn id="68" dur="1" fill="hold">
                                          <p:stCondLst>
                                            <p:cond delay="0"/>
                                          </p:stCondLst>
                                        </p:cTn>
                                        <p:tgtEl>
                                          <p:spTgt spid="148535"/>
                                        </p:tgtEl>
                                        <p:attrNameLst>
                                          <p:attrName>style.visibility</p:attrName>
                                        </p:attrNameLst>
                                      </p:cBhvr>
                                      <p:to>
                                        <p:strVal val="visible"/>
                                      </p:to>
                                    </p:set>
                                  </p:childTnLst>
                                  <p:subTnLst>
                                    <p:set>
                                      <p:cBhvr override="childStyle">
                                        <p:cTn dur="1" fill="hold" display="0" masterRel="nextClick" afterEffect="1"/>
                                        <p:tgtEl>
                                          <p:spTgt spid="148535"/>
                                        </p:tgtEl>
                                        <p:attrNameLst>
                                          <p:attrName>style.visibility</p:attrName>
                                        </p:attrNameLst>
                                      </p:cBhvr>
                                      <p:to>
                                        <p:strVal val="hidden"/>
                                      </p:to>
                                    </p:set>
                                  </p:subTnLst>
                                </p:cTn>
                              </p:par>
                              <p:par>
                                <p:cTn id="69" presetID="22" presetClass="entr" presetSubtype="8" fill="hold" grpId="0" nodeType="withEffect">
                                  <p:stCondLst>
                                    <p:cond delay="0"/>
                                  </p:stCondLst>
                                  <p:childTnLst>
                                    <p:set>
                                      <p:cBhvr>
                                        <p:cTn id="70" dur="1" fill="hold">
                                          <p:stCondLst>
                                            <p:cond delay="0"/>
                                          </p:stCondLst>
                                        </p:cTn>
                                        <p:tgtEl>
                                          <p:spTgt spid="148536"/>
                                        </p:tgtEl>
                                        <p:attrNameLst>
                                          <p:attrName>style.visibility</p:attrName>
                                        </p:attrNameLst>
                                      </p:cBhvr>
                                      <p:to>
                                        <p:strVal val="visible"/>
                                      </p:to>
                                    </p:set>
                                    <p:animEffect transition="in" filter="wipe(left)">
                                      <p:cBhvr>
                                        <p:cTn id="71" dur="500"/>
                                        <p:tgtEl>
                                          <p:spTgt spid="148536"/>
                                        </p:tgtEl>
                                      </p:cBhvr>
                                    </p:animEffect>
                                  </p:childTnLst>
                                </p:cTn>
                              </p:par>
                            </p:childTnLst>
                          </p:cTn>
                        </p:par>
                        <p:par>
                          <p:cTn id="72" fill="hold" nodeType="afterGroup">
                            <p:stCondLst>
                              <p:cond delay="3000"/>
                            </p:stCondLst>
                            <p:childTnLst>
                              <p:par>
                                <p:cTn id="73" presetID="1" presetClass="entr" presetSubtype="0" fill="hold" grpId="0" nodeType="afterEffect">
                                  <p:stCondLst>
                                    <p:cond delay="0"/>
                                  </p:stCondLst>
                                  <p:childTnLst>
                                    <p:set>
                                      <p:cBhvr>
                                        <p:cTn id="74" dur="1" fill="hold">
                                          <p:stCondLst>
                                            <p:cond delay="0"/>
                                          </p:stCondLst>
                                        </p:cTn>
                                        <p:tgtEl>
                                          <p:spTgt spid="148537"/>
                                        </p:tgtEl>
                                        <p:attrNameLst>
                                          <p:attrName>style.visibility</p:attrName>
                                        </p:attrNameLst>
                                      </p:cBhvr>
                                      <p:to>
                                        <p:strVal val="visible"/>
                                      </p:to>
                                    </p:set>
                                  </p:childTnLst>
                                  <p:subTnLst>
                                    <p:set>
                                      <p:cBhvr override="childStyle">
                                        <p:cTn dur="1" fill="hold" display="0" masterRel="nextClick" afterEffect="1"/>
                                        <p:tgtEl>
                                          <p:spTgt spid="148537"/>
                                        </p:tgtEl>
                                        <p:attrNameLst>
                                          <p:attrName>style.visibility</p:attrName>
                                        </p:attrNameLst>
                                      </p:cBhvr>
                                      <p:to>
                                        <p:strVal val="hidden"/>
                                      </p:to>
                                    </p:set>
                                  </p:subTnLst>
                                </p:cTn>
                              </p:par>
                              <p:par>
                                <p:cTn id="75" presetID="22" presetClass="entr" presetSubtype="4" fill="hold" grpId="0" nodeType="withEffect">
                                  <p:stCondLst>
                                    <p:cond delay="0"/>
                                  </p:stCondLst>
                                  <p:childTnLst>
                                    <p:set>
                                      <p:cBhvr>
                                        <p:cTn id="76" dur="1" fill="hold">
                                          <p:stCondLst>
                                            <p:cond delay="0"/>
                                          </p:stCondLst>
                                        </p:cTn>
                                        <p:tgtEl>
                                          <p:spTgt spid="148538"/>
                                        </p:tgtEl>
                                        <p:attrNameLst>
                                          <p:attrName>style.visibility</p:attrName>
                                        </p:attrNameLst>
                                      </p:cBhvr>
                                      <p:to>
                                        <p:strVal val="visible"/>
                                      </p:to>
                                    </p:set>
                                    <p:animEffect transition="in" filter="wipe(down)">
                                      <p:cBhvr>
                                        <p:cTn id="77" dur="500"/>
                                        <p:tgtEl>
                                          <p:spTgt spid="148538"/>
                                        </p:tgtEl>
                                      </p:cBhvr>
                                    </p:animEffect>
                                  </p:childTnLst>
                                </p:cTn>
                              </p:par>
                            </p:childTnLst>
                          </p:cTn>
                        </p:par>
                        <p:par>
                          <p:cTn id="78" fill="hold" nodeType="afterGroup">
                            <p:stCondLst>
                              <p:cond delay="3500"/>
                            </p:stCondLst>
                            <p:childTnLst>
                              <p:par>
                                <p:cTn id="79" presetID="1" presetClass="entr" presetSubtype="0" fill="hold" grpId="0" nodeType="afterEffect">
                                  <p:stCondLst>
                                    <p:cond delay="0"/>
                                  </p:stCondLst>
                                  <p:childTnLst>
                                    <p:set>
                                      <p:cBhvr>
                                        <p:cTn id="80" dur="1" fill="hold">
                                          <p:stCondLst>
                                            <p:cond delay="0"/>
                                          </p:stCondLst>
                                        </p:cTn>
                                        <p:tgtEl>
                                          <p:spTgt spid="148539"/>
                                        </p:tgtEl>
                                        <p:attrNameLst>
                                          <p:attrName>style.visibility</p:attrName>
                                        </p:attrNameLst>
                                      </p:cBhvr>
                                      <p:to>
                                        <p:strVal val="visible"/>
                                      </p:to>
                                    </p:set>
                                  </p:childTnLst>
                                  <p:subTnLst>
                                    <p:set>
                                      <p:cBhvr override="childStyle">
                                        <p:cTn dur="1" fill="hold" display="0" masterRel="nextClick" afterEffect="1"/>
                                        <p:tgtEl>
                                          <p:spTgt spid="148539"/>
                                        </p:tgtEl>
                                        <p:attrNameLst>
                                          <p:attrName>style.visibility</p:attrName>
                                        </p:attrNameLst>
                                      </p:cBhvr>
                                      <p:to>
                                        <p:strVal val="hidden"/>
                                      </p:to>
                                    </p:set>
                                  </p:subTnLst>
                                </p:cTn>
                              </p:par>
                              <p:par>
                                <p:cTn id="81" presetID="22" presetClass="entr" presetSubtype="8" fill="hold" grpId="0" nodeType="withEffect">
                                  <p:stCondLst>
                                    <p:cond delay="0"/>
                                  </p:stCondLst>
                                  <p:childTnLst>
                                    <p:set>
                                      <p:cBhvr>
                                        <p:cTn id="82" dur="1" fill="hold">
                                          <p:stCondLst>
                                            <p:cond delay="0"/>
                                          </p:stCondLst>
                                        </p:cTn>
                                        <p:tgtEl>
                                          <p:spTgt spid="148540"/>
                                        </p:tgtEl>
                                        <p:attrNameLst>
                                          <p:attrName>style.visibility</p:attrName>
                                        </p:attrNameLst>
                                      </p:cBhvr>
                                      <p:to>
                                        <p:strVal val="visible"/>
                                      </p:to>
                                    </p:set>
                                    <p:animEffect transition="in" filter="wipe(left)">
                                      <p:cBhvr>
                                        <p:cTn id="83" dur="500"/>
                                        <p:tgtEl>
                                          <p:spTgt spid="148540"/>
                                        </p:tgtEl>
                                      </p:cBhvr>
                                    </p:animEffect>
                                  </p:childTnLst>
                                </p:cTn>
                              </p:par>
                            </p:childTnLst>
                          </p:cTn>
                        </p:par>
                        <p:par>
                          <p:cTn id="84" fill="hold" nodeType="afterGroup">
                            <p:stCondLst>
                              <p:cond delay="4000"/>
                            </p:stCondLst>
                            <p:childTnLst>
                              <p:par>
                                <p:cTn id="85" presetID="1" presetClass="entr" presetSubtype="0" fill="hold" grpId="0" nodeType="afterEffect">
                                  <p:stCondLst>
                                    <p:cond delay="0"/>
                                  </p:stCondLst>
                                  <p:childTnLst>
                                    <p:set>
                                      <p:cBhvr>
                                        <p:cTn id="86" dur="1" fill="hold">
                                          <p:stCondLst>
                                            <p:cond delay="0"/>
                                          </p:stCondLst>
                                        </p:cTn>
                                        <p:tgtEl>
                                          <p:spTgt spid="148541"/>
                                        </p:tgtEl>
                                        <p:attrNameLst>
                                          <p:attrName>style.visibility</p:attrName>
                                        </p:attrNameLst>
                                      </p:cBhvr>
                                      <p:to>
                                        <p:strVal val="visible"/>
                                      </p:to>
                                    </p:set>
                                  </p:childTnLst>
                                  <p:subTnLst>
                                    <p:set>
                                      <p:cBhvr override="childStyle">
                                        <p:cTn dur="1" fill="hold" display="0" masterRel="nextClick" afterEffect="1"/>
                                        <p:tgtEl>
                                          <p:spTgt spid="148541"/>
                                        </p:tgtEl>
                                        <p:attrNameLst>
                                          <p:attrName>style.visibility</p:attrName>
                                        </p:attrNameLst>
                                      </p:cBhvr>
                                      <p:to>
                                        <p:strVal val="hidden"/>
                                      </p:to>
                                    </p:set>
                                  </p:subTnLst>
                                </p:cTn>
                              </p:par>
                              <p:par>
                                <p:cTn id="87" presetID="22" presetClass="entr" presetSubtype="4" fill="hold" grpId="0" nodeType="withEffect">
                                  <p:stCondLst>
                                    <p:cond delay="0"/>
                                  </p:stCondLst>
                                  <p:childTnLst>
                                    <p:set>
                                      <p:cBhvr>
                                        <p:cTn id="88" dur="1" fill="hold">
                                          <p:stCondLst>
                                            <p:cond delay="0"/>
                                          </p:stCondLst>
                                        </p:cTn>
                                        <p:tgtEl>
                                          <p:spTgt spid="148542"/>
                                        </p:tgtEl>
                                        <p:attrNameLst>
                                          <p:attrName>style.visibility</p:attrName>
                                        </p:attrNameLst>
                                      </p:cBhvr>
                                      <p:to>
                                        <p:strVal val="visible"/>
                                      </p:to>
                                    </p:set>
                                    <p:animEffect transition="in" filter="wipe(down)">
                                      <p:cBhvr>
                                        <p:cTn id="89" dur="500"/>
                                        <p:tgtEl>
                                          <p:spTgt spid="148542"/>
                                        </p:tgtEl>
                                      </p:cBhvr>
                                    </p:animEffect>
                                  </p:childTnLst>
                                </p:cTn>
                              </p:par>
                            </p:childTnLst>
                          </p:cTn>
                        </p:par>
                        <p:par>
                          <p:cTn id="90" fill="hold" nodeType="afterGroup">
                            <p:stCondLst>
                              <p:cond delay="4500"/>
                            </p:stCondLst>
                            <p:childTnLst>
                              <p:par>
                                <p:cTn id="91" presetID="1" presetClass="entr" presetSubtype="0" fill="hold" grpId="0" nodeType="afterEffect">
                                  <p:stCondLst>
                                    <p:cond delay="0"/>
                                  </p:stCondLst>
                                  <p:childTnLst>
                                    <p:set>
                                      <p:cBhvr>
                                        <p:cTn id="92" dur="1" fill="hold">
                                          <p:stCondLst>
                                            <p:cond delay="0"/>
                                          </p:stCondLst>
                                        </p:cTn>
                                        <p:tgtEl>
                                          <p:spTgt spid="148543"/>
                                        </p:tgtEl>
                                        <p:attrNameLst>
                                          <p:attrName>style.visibility</p:attrName>
                                        </p:attrNameLst>
                                      </p:cBhvr>
                                      <p:to>
                                        <p:strVal val="visible"/>
                                      </p:to>
                                    </p:set>
                                  </p:childTnLst>
                                  <p:subTnLst>
                                    <p:set>
                                      <p:cBhvr override="childStyle">
                                        <p:cTn dur="1" fill="hold" display="0" masterRel="nextClick" afterEffect="1"/>
                                        <p:tgtEl>
                                          <p:spTgt spid="148543"/>
                                        </p:tgtEl>
                                        <p:attrNameLst>
                                          <p:attrName>style.visibility</p:attrName>
                                        </p:attrNameLst>
                                      </p:cBhvr>
                                      <p:to>
                                        <p:strVal val="hidden"/>
                                      </p:to>
                                    </p:set>
                                  </p:subTnLst>
                                </p:cTn>
                              </p:par>
                              <p:par>
                                <p:cTn id="93" presetID="22" presetClass="entr" presetSubtype="8" fill="hold" grpId="0" nodeType="withEffect">
                                  <p:stCondLst>
                                    <p:cond delay="0"/>
                                  </p:stCondLst>
                                  <p:childTnLst>
                                    <p:set>
                                      <p:cBhvr>
                                        <p:cTn id="94" dur="1" fill="hold">
                                          <p:stCondLst>
                                            <p:cond delay="0"/>
                                          </p:stCondLst>
                                        </p:cTn>
                                        <p:tgtEl>
                                          <p:spTgt spid="148544"/>
                                        </p:tgtEl>
                                        <p:attrNameLst>
                                          <p:attrName>style.visibility</p:attrName>
                                        </p:attrNameLst>
                                      </p:cBhvr>
                                      <p:to>
                                        <p:strVal val="visible"/>
                                      </p:to>
                                    </p:set>
                                    <p:animEffect transition="in" filter="wipe(left)">
                                      <p:cBhvr>
                                        <p:cTn id="95" dur="500"/>
                                        <p:tgtEl>
                                          <p:spTgt spid="148544"/>
                                        </p:tgtEl>
                                      </p:cBhvr>
                                    </p:animEffect>
                                  </p:childTnLst>
                                </p:cTn>
                              </p:par>
                            </p:childTnLst>
                          </p:cTn>
                        </p:par>
                        <p:par>
                          <p:cTn id="96" fill="hold" nodeType="afterGroup">
                            <p:stCondLst>
                              <p:cond delay="5000"/>
                            </p:stCondLst>
                            <p:childTnLst>
                              <p:par>
                                <p:cTn id="97" presetID="1" presetClass="entr" presetSubtype="0" fill="hold" grpId="0" nodeType="afterEffect">
                                  <p:stCondLst>
                                    <p:cond delay="0"/>
                                  </p:stCondLst>
                                  <p:childTnLst>
                                    <p:set>
                                      <p:cBhvr>
                                        <p:cTn id="98" dur="1" fill="hold">
                                          <p:stCondLst>
                                            <p:cond delay="0"/>
                                          </p:stCondLst>
                                        </p:cTn>
                                        <p:tgtEl>
                                          <p:spTgt spid="148545"/>
                                        </p:tgtEl>
                                        <p:attrNameLst>
                                          <p:attrName>style.visibility</p:attrName>
                                        </p:attrNameLst>
                                      </p:cBhvr>
                                      <p:to>
                                        <p:strVal val="visible"/>
                                      </p:to>
                                    </p:set>
                                  </p:childTnLst>
                                  <p:subTnLst>
                                    <p:set>
                                      <p:cBhvr override="childStyle">
                                        <p:cTn dur="1" fill="hold" display="0" masterRel="nextClick" afterEffect="1"/>
                                        <p:tgtEl>
                                          <p:spTgt spid="148545"/>
                                        </p:tgtEl>
                                        <p:attrNameLst>
                                          <p:attrName>style.visibility</p:attrName>
                                        </p:attrNameLst>
                                      </p:cBhvr>
                                      <p:to>
                                        <p:strVal val="hidden"/>
                                      </p:to>
                                    </p:set>
                                  </p:subTnLst>
                                </p:cTn>
                              </p:par>
                              <p:par>
                                <p:cTn id="99" presetID="22" presetClass="entr" presetSubtype="4" fill="hold" grpId="0" nodeType="withEffect">
                                  <p:stCondLst>
                                    <p:cond delay="0"/>
                                  </p:stCondLst>
                                  <p:childTnLst>
                                    <p:set>
                                      <p:cBhvr>
                                        <p:cTn id="100" dur="1" fill="hold">
                                          <p:stCondLst>
                                            <p:cond delay="0"/>
                                          </p:stCondLst>
                                        </p:cTn>
                                        <p:tgtEl>
                                          <p:spTgt spid="148546"/>
                                        </p:tgtEl>
                                        <p:attrNameLst>
                                          <p:attrName>style.visibility</p:attrName>
                                        </p:attrNameLst>
                                      </p:cBhvr>
                                      <p:to>
                                        <p:strVal val="visible"/>
                                      </p:to>
                                    </p:set>
                                    <p:animEffect transition="in" filter="wipe(down)">
                                      <p:cBhvr>
                                        <p:cTn id="101" dur="500"/>
                                        <p:tgtEl>
                                          <p:spTgt spid="148546"/>
                                        </p:tgtEl>
                                      </p:cBhvr>
                                    </p:animEffect>
                                  </p:childTnLst>
                                </p:cTn>
                              </p:par>
                            </p:childTnLst>
                          </p:cTn>
                        </p:par>
                        <p:par>
                          <p:cTn id="102" fill="hold" nodeType="afterGroup">
                            <p:stCondLst>
                              <p:cond delay="5500"/>
                            </p:stCondLst>
                            <p:childTnLst>
                              <p:par>
                                <p:cTn id="103" presetID="1" presetClass="entr" presetSubtype="0" fill="hold" grpId="0" nodeType="afterEffect">
                                  <p:stCondLst>
                                    <p:cond delay="0"/>
                                  </p:stCondLst>
                                  <p:childTnLst>
                                    <p:set>
                                      <p:cBhvr>
                                        <p:cTn id="104" dur="1" fill="hold">
                                          <p:stCondLst>
                                            <p:cond delay="0"/>
                                          </p:stCondLst>
                                        </p:cTn>
                                        <p:tgtEl>
                                          <p:spTgt spid="148550"/>
                                        </p:tgtEl>
                                        <p:attrNameLst>
                                          <p:attrName>style.visibility</p:attrName>
                                        </p:attrNameLst>
                                      </p:cBhvr>
                                      <p:to>
                                        <p:strVal val="visible"/>
                                      </p:to>
                                    </p:set>
                                  </p:childTnLst>
                                  <p:subTnLst>
                                    <p:set>
                                      <p:cBhvr override="childStyle">
                                        <p:cTn dur="1" fill="hold" display="0" masterRel="nextClick" afterEffect="1"/>
                                        <p:tgtEl>
                                          <p:spTgt spid="148550"/>
                                        </p:tgtEl>
                                        <p:attrNameLst>
                                          <p:attrName>style.visibility</p:attrName>
                                        </p:attrNameLst>
                                      </p:cBhvr>
                                      <p:to>
                                        <p:strVal val="hidden"/>
                                      </p:to>
                                    </p:set>
                                  </p:subTnLst>
                                </p:cTn>
                              </p:par>
                              <p:par>
                                <p:cTn id="105" presetID="22" presetClass="entr" presetSubtype="8" fill="hold" grpId="0" nodeType="withEffect">
                                  <p:stCondLst>
                                    <p:cond delay="0"/>
                                  </p:stCondLst>
                                  <p:childTnLst>
                                    <p:set>
                                      <p:cBhvr>
                                        <p:cTn id="106" dur="1" fill="hold">
                                          <p:stCondLst>
                                            <p:cond delay="0"/>
                                          </p:stCondLst>
                                        </p:cTn>
                                        <p:tgtEl>
                                          <p:spTgt spid="148551"/>
                                        </p:tgtEl>
                                        <p:attrNameLst>
                                          <p:attrName>style.visibility</p:attrName>
                                        </p:attrNameLst>
                                      </p:cBhvr>
                                      <p:to>
                                        <p:strVal val="visible"/>
                                      </p:to>
                                    </p:set>
                                    <p:animEffect transition="in" filter="wipe(left)">
                                      <p:cBhvr>
                                        <p:cTn id="107" dur="500"/>
                                        <p:tgtEl>
                                          <p:spTgt spid="148551"/>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 presetClass="entr" presetSubtype="4" fill="hold" grpId="0" nodeType="clickEffect">
                                  <p:stCondLst>
                                    <p:cond delay="0"/>
                                  </p:stCondLst>
                                  <p:childTnLst>
                                    <p:set>
                                      <p:cBhvr>
                                        <p:cTn id="111" dur="1" fill="hold">
                                          <p:stCondLst>
                                            <p:cond delay="0"/>
                                          </p:stCondLst>
                                        </p:cTn>
                                        <p:tgtEl>
                                          <p:spTgt spid="148552"/>
                                        </p:tgtEl>
                                        <p:attrNameLst>
                                          <p:attrName>style.visibility</p:attrName>
                                        </p:attrNameLst>
                                      </p:cBhvr>
                                      <p:to>
                                        <p:strVal val="visible"/>
                                      </p:to>
                                    </p:set>
                                    <p:anim calcmode="lin" valueType="num">
                                      <p:cBhvr additive="base">
                                        <p:cTn id="112" dur="500" fill="hold"/>
                                        <p:tgtEl>
                                          <p:spTgt spid="148552"/>
                                        </p:tgtEl>
                                        <p:attrNameLst>
                                          <p:attrName>ppt_x</p:attrName>
                                        </p:attrNameLst>
                                      </p:cBhvr>
                                      <p:tavLst>
                                        <p:tav tm="0">
                                          <p:val>
                                            <p:strVal val="#ppt_x"/>
                                          </p:val>
                                        </p:tav>
                                        <p:tav tm="100000">
                                          <p:val>
                                            <p:strVal val="#ppt_x"/>
                                          </p:val>
                                        </p:tav>
                                      </p:tavLst>
                                    </p:anim>
                                    <p:anim calcmode="lin" valueType="num">
                                      <p:cBhvr additive="base">
                                        <p:cTn id="113" dur="500" fill="hold"/>
                                        <p:tgtEl>
                                          <p:spTgt spid="1485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7" grpId="0" animBg="1"/>
      <p:bldP spid="148488" grpId="0" animBg="1"/>
      <p:bldP spid="148489" grpId="0" autoUpdateAnimBg="0"/>
      <p:bldP spid="148490" grpId="0" autoUpdateAnimBg="0"/>
      <p:bldP spid="148491" grpId="0" autoUpdateAnimBg="0"/>
      <p:bldP spid="148492" grpId="0" autoUpdateAnimBg="0"/>
      <p:bldP spid="148493" grpId="0" autoUpdateAnimBg="0"/>
      <p:bldP spid="148495" grpId="0" autoUpdateAnimBg="0"/>
      <p:bldP spid="148521" grpId="0"/>
      <p:bldP spid="148522" grpId="0"/>
      <p:bldP spid="148527" grpId="0" animBg="1"/>
      <p:bldP spid="148528" grpId="0" animBg="1"/>
      <p:bldP spid="148529" grpId="0"/>
      <p:bldP spid="148530" grpId="0" animBg="1"/>
      <p:bldP spid="148531" grpId="0"/>
      <p:bldP spid="148532" grpId="0" animBg="1"/>
      <p:bldP spid="148533" grpId="0"/>
      <p:bldP spid="148534" grpId="0" animBg="1"/>
      <p:bldP spid="148535" grpId="0"/>
      <p:bldP spid="148536" grpId="0" animBg="1"/>
      <p:bldP spid="148537" grpId="0"/>
      <p:bldP spid="148538" grpId="0" animBg="1"/>
      <p:bldP spid="148539" grpId="0"/>
      <p:bldP spid="148540" grpId="0" animBg="1"/>
      <p:bldP spid="148541" grpId="0"/>
      <p:bldP spid="148542" grpId="0" animBg="1"/>
      <p:bldP spid="148543" grpId="0"/>
      <p:bldP spid="148544" grpId="0" animBg="1"/>
      <p:bldP spid="148545" grpId="0"/>
      <p:bldP spid="148546" grpId="0" animBg="1"/>
      <p:bldP spid="148550" grpId="0"/>
      <p:bldP spid="148551" grpId="0" animBg="1"/>
      <p:bldP spid="148552" grpId="0"/>
    </p:bldLst>
  </p:timing>
</p:sld>
</file>

<file path=ppt/theme/theme1.xml><?xml version="1.0" encoding="utf-8"?>
<a:theme xmlns:a="http://schemas.openxmlformats.org/drawingml/2006/main" name="电路与模拟电子技术">
  <a:themeElements>
    <a:clrScheme name="自定义 4">
      <a:dk1>
        <a:srgbClr val="000000"/>
      </a:dk1>
      <a:lt1>
        <a:srgbClr val="FFFFFF"/>
      </a:lt1>
      <a:dk2>
        <a:srgbClr val="000000"/>
      </a:dk2>
      <a:lt2>
        <a:srgbClr val="B2B2B2"/>
      </a:lt2>
      <a:accent1>
        <a:srgbClr val="000000"/>
      </a:accent1>
      <a:accent2>
        <a:srgbClr val="FF9900"/>
      </a:accent2>
      <a:accent3>
        <a:srgbClr val="FFFFFF"/>
      </a:accent3>
      <a:accent4>
        <a:srgbClr val="174578"/>
      </a:accent4>
      <a:accent5>
        <a:srgbClr val="ADBAE0"/>
      </a:accent5>
      <a:accent6>
        <a:srgbClr val="E78A00"/>
      </a:accent6>
      <a:hlink>
        <a:srgbClr val="000000"/>
      </a:hlink>
      <a:folHlink>
        <a:srgbClr val="969696"/>
      </a:folHlink>
    </a:clrScheme>
    <a:fontScheme name="ms01_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01_1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ms01_1 2">
        <a:dk1>
          <a:srgbClr val="808080"/>
        </a:dk1>
        <a:lt1>
          <a:srgbClr val="FFFFFF"/>
        </a:lt1>
        <a:dk2>
          <a:srgbClr val="000000"/>
        </a:dk2>
        <a:lt2>
          <a:srgbClr val="B2B2B2"/>
        </a:lt2>
        <a:accent1>
          <a:srgbClr val="058089"/>
        </a:accent1>
        <a:accent2>
          <a:srgbClr val="66BE0E"/>
        </a:accent2>
        <a:accent3>
          <a:srgbClr val="FFFFFF"/>
        </a:accent3>
        <a:accent4>
          <a:srgbClr val="6C6C6C"/>
        </a:accent4>
        <a:accent5>
          <a:srgbClr val="AAC0C4"/>
        </a:accent5>
        <a:accent6>
          <a:srgbClr val="5CAC0C"/>
        </a:accent6>
        <a:hlink>
          <a:srgbClr val="2CA9D0"/>
        </a:hlink>
        <a:folHlink>
          <a:srgbClr val="4841D9"/>
        </a:folHlink>
      </a:clrScheme>
      <a:clrMap bg1="lt1" tx1="dk1" bg2="lt2" tx2="dk2" accent1="accent1" accent2="accent2" accent3="accent3" accent4="accent4" accent5="accent5" accent6="accent6" hlink="hlink" folHlink="folHlink"/>
    </a:extraClrScheme>
    <a:extraClrScheme>
      <a:clrScheme name="ms01_1 3">
        <a:dk1>
          <a:srgbClr val="1D528D"/>
        </a:dk1>
        <a:lt1>
          <a:srgbClr val="FFFFFF"/>
        </a:lt1>
        <a:dk2>
          <a:srgbClr val="000000"/>
        </a:dk2>
        <a:lt2>
          <a:srgbClr val="CACACA"/>
        </a:lt2>
        <a:accent1>
          <a:srgbClr val="0099CC"/>
        </a:accent1>
        <a:accent2>
          <a:srgbClr val="8BC84E"/>
        </a:accent2>
        <a:accent3>
          <a:srgbClr val="FFFFFF"/>
        </a:accent3>
        <a:accent4>
          <a:srgbClr val="174578"/>
        </a:accent4>
        <a:accent5>
          <a:srgbClr val="AACAE2"/>
        </a:accent5>
        <a:accent6>
          <a:srgbClr val="7DB546"/>
        </a:accent6>
        <a:hlink>
          <a:srgbClr val="6E81E0"/>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电路与模拟电子技术</Template>
  <TotalTime>1462</TotalTime>
  <Words>5386</Words>
  <Application>Microsoft Office PowerPoint</Application>
  <PresentationFormat>全屏显示(4:3)</PresentationFormat>
  <Paragraphs>736</Paragraphs>
  <Slides>78</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6</vt:i4>
      </vt:variant>
      <vt:variant>
        <vt:lpstr>幻灯片标题</vt:lpstr>
      </vt:variant>
      <vt:variant>
        <vt:i4>78</vt:i4>
      </vt:variant>
    </vt:vector>
  </HeadingPairs>
  <TitlesOfParts>
    <vt:vector size="97" baseType="lpstr">
      <vt:lpstr>宋体</vt:lpstr>
      <vt:lpstr>华文新魏</vt:lpstr>
      <vt:lpstr>隶书</vt:lpstr>
      <vt:lpstr>华康简宋</vt:lpstr>
      <vt:lpstr>楷体_GB2312</vt:lpstr>
      <vt:lpstr>Wingdings 2</vt:lpstr>
      <vt:lpstr>Wingdings</vt:lpstr>
      <vt:lpstr>黑体</vt:lpstr>
      <vt:lpstr>Arial</vt:lpstr>
      <vt:lpstr>Symbol</vt:lpstr>
      <vt:lpstr>Times New Roman</vt:lpstr>
      <vt:lpstr>Marlett</vt:lpstr>
      <vt:lpstr>电路与模拟电子技术</vt:lpstr>
      <vt:lpstr>Equation</vt:lpstr>
      <vt:lpstr>公式</vt:lpstr>
      <vt:lpstr>图片</vt:lpstr>
      <vt:lpstr>MathType 6.0 Equation</vt:lpstr>
      <vt:lpstr>Document</vt:lpstr>
      <vt:lpstr>文档</vt:lpstr>
      <vt:lpstr>第8章 信号产生电路</vt:lpstr>
      <vt:lpstr>本章教学内容</vt:lpstr>
      <vt:lpstr>本章内容概述</vt:lpstr>
      <vt:lpstr>8.1  正弦信号产生电路</vt:lpstr>
      <vt:lpstr>8.1.1  正弦波振荡电路的基本原理</vt:lpstr>
      <vt:lpstr>8.1.1  正弦波振荡电路的基本原理（续1）</vt:lpstr>
      <vt:lpstr>8.1.1  正弦波振荡电路的基本原理（续2）</vt:lpstr>
      <vt:lpstr>8.1.1  正弦波振荡电路的基本原理（续3）</vt:lpstr>
      <vt:lpstr>8.1.1  正弦波振荡电路的基本原理（续4）</vt:lpstr>
      <vt:lpstr>8.1.1  正弦波振荡电路的基本原理（续5）</vt:lpstr>
      <vt:lpstr>8.1.1  正弦波振荡电路的基本原理（续6）</vt:lpstr>
      <vt:lpstr>8.1.2  LC振荡电路</vt:lpstr>
      <vt:lpstr>8.1.2  LC振荡电路（续1）</vt:lpstr>
      <vt:lpstr>8.1.2  LC振荡电路（续2）</vt:lpstr>
      <vt:lpstr>8.1.2  LC振荡电路（续3）</vt:lpstr>
      <vt:lpstr>电感反馈式LC振荡电路原理</vt:lpstr>
      <vt:lpstr>8.1.2  LC振荡电路（续4）</vt:lpstr>
      <vt:lpstr>8.1.2  LC振荡电路（续5）</vt:lpstr>
      <vt:lpstr>8.1.2  LC振荡电路（续6）</vt:lpstr>
      <vt:lpstr>8.1.2  LC振荡电路（续7）</vt:lpstr>
      <vt:lpstr>8.1.2  LC振荡电路（续8）</vt:lpstr>
      <vt:lpstr>电容反馈式LC振荡电路原理</vt:lpstr>
      <vt:lpstr>8.1.2  LC振荡电路（续9）</vt:lpstr>
      <vt:lpstr>8.1.2  LC振荡电路（续10）</vt:lpstr>
      <vt:lpstr>8.1.2  LC振荡电路（续11）</vt:lpstr>
      <vt:lpstr>8.1.2  LC振荡电路（续12）</vt:lpstr>
      <vt:lpstr>8.1.2  LC振荡电路（续13）</vt:lpstr>
      <vt:lpstr>8.1.2  LC振荡电路（续14）</vt:lpstr>
      <vt:lpstr>8.1.4 石英晶体振荡器</vt:lpstr>
      <vt:lpstr>8.1.4 石英晶体振荡器</vt:lpstr>
      <vt:lpstr>8.1.4 石英晶体振荡器</vt:lpstr>
      <vt:lpstr>并联谐振型晶体振荡器</vt:lpstr>
      <vt:lpstr>并联谐振型晶体振荡器</vt:lpstr>
      <vt:lpstr>并联谐振型晶体振荡器</vt:lpstr>
      <vt:lpstr>串联谐振型晶体振荡器</vt:lpstr>
      <vt:lpstr>泛音晶体振荡器</vt:lpstr>
      <vt:lpstr>泛音晶体振荡器</vt:lpstr>
      <vt:lpstr>8.1.3  RC振荡电路</vt:lpstr>
      <vt:lpstr>8.1.3  RC振荡电路（续1）</vt:lpstr>
      <vt:lpstr>8.1.3  RC振荡电路（续2）</vt:lpstr>
      <vt:lpstr>8.1.3  RC振荡电路（续3）</vt:lpstr>
      <vt:lpstr>8.1.3  RC振荡电路（续4）</vt:lpstr>
      <vt:lpstr>8.1.3  RC振荡电路（续5）</vt:lpstr>
      <vt:lpstr>8.1.3  RC振荡电路（续6）</vt:lpstr>
      <vt:lpstr>8.2 非正弦信号产生电路</vt:lpstr>
      <vt:lpstr>8.2.1 矩形波发生器</vt:lpstr>
      <vt:lpstr>8.2.1 矩形波发生器（续1）</vt:lpstr>
      <vt:lpstr>8.2.1 矩形波发生器（续2）</vt:lpstr>
      <vt:lpstr>8.2.1 矩形波发生器（续3）</vt:lpstr>
      <vt:lpstr>8.2.1 矩形波发生器（续4）</vt:lpstr>
      <vt:lpstr>8.2.1 矩形波发生器（续5）</vt:lpstr>
      <vt:lpstr>8.2.1 矩形波发生器（续6）</vt:lpstr>
      <vt:lpstr>8.2.1 矩形波发生器（续7）</vt:lpstr>
      <vt:lpstr>8.2.2 三角波和锯齿波发生器</vt:lpstr>
      <vt:lpstr>8.2.2 三角波和锯齿波发生器（续1）</vt:lpstr>
      <vt:lpstr>8.2.2 三角波和锯齿波发生器（续2）</vt:lpstr>
      <vt:lpstr>8.2.2 三角波和锯齿波发生器（续3）</vt:lpstr>
      <vt:lpstr>8.2.2 三角波和锯齿波发生器（续4）</vt:lpstr>
      <vt:lpstr>8.2.2 三角波和锯齿波发生器（续5）</vt:lpstr>
      <vt:lpstr>8.2.2 三角波和锯齿波发生器（续6）</vt:lpstr>
      <vt:lpstr>8.2.2 三角波和锯齿波发生器（续7）</vt:lpstr>
      <vt:lpstr>8.3.1 集成函数发生器8038</vt:lpstr>
      <vt:lpstr>8.3.1 集成函数发生器8038</vt:lpstr>
      <vt:lpstr>8.3.1 集成函数发生器8038</vt:lpstr>
      <vt:lpstr>8.3.2 集成函数发生器8038的典型应用</vt:lpstr>
      <vt:lpstr>8.3.2 集成函数发生器8038的典型应用</vt:lpstr>
      <vt:lpstr>自偏压建立过程与间歇振荡现象</vt:lpstr>
      <vt:lpstr>自偏压建立过程与间歇振荡现象</vt:lpstr>
      <vt:lpstr>自偏压建立过程与间歇振荡现象</vt:lpstr>
      <vt:lpstr>自偏压建立过程与间歇振荡现象</vt:lpstr>
      <vt:lpstr>自偏压建立过程与间歇振荡现象</vt:lpstr>
      <vt:lpstr>振荡器的频率稳定问题</vt:lpstr>
      <vt:lpstr>振荡器的频率稳定问题</vt:lpstr>
      <vt:lpstr>负阻振荡器</vt:lpstr>
      <vt:lpstr>负阻振荡器</vt:lpstr>
      <vt:lpstr>负阻振荡器</vt:lpstr>
      <vt:lpstr>负阻振荡器</vt:lpstr>
      <vt:lpstr>负阻振荡器</vt:lpstr>
    </vt:vector>
  </TitlesOfParts>
  <Company>华南理工大学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电路与模拟电子技术</dc:title>
  <dc:subject>第十章 信号的产生</dc:subject>
  <dc:creator>殷瑞祥教授</dc:creator>
  <cp:lastModifiedBy>Prof. Rui-Xiang Yin</cp:lastModifiedBy>
  <cp:revision>71</cp:revision>
  <dcterms:created xsi:type="dcterms:W3CDTF">2003-09-07T04:02:17Z</dcterms:created>
  <dcterms:modified xsi:type="dcterms:W3CDTF">2015-12-09T03:41:13Z</dcterms:modified>
</cp:coreProperties>
</file>