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87" r:id="rId1"/>
  </p:sldMasterIdLst>
  <p:notesMasterIdLst>
    <p:notesMasterId r:id="rId60"/>
  </p:notesMasterIdLst>
  <p:sldIdLst>
    <p:sldId id="349" r:id="rId2"/>
    <p:sldId id="350" r:id="rId3"/>
    <p:sldId id="351" r:id="rId4"/>
    <p:sldId id="260" r:id="rId5"/>
    <p:sldId id="366" r:id="rId6"/>
    <p:sldId id="367" r:id="rId7"/>
    <p:sldId id="352" r:id="rId8"/>
    <p:sldId id="261" r:id="rId9"/>
    <p:sldId id="279" r:id="rId10"/>
    <p:sldId id="280" r:id="rId11"/>
    <p:sldId id="281" r:id="rId12"/>
    <p:sldId id="282" r:id="rId13"/>
    <p:sldId id="283" r:id="rId14"/>
    <p:sldId id="284" r:id="rId15"/>
    <p:sldId id="285" r:id="rId16"/>
    <p:sldId id="286" r:id="rId17"/>
    <p:sldId id="335" r:id="rId18"/>
    <p:sldId id="336" r:id="rId19"/>
    <p:sldId id="337" r:id="rId20"/>
    <p:sldId id="338" r:id="rId21"/>
    <p:sldId id="339" r:id="rId22"/>
    <p:sldId id="263" r:id="rId23"/>
    <p:sldId id="294" r:id="rId24"/>
    <p:sldId id="295" r:id="rId25"/>
    <p:sldId id="296" r:id="rId26"/>
    <p:sldId id="297" r:id="rId27"/>
    <p:sldId id="298" r:id="rId28"/>
    <p:sldId id="354" r:id="rId29"/>
    <p:sldId id="299" r:id="rId30"/>
    <p:sldId id="368" r:id="rId31"/>
    <p:sldId id="300" r:id="rId32"/>
    <p:sldId id="301" r:id="rId33"/>
    <p:sldId id="369" r:id="rId34"/>
    <p:sldId id="370" r:id="rId35"/>
    <p:sldId id="371" r:id="rId36"/>
    <p:sldId id="302" r:id="rId37"/>
    <p:sldId id="303" r:id="rId38"/>
    <p:sldId id="362" r:id="rId39"/>
    <p:sldId id="363" r:id="rId40"/>
    <p:sldId id="304" r:id="rId41"/>
    <p:sldId id="305" r:id="rId42"/>
    <p:sldId id="340" r:id="rId43"/>
    <p:sldId id="341" r:id="rId44"/>
    <p:sldId id="342" r:id="rId45"/>
    <p:sldId id="343" r:id="rId46"/>
    <p:sldId id="356" r:id="rId47"/>
    <p:sldId id="357" r:id="rId48"/>
    <p:sldId id="364" r:id="rId49"/>
    <p:sldId id="344" r:id="rId50"/>
    <p:sldId id="345" r:id="rId51"/>
    <p:sldId id="346" r:id="rId52"/>
    <p:sldId id="347" r:id="rId53"/>
    <p:sldId id="348" r:id="rId54"/>
    <p:sldId id="358" r:id="rId55"/>
    <p:sldId id="359" r:id="rId56"/>
    <p:sldId id="360" r:id="rId57"/>
    <p:sldId id="361" r:id="rId58"/>
    <p:sldId id="365" r:id="rId59"/>
  </p:sldIdLst>
  <p:sldSz cx="9144000" cy="6858000" type="screen4x3"/>
  <p:notesSz cx="6858000" cy="9144000"/>
  <p:embeddedFontLst>
    <p:embeddedFont>
      <p:font typeface="华文行楷" panose="02010800040101010101" pitchFamily="2" charset="-122"/>
      <p:regular r:id="rId61"/>
    </p:embeddedFont>
    <p:embeddedFont>
      <p:font typeface="黑体" panose="02010609060101010101" pitchFamily="49" charset="-122"/>
      <p:regular r:id="rId62"/>
    </p:embeddedFont>
    <p:embeddedFont>
      <p:font typeface="Wingdings 2" panose="05020102010507070707" pitchFamily="18" charset="2"/>
      <p:regular r:id="rId63"/>
    </p:embeddedFont>
    <p:embeddedFont>
      <p:font typeface="隶书" panose="02010509060101010101" pitchFamily="49" charset="-122"/>
      <p:regular r:id="rId64"/>
    </p:embeddedFont>
    <p:embeddedFont>
      <p:font typeface="Arial Unicode MS" panose="020B0604020202020204" pitchFamily="34" charset="-122"/>
      <p:regular r:id="rId65"/>
    </p:embeddedFont>
    <p:embeddedFont>
      <p:font typeface="华文中宋" panose="02010600040101010101" pitchFamily="2" charset="-122"/>
      <p:regular r:id="rId66"/>
    </p:embeddedFont>
    <p:embeddedFont>
      <p:font typeface="华文新魏" panose="02010800040101010101" pitchFamily="2" charset="-122"/>
      <p:regular r:id="rId67"/>
    </p:embeddedFont>
  </p:embeddedFontLst>
  <p:defaultTextStyle>
    <a:defPPr>
      <a:defRPr lang="zh-CN"/>
    </a:defPPr>
    <a:lvl1pPr algn="ctr" rtl="0" fontAlgn="base">
      <a:lnSpc>
        <a:spcPct val="120000"/>
      </a:lnSpc>
      <a:spcBef>
        <a:spcPct val="20000"/>
      </a:spcBef>
      <a:spcAft>
        <a:spcPct val="0"/>
      </a:spcAft>
      <a:defRPr sz="2400" b="1" kern="1200">
        <a:solidFill>
          <a:schemeClr val="tx1"/>
        </a:solidFill>
        <a:latin typeface="Times New Roman" pitchFamily="18" charset="0"/>
        <a:ea typeface="楷体_GB2312" pitchFamily="49" charset="-122"/>
        <a:cs typeface="+mn-cs"/>
      </a:defRPr>
    </a:lvl1pPr>
    <a:lvl2pPr marL="457200" algn="ctr" rtl="0" fontAlgn="base">
      <a:lnSpc>
        <a:spcPct val="120000"/>
      </a:lnSpc>
      <a:spcBef>
        <a:spcPct val="20000"/>
      </a:spcBef>
      <a:spcAft>
        <a:spcPct val="0"/>
      </a:spcAft>
      <a:defRPr sz="2400" b="1" kern="1200">
        <a:solidFill>
          <a:schemeClr val="tx1"/>
        </a:solidFill>
        <a:latin typeface="Times New Roman" pitchFamily="18" charset="0"/>
        <a:ea typeface="楷体_GB2312" pitchFamily="49" charset="-122"/>
        <a:cs typeface="+mn-cs"/>
      </a:defRPr>
    </a:lvl2pPr>
    <a:lvl3pPr marL="914400" algn="ctr" rtl="0" fontAlgn="base">
      <a:lnSpc>
        <a:spcPct val="120000"/>
      </a:lnSpc>
      <a:spcBef>
        <a:spcPct val="20000"/>
      </a:spcBef>
      <a:spcAft>
        <a:spcPct val="0"/>
      </a:spcAft>
      <a:defRPr sz="2400" b="1" kern="1200">
        <a:solidFill>
          <a:schemeClr val="tx1"/>
        </a:solidFill>
        <a:latin typeface="Times New Roman" pitchFamily="18" charset="0"/>
        <a:ea typeface="楷体_GB2312" pitchFamily="49" charset="-122"/>
        <a:cs typeface="+mn-cs"/>
      </a:defRPr>
    </a:lvl3pPr>
    <a:lvl4pPr marL="1371600" algn="ctr" rtl="0" fontAlgn="base">
      <a:lnSpc>
        <a:spcPct val="120000"/>
      </a:lnSpc>
      <a:spcBef>
        <a:spcPct val="20000"/>
      </a:spcBef>
      <a:spcAft>
        <a:spcPct val="0"/>
      </a:spcAft>
      <a:defRPr sz="2400" b="1" kern="1200">
        <a:solidFill>
          <a:schemeClr val="tx1"/>
        </a:solidFill>
        <a:latin typeface="Times New Roman" pitchFamily="18" charset="0"/>
        <a:ea typeface="楷体_GB2312" pitchFamily="49" charset="-122"/>
        <a:cs typeface="+mn-cs"/>
      </a:defRPr>
    </a:lvl4pPr>
    <a:lvl5pPr marL="1828800" algn="ctr" rtl="0" fontAlgn="base">
      <a:lnSpc>
        <a:spcPct val="120000"/>
      </a:lnSpc>
      <a:spcBef>
        <a:spcPct val="20000"/>
      </a:spcBef>
      <a:spcAft>
        <a:spcPct val="0"/>
      </a:spcAft>
      <a:defRPr sz="24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FF99"/>
    <a:srgbClr val="000066"/>
    <a:srgbClr val="CCCC00"/>
    <a:srgbClr val="FF0000"/>
    <a:srgbClr val="008000"/>
    <a:srgbClr val="EAEAE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4727" autoAdjust="0"/>
  </p:normalViewPr>
  <p:slideViewPr>
    <p:cSldViewPr snapToGrid="0">
      <p:cViewPr varScale="1">
        <p:scale>
          <a:sx n="61" d="100"/>
          <a:sy n="61" d="100"/>
        </p:scale>
        <p:origin x="812" y="56"/>
      </p:cViewPr>
      <p:guideLst>
        <p:guide orient="horz" pos="2160"/>
        <p:guide pos="2880"/>
      </p:guideLst>
    </p:cSldViewPr>
  </p:slideViewPr>
  <p:outlineViewPr>
    <p:cViewPr>
      <p:scale>
        <a:sx n="33" d="100"/>
        <a:sy n="33" d="100"/>
      </p:scale>
      <p:origin x="0" y="7512"/>
    </p:cViewPr>
    <p:sldLst>
      <p:sld r:id="rId1" collapse="1"/>
      <p:sld r:id="rId2" collapse="1"/>
    </p:sldLst>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png"/><Relationship Id="rId1" Type="http://schemas.openxmlformats.org/officeDocument/2006/relationships/image" Target="../media/image63.png"/><Relationship Id="rId6" Type="http://schemas.openxmlformats.org/officeDocument/2006/relationships/image" Target="../media/image68.wmf"/><Relationship Id="rId5" Type="http://schemas.openxmlformats.org/officeDocument/2006/relationships/image" Target="../media/image67.png"/><Relationship Id="rId4"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png"/><Relationship Id="rId1" Type="http://schemas.openxmlformats.org/officeDocument/2006/relationships/image" Target="../media/image70.png"/><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0.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0.png"/></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image" Target="../media/image78.emf"/><Relationship Id="rId7" Type="http://schemas.openxmlformats.org/officeDocument/2006/relationships/image" Target="../media/image82.emf"/><Relationship Id="rId2" Type="http://schemas.openxmlformats.org/officeDocument/2006/relationships/image" Target="../media/image77.emf"/><Relationship Id="rId1" Type="http://schemas.openxmlformats.org/officeDocument/2006/relationships/image" Target="../media/image76.emf"/><Relationship Id="rId6" Type="http://schemas.openxmlformats.org/officeDocument/2006/relationships/image" Target="../media/image81.emf"/><Relationship Id="rId5" Type="http://schemas.openxmlformats.org/officeDocument/2006/relationships/image" Target="../media/image80.emf"/><Relationship Id="rId4" Type="http://schemas.openxmlformats.org/officeDocument/2006/relationships/image" Target="../media/image79.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 Id="rId4" Type="http://schemas.openxmlformats.org/officeDocument/2006/relationships/image" Target="../media/image88.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image" Target="../media/image9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6.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06.emf"/><Relationship Id="rId1" Type="http://schemas.openxmlformats.org/officeDocument/2006/relationships/image" Target="../media/image10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5" Type="http://schemas.openxmlformats.org/officeDocument/2006/relationships/image" Target="../media/image24.emf"/><Relationship Id="rId4"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latin typeface="Arial" charset="0"/>
                <a:ea typeface="宋体" pitchFamily="2" charset="-122"/>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latin typeface="Arial" charset="0"/>
                <a:ea typeface="宋体" pitchFamily="2" charset="-122"/>
              </a:defRPr>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latin typeface="Arial" charset="0"/>
                <a:ea typeface="宋体" pitchFamily="2"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latin typeface="Arial" charset="0"/>
                <a:ea typeface="宋体" pitchFamily="2" charset="-122"/>
              </a:defRPr>
            </a:lvl1pPr>
          </a:lstStyle>
          <a:p>
            <a:pPr>
              <a:defRPr/>
            </a:pPr>
            <a:fld id="{AA0EE6EC-28B1-4E22-88C6-64F82CAE0479}" type="slidenum">
              <a:rPr lang="en-US" altLang="zh-CN"/>
              <a:pPr>
                <a:defRPr/>
              </a:pPr>
              <a:t>‹#›</a:t>
            </a:fld>
            <a:endParaRPr lang="en-US" altLang="zh-CN"/>
          </a:p>
        </p:txBody>
      </p:sp>
    </p:spTree>
    <p:extLst>
      <p:ext uri="{BB962C8B-B14F-4D97-AF65-F5344CB8AC3E}">
        <p14:creationId xmlns:p14="http://schemas.microsoft.com/office/powerpoint/2010/main" val="3767222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532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fld id="{F268CDA7-B293-4AF0-9D1C-E6E6E0597915}" type="slidenum">
              <a:rPr lang="en-US" altLang="zh-CN" sz="1200" b="0" smtClean="0">
                <a:latin typeface="Arial" charset="0"/>
                <a:ea typeface="宋体" charset="-122"/>
              </a:rPr>
              <a:pPr eaLnBrk="1" hangingPunct="1"/>
              <a:t>18</a:t>
            </a:fld>
            <a:endParaRPr lang="en-US" altLang="zh-CN" sz="1200" b="0" smtClean="0">
              <a:latin typeface="Arial" charset="0"/>
              <a:ea typeface="宋体" charset="-122"/>
            </a:endParaRPr>
          </a:p>
        </p:txBody>
      </p:sp>
    </p:spTree>
    <p:extLst>
      <p:ext uri="{BB962C8B-B14F-4D97-AF65-F5344CB8AC3E}">
        <p14:creationId xmlns:p14="http://schemas.microsoft.com/office/powerpoint/2010/main" val="2624462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EC19C77-0DA2-4583-8910-EB3A3A246A10}" type="slidenum">
              <a:rPr lang="en-US" altLang="zh-CN"/>
              <a:pPr eaLnBrk="1" hangingPunct="1"/>
              <a:t>38</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val="3005505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66753D2-1CA2-42D4-91AD-082BD659E4E8}" type="slidenum">
              <a:rPr lang="en-US" altLang="zh-CN"/>
              <a:pPr eaLnBrk="1" hangingPunct="1"/>
              <a:t>39</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val="4016030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etrxyin@scut.edu.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109" name="Rectangle 37"/>
          <p:cNvSpPr>
            <a:spLocks noChangeArrowheads="1"/>
          </p:cNvSpPr>
          <p:nvPr/>
        </p:nvSpPr>
        <p:spPr bwMode="auto">
          <a:xfrm>
            <a:off x="1600200" y="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25" name="Group 53"/>
          <p:cNvGrpSpPr>
            <a:grpSpLocks/>
          </p:cNvGrpSpPr>
          <p:nvPr/>
        </p:nvGrpSpPr>
        <p:grpSpPr bwMode="auto">
          <a:xfrm>
            <a:off x="19050" y="2330450"/>
            <a:ext cx="9115425" cy="358775"/>
            <a:chOff x="3827" y="1468"/>
            <a:chExt cx="1927" cy="226"/>
          </a:xfrm>
        </p:grpSpPr>
        <p:sp>
          <p:nvSpPr>
            <p:cNvPr id="3126"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7"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8"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9"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74" name="Rectangle 2"/>
          <p:cNvSpPr>
            <a:spLocks noGrp="1" noChangeArrowheads="1"/>
          </p:cNvSpPr>
          <p:nvPr>
            <p:ph type="ctrTitle"/>
          </p:nvPr>
        </p:nvSpPr>
        <p:spPr bwMode="ltGray">
          <a:xfrm>
            <a:off x="791580" y="1988840"/>
            <a:ext cx="8208912" cy="1728192"/>
          </a:xfr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lgn="ctr">
              <a:defRPr sz="4800">
                <a:solidFill>
                  <a:schemeClr val="tx2"/>
                </a:solidFill>
              </a:defRPr>
            </a:lvl1pPr>
          </a:lstStyle>
          <a:p>
            <a:pPr lvl="0"/>
            <a:r>
              <a:rPr lang="zh-CN" altLang="en-US" noProof="0" smtClean="0"/>
              <a:t>单击此处编辑母版标题样式</a:t>
            </a:r>
            <a:endParaRPr lang="zh-CN" altLang="en-US" noProof="0" dirty="0" smtClean="0"/>
          </a:p>
        </p:txBody>
      </p:sp>
      <p:sp>
        <p:nvSpPr>
          <p:cNvPr id="3" name="TextBox 2"/>
          <p:cNvSpPr txBox="1"/>
          <p:nvPr/>
        </p:nvSpPr>
        <p:spPr>
          <a:xfrm>
            <a:off x="1835696" y="6372036"/>
            <a:ext cx="7300395" cy="391710"/>
          </a:xfrm>
          <a:prstGeom prst="rect">
            <a:avLst/>
          </a:prstGeom>
          <a:noFill/>
        </p:spPr>
        <p:txBody>
          <a:bodyPr wrap="none" rtlCol="0">
            <a:spAutoFit/>
          </a:bodyPr>
          <a:lstStyle/>
          <a:p>
            <a:pPr algn="ctr"/>
            <a:r>
              <a:rPr lang="zh-CN" altLang="en-US" sz="1800" b="1" dirty="0" smtClean="0">
                <a:solidFill>
                  <a:schemeClr val="accent6">
                    <a:lumMod val="50000"/>
                  </a:schemeClr>
                </a:solidFill>
                <a:latin typeface="隶书" pitchFamily="49" charset="-122"/>
                <a:ea typeface="隶书" pitchFamily="49" charset="-122"/>
              </a:rPr>
              <a:t>殷瑞祥教授 </a:t>
            </a:r>
            <a:r>
              <a:rPr lang="en-US" altLang="zh-CN" sz="1800" b="1" dirty="0" smtClean="0">
                <a:solidFill>
                  <a:schemeClr val="accent6">
                    <a:lumMod val="50000"/>
                  </a:schemeClr>
                </a:solidFill>
                <a:latin typeface="隶书" pitchFamily="49" charset="-122"/>
                <a:ea typeface="隶书" pitchFamily="49" charset="-122"/>
              </a:rPr>
              <a:t>Professor </a:t>
            </a:r>
            <a:r>
              <a:rPr lang="en-US" altLang="zh-CN" sz="1800" b="1" dirty="0" err="1" smtClean="0">
                <a:solidFill>
                  <a:schemeClr val="accent6">
                    <a:lumMod val="50000"/>
                  </a:schemeClr>
                </a:solidFill>
                <a:latin typeface="隶书" pitchFamily="49" charset="-122"/>
                <a:ea typeface="隶书" pitchFamily="49" charset="-122"/>
              </a:rPr>
              <a:t>Rui</a:t>
            </a:r>
            <a:r>
              <a:rPr lang="en-US" altLang="zh-CN" sz="1800" b="1" dirty="0" smtClean="0">
                <a:solidFill>
                  <a:schemeClr val="accent6">
                    <a:lumMod val="50000"/>
                  </a:schemeClr>
                </a:solidFill>
                <a:latin typeface="隶书" pitchFamily="49" charset="-122"/>
                <a:ea typeface="隶书" pitchFamily="49" charset="-122"/>
              </a:rPr>
              <a:t>-Xiang Yin</a:t>
            </a:r>
            <a:r>
              <a:rPr lang="zh-CN" altLang="en-US" sz="1800" b="1" dirty="0" smtClean="0">
                <a:solidFill>
                  <a:schemeClr val="accent6">
                    <a:lumMod val="50000"/>
                  </a:schemeClr>
                </a:solidFill>
                <a:latin typeface="隶书" pitchFamily="49" charset="-122"/>
                <a:ea typeface="隶书" pitchFamily="49" charset="-122"/>
              </a:rPr>
              <a:t>（</a:t>
            </a:r>
            <a:r>
              <a:rPr lang="en-US" altLang="zh-CN" sz="1800" b="1" dirty="0" smtClean="0">
                <a:solidFill>
                  <a:schemeClr val="accent6">
                    <a:lumMod val="50000"/>
                  </a:schemeClr>
                </a:solidFill>
                <a:latin typeface="隶书" pitchFamily="49" charset="-122"/>
                <a:ea typeface="隶书" pitchFamily="49" charset="-122"/>
              </a:rPr>
              <a:t>PhD) </a:t>
            </a:r>
            <a:r>
              <a:rPr lang="en-US" altLang="zh-CN" sz="1800" b="1" dirty="0" smtClean="0">
                <a:solidFill>
                  <a:schemeClr val="accent6">
                    <a:lumMod val="50000"/>
                  </a:schemeClr>
                </a:solidFill>
                <a:latin typeface="+mn-lt"/>
                <a:ea typeface="隶书" pitchFamily="49" charset="-122"/>
                <a:hlinkClick r:id="rId2"/>
              </a:rPr>
              <a:t>etrxyin@scut.edu.cn</a:t>
            </a:r>
            <a:r>
              <a:rPr lang="en-US" altLang="zh-CN" sz="1800" b="1" dirty="0" smtClean="0">
                <a:solidFill>
                  <a:schemeClr val="accent6">
                    <a:lumMod val="50000"/>
                  </a:schemeClr>
                </a:solidFill>
                <a:latin typeface="+mn-lt"/>
                <a:ea typeface="隶书" pitchFamily="49" charset="-122"/>
              </a:rPr>
              <a:t> </a:t>
            </a:r>
            <a:endParaRPr lang="zh-CN" altLang="en-US" sz="1800" b="1" dirty="0">
              <a:solidFill>
                <a:schemeClr val="accent6">
                  <a:lumMod val="50000"/>
                </a:schemeClr>
              </a:solidFill>
              <a:latin typeface="+mn-lt"/>
              <a:ea typeface="隶书" pitchFamily="49" charset="-122"/>
            </a:endParaRPr>
          </a:p>
        </p:txBody>
      </p:sp>
      <p:pic>
        <p:nvPicPr>
          <p:cNvPr id="14"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1979712" cy="6858000"/>
          </a:xfrm>
          <a:prstGeom prst="rect">
            <a:avLst/>
          </a:prstGeom>
        </p:spPr>
      </p:pic>
      <p:sp>
        <p:nvSpPr>
          <p:cNvPr id="4" name="TextBox 3"/>
          <p:cNvSpPr txBox="1"/>
          <p:nvPr/>
        </p:nvSpPr>
        <p:spPr>
          <a:xfrm>
            <a:off x="1043608" y="550421"/>
            <a:ext cx="7704856" cy="1446550"/>
          </a:xfrm>
          <a:prstGeom prst="rect">
            <a:avLst/>
          </a:prstGeom>
          <a:noFill/>
        </p:spPr>
        <p:txBody>
          <a:bodyPr wrap="square" rtlCol="0">
            <a:spAutoFit/>
          </a:bodyPr>
          <a:lstStyle/>
          <a:p>
            <a:pPr algn="ctr"/>
            <a:r>
              <a:rPr lang="en-US" altLang="zh-CN" sz="4400" b="1" dirty="0" smtClean="0">
                <a:solidFill>
                  <a:srgbClr val="FF0000"/>
                </a:solidFill>
                <a:latin typeface="华文新魏" pitchFamily="2" charset="-122"/>
                <a:ea typeface="华文新魏" pitchFamily="2" charset="-122"/>
              </a:rPr>
              <a:t>《</a:t>
            </a:r>
            <a:r>
              <a:rPr lang="zh-CN" altLang="en-US" sz="4400" b="1" dirty="0" smtClean="0">
                <a:solidFill>
                  <a:srgbClr val="FF0000"/>
                </a:solidFill>
                <a:latin typeface="华文新魏" pitchFamily="2" charset="-122"/>
                <a:ea typeface="华文新魏" pitchFamily="2" charset="-122"/>
              </a:rPr>
              <a:t>电路与模拟电子技术</a:t>
            </a:r>
            <a:r>
              <a:rPr lang="en-US" altLang="zh-CN" sz="4400" b="1" dirty="0" smtClean="0">
                <a:solidFill>
                  <a:srgbClr val="FF0000"/>
                </a:solidFill>
                <a:latin typeface="华文新魏" pitchFamily="2" charset="-122"/>
                <a:ea typeface="华文新魏" pitchFamily="2" charset="-122"/>
              </a:rPr>
              <a:t>》</a:t>
            </a:r>
          </a:p>
          <a:p>
            <a:pPr algn="ctr"/>
            <a:r>
              <a:rPr lang="zh-CN" altLang="en-US" sz="4400" b="1" dirty="0" smtClean="0">
                <a:solidFill>
                  <a:srgbClr val="FF0000"/>
                </a:solidFill>
                <a:latin typeface="华文新魏" pitchFamily="2" charset="-122"/>
                <a:ea typeface="华文新魏" pitchFamily="2" charset="-122"/>
              </a:rPr>
              <a:t>课程讲义</a:t>
            </a:r>
            <a:endParaRPr lang="zh-CN" altLang="en-US" sz="4400" b="1" dirty="0">
              <a:solidFill>
                <a:srgbClr val="FF0000"/>
              </a:solidFill>
              <a:latin typeface="华文新魏" pitchFamily="2" charset="-122"/>
              <a:ea typeface="华文新魏" pitchFamily="2" charset="-122"/>
            </a:endParaRPr>
          </a:p>
        </p:txBody>
      </p:sp>
      <p:sp>
        <p:nvSpPr>
          <p:cNvPr id="17" name="Date Placeholder 3"/>
          <p:cNvSpPr>
            <a:spLocks noGrp="1"/>
          </p:cNvSpPr>
          <p:nvPr>
            <p:ph type="dt" sz="half" idx="2"/>
          </p:nvPr>
        </p:nvSpPr>
        <p:spPr>
          <a:xfrm>
            <a:off x="2669094" y="4509120"/>
            <a:ext cx="4453883" cy="648072"/>
          </a:xfrm>
          <a:prstGeom prst="rect">
            <a:avLst/>
          </a:prstGeom>
        </p:spPr>
        <p:txBody>
          <a:bodyPr vert="horz" lIns="91440" tIns="45720" rIns="91440" bIns="45720" rtlCol="0" anchor="ctr"/>
          <a:lstStyle>
            <a:lvl1pPr algn="ctr" eaLnBrk="1" latinLnBrk="0" hangingPunct="1">
              <a:defRPr kumimoji="0" lang="zh-CN" sz="3600" b="1">
                <a:solidFill>
                  <a:schemeClr val="tx2"/>
                </a:solidFill>
                <a:latin typeface="宋体" pitchFamily="2" charset="-122"/>
                <a:ea typeface="宋体" pitchFamily="2" charset="-122"/>
              </a:defRPr>
            </a:lvl1pPr>
          </a:lstStyle>
          <a:p>
            <a:pPr algn="ctr"/>
            <a:fld id="{FF891926-ED1C-45B2-BAA6-553D270D4732}" type="datetime3">
              <a:rPr lang="zh-CN" altLang="en-US" smtClean="0"/>
              <a:t>2015年12月22日星期二</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ipe(left)">
                                      <p:cBhvr>
                                        <p:cTn id="15" dur="500"/>
                                        <p:tgtEl>
                                          <p:spTgt spid="307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 grpId="0"/>
      <p:bldP spid="4" grpId="0"/>
      <p:bldP spid="1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a:t>
            </a:fld>
            <a:endParaRPr lang="zh-CN" altLang="en-US"/>
          </a:p>
        </p:txBody>
      </p:sp>
      <p:sp>
        <p:nvSpPr>
          <p:cNvPr id="5" name="内容占位符 4"/>
          <p:cNvSpPr>
            <a:spLocks noGrp="1"/>
          </p:cNvSpPr>
          <p:nvPr>
            <p:ph sz="quarter" idx="11"/>
          </p:nvPr>
        </p:nvSpPr>
        <p:spPr>
          <a:xfrm>
            <a:off x="107504" y="764704"/>
            <a:ext cx="8892480" cy="5544616"/>
          </a:xfrm>
        </p:spPr>
        <p:txBody>
          <a:bodyPr/>
          <a:lstStyle>
            <a:lvl1pPr marL="457200" indent="-457200">
              <a:lnSpc>
                <a:spcPct val="150000"/>
              </a:lnSpc>
              <a:spcBef>
                <a:spcPts val="0"/>
              </a:spcBef>
              <a:buFont typeface="Wingdings" pitchFamily="2" charset="2"/>
              <a:buChar char="u"/>
              <a:defRPr sz="2800" baseline="0"/>
            </a:lvl1pPr>
            <a:lvl2pPr marL="539750" indent="-360363">
              <a:lnSpc>
                <a:spcPct val="150000"/>
              </a:lnSpc>
              <a:spcBef>
                <a:spcPts val="0"/>
              </a:spcBef>
              <a:buSzPct val="100000"/>
              <a:buFont typeface="Wingdings" pitchFamily="2" charset="2"/>
              <a:buChar char="Ø"/>
              <a:defRPr baseline="0"/>
            </a:lvl2pPr>
            <a:lvl3pPr marL="623888" indent="-263525">
              <a:lnSpc>
                <a:spcPct val="150000"/>
              </a:lnSpc>
              <a:spcBef>
                <a:spcPts val="0"/>
              </a:spcBef>
              <a:buFont typeface="Wingdings" pitchFamily="2" charset="2"/>
              <a:buChar char="n"/>
              <a:defRPr baseline="0"/>
            </a:lvl3pPr>
            <a:lvl4pPr marL="900113" indent="-360363">
              <a:lnSpc>
                <a:spcPct val="150000"/>
              </a:lnSpc>
              <a:spcBef>
                <a:spcPts val="0"/>
              </a:spcBef>
              <a:buSzPct val="100000"/>
              <a:buFont typeface="Wingdings" pitchFamily="2" charset="2"/>
              <a:buChar char="l"/>
              <a:defRPr/>
            </a:lvl4pPr>
            <a:lvl5pPr>
              <a:lnSpc>
                <a:spcPct val="150000"/>
              </a:lnSpc>
              <a:spcBef>
                <a:spcPts val="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Tree>
    <p:extLst>
      <p:ext uri="{BB962C8B-B14F-4D97-AF65-F5344CB8AC3E}">
        <p14:creationId xmlns:p14="http://schemas.microsoft.com/office/powerpoint/2010/main" val="43863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31640" y="116632"/>
            <a:ext cx="7632848" cy="533400"/>
          </a:xfrm>
        </p:spPr>
        <p:txBody>
          <a:bodyPr/>
          <a:lstStyle/>
          <a:p>
            <a:r>
              <a:rPr lang="zh-CN" altLang="en-US" smtClean="0"/>
              <a:t>单击此处编辑母版标题样式</a:t>
            </a:r>
            <a:endParaRPr lang="zh-CN" altLang="en-US" dirty="0"/>
          </a:p>
        </p:txBody>
      </p:sp>
      <p:sp>
        <p:nvSpPr>
          <p:cNvPr id="3" name="表格占位符 2"/>
          <p:cNvSpPr>
            <a:spLocks noGrp="1"/>
          </p:cNvSpPr>
          <p:nvPr>
            <p:ph type="tbl" idx="1"/>
          </p:nvPr>
        </p:nvSpPr>
        <p:spPr>
          <a:xfrm>
            <a:off x="179512" y="836712"/>
            <a:ext cx="8784976" cy="5484713"/>
          </a:xfrm>
        </p:spPr>
        <p:txBody>
          <a:bodyPr/>
          <a:lstStyle>
            <a:lvl1pPr marL="0" indent="0">
              <a:buNone/>
              <a:defRPr/>
            </a:lvl1pPr>
          </a:lstStyle>
          <a:p>
            <a:r>
              <a:rPr lang="zh-CN" altLang="en-US" smtClean="0"/>
              <a:t>单击图标添加表格</a:t>
            </a:r>
            <a:endParaRPr lang="zh-CN" altLang="en-US" dirty="0"/>
          </a:p>
        </p:txBody>
      </p:sp>
      <p:sp>
        <p:nvSpPr>
          <p:cNvPr id="6" name="灯片编号占位符 5"/>
          <p:cNvSpPr>
            <a:spLocks noGrp="1"/>
          </p:cNvSpPr>
          <p:nvPr>
            <p:ph type="sldNum" sz="quarter" idx="12"/>
          </p:nvPr>
        </p:nvSpPr>
        <p:spPr>
          <a:xfrm>
            <a:off x="7884368" y="6428779"/>
            <a:ext cx="1090464" cy="384597"/>
          </a:xfrm>
        </p:spPr>
        <p:txBody>
          <a:bodyPr/>
          <a:lstStyle>
            <a:lvl1pPr>
              <a:defRPr/>
            </a:lvl1pPr>
          </a:lstStyle>
          <a:p>
            <a:pPr>
              <a:defRPr/>
            </a:pPr>
            <a:fld id="{77851349-B7D9-403A-A43C-C644AFE9196E}" type="slidenum">
              <a:rPr lang="zh-CN" altLang="en-US" smtClean="0"/>
              <a:pPr>
                <a:defRPr/>
              </a:pPr>
              <a:t>‹#›</a:t>
            </a:fld>
            <a:endParaRPr lang="zh-CN" altLang="en-US"/>
          </a:p>
        </p:txBody>
      </p:sp>
    </p:spTree>
    <p:extLst>
      <p:ext uri="{BB962C8B-B14F-4D97-AF65-F5344CB8AC3E}">
        <p14:creationId xmlns:p14="http://schemas.microsoft.com/office/powerpoint/2010/main" val="270573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对象">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fld id="{77851349-B7D9-403A-A43C-C644AFE9196E}" type="slidenum">
              <a:rPr lang="zh-CN" altLang="en-US" smtClean="0"/>
              <a:pPr>
                <a:defRPr/>
              </a:pPr>
              <a:t>‹#›</a:t>
            </a:fld>
            <a:endParaRPr lang="zh-CN" altLang="en-US"/>
          </a:p>
        </p:txBody>
      </p:sp>
      <p:sp>
        <p:nvSpPr>
          <p:cNvPr id="5" name="SmartArt 占位符 4"/>
          <p:cNvSpPr>
            <a:spLocks noGrp="1"/>
          </p:cNvSpPr>
          <p:nvPr>
            <p:ph type="dgm" sz="quarter" idx="11"/>
          </p:nvPr>
        </p:nvSpPr>
        <p:spPr>
          <a:xfrm>
            <a:off x="179512" y="836712"/>
            <a:ext cx="8712968" cy="5472608"/>
          </a:xfrm>
        </p:spPr>
        <p:txBody>
          <a:bodyPr/>
          <a:lstStyle/>
          <a:p>
            <a:r>
              <a:rPr lang="zh-CN" altLang="en-US" smtClean="0"/>
              <a:t>单击图标添加 </a:t>
            </a:r>
            <a:r>
              <a:rPr lang="en-US" altLang="zh-CN" smtClean="0"/>
              <a:t>SmartArt </a:t>
            </a:r>
            <a:r>
              <a:rPr lang="zh-CN" altLang="en-US" smtClean="0"/>
              <a:t>图形</a:t>
            </a:r>
            <a:endParaRPr lang="zh-CN" altLang="en-US" dirty="0"/>
          </a:p>
        </p:txBody>
      </p:sp>
    </p:spTree>
    <p:extLst>
      <p:ext uri="{BB962C8B-B14F-4D97-AF65-F5344CB8AC3E}">
        <p14:creationId xmlns:p14="http://schemas.microsoft.com/office/powerpoint/2010/main" val="26337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a:xfrm>
            <a:off x="2195736" y="6453336"/>
            <a:ext cx="4464496" cy="384597"/>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020670B1-1FB1-4A58-9AD7-5E524B89C57C}" type="slidenum">
              <a:rPr lang="zh-CN" altLang="en-US" smtClean="0"/>
              <a:pPr>
                <a:defRPr/>
              </a:pPr>
              <a:t>‹#›</a:t>
            </a:fld>
            <a:endParaRPr lang="zh-CN" altLang="en-US"/>
          </a:p>
        </p:txBody>
      </p:sp>
    </p:spTree>
    <p:extLst>
      <p:ext uri="{BB962C8B-B14F-4D97-AF65-F5344CB8AC3E}">
        <p14:creationId xmlns:p14="http://schemas.microsoft.com/office/powerpoint/2010/main" val="822747859"/>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grayWhite">
          <a:xfrm>
            <a:off x="1142976" y="4429132"/>
            <a:ext cx="8001024" cy="1171580"/>
          </a:xfrm>
          <a:noFill/>
          <a:ln>
            <a:noFill/>
          </a:ln>
        </p:spPr>
        <p:txBody>
          <a:bodyPr/>
          <a:lstStyle>
            <a:lvl1pPr marL="0" indent="0">
              <a:buFont typeface="Wingdings" pitchFamily="2" charset="2"/>
              <a:buNone/>
              <a:defRPr sz="4400" b="1" i="0" baseline="0">
                <a:solidFill>
                  <a:srgbClr val="002060"/>
                </a:solidFill>
                <a:latin typeface="华文中宋" pitchFamily="2" charset="-122"/>
                <a:ea typeface="华文中宋" pitchFamily="2" charset="-122"/>
              </a:defRPr>
            </a:lvl1pPr>
          </a:lstStyle>
          <a:p>
            <a:r>
              <a:rPr lang="zh-CN" altLang="en-US" smtClean="0"/>
              <a:t>单击此处编辑母版副标题样式</a:t>
            </a:r>
            <a:endParaRPr lang="zh-CN" altLang="en-US" dirty="0"/>
          </a:p>
        </p:txBody>
      </p:sp>
      <p:sp>
        <p:nvSpPr>
          <p:cNvPr id="3074" name="Rectangle 2"/>
          <p:cNvSpPr>
            <a:spLocks noGrp="1" noChangeArrowheads="1"/>
          </p:cNvSpPr>
          <p:nvPr>
            <p:ph type="ctrTitle"/>
          </p:nvPr>
        </p:nvSpPr>
        <p:spPr bwMode="ltGray">
          <a:xfrm>
            <a:off x="585790" y="2819400"/>
            <a:ext cx="8558242" cy="1466856"/>
          </a:xfrm>
        </p:spPr>
        <p:txBody>
          <a:bodyPr/>
          <a:lstStyle>
            <a:lvl1pPr algn="l">
              <a:defRPr sz="5400" b="1" i="0" baseline="0">
                <a:solidFill>
                  <a:srgbClr val="C00000"/>
                </a:solidFill>
                <a:effectLst/>
                <a:latin typeface="Arial Unicode MS" pitchFamily="34" charset="-122"/>
                <a:ea typeface="黑体" pitchFamily="2"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794264129"/>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mailto:etrxyin@scut.edu.c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1" name="Rectangle 32"/>
          <p:cNvSpPr>
            <a:spLocks noChangeArrowheads="1"/>
          </p:cNvSpPr>
          <p:nvPr/>
        </p:nvSpPr>
        <p:spPr bwMode="ltGray">
          <a:xfrm>
            <a:off x="-17873" y="6363899"/>
            <a:ext cx="9180782" cy="515624"/>
          </a:xfrm>
          <a:prstGeom prst="rect">
            <a:avLst/>
          </a:prstGeom>
          <a:solidFill>
            <a:srgbClr val="BC0000"/>
          </a:solidFill>
          <a:ln>
            <a:noFill/>
          </a:ln>
          <a:effectLst/>
          <a:extLst/>
        </p:spPr>
        <p:txBody>
          <a:bodyPr wrap="none" anchor="ctr"/>
          <a:lstStyle/>
          <a:p>
            <a:endParaRPr lang="zh-CN" altLang="en-US"/>
          </a:p>
        </p:txBody>
      </p:sp>
      <p:grpSp>
        <p:nvGrpSpPr>
          <p:cNvPr id="2" name="组合 1"/>
          <p:cNvGrpSpPr/>
          <p:nvPr/>
        </p:nvGrpSpPr>
        <p:grpSpPr>
          <a:xfrm>
            <a:off x="-17874" y="0"/>
            <a:ext cx="9180783" cy="738282"/>
            <a:chOff x="-17874" y="0"/>
            <a:chExt cx="9180783" cy="738282"/>
          </a:xfrm>
        </p:grpSpPr>
        <p:sp>
          <p:nvSpPr>
            <p:cNvPr id="1056" name="Rectangle 32"/>
            <p:cNvSpPr>
              <a:spLocks noChangeArrowheads="1"/>
            </p:cNvSpPr>
            <p:nvPr/>
          </p:nvSpPr>
          <p:spPr bwMode="ltGray">
            <a:xfrm>
              <a:off x="-17874" y="0"/>
              <a:ext cx="9180783" cy="692696"/>
            </a:xfrm>
            <a:prstGeom prst="rect">
              <a:avLst/>
            </a:prstGeom>
            <a:solidFill>
              <a:srgbClr val="2B0C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Rectangle 40"/>
            <p:cNvSpPr>
              <a:spLocks noChangeArrowheads="1"/>
            </p:cNvSpPr>
            <p:nvPr userDrawn="1"/>
          </p:nvSpPr>
          <p:spPr bwMode="gray">
            <a:xfrm>
              <a:off x="-11133" y="666845"/>
              <a:ext cx="9160186" cy="7143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6" name="Rectangle 2"/>
          <p:cNvSpPr>
            <a:spLocks noGrp="1" noChangeArrowheads="1"/>
          </p:cNvSpPr>
          <p:nvPr>
            <p:ph type="title"/>
          </p:nvPr>
        </p:nvSpPr>
        <p:spPr bwMode="auto">
          <a:xfrm>
            <a:off x="-1" y="0"/>
            <a:ext cx="9162909" cy="664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158824" y="779239"/>
            <a:ext cx="8877672" cy="5458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30" name="Rectangle 6"/>
          <p:cNvSpPr>
            <a:spLocks noGrp="1" noChangeArrowheads="1"/>
          </p:cNvSpPr>
          <p:nvPr>
            <p:ph type="sldNum" sz="quarter" idx="4"/>
          </p:nvPr>
        </p:nvSpPr>
        <p:spPr bwMode="auto">
          <a:xfrm>
            <a:off x="8194644" y="6496846"/>
            <a:ext cx="864096" cy="28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800" b="1">
                <a:solidFill>
                  <a:srgbClr val="FFFF00"/>
                </a:solidFill>
                <a:ea typeface="宋体" charset="-122"/>
              </a:defRPr>
            </a:lvl1pPr>
          </a:lstStyle>
          <a:p>
            <a:pPr>
              <a:defRPr/>
            </a:pPr>
            <a:fld id="{77851349-B7D9-403A-A43C-C644AFE9196E}" type="slidenum">
              <a:rPr lang="zh-CN" altLang="en-US" smtClean="0"/>
              <a:pPr>
                <a:defRPr/>
              </a:pPr>
              <a:t>‹#›</a:t>
            </a:fld>
            <a:endParaRPr lang="zh-CN" altLang="en-US"/>
          </a:p>
        </p:txBody>
      </p:sp>
      <p:sp>
        <p:nvSpPr>
          <p:cNvPr id="5" name="矩形 4"/>
          <p:cNvSpPr/>
          <p:nvPr/>
        </p:nvSpPr>
        <p:spPr>
          <a:xfrm>
            <a:off x="179512" y="6474822"/>
            <a:ext cx="8064896" cy="338554"/>
          </a:xfrm>
          <a:prstGeom prst="rect">
            <a:avLst/>
          </a:prstGeom>
        </p:spPr>
        <p:txBody>
          <a:bodyPr wrap="square">
            <a:spAutoFit/>
          </a:bodyPr>
          <a:lstStyle/>
          <a:p>
            <a:r>
              <a:rPr lang="en-US" altLang="zh-CN" sz="1600" b="1" i="0" dirty="0" smtClean="0">
                <a:solidFill>
                  <a:srgbClr val="FFC000"/>
                </a:solidFill>
                <a:latin typeface="Times New Roman" pitchFamily="18" charset="0"/>
                <a:cs typeface="Times New Roman" pitchFamily="18" charset="0"/>
              </a:rPr>
              <a:t>《</a:t>
            </a:r>
            <a:r>
              <a:rPr lang="zh-CN" altLang="en-US" sz="1600" b="1" i="0" dirty="0" smtClean="0">
                <a:solidFill>
                  <a:srgbClr val="FFC000"/>
                </a:solidFill>
                <a:latin typeface="Times New Roman" pitchFamily="18" charset="0"/>
                <a:cs typeface="Times New Roman" pitchFamily="18" charset="0"/>
              </a:rPr>
              <a:t>电路与模拟电子技术</a:t>
            </a:r>
            <a:r>
              <a:rPr lang="en-US" altLang="zh-CN" sz="1600" b="1" i="0" dirty="0" smtClean="0">
                <a:solidFill>
                  <a:srgbClr val="FFC000"/>
                </a:solidFill>
                <a:latin typeface="Times New Roman" pitchFamily="18" charset="0"/>
                <a:cs typeface="Times New Roman" pitchFamily="18" charset="0"/>
              </a:rPr>
              <a:t>》</a:t>
            </a:r>
            <a:r>
              <a:rPr lang="zh-CN" altLang="en-US" sz="1600" b="1" i="0" dirty="0" smtClean="0">
                <a:solidFill>
                  <a:srgbClr val="FFC000"/>
                </a:solidFill>
                <a:latin typeface="Times New Roman" pitchFamily="18" charset="0"/>
                <a:cs typeface="Times New Roman" pitchFamily="18" charset="0"/>
              </a:rPr>
              <a:t>课程讲义 </a:t>
            </a:r>
            <a:r>
              <a:rPr lang="en-US" altLang="zh-CN" sz="1600" b="1" i="1" dirty="0" smtClean="0">
                <a:solidFill>
                  <a:srgbClr val="FFC000"/>
                </a:solidFill>
                <a:latin typeface="Times New Roman" pitchFamily="18" charset="0"/>
                <a:cs typeface="Times New Roman" pitchFamily="18" charset="0"/>
              </a:rPr>
              <a:t>Professor </a:t>
            </a:r>
            <a:r>
              <a:rPr lang="en-US" altLang="zh-CN" sz="1600" b="1" i="1" dirty="0" err="1" smtClean="0">
                <a:solidFill>
                  <a:srgbClr val="FFC000"/>
                </a:solidFill>
                <a:latin typeface="Times New Roman" pitchFamily="18" charset="0"/>
                <a:cs typeface="Times New Roman" pitchFamily="18" charset="0"/>
              </a:rPr>
              <a:t>Rui</a:t>
            </a:r>
            <a:r>
              <a:rPr lang="en-US" altLang="zh-CN" sz="1600" b="1" i="1" dirty="0" smtClean="0">
                <a:solidFill>
                  <a:srgbClr val="FFC000"/>
                </a:solidFill>
                <a:latin typeface="Times New Roman" pitchFamily="18" charset="0"/>
                <a:cs typeface="Times New Roman" pitchFamily="18" charset="0"/>
              </a:rPr>
              <a:t>-Xiang Yin</a:t>
            </a:r>
            <a:r>
              <a:rPr lang="en-US" altLang="zh-CN" sz="1600" b="1" i="0" dirty="0" smtClean="0">
                <a:solidFill>
                  <a:srgbClr val="FFC000"/>
                </a:solidFill>
                <a:latin typeface="Times New Roman" pitchFamily="18" charset="0"/>
                <a:cs typeface="Times New Roman" pitchFamily="18" charset="0"/>
              </a:rPr>
              <a:t>(</a:t>
            </a:r>
            <a:r>
              <a:rPr lang="en-US" altLang="zh-CN" sz="1600" b="1" i="1" dirty="0" smtClean="0">
                <a:solidFill>
                  <a:srgbClr val="FFC000"/>
                </a:solidFill>
                <a:latin typeface="Times New Roman" pitchFamily="18" charset="0"/>
                <a:cs typeface="Times New Roman" pitchFamily="18" charset="0"/>
              </a:rPr>
              <a:t>PhD</a:t>
            </a:r>
            <a:r>
              <a:rPr lang="en-US" altLang="zh-CN" sz="1600" b="1" i="0" dirty="0" smtClean="0">
                <a:solidFill>
                  <a:srgbClr val="FFC000"/>
                </a:solidFill>
                <a:latin typeface="Times New Roman" pitchFamily="18" charset="0"/>
                <a:cs typeface="Times New Roman" pitchFamily="18" charset="0"/>
              </a:rPr>
              <a:t>)</a:t>
            </a:r>
            <a:r>
              <a:rPr lang="en-US" altLang="zh-CN" sz="1600" b="1" i="1" dirty="0" smtClean="0">
                <a:solidFill>
                  <a:srgbClr val="FFC000"/>
                </a:solidFill>
                <a:latin typeface="Times New Roman" pitchFamily="18" charset="0"/>
                <a:cs typeface="Times New Roman" pitchFamily="18" charset="0"/>
              </a:rPr>
              <a:t>  </a:t>
            </a:r>
            <a:r>
              <a:rPr lang="en-US" altLang="zh-CN" sz="1600" dirty="0" smtClean="0">
                <a:solidFill>
                  <a:srgbClr val="FFC000"/>
                </a:solidFill>
                <a:hlinkClick r:id="rId9"/>
              </a:rPr>
              <a:t>etrxyin@scut.edu.cn</a:t>
            </a:r>
            <a:r>
              <a:rPr lang="en-US" altLang="zh-CN" sz="1600" dirty="0" smtClean="0">
                <a:solidFill>
                  <a:srgbClr val="FFC000"/>
                </a:solidFill>
              </a:rPr>
              <a:t>  </a:t>
            </a:r>
            <a:endParaRPr lang="zh-CN" altLang="en-US" sz="1600" dirty="0">
              <a:solidFill>
                <a:srgbClr val="FFC000"/>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Lst>
  <p:hf hdr="0" ftr="0"/>
  <p:txStyles>
    <p:titleStyle>
      <a:lvl1pPr algn="ctr" rtl="0" eaLnBrk="1" fontAlgn="base" hangingPunct="1">
        <a:spcBef>
          <a:spcPct val="0"/>
        </a:spcBef>
        <a:spcAft>
          <a:spcPct val="0"/>
        </a:spcAft>
        <a:defRPr sz="3600" b="1" baseline="0">
          <a:solidFill>
            <a:srgbClr val="FFFF00"/>
          </a:solidFill>
          <a:latin typeface="Times New Roman" pitchFamily="18" charset="0"/>
          <a:ea typeface="黑体" pitchFamily="49" charset="-122"/>
          <a:cs typeface="+mj-cs"/>
        </a:defRPr>
      </a:lvl1pPr>
      <a:lvl2pPr algn="r" rtl="0" eaLnBrk="1" fontAlgn="base" hangingPunct="1">
        <a:spcBef>
          <a:spcPct val="0"/>
        </a:spcBef>
        <a:spcAft>
          <a:spcPct val="0"/>
        </a:spcAft>
        <a:defRPr sz="4000">
          <a:solidFill>
            <a:schemeClr val="bg1"/>
          </a:solidFill>
          <a:latin typeface="Arial" charset="0"/>
        </a:defRPr>
      </a:lvl2pPr>
      <a:lvl3pPr algn="r" rtl="0" eaLnBrk="1" fontAlgn="base" hangingPunct="1">
        <a:spcBef>
          <a:spcPct val="0"/>
        </a:spcBef>
        <a:spcAft>
          <a:spcPct val="0"/>
        </a:spcAft>
        <a:defRPr sz="4000">
          <a:solidFill>
            <a:schemeClr val="bg1"/>
          </a:solidFill>
          <a:latin typeface="Arial" charset="0"/>
        </a:defRPr>
      </a:lvl3pPr>
      <a:lvl4pPr algn="r" rtl="0" eaLnBrk="1" fontAlgn="base" hangingPunct="1">
        <a:spcBef>
          <a:spcPct val="0"/>
        </a:spcBef>
        <a:spcAft>
          <a:spcPct val="0"/>
        </a:spcAft>
        <a:defRPr sz="4000">
          <a:solidFill>
            <a:schemeClr val="bg1"/>
          </a:solidFill>
          <a:latin typeface="Arial" charset="0"/>
        </a:defRPr>
      </a:lvl4pPr>
      <a:lvl5pPr algn="r" rtl="0" eaLnBrk="1" fontAlgn="base" hangingPunct="1">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n"/>
        <a:defRPr sz="2800" b="1" baseline="0">
          <a:solidFill>
            <a:schemeClr val="tx2"/>
          </a:solidFill>
          <a:latin typeface="Times New Roman" pitchFamily="18" charset="0"/>
          <a:ea typeface="+mn-ea"/>
          <a:cs typeface="+mn-cs"/>
        </a:defRPr>
      </a:lvl1pPr>
      <a:lvl2pPr marL="742950" indent="-285750" algn="l" rtl="0" eaLnBrk="1" fontAlgn="base" hangingPunct="1">
        <a:spcBef>
          <a:spcPct val="20000"/>
        </a:spcBef>
        <a:spcAft>
          <a:spcPct val="0"/>
        </a:spcAft>
        <a:buSzPct val="100000"/>
        <a:buFont typeface="Wingdings" pitchFamily="2" charset="2"/>
        <a:buChar char="u"/>
        <a:defRPr sz="2800" b="1" baseline="0">
          <a:solidFill>
            <a:schemeClr val="tx2"/>
          </a:solidFill>
          <a:latin typeface="Times New Roman" pitchFamily="18" charset="0"/>
        </a:defRPr>
      </a:lvl2pPr>
      <a:lvl3pPr marL="1143000" indent="-228600" algn="l" rtl="0" eaLnBrk="1" fontAlgn="base" hangingPunct="1">
        <a:spcBef>
          <a:spcPct val="20000"/>
        </a:spcBef>
        <a:spcAft>
          <a:spcPct val="0"/>
        </a:spcAft>
        <a:buFont typeface="Wingdings" pitchFamily="2" charset="2"/>
        <a:buChar char="Ø"/>
        <a:defRPr sz="2400" b="1" baseline="0">
          <a:solidFill>
            <a:schemeClr val="tx2"/>
          </a:solidFill>
          <a:latin typeface="Times New Roman" pitchFamily="18" charset="0"/>
        </a:defRPr>
      </a:lvl3pPr>
      <a:lvl4pPr marL="1600200" indent="-228600" algn="l" rtl="0" eaLnBrk="1" fontAlgn="base" hangingPunct="1">
        <a:spcBef>
          <a:spcPct val="20000"/>
        </a:spcBef>
        <a:spcAft>
          <a:spcPct val="0"/>
        </a:spcAft>
        <a:buSzPct val="60000"/>
        <a:buFont typeface="Wingdings 2" pitchFamily="18" charset="2"/>
        <a:buChar char=""/>
        <a:defRPr sz="2000" b="1">
          <a:solidFill>
            <a:schemeClr val="tx2"/>
          </a:solidFill>
          <a:latin typeface="+mn-lt"/>
        </a:defRPr>
      </a:lvl4pPr>
      <a:lvl5pPr marL="2057400" indent="-228600" algn="l" rtl="0" eaLnBrk="1" fontAlgn="base" hangingPunct="1">
        <a:spcBef>
          <a:spcPct val="20000"/>
        </a:spcBef>
        <a:spcAft>
          <a:spcPct val="0"/>
        </a:spcAft>
        <a:buFont typeface="Wingdings" pitchFamily="2" charset="2"/>
        <a:buChar char="§"/>
        <a:defRPr sz="2000" b="1">
          <a:solidFill>
            <a:schemeClr val="tx2"/>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e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Circuit_Files/Chapter9/&#21322;&#27874;&#25972;&#27969;&#30005;&#23481;&#28388;&#27874;.ms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Circuit_Files/Chapter9/&#26725;&#24335;&#20840;&#27874;&#25972;&#27969;&#30005;&#23481;&#28388;&#27874;.ms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29.emf"/><Relationship Id="rId5" Type="http://schemas.openxmlformats.org/officeDocument/2006/relationships/oleObject" Target="../embeddings/oleObject14.bin"/><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4.emf"/><Relationship Id="rId5" Type="http://schemas.openxmlformats.org/officeDocument/2006/relationships/oleObject" Target="../embeddings/oleObject17.bin"/><Relationship Id="rId4" Type="http://schemas.openxmlformats.org/officeDocument/2006/relationships/image" Target="../media/image33.wmf"/><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43.wmf"/><Relationship Id="rId2" Type="http://schemas.openxmlformats.org/officeDocument/2006/relationships/slideLayout" Target="../slideLayouts/slideLayout2.xml"/><Relationship Id="rId16" Type="http://schemas.openxmlformats.org/officeDocument/2006/relationships/image" Target="../media/image45.wmf"/><Relationship Id="rId1" Type="http://schemas.openxmlformats.org/officeDocument/2006/relationships/vmlDrawing" Target="../drawings/vmlDrawing6.vml"/><Relationship Id="rId6" Type="http://schemas.openxmlformats.org/officeDocument/2006/relationships/image" Target="../media/image40.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22.bin"/><Relationship Id="rId14" Type="http://schemas.openxmlformats.org/officeDocument/2006/relationships/image" Target="../media/image44.wmf"/></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7.bin"/><Relationship Id="rId5" Type="http://schemas.openxmlformats.org/officeDocument/2006/relationships/image" Target="../media/image46.emf"/><Relationship Id="rId4"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9.bin"/><Relationship Id="rId5" Type="http://schemas.openxmlformats.org/officeDocument/2006/relationships/image" Target="../media/image49.wmf"/><Relationship Id="rId4"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1.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56.emf"/><Relationship Id="rId3" Type="http://schemas.openxmlformats.org/officeDocument/2006/relationships/image" Target="../media/image58.png"/><Relationship Id="rId7" Type="http://schemas.openxmlformats.org/officeDocument/2006/relationships/image" Target="../media/image53.wmf"/><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2.bin"/><Relationship Id="rId11" Type="http://schemas.openxmlformats.org/officeDocument/2006/relationships/image" Target="../media/image55.emf"/><Relationship Id="rId5" Type="http://schemas.openxmlformats.org/officeDocument/2006/relationships/image" Target="../media/image52.wmf"/><Relationship Id="rId15" Type="http://schemas.openxmlformats.org/officeDocument/2006/relationships/image" Target="../media/image57.e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54.wmf"/><Relationship Id="rId14"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61.emf"/><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9.wmf"/><Relationship Id="rId5" Type="http://schemas.openxmlformats.org/officeDocument/2006/relationships/oleObject" Target="../embeddings/oleObject37.bin"/><Relationship Id="rId4" Type="http://schemas.openxmlformats.org/officeDocument/2006/relationships/image" Target="../media/image6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67.png"/><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image" Target="../media/image64.png"/><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66.wmf"/><Relationship Id="rId4" Type="http://schemas.openxmlformats.org/officeDocument/2006/relationships/image" Target="../media/image63.png"/><Relationship Id="rId9" Type="http://schemas.openxmlformats.org/officeDocument/2006/relationships/oleObject" Target="../embeddings/oleObject42.bin"/><Relationship Id="rId14" Type="http://schemas.openxmlformats.org/officeDocument/2006/relationships/image" Target="../media/image68.wmf"/></Relationships>
</file>

<file path=ppt/slides/_rels/slide3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74.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oleObject" Target="../embeddings/oleObject50.bin"/><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71.png"/><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image" Target="../media/image75.wmf"/><Relationship Id="rId10" Type="http://schemas.openxmlformats.org/officeDocument/2006/relationships/image" Target="../media/image73.wmf"/><Relationship Id="rId4" Type="http://schemas.openxmlformats.org/officeDocument/2006/relationships/image" Target="../media/image70.png"/><Relationship Id="rId9" Type="http://schemas.openxmlformats.org/officeDocument/2006/relationships/oleObject" Target="../embeddings/oleObject48.bin"/><Relationship Id="rId14" Type="http://schemas.openxmlformats.org/officeDocument/2006/relationships/oleObject" Target="../embeddings/oleObject51.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5.xml"/><Relationship Id="rId1" Type="http://schemas.openxmlformats.org/officeDocument/2006/relationships/vmlDrawing" Target="../drawings/vmlDrawing14.vml"/><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5.xml"/><Relationship Id="rId1" Type="http://schemas.openxmlformats.org/officeDocument/2006/relationships/vmlDrawing" Target="../drawings/vmlDrawing15.vml"/><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80.emf"/><Relationship Id="rId18" Type="http://schemas.openxmlformats.org/officeDocument/2006/relationships/oleObject" Target="../embeddings/oleObject61.bin"/><Relationship Id="rId3" Type="http://schemas.openxmlformats.org/officeDocument/2006/relationships/image" Target="../media/image84.png"/><Relationship Id="rId7" Type="http://schemas.openxmlformats.org/officeDocument/2006/relationships/image" Target="../media/image77.emf"/><Relationship Id="rId12" Type="http://schemas.openxmlformats.org/officeDocument/2006/relationships/oleObject" Target="../embeddings/oleObject58.bin"/><Relationship Id="rId17" Type="http://schemas.openxmlformats.org/officeDocument/2006/relationships/image" Target="../media/image82.emf"/><Relationship Id="rId2" Type="http://schemas.openxmlformats.org/officeDocument/2006/relationships/slideLayout" Target="../slideLayouts/slideLayout2.xml"/><Relationship Id="rId16" Type="http://schemas.openxmlformats.org/officeDocument/2006/relationships/oleObject" Target="../embeddings/oleObject60.bin"/><Relationship Id="rId1" Type="http://schemas.openxmlformats.org/officeDocument/2006/relationships/vmlDrawing" Target="../drawings/vmlDrawing16.vml"/><Relationship Id="rId6" Type="http://schemas.openxmlformats.org/officeDocument/2006/relationships/oleObject" Target="../embeddings/oleObject55.bin"/><Relationship Id="rId11" Type="http://schemas.openxmlformats.org/officeDocument/2006/relationships/image" Target="../media/image79.emf"/><Relationship Id="rId5" Type="http://schemas.openxmlformats.org/officeDocument/2006/relationships/image" Target="../media/image76.emf"/><Relationship Id="rId15" Type="http://schemas.openxmlformats.org/officeDocument/2006/relationships/image" Target="../media/image81.emf"/><Relationship Id="rId10" Type="http://schemas.openxmlformats.org/officeDocument/2006/relationships/oleObject" Target="../embeddings/oleObject57.bin"/><Relationship Id="rId19" Type="http://schemas.openxmlformats.org/officeDocument/2006/relationships/image" Target="../media/image83.emf"/><Relationship Id="rId4" Type="http://schemas.openxmlformats.org/officeDocument/2006/relationships/oleObject" Target="../embeddings/oleObject54.bin"/><Relationship Id="rId9" Type="http://schemas.openxmlformats.org/officeDocument/2006/relationships/image" Target="../media/image78.emf"/><Relationship Id="rId14" Type="http://schemas.openxmlformats.org/officeDocument/2006/relationships/oleObject" Target="../embeddings/oleObject59.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89.png"/><Relationship Id="rId7" Type="http://schemas.openxmlformats.org/officeDocument/2006/relationships/image" Target="../media/image86.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3.bin"/><Relationship Id="rId11" Type="http://schemas.openxmlformats.org/officeDocument/2006/relationships/image" Target="../media/image88.emf"/><Relationship Id="rId5" Type="http://schemas.openxmlformats.org/officeDocument/2006/relationships/image" Target="../media/image85.e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87.e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1.png"/><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oleObject" Target="../embeddings/oleObject67.bin"/><Relationship Id="rId5" Type="http://schemas.openxmlformats.org/officeDocument/2006/relationships/image" Target="../media/image90.wmf"/><Relationship Id="rId4" Type="http://schemas.openxmlformats.org/officeDocument/2006/relationships/oleObject" Target="../embeddings/oleObject66.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vmlDrawing" Target="../drawings/vmlDrawing19.vml"/><Relationship Id="rId5" Type="http://schemas.openxmlformats.org/officeDocument/2006/relationships/image" Target="../media/image91.png"/><Relationship Id="rId4" Type="http://schemas.openxmlformats.org/officeDocument/2006/relationships/oleObject" Target="../embeddings/oleObject6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slideLayout" Target="../slideLayouts/slideLayout5.xml"/><Relationship Id="rId1" Type="http://schemas.openxmlformats.org/officeDocument/2006/relationships/vmlDrawing" Target="../drawings/vmlDrawing20.vml"/><Relationship Id="rId5" Type="http://schemas.openxmlformats.org/officeDocument/2006/relationships/image" Target="../media/image97.wmf"/><Relationship Id="rId4" Type="http://schemas.openxmlformats.org/officeDocument/2006/relationships/oleObject" Target="../embeddings/oleObject69.bin"/></Relationships>
</file>

<file path=ppt/slides/_rels/slide47.x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image" Target="../media/image105.emf"/><Relationship Id="rId7" Type="http://schemas.openxmlformats.org/officeDocument/2006/relationships/image" Target="../media/image103.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71.bin"/><Relationship Id="rId5" Type="http://schemas.openxmlformats.org/officeDocument/2006/relationships/image" Target="../media/image102.wmf"/><Relationship Id="rId4" Type="http://schemas.openxmlformats.org/officeDocument/2006/relationships/oleObject" Target="../embeddings/oleObject70.bin"/><Relationship Id="rId9" Type="http://schemas.openxmlformats.org/officeDocument/2006/relationships/image" Target="../media/image104.wmf"/></Relationships>
</file>

<file path=ppt/slides/_rels/slide5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06.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5.xml"/><Relationship Id="rId1" Type="http://schemas.openxmlformats.org/officeDocument/2006/relationships/vmlDrawing" Target="../drawings/vmlDrawing23.vml"/><Relationship Id="rId4" Type="http://schemas.openxmlformats.org/officeDocument/2006/relationships/image" Target="../media/image106.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5.xml"/><Relationship Id="rId1" Type="http://schemas.openxmlformats.org/officeDocument/2006/relationships/vmlDrawing" Target="../drawings/vmlDrawing24.vml"/><Relationship Id="rId4" Type="http://schemas.openxmlformats.org/officeDocument/2006/relationships/image" Target="../media/image106.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image" Target="../media/image106.emf"/><Relationship Id="rId5" Type="http://schemas.openxmlformats.org/officeDocument/2006/relationships/oleObject" Target="../embeddings/oleObject77.bin"/><Relationship Id="rId4" Type="http://schemas.openxmlformats.org/officeDocument/2006/relationships/image" Target="../media/image107.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wmf"/><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e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oleObject" Target="../embeddings/oleObject5.bin"/><Relationship Id="rId1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3"/>
          <p:cNvSpPr>
            <a:spLocks noGrp="1"/>
          </p:cNvSpPr>
          <p:nvPr>
            <p:ph type="ctrTitle"/>
          </p:nvPr>
        </p:nvSpPr>
        <p:spPr/>
        <p:txBody>
          <a:bodyPr/>
          <a:lstStyle/>
          <a:p>
            <a:r>
              <a:rPr lang="zh-CN" altLang="en-US" dirty="0"/>
              <a:t>第</a:t>
            </a:r>
            <a:r>
              <a:rPr lang="en-US" altLang="zh-CN" dirty="0"/>
              <a:t>9</a:t>
            </a:r>
            <a:r>
              <a:rPr lang="zh-CN" altLang="en-US" dirty="0"/>
              <a:t>章 直流电源</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p:txBody>
          <a:bodyPr/>
          <a:lstStyle/>
          <a:p>
            <a:pPr eaLnBrk="1" hangingPunct="1"/>
            <a:r>
              <a:rPr lang="en-US" altLang="zh-CN" smtClean="0">
                <a:ea typeface="宋体" charset="-122"/>
              </a:rPr>
              <a:t>9.1.2 </a:t>
            </a:r>
            <a:r>
              <a:rPr lang="zh-CN" altLang="en-US" smtClean="0">
                <a:ea typeface="宋体" charset="-122"/>
              </a:rPr>
              <a:t>滤波电路</a:t>
            </a:r>
            <a:r>
              <a:rPr lang="zh-CN" altLang="en-US" smtClean="0">
                <a:ea typeface="楷体_GB2312" pitchFamily="49" charset="-122"/>
              </a:rPr>
              <a:t>（续</a:t>
            </a:r>
            <a:r>
              <a:rPr lang="en-US" altLang="zh-CN" smtClean="0">
                <a:ea typeface="楷体_GB2312" pitchFamily="49" charset="-122"/>
              </a:rPr>
              <a:t>2</a:t>
            </a:r>
            <a:r>
              <a:rPr lang="zh-CN" altLang="en-US" smtClean="0">
                <a:ea typeface="楷体_GB2312" pitchFamily="49" charset="-122"/>
              </a:rPr>
              <a:t>）</a:t>
            </a:r>
          </a:p>
        </p:txBody>
      </p:sp>
      <p:sp>
        <p:nvSpPr>
          <p:cNvPr id="54276" name="Text Box 4"/>
          <p:cNvSpPr txBox="1">
            <a:spLocks noChangeArrowheads="1"/>
          </p:cNvSpPr>
          <p:nvPr/>
        </p:nvSpPr>
        <p:spPr bwMode="auto">
          <a:xfrm>
            <a:off x="504825" y="4575175"/>
            <a:ext cx="838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a:t>半波整流滤波电路负载电压平均值</a:t>
            </a:r>
            <a:r>
              <a:rPr kumimoji="1" lang="en-US" altLang="zh-CN" i="1"/>
              <a:t>U</a:t>
            </a:r>
            <a:r>
              <a:rPr kumimoji="1" lang="en-US" altLang="zh-CN" baseline="-25000"/>
              <a:t>o</a:t>
            </a:r>
            <a:r>
              <a:rPr kumimoji="1" lang="zh-CN" altLang="en-US"/>
              <a:t>近似为：</a:t>
            </a:r>
          </a:p>
        </p:txBody>
      </p:sp>
      <p:graphicFrame>
        <p:nvGraphicFramePr>
          <p:cNvPr id="54277" name="Object 5"/>
          <p:cNvGraphicFramePr>
            <a:graphicFrameLocks noChangeAspect="1"/>
          </p:cNvGraphicFramePr>
          <p:nvPr/>
        </p:nvGraphicFramePr>
        <p:xfrm>
          <a:off x="6630988" y="4579938"/>
          <a:ext cx="960437" cy="457200"/>
        </p:xfrm>
        <a:graphic>
          <a:graphicData uri="http://schemas.openxmlformats.org/presentationml/2006/ole">
            <mc:AlternateContent xmlns:mc="http://schemas.openxmlformats.org/markup-compatibility/2006">
              <mc:Choice xmlns:v="urn:schemas-microsoft-com:vml" Requires="v">
                <p:oleObj spid="_x0000_s3274" name="Equation" r:id="rId3" imgW="520560" imgH="228600" progId="Equation.DSMT4">
                  <p:embed/>
                </p:oleObj>
              </mc:Choice>
              <mc:Fallback>
                <p:oleObj name="Equation" r:id="rId3" imgW="52056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988" y="4579938"/>
                        <a:ext cx="9604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8" name="Text Box 6"/>
          <p:cNvSpPr txBox="1">
            <a:spLocks noChangeArrowheads="1"/>
          </p:cNvSpPr>
          <p:nvPr/>
        </p:nvSpPr>
        <p:spPr bwMode="auto">
          <a:xfrm>
            <a:off x="504825" y="5165725"/>
            <a:ext cx="787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a:t>滤波电容用电解电容，电容器耐压应大于</a:t>
            </a:r>
          </a:p>
        </p:txBody>
      </p:sp>
      <p:graphicFrame>
        <p:nvGraphicFramePr>
          <p:cNvPr id="54279" name="Object 7"/>
          <p:cNvGraphicFramePr>
            <a:graphicFrameLocks/>
          </p:cNvGraphicFramePr>
          <p:nvPr/>
        </p:nvGraphicFramePr>
        <p:xfrm>
          <a:off x="6140450" y="5187950"/>
          <a:ext cx="815975" cy="431800"/>
        </p:xfrm>
        <a:graphic>
          <a:graphicData uri="http://schemas.openxmlformats.org/presentationml/2006/ole">
            <mc:AlternateContent xmlns:mc="http://schemas.openxmlformats.org/markup-compatibility/2006">
              <mc:Choice xmlns:v="urn:schemas-microsoft-com:vml" Requires="v">
                <p:oleObj spid="_x0000_s3275" name="Equation" r:id="rId5" imgW="393480" imgH="241200" progId="Equation.DSMT4">
                  <p:embed/>
                </p:oleObj>
              </mc:Choice>
              <mc:Fallback>
                <p:oleObj name="Equation" r:id="rId5" imgW="393480" imgH="241200" progId="Equation.DSMT4">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0450" y="5187950"/>
                        <a:ext cx="8159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0" name="Text Box 8"/>
          <p:cNvSpPr txBox="1">
            <a:spLocks noChangeArrowheads="1"/>
          </p:cNvSpPr>
          <p:nvPr/>
        </p:nvSpPr>
        <p:spPr bwMode="auto">
          <a:xfrm>
            <a:off x="504825" y="5756275"/>
            <a:ext cx="508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a:t>二极管所承受的反向电压最大值为：</a:t>
            </a:r>
            <a:endParaRPr kumimoji="1" lang="zh-CN" altLang="zh-CN"/>
          </a:p>
        </p:txBody>
      </p:sp>
      <p:graphicFrame>
        <p:nvGraphicFramePr>
          <p:cNvPr id="54281" name="Object 9"/>
          <p:cNvGraphicFramePr>
            <a:graphicFrameLocks noChangeAspect="1"/>
          </p:cNvGraphicFramePr>
          <p:nvPr/>
        </p:nvGraphicFramePr>
        <p:xfrm>
          <a:off x="5353050" y="5757863"/>
          <a:ext cx="1622425" cy="503237"/>
        </p:xfrm>
        <a:graphic>
          <a:graphicData uri="http://schemas.openxmlformats.org/presentationml/2006/ole">
            <mc:AlternateContent xmlns:mc="http://schemas.openxmlformats.org/markup-compatibility/2006">
              <mc:Choice xmlns:v="urn:schemas-microsoft-com:vml" Requires="v">
                <p:oleObj spid="_x0000_s3276" name="Equation" r:id="rId7" imgW="876240" imgH="253800" progId="Equation.DSMT4">
                  <p:embed/>
                </p:oleObj>
              </mc:Choice>
              <mc:Fallback>
                <p:oleObj name="Equation" r:id="rId7" imgW="876240" imgH="253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3050" y="5757863"/>
                        <a:ext cx="162242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2" name="Text Box 10"/>
          <p:cNvSpPr txBox="1">
            <a:spLocks noChangeArrowheads="1"/>
          </p:cNvSpPr>
          <p:nvPr/>
        </p:nvSpPr>
        <p:spPr bwMode="auto">
          <a:xfrm>
            <a:off x="504825" y="3030538"/>
            <a:ext cx="6203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a:t>当</a:t>
            </a:r>
            <a:r>
              <a:rPr kumimoji="1" lang="en-US" altLang="zh-CN" i="1"/>
              <a:t>R</a:t>
            </a:r>
            <a:r>
              <a:rPr kumimoji="1" lang="en-US" altLang="zh-CN" baseline="-25000"/>
              <a:t>L</a:t>
            </a:r>
            <a:r>
              <a:rPr kumimoji="1" lang="en-US" altLang="zh-CN"/>
              <a:t>= </a:t>
            </a:r>
            <a:r>
              <a:rPr kumimoji="1" lang="en-US" altLang="zh-CN">
                <a:sym typeface="Symbol" pitchFamily="18" charset="2"/>
              </a:rPr>
              <a:t>  (</a:t>
            </a:r>
            <a:r>
              <a:rPr kumimoji="1" lang="zh-CN" altLang="zh-CN">
                <a:sym typeface="Symbol" pitchFamily="18" charset="2"/>
              </a:rPr>
              <a:t>空载）时，输出电压的平均值为：</a:t>
            </a:r>
            <a:endParaRPr kumimoji="1" lang="zh-CN" altLang="zh-CN"/>
          </a:p>
        </p:txBody>
      </p:sp>
      <p:graphicFrame>
        <p:nvGraphicFramePr>
          <p:cNvPr id="54283" name="Object 11"/>
          <p:cNvGraphicFramePr>
            <a:graphicFrameLocks noChangeAspect="1"/>
          </p:cNvGraphicFramePr>
          <p:nvPr/>
        </p:nvGraphicFramePr>
        <p:xfrm>
          <a:off x="6432550" y="3024188"/>
          <a:ext cx="1295400" cy="504825"/>
        </p:xfrm>
        <a:graphic>
          <a:graphicData uri="http://schemas.openxmlformats.org/presentationml/2006/ole">
            <mc:AlternateContent xmlns:mc="http://schemas.openxmlformats.org/markup-compatibility/2006">
              <mc:Choice xmlns:v="urn:schemas-microsoft-com:vml" Requires="v">
                <p:oleObj spid="_x0000_s3277" name="Equation" r:id="rId9" imgW="698400" imgH="253800" progId="Equation.DSMT4">
                  <p:embed/>
                </p:oleObj>
              </mc:Choice>
              <mc:Fallback>
                <p:oleObj name="Equation" r:id="rId9" imgW="698400" imgH="253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32550" y="3024188"/>
                        <a:ext cx="12954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4" name="Text Box 12"/>
          <p:cNvSpPr txBox="1">
            <a:spLocks noChangeArrowheads="1"/>
          </p:cNvSpPr>
          <p:nvPr/>
        </p:nvSpPr>
        <p:spPr bwMode="auto">
          <a:xfrm>
            <a:off x="504825" y="3619500"/>
            <a:ext cx="8220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a:t>随着负载的增加（</a:t>
            </a:r>
            <a:r>
              <a:rPr kumimoji="1" lang="en-US" altLang="zh-CN" i="1"/>
              <a:t>R</a:t>
            </a:r>
            <a:r>
              <a:rPr kumimoji="1" lang="en-US" altLang="zh-CN" baseline="-25000"/>
              <a:t>L</a:t>
            </a:r>
            <a:r>
              <a:rPr kumimoji="1" lang="zh-CN" altLang="en-US"/>
              <a:t>减小），放电加快，</a:t>
            </a:r>
            <a:r>
              <a:rPr kumimoji="1" lang="en-US" altLang="zh-CN" i="1"/>
              <a:t>U</a:t>
            </a:r>
            <a:r>
              <a:rPr kumimoji="1" lang="en-US" altLang="zh-CN" baseline="-25000"/>
              <a:t>o</a:t>
            </a:r>
            <a:r>
              <a:rPr kumimoji="1" lang="zh-CN" altLang="en-US"/>
              <a:t>也下降，带负载能力较差。</a:t>
            </a:r>
          </a:p>
        </p:txBody>
      </p:sp>
      <p:grpSp>
        <p:nvGrpSpPr>
          <p:cNvPr id="2" name="Group 13"/>
          <p:cNvGrpSpPr>
            <a:grpSpLocks/>
          </p:cNvGrpSpPr>
          <p:nvPr/>
        </p:nvGrpSpPr>
        <p:grpSpPr bwMode="auto">
          <a:xfrm>
            <a:off x="4633913" y="871538"/>
            <a:ext cx="3738562" cy="1825625"/>
            <a:chOff x="3108" y="2924"/>
            <a:chExt cx="2355" cy="1150"/>
          </a:xfrm>
        </p:grpSpPr>
        <p:sp>
          <p:nvSpPr>
            <p:cNvPr id="3133" name="Text Box 14"/>
            <p:cNvSpPr txBox="1">
              <a:spLocks noChangeArrowheads="1"/>
            </p:cNvSpPr>
            <p:nvPr/>
          </p:nvSpPr>
          <p:spPr bwMode="auto">
            <a:xfrm>
              <a:off x="3108" y="292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i="1"/>
                <a:t>u</a:t>
              </a:r>
              <a:r>
                <a:rPr kumimoji="1" lang="en-US" altLang="zh-CN" baseline="-25000"/>
                <a:t>o</a:t>
              </a:r>
            </a:p>
          </p:txBody>
        </p:sp>
        <p:grpSp>
          <p:nvGrpSpPr>
            <p:cNvPr id="3134" name="Group 15"/>
            <p:cNvGrpSpPr>
              <a:grpSpLocks/>
            </p:cNvGrpSpPr>
            <p:nvPr/>
          </p:nvGrpSpPr>
          <p:grpSpPr bwMode="auto">
            <a:xfrm>
              <a:off x="3226" y="3055"/>
              <a:ext cx="2237" cy="1019"/>
              <a:chOff x="3226" y="3055"/>
              <a:chExt cx="2237" cy="1019"/>
            </a:xfrm>
          </p:grpSpPr>
          <p:sp>
            <p:nvSpPr>
              <p:cNvPr id="3135" name="Line 16"/>
              <p:cNvSpPr>
                <a:spLocks noChangeShapeType="1"/>
              </p:cNvSpPr>
              <p:nvPr/>
            </p:nvSpPr>
            <p:spPr bwMode="auto">
              <a:xfrm flipV="1">
                <a:off x="3436" y="3055"/>
                <a:ext cx="0" cy="101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6" name="Line 17"/>
              <p:cNvSpPr>
                <a:spLocks noChangeShapeType="1"/>
              </p:cNvSpPr>
              <p:nvPr/>
            </p:nvSpPr>
            <p:spPr bwMode="auto">
              <a:xfrm>
                <a:off x="3436" y="3630"/>
                <a:ext cx="1929" cy="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78" name="Object 18"/>
              <p:cNvGraphicFramePr>
                <a:graphicFrameLocks noChangeAspect="1"/>
              </p:cNvGraphicFramePr>
              <p:nvPr/>
            </p:nvGraphicFramePr>
            <p:xfrm>
              <a:off x="5260" y="3436"/>
              <a:ext cx="203" cy="130"/>
            </p:xfrm>
            <a:graphic>
              <a:graphicData uri="http://schemas.openxmlformats.org/presentationml/2006/ole">
                <mc:AlternateContent xmlns:mc="http://schemas.openxmlformats.org/markup-compatibility/2006">
                  <mc:Choice xmlns:v="urn:schemas-microsoft-com:vml" Requires="v">
                    <p:oleObj spid="_x0000_s3278" name="公式" r:id="rId11" imgW="190440" imgH="152280" progId="Equation.3">
                      <p:embed/>
                    </p:oleObj>
                  </mc:Choice>
                  <mc:Fallback>
                    <p:oleObj name="公式" r:id="rId11" imgW="190440" imgH="15228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60" y="3436"/>
                            <a:ext cx="203"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7" name="Text Box 19"/>
              <p:cNvSpPr txBox="1">
                <a:spLocks noChangeArrowheads="1"/>
              </p:cNvSpPr>
              <p:nvPr/>
            </p:nvSpPr>
            <p:spPr bwMode="auto">
              <a:xfrm>
                <a:off x="3226" y="350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a:ea typeface="宋体" charset="-122"/>
                  </a:rPr>
                  <a:t>0</a:t>
                </a:r>
              </a:p>
            </p:txBody>
          </p:sp>
          <p:sp>
            <p:nvSpPr>
              <p:cNvPr id="3138" name="Rectangle 20"/>
              <p:cNvSpPr>
                <a:spLocks noChangeArrowheads="1"/>
              </p:cNvSpPr>
              <p:nvPr/>
            </p:nvSpPr>
            <p:spPr bwMode="auto">
              <a:xfrm>
                <a:off x="3756" y="3314"/>
                <a:ext cx="164" cy="18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39" name="Rectangle 21"/>
              <p:cNvSpPr>
                <a:spLocks noChangeArrowheads="1"/>
              </p:cNvSpPr>
              <p:nvPr/>
            </p:nvSpPr>
            <p:spPr bwMode="auto">
              <a:xfrm>
                <a:off x="4768" y="3346"/>
                <a:ext cx="164" cy="18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3140" name="Group 22"/>
              <p:cNvGrpSpPr>
                <a:grpSpLocks/>
              </p:cNvGrpSpPr>
              <p:nvPr/>
            </p:nvGrpSpPr>
            <p:grpSpPr bwMode="auto">
              <a:xfrm>
                <a:off x="3460" y="3163"/>
                <a:ext cx="1500" cy="884"/>
                <a:chOff x="3460" y="3163"/>
                <a:chExt cx="1500" cy="884"/>
              </a:xfrm>
            </p:grpSpPr>
            <p:sp>
              <p:nvSpPr>
                <p:cNvPr id="3156" name="Freeform 23"/>
                <p:cNvSpPr>
                  <a:spLocks/>
                </p:cNvSpPr>
                <p:nvPr/>
              </p:nvSpPr>
              <p:spPr bwMode="auto">
                <a:xfrm>
                  <a:off x="3976" y="3624"/>
                  <a:ext cx="492" cy="423"/>
                </a:xfrm>
                <a:custGeom>
                  <a:avLst/>
                  <a:gdLst>
                    <a:gd name="T0" fmla="*/ 0 w 864"/>
                    <a:gd name="T1" fmla="*/ 0 h 480"/>
                    <a:gd name="T2" fmla="*/ 80 w 864"/>
                    <a:gd name="T3" fmla="*/ 329 h 480"/>
                    <a:gd name="T4" fmla="*/ 159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0"/>
                      </a:moveTo>
                      <a:cubicBezTo>
                        <a:pt x="144" y="240"/>
                        <a:pt x="288" y="480"/>
                        <a:pt x="432" y="480"/>
                      </a:cubicBezTo>
                      <a:cubicBezTo>
                        <a:pt x="576" y="480"/>
                        <a:pt x="720" y="240"/>
                        <a:pt x="864" y="0"/>
                      </a:cubicBez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57" name="Freeform 24"/>
                <p:cNvSpPr>
                  <a:spLocks/>
                </p:cNvSpPr>
                <p:nvPr/>
              </p:nvSpPr>
              <p:spPr bwMode="auto">
                <a:xfrm>
                  <a:off x="3460" y="3163"/>
                  <a:ext cx="492" cy="441"/>
                </a:xfrm>
                <a:custGeom>
                  <a:avLst/>
                  <a:gdLst>
                    <a:gd name="T0" fmla="*/ 0 w 492"/>
                    <a:gd name="T1" fmla="*/ 441 h 441"/>
                    <a:gd name="T2" fmla="*/ 242 w 492"/>
                    <a:gd name="T3" fmla="*/ 0 h 441"/>
                    <a:gd name="T4" fmla="*/ 492 w 492"/>
                    <a:gd name="T5" fmla="*/ 441 h 441"/>
                    <a:gd name="T6" fmla="*/ 0 60000 65536"/>
                    <a:gd name="T7" fmla="*/ 0 60000 65536"/>
                    <a:gd name="T8" fmla="*/ 0 60000 65536"/>
                    <a:gd name="T9" fmla="*/ 0 w 492"/>
                    <a:gd name="T10" fmla="*/ 0 h 441"/>
                    <a:gd name="T11" fmla="*/ 492 w 492"/>
                    <a:gd name="T12" fmla="*/ 441 h 441"/>
                  </a:gdLst>
                  <a:ahLst/>
                  <a:cxnLst>
                    <a:cxn ang="T6">
                      <a:pos x="T0" y="T1"/>
                    </a:cxn>
                    <a:cxn ang="T7">
                      <a:pos x="T2" y="T3"/>
                    </a:cxn>
                    <a:cxn ang="T8">
                      <a:pos x="T4" y="T5"/>
                    </a:cxn>
                  </a:cxnLst>
                  <a:rect l="T9" t="T10" r="T11" b="T12"/>
                  <a:pathLst>
                    <a:path w="492" h="441">
                      <a:moveTo>
                        <a:pt x="0" y="441"/>
                      </a:moveTo>
                      <a:cubicBezTo>
                        <a:pt x="40" y="367"/>
                        <a:pt x="160" y="0"/>
                        <a:pt x="242" y="0"/>
                      </a:cubicBezTo>
                      <a:cubicBezTo>
                        <a:pt x="324" y="0"/>
                        <a:pt x="440" y="349"/>
                        <a:pt x="492" y="441"/>
                      </a:cubicBez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58" name="Freeform 25"/>
                <p:cNvSpPr>
                  <a:spLocks/>
                </p:cNvSpPr>
                <p:nvPr/>
              </p:nvSpPr>
              <p:spPr bwMode="auto">
                <a:xfrm flipV="1">
                  <a:off x="4468" y="3181"/>
                  <a:ext cx="492" cy="423"/>
                </a:xfrm>
                <a:custGeom>
                  <a:avLst/>
                  <a:gdLst>
                    <a:gd name="T0" fmla="*/ 0 w 864"/>
                    <a:gd name="T1" fmla="*/ 0 h 480"/>
                    <a:gd name="T2" fmla="*/ 80 w 864"/>
                    <a:gd name="T3" fmla="*/ 329 h 480"/>
                    <a:gd name="T4" fmla="*/ 159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0"/>
                      </a:moveTo>
                      <a:cubicBezTo>
                        <a:pt x="144" y="240"/>
                        <a:pt x="288" y="480"/>
                        <a:pt x="432" y="480"/>
                      </a:cubicBezTo>
                      <a:cubicBezTo>
                        <a:pt x="576" y="480"/>
                        <a:pt x="720" y="240"/>
                        <a:pt x="864" y="0"/>
                      </a:cubicBez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141" name="Line 26"/>
              <p:cNvSpPr>
                <a:spLocks noChangeShapeType="1"/>
              </p:cNvSpPr>
              <p:nvPr/>
            </p:nvSpPr>
            <p:spPr bwMode="auto">
              <a:xfrm flipH="1">
                <a:off x="3510" y="3466"/>
                <a:ext cx="0" cy="163"/>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2" name="Text Box 27"/>
              <p:cNvSpPr txBox="1">
                <a:spLocks noChangeArrowheads="1"/>
              </p:cNvSpPr>
              <p:nvPr/>
            </p:nvSpPr>
            <p:spPr bwMode="auto">
              <a:xfrm>
                <a:off x="3433" y="3598"/>
                <a:ext cx="2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i="1">
                    <a:ea typeface="宋体" charset="-122"/>
                  </a:rPr>
                  <a:t>t</a:t>
                </a:r>
                <a:r>
                  <a:rPr kumimoji="1" lang="en-US" altLang="zh-CN" sz="2000" baseline="-25000">
                    <a:ea typeface="宋体" charset="-122"/>
                  </a:rPr>
                  <a:t>1</a:t>
                </a:r>
              </a:p>
            </p:txBody>
          </p:sp>
          <p:sp>
            <p:nvSpPr>
              <p:cNvPr id="3143" name="Text Box 28"/>
              <p:cNvSpPr txBox="1">
                <a:spLocks noChangeArrowheads="1"/>
              </p:cNvSpPr>
              <p:nvPr/>
            </p:nvSpPr>
            <p:spPr bwMode="auto">
              <a:xfrm>
                <a:off x="3616" y="3607"/>
                <a:ext cx="2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i="1">
                    <a:ea typeface="宋体" charset="-122"/>
                  </a:rPr>
                  <a:t>t</a:t>
                </a:r>
                <a:r>
                  <a:rPr kumimoji="1" lang="en-US" altLang="zh-CN" sz="2000" baseline="-25000">
                    <a:ea typeface="宋体" charset="-122"/>
                  </a:rPr>
                  <a:t>2</a:t>
                </a:r>
              </a:p>
            </p:txBody>
          </p:sp>
          <p:sp>
            <p:nvSpPr>
              <p:cNvPr id="3144" name="Line 29"/>
              <p:cNvSpPr>
                <a:spLocks noChangeShapeType="1"/>
              </p:cNvSpPr>
              <p:nvPr/>
            </p:nvSpPr>
            <p:spPr bwMode="auto">
              <a:xfrm>
                <a:off x="3826" y="3293"/>
                <a:ext cx="0" cy="337"/>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5" name="Text Box 30"/>
              <p:cNvSpPr txBox="1">
                <a:spLocks noChangeArrowheads="1"/>
              </p:cNvSpPr>
              <p:nvPr/>
            </p:nvSpPr>
            <p:spPr bwMode="auto">
              <a:xfrm>
                <a:off x="4452" y="3614"/>
                <a:ext cx="2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i="1">
                    <a:ea typeface="宋体" charset="-122"/>
                  </a:rPr>
                  <a:t>t</a:t>
                </a:r>
                <a:r>
                  <a:rPr kumimoji="1" lang="en-US" altLang="zh-CN" sz="2000" baseline="-25000">
                    <a:ea typeface="宋体" charset="-122"/>
                  </a:rPr>
                  <a:t>3</a:t>
                </a:r>
              </a:p>
            </p:txBody>
          </p:sp>
          <p:sp>
            <p:nvSpPr>
              <p:cNvPr id="3146" name="Text Box 31"/>
              <p:cNvSpPr txBox="1">
                <a:spLocks noChangeArrowheads="1"/>
              </p:cNvSpPr>
              <p:nvPr/>
            </p:nvSpPr>
            <p:spPr bwMode="auto">
              <a:xfrm>
                <a:off x="3863" y="3110"/>
                <a:ext cx="6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i="1">
                    <a:ea typeface="宋体" charset="-122"/>
                  </a:rPr>
                  <a:t>u</a:t>
                </a:r>
                <a:r>
                  <a:rPr kumimoji="1" lang="en-US" altLang="zh-CN" baseline="-25000">
                    <a:ea typeface="宋体" charset="-122"/>
                  </a:rPr>
                  <a:t>o</a:t>
                </a:r>
                <a:r>
                  <a:rPr kumimoji="1" lang="en-US" altLang="zh-CN">
                    <a:ea typeface="宋体" charset="-122"/>
                  </a:rPr>
                  <a:t>=</a:t>
                </a:r>
                <a:r>
                  <a:rPr kumimoji="1" lang="en-US" altLang="zh-CN" i="1">
                    <a:ea typeface="宋体" charset="-122"/>
                  </a:rPr>
                  <a:t>u</a:t>
                </a:r>
                <a:r>
                  <a:rPr kumimoji="1" lang="en-US" altLang="zh-CN" i="1" baseline="-25000">
                    <a:ea typeface="宋体" charset="-122"/>
                  </a:rPr>
                  <a:t>C</a:t>
                </a:r>
              </a:p>
            </p:txBody>
          </p:sp>
          <p:sp>
            <p:nvSpPr>
              <p:cNvPr id="3147" name="Line 32"/>
              <p:cNvSpPr>
                <a:spLocks noChangeShapeType="1"/>
              </p:cNvSpPr>
              <p:nvPr/>
            </p:nvSpPr>
            <p:spPr bwMode="auto">
              <a:xfrm>
                <a:off x="4530" y="3488"/>
                <a:ext cx="0" cy="15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48" name="Group 33"/>
              <p:cNvGrpSpPr>
                <a:grpSpLocks/>
              </p:cNvGrpSpPr>
              <p:nvPr/>
            </p:nvGrpSpPr>
            <p:grpSpPr bwMode="auto">
              <a:xfrm>
                <a:off x="3444" y="3281"/>
                <a:ext cx="1712" cy="210"/>
                <a:chOff x="3444" y="3281"/>
                <a:chExt cx="1712" cy="210"/>
              </a:xfrm>
            </p:grpSpPr>
            <p:sp>
              <p:nvSpPr>
                <p:cNvPr id="3151" name="Freeform 34"/>
                <p:cNvSpPr>
                  <a:spLocks/>
                </p:cNvSpPr>
                <p:nvPr/>
              </p:nvSpPr>
              <p:spPr bwMode="auto">
                <a:xfrm>
                  <a:off x="3512" y="3281"/>
                  <a:ext cx="308" cy="195"/>
                </a:xfrm>
                <a:custGeom>
                  <a:avLst/>
                  <a:gdLst>
                    <a:gd name="T0" fmla="*/ 0 w 308"/>
                    <a:gd name="T1" fmla="*/ 195 h 195"/>
                    <a:gd name="T2" fmla="*/ 196 w 308"/>
                    <a:gd name="T3" fmla="*/ 31 h 195"/>
                    <a:gd name="T4" fmla="*/ 308 w 308"/>
                    <a:gd name="T5" fmla="*/ 11 h 195"/>
                    <a:gd name="T6" fmla="*/ 0 60000 65536"/>
                    <a:gd name="T7" fmla="*/ 0 60000 65536"/>
                    <a:gd name="T8" fmla="*/ 0 60000 65536"/>
                    <a:gd name="T9" fmla="*/ 0 w 308"/>
                    <a:gd name="T10" fmla="*/ 0 h 195"/>
                    <a:gd name="T11" fmla="*/ 308 w 308"/>
                    <a:gd name="T12" fmla="*/ 195 h 195"/>
                  </a:gdLst>
                  <a:ahLst/>
                  <a:cxnLst>
                    <a:cxn ang="T6">
                      <a:pos x="T0" y="T1"/>
                    </a:cxn>
                    <a:cxn ang="T7">
                      <a:pos x="T2" y="T3"/>
                    </a:cxn>
                    <a:cxn ang="T8">
                      <a:pos x="T4" y="T5"/>
                    </a:cxn>
                  </a:cxnLst>
                  <a:rect l="T9" t="T10" r="T11" b="T12"/>
                  <a:pathLst>
                    <a:path w="308" h="195">
                      <a:moveTo>
                        <a:pt x="0" y="195"/>
                      </a:moveTo>
                      <a:cubicBezTo>
                        <a:pt x="33" y="168"/>
                        <a:pt x="145" y="62"/>
                        <a:pt x="196" y="31"/>
                      </a:cubicBezTo>
                      <a:cubicBezTo>
                        <a:pt x="247" y="0"/>
                        <a:pt x="285" y="15"/>
                        <a:pt x="308" y="11"/>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52" name="Freeform 35"/>
                <p:cNvSpPr>
                  <a:spLocks/>
                </p:cNvSpPr>
                <p:nvPr/>
              </p:nvSpPr>
              <p:spPr bwMode="auto">
                <a:xfrm>
                  <a:off x="3444" y="3455"/>
                  <a:ext cx="72" cy="24"/>
                </a:xfrm>
                <a:custGeom>
                  <a:avLst/>
                  <a:gdLst>
                    <a:gd name="T0" fmla="*/ 0 w 72"/>
                    <a:gd name="T1" fmla="*/ 0 h 24"/>
                    <a:gd name="T2" fmla="*/ 72 w 72"/>
                    <a:gd name="T3" fmla="*/ 24 h 24"/>
                    <a:gd name="T4" fmla="*/ 0 60000 65536"/>
                    <a:gd name="T5" fmla="*/ 0 60000 65536"/>
                    <a:gd name="T6" fmla="*/ 0 w 72"/>
                    <a:gd name="T7" fmla="*/ 0 h 24"/>
                    <a:gd name="T8" fmla="*/ 72 w 72"/>
                    <a:gd name="T9" fmla="*/ 24 h 24"/>
                  </a:gdLst>
                  <a:ahLst/>
                  <a:cxnLst>
                    <a:cxn ang="T4">
                      <a:pos x="T0" y="T1"/>
                    </a:cxn>
                    <a:cxn ang="T5">
                      <a:pos x="T2" y="T3"/>
                    </a:cxn>
                  </a:cxnLst>
                  <a:rect l="T6" t="T7" r="T8" b="T9"/>
                  <a:pathLst>
                    <a:path w="72" h="24">
                      <a:moveTo>
                        <a:pt x="0" y="0"/>
                      </a:moveTo>
                      <a:cubicBezTo>
                        <a:pt x="30" y="10"/>
                        <a:pt x="60" y="20"/>
                        <a:pt x="72" y="24"/>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53" name="Freeform 36"/>
                <p:cNvSpPr>
                  <a:spLocks/>
                </p:cNvSpPr>
                <p:nvPr/>
              </p:nvSpPr>
              <p:spPr bwMode="auto">
                <a:xfrm>
                  <a:off x="3822" y="3291"/>
                  <a:ext cx="681" cy="200"/>
                </a:xfrm>
                <a:custGeom>
                  <a:avLst/>
                  <a:gdLst>
                    <a:gd name="T0" fmla="*/ 0 w 681"/>
                    <a:gd name="T1" fmla="*/ 0 h 200"/>
                    <a:gd name="T2" fmla="*/ 87 w 681"/>
                    <a:gd name="T3" fmla="*/ 77 h 200"/>
                    <a:gd name="T4" fmla="*/ 315 w 681"/>
                    <a:gd name="T5" fmla="*/ 156 h 200"/>
                    <a:gd name="T6" fmla="*/ 681 w 681"/>
                    <a:gd name="T7" fmla="*/ 200 h 200"/>
                    <a:gd name="T8" fmla="*/ 0 60000 65536"/>
                    <a:gd name="T9" fmla="*/ 0 60000 65536"/>
                    <a:gd name="T10" fmla="*/ 0 60000 65536"/>
                    <a:gd name="T11" fmla="*/ 0 60000 65536"/>
                    <a:gd name="T12" fmla="*/ 0 w 681"/>
                    <a:gd name="T13" fmla="*/ 0 h 200"/>
                    <a:gd name="T14" fmla="*/ 681 w 681"/>
                    <a:gd name="T15" fmla="*/ 200 h 200"/>
                  </a:gdLst>
                  <a:ahLst/>
                  <a:cxnLst>
                    <a:cxn ang="T8">
                      <a:pos x="T0" y="T1"/>
                    </a:cxn>
                    <a:cxn ang="T9">
                      <a:pos x="T2" y="T3"/>
                    </a:cxn>
                    <a:cxn ang="T10">
                      <a:pos x="T4" y="T5"/>
                    </a:cxn>
                    <a:cxn ang="T11">
                      <a:pos x="T6" y="T7"/>
                    </a:cxn>
                  </a:cxnLst>
                  <a:rect l="T12" t="T13" r="T14" b="T15"/>
                  <a:pathLst>
                    <a:path w="681" h="200">
                      <a:moveTo>
                        <a:pt x="0" y="0"/>
                      </a:moveTo>
                      <a:cubicBezTo>
                        <a:pt x="14" y="13"/>
                        <a:pt x="34" y="51"/>
                        <a:pt x="87" y="77"/>
                      </a:cubicBezTo>
                      <a:cubicBezTo>
                        <a:pt x="140" y="103"/>
                        <a:pt x="216" y="136"/>
                        <a:pt x="315" y="156"/>
                      </a:cubicBezTo>
                      <a:cubicBezTo>
                        <a:pt x="414" y="176"/>
                        <a:pt x="620" y="193"/>
                        <a:pt x="681" y="200"/>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54" name="Freeform 37"/>
                <p:cNvSpPr>
                  <a:spLocks/>
                </p:cNvSpPr>
                <p:nvPr/>
              </p:nvSpPr>
              <p:spPr bwMode="auto">
                <a:xfrm>
                  <a:off x="4833" y="3301"/>
                  <a:ext cx="323" cy="154"/>
                </a:xfrm>
                <a:custGeom>
                  <a:avLst/>
                  <a:gdLst>
                    <a:gd name="T0" fmla="*/ 0 w 323"/>
                    <a:gd name="T1" fmla="*/ 0 h 154"/>
                    <a:gd name="T2" fmla="*/ 62 w 323"/>
                    <a:gd name="T3" fmla="*/ 61 h 154"/>
                    <a:gd name="T4" fmla="*/ 142 w 323"/>
                    <a:gd name="T5" fmla="*/ 103 h 154"/>
                    <a:gd name="T6" fmla="*/ 245 w 323"/>
                    <a:gd name="T7" fmla="*/ 136 h 154"/>
                    <a:gd name="T8" fmla="*/ 323 w 323"/>
                    <a:gd name="T9" fmla="*/ 154 h 154"/>
                    <a:gd name="T10" fmla="*/ 0 60000 65536"/>
                    <a:gd name="T11" fmla="*/ 0 60000 65536"/>
                    <a:gd name="T12" fmla="*/ 0 60000 65536"/>
                    <a:gd name="T13" fmla="*/ 0 60000 65536"/>
                    <a:gd name="T14" fmla="*/ 0 60000 65536"/>
                    <a:gd name="T15" fmla="*/ 0 w 323"/>
                    <a:gd name="T16" fmla="*/ 0 h 154"/>
                    <a:gd name="T17" fmla="*/ 323 w 323"/>
                    <a:gd name="T18" fmla="*/ 154 h 154"/>
                  </a:gdLst>
                  <a:ahLst/>
                  <a:cxnLst>
                    <a:cxn ang="T10">
                      <a:pos x="T0" y="T1"/>
                    </a:cxn>
                    <a:cxn ang="T11">
                      <a:pos x="T2" y="T3"/>
                    </a:cxn>
                    <a:cxn ang="T12">
                      <a:pos x="T4" y="T5"/>
                    </a:cxn>
                    <a:cxn ang="T13">
                      <a:pos x="T6" y="T7"/>
                    </a:cxn>
                    <a:cxn ang="T14">
                      <a:pos x="T8" y="T9"/>
                    </a:cxn>
                  </a:cxnLst>
                  <a:rect l="T15" t="T16" r="T17" b="T18"/>
                  <a:pathLst>
                    <a:path w="323" h="154">
                      <a:moveTo>
                        <a:pt x="0" y="0"/>
                      </a:moveTo>
                      <a:cubicBezTo>
                        <a:pt x="10" y="10"/>
                        <a:pt x="38" y="44"/>
                        <a:pt x="62" y="61"/>
                      </a:cubicBezTo>
                      <a:cubicBezTo>
                        <a:pt x="86" y="78"/>
                        <a:pt x="112" y="91"/>
                        <a:pt x="142" y="103"/>
                      </a:cubicBezTo>
                      <a:cubicBezTo>
                        <a:pt x="172" y="115"/>
                        <a:pt x="215" y="128"/>
                        <a:pt x="245" y="136"/>
                      </a:cubicBezTo>
                      <a:cubicBezTo>
                        <a:pt x="275" y="144"/>
                        <a:pt x="310" y="151"/>
                        <a:pt x="323" y="154"/>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55" name="Freeform 38"/>
                <p:cNvSpPr>
                  <a:spLocks/>
                </p:cNvSpPr>
                <p:nvPr/>
              </p:nvSpPr>
              <p:spPr bwMode="auto">
                <a:xfrm>
                  <a:off x="4513" y="3296"/>
                  <a:ext cx="320" cy="195"/>
                </a:xfrm>
                <a:custGeom>
                  <a:avLst/>
                  <a:gdLst>
                    <a:gd name="T0" fmla="*/ 0 w 320"/>
                    <a:gd name="T1" fmla="*/ 195 h 195"/>
                    <a:gd name="T2" fmla="*/ 196 w 320"/>
                    <a:gd name="T3" fmla="*/ 31 h 195"/>
                    <a:gd name="T4" fmla="*/ 320 w 320"/>
                    <a:gd name="T5" fmla="*/ 7 h 195"/>
                    <a:gd name="T6" fmla="*/ 0 60000 65536"/>
                    <a:gd name="T7" fmla="*/ 0 60000 65536"/>
                    <a:gd name="T8" fmla="*/ 0 60000 65536"/>
                    <a:gd name="T9" fmla="*/ 0 w 320"/>
                    <a:gd name="T10" fmla="*/ 0 h 195"/>
                    <a:gd name="T11" fmla="*/ 320 w 320"/>
                    <a:gd name="T12" fmla="*/ 195 h 195"/>
                  </a:gdLst>
                  <a:ahLst/>
                  <a:cxnLst>
                    <a:cxn ang="T6">
                      <a:pos x="T0" y="T1"/>
                    </a:cxn>
                    <a:cxn ang="T7">
                      <a:pos x="T2" y="T3"/>
                    </a:cxn>
                    <a:cxn ang="T8">
                      <a:pos x="T4" y="T5"/>
                    </a:cxn>
                  </a:cxnLst>
                  <a:rect l="T9" t="T10" r="T11" b="T12"/>
                  <a:pathLst>
                    <a:path w="320" h="195">
                      <a:moveTo>
                        <a:pt x="0" y="195"/>
                      </a:moveTo>
                      <a:cubicBezTo>
                        <a:pt x="33" y="168"/>
                        <a:pt x="143" y="62"/>
                        <a:pt x="196" y="31"/>
                      </a:cubicBezTo>
                      <a:cubicBezTo>
                        <a:pt x="249" y="0"/>
                        <a:pt x="294" y="12"/>
                        <a:pt x="320" y="7"/>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149" name="Line 39"/>
              <p:cNvSpPr>
                <a:spLocks noChangeShapeType="1"/>
              </p:cNvSpPr>
              <p:nvPr/>
            </p:nvSpPr>
            <p:spPr bwMode="auto">
              <a:xfrm>
                <a:off x="4839" y="3317"/>
                <a:ext cx="0" cy="337"/>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0" name="Text Box 40"/>
              <p:cNvSpPr txBox="1">
                <a:spLocks noChangeArrowheads="1"/>
              </p:cNvSpPr>
              <p:nvPr/>
            </p:nvSpPr>
            <p:spPr bwMode="auto">
              <a:xfrm>
                <a:off x="4758" y="3612"/>
                <a:ext cx="2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i="1">
                    <a:ea typeface="宋体" charset="-122"/>
                  </a:rPr>
                  <a:t>t</a:t>
                </a:r>
                <a:r>
                  <a:rPr kumimoji="1" lang="en-US" altLang="zh-CN" sz="2000" baseline="-25000">
                    <a:ea typeface="宋体" charset="-122"/>
                  </a:rPr>
                  <a:t>4</a:t>
                </a:r>
              </a:p>
            </p:txBody>
          </p:sp>
        </p:grpSp>
      </p:grpSp>
      <p:sp>
        <p:nvSpPr>
          <p:cNvPr id="54313" name="Freeform 41"/>
          <p:cNvSpPr>
            <a:spLocks/>
          </p:cNvSpPr>
          <p:nvPr/>
        </p:nvSpPr>
        <p:spPr bwMode="auto">
          <a:xfrm>
            <a:off x="5194300" y="1230313"/>
            <a:ext cx="2525713" cy="714375"/>
          </a:xfrm>
          <a:custGeom>
            <a:avLst/>
            <a:gdLst>
              <a:gd name="T0" fmla="*/ 0 w 1591"/>
              <a:gd name="T1" fmla="*/ 2147483647 h 450"/>
              <a:gd name="T2" fmla="*/ 2147483647 w 1591"/>
              <a:gd name="T3" fmla="*/ 2147483647 h 450"/>
              <a:gd name="T4" fmla="*/ 2147483647 w 1591"/>
              <a:gd name="T5" fmla="*/ 2147483647 h 450"/>
              <a:gd name="T6" fmla="*/ 2147483647 w 1591"/>
              <a:gd name="T7" fmla="*/ 2147483647 h 450"/>
              <a:gd name="T8" fmla="*/ 2147483647 w 1591"/>
              <a:gd name="T9" fmla="*/ 2147483647 h 450"/>
              <a:gd name="T10" fmla="*/ 0 60000 65536"/>
              <a:gd name="T11" fmla="*/ 0 60000 65536"/>
              <a:gd name="T12" fmla="*/ 0 60000 65536"/>
              <a:gd name="T13" fmla="*/ 0 60000 65536"/>
              <a:gd name="T14" fmla="*/ 0 60000 65536"/>
              <a:gd name="T15" fmla="*/ 0 w 1591"/>
              <a:gd name="T16" fmla="*/ 0 h 450"/>
              <a:gd name="T17" fmla="*/ 1591 w 1591"/>
              <a:gd name="T18" fmla="*/ 450 h 450"/>
            </a:gdLst>
            <a:ahLst/>
            <a:cxnLst>
              <a:cxn ang="T10">
                <a:pos x="T0" y="T1"/>
              </a:cxn>
              <a:cxn ang="T11">
                <a:pos x="T2" y="T3"/>
              </a:cxn>
              <a:cxn ang="T12">
                <a:pos x="T4" y="T5"/>
              </a:cxn>
              <a:cxn ang="T13">
                <a:pos x="T6" y="T7"/>
              </a:cxn>
              <a:cxn ang="T14">
                <a:pos x="T8" y="T9"/>
              </a:cxn>
            </a:cxnLst>
            <a:rect l="T15" t="T16" r="T17" b="T18"/>
            <a:pathLst>
              <a:path w="1591" h="450">
                <a:moveTo>
                  <a:pt x="0" y="450"/>
                </a:moveTo>
                <a:cubicBezTo>
                  <a:pt x="35" y="350"/>
                  <a:pt x="71" y="249"/>
                  <a:pt x="113" y="178"/>
                </a:cubicBezTo>
                <a:cubicBezTo>
                  <a:pt x="155" y="107"/>
                  <a:pt x="177" y="52"/>
                  <a:pt x="253" y="26"/>
                </a:cubicBezTo>
                <a:cubicBezTo>
                  <a:pt x="329" y="0"/>
                  <a:pt x="344" y="19"/>
                  <a:pt x="567" y="20"/>
                </a:cubicBezTo>
                <a:cubicBezTo>
                  <a:pt x="790" y="21"/>
                  <a:pt x="1378" y="29"/>
                  <a:pt x="1591" y="32"/>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87" name="Group 4"/>
          <p:cNvGrpSpPr>
            <a:grpSpLocks/>
          </p:cNvGrpSpPr>
          <p:nvPr/>
        </p:nvGrpSpPr>
        <p:grpSpPr bwMode="auto">
          <a:xfrm>
            <a:off x="788988" y="755650"/>
            <a:ext cx="3095625" cy="2138363"/>
            <a:chOff x="494" y="1652"/>
            <a:chExt cx="1950" cy="1347"/>
          </a:xfrm>
        </p:grpSpPr>
        <p:sp>
          <p:nvSpPr>
            <p:cNvPr id="3088" name="Text Box 5"/>
            <p:cNvSpPr txBox="1">
              <a:spLocks noChangeArrowheads="1"/>
            </p:cNvSpPr>
            <p:nvPr/>
          </p:nvSpPr>
          <p:spPr bwMode="auto">
            <a:xfrm>
              <a:off x="1244" y="165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i</a:t>
              </a:r>
              <a:r>
                <a:rPr kumimoji="1" lang="en-US" altLang="zh-CN" sz="2000" baseline="-25000">
                  <a:ea typeface="宋体" charset="-122"/>
                </a:rPr>
                <a:t>D</a:t>
              </a:r>
              <a:endParaRPr kumimoji="1" lang="en-US" altLang="zh-CN" sz="2000">
                <a:ea typeface="宋体" charset="-122"/>
              </a:endParaRPr>
            </a:p>
          </p:txBody>
        </p:sp>
        <p:sp>
          <p:nvSpPr>
            <p:cNvPr id="3089" name="Text Box 6"/>
            <p:cNvSpPr txBox="1">
              <a:spLocks noChangeArrowheads="1"/>
            </p:cNvSpPr>
            <p:nvPr/>
          </p:nvSpPr>
          <p:spPr bwMode="auto">
            <a:xfrm>
              <a:off x="2155" y="2125"/>
              <a:ext cx="289"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a:t>
              </a:r>
            </a:p>
            <a:p>
              <a:pPr algn="l" eaLnBrk="1" hangingPunct="1">
                <a:lnSpc>
                  <a:spcPct val="100000"/>
                </a:lnSpc>
                <a:spcBef>
                  <a:spcPct val="0"/>
                </a:spcBef>
              </a:pPr>
              <a:r>
                <a:rPr kumimoji="1" lang="en-US" altLang="zh-CN" i="1">
                  <a:ea typeface="宋体" charset="-122"/>
                </a:rPr>
                <a:t>u</a:t>
              </a:r>
              <a:r>
                <a:rPr kumimoji="1" lang="en-US" altLang="zh-CN" baseline="-25000">
                  <a:ea typeface="宋体" charset="-122"/>
                </a:rPr>
                <a:t>o</a:t>
              </a:r>
            </a:p>
            <a:p>
              <a:pPr algn="l" eaLnBrk="1" hangingPunct="1">
                <a:lnSpc>
                  <a:spcPct val="100000"/>
                </a:lnSpc>
                <a:spcBef>
                  <a:spcPct val="0"/>
                </a:spcBef>
              </a:pPr>
              <a:r>
                <a:rPr kumimoji="1" lang="en-US" altLang="zh-CN">
                  <a:ea typeface="宋体" charset="-122"/>
                </a:rPr>
                <a:t>_</a:t>
              </a:r>
            </a:p>
          </p:txBody>
        </p:sp>
        <p:grpSp>
          <p:nvGrpSpPr>
            <p:cNvPr id="3090" name="Group 7"/>
            <p:cNvGrpSpPr>
              <a:grpSpLocks/>
            </p:cNvGrpSpPr>
            <p:nvPr/>
          </p:nvGrpSpPr>
          <p:grpSpPr bwMode="auto">
            <a:xfrm>
              <a:off x="738" y="2350"/>
              <a:ext cx="169" cy="284"/>
              <a:chOff x="696" y="2366"/>
              <a:chExt cx="169" cy="289"/>
            </a:xfrm>
          </p:grpSpPr>
          <p:sp>
            <p:nvSpPr>
              <p:cNvPr id="3128" name="Oval 8"/>
              <p:cNvSpPr>
                <a:spLocks noChangeArrowheads="1"/>
              </p:cNvSpPr>
              <p:nvPr/>
            </p:nvSpPr>
            <p:spPr bwMode="auto">
              <a:xfrm flipH="1">
                <a:off x="696" y="2593"/>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29" name="Oval 9"/>
              <p:cNvSpPr>
                <a:spLocks noChangeArrowheads="1"/>
              </p:cNvSpPr>
              <p:nvPr/>
            </p:nvSpPr>
            <p:spPr bwMode="auto">
              <a:xfrm flipH="1">
                <a:off x="696" y="2536"/>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0" name="Oval 10"/>
              <p:cNvSpPr>
                <a:spLocks noChangeArrowheads="1"/>
              </p:cNvSpPr>
              <p:nvPr/>
            </p:nvSpPr>
            <p:spPr bwMode="auto">
              <a:xfrm flipH="1">
                <a:off x="696" y="2478"/>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1" name="Oval 11"/>
              <p:cNvSpPr>
                <a:spLocks noChangeArrowheads="1"/>
              </p:cNvSpPr>
              <p:nvPr/>
            </p:nvSpPr>
            <p:spPr bwMode="auto">
              <a:xfrm flipH="1">
                <a:off x="696" y="2423"/>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2" name="Oval 12"/>
              <p:cNvSpPr>
                <a:spLocks noChangeArrowheads="1"/>
              </p:cNvSpPr>
              <p:nvPr/>
            </p:nvSpPr>
            <p:spPr bwMode="auto">
              <a:xfrm flipH="1">
                <a:off x="696" y="2366"/>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91" name="Line 13"/>
            <p:cNvSpPr>
              <a:spLocks noChangeShapeType="1"/>
            </p:cNvSpPr>
            <p:nvPr/>
          </p:nvSpPr>
          <p:spPr bwMode="auto">
            <a:xfrm flipH="1">
              <a:off x="667" y="2122"/>
              <a:ext cx="185"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 name="Line 14"/>
            <p:cNvSpPr>
              <a:spLocks noChangeShapeType="1"/>
            </p:cNvSpPr>
            <p:nvPr/>
          </p:nvSpPr>
          <p:spPr bwMode="auto">
            <a:xfrm flipH="1">
              <a:off x="660" y="2892"/>
              <a:ext cx="185"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 name="Rectangle 15"/>
            <p:cNvSpPr>
              <a:spLocks noChangeArrowheads="1"/>
            </p:cNvSpPr>
            <p:nvPr/>
          </p:nvSpPr>
          <p:spPr bwMode="auto">
            <a:xfrm>
              <a:off x="711" y="2343"/>
              <a:ext cx="138"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94" name="Oval 16"/>
            <p:cNvSpPr>
              <a:spLocks noChangeArrowheads="1"/>
            </p:cNvSpPr>
            <p:nvPr/>
          </p:nvSpPr>
          <p:spPr bwMode="auto">
            <a:xfrm>
              <a:off x="992" y="2593"/>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5" name="Oval 17"/>
            <p:cNvSpPr>
              <a:spLocks noChangeArrowheads="1"/>
            </p:cNvSpPr>
            <p:nvPr/>
          </p:nvSpPr>
          <p:spPr bwMode="auto">
            <a:xfrm>
              <a:off x="992" y="2536"/>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6" name="Oval 18"/>
            <p:cNvSpPr>
              <a:spLocks noChangeArrowheads="1"/>
            </p:cNvSpPr>
            <p:nvPr/>
          </p:nvSpPr>
          <p:spPr bwMode="auto">
            <a:xfrm>
              <a:off x="992" y="2478"/>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7" name="Oval 19"/>
            <p:cNvSpPr>
              <a:spLocks noChangeArrowheads="1"/>
            </p:cNvSpPr>
            <p:nvPr/>
          </p:nvSpPr>
          <p:spPr bwMode="auto">
            <a:xfrm>
              <a:off x="992" y="2423"/>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8" name="Oval 20"/>
            <p:cNvSpPr>
              <a:spLocks noChangeArrowheads="1"/>
            </p:cNvSpPr>
            <p:nvPr/>
          </p:nvSpPr>
          <p:spPr bwMode="auto">
            <a:xfrm>
              <a:off x="992" y="2366"/>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9" name="Rectangle 21"/>
            <p:cNvSpPr>
              <a:spLocks noChangeArrowheads="1"/>
            </p:cNvSpPr>
            <p:nvPr/>
          </p:nvSpPr>
          <p:spPr bwMode="auto">
            <a:xfrm flipH="1">
              <a:off x="1050" y="2356"/>
              <a:ext cx="138" cy="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00" name="AutoShape 22"/>
            <p:cNvSpPr>
              <a:spLocks noChangeAspect="1" noChangeArrowheads="1"/>
            </p:cNvSpPr>
            <p:nvPr/>
          </p:nvSpPr>
          <p:spPr bwMode="auto">
            <a:xfrm rot="5400000">
              <a:off x="1303" y="2044"/>
              <a:ext cx="172" cy="143"/>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01" name="Line 23"/>
            <p:cNvSpPr>
              <a:spLocks noChangeAspect="1" noChangeShapeType="1"/>
            </p:cNvSpPr>
            <p:nvPr/>
          </p:nvSpPr>
          <p:spPr bwMode="auto">
            <a:xfrm rot="5400000">
              <a:off x="1379" y="2114"/>
              <a:ext cx="1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2" name="Line 24"/>
            <p:cNvSpPr>
              <a:spLocks noChangeShapeType="1"/>
            </p:cNvSpPr>
            <p:nvPr/>
          </p:nvSpPr>
          <p:spPr bwMode="auto">
            <a:xfrm>
              <a:off x="1044" y="2110"/>
              <a:ext cx="0" cy="25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3" name="Line 25"/>
            <p:cNvSpPr>
              <a:spLocks noChangeShapeType="1"/>
            </p:cNvSpPr>
            <p:nvPr/>
          </p:nvSpPr>
          <p:spPr bwMode="auto">
            <a:xfrm>
              <a:off x="1046" y="2110"/>
              <a:ext cx="1012" cy="1"/>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4" name="Line 26"/>
            <p:cNvSpPr>
              <a:spLocks noChangeShapeType="1"/>
            </p:cNvSpPr>
            <p:nvPr/>
          </p:nvSpPr>
          <p:spPr bwMode="auto">
            <a:xfrm>
              <a:off x="1620" y="2124"/>
              <a:ext cx="0" cy="38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5" name="Line 27"/>
            <p:cNvSpPr>
              <a:spLocks noChangeShapeType="1"/>
            </p:cNvSpPr>
            <p:nvPr/>
          </p:nvSpPr>
          <p:spPr bwMode="auto">
            <a:xfrm>
              <a:off x="1524" y="2508"/>
              <a:ext cx="19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6" name="Line 28"/>
            <p:cNvSpPr>
              <a:spLocks noChangeShapeType="1"/>
            </p:cNvSpPr>
            <p:nvPr/>
          </p:nvSpPr>
          <p:spPr bwMode="auto">
            <a:xfrm>
              <a:off x="1524" y="2556"/>
              <a:ext cx="19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7" name="Line 29"/>
            <p:cNvSpPr>
              <a:spLocks noChangeShapeType="1"/>
            </p:cNvSpPr>
            <p:nvPr/>
          </p:nvSpPr>
          <p:spPr bwMode="auto">
            <a:xfrm>
              <a:off x="1620" y="2556"/>
              <a:ext cx="0" cy="33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8" name="Line 30"/>
            <p:cNvSpPr>
              <a:spLocks noChangeShapeType="1"/>
            </p:cNvSpPr>
            <p:nvPr/>
          </p:nvSpPr>
          <p:spPr bwMode="auto">
            <a:xfrm>
              <a:off x="1044" y="2652"/>
              <a:ext cx="0" cy="24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9" name="Rectangle 31"/>
            <p:cNvSpPr>
              <a:spLocks noChangeArrowheads="1"/>
            </p:cNvSpPr>
            <p:nvPr/>
          </p:nvSpPr>
          <p:spPr bwMode="auto">
            <a:xfrm>
              <a:off x="2010" y="2412"/>
              <a:ext cx="96" cy="288"/>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10" name="Line 32"/>
            <p:cNvSpPr>
              <a:spLocks noChangeShapeType="1"/>
            </p:cNvSpPr>
            <p:nvPr/>
          </p:nvSpPr>
          <p:spPr bwMode="auto">
            <a:xfrm>
              <a:off x="2058" y="2112"/>
              <a:ext cx="0" cy="3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1" name="Line 33"/>
            <p:cNvSpPr>
              <a:spLocks noChangeShapeType="1"/>
            </p:cNvSpPr>
            <p:nvPr/>
          </p:nvSpPr>
          <p:spPr bwMode="auto">
            <a:xfrm>
              <a:off x="2058" y="2700"/>
              <a:ext cx="0" cy="19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2" name="Line 34"/>
            <p:cNvSpPr>
              <a:spLocks noChangeShapeType="1"/>
            </p:cNvSpPr>
            <p:nvPr/>
          </p:nvSpPr>
          <p:spPr bwMode="auto">
            <a:xfrm flipV="1">
              <a:off x="1045" y="2892"/>
              <a:ext cx="101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3" name="Text Box 35"/>
            <p:cNvSpPr txBox="1">
              <a:spLocks noChangeArrowheads="1"/>
            </p:cNvSpPr>
            <p:nvPr/>
          </p:nvSpPr>
          <p:spPr bwMode="auto">
            <a:xfrm>
              <a:off x="1525" y="2749"/>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sz="2000">
                  <a:ea typeface="宋体" charset="-122"/>
                  <a:sym typeface="Symbol" pitchFamily="18" charset="2"/>
                </a:rPr>
                <a:t></a:t>
              </a:r>
              <a:endParaRPr kumimoji="1" lang="en-US" altLang="zh-CN" sz="2000">
                <a:ea typeface="宋体" charset="-122"/>
              </a:endParaRPr>
            </a:p>
          </p:txBody>
        </p:sp>
        <p:sp>
          <p:nvSpPr>
            <p:cNvPr id="3114" name="Text Box 36"/>
            <p:cNvSpPr txBox="1">
              <a:spLocks noChangeArrowheads="1"/>
            </p:cNvSpPr>
            <p:nvPr/>
          </p:nvSpPr>
          <p:spPr bwMode="auto">
            <a:xfrm>
              <a:off x="1529" y="1968"/>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sz="2000">
                  <a:ea typeface="宋体" charset="-122"/>
                  <a:sym typeface="Symbol" pitchFamily="18" charset="2"/>
                </a:rPr>
                <a:t></a:t>
              </a:r>
              <a:endParaRPr kumimoji="1" lang="en-US" altLang="zh-CN" sz="2000">
                <a:ea typeface="宋体" charset="-122"/>
              </a:endParaRPr>
            </a:p>
          </p:txBody>
        </p:sp>
        <p:sp>
          <p:nvSpPr>
            <p:cNvPr id="3115" name="Line 37"/>
            <p:cNvSpPr>
              <a:spLocks noChangeShapeType="1"/>
            </p:cNvSpPr>
            <p:nvPr/>
          </p:nvSpPr>
          <p:spPr bwMode="auto">
            <a:xfrm>
              <a:off x="852" y="2124"/>
              <a:ext cx="0" cy="24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6" name="Line 38"/>
            <p:cNvSpPr>
              <a:spLocks noChangeShapeType="1"/>
            </p:cNvSpPr>
            <p:nvPr/>
          </p:nvSpPr>
          <p:spPr bwMode="auto">
            <a:xfrm>
              <a:off x="852" y="2652"/>
              <a:ext cx="0" cy="24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7" name="Text Box 39"/>
            <p:cNvSpPr txBox="1">
              <a:spLocks noChangeArrowheads="1"/>
            </p:cNvSpPr>
            <p:nvPr/>
          </p:nvSpPr>
          <p:spPr bwMode="auto">
            <a:xfrm>
              <a:off x="494" y="2087"/>
              <a:ext cx="289"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en-US" i="1">
                  <a:ea typeface="宋体" charset="-122"/>
                </a:rPr>
                <a:t>+</a:t>
              </a:r>
            </a:p>
            <a:p>
              <a:pPr algn="l" eaLnBrk="1" hangingPunct="1">
                <a:lnSpc>
                  <a:spcPct val="100000"/>
                </a:lnSpc>
                <a:spcBef>
                  <a:spcPct val="0"/>
                </a:spcBef>
              </a:pPr>
              <a:r>
                <a:rPr kumimoji="1" lang="en-US" altLang="en-US" i="1">
                  <a:ea typeface="宋体" charset="-122"/>
                </a:rPr>
                <a:t>u</a:t>
              </a:r>
              <a:r>
                <a:rPr kumimoji="1" lang="en-US" altLang="en-US" baseline="-25000">
                  <a:ea typeface="宋体" charset="-122"/>
                </a:rPr>
                <a:t>1</a:t>
              </a:r>
            </a:p>
            <a:p>
              <a:pPr algn="l" eaLnBrk="1" hangingPunct="1">
                <a:lnSpc>
                  <a:spcPct val="100000"/>
                </a:lnSpc>
                <a:spcBef>
                  <a:spcPct val="0"/>
                </a:spcBef>
              </a:pPr>
              <a:r>
                <a:rPr kumimoji="1" lang="en-US" altLang="zh-CN">
                  <a:ea typeface="宋体" charset="-122"/>
                </a:rPr>
                <a:t>_</a:t>
              </a:r>
            </a:p>
          </p:txBody>
        </p:sp>
        <p:sp>
          <p:nvSpPr>
            <p:cNvPr id="3118" name="Text Box 42"/>
            <p:cNvSpPr txBox="1">
              <a:spLocks noChangeArrowheads="1"/>
            </p:cNvSpPr>
            <p:nvPr/>
          </p:nvSpPr>
          <p:spPr bwMode="auto">
            <a:xfrm>
              <a:off x="1027" y="2138"/>
              <a:ext cx="289"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a:t>
              </a:r>
            </a:p>
            <a:p>
              <a:pPr algn="l" eaLnBrk="1" hangingPunct="1">
                <a:lnSpc>
                  <a:spcPct val="100000"/>
                </a:lnSpc>
                <a:spcBef>
                  <a:spcPct val="0"/>
                </a:spcBef>
              </a:pPr>
              <a:r>
                <a:rPr kumimoji="1" lang="en-US" altLang="zh-CN" i="1">
                  <a:ea typeface="宋体" charset="-122"/>
                </a:rPr>
                <a:t>u</a:t>
              </a:r>
              <a:r>
                <a:rPr kumimoji="1" lang="en-US" altLang="zh-CN" baseline="-25000">
                  <a:ea typeface="宋体" charset="-122"/>
                </a:rPr>
                <a:t>2</a:t>
              </a:r>
            </a:p>
            <a:p>
              <a:pPr algn="l" eaLnBrk="1" hangingPunct="1">
                <a:lnSpc>
                  <a:spcPct val="100000"/>
                </a:lnSpc>
                <a:spcBef>
                  <a:spcPct val="0"/>
                </a:spcBef>
              </a:pPr>
              <a:r>
                <a:rPr kumimoji="1" lang="en-US" altLang="zh-CN">
                  <a:ea typeface="宋体" charset="-122"/>
                </a:rPr>
                <a:t>_</a:t>
              </a:r>
            </a:p>
          </p:txBody>
        </p:sp>
        <p:sp>
          <p:nvSpPr>
            <p:cNvPr id="3119" name="Text Box 43"/>
            <p:cNvSpPr txBox="1">
              <a:spLocks noChangeArrowheads="1"/>
            </p:cNvSpPr>
            <p:nvPr/>
          </p:nvSpPr>
          <p:spPr bwMode="auto">
            <a:xfrm>
              <a:off x="1731" y="2387"/>
              <a:ext cx="3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R</a:t>
              </a:r>
              <a:r>
                <a:rPr kumimoji="1" lang="en-US" altLang="zh-CN" baseline="-25000">
                  <a:ea typeface="宋体" charset="-122"/>
                </a:rPr>
                <a:t>L</a:t>
              </a:r>
              <a:endParaRPr kumimoji="1" lang="en-US" altLang="zh-CN">
                <a:ea typeface="宋体" charset="-122"/>
              </a:endParaRPr>
            </a:p>
          </p:txBody>
        </p:sp>
        <p:sp>
          <p:nvSpPr>
            <p:cNvPr id="169" name="Text Box 44"/>
            <p:cNvSpPr txBox="1">
              <a:spLocks noChangeArrowheads="1"/>
            </p:cNvSpPr>
            <p:nvPr/>
          </p:nvSpPr>
          <p:spPr bwMode="auto">
            <a:xfrm>
              <a:off x="1356" y="2507"/>
              <a:ext cx="224" cy="252"/>
            </a:xfrm>
            <a:prstGeom prst="rect">
              <a:avLst/>
            </a:prstGeom>
            <a:noFill/>
            <a:ln w="12700" cap="sq">
              <a:noFill/>
              <a:miter lim="800000"/>
              <a:headEnd/>
              <a:tailEnd/>
            </a:ln>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sz="2000" i="1"/>
                <a:t>C</a:t>
              </a:r>
            </a:p>
          </p:txBody>
        </p:sp>
        <p:sp>
          <p:nvSpPr>
            <p:cNvPr id="3121" name="Line 45"/>
            <p:cNvSpPr>
              <a:spLocks noChangeShapeType="1"/>
            </p:cNvSpPr>
            <p:nvPr/>
          </p:nvSpPr>
          <p:spPr bwMode="auto">
            <a:xfrm>
              <a:off x="1686" y="2220"/>
              <a:ext cx="0" cy="24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2" name="Text Box 46"/>
            <p:cNvSpPr txBox="1">
              <a:spLocks noChangeArrowheads="1"/>
            </p:cNvSpPr>
            <p:nvPr/>
          </p:nvSpPr>
          <p:spPr bwMode="auto">
            <a:xfrm>
              <a:off x="1668" y="2141"/>
              <a:ext cx="2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i</a:t>
              </a:r>
              <a:r>
                <a:rPr kumimoji="1" lang="en-US" altLang="zh-CN" i="1" baseline="-25000">
                  <a:ea typeface="宋体" charset="-122"/>
                </a:rPr>
                <a:t>C</a:t>
              </a:r>
              <a:endParaRPr kumimoji="1" lang="en-US" altLang="zh-CN" i="1">
                <a:ea typeface="宋体" charset="-122"/>
              </a:endParaRPr>
            </a:p>
          </p:txBody>
        </p:sp>
        <p:sp>
          <p:nvSpPr>
            <p:cNvPr id="3123" name="Text Box 47"/>
            <p:cNvSpPr txBox="1">
              <a:spLocks noChangeArrowheads="1"/>
            </p:cNvSpPr>
            <p:nvPr/>
          </p:nvSpPr>
          <p:spPr bwMode="auto">
            <a:xfrm>
              <a:off x="1428" y="227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a:t>
              </a:r>
            </a:p>
          </p:txBody>
        </p:sp>
        <p:sp>
          <p:nvSpPr>
            <p:cNvPr id="3124" name="Line 48"/>
            <p:cNvSpPr>
              <a:spLocks noChangeShapeType="1"/>
            </p:cNvSpPr>
            <p:nvPr/>
          </p:nvSpPr>
          <p:spPr bwMode="auto">
            <a:xfrm>
              <a:off x="1248" y="1956"/>
              <a:ext cx="240" cy="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5" name="Line 50"/>
            <p:cNvSpPr>
              <a:spLocks noChangeShapeType="1"/>
            </p:cNvSpPr>
            <p:nvPr/>
          </p:nvSpPr>
          <p:spPr bwMode="auto">
            <a:xfrm>
              <a:off x="1776" y="2031"/>
              <a:ext cx="192" cy="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6" name="Text Box 51"/>
            <p:cNvSpPr txBox="1">
              <a:spLocks noChangeArrowheads="1"/>
            </p:cNvSpPr>
            <p:nvPr/>
          </p:nvSpPr>
          <p:spPr bwMode="auto">
            <a:xfrm>
              <a:off x="1734" y="171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i</a:t>
              </a:r>
              <a:r>
                <a:rPr kumimoji="1" lang="en-US" altLang="zh-CN" baseline="-25000">
                  <a:ea typeface="宋体" charset="-122"/>
                </a:rPr>
                <a:t>o</a:t>
              </a:r>
              <a:endParaRPr kumimoji="1" lang="en-US" altLang="zh-CN">
                <a:ea typeface="宋体" charset="-122"/>
              </a:endParaRPr>
            </a:p>
          </p:txBody>
        </p:sp>
        <p:sp>
          <p:nvSpPr>
            <p:cNvPr id="3127" name="Line 52"/>
            <p:cNvSpPr>
              <a:spLocks noChangeShapeType="1"/>
            </p:cNvSpPr>
            <p:nvPr/>
          </p:nvSpPr>
          <p:spPr bwMode="auto">
            <a:xfrm>
              <a:off x="948" y="2365"/>
              <a:ext cx="0" cy="2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10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82"/>
                                        </p:tgtEl>
                                        <p:attrNameLst>
                                          <p:attrName>style.visibility</p:attrName>
                                        </p:attrNameLst>
                                      </p:cBhvr>
                                      <p:to>
                                        <p:strVal val="visible"/>
                                      </p:to>
                                    </p:set>
                                    <p:animEffect transition="in" filter="wipe(left)">
                                      <p:cBhvr>
                                        <p:cTn id="12" dur="500"/>
                                        <p:tgtEl>
                                          <p:spTgt spid="542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313"/>
                                        </p:tgtEl>
                                        <p:attrNameLst>
                                          <p:attrName>style.visibility</p:attrName>
                                        </p:attrNameLst>
                                      </p:cBhvr>
                                      <p:to>
                                        <p:strVal val="visible"/>
                                      </p:to>
                                    </p:set>
                                    <p:animEffect transition="in" filter="wipe(left)">
                                      <p:cBhvr>
                                        <p:cTn id="17" dur="500"/>
                                        <p:tgtEl>
                                          <p:spTgt spid="54313"/>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4283"/>
                                        </p:tgtEl>
                                        <p:attrNameLst>
                                          <p:attrName>style.visibility</p:attrName>
                                        </p:attrNameLst>
                                      </p:cBhvr>
                                      <p:to>
                                        <p:strVal val="visible"/>
                                      </p:to>
                                    </p:set>
                                    <p:animEffect transition="in" filter="wipe(left)">
                                      <p:cBhvr>
                                        <p:cTn id="21" dur="500"/>
                                        <p:tgtEl>
                                          <p:spTgt spid="542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4284"/>
                                        </p:tgtEl>
                                        <p:attrNameLst>
                                          <p:attrName>style.visibility</p:attrName>
                                        </p:attrNameLst>
                                      </p:cBhvr>
                                      <p:to>
                                        <p:strVal val="visible"/>
                                      </p:to>
                                    </p:set>
                                    <p:animEffect transition="in" filter="wipe(left)">
                                      <p:cBhvr>
                                        <p:cTn id="26" dur="500"/>
                                        <p:tgtEl>
                                          <p:spTgt spid="5428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4276"/>
                                        </p:tgtEl>
                                        <p:attrNameLst>
                                          <p:attrName>style.visibility</p:attrName>
                                        </p:attrNameLst>
                                      </p:cBhvr>
                                      <p:to>
                                        <p:strVal val="visible"/>
                                      </p:to>
                                    </p:set>
                                    <p:animEffect transition="in" filter="wipe(left)">
                                      <p:cBhvr>
                                        <p:cTn id="31" dur="500"/>
                                        <p:tgtEl>
                                          <p:spTgt spid="54276"/>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54277"/>
                                        </p:tgtEl>
                                        <p:attrNameLst>
                                          <p:attrName>style.visibility</p:attrName>
                                        </p:attrNameLst>
                                      </p:cBhvr>
                                      <p:to>
                                        <p:strVal val="visible"/>
                                      </p:to>
                                    </p:set>
                                    <p:animEffect transition="in" filter="wipe(left)">
                                      <p:cBhvr>
                                        <p:cTn id="35" dur="500"/>
                                        <p:tgtEl>
                                          <p:spTgt spid="5427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4278"/>
                                        </p:tgtEl>
                                        <p:attrNameLst>
                                          <p:attrName>style.visibility</p:attrName>
                                        </p:attrNameLst>
                                      </p:cBhvr>
                                      <p:to>
                                        <p:strVal val="visible"/>
                                      </p:to>
                                    </p:set>
                                    <p:animEffect transition="in" filter="wipe(left)">
                                      <p:cBhvr>
                                        <p:cTn id="40" dur="500"/>
                                        <p:tgtEl>
                                          <p:spTgt spid="54278"/>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54279"/>
                                        </p:tgtEl>
                                        <p:attrNameLst>
                                          <p:attrName>style.visibility</p:attrName>
                                        </p:attrNameLst>
                                      </p:cBhvr>
                                      <p:to>
                                        <p:strVal val="visible"/>
                                      </p:to>
                                    </p:set>
                                    <p:animEffect transition="in" filter="wipe(left)">
                                      <p:cBhvr>
                                        <p:cTn id="44" dur="500"/>
                                        <p:tgtEl>
                                          <p:spTgt spid="5427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4280"/>
                                        </p:tgtEl>
                                        <p:attrNameLst>
                                          <p:attrName>style.visibility</p:attrName>
                                        </p:attrNameLst>
                                      </p:cBhvr>
                                      <p:to>
                                        <p:strVal val="visible"/>
                                      </p:to>
                                    </p:set>
                                    <p:animEffect transition="in" filter="wipe(left)">
                                      <p:cBhvr>
                                        <p:cTn id="49" dur="500"/>
                                        <p:tgtEl>
                                          <p:spTgt spid="54280"/>
                                        </p:tgtEl>
                                      </p:cBhvr>
                                    </p:animEffect>
                                  </p:childTnLst>
                                </p:cTn>
                              </p:par>
                            </p:childTnLst>
                          </p:cTn>
                        </p:par>
                        <p:par>
                          <p:cTn id="50" fill="hold" nodeType="afterGroup">
                            <p:stCondLst>
                              <p:cond delay="500"/>
                            </p:stCondLst>
                            <p:childTnLst>
                              <p:par>
                                <p:cTn id="51" presetID="22" presetClass="entr" presetSubtype="8" fill="hold" nodeType="afterEffect">
                                  <p:stCondLst>
                                    <p:cond delay="0"/>
                                  </p:stCondLst>
                                  <p:childTnLst>
                                    <p:set>
                                      <p:cBhvr>
                                        <p:cTn id="52" dur="1" fill="hold">
                                          <p:stCondLst>
                                            <p:cond delay="0"/>
                                          </p:stCondLst>
                                        </p:cTn>
                                        <p:tgtEl>
                                          <p:spTgt spid="54281"/>
                                        </p:tgtEl>
                                        <p:attrNameLst>
                                          <p:attrName>style.visibility</p:attrName>
                                        </p:attrNameLst>
                                      </p:cBhvr>
                                      <p:to>
                                        <p:strVal val="visible"/>
                                      </p:to>
                                    </p:set>
                                    <p:animEffect transition="in" filter="wipe(left)">
                                      <p:cBhvr>
                                        <p:cTn id="53" dur="500"/>
                                        <p:tgtEl>
                                          <p:spTgt spid="5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utoUpdateAnimBg="0"/>
      <p:bldP spid="54278" grpId="0" autoUpdateAnimBg="0"/>
      <p:bldP spid="54280" grpId="0" autoUpdateAnimBg="0"/>
      <p:bldP spid="54282" grpId="0" autoUpdateAnimBg="0"/>
      <p:bldP spid="54284" grpId="0" autoUpdateAnimBg="0"/>
      <p:bldP spid="543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ea typeface="宋体" charset="-122"/>
              </a:rPr>
              <a:t>9.1.2 </a:t>
            </a:r>
            <a:r>
              <a:rPr lang="zh-CN" altLang="en-US" smtClean="0">
                <a:ea typeface="宋体" charset="-122"/>
              </a:rPr>
              <a:t>滤波电路</a:t>
            </a:r>
            <a:r>
              <a:rPr lang="zh-CN" altLang="en-US" smtClean="0">
                <a:ea typeface="楷体_GB2312" pitchFamily="49" charset="-122"/>
              </a:rPr>
              <a:t>（续</a:t>
            </a:r>
            <a:r>
              <a:rPr lang="en-US" altLang="zh-CN" smtClean="0">
                <a:ea typeface="楷体_GB2312" pitchFamily="49" charset="-122"/>
              </a:rPr>
              <a:t>3</a:t>
            </a:r>
            <a:r>
              <a:rPr lang="zh-CN" altLang="en-US" smtClean="0">
                <a:ea typeface="楷体_GB2312" pitchFamily="49" charset="-122"/>
              </a:rPr>
              <a:t>）</a:t>
            </a:r>
          </a:p>
        </p:txBody>
      </p:sp>
      <p:pic>
        <p:nvPicPr>
          <p:cNvPr id="25603" name="Picture 5">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03" y="1283406"/>
            <a:ext cx="6743700" cy="488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25604" name="Rectangle 6"/>
          <p:cNvSpPr>
            <a:spLocks noChangeArrowheads="1"/>
          </p:cNvSpPr>
          <p:nvPr/>
        </p:nvSpPr>
        <p:spPr bwMode="auto">
          <a:xfrm>
            <a:off x="1628775" y="789693"/>
            <a:ext cx="63309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p>
            <a:r>
              <a:rPr kumimoji="1" lang="zh-CN" altLang="en-US" dirty="0"/>
              <a:t>利用</a:t>
            </a:r>
            <a:r>
              <a:rPr kumimoji="1" lang="en-US" altLang="zh-CN" dirty="0"/>
              <a:t>Multisim</a:t>
            </a:r>
            <a:r>
              <a:rPr kumimoji="1" lang="zh-CN" altLang="en-US" dirty="0"/>
              <a:t>观察半波整流电容滤波工作波形</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11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ea typeface="宋体" charset="-122"/>
              </a:rPr>
              <a:t>7.3  </a:t>
            </a:r>
            <a:r>
              <a:rPr lang="zh-CN" altLang="en-US" smtClean="0">
                <a:ea typeface="宋体" charset="-122"/>
              </a:rPr>
              <a:t>电源滤波电路</a:t>
            </a:r>
            <a:r>
              <a:rPr lang="zh-CN" altLang="en-US" smtClean="0">
                <a:ea typeface="楷体_GB2312" pitchFamily="49" charset="-122"/>
              </a:rPr>
              <a:t>（续</a:t>
            </a:r>
            <a:r>
              <a:rPr lang="en-US" altLang="zh-CN" smtClean="0">
                <a:ea typeface="楷体_GB2312" pitchFamily="49" charset="-122"/>
              </a:rPr>
              <a:t>4</a:t>
            </a:r>
            <a:r>
              <a:rPr lang="zh-CN" altLang="en-US" smtClean="0">
                <a:ea typeface="楷体_GB2312" pitchFamily="49" charset="-122"/>
              </a:rPr>
              <a:t>）</a:t>
            </a:r>
          </a:p>
        </p:txBody>
      </p:sp>
      <p:sp>
        <p:nvSpPr>
          <p:cNvPr id="5" name="灯片编号占位符 4"/>
          <p:cNvSpPr>
            <a:spLocks noGrp="1"/>
          </p:cNvSpPr>
          <p:nvPr>
            <p:ph type="sldNum" sz="quarter" idx="10"/>
          </p:nvPr>
        </p:nvSpPr>
        <p:spPr/>
        <p:txBody>
          <a:bodyPr/>
          <a:lstStyle/>
          <a:p>
            <a:pPr>
              <a:defRPr/>
            </a:pPr>
            <a:fld id="{E4DCDFD6-397A-4776-9F04-AECACB83C822}" type="slidenum">
              <a:rPr lang="zh-CN" altLang="en-US" smtClean="0"/>
              <a:pPr>
                <a:defRPr/>
              </a:pPr>
              <a:t>12</a:t>
            </a:fld>
            <a:endParaRPr lang="zh-CN" altLang="en-US"/>
          </a:p>
        </p:txBody>
      </p:sp>
      <p:sp>
        <p:nvSpPr>
          <p:cNvPr id="26627" name="Rectangle 3"/>
          <p:cNvSpPr>
            <a:spLocks noGrp="1" noChangeArrowheads="1"/>
          </p:cNvSpPr>
          <p:nvPr>
            <p:ph sz="quarter" idx="11"/>
          </p:nvPr>
        </p:nvSpPr>
        <p:spPr>
          <a:xfrm>
            <a:off x="17564" y="629794"/>
            <a:ext cx="8892480" cy="5544616"/>
          </a:xfrm>
        </p:spPr>
        <p:txBody>
          <a:bodyPr/>
          <a:lstStyle/>
          <a:p>
            <a:pPr eaLnBrk="1" hangingPunct="1"/>
            <a:r>
              <a:rPr lang="zh-CN" altLang="en-US" sz="2800" dirty="0" smtClean="0">
                <a:solidFill>
                  <a:srgbClr val="FF0000"/>
                </a:solidFill>
                <a:ea typeface="宋体" charset="-122"/>
              </a:rPr>
              <a:t>桥式全波整流电容滤波</a:t>
            </a:r>
          </a:p>
        </p:txBody>
      </p:sp>
      <p:pic>
        <p:nvPicPr>
          <p:cNvPr id="56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389118"/>
            <a:ext cx="5287963"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Text Box 5"/>
          <p:cNvSpPr txBox="1">
            <a:spLocks noChangeArrowheads="1"/>
          </p:cNvSpPr>
          <p:nvPr/>
        </p:nvSpPr>
        <p:spPr bwMode="auto">
          <a:xfrm>
            <a:off x="5373391" y="1023994"/>
            <a:ext cx="3702050"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50000"/>
              </a:lnSpc>
              <a:spcBef>
                <a:spcPct val="0"/>
              </a:spcBef>
            </a:pPr>
            <a:r>
              <a:rPr kumimoji="1" lang="zh-CN" altLang="en-US" dirty="0">
                <a:latin typeface="楷体_GB2312" pitchFamily="49" charset="-122"/>
              </a:rPr>
              <a:t>负载电阻两端没有并联电容</a:t>
            </a:r>
            <a:r>
              <a:rPr kumimoji="1" lang="en-US" altLang="zh-CN" i="1" dirty="0"/>
              <a:t>C</a:t>
            </a:r>
            <a:r>
              <a:rPr kumimoji="1" lang="zh-CN" altLang="en-US" dirty="0">
                <a:latin typeface="楷体_GB2312" pitchFamily="49" charset="-122"/>
              </a:rPr>
              <a:t>时。输出电压波形为</a:t>
            </a:r>
          </a:p>
        </p:txBody>
      </p:sp>
      <p:grpSp>
        <p:nvGrpSpPr>
          <p:cNvPr id="2" name="Group 158"/>
          <p:cNvGrpSpPr>
            <a:grpSpLocks/>
          </p:cNvGrpSpPr>
          <p:nvPr/>
        </p:nvGrpSpPr>
        <p:grpSpPr bwMode="auto">
          <a:xfrm>
            <a:off x="1163638" y="4337105"/>
            <a:ext cx="3500437" cy="533400"/>
            <a:chOff x="2535" y="3372"/>
            <a:chExt cx="2205" cy="336"/>
          </a:xfrm>
        </p:grpSpPr>
        <p:sp>
          <p:nvSpPr>
            <p:cNvPr id="26706" name="Freeform 159"/>
            <p:cNvSpPr>
              <a:spLocks/>
            </p:cNvSpPr>
            <p:nvPr/>
          </p:nvSpPr>
          <p:spPr bwMode="auto">
            <a:xfrm>
              <a:off x="2535" y="3379"/>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707" name="Freeform 160"/>
            <p:cNvSpPr>
              <a:spLocks/>
            </p:cNvSpPr>
            <p:nvPr/>
          </p:nvSpPr>
          <p:spPr bwMode="auto">
            <a:xfrm>
              <a:off x="2907" y="3375"/>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708" name="Freeform 161"/>
            <p:cNvSpPr>
              <a:spLocks/>
            </p:cNvSpPr>
            <p:nvPr/>
          </p:nvSpPr>
          <p:spPr bwMode="auto">
            <a:xfrm>
              <a:off x="3267" y="3379"/>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709" name="Freeform 162"/>
            <p:cNvSpPr>
              <a:spLocks/>
            </p:cNvSpPr>
            <p:nvPr/>
          </p:nvSpPr>
          <p:spPr bwMode="auto">
            <a:xfrm>
              <a:off x="3639" y="3375"/>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710" name="Freeform 163"/>
            <p:cNvSpPr>
              <a:spLocks/>
            </p:cNvSpPr>
            <p:nvPr/>
          </p:nvSpPr>
          <p:spPr bwMode="auto">
            <a:xfrm>
              <a:off x="4002" y="3376"/>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711" name="Freeform 164"/>
            <p:cNvSpPr>
              <a:spLocks/>
            </p:cNvSpPr>
            <p:nvPr/>
          </p:nvSpPr>
          <p:spPr bwMode="auto">
            <a:xfrm>
              <a:off x="4374" y="3372"/>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 name="Group 165"/>
          <p:cNvGrpSpPr>
            <a:grpSpLocks/>
          </p:cNvGrpSpPr>
          <p:nvPr/>
        </p:nvGrpSpPr>
        <p:grpSpPr bwMode="auto">
          <a:xfrm>
            <a:off x="693738" y="3692580"/>
            <a:ext cx="4667250" cy="1516063"/>
            <a:chOff x="2820" y="3036"/>
            <a:chExt cx="2940" cy="955"/>
          </a:xfrm>
        </p:grpSpPr>
        <p:sp>
          <p:nvSpPr>
            <p:cNvPr id="26701" name="Text Box 166"/>
            <p:cNvSpPr txBox="1">
              <a:spLocks noChangeArrowheads="1"/>
            </p:cNvSpPr>
            <p:nvPr/>
          </p:nvSpPr>
          <p:spPr bwMode="auto">
            <a:xfrm>
              <a:off x="2820" y="303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50000"/>
                </a:spcBef>
              </a:pPr>
              <a:r>
                <a:rPr kumimoji="1" lang="en-US" altLang="zh-CN" i="1"/>
                <a:t>u</a:t>
              </a:r>
              <a:r>
                <a:rPr kumimoji="1" lang="en-US" altLang="zh-CN" baseline="-25000"/>
                <a:t>0</a:t>
              </a:r>
            </a:p>
          </p:txBody>
        </p:sp>
        <p:sp>
          <p:nvSpPr>
            <p:cNvPr id="26702" name="Text Box 167"/>
            <p:cNvSpPr txBox="1">
              <a:spLocks noChangeArrowheads="1"/>
            </p:cNvSpPr>
            <p:nvPr/>
          </p:nvSpPr>
          <p:spPr bwMode="auto">
            <a:xfrm>
              <a:off x="5352" y="345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50000"/>
                </a:spcBef>
              </a:pPr>
              <a:r>
                <a:rPr kumimoji="1" lang="en-US" altLang="zh-CN" sz="2000">
                  <a:ea typeface="宋体" charset="-122"/>
                  <a:sym typeface="Symbol" pitchFamily="18" charset="2"/>
                </a:rPr>
                <a:t></a:t>
              </a:r>
              <a:r>
                <a:rPr kumimoji="1" lang="en-US" altLang="zh-CN"/>
                <a:t>t</a:t>
              </a:r>
            </a:p>
          </p:txBody>
        </p:sp>
        <p:sp>
          <p:nvSpPr>
            <p:cNvPr id="26703" name="Line 168"/>
            <p:cNvSpPr>
              <a:spLocks noChangeShapeType="1"/>
            </p:cNvSpPr>
            <p:nvPr/>
          </p:nvSpPr>
          <p:spPr bwMode="auto">
            <a:xfrm>
              <a:off x="2988" y="3768"/>
              <a:ext cx="25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704" name="Line 169"/>
            <p:cNvSpPr>
              <a:spLocks noChangeShapeType="1"/>
            </p:cNvSpPr>
            <p:nvPr/>
          </p:nvSpPr>
          <p:spPr bwMode="auto">
            <a:xfrm>
              <a:off x="3120" y="3204"/>
              <a:ext cx="0" cy="69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705" name="Text Box 170"/>
            <p:cNvSpPr txBox="1">
              <a:spLocks noChangeArrowheads="1"/>
            </p:cNvSpPr>
            <p:nvPr/>
          </p:nvSpPr>
          <p:spPr bwMode="auto">
            <a:xfrm>
              <a:off x="2950" y="374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a:ea typeface="宋体" charset="-122"/>
                </a:rPr>
                <a:t>0</a:t>
              </a:r>
            </a:p>
          </p:txBody>
        </p:sp>
      </p:grpSp>
      <p:sp>
        <p:nvSpPr>
          <p:cNvPr id="26632" name="Rectangle 171"/>
          <p:cNvSpPr>
            <a:spLocks noChangeArrowheads="1"/>
          </p:cNvSpPr>
          <p:nvPr/>
        </p:nvSpPr>
        <p:spPr bwMode="auto">
          <a:xfrm>
            <a:off x="465138" y="3692580"/>
            <a:ext cx="51816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6492" name="Rectangle 172"/>
          <p:cNvSpPr>
            <a:spLocks noChangeArrowheads="1"/>
          </p:cNvSpPr>
          <p:nvPr/>
        </p:nvSpPr>
        <p:spPr bwMode="auto">
          <a:xfrm>
            <a:off x="379413" y="3841805"/>
            <a:ext cx="4729162" cy="15240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4" name="Group 173"/>
          <p:cNvGrpSpPr>
            <a:grpSpLocks/>
          </p:cNvGrpSpPr>
          <p:nvPr/>
        </p:nvGrpSpPr>
        <p:grpSpPr bwMode="auto">
          <a:xfrm>
            <a:off x="369888" y="3635430"/>
            <a:ext cx="4667250" cy="1519238"/>
            <a:chOff x="-312" y="2988"/>
            <a:chExt cx="2940" cy="957"/>
          </a:xfrm>
        </p:grpSpPr>
        <p:grpSp>
          <p:nvGrpSpPr>
            <p:cNvPr id="26688" name="Group 174"/>
            <p:cNvGrpSpPr>
              <a:grpSpLocks/>
            </p:cNvGrpSpPr>
            <p:nvPr/>
          </p:nvGrpSpPr>
          <p:grpSpPr bwMode="auto">
            <a:xfrm>
              <a:off x="0" y="3372"/>
              <a:ext cx="2205" cy="336"/>
              <a:chOff x="2535" y="3372"/>
              <a:chExt cx="2205" cy="336"/>
            </a:xfrm>
          </p:grpSpPr>
          <p:sp>
            <p:nvSpPr>
              <p:cNvPr id="26695" name="Freeform 175"/>
              <p:cNvSpPr>
                <a:spLocks/>
              </p:cNvSpPr>
              <p:nvPr/>
            </p:nvSpPr>
            <p:spPr bwMode="auto">
              <a:xfrm>
                <a:off x="2535" y="3379"/>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96" name="Freeform 176"/>
              <p:cNvSpPr>
                <a:spLocks/>
              </p:cNvSpPr>
              <p:nvPr/>
            </p:nvSpPr>
            <p:spPr bwMode="auto">
              <a:xfrm>
                <a:off x="2907" y="3375"/>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97" name="Freeform 177"/>
              <p:cNvSpPr>
                <a:spLocks/>
              </p:cNvSpPr>
              <p:nvPr/>
            </p:nvSpPr>
            <p:spPr bwMode="auto">
              <a:xfrm>
                <a:off x="3267" y="3379"/>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98" name="Freeform 178"/>
              <p:cNvSpPr>
                <a:spLocks/>
              </p:cNvSpPr>
              <p:nvPr/>
            </p:nvSpPr>
            <p:spPr bwMode="auto">
              <a:xfrm>
                <a:off x="3639" y="3375"/>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99" name="Freeform 179"/>
              <p:cNvSpPr>
                <a:spLocks/>
              </p:cNvSpPr>
              <p:nvPr/>
            </p:nvSpPr>
            <p:spPr bwMode="auto">
              <a:xfrm>
                <a:off x="4002" y="3376"/>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700" name="Freeform 180"/>
              <p:cNvSpPr>
                <a:spLocks/>
              </p:cNvSpPr>
              <p:nvPr/>
            </p:nvSpPr>
            <p:spPr bwMode="auto">
              <a:xfrm>
                <a:off x="4374" y="3372"/>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6689" name="Group 181"/>
            <p:cNvGrpSpPr>
              <a:grpSpLocks/>
            </p:cNvGrpSpPr>
            <p:nvPr/>
          </p:nvGrpSpPr>
          <p:grpSpPr bwMode="auto">
            <a:xfrm>
              <a:off x="-312" y="2988"/>
              <a:ext cx="2940" cy="957"/>
              <a:chOff x="2820" y="3036"/>
              <a:chExt cx="2940" cy="957"/>
            </a:xfrm>
          </p:grpSpPr>
          <p:sp>
            <p:nvSpPr>
              <p:cNvPr id="26690" name="Text Box 182"/>
              <p:cNvSpPr txBox="1">
                <a:spLocks noChangeArrowheads="1"/>
              </p:cNvSpPr>
              <p:nvPr/>
            </p:nvSpPr>
            <p:spPr bwMode="auto">
              <a:xfrm>
                <a:off x="2820" y="303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50000"/>
                  </a:spcBef>
                </a:pPr>
                <a:r>
                  <a:rPr kumimoji="1" lang="en-US" altLang="zh-CN" i="1"/>
                  <a:t>u</a:t>
                </a:r>
                <a:r>
                  <a:rPr kumimoji="1" lang="en-US" altLang="zh-CN" baseline="-25000"/>
                  <a:t>o</a:t>
                </a:r>
              </a:p>
            </p:txBody>
          </p:sp>
          <p:sp>
            <p:nvSpPr>
              <p:cNvPr id="26691" name="Text Box 183"/>
              <p:cNvSpPr txBox="1">
                <a:spLocks noChangeArrowheads="1"/>
              </p:cNvSpPr>
              <p:nvPr/>
            </p:nvSpPr>
            <p:spPr bwMode="auto">
              <a:xfrm>
                <a:off x="5352" y="345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50000"/>
                  </a:spcBef>
                </a:pPr>
                <a:r>
                  <a:rPr kumimoji="1" lang="en-US" altLang="zh-CN" sz="2000" i="1">
                    <a:ea typeface="宋体" charset="-122"/>
                    <a:sym typeface="Symbol" pitchFamily="18" charset="2"/>
                  </a:rPr>
                  <a:t></a:t>
                </a:r>
                <a:r>
                  <a:rPr kumimoji="1" lang="en-US" altLang="zh-CN" i="1"/>
                  <a:t>t</a:t>
                </a:r>
              </a:p>
            </p:txBody>
          </p:sp>
          <p:sp>
            <p:nvSpPr>
              <p:cNvPr id="26692" name="Line 184"/>
              <p:cNvSpPr>
                <a:spLocks noChangeShapeType="1"/>
              </p:cNvSpPr>
              <p:nvPr/>
            </p:nvSpPr>
            <p:spPr bwMode="auto">
              <a:xfrm>
                <a:off x="2988" y="3768"/>
                <a:ext cx="25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93" name="Line 185"/>
              <p:cNvSpPr>
                <a:spLocks noChangeShapeType="1"/>
              </p:cNvSpPr>
              <p:nvPr/>
            </p:nvSpPr>
            <p:spPr bwMode="auto">
              <a:xfrm>
                <a:off x="3120" y="3204"/>
                <a:ext cx="0" cy="69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94" name="Text Box 186"/>
              <p:cNvSpPr txBox="1">
                <a:spLocks noChangeArrowheads="1"/>
              </p:cNvSpPr>
              <p:nvPr/>
            </p:nvSpPr>
            <p:spPr bwMode="auto">
              <a:xfrm>
                <a:off x="2950" y="3741"/>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i="1">
                    <a:ea typeface="宋体" charset="-122"/>
                  </a:rPr>
                  <a:t>O</a:t>
                </a:r>
              </a:p>
            </p:txBody>
          </p:sp>
        </p:grpSp>
      </p:grpSp>
      <p:grpSp>
        <p:nvGrpSpPr>
          <p:cNvPr id="7" name="Group 187"/>
          <p:cNvGrpSpPr>
            <a:grpSpLocks/>
          </p:cNvGrpSpPr>
          <p:nvPr/>
        </p:nvGrpSpPr>
        <p:grpSpPr bwMode="auto">
          <a:xfrm>
            <a:off x="865188" y="4233918"/>
            <a:ext cx="3640137" cy="182562"/>
            <a:chOff x="567" y="3833"/>
            <a:chExt cx="2293" cy="115"/>
          </a:xfrm>
        </p:grpSpPr>
        <p:grpSp>
          <p:nvGrpSpPr>
            <p:cNvPr id="26666" name="Group 188"/>
            <p:cNvGrpSpPr>
              <a:grpSpLocks/>
            </p:cNvGrpSpPr>
            <p:nvPr/>
          </p:nvGrpSpPr>
          <p:grpSpPr bwMode="auto">
            <a:xfrm>
              <a:off x="668" y="3844"/>
              <a:ext cx="732" cy="104"/>
              <a:chOff x="2636" y="3376"/>
              <a:chExt cx="732" cy="104"/>
            </a:xfrm>
          </p:grpSpPr>
          <p:grpSp>
            <p:nvGrpSpPr>
              <p:cNvPr id="26682" name="Group 189"/>
              <p:cNvGrpSpPr>
                <a:grpSpLocks/>
              </p:cNvGrpSpPr>
              <p:nvPr/>
            </p:nvGrpSpPr>
            <p:grpSpPr bwMode="auto">
              <a:xfrm>
                <a:off x="2636" y="3380"/>
                <a:ext cx="364" cy="100"/>
                <a:chOff x="2636" y="3380"/>
                <a:chExt cx="364" cy="100"/>
              </a:xfrm>
            </p:grpSpPr>
            <p:sp>
              <p:nvSpPr>
                <p:cNvPr id="26686" name="Freeform 190"/>
                <p:cNvSpPr>
                  <a:spLocks/>
                </p:cNvSpPr>
                <p:nvPr/>
              </p:nvSpPr>
              <p:spPr bwMode="auto">
                <a:xfrm>
                  <a:off x="2636" y="3380"/>
                  <a:ext cx="72" cy="100"/>
                </a:xfrm>
                <a:custGeom>
                  <a:avLst/>
                  <a:gdLst>
                    <a:gd name="T0" fmla="*/ 0 w 72"/>
                    <a:gd name="T1" fmla="*/ 100 h 100"/>
                    <a:gd name="T2" fmla="*/ 40 w 72"/>
                    <a:gd name="T3" fmla="*/ 16 h 100"/>
                    <a:gd name="T4" fmla="*/ 72 w 72"/>
                    <a:gd name="T5" fmla="*/ 0 h 100"/>
                    <a:gd name="T6" fmla="*/ 0 60000 65536"/>
                    <a:gd name="T7" fmla="*/ 0 60000 65536"/>
                    <a:gd name="T8" fmla="*/ 0 60000 65536"/>
                    <a:gd name="T9" fmla="*/ 0 w 72"/>
                    <a:gd name="T10" fmla="*/ 0 h 100"/>
                    <a:gd name="T11" fmla="*/ 72 w 72"/>
                    <a:gd name="T12" fmla="*/ 100 h 100"/>
                  </a:gdLst>
                  <a:ahLst/>
                  <a:cxnLst>
                    <a:cxn ang="T6">
                      <a:pos x="T0" y="T1"/>
                    </a:cxn>
                    <a:cxn ang="T7">
                      <a:pos x="T2" y="T3"/>
                    </a:cxn>
                    <a:cxn ang="T8">
                      <a:pos x="T4" y="T5"/>
                    </a:cxn>
                  </a:cxnLst>
                  <a:rect l="T9" t="T10" r="T11" b="T12"/>
                  <a:pathLst>
                    <a:path w="72" h="100">
                      <a:moveTo>
                        <a:pt x="0" y="100"/>
                      </a:moveTo>
                      <a:cubicBezTo>
                        <a:pt x="3" y="76"/>
                        <a:pt x="16" y="27"/>
                        <a:pt x="40" y="16"/>
                      </a:cubicBezTo>
                      <a:cubicBezTo>
                        <a:pt x="52" y="11"/>
                        <a:pt x="72" y="0"/>
                        <a:pt x="72" y="0"/>
                      </a:cubicBezTo>
                    </a:path>
                  </a:pathLst>
                </a:cu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87" name="Line 191"/>
                <p:cNvSpPr>
                  <a:spLocks noChangeShapeType="1"/>
                </p:cNvSpPr>
                <p:nvPr/>
              </p:nvSpPr>
              <p:spPr bwMode="auto">
                <a:xfrm>
                  <a:off x="2708" y="3380"/>
                  <a:ext cx="292" cy="8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683" name="Group 192"/>
              <p:cNvGrpSpPr>
                <a:grpSpLocks/>
              </p:cNvGrpSpPr>
              <p:nvPr/>
            </p:nvGrpSpPr>
            <p:grpSpPr bwMode="auto">
              <a:xfrm>
                <a:off x="3004" y="3376"/>
                <a:ext cx="364" cy="100"/>
                <a:chOff x="2636" y="3380"/>
                <a:chExt cx="364" cy="100"/>
              </a:xfrm>
            </p:grpSpPr>
            <p:sp>
              <p:nvSpPr>
                <p:cNvPr id="26684" name="Freeform 193"/>
                <p:cNvSpPr>
                  <a:spLocks/>
                </p:cNvSpPr>
                <p:nvPr/>
              </p:nvSpPr>
              <p:spPr bwMode="auto">
                <a:xfrm>
                  <a:off x="2636" y="3380"/>
                  <a:ext cx="72" cy="100"/>
                </a:xfrm>
                <a:custGeom>
                  <a:avLst/>
                  <a:gdLst>
                    <a:gd name="T0" fmla="*/ 0 w 72"/>
                    <a:gd name="T1" fmla="*/ 100 h 100"/>
                    <a:gd name="T2" fmla="*/ 40 w 72"/>
                    <a:gd name="T3" fmla="*/ 16 h 100"/>
                    <a:gd name="T4" fmla="*/ 72 w 72"/>
                    <a:gd name="T5" fmla="*/ 0 h 100"/>
                    <a:gd name="T6" fmla="*/ 0 60000 65536"/>
                    <a:gd name="T7" fmla="*/ 0 60000 65536"/>
                    <a:gd name="T8" fmla="*/ 0 60000 65536"/>
                    <a:gd name="T9" fmla="*/ 0 w 72"/>
                    <a:gd name="T10" fmla="*/ 0 h 100"/>
                    <a:gd name="T11" fmla="*/ 72 w 72"/>
                    <a:gd name="T12" fmla="*/ 100 h 100"/>
                  </a:gdLst>
                  <a:ahLst/>
                  <a:cxnLst>
                    <a:cxn ang="T6">
                      <a:pos x="T0" y="T1"/>
                    </a:cxn>
                    <a:cxn ang="T7">
                      <a:pos x="T2" y="T3"/>
                    </a:cxn>
                    <a:cxn ang="T8">
                      <a:pos x="T4" y="T5"/>
                    </a:cxn>
                  </a:cxnLst>
                  <a:rect l="T9" t="T10" r="T11" b="T12"/>
                  <a:pathLst>
                    <a:path w="72" h="100">
                      <a:moveTo>
                        <a:pt x="0" y="100"/>
                      </a:moveTo>
                      <a:cubicBezTo>
                        <a:pt x="3" y="76"/>
                        <a:pt x="16" y="27"/>
                        <a:pt x="40" y="16"/>
                      </a:cubicBezTo>
                      <a:cubicBezTo>
                        <a:pt x="52" y="11"/>
                        <a:pt x="72" y="0"/>
                        <a:pt x="72" y="0"/>
                      </a:cubicBezTo>
                    </a:path>
                  </a:pathLst>
                </a:cu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85" name="Line 194"/>
                <p:cNvSpPr>
                  <a:spLocks noChangeShapeType="1"/>
                </p:cNvSpPr>
                <p:nvPr/>
              </p:nvSpPr>
              <p:spPr bwMode="auto">
                <a:xfrm>
                  <a:off x="2708" y="3380"/>
                  <a:ext cx="292" cy="8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6667" name="Group 195"/>
            <p:cNvGrpSpPr>
              <a:grpSpLocks/>
            </p:cNvGrpSpPr>
            <p:nvPr/>
          </p:nvGrpSpPr>
          <p:grpSpPr bwMode="auto">
            <a:xfrm>
              <a:off x="1404" y="3833"/>
              <a:ext cx="732" cy="104"/>
              <a:chOff x="2636" y="3376"/>
              <a:chExt cx="732" cy="104"/>
            </a:xfrm>
          </p:grpSpPr>
          <p:grpSp>
            <p:nvGrpSpPr>
              <p:cNvPr id="26676" name="Group 196"/>
              <p:cNvGrpSpPr>
                <a:grpSpLocks/>
              </p:cNvGrpSpPr>
              <p:nvPr/>
            </p:nvGrpSpPr>
            <p:grpSpPr bwMode="auto">
              <a:xfrm>
                <a:off x="2636" y="3380"/>
                <a:ext cx="364" cy="100"/>
                <a:chOff x="2636" y="3380"/>
                <a:chExt cx="364" cy="100"/>
              </a:xfrm>
            </p:grpSpPr>
            <p:sp>
              <p:nvSpPr>
                <p:cNvPr id="26680" name="Freeform 197"/>
                <p:cNvSpPr>
                  <a:spLocks/>
                </p:cNvSpPr>
                <p:nvPr/>
              </p:nvSpPr>
              <p:spPr bwMode="auto">
                <a:xfrm>
                  <a:off x="2636" y="3380"/>
                  <a:ext cx="72" cy="100"/>
                </a:xfrm>
                <a:custGeom>
                  <a:avLst/>
                  <a:gdLst>
                    <a:gd name="T0" fmla="*/ 0 w 72"/>
                    <a:gd name="T1" fmla="*/ 100 h 100"/>
                    <a:gd name="T2" fmla="*/ 40 w 72"/>
                    <a:gd name="T3" fmla="*/ 16 h 100"/>
                    <a:gd name="T4" fmla="*/ 72 w 72"/>
                    <a:gd name="T5" fmla="*/ 0 h 100"/>
                    <a:gd name="T6" fmla="*/ 0 60000 65536"/>
                    <a:gd name="T7" fmla="*/ 0 60000 65536"/>
                    <a:gd name="T8" fmla="*/ 0 60000 65536"/>
                    <a:gd name="T9" fmla="*/ 0 w 72"/>
                    <a:gd name="T10" fmla="*/ 0 h 100"/>
                    <a:gd name="T11" fmla="*/ 72 w 72"/>
                    <a:gd name="T12" fmla="*/ 100 h 100"/>
                  </a:gdLst>
                  <a:ahLst/>
                  <a:cxnLst>
                    <a:cxn ang="T6">
                      <a:pos x="T0" y="T1"/>
                    </a:cxn>
                    <a:cxn ang="T7">
                      <a:pos x="T2" y="T3"/>
                    </a:cxn>
                    <a:cxn ang="T8">
                      <a:pos x="T4" y="T5"/>
                    </a:cxn>
                  </a:cxnLst>
                  <a:rect l="T9" t="T10" r="T11" b="T12"/>
                  <a:pathLst>
                    <a:path w="72" h="100">
                      <a:moveTo>
                        <a:pt x="0" y="100"/>
                      </a:moveTo>
                      <a:cubicBezTo>
                        <a:pt x="3" y="76"/>
                        <a:pt x="16" y="27"/>
                        <a:pt x="40" y="16"/>
                      </a:cubicBezTo>
                      <a:cubicBezTo>
                        <a:pt x="52" y="11"/>
                        <a:pt x="72" y="0"/>
                        <a:pt x="72" y="0"/>
                      </a:cubicBezTo>
                    </a:path>
                  </a:pathLst>
                </a:cu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81" name="Line 198"/>
                <p:cNvSpPr>
                  <a:spLocks noChangeShapeType="1"/>
                </p:cNvSpPr>
                <p:nvPr/>
              </p:nvSpPr>
              <p:spPr bwMode="auto">
                <a:xfrm>
                  <a:off x="2708" y="3380"/>
                  <a:ext cx="292" cy="8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677" name="Group 199"/>
              <p:cNvGrpSpPr>
                <a:grpSpLocks/>
              </p:cNvGrpSpPr>
              <p:nvPr/>
            </p:nvGrpSpPr>
            <p:grpSpPr bwMode="auto">
              <a:xfrm>
                <a:off x="3004" y="3376"/>
                <a:ext cx="364" cy="100"/>
                <a:chOff x="2636" y="3380"/>
                <a:chExt cx="364" cy="100"/>
              </a:xfrm>
            </p:grpSpPr>
            <p:sp>
              <p:nvSpPr>
                <p:cNvPr id="26678" name="Freeform 200"/>
                <p:cNvSpPr>
                  <a:spLocks/>
                </p:cNvSpPr>
                <p:nvPr/>
              </p:nvSpPr>
              <p:spPr bwMode="auto">
                <a:xfrm>
                  <a:off x="2636" y="3380"/>
                  <a:ext cx="72" cy="100"/>
                </a:xfrm>
                <a:custGeom>
                  <a:avLst/>
                  <a:gdLst>
                    <a:gd name="T0" fmla="*/ 0 w 72"/>
                    <a:gd name="T1" fmla="*/ 100 h 100"/>
                    <a:gd name="T2" fmla="*/ 40 w 72"/>
                    <a:gd name="T3" fmla="*/ 16 h 100"/>
                    <a:gd name="T4" fmla="*/ 72 w 72"/>
                    <a:gd name="T5" fmla="*/ 0 h 100"/>
                    <a:gd name="T6" fmla="*/ 0 60000 65536"/>
                    <a:gd name="T7" fmla="*/ 0 60000 65536"/>
                    <a:gd name="T8" fmla="*/ 0 60000 65536"/>
                    <a:gd name="T9" fmla="*/ 0 w 72"/>
                    <a:gd name="T10" fmla="*/ 0 h 100"/>
                    <a:gd name="T11" fmla="*/ 72 w 72"/>
                    <a:gd name="T12" fmla="*/ 100 h 100"/>
                  </a:gdLst>
                  <a:ahLst/>
                  <a:cxnLst>
                    <a:cxn ang="T6">
                      <a:pos x="T0" y="T1"/>
                    </a:cxn>
                    <a:cxn ang="T7">
                      <a:pos x="T2" y="T3"/>
                    </a:cxn>
                    <a:cxn ang="T8">
                      <a:pos x="T4" y="T5"/>
                    </a:cxn>
                  </a:cxnLst>
                  <a:rect l="T9" t="T10" r="T11" b="T12"/>
                  <a:pathLst>
                    <a:path w="72" h="100">
                      <a:moveTo>
                        <a:pt x="0" y="100"/>
                      </a:moveTo>
                      <a:cubicBezTo>
                        <a:pt x="3" y="76"/>
                        <a:pt x="16" y="27"/>
                        <a:pt x="40" y="16"/>
                      </a:cubicBezTo>
                      <a:cubicBezTo>
                        <a:pt x="52" y="11"/>
                        <a:pt x="72" y="0"/>
                        <a:pt x="72" y="0"/>
                      </a:cubicBezTo>
                    </a:path>
                  </a:pathLst>
                </a:cu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9" name="Line 201"/>
                <p:cNvSpPr>
                  <a:spLocks noChangeShapeType="1"/>
                </p:cNvSpPr>
                <p:nvPr/>
              </p:nvSpPr>
              <p:spPr bwMode="auto">
                <a:xfrm>
                  <a:off x="2708" y="3380"/>
                  <a:ext cx="292" cy="8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6668" name="Group 202"/>
            <p:cNvGrpSpPr>
              <a:grpSpLocks/>
            </p:cNvGrpSpPr>
            <p:nvPr/>
          </p:nvGrpSpPr>
          <p:grpSpPr bwMode="auto">
            <a:xfrm>
              <a:off x="2128" y="3833"/>
              <a:ext cx="732" cy="104"/>
              <a:chOff x="2636" y="3376"/>
              <a:chExt cx="732" cy="104"/>
            </a:xfrm>
          </p:grpSpPr>
          <p:grpSp>
            <p:nvGrpSpPr>
              <p:cNvPr id="26670" name="Group 203"/>
              <p:cNvGrpSpPr>
                <a:grpSpLocks/>
              </p:cNvGrpSpPr>
              <p:nvPr/>
            </p:nvGrpSpPr>
            <p:grpSpPr bwMode="auto">
              <a:xfrm>
                <a:off x="2636" y="3380"/>
                <a:ext cx="364" cy="100"/>
                <a:chOff x="2636" y="3380"/>
                <a:chExt cx="364" cy="100"/>
              </a:xfrm>
            </p:grpSpPr>
            <p:sp>
              <p:nvSpPr>
                <p:cNvPr id="26674" name="Freeform 204"/>
                <p:cNvSpPr>
                  <a:spLocks/>
                </p:cNvSpPr>
                <p:nvPr/>
              </p:nvSpPr>
              <p:spPr bwMode="auto">
                <a:xfrm>
                  <a:off x="2636" y="3380"/>
                  <a:ext cx="72" cy="100"/>
                </a:xfrm>
                <a:custGeom>
                  <a:avLst/>
                  <a:gdLst>
                    <a:gd name="T0" fmla="*/ 0 w 72"/>
                    <a:gd name="T1" fmla="*/ 100 h 100"/>
                    <a:gd name="T2" fmla="*/ 40 w 72"/>
                    <a:gd name="T3" fmla="*/ 16 h 100"/>
                    <a:gd name="T4" fmla="*/ 72 w 72"/>
                    <a:gd name="T5" fmla="*/ 0 h 100"/>
                    <a:gd name="T6" fmla="*/ 0 60000 65536"/>
                    <a:gd name="T7" fmla="*/ 0 60000 65536"/>
                    <a:gd name="T8" fmla="*/ 0 60000 65536"/>
                    <a:gd name="T9" fmla="*/ 0 w 72"/>
                    <a:gd name="T10" fmla="*/ 0 h 100"/>
                    <a:gd name="T11" fmla="*/ 72 w 72"/>
                    <a:gd name="T12" fmla="*/ 100 h 100"/>
                  </a:gdLst>
                  <a:ahLst/>
                  <a:cxnLst>
                    <a:cxn ang="T6">
                      <a:pos x="T0" y="T1"/>
                    </a:cxn>
                    <a:cxn ang="T7">
                      <a:pos x="T2" y="T3"/>
                    </a:cxn>
                    <a:cxn ang="T8">
                      <a:pos x="T4" y="T5"/>
                    </a:cxn>
                  </a:cxnLst>
                  <a:rect l="T9" t="T10" r="T11" b="T12"/>
                  <a:pathLst>
                    <a:path w="72" h="100">
                      <a:moveTo>
                        <a:pt x="0" y="100"/>
                      </a:moveTo>
                      <a:cubicBezTo>
                        <a:pt x="3" y="76"/>
                        <a:pt x="16" y="27"/>
                        <a:pt x="40" y="16"/>
                      </a:cubicBezTo>
                      <a:cubicBezTo>
                        <a:pt x="52" y="11"/>
                        <a:pt x="72" y="0"/>
                        <a:pt x="72" y="0"/>
                      </a:cubicBezTo>
                    </a:path>
                  </a:pathLst>
                </a:cu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5" name="Line 205"/>
                <p:cNvSpPr>
                  <a:spLocks noChangeShapeType="1"/>
                </p:cNvSpPr>
                <p:nvPr/>
              </p:nvSpPr>
              <p:spPr bwMode="auto">
                <a:xfrm>
                  <a:off x="2708" y="3380"/>
                  <a:ext cx="292" cy="8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671" name="Group 206"/>
              <p:cNvGrpSpPr>
                <a:grpSpLocks/>
              </p:cNvGrpSpPr>
              <p:nvPr/>
            </p:nvGrpSpPr>
            <p:grpSpPr bwMode="auto">
              <a:xfrm>
                <a:off x="3004" y="3376"/>
                <a:ext cx="364" cy="100"/>
                <a:chOff x="2636" y="3380"/>
                <a:chExt cx="364" cy="100"/>
              </a:xfrm>
            </p:grpSpPr>
            <p:sp>
              <p:nvSpPr>
                <p:cNvPr id="26672" name="Freeform 207"/>
                <p:cNvSpPr>
                  <a:spLocks/>
                </p:cNvSpPr>
                <p:nvPr/>
              </p:nvSpPr>
              <p:spPr bwMode="auto">
                <a:xfrm>
                  <a:off x="2636" y="3380"/>
                  <a:ext cx="72" cy="100"/>
                </a:xfrm>
                <a:custGeom>
                  <a:avLst/>
                  <a:gdLst>
                    <a:gd name="T0" fmla="*/ 0 w 72"/>
                    <a:gd name="T1" fmla="*/ 100 h 100"/>
                    <a:gd name="T2" fmla="*/ 40 w 72"/>
                    <a:gd name="T3" fmla="*/ 16 h 100"/>
                    <a:gd name="T4" fmla="*/ 72 w 72"/>
                    <a:gd name="T5" fmla="*/ 0 h 100"/>
                    <a:gd name="T6" fmla="*/ 0 60000 65536"/>
                    <a:gd name="T7" fmla="*/ 0 60000 65536"/>
                    <a:gd name="T8" fmla="*/ 0 60000 65536"/>
                    <a:gd name="T9" fmla="*/ 0 w 72"/>
                    <a:gd name="T10" fmla="*/ 0 h 100"/>
                    <a:gd name="T11" fmla="*/ 72 w 72"/>
                    <a:gd name="T12" fmla="*/ 100 h 100"/>
                  </a:gdLst>
                  <a:ahLst/>
                  <a:cxnLst>
                    <a:cxn ang="T6">
                      <a:pos x="T0" y="T1"/>
                    </a:cxn>
                    <a:cxn ang="T7">
                      <a:pos x="T2" y="T3"/>
                    </a:cxn>
                    <a:cxn ang="T8">
                      <a:pos x="T4" y="T5"/>
                    </a:cxn>
                  </a:cxnLst>
                  <a:rect l="T9" t="T10" r="T11" b="T12"/>
                  <a:pathLst>
                    <a:path w="72" h="100">
                      <a:moveTo>
                        <a:pt x="0" y="100"/>
                      </a:moveTo>
                      <a:cubicBezTo>
                        <a:pt x="3" y="76"/>
                        <a:pt x="16" y="27"/>
                        <a:pt x="40" y="16"/>
                      </a:cubicBezTo>
                      <a:cubicBezTo>
                        <a:pt x="52" y="11"/>
                        <a:pt x="72" y="0"/>
                        <a:pt x="72" y="0"/>
                      </a:cubicBezTo>
                    </a:path>
                  </a:pathLst>
                </a:cu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3" name="Line 208"/>
                <p:cNvSpPr>
                  <a:spLocks noChangeShapeType="1"/>
                </p:cNvSpPr>
                <p:nvPr/>
              </p:nvSpPr>
              <p:spPr bwMode="auto">
                <a:xfrm>
                  <a:off x="2708" y="3380"/>
                  <a:ext cx="292" cy="8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6669" name="Line 209"/>
            <p:cNvSpPr>
              <a:spLocks noChangeShapeType="1"/>
            </p:cNvSpPr>
            <p:nvPr/>
          </p:nvSpPr>
          <p:spPr bwMode="auto">
            <a:xfrm>
              <a:off x="567" y="3910"/>
              <a:ext cx="96" cy="3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 name="Group 210"/>
          <p:cNvGrpSpPr>
            <a:grpSpLocks/>
          </p:cNvGrpSpPr>
          <p:nvPr/>
        </p:nvGrpSpPr>
        <p:grpSpPr bwMode="auto">
          <a:xfrm>
            <a:off x="995363" y="4283130"/>
            <a:ext cx="3148012" cy="1019175"/>
            <a:chOff x="2626" y="3372"/>
            <a:chExt cx="1983" cy="642"/>
          </a:xfrm>
        </p:grpSpPr>
        <p:grpSp>
          <p:nvGrpSpPr>
            <p:cNvPr id="26642" name="Group 211"/>
            <p:cNvGrpSpPr>
              <a:grpSpLocks/>
            </p:cNvGrpSpPr>
            <p:nvPr/>
          </p:nvGrpSpPr>
          <p:grpSpPr bwMode="auto">
            <a:xfrm>
              <a:off x="2628" y="3372"/>
              <a:ext cx="1981" cy="616"/>
              <a:chOff x="2628" y="3372"/>
              <a:chExt cx="1981" cy="616"/>
            </a:xfrm>
          </p:grpSpPr>
          <p:sp>
            <p:nvSpPr>
              <p:cNvPr id="26644" name="Freeform 212" descr="宽上对角线"/>
              <p:cNvSpPr>
                <a:spLocks/>
              </p:cNvSpPr>
              <p:nvPr/>
            </p:nvSpPr>
            <p:spPr bwMode="auto">
              <a:xfrm>
                <a:off x="2628" y="3484"/>
                <a:ext cx="137" cy="212"/>
              </a:xfrm>
              <a:custGeom>
                <a:avLst/>
                <a:gdLst>
                  <a:gd name="T0" fmla="*/ 0 w 137"/>
                  <a:gd name="T1" fmla="*/ 212 h 212"/>
                  <a:gd name="T2" fmla="*/ 56 w 137"/>
                  <a:gd name="T3" fmla="*/ 4 h 212"/>
                  <a:gd name="T4" fmla="*/ 84 w 137"/>
                  <a:gd name="T5" fmla="*/ 8 h 212"/>
                  <a:gd name="T6" fmla="*/ 108 w 137"/>
                  <a:gd name="T7" fmla="*/ 92 h 212"/>
                  <a:gd name="T8" fmla="*/ 120 w 137"/>
                  <a:gd name="T9" fmla="*/ 212 h 212"/>
                  <a:gd name="T10" fmla="*/ 0 w 137"/>
                  <a:gd name="T11" fmla="*/ 212 h 212"/>
                  <a:gd name="T12" fmla="*/ 0 60000 65536"/>
                  <a:gd name="T13" fmla="*/ 0 60000 65536"/>
                  <a:gd name="T14" fmla="*/ 0 60000 65536"/>
                  <a:gd name="T15" fmla="*/ 0 60000 65536"/>
                  <a:gd name="T16" fmla="*/ 0 60000 65536"/>
                  <a:gd name="T17" fmla="*/ 0 60000 65536"/>
                  <a:gd name="T18" fmla="*/ 0 w 137"/>
                  <a:gd name="T19" fmla="*/ 0 h 212"/>
                  <a:gd name="T20" fmla="*/ 137 w 137"/>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37" h="212">
                    <a:moveTo>
                      <a:pt x="0" y="212"/>
                    </a:moveTo>
                    <a:cubicBezTo>
                      <a:pt x="13" y="134"/>
                      <a:pt x="11" y="72"/>
                      <a:pt x="56" y="4"/>
                    </a:cubicBezTo>
                    <a:cubicBezTo>
                      <a:pt x="67" y="7"/>
                      <a:pt x="77" y="0"/>
                      <a:pt x="84" y="8"/>
                    </a:cubicBezTo>
                    <a:cubicBezTo>
                      <a:pt x="95" y="21"/>
                      <a:pt x="108" y="76"/>
                      <a:pt x="108" y="92"/>
                    </a:cubicBezTo>
                    <a:cubicBezTo>
                      <a:pt x="125" y="143"/>
                      <a:pt x="137" y="186"/>
                      <a:pt x="120" y="212"/>
                    </a:cubicBezTo>
                    <a:lnTo>
                      <a:pt x="0" y="212"/>
                    </a:lnTo>
                    <a:close/>
                  </a:path>
                </a:pathLst>
              </a:custGeom>
              <a:pattFill prst="wdUpDiag">
                <a:fgClr>
                  <a:srgbClr val="66FFFF"/>
                </a:fgClr>
                <a:bgClr>
                  <a:srgbClr val="2F7676"/>
                </a:bgClr>
              </a:pattFill>
              <a:ln w="12700">
                <a:solidFill>
                  <a:schemeClr val="tx1"/>
                </a:solidFill>
                <a:round/>
                <a:headEnd/>
                <a:tailEnd/>
              </a:ln>
            </p:spPr>
            <p:txBody>
              <a:bodyPr wrap="none" anchor="ctr"/>
              <a:lstStyle/>
              <a:p>
                <a:endParaRPr lang="zh-CN" altLang="en-US"/>
              </a:p>
            </p:txBody>
          </p:sp>
          <p:grpSp>
            <p:nvGrpSpPr>
              <p:cNvPr id="26645" name="Group 213"/>
              <p:cNvGrpSpPr>
                <a:grpSpLocks/>
              </p:cNvGrpSpPr>
              <p:nvPr/>
            </p:nvGrpSpPr>
            <p:grpSpPr bwMode="auto">
              <a:xfrm>
                <a:off x="3004" y="3376"/>
                <a:ext cx="137" cy="612"/>
                <a:chOff x="3004" y="3376"/>
                <a:chExt cx="137" cy="612"/>
              </a:xfrm>
            </p:grpSpPr>
            <p:sp>
              <p:nvSpPr>
                <p:cNvPr id="26663" name="Line 214"/>
                <p:cNvSpPr>
                  <a:spLocks noChangeShapeType="1"/>
                </p:cNvSpPr>
                <p:nvPr/>
              </p:nvSpPr>
              <p:spPr bwMode="auto">
                <a:xfrm>
                  <a:off x="3004" y="3376"/>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4" name="Freeform 215" descr="宽上对角线"/>
                <p:cNvSpPr>
                  <a:spLocks/>
                </p:cNvSpPr>
                <p:nvPr/>
              </p:nvSpPr>
              <p:spPr bwMode="auto">
                <a:xfrm>
                  <a:off x="3004" y="3485"/>
                  <a:ext cx="137" cy="212"/>
                </a:xfrm>
                <a:custGeom>
                  <a:avLst/>
                  <a:gdLst>
                    <a:gd name="T0" fmla="*/ 0 w 137"/>
                    <a:gd name="T1" fmla="*/ 212 h 212"/>
                    <a:gd name="T2" fmla="*/ 56 w 137"/>
                    <a:gd name="T3" fmla="*/ 4 h 212"/>
                    <a:gd name="T4" fmla="*/ 84 w 137"/>
                    <a:gd name="T5" fmla="*/ 8 h 212"/>
                    <a:gd name="T6" fmla="*/ 108 w 137"/>
                    <a:gd name="T7" fmla="*/ 92 h 212"/>
                    <a:gd name="T8" fmla="*/ 120 w 137"/>
                    <a:gd name="T9" fmla="*/ 212 h 212"/>
                    <a:gd name="T10" fmla="*/ 0 w 137"/>
                    <a:gd name="T11" fmla="*/ 212 h 212"/>
                    <a:gd name="T12" fmla="*/ 0 60000 65536"/>
                    <a:gd name="T13" fmla="*/ 0 60000 65536"/>
                    <a:gd name="T14" fmla="*/ 0 60000 65536"/>
                    <a:gd name="T15" fmla="*/ 0 60000 65536"/>
                    <a:gd name="T16" fmla="*/ 0 60000 65536"/>
                    <a:gd name="T17" fmla="*/ 0 60000 65536"/>
                    <a:gd name="T18" fmla="*/ 0 w 137"/>
                    <a:gd name="T19" fmla="*/ 0 h 212"/>
                    <a:gd name="T20" fmla="*/ 137 w 137"/>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37" h="212">
                      <a:moveTo>
                        <a:pt x="0" y="212"/>
                      </a:moveTo>
                      <a:cubicBezTo>
                        <a:pt x="13" y="134"/>
                        <a:pt x="11" y="72"/>
                        <a:pt x="56" y="4"/>
                      </a:cubicBezTo>
                      <a:cubicBezTo>
                        <a:pt x="67" y="7"/>
                        <a:pt x="77" y="0"/>
                        <a:pt x="84" y="8"/>
                      </a:cubicBezTo>
                      <a:cubicBezTo>
                        <a:pt x="95" y="21"/>
                        <a:pt x="108" y="76"/>
                        <a:pt x="108" y="92"/>
                      </a:cubicBezTo>
                      <a:cubicBezTo>
                        <a:pt x="125" y="143"/>
                        <a:pt x="137" y="186"/>
                        <a:pt x="120" y="212"/>
                      </a:cubicBezTo>
                      <a:lnTo>
                        <a:pt x="0" y="212"/>
                      </a:lnTo>
                      <a:close/>
                    </a:path>
                  </a:pathLst>
                </a:custGeom>
                <a:pattFill prst="wdUpDiag">
                  <a:fgClr>
                    <a:srgbClr val="66FFFF"/>
                  </a:fgClr>
                  <a:bgClr>
                    <a:srgbClr val="2F7676"/>
                  </a:bgClr>
                </a:pattFill>
                <a:ln w="12700">
                  <a:solidFill>
                    <a:schemeClr val="tx1"/>
                  </a:solidFill>
                  <a:round/>
                  <a:headEnd/>
                  <a:tailEnd/>
                </a:ln>
              </p:spPr>
              <p:txBody>
                <a:bodyPr wrap="none" anchor="ctr"/>
                <a:lstStyle/>
                <a:p>
                  <a:endParaRPr lang="zh-CN" altLang="en-US"/>
                </a:p>
              </p:txBody>
            </p:sp>
            <p:sp>
              <p:nvSpPr>
                <p:cNvPr id="26665" name="Line 216"/>
                <p:cNvSpPr>
                  <a:spLocks noChangeShapeType="1"/>
                </p:cNvSpPr>
                <p:nvPr/>
              </p:nvSpPr>
              <p:spPr bwMode="auto">
                <a:xfrm>
                  <a:off x="3128" y="3380"/>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46" name="Line 217"/>
              <p:cNvSpPr>
                <a:spLocks noChangeShapeType="1"/>
              </p:cNvSpPr>
              <p:nvPr/>
            </p:nvSpPr>
            <p:spPr bwMode="auto">
              <a:xfrm>
                <a:off x="2752" y="3372"/>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6647" name="Group 218"/>
              <p:cNvGrpSpPr>
                <a:grpSpLocks/>
              </p:cNvGrpSpPr>
              <p:nvPr/>
            </p:nvGrpSpPr>
            <p:grpSpPr bwMode="auto">
              <a:xfrm>
                <a:off x="3364" y="3376"/>
                <a:ext cx="137" cy="612"/>
                <a:chOff x="3004" y="3376"/>
                <a:chExt cx="137" cy="612"/>
              </a:xfrm>
            </p:grpSpPr>
            <p:sp>
              <p:nvSpPr>
                <p:cNvPr id="26660" name="Line 219"/>
                <p:cNvSpPr>
                  <a:spLocks noChangeShapeType="1"/>
                </p:cNvSpPr>
                <p:nvPr/>
              </p:nvSpPr>
              <p:spPr bwMode="auto">
                <a:xfrm>
                  <a:off x="3004" y="3376"/>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1" name="Freeform 220" descr="宽上对角线"/>
                <p:cNvSpPr>
                  <a:spLocks/>
                </p:cNvSpPr>
                <p:nvPr/>
              </p:nvSpPr>
              <p:spPr bwMode="auto">
                <a:xfrm>
                  <a:off x="3004" y="3485"/>
                  <a:ext cx="137" cy="212"/>
                </a:xfrm>
                <a:custGeom>
                  <a:avLst/>
                  <a:gdLst>
                    <a:gd name="T0" fmla="*/ 0 w 137"/>
                    <a:gd name="T1" fmla="*/ 212 h 212"/>
                    <a:gd name="T2" fmla="*/ 56 w 137"/>
                    <a:gd name="T3" fmla="*/ 4 h 212"/>
                    <a:gd name="T4" fmla="*/ 84 w 137"/>
                    <a:gd name="T5" fmla="*/ 8 h 212"/>
                    <a:gd name="T6" fmla="*/ 108 w 137"/>
                    <a:gd name="T7" fmla="*/ 92 h 212"/>
                    <a:gd name="T8" fmla="*/ 120 w 137"/>
                    <a:gd name="T9" fmla="*/ 212 h 212"/>
                    <a:gd name="T10" fmla="*/ 0 w 137"/>
                    <a:gd name="T11" fmla="*/ 212 h 212"/>
                    <a:gd name="T12" fmla="*/ 0 60000 65536"/>
                    <a:gd name="T13" fmla="*/ 0 60000 65536"/>
                    <a:gd name="T14" fmla="*/ 0 60000 65536"/>
                    <a:gd name="T15" fmla="*/ 0 60000 65536"/>
                    <a:gd name="T16" fmla="*/ 0 60000 65536"/>
                    <a:gd name="T17" fmla="*/ 0 60000 65536"/>
                    <a:gd name="T18" fmla="*/ 0 w 137"/>
                    <a:gd name="T19" fmla="*/ 0 h 212"/>
                    <a:gd name="T20" fmla="*/ 137 w 137"/>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37" h="212">
                      <a:moveTo>
                        <a:pt x="0" y="212"/>
                      </a:moveTo>
                      <a:cubicBezTo>
                        <a:pt x="13" y="134"/>
                        <a:pt x="11" y="72"/>
                        <a:pt x="56" y="4"/>
                      </a:cubicBezTo>
                      <a:cubicBezTo>
                        <a:pt x="67" y="7"/>
                        <a:pt x="77" y="0"/>
                        <a:pt x="84" y="8"/>
                      </a:cubicBezTo>
                      <a:cubicBezTo>
                        <a:pt x="95" y="21"/>
                        <a:pt x="108" y="76"/>
                        <a:pt x="108" y="92"/>
                      </a:cubicBezTo>
                      <a:cubicBezTo>
                        <a:pt x="125" y="143"/>
                        <a:pt x="137" y="186"/>
                        <a:pt x="120" y="212"/>
                      </a:cubicBezTo>
                      <a:lnTo>
                        <a:pt x="0" y="212"/>
                      </a:lnTo>
                      <a:close/>
                    </a:path>
                  </a:pathLst>
                </a:custGeom>
                <a:pattFill prst="wdUpDiag">
                  <a:fgClr>
                    <a:srgbClr val="66FFFF"/>
                  </a:fgClr>
                  <a:bgClr>
                    <a:srgbClr val="2F7676"/>
                  </a:bgClr>
                </a:pattFill>
                <a:ln w="12700">
                  <a:solidFill>
                    <a:schemeClr val="tx1"/>
                  </a:solidFill>
                  <a:round/>
                  <a:headEnd/>
                  <a:tailEnd/>
                </a:ln>
              </p:spPr>
              <p:txBody>
                <a:bodyPr wrap="none" anchor="ctr"/>
                <a:lstStyle/>
                <a:p>
                  <a:endParaRPr lang="zh-CN" altLang="en-US"/>
                </a:p>
              </p:txBody>
            </p:sp>
            <p:sp>
              <p:nvSpPr>
                <p:cNvPr id="26662" name="Line 221"/>
                <p:cNvSpPr>
                  <a:spLocks noChangeShapeType="1"/>
                </p:cNvSpPr>
                <p:nvPr/>
              </p:nvSpPr>
              <p:spPr bwMode="auto">
                <a:xfrm>
                  <a:off x="3128" y="3380"/>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648" name="Group 222"/>
              <p:cNvGrpSpPr>
                <a:grpSpLocks/>
              </p:cNvGrpSpPr>
              <p:nvPr/>
            </p:nvGrpSpPr>
            <p:grpSpPr bwMode="auto">
              <a:xfrm>
                <a:off x="3740" y="3376"/>
                <a:ext cx="137" cy="612"/>
                <a:chOff x="3004" y="3376"/>
                <a:chExt cx="137" cy="612"/>
              </a:xfrm>
            </p:grpSpPr>
            <p:sp>
              <p:nvSpPr>
                <p:cNvPr id="26657" name="Line 223"/>
                <p:cNvSpPr>
                  <a:spLocks noChangeShapeType="1"/>
                </p:cNvSpPr>
                <p:nvPr/>
              </p:nvSpPr>
              <p:spPr bwMode="auto">
                <a:xfrm>
                  <a:off x="3004" y="3376"/>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8" name="Freeform 224" descr="宽上对角线"/>
                <p:cNvSpPr>
                  <a:spLocks/>
                </p:cNvSpPr>
                <p:nvPr/>
              </p:nvSpPr>
              <p:spPr bwMode="auto">
                <a:xfrm>
                  <a:off x="3004" y="3485"/>
                  <a:ext cx="137" cy="212"/>
                </a:xfrm>
                <a:custGeom>
                  <a:avLst/>
                  <a:gdLst>
                    <a:gd name="T0" fmla="*/ 0 w 137"/>
                    <a:gd name="T1" fmla="*/ 212 h 212"/>
                    <a:gd name="T2" fmla="*/ 56 w 137"/>
                    <a:gd name="T3" fmla="*/ 4 h 212"/>
                    <a:gd name="T4" fmla="*/ 84 w 137"/>
                    <a:gd name="T5" fmla="*/ 8 h 212"/>
                    <a:gd name="T6" fmla="*/ 108 w 137"/>
                    <a:gd name="T7" fmla="*/ 92 h 212"/>
                    <a:gd name="T8" fmla="*/ 120 w 137"/>
                    <a:gd name="T9" fmla="*/ 212 h 212"/>
                    <a:gd name="T10" fmla="*/ 0 w 137"/>
                    <a:gd name="T11" fmla="*/ 212 h 212"/>
                    <a:gd name="T12" fmla="*/ 0 60000 65536"/>
                    <a:gd name="T13" fmla="*/ 0 60000 65536"/>
                    <a:gd name="T14" fmla="*/ 0 60000 65536"/>
                    <a:gd name="T15" fmla="*/ 0 60000 65536"/>
                    <a:gd name="T16" fmla="*/ 0 60000 65536"/>
                    <a:gd name="T17" fmla="*/ 0 60000 65536"/>
                    <a:gd name="T18" fmla="*/ 0 w 137"/>
                    <a:gd name="T19" fmla="*/ 0 h 212"/>
                    <a:gd name="T20" fmla="*/ 137 w 137"/>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37" h="212">
                      <a:moveTo>
                        <a:pt x="0" y="212"/>
                      </a:moveTo>
                      <a:cubicBezTo>
                        <a:pt x="13" y="134"/>
                        <a:pt x="11" y="72"/>
                        <a:pt x="56" y="4"/>
                      </a:cubicBezTo>
                      <a:cubicBezTo>
                        <a:pt x="67" y="7"/>
                        <a:pt x="77" y="0"/>
                        <a:pt x="84" y="8"/>
                      </a:cubicBezTo>
                      <a:cubicBezTo>
                        <a:pt x="95" y="21"/>
                        <a:pt x="108" y="76"/>
                        <a:pt x="108" y="92"/>
                      </a:cubicBezTo>
                      <a:cubicBezTo>
                        <a:pt x="125" y="143"/>
                        <a:pt x="137" y="186"/>
                        <a:pt x="120" y="212"/>
                      </a:cubicBezTo>
                      <a:lnTo>
                        <a:pt x="0" y="212"/>
                      </a:lnTo>
                      <a:close/>
                    </a:path>
                  </a:pathLst>
                </a:custGeom>
                <a:pattFill prst="wdUpDiag">
                  <a:fgClr>
                    <a:srgbClr val="66FFFF"/>
                  </a:fgClr>
                  <a:bgClr>
                    <a:srgbClr val="2F7676"/>
                  </a:bgClr>
                </a:pattFill>
                <a:ln w="12700">
                  <a:solidFill>
                    <a:schemeClr val="tx1"/>
                  </a:solidFill>
                  <a:round/>
                  <a:headEnd/>
                  <a:tailEnd/>
                </a:ln>
              </p:spPr>
              <p:txBody>
                <a:bodyPr wrap="none" anchor="ctr"/>
                <a:lstStyle/>
                <a:p>
                  <a:endParaRPr lang="zh-CN" altLang="en-US"/>
                </a:p>
              </p:txBody>
            </p:sp>
            <p:sp>
              <p:nvSpPr>
                <p:cNvPr id="26659" name="Line 225"/>
                <p:cNvSpPr>
                  <a:spLocks noChangeShapeType="1"/>
                </p:cNvSpPr>
                <p:nvPr/>
              </p:nvSpPr>
              <p:spPr bwMode="auto">
                <a:xfrm>
                  <a:off x="3128" y="3380"/>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649" name="Group 226"/>
              <p:cNvGrpSpPr>
                <a:grpSpLocks/>
              </p:cNvGrpSpPr>
              <p:nvPr/>
            </p:nvGrpSpPr>
            <p:grpSpPr bwMode="auto">
              <a:xfrm>
                <a:off x="4108" y="3372"/>
                <a:ext cx="137" cy="612"/>
                <a:chOff x="3004" y="3376"/>
                <a:chExt cx="137" cy="612"/>
              </a:xfrm>
            </p:grpSpPr>
            <p:sp>
              <p:nvSpPr>
                <p:cNvPr id="26654" name="Line 227"/>
                <p:cNvSpPr>
                  <a:spLocks noChangeShapeType="1"/>
                </p:cNvSpPr>
                <p:nvPr/>
              </p:nvSpPr>
              <p:spPr bwMode="auto">
                <a:xfrm>
                  <a:off x="3004" y="3376"/>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5" name="Freeform 228" descr="宽上对角线"/>
                <p:cNvSpPr>
                  <a:spLocks/>
                </p:cNvSpPr>
                <p:nvPr/>
              </p:nvSpPr>
              <p:spPr bwMode="auto">
                <a:xfrm>
                  <a:off x="3004" y="3485"/>
                  <a:ext cx="137" cy="212"/>
                </a:xfrm>
                <a:custGeom>
                  <a:avLst/>
                  <a:gdLst>
                    <a:gd name="T0" fmla="*/ 0 w 137"/>
                    <a:gd name="T1" fmla="*/ 212 h 212"/>
                    <a:gd name="T2" fmla="*/ 56 w 137"/>
                    <a:gd name="T3" fmla="*/ 4 h 212"/>
                    <a:gd name="T4" fmla="*/ 84 w 137"/>
                    <a:gd name="T5" fmla="*/ 8 h 212"/>
                    <a:gd name="T6" fmla="*/ 108 w 137"/>
                    <a:gd name="T7" fmla="*/ 92 h 212"/>
                    <a:gd name="T8" fmla="*/ 120 w 137"/>
                    <a:gd name="T9" fmla="*/ 212 h 212"/>
                    <a:gd name="T10" fmla="*/ 0 w 137"/>
                    <a:gd name="T11" fmla="*/ 212 h 212"/>
                    <a:gd name="T12" fmla="*/ 0 60000 65536"/>
                    <a:gd name="T13" fmla="*/ 0 60000 65536"/>
                    <a:gd name="T14" fmla="*/ 0 60000 65536"/>
                    <a:gd name="T15" fmla="*/ 0 60000 65536"/>
                    <a:gd name="T16" fmla="*/ 0 60000 65536"/>
                    <a:gd name="T17" fmla="*/ 0 60000 65536"/>
                    <a:gd name="T18" fmla="*/ 0 w 137"/>
                    <a:gd name="T19" fmla="*/ 0 h 212"/>
                    <a:gd name="T20" fmla="*/ 137 w 137"/>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37" h="212">
                      <a:moveTo>
                        <a:pt x="0" y="212"/>
                      </a:moveTo>
                      <a:cubicBezTo>
                        <a:pt x="13" y="134"/>
                        <a:pt x="11" y="72"/>
                        <a:pt x="56" y="4"/>
                      </a:cubicBezTo>
                      <a:cubicBezTo>
                        <a:pt x="67" y="7"/>
                        <a:pt x="77" y="0"/>
                        <a:pt x="84" y="8"/>
                      </a:cubicBezTo>
                      <a:cubicBezTo>
                        <a:pt x="95" y="21"/>
                        <a:pt x="108" y="76"/>
                        <a:pt x="108" y="92"/>
                      </a:cubicBezTo>
                      <a:cubicBezTo>
                        <a:pt x="125" y="143"/>
                        <a:pt x="137" y="186"/>
                        <a:pt x="120" y="212"/>
                      </a:cubicBezTo>
                      <a:lnTo>
                        <a:pt x="0" y="212"/>
                      </a:lnTo>
                      <a:close/>
                    </a:path>
                  </a:pathLst>
                </a:custGeom>
                <a:pattFill prst="wdUpDiag">
                  <a:fgClr>
                    <a:srgbClr val="66FFFF"/>
                  </a:fgClr>
                  <a:bgClr>
                    <a:srgbClr val="2F7676"/>
                  </a:bgClr>
                </a:pattFill>
                <a:ln w="12700">
                  <a:solidFill>
                    <a:schemeClr val="tx1"/>
                  </a:solidFill>
                  <a:round/>
                  <a:headEnd/>
                  <a:tailEnd/>
                </a:ln>
              </p:spPr>
              <p:txBody>
                <a:bodyPr wrap="none" anchor="ctr"/>
                <a:lstStyle/>
                <a:p>
                  <a:endParaRPr lang="zh-CN" altLang="en-US"/>
                </a:p>
              </p:txBody>
            </p:sp>
            <p:sp>
              <p:nvSpPr>
                <p:cNvPr id="26656" name="Line 229"/>
                <p:cNvSpPr>
                  <a:spLocks noChangeShapeType="1"/>
                </p:cNvSpPr>
                <p:nvPr/>
              </p:nvSpPr>
              <p:spPr bwMode="auto">
                <a:xfrm>
                  <a:off x="3128" y="3380"/>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650" name="Group 230"/>
              <p:cNvGrpSpPr>
                <a:grpSpLocks/>
              </p:cNvGrpSpPr>
              <p:nvPr/>
            </p:nvGrpSpPr>
            <p:grpSpPr bwMode="auto">
              <a:xfrm>
                <a:off x="4472" y="3372"/>
                <a:ext cx="137" cy="612"/>
                <a:chOff x="3004" y="3376"/>
                <a:chExt cx="137" cy="612"/>
              </a:xfrm>
            </p:grpSpPr>
            <p:sp>
              <p:nvSpPr>
                <p:cNvPr id="26651" name="Line 231"/>
                <p:cNvSpPr>
                  <a:spLocks noChangeShapeType="1"/>
                </p:cNvSpPr>
                <p:nvPr/>
              </p:nvSpPr>
              <p:spPr bwMode="auto">
                <a:xfrm>
                  <a:off x="3004" y="3376"/>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2" name="Freeform 232" descr="宽上对角线"/>
                <p:cNvSpPr>
                  <a:spLocks/>
                </p:cNvSpPr>
                <p:nvPr/>
              </p:nvSpPr>
              <p:spPr bwMode="auto">
                <a:xfrm>
                  <a:off x="3004" y="3485"/>
                  <a:ext cx="137" cy="212"/>
                </a:xfrm>
                <a:custGeom>
                  <a:avLst/>
                  <a:gdLst>
                    <a:gd name="T0" fmla="*/ 0 w 137"/>
                    <a:gd name="T1" fmla="*/ 212 h 212"/>
                    <a:gd name="T2" fmla="*/ 56 w 137"/>
                    <a:gd name="T3" fmla="*/ 4 h 212"/>
                    <a:gd name="T4" fmla="*/ 84 w 137"/>
                    <a:gd name="T5" fmla="*/ 8 h 212"/>
                    <a:gd name="T6" fmla="*/ 108 w 137"/>
                    <a:gd name="T7" fmla="*/ 92 h 212"/>
                    <a:gd name="T8" fmla="*/ 120 w 137"/>
                    <a:gd name="T9" fmla="*/ 212 h 212"/>
                    <a:gd name="T10" fmla="*/ 0 w 137"/>
                    <a:gd name="T11" fmla="*/ 212 h 212"/>
                    <a:gd name="T12" fmla="*/ 0 60000 65536"/>
                    <a:gd name="T13" fmla="*/ 0 60000 65536"/>
                    <a:gd name="T14" fmla="*/ 0 60000 65536"/>
                    <a:gd name="T15" fmla="*/ 0 60000 65536"/>
                    <a:gd name="T16" fmla="*/ 0 60000 65536"/>
                    <a:gd name="T17" fmla="*/ 0 60000 65536"/>
                    <a:gd name="T18" fmla="*/ 0 w 137"/>
                    <a:gd name="T19" fmla="*/ 0 h 212"/>
                    <a:gd name="T20" fmla="*/ 137 w 137"/>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37" h="212">
                      <a:moveTo>
                        <a:pt x="0" y="212"/>
                      </a:moveTo>
                      <a:cubicBezTo>
                        <a:pt x="13" y="134"/>
                        <a:pt x="11" y="72"/>
                        <a:pt x="56" y="4"/>
                      </a:cubicBezTo>
                      <a:cubicBezTo>
                        <a:pt x="67" y="7"/>
                        <a:pt x="77" y="0"/>
                        <a:pt x="84" y="8"/>
                      </a:cubicBezTo>
                      <a:cubicBezTo>
                        <a:pt x="95" y="21"/>
                        <a:pt x="108" y="76"/>
                        <a:pt x="108" y="92"/>
                      </a:cubicBezTo>
                      <a:cubicBezTo>
                        <a:pt x="125" y="143"/>
                        <a:pt x="137" y="186"/>
                        <a:pt x="120" y="212"/>
                      </a:cubicBezTo>
                      <a:lnTo>
                        <a:pt x="0" y="212"/>
                      </a:lnTo>
                      <a:close/>
                    </a:path>
                  </a:pathLst>
                </a:custGeom>
                <a:pattFill prst="wdUpDiag">
                  <a:fgClr>
                    <a:srgbClr val="66FFFF"/>
                  </a:fgClr>
                  <a:bgClr>
                    <a:srgbClr val="2F7676"/>
                  </a:bgClr>
                </a:pattFill>
                <a:ln w="12700">
                  <a:solidFill>
                    <a:schemeClr val="tx1"/>
                  </a:solidFill>
                  <a:round/>
                  <a:headEnd/>
                  <a:tailEnd/>
                </a:ln>
              </p:spPr>
              <p:txBody>
                <a:bodyPr wrap="none" anchor="ctr"/>
                <a:lstStyle/>
                <a:p>
                  <a:endParaRPr lang="zh-CN" altLang="en-US"/>
                </a:p>
              </p:txBody>
            </p:sp>
            <p:sp>
              <p:nvSpPr>
                <p:cNvPr id="26653" name="Line 233"/>
                <p:cNvSpPr>
                  <a:spLocks noChangeShapeType="1"/>
                </p:cNvSpPr>
                <p:nvPr/>
              </p:nvSpPr>
              <p:spPr bwMode="auto">
                <a:xfrm>
                  <a:off x="3128" y="3380"/>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6643" name="Line 234"/>
            <p:cNvSpPr>
              <a:spLocks noChangeShapeType="1"/>
            </p:cNvSpPr>
            <p:nvPr/>
          </p:nvSpPr>
          <p:spPr bwMode="auto">
            <a:xfrm>
              <a:off x="2626" y="3379"/>
              <a:ext cx="0" cy="63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555" name="AutoShape 235"/>
          <p:cNvSpPr>
            <a:spLocks noChangeArrowheads="1"/>
          </p:cNvSpPr>
          <p:nvPr/>
        </p:nvSpPr>
        <p:spPr bwMode="auto">
          <a:xfrm>
            <a:off x="2832100" y="3238555"/>
            <a:ext cx="2663825" cy="895350"/>
          </a:xfrm>
          <a:prstGeom prst="wedgeRoundRectCallout">
            <a:avLst>
              <a:gd name="adj1" fmla="val -49287"/>
              <a:gd name="adj2" fmla="val 85815"/>
              <a:gd name="adj3" fmla="val 16667"/>
            </a:avLst>
          </a:prstGeom>
          <a:solidFill>
            <a:srgbClr val="FF0000"/>
          </a:solidFill>
          <a:ln w="12700">
            <a:solidFill>
              <a:srgbClr val="CCCC00"/>
            </a:solidFill>
            <a:miter lim="800000"/>
            <a:headEnd/>
            <a:tailEnd/>
          </a:ln>
        </p:spPr>
        <p:txBody>
          <a:bodyPr anchor="ctr">
            <a:spAutoFit/>
          </a:bodyPr>
          <a:lstStyle/>
          <a:p>
            <a:pPr algn="l">
              <a:lnSpc>
                <a:spcPct val="100000"/>
              </a:lnSpc>
              <a:spcBef>
                <a:spcPct val="0"/>
              </a:spcBef>
            </a:pPr>
            <a:r>
              <a:rPr kumimoji="1" lang="zh-CN" altLang="en-US"/>
              <a:t>整流电路的脉动输出电流</a:t>
            </a:r>
          </a:p>
        </p:txBody>
      </p:sp>
      <p:sp>
        <p:nvSpPr>
          <p:cNvPr id="26638" name="Text Box 236"/>
          <p:cNvSpPr txBox="1">
            <a:spLocks noChangeArrowheads="1"/>
          </p:cNvSpPr>
          <p:nvPr/>
        </p:nvSpPr>
        <p:spPr bwMode="auto">
          <a:xfrm>
            <a:off x="5988050" y="1943155"/>
            <a:ext cx="29575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endParaRPr lang="zh-CN" altLang="zh-CN"/>
          </a:p>
        </p:txBody>
      </p:sp>
      <p:sp>
        <p:nvSpPr>
          <p:cNvPr id="56557" name="Rectangle 237"/>
          <p:cNvSpPr>
            <a:spLocks noChangeArrowheads="1"/>
          </p:cNvSpPr>
          <p:nvPr/>
        </p:nvSpPr>
        <p:spPr bwMode="auto">
          <a:xfrm>
            <a:off x="5492750" y="2411468"/>
            <a:ext cx="3468688" cy="223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p>
            <a:pPr algn="just">
              <a:lnSpc>
                <a:spcPct val="150000"/>
              </a:lnSpc>
              <a:spcBef>
                <a:spcPct val="0"/>
              </a:spcBef>
            </a:pPr>
            <a:r>
              <a:rPr kumimoji="1" lang="zh-CN" altLang="en-US" dirty="0"/>
              <a:t>负载电阻两端并联电容</a:t>
            </a:r>
            <a:r>
              <a:rPr kumimoji="1" lang="en-US" altLang="zh-CN" i="1" dirty="0"/>
              <a:t>C</a:t>
            </a:r>
            <a:r>
              <a:rPr kumimoji="1" lang="zh-CN" altLang="en-US" dirty="0"/>
              <a:t>后。</a:t>
            </a:r>
            <a:r>
              <a:rPr kumimoji="1" lang="zh-CN" altLang="zh-CN" dirty="0"/>
              <a:t>且</a:t>
            </a:r>
            <a:r>
              <a:rPr kumimoji="1" lang="en-US" altLang="zh-CN" i="1" dirty="0"/>
              <a:t>R</a:t>
            </a:r>
            <a:r>
              <a:rPr kumimoji="1" lang="en-US" altLang="zh-CN" baseline="-25000" dirty="0"/>
              <a:t>L</a:t>
            </a:r>
            <a:r>
              <a:rPr kumimoji="1" lang="en-US" altLang="zh-CN" i="1" dirty="0"/>
              <a:t>C</a:t>
            </a:r>
            <a:r>
              <a:rPr kumimoji="1" lang="zh-CN" altLang="zh-CN" dirty="0"/>
              <a:t>较大时，若忽略整流电路的内阻，</a:t>
            </a:r>
            <a:r>
              <a:rPr kumimoji="1" lang="zh-CN" altLang="en-US" dirty="0"/>
              <a:t>输出电压波形变为</a:t>
            </a:r>
          </a:p>
        </p:txBody>
      </p:sp>
      <p:sp>
        <p:nvSpPr>
          <p:cNvPr id="56559" name="Text Box 239"/>
          <p:cNvSpPr txBox="1">
            <a:spLocks noChangeArrowheads="1"/>
          </p:cNvSpPr>
          <p:nvPr/>
        </p:nvSpPr>
        <p:spPr bwMode="auto">
          <a:xfrm>
            <a:off x="376238" y="5462643"/>
            <a:ext cx="8169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50000"/>
              </a:spcBef>
            </a:pPr>
            <a:r>
              <a:rPr kumimoji="1" lang="zh-CN" altLang="en-US"/>
              <a:t>电容通过</a:t>
            </a:r>
            <a:r>
              <a:rPr kumimoji="1" lang="en-US" altLang="zh-CN" i="1"/>
              <a:t>R</a:t>
            </a:r>
            <a:r>
              <a:rPr kumimoji="1" lang="en-US" altLang="zh-CN" i="1" baseline="-25000"/>
              <a:t>L</a:t>
            </a:r>
            <a:r>
              <a:rPr kumimoji="1" lang="zh-CN" altLang="en-US"/>
              <a:t>放电，在整流电路电压小于电容电压时，二极管截止，整流电路不为电容充电，</a:t>
            </a:r>
            <a:r>
              <a:rPr kumimoji="1" lang="en-US" altLang="zh-CN" i="1"/>
              <a:t>u</a:t>
            </a:r>
            <a:r>
              <a:rPr kumimoji="1" lang="en-US" altLang="zh-CN" baseline="-25000"/>
              <a:t>o</a:t>
            </a:r>
            <a:r>
              <a:rPr kumimoji="1" lang="zh-CN" altLang="en-US"/>
              <a:t>会逐渐下降。</a:t>
            </a:r>
          </a:p>
        </p:txBody>
      </p:sp>
      <p:sp>
        <p:nvSpPr>
          <p:cNvPr id="56560" name="Text Box 240"/>
          <p:cNvSpPr txBox="1">
            <a:spLocks noChangeArrowheads="1"/>
          </p:cNvSpPr>
          <p:nvPr/>
        </p:nvSpPr>
        <p:spPr bwMode="auto">
          <a:xfrm>
            <a:off x="373063" y="5438830"/>
            <a:ext cx="85804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50000"/>
              </a:spcBef>
            </a:pPr>
            <a:r>
              <a:rPr kumimoji="1" lang="zh-CN" altLang="en-US"/>
              <a:t>只有整流电路输出电压大于</a:t>
            </a:r>
            <a:r>
              <a:rPr kumimoji="1" lang="en-US" altLang="zh-CN" i="1"/>
              <a:t>u</a:t>
            </a:r>
            <a:r>
              <a:rPr kumimoji="1" lang="en-US" altLang="zh-CN" baseline="-25000"/>
              <a:t>o</a:t>
            </a:r>
            <a:r>
              <a:rPr kumimoji="1" lang="zh-CN" altLang="en-US"/>
              <a:t>的时间区间，才有充电电流。因此整流电路的输出电流是脉冲波。</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slide(fromBottom)">
                                      <p:cBhvr>
                                        <p:cTn id="7" dur="500"/>
                                        <p:tgtEl>
                                          <p:spTgt spid="56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5632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type="lt">
                                    <p:tmAbs val="100"/>
                                  </p:iterate>
                                  <p:childTnLst>
                                    <p:set>
                                      <p:cBhvr>
                                        <p:cTn id="23" dur="1" fill="hold">
                                          <p:stCondLst>
                                            <p:cond delay="0"/>
                                          </p:stCondLst>
                                        </p:cTn>
                                        <p:tgtEl>
                                          <p:spTgt spid="56557"/>
                                        </p:tgtEl>
                                        <p:attrNameLst>
                                          <p:attrName>style.visibility</p:attrName>
                                        </p:attrNameLst>
                                      </p:cBhvr>
                                      <p:to>
                                        <p:strVal val="visible"/>
                                      </p:to>
                                    </p:set>
                                  </p:childTnLst>
                                </p:cTn>
                              </p:par>
                            </p:childTnLst>
                          </p:cTn>
                        </p:par>
                        <p:par>
                          <p:cTn id="24" fill="hold" nodeType="afterGroup">
                            <p:stCondLst>
                              <p:cond delay="3901"/>
                            </p:stCondLst>
                            <p:childTnLst>
                              <p:par>
                                <p:cTn id="25" presetID="1" presetClass="entr" presetSubtype="0" fill="hold" grpId="0" nodeType="afterEffect">
                                  <p:stCondLst>
                                    <p:cond delay="0"/>
                                  </p:stCondLst>
                                  <p:childTnLst>
                                    <p:set>
                                      <p:cBhvr>
                                        <p:cTn id="26" dur="1" fill="hold">
                                          <p:stCondLst>
                                            <p:cond delay="499"/>
                                          </p:stCondLst>
                                        </p:cTn>
                                        <p:tgtEl>
                                          <p:spTgt spid="56492"/>
                                        </p:tgtEl>
                                        <p:attrNameLst>
                                          <p:attrName>style.visibility</p:attrName>
                                        </p:attrNameLst>
                                      </p:cBhvr>
                                      <p:to>
                                        <p:strVal val="visible"/>
                                      </p:to>
                                    </p:set>
                                  </p:childTnLst>
                                </p:cTn>
                              </p:par>
                            </p:childTnLst>
                          </p:cTn>
                        </p:par>
                        <p:par>
                          <p:cTn id="27" fill="hold" nodeType="afterGroup">
                            <p:stCondLst>
                              <p:cond delay="4401"/>
                            </p:stCondLst>
                            <p:childTnLst>
                              <p:par>
                                <p:cTn id="28" presetID="1" presetClass="entr" presetSubtype="0" fill="hold" nodeType="afterEffect">
                                  <p:stCondLst>
                                    <p:cond delay="0"/>
                                  </p:stCondLst>
                                  <p:childTnLst>
                                    <p:set>
                                      <p:cBhvr>
                                        <p:cTn id="29" dur="1" fill="hold">
                                          <p:stCondLst>
                                            <p:cond delay="499"/>
                                          </p:stCondLst>
                                        </p:cTn>
                                        <p:tgtEl>
                                          <p:spTgt spid="4"/>
                                        </p:tgtEl>
                                        <p:attrNameLst>
                                          <p:attrName>style.visibility</p:attrName>
                                        </p:attrNameLst>
                                      </p:cBhvr>
                                      <p:to>
                                        <p:strVal val="visible"/>
                                      </p:to>
                                    </p:set>
                                  </p:childTnLst>
                                </p:cTn>
                              </p:par>
                            </p:childTnLst>
                          </p:cTn>
                        </p:par>
                        <p:par>
                          <p:cTn id="30" fill="hold" nodeType="afterGroup">
                            <p:stCondLst>
                              <p:cond delay="4901"/>
                            </p:stCondLst>
                            <p:childTnLst>
                              <p:par>
                                <p:cTn id="31" presetID="22" presetClass="entr" presetSubtype="8"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nodeType="afterGroup">
                            <p:stCondLst>
                              <p:cond delay="5401"/>
                            </p:stCondLst>
                            <p:childTnLst>
                              <p:par>
                                <p:cTn id="35" presetID="22" presetClass="entr" presetSubtype="8"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iterate type="lt">
                                    <p:tmAbs val="75"/>
                                  </p:iterate>
                                  <p:childTnLst>
                                    <p:set>
                                      <p:cBhvr>
                                        <p:cTn id="41" dur="1" fill="hold">
                                          <p:stCondLst>
                                            <p:cond delay="74"/>
                                          </p:stCondLst>
                                        </p:cTn>
                                        <p:tgtEl>
                                          <p:spTgt spid="56559"/>
                                        </p:tgtEl>
                                        <p:attrNameLst>
                                          <p:attrName>style.visibility</p:attrName>
                                        </p:attrNameLst>
                                      </p:cBhvr>
                                      <p:to>
                                        <p:strVal val="visible"/>
                                      </p:to>
                                    </p:set>
                                  </p:childTnLst>
                                  <p:subTnLst>
                                    <p:set>
                                      <p:cBhvr override="childStyle">
                                        <p:cTn dur="1" fill="hold" display="0" masterRel="nextClick" afterEffect="1"/>
                                        <p:tgtEl>
                                          <p:spTgt spid="56559"/>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iterate type="lt">
                                    <p:tmAbs val="75"/>
                                  </p:iterate>
                                  <p:childTnLst>
                                    <p:set>
                                      <p:cBhvr>
                                        <p:cTn id="45" dur="1" fill="hold">
                                          <p:stCondLst>
                                            <p:cond delay="74"/>
                                          </p:stCondLst>
                                        </p:cTn>
                                        <p:tgtEl>
                                          <p:spTgt spid="56560"/>
                                        </p:tgtEl>
                                        <p:attrNameLst>
                                          <p:attrName>style.visibility</p:attrName>
                                        </p:attrNameLst>
                                      </p:cBhvr>
                                      <p:to>
                                        <p:strVal val="visible"/>
                                      </p:to>
                                    </p:set>
                                  </p:childTnLst>
                                </p:cTn>
                              </p:par>
                            </p:childTnLst>
                          </p:cTn>
                        </p:par>
                        <p:par>
                          <p:cTn id="46" fill="hold" nodeType="afterGroup">
                            <p:stCondLst>
                              <p:cond delay="3225"/>
                            </p:stCondLst>
                            <p:childTnLst>
                              <p:par>
                                <p:cTn id="47" presetID="4" presetClass="entr" presetSubtype="32" fill="hold" grpId="0" nodeType="afterEffect">
                                  <p:stCondLst>
                                    <p:cond delay="0"/>
                                  </p:stCondLst>
                                  <p:childTnLst>
                                    <p:set>
                                      <p:cBhvr>
                                        <p:cTn id="48" dur="1" fill="hold">
                                          <p:stCondLst>
                                            <p:cond delay="0"/>
                                          </p:stCondLst>
                                        </p:cTn>
                                        <p:tgtEl>
                                          <p:spTgt spid="56555"/>
                                        </p:tgtEl>
                                        <p:attrNameLst>
                                          <p:attrName>style.visibility</p:attrName>
                                        </p:attrNameLst>
                                      </p:cBhvr>
                                      <p:to>
                                        <p:strVal val="visible"/>
                                      </p:to>
                                    </p:set>
                                    <p:animEffect transition="in" filter="box(out)">
                                      <p:cBhvr>
                                        <p:cTn id="49" dur="500"/>
                                        <p:tgtEl>
                                          <p:spTgt spid="56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autoUpdateAnimBg="0"/>
      <p:bldP spid="56492" grpId="0" animBg="1"/>
      <p:bldP spid="56555" grpId="0" animBg="1" autoUpdateAnimBg="0"/>
      <p:bldP spid="56557" grpId="0"/>
      <p:bldP spid="56559" grpId="0" autoUpdateAnimBg="0"/>
      <p:bldP spid="5656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ea typeface="宋体" charset="-122"/>
              </a:rPr>
              <a:t>9.1.2 </a:t>
            </a:r>
            <a:r>
              <a:rPr lang="zh-CN" altLang="en-US" smtClean="0">
                <a:ea typeface="宋体" charset="-122"/>
              </a:rPr>
              <a:t>滤波电路</a:t>
            </a:r>
            <a:r>
              <a:rPr lang="zh-CN" altLang="en-US" smtClean="0">
                <a:ea typeface="楷体_GB2312" pitchFamily="49" charset="-122"/>
              </a:rPr>
              <a:t>（续</a:t>
            </a:r>
            <a:r>
              <a:rPr lang="en-US" altLang="zh-CN" smtClean="0">
                <a:ea typeface="楷体_GB2312" pitchFamily="49" charset="-122"/>
              </a:rPr>
              <a:t>5</a:t>
            </a:r>
            <a:r>
              <a:rPr lang="zh-CN" altLang="en-US" smtClean="0">
                <a:ea typeface="楷体_GB2312" pitchFamily="49" charset="-122"/>
              </a:rPr>
              <a:t>）</a:t>
            </a:r>
          </a:p>
        </p:txBody>
      </p:sp>
      <p:grpSp>
        <p:nvGrpSpPr>
          <p:cNvPr id="27651" name="Group 12"/>
          <p:cNvGrpSpPr>
            <a:grpSpLocks/>
          </p:cNvGrpSpPr>
          <p:nvPr/>
        </p:nvGrpSpPr>
        <p:grpSpPr bwMode="auto">
          <a:xfrm>
            <a:off x="1933575" y="1173163"/>
            <a:ext cx="5287963" cy="2012950"/>
            <a:chOff x="1218" y="739"/>
            <a:chExt cx="3331" cy="1268"/>
          </a:xfrm>
        </p:grpSpPr>
        <p:pic>
          <p:nvPicPr>
            <p:cNvPr id="277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 y="775"/>
              <a:ext cx="3331"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15" name="Freeform 6"/>
            <p:cNvSpPr>
              <a:spLocks/>
            </p:cNvSpPr>
            <p:nvPr/>
          </p:nvSpPr>
          <p:spPr bwMode="auto">
            <a:xfrm>
              <a:off x="2161" y="739"/>
              <a:ext cx="1123" cy="432"/>
            </a:xfrm>
            <a:custGeom>
              <a:avLst/>
              <a:gdLst>
                <a:gd name="T0" fmla="*/ 0 w 1123"/>
                <a:gd name="T1" fmla="*/ 0 h 432"/>
                <a:gd name="T2" fmla="*/ 835 w 1123"/>
                <a:gd name="T3" fmla="*/ 0 h 432"/>
                <a:gd name="T4" fmla="*/ 855 w 1123"/>
                <a:gd name="T5" fmla="*/ 125 h 432"/>
                <a:gd name="T6" fmla="*/ 1123 w 1123"/>
                <a:gd name="T7" fmla="*/ 432 h 432"/>
                <a:gd name="T8" fmla="*/ 0 60000 65536"/>
                <a:gd name="T9" fmla="*/ 0 60000 65536"/>
                <a:gd name="T10" fmla="*/ 0 60000 65536"/>
                <a:gd name="T11" fmla="*/ 0 60000 65536"/>
                <a:gd name="T12" fmla="*/ 0 w 1123"/>
                <a:gd name="T13" fmla="*/ 0 h 432"/>
                <a:gd name="T14" fmla="*/ 1123 w 1123"/>
                <a:gd name="T15" fmla="*/ 432 h 432"/>
              </a:gdLst>
              <a:ahLst/>
              <a:cxnLst>
                <a:cxn ang="T8">
                  <a:pos x="T0" y="T1"/>
                </a:cxn>
                <a:cxn ang="T9">
                  <a:pos x="T2" y="T3"/>
                </a:cxn>
                <a:cxn ang="T10">
                  <a:pos x="T4" y="T5"/>
                </a:cxn>
                <a:cxn ang="T11">
                  <a:pos x="T6" y="T7"/>
                </a:cxn>
              </a:cxnLst>
              <a:rect l="T12" t="T13" r="T14" b="T15"/>
              <a:pathLst>
                <a:path w="1123" h="432">
                  <a:moveTo>
                    <a:pt x="0" y="0"/>
                  </a:moveTo>
                  <a:lnTo>
                    <a:pt x="835" y="0"/>
                  </a:lnTo>
                  <a:lnTo>
                    <a:pt x="855" y="125"/>
                  </a:lnTo>
                  <a:lnTo>
                    <a:pt x="1123" y="432"/>
                  </a:lnTo>
                </a:path>
              </a:pathLst>
            </a:custGeom>
            <a:noFill/>
            <a:ln w="28575">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7716" name="Freeform 7"/>
            <p:cNvSpPr>
              <a:spLocks/>
            </p:cNvSpPr>
            <p:nvPr/>
          </p:nvSpPr>
          <p:spPr bwMode="auto">
            <a:xfrm>
              <a:off x="2198" y="1363"/>
              <a:ext cx="596" cy="461"/>
            </a:xfrm>
            <a:custGeom>
              <a:avLst/>
              <a:gdLst>
                <a:gd name="T0" fmla="*/ 260 w 596"/>
                <a:gd name="T1" fmla="*/ 231 h 461"/>
                <a:gd name="T2" fmla="*/ 260 w 596"/>
                <a:gd name="T3" fmla="*/ 0 h 461"/>
                <a:gd name="T4" fmla="*/ 327 w 596"/>
                <a:gd name="T5" fmla="*/ 0 h 461"/>
                <a:gd name="T6" fmla="*/ 586 w 596"/>
                <a:gd name="T7" fmla="*/ 298 h 461"/>
                <a:gd name="T8" fmla="*/ 596 w 596"/>
                <a:gd name="T9" fmla="*/ 461 h 461"/>
                <a:gd name="T10" fmla="*/ 0 w 596"/>
                <a:gd name="T11" fmla="*/ 461 h 461"/>
                <a:gd name="T12" fmla="*/ 0 60000 65536"/>
                <a:gd name="T13" fmla="*/ 0 60000 65536"/>
                <a:gd name="T14" fmla="*/ 0 60000 65536"/>
                <a:gd name="T15" fmla="*/ 0 60000 65536"/>
                <a:gd name="T16" fmla="*/ 0 60000 65536"/>
                <a:gd name="T17" fmla="*/ 0 60000 65536"/>
                <a:gd name="T18" fmla="*/ 0 w 596"/>
                <a:gd name="T19" fmla="*/ 0 h 461"/>
                <a:gd name="T20" fmla="*/ 596 w 596"/>
                <a:gd name="T21" fmla="*/ 461 h 461"/>
              </a:gdLst>
              <a:ahLst/>
              <a:cxnLst>
                <a:cxn ang="T12">
                  <a:pos x="T0" y="T1"/>
                </a:cxn>
                <a:cxn ang="T13">
                  <a:pos x="T2" y="T3"/>
                </a:cxn>
                <a:cxn ang="T14">
                  <a:pos x="T4" y="T5"/>
                </a:cxn>
                <a:cxn ang="T15">
                  <a:pos x="T6" y="T7"/>
                </a:cxn>
                <a:cxn ang="T16">
                  <a:pos x="T8" y="T9"/>
                </a:cxn>
                <a:cxn ang="T17">
                  <a:pos x="T10" y="T11"/>
                </a:cxn>
              </a:cxnLst>
              <a:rect l="T18" t="T19" r="T20" b="T21"/>
              <a:pathLst>
                <a:path w="596" h="461">
                  <a:moveTo>
                    <a:pt x="260" y="231"/>
                  </a:moveTo>
                  <a:lnTo>
                    <a:pt x="260" y="0"/>
                  </a:lnTo>
                  <a:lnTo>
                    <a:pt x="327" y="0"/>
                  </a:lnTo>
                  <a:lnTo>
                    <a:pt x="586" y="298"/>
                  </a:lnTo>
                  <a:lnTo>
                    <a:pt x="596" y="461"/>
                  </a:lnTo>
                  <a:lnTo>
                    <a:pt x="0" y="461"/>
                  </a:lnTo>
                </a:path>
              </a:pathLst>
            </a:custGeom>
            <a:noFill/>
            <a:ln w="28575">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7717" name="Freeform 8"/>
            <p:cNvSpPr>
              <a:spLocks/>
            </p:cNvSpPr>
            <p:nvPr/>
          </p:nvSpPr>
          <p:spPr bwMode="auto">
            <a:xfrm>
              <a:off x="2150" y="1432"/>
              <a:ext cx="1162" cy="269"/>
            </a:xfrm>
            <a:custGeom>
              <a:avLst/>
              <a:gdLst>
                <a:gd name="T0" fmla="*/ 0 w 1162"/>
                <a:gd name="T1" fmla="*/ 269 h 269"/>
                <a:gd name="T2" fmla="*/ 893 w 1162"/>
                <a:gd name="T3" fmla="*/ 269 h 269"/>
                <a:gd name="T4" fmla="*/ 1162 w 1162"/>
                <a:gd name="T5" fmla="*/ 0 h 269"/>
                <a:gd name="T6" fmla="*/ 0 60000 65536"/>
                <a:gd name="T7" fmla="*/ 0 60000 65536"/>
                <a:gd name="T8" fmla="*/ 0 60000 65536"/>
                <a:gd name="T9" fmla="*/ 0 w 1162"/>
                <a:gd name="T10" fmla="*/ 0 h 269"/>
                <a:gd name="T11" fmla="*/ 1162 w 1162"/>
                <a:gd name="T12" fmla="*/ 269 h 269"/>
              </a:gdLst>
              <a:ahLst/>
              <a:cxnLst>
                <a:cxn ang="T6">
                  <a:pos x="T0" y="T1"/>
                </a:cxn>
                <a:cxn ang="T7">
                  <a:pos x="T2" y="T3"/>
                </a:cxn>
                <a:cxn ang="T8">
                  <a:pos x="T4" y="T5"/>
                </a:cxn>
              </a:cxnLst>
              <a:rect l="T9" t="T10" r="T11" b="T12"/>
              <a:pathLst>
                <a:path w="1162" h="269">
                  <a:moveTo>
                    <a:pt x="0" y="269"/>
                  </a:moveTo>
                  <a:lnTo>
                    <a:pt x="893" y="269"/>
                  </a:lnTo>
                  <a:lnTo>
                    <a:pt x="1162" y="0"/>
                  </a:lnTo>
                </a:path>
              </a:pathLst>
            </a:custGeom>
            <a:noFill/>
            <a:ln w="28575">
              <a:solidFill>
                <a:srgbClr val="008000"/>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7718" name="Freeform 9"/>
            <p:cNvSpPr>
              <a:spLocks/>
            </p:cNvSpPr>
            <p:nvPr/>
          </p:nvSpPr>
          <p:spPr bwMode="auto">
            <a:xfrm>
              <a:off x="2246" y="855"/>
              <a:ext cx="518" cy="672"/>
            </a:xfrm>
            <a:custGeom>
              <a:avLst/>
              <a:gdLst>
                <a:gd name="T0" fmla="*/ 86 w 518"/>
                <a:gd name="T1" fmla="*/ 672 h 672"/>
                <a:gd name="T2" fmla="*/ 86 w 518"/>
                <a:gd name="T3" fmla="*/ 375 h 672"/>
                <a:gd name="T4" fmla="*/ 240 w 518"/>
                <a:gd name="T5" fmla="*/ 375 h 672"/>
                <a:gd name="T6" fmla="*/ 518 w 518"/>
                <a:gd name="T7" fmla="*/ 67 h 672"/>
                <a:gd name="T8" fmla="*/ 499 w 518"/>
                <a:gd name="T9" fmla="*/ 0 h 672"/>
                <a:gd name="T10" fmla="*/ 0 w 518"/>
                <a:gd name="T11" fmla="*/ 0 h 672"/>
                <a:gd name="T12" fmla="*/ 0 60000 65536"/>
                <a:gd name="T13" fmla="*/ 0 60000 65536"/>
                <a:gd name="T14" fmla="*/ 0 60000 65536"/>
                <a:gd name="T15" fmla="*/ 0 60000 65536"/>
                <a:gd name="T16" fmla="*/ 0 60000 65536"/>
                <a:gd name="T17" fmla="*/ 0 60000 65536"/>
                <a:gd name="T18" fmla="*/ 0 w 518"/>
                <a:gd name="T19" fmla="*/ 0 h 672"/>
                <a:gd name="T20" fmla="*/ 518 w 518"/>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518" h="672">
                  <a:moveTo>
                    <a:pt x="86" y="672"/>
                  </a:moveTo>
                  <a:lnTo>
                    <a:pt x="86" y="375"/>
                  </a:lnTo>
                  <a:lnTo>
                    <a:pt x="240" y="375"/>
                  </a:lnTo>
                  <a:lnTo>
                    <a:pt x="518" y="67"/>
                  </a:lnTo>
                  <a:lnTo>
                    <a:pt x="499" y="0"/>
                  </a:lnTo>
                  <a:lnTo>
                    <a:pt x="0" y="0"/>
                  </a:lnTo>
                </a:path>
              </a:pathLst>
            </a:custGeom>
            <a:noFill/>
            <a:ln w="28575">
              <a:solidFill>
                <a:srgbClr val="008000"/>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7719" name="Freeform 10"/>
            <p:cNvSpPr>
              <a:spLocks/>
            </p:cNvSpPr>
            <p:nvPr/>
          </p:nvSpPr>
          <p:spPr bwMode="auto">
            <a:xfrm>
              <a:off x="3408" y="864"/>
              <a:ext cx="413" cy="336"/>
            </a:xfrm>
            <a:custGeom>
              <a:avLst/>
              <a:gdLst>
                <a:gd name="T0" fmla="*/ 0 w 413"/>
                <a:gd name="T1" fmla="*/ 182 h 336"/>
                <a:gd name="T2" fmla="*/ 0 w 413"/>
                <a:gd name="T3" fmla="*/ 0 h 336"/>
                <a:gd name="T4" fmla="*/ 413 w 413"/>
                <a:gd name="T5" fmla="*/ 0 h 336"/>
                <a:gd name="T6" fmla="*/ 413 w 413"/>
                <a:gd name="T7" fmla="*/ 336 h 336"/>
                <a:gd name="T8" fmla="*/ 0 60000 65536"/>
                <a:gd name="T9" fmla="*/ 0 60000 65536"/>
                <a:gd name="T10" fmla="*/ 0 60000 65536"/>
                <a:gd name="T11" fmla="*/ 0 60000 65536"/>
                <a:gd name="T12" fmla="*/ 0 w 413"/>
                <a:gd name="T13" fmla="*/ 0 h 336"/>
                <a:gd name="T14" fmla="*/ 413 w 413"/>
                <a:gd name="T15" fmla="*/ 336 h 336"/>
              </a:gdLst>
              <a:ahLst/>
              <a:cxnLst>
                <a:cxn ang="T8">
                  <a:pos x="T0" y="T1"/>
                </a:cxn>
                <a:cxn ang="T9">
                  <a:pos x="T2" y="T3"/>
                </a:cxn>
                <a:cxn ang="T10">
                  <a:pos x="T4" y="T5"/>
                </a:cxn>
                <a:cxn ang="T11">
                  <a:pos x="T6" y="T7"/>
                </a:cxn>
              </a:cxnLst>
              <a:rect l="T12" t="T13" r="T14" b="T15"/>
              <a:pathLst>
                <a:path w="413" h="336">
                  <a:moveTo>
                    <a:pt x="0" y="182"/>
                  </a:moveTo>
                  <a:lnTo>
                    <a:pt x="0" y="0"/>
                  </a:lnTo>
                  <a:lnTo>
                    <a:pt x="413" y="0"/>
                  </a:lnTo>
                  <a:lnTo>
                    <a:pt x="413" y="336"/>
                  </a:ln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7720" name="Freeform 11"/>
            <p:cNvSpPr>
              <a:spLocks/>
            </p:cNvSpPr>
            <p:nvPr/>
          </p:nvSpPr>
          <p:spPr bwMode="auto">
            <a:xfrm>
              <a:off x="3302" y="1661"/>
              <a:ext cx="480" cy="249"/>
            </a:xfrm>
            <a:custGeom>
              <a:avLst/>
              <a:gdLst>
                <a:gd name="T0" fmla="*/ 480 w 480"/>
                <a:gd name="T1" fmla="*/ 0 h 249"/>
                <a:gd name="T2" fmla="*/ 480 w 480"/>
                <a:gd name="T3" fmla="*/ 249 h 249"/>
                <a:gd name="T4" fmla="*/ 0 w 480"/>
                <a:gd name="T5" fmla="*/ 249 h 249"/>
                <a:gd name="T6" fmla="*/ 0 60000 65536"/>
                <a:gd name="T7" fmla="*/ 0 60000 65536"/>
                <a:gd name="T8" fmla="*/ 0 60000 65536"/>
                <a:gd name="T9" fmla="*/ 0 w 480"/>
                <a:gd name="T10" fmla="*/ 0 h 249"/>
                <a:gd name="T11" fmla="*/ 480 w 480"/>
                <a:gd name="T12" fmla="*/ 249 h 249"/>
              </a:gdLst>
              <a:ahLst/>
              <a:cxnLst>
                <a:cxn ang="T6">
                  <a:pos x="T0" y="T1"/>
                </a:cxn>
                <a:cxn ang="T7">
                  <a:pos x="T2" y="T3"/>
                </a:cxn>
                <a:cxn ang="T8">
                  <a:pos x="T4" y="T5"/>
                </a:cxn>
              </a:cxnLst>
              <a:rect l="T9" t="T10" r="T11" b="T12"/>
              <a:pathLst>
                <a:path w="480" h="249">
                  <a:moveTo>
                    <a:pt x="480" y="0"/>
                  </a:moveTo>
                  <a:lnTo>
                    <a:pt x="480" y="249"/>
                  </a:lnTo>
                  <a:lnTo>
                    <a:pt x="0" y="249"/>
                  </a:ln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57357" name="Rectangle 13"/>
          <p:cNvSpPr>
            <a:spLocks noChangeArrowheads="1"/>
          </p:cNvSpPr>
          <p:nvPr/>
        </p:nvSpPr>
        <p:spPr bwMode="auto">
          <a:xfrm>
            <a:off x="585788" y="3389313"/>
            <a:ext cx="805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kumimoji="1" lang="zh-CN" altLang="en-US">
                <a:latin typeface="楷体_GB2312" pitchFamily="49" charset="-122"/>
              </a:rPr>
              <a:t>如果考虑整流电路内阻，电容充电时，电容电压滞后于</a:t>
            </a:r>
            <a:r>
              <a:rPr kumimoji="1" lang="en-US" altLang="zh-CN" i="1">
                <a:cs typeface="Times New Roman" pitchFamily="18" charset="0"/>
              </a:rPr>
              <a:t>u</a:t>
            </a:r>
            <a:r>
              <a:rPr kumimoji="1" lang="en-US" altLang="zh-CN" baseline="-25000">
                <a:cs typeface="Times New Roman" pitchFamily="18" charset="0"/>
              </a:rPr>
              <a:t>2</a:t>
            </a:r>
            <a:endParaRPr kumimoji="1" lang="en-US" altLang="zh-CN">
              <a:cs typeface="Times New Roman" pitchFamily="18" charset="0"/>
            </a:endParaRPr>
          </a:p>
        </p:txBody>
      </p:sp>
      <p:grpSp>
        <p:nvGrpSpPr>
          <p:cNvPr id="3" name="Group 14"/>
          <p:cNvGrpSpPr>
            <a:grpSpLocks/>
          </p:cNvGrpSpPr>
          <p:nvPr/>
        </p:nvGrpSpPr>
        <p:grpSpPr bwMode="auto">
          <a:xfrm>
            <a:off x="2098675" y="5287963"/>
            <a:ext cx="3500438" cy="533400"/>
            <a:chOff x="2535" y="3372"/>
            <a:chExt cx="2205" cy="336"/>
          </a:xfrm>
        </p:grpSpPr>
        <p:sp>
          <p:nvSpPr>
            <p:cNvPr id="27708" name="Freeform 15"/>
            <p:cNvSpPr>
              <a:spLocks/>
            </p:cNvSpPr>
            <p:nvPr/>
          </p:nvSpPr>
          <p:spPr bwMode="auto">
            <a:xfrm>
              <a:off x="2535" y="3379"/>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09" name="Freeform 16"/>
            <p:cNvSpPr>
              <a:spLocks/>
            </p:cNvSpPr>
            <p:nvPr/>
          </p:nvSpPr>
          <p:spPr bwMode="auto">
            <a:xfrm>
              <a:off x="2907" y="3375"/>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10" name="Freeform 17"/>
            <p:cNvSpPr>
              <a:spLocks/>
            </p:cNvSpPr>
            <p:nvPr/>
          </p:nvSpPr>
          <p:spPr bwMode="auto">
            <a:xfrm>
              <a:off x="3267" y="3379"/>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11" name="Freeform 18"/>
            <p:cNvSpPr>
              <a:spLocks/>
            </p:cNvSpPr>
            <p:nvPr/>
          </p:nvSpPr>
          <p:spPr bwMode="auto">
            <a:xfrm>
              <a:off x="3639" y="3375"/>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12" name="Freeform 19"/>
            <p:cNvSpPr>
              <a:spLocks/>
            </p:cNvSpPr>
            <p:nvPr/>
          </p:nvSpPr>
          <p:spPr bwMode="auto">
            <a:xfrm>
              <a:off x="4002" y="3376"/>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13" name="Freeform 20"/>
            <p:cNvSpPr>
              <a:spLocks/>
            </p:cNvSpPr>
            <p:nvPr/>
          </p:nvSpPr>
          <p:spPr bwMode="auto">
            <a:xfrm>
              <a:off x="4374" y="3372"/>
              <a:ext cx="366" cy="329"/>
            </a:xfrm>
            <a:custGeom>
              <a:avLst/>
              <a:gdLst>
                <a:gd name="T0" fmla="*/ 0 w 366"/>
                <a:gd name="T1" fmla="*/ 323 h 329"/>
                <a:gd name="T2" fmla="*/ 48 w 366"/>
                <a:gd name="T3" fmla="*/ 197 h 329"/>
                <a:gd name="T4" fmla="*/ 102 w 366"/>
                <a:gd name="T5" fmla="*/ 77 h 329"/>
                <a:gd name="T6" fmla="*/ 144 w 366"/>
                <a:gd name="T7" fmla="*/ 11 h 329"/>
                <a:gd name="T8" fmla="*/ 204 w 366"/>
                <a:gd name="T9" fmla="*/ 11 h 329"/>
                <a:gd name="T10" fmla="*/ 240 w 366"/>
                <a:gd name="T11" fmla="*/ 59 h 329"/>
                <a:gd name="T12" fmla="*/ 306 w 366"/>
                <a:gd name="T13" fmla="*/ 209 h 329"/>
                <a:gd name="T14" fmla="*/ 366 w 366"/>
                <a:gd name="T15" fmla="*/ 329 h 329"/>
                <a:gd name="T16" fmla="*/ 0 60000 65536"/>
                <a:gd name="T17" fmla="*/ 0 60000 65536"/>
                <a:gd name="T18" fmla="*/ 0 60000 65536"/>
                <a:gd name="T19" fmla="*/ 0 60000 65536"/>
                <a:gd name="T20" fmla="*/ 0 60000 65536"/>
                <a:gd name="T21" fmla="*/ 0 60000 65536"/>
                <a:gd name="T22" fmla="*/ 0 60000 65536"/>
                <a:gd name="T23" fmla="*/ 0 60000 65536"/>
                <a:gd name="T24" fmla="*/ 0 w 366"/>
                <a:gd name="T25" fmla="*/ 0 h 329"/>
                <a:gd name="T26" fmla="*/ 366 w 366"/>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6" h="329">
                  <a:moveTo>
                    <a:pt x="0" y="323"/>
                  </a:moveTo>
                  <a:cubicBezTo>
                    <a:pt x="8" y="302"/>
                    <a:pt x="31" y="238"/>
                    <a:pt x="48" y="197"/>
                  </a:cubicBezTo>
                  <a:cubicBezTo>
                    <a:pt x="65" y="156"/>
                    <a:pt x="86" y="108"/>
                    <a:pt x="102" y="77"/>
                  </a:cubicBezTo>
                  <a:cubicBezTo>
                    <a:pt x="118" y="46"/>
                    <a:pt x="127" y="22"/>
                    <a:pt x="144" y="11"/>
                  </a:cubicBezTo>
                  <a:cubicBezTo>
                    <a:pt x="161" y="0"/>
                    <a:pt x="188" y="3"/>
                    <a:pt x="204" y="11"/>
                  </a:cubicBezTo>
                  <a:cubicBezTo>
                    <a:pt x="220" y="19"/>
                    <a:pt x="223" y="26"/>
                    <a:pt x="240" y="59"/>
                  </a:cubicBezTo>
                  <a:cubicBezTo>
                    <a:pt x="257" y="92"/>
                    <a:pt x="285" y="164"/>
                    <a:pt x="306" y="209"/>
                  </a:cubicBezTo>
                  <a:cubicBezTo>
                    <a:pt x="327" y="254"/>
                    <a:pt x="354" y="304"/>
                    <a:pt x="366" y="329"/>
                  </a:cubicBez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21"/>
          <p:cNvGrpSpPr>
            <a:grpSpLocks/>
          </p:cNvGrpSpPr>
          <p:nvPr/>
        </p:nvGrpSpPr>
        <p:grpSpPr bwMode="auto">
          <a:xfrm>
            <a:off x="2106613" y="5289550"/>
            <a:ext cx="3638550" cy="169863"/>
            <a:chOff x="2540" y="3373"/>
            <a:chExt cx="2292" cy="107"/>
          </a:xfrm>
        </p:grpSpPr>
        <p:grpSp>
          <p:nvGrpSpPr>
            <p:cNvPr id="27689" name="Group 22"/>
            <p:cNvGrpSpPr>
              <a:grpSpLocks/>
            </p:cNvGrpSpPr>
            <p:nvPr/>
          </p:nvGrpSpPr>
          <p:grpSpPr bwMode="auto">
            <a:xfrm>
              <a:off x="2636" y="3396"/>
              <a:ext cx="364" cy="84"/>
              <a:chOff x="2636" y="3396"/>
              <a:chExt cx="364" cy="84"/>
            </a:xfrm>
          </p:grpSpPr>
          <p:sp>
            <p:nvSpPr>
              <p:cNvPr id="27706" name="Freeform 23"/>
              <p:cNvSpPr>
                <a:spLocks/>
              </p:cNvSpPr>
              <p:nvPr/>
            </p:nvSpPr>
            <p:spPr bwMode="auto">
              <a:xfrm>
                <a:off x="2636" y="3396"/>
                <a:ext cx="112" cy="84"/>
              </a:xfrm>
              <a:custGeom>
                <a:avLst/>
                <a:gdLst>
                  <a:gd name="T0" fmla="*/ 0 w 112"/>
                  <a:gd name="T1" fmla="*/ 84 h 84"/>
                  <a:gd name="T2" fmla="*/ 40 w 112"/>
                  <a:gd name="T3" fmla="*/ 64 h 84"/>
                  <a:gd name="T4" fmla="*/ 76 w 112"/>
                  <a:gd name="T5" fmla="*/ 28 h 84"/>
                  <a:gd name="T6" fmla="*/ 112 w 112"/>
                  <a:gd name="T7" fmla="*/ 0 h 84"/>
                  <a:gd name="T8" fmla="*/ 0 60000 65536"/>
                  <a:gd name="T9" fmla="*/ 0 60000 65536"/>
                  <a:gd name="T10" fmla="*/ 0 60000 65536"/>
                  <a:gd name="T11" fmla="*/ 0 60000 65536"/>
                  <a:gd name="T12" fmla="*/ 0 w 112"/>
                  <a:gd name="T13" fmla="*/ 0 h 84"/>
                  <a:gd name="T14" fmla="*/ 112 w 112"/>
                  <a:gd name="T15" fmla="*/ 84 h 84"/>
                </a:gdLst>
                <a:ahLst/>
                <a:cxnLst>
                  <a:cxn ang="T8">
                    <a:pos x="T0" y="T1"/>
                  </a:cxn>
                  <a:cxn ang="T9">
                    <a:pos x="T2" y="T3"/>
                  </a:cxn>
                  <a:cxn ang="T10">
                    <a:pos x="T4" y="T5"/>
                  </a:cxn>
                  <a:cxn ang="T11">
                    <a:pos x="T6" y="T7"/>
                  </a:cxn>
                </a:cxnLst>
                <a:rect l="T12" t="T13" r="T14" b="T15"/>
                <a:pathLst>
                  <a:path w="112" h="84">
                    <a:moveTo>
                      <a:pt x="0" y="84"/>
                    </a:moveTo>
                    <a:cubicBezTo>
                      <a:pt x="6" y="81"/>
                      <a:pt x="27" y="73"/>
                      <a:pt x="40" y="64"/>
                    </a:cubicBezTo>
                    <a:cubicBezTo>
                      <a:pt x="53" y="55"/>
                      <a:pt x="76" y="36"/>
                      <a:pt x="76" y="28"/>
                    </a:cubicBezTo>
                    <a:cubicBezTo>
                      <a:pt x="88" y="23"/>
                      <a:pt x="112" y="0"/>
                      <a:pt x="112"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07" name="Line 24"/>
              <p:cNvSpPr>
                <a:spLocks noChangeShapeType="1"/>
              </p:cNvSpPr>
              <p:nvPr/>
            </p:nvSpPr>
            <p:spPr bwMode="auto">
              <a:xfrm>
                <a:off x="2752" y="3396"/>
                <a:ext cx="248"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90" name="Group 25"/>
            <p:cNvGrpSpPr>
              <a:grpSpLocks/>
            </p:cNvGrpSpPr>
            <p:nvPr/>
          </p:nvGrpSpPr>
          <p:grpSpPr bwMode="auto">
            <a:xfrm>
              <a:off x="2996" y="3393"/>
              <a:ext cx="364" cy="84"/>
              <a:chOff x="2636" y="3396"/>
              <a:chExt cx="364" cy="84"/>
            </a:xfrm>
          </p:grpSpPr>
          <p:sp>
            <p:nvSpPr>
              <p:cNvPr id="27704" name="Freeform 26"/>
              <p:cNvSpPr>
                <a:spLocks/>
              </p:cNvSpPr>
              <p:nvPr/>
            </p:nvSpPr>
            <p:spPr bwMode="auto">
              <a:xfrm>
                <a:off x="2636" y="3396"/>
                <a:ext cx="112" cy="84"/>
              </a:xfrm>
              <a:custGeom>
                <a:avLst/>
                <a:gdLst>
                  <a:gd name="T0" fmla="*/ 0 w 112"/>
                  <a:gd name="T1" fmla="*/ 84 h 84"/>
                  <a:gd name="T2" fmla="*/ 40 w 112"/>
                  <a:gd name="T3" fmla="*/ 64 h 84"/>
                  <a:gd name="T4" fmla="*/ 76 w 112"/>
                  <a:gd name="T5" fmla="*/ 28 h 84"/>
                  <a:gd name="T6" fmla="*/ 112 w 112"/>
                  <a:gd name="T7" fmla="*/ 0 h 84"/>
                  <a:gd name="T8" fmla="*/ 0 60000 65536"/>
                  <a:gd name="T9" fmla="*/ 0 60000 65536"/>
                  <a:gd name="T10" fmla="*/ 0 60000 65536"/>
                  <a:gd name="T11" fmla="*/ 0 60000 65536"/>
                  <a:gd name="T12" fmla="*/ 0 w 112"/>
                  <a:gd name="T13" fmla="*/ 0 h 84"/>
                  <a:gd name="T14" fmla="*/ 112 w 112"/>
                  <a:gd name="T15" fmla="*/ 84 h 84"/>
                </a:gdLst>
                <a:ahLst/>
                <a:cxnLst>
                  <a:cxn ang="T8">
                    <a:pos x="T0" y="T1"/>
                  </a:cxn>
                  <a:cxn ang="T9">
                    <a:pos x="T2" y="T3"/>
                  </a:cxn>
                  <a:cxn ang="T10">
                    <a:pos x="T4" y="T5"/>
                  </a:cxn>
                  <a:cxn ang="T11">
                    <a:pos x="T6" y="T7"/>
                  </a:cxn>
                </a:cxnLst>
                <a:rect l="T12" t="T13" r="T14" b="T15"/>
                <a:pathLst>
                  <a:path w="112" h="84">
                    <a:moveTo>
                      <a:pt x="0" y="84"/>
                    </a:moveTo>
                    <a:cubicBezTo>
                      <a:pt x="6" y="81"/>
                      <a:pt x="27" y="73"/>
                      <a:pt x="40" y="64"/>
                    </a:cubicBezTo>
                    <a:cubicBezTo>
                      <a:pt x="53" y="55"/>
                      <a:pt x="76" y="36"/>
                      <a:pt x="76" y="28"/>
                    </a:cubicBezTo>
                    <a:cubicBezTo>
                      <a:pt x="88" y="23"/>
                      <a:pt x="112" y="0"/>
                      <a:pt x="112"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05" name="Line 27"/>
              <p:cNvSpPr>
                <a:spLocks noChangeShapeType="1"/>
              </p:cNvSpPr>
              <p:nvPr/>
            </p:nvSpPr>
            <p:spPr bwMode="auto">
              <a:xfrm>
                <a:off x="2752" y="3396"/>
                <a:ext cx="248"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91" name="Group 28"/>
            <p:cNvGrpSpPr>
              <a:grpSpLocks/>
            </p:cNvGrpSpPr>
            <p:nvPr/>
          </p:nvGrpSpPr>
          <p:grpSpPr bwMode="auto">
            <a:xfrm>
              <a:off x="3368" y="3385"/>
              <a:ext cx="364" cy="84"/>
              <a:chOff x="2636" y="3396"/>
              <a:chExt cx="364" cy="84"/>
            </a:xfrm>
          </p:grpSpPr>
          <p:sp>
            <p:nvSpPr>
              <p:cNvPr id="27702" name="Freeform 29"/>
              <p:cNvSpPr>
                <a:spLocks/>
              </p:cNvSpPr>
              <p:nvPr/>
            </p:nvSpPr>
            <p:spPr bwMode="auto">
              <a:xfrm>
                <a:off x="2636" y="3396"/>
                <a:ext cx="112" cy="84"/>
              </a:xfrm>
              <a:custGeom>
                <a:avLst/>
                <a:gdLst>
                  <a:gd name="T0" fmla="*/ 0 w 112"/>
                  <a:gd name="T1" fmla="*/ 84 h 84"/>
                  <a:gd name="T2" fmla="*/ 40 w 112"/>
                  <a:gd name="T3" fmla="*/ 64 h 84"/>
                  <a:gd name="T4" fmla="*/ 76 w 112"/>
                  <a:gd name="T5" fmla="*/ 28 h 84"/>
                  <a:gd name="T6" fmla="*/ 112 w 112"/>
                  <a:gd name="T7" fmla="*/ 0 h 84"/>
                  <a:gd name="T8" fmla="*/ 0 60000 65536"/>
                  <a:gd name="T9" fmla="*/ 0 60000 65536"/>
                  <a:gd name="T10" fmla="*/ 0 60000 65536"/>
                  <a:gd name="T11" fmla="*/ 0 60000 65536"/>
                  <a:gd name="T12" fmla="*/ 0 w 112"/>
                  <a:gd name="T13" fmla="*/ 0 h 84"/>
                  <a:gd name="T14" fmla="*/ 112 w 112"/>
                  <a:gd name="T15" fmla="*/ 84 h 84"/>
                </a:gdLst>
                <a:ahLst/>
                <a:cxnLst>
                  <a:cxn ang="T8">
                    <a:pos x="T0" y="T1"/>
                  </a:cxn>
                  <a:cxn ang="T9">
                    <a:pos x="T2" y="T3"/>
                  </a:cxn>
                  <a:cxn ang="T10">
                    <a:pos x="T4" y="T5"/>
                  </a:cxn>
                  <a:cxn ang="T11">
                    <a:pos x="T6" y="T7"/>
                  </a:cxn>
                </a:cxnLst>
                <a:rect l="T12" t="T13" r="T14" b="T15"/>
                <a:pathLst>
                  <a:path w="112" h="84">
                    <a:moveTo>
                      <a:pt x="0" y="84"/>
                    </a:moveTo>
                    <a:cubicBezTo>
                      <a:pt x="6" y="81"/>
                      <a:pt x="27" y="73"/>
                      <a:pt x="40" y="64"/>
                    </a:cubicBezTo>
                    <a:cubicBezTo>
                      <a:pt x="53" y="55"/>
                      <a:pt x="76" y="36"/>
                      <a:pt x="76" y="28"/>
                    </a:cubicBezTo>
                    <a:cubicBezTo>
                      <a:pt x="88" y="23"/>
                      <a:pt x="112" y="0"/>
                      <a:pt x="112"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03" name="Line 30"/>
              <p:cNvSpPr>
                <a:spLocks noChangeShapeType="1"/>
              </p:cNvSpPr>
              <p:nvPr/>
            </p:nvSpPr>
            <p:spPr bwMode="auto">
              <a:xfrm>
                <a:off x="2752" y="3396"/>
                <a:ext cx="248"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92" name="Group 31"/>
            <p:cNvGrpSpPr>
              <a:grpSpLocks/>
            </p:cNvGrpSpPr>
            <p:nvPr/>
          </p:nvGrpSpPr>
          <p:grpSpPr bwMode="auto">
            <a:xfrm>
              <a:off x="3736" y="3381"/>
              <a:ext cx="364" cy="84"/>
              <a:chOff x="2636" y="3396"/>
              <a:chExt cx="364" cy="84"/>
            </a:xfrm>
          </p:grpSpPr>
          <p:sp>
            <p:nvSpPr>
              <p:cNvPr id="27700" name="Freeform 32"/>
              <p:cNvSpPr>
                <a:spLocks/>
              </p:cNvSpPr>
              <p:nvPr/>
            </p:nvSpPr>
            <p:spPr bwMode="auto">
              <a:xfrm>
                <a:off x="2636" y="3396"/>
                <a:ext cx="112" cy="84"/>
              </a:xfrm>
              <a:custGeom>
                <a:avLst/>
                <a:gdLst>
                  <a:gd name="T0" fmla="*/ 0 w 112"/>
                  <a:gd name="T1" fmla="*/ 84 h 84"/>
                  <a:gd name="T2" fmla="*/ 40 w 112"/>
                  <a:gd name="T3" fmla="*/ 64 h 84"/>
                  <a:gd name="T4" fmla="*/ 76 w 112"/>
                  <a:gd name="T5" fmla="*/ 28 h 84"/>
                  <a:gd name="T6" fmla="*/ 112 w 112"/>
                  <a:gd name="T7" fmla="*/ 0 h 84"/>
                  <a:gd name="T8" fmla="*/ 0 60000 65536"/>
                  <a:gd name="T9" fmla="*/ 0 60000 65536"/>
                  <a:gd name="T10" fmla="*/ 0 60000 65536"/>
                  <a:gd name="T11" fmla="*/ 0 60000 65536"/>
                  <a:gd name="T12" fmla="*/ 0 w 112"/>
                  <a:gd name="T13" fmla="*/ 0 h 84"/>
                  <a:gd name="T14" fmla="*/ 112 w 112"/>
                  <a:gd name="T15" fmla="*/ 84 h 84"/>
                </a:gdLst>
                <a:ahLst/>
                <a:cxnLst>
                  <a:cxn ang="T8">
                    <a:pos x="T0" y="T1"/>
                  </a:cxn>
                  <a:cxn ang="T9">
                    <a:pos x="T2" y="T3"/>
                  </a:cxn>
                  <a:cxn ang="T10">
                    <a:pos x="T4" y="T5"/>
                  </a:cxn>
                  <a:cxn ang="T11">
                    <a:pos x="T6" y="T7"/>
                  </a:cxn>
                </a:cxnLst>
                <a:rect l="T12" t="T13" r="T14" b="T15"/>
                <a:pathLst>
                  <a:path w="112" h="84">
                    <a:moveTo>
                      <a:pt x="0" y="84"/>
                    </a:moveTo>
                    <a:cubicBezTo>
                      <a:pt x="6" y="81"/>
                      <a:pt x="27" y="73"/>
                      <a:pt x="40" y="64"/>
                    </a:cubicBezTo>
                    <a:cubicBezTo>
                      <a:pt x="53" y="55"/>
                      <a:pt x="76" y="36"/>
                      <a:pt x="76" y="28"/>
                    </a:cubicBezTo>
                    <a:cubicBezTo>
                      <a:pt x="88" y="23"/>
                      <a:pt x="112" y="0"/>
                      <a:pt x="112"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01" name="Line 33"/>
              <p:cNvSpPr>
                <a:spLocks noChangeShapeType="1"/>
              </p:cNvSpPr>
              <p:nvPr/>
            </p:nvSpPr>
            <p:spPr bwMode="auto">
              <a:xfrm>
                <a:off x="2752" y="3396"/>
                <a:ext cx="248"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93" name="Group 34"/>
            <p:cNvGrpSpPr>
              <a:grpSpLocks/>
            </p:cNvGrpSpPr>
            <p:nvPr/>
          </p:nvGrpSpPr>
          <p:grpSpPr bwMode="auto">
            <a:xfrm>
              <a:off x="4104" y="3381"/>
              <a:ext cx="364" cy="84"/>
              <a:chOff x="2636" y="3396"/>
              <a:chExt cx="364" cy="84"/>
            </a:xfrm>
          </p:grpSpPr>
          <p:sp>
            <p:nvSpPr>
              <p:cNvPr id="27698" name="Freeform 35"/>
              <p:cNvSpPr>
                <a:spLocks/>
              </p:cNvSpPr>
              <p:nvPr/>
            </p:nvSpPr>
            <p:spPr bwMode="auto">
              <a:xfrm>
                <a:off x="2636" y="3396"/>
                <a:ext cx="112" cy="84"/>
              </a:xfrm>
              <a:custGeom>
                <a:avLst/>
                <a:gdLst>
                  <a:gd name="T0" fmla="*/ 0 w 112"/>
                  <a:gd name="T1" fmla="*/ 84 h 84"/>
                  <a:gd name="T2" fmla="*/ 40 w 112"/>
                  <a:gd name="T3" fmla="*/ 64 h 84"/>
                  <a:gd name="T4" fmla="*/ 76 w 112"/>
                  <a:gd name="T5" fmla="*/ 28 h 84"/>
                  <a:gd name="T6" fmla="*/ 112 w 112"/>
                  <a:gd name="T7" fmla="*/ 0 h 84"/>
                  <a:gd name="T8" fmla="*/ 0 60000 65536"/>
                  <a:gd name="T9" fmla="*/ 0 60000 65536"/>
                  <a:gd name="T10" fmla="*/ 0 60000 65536"/>
                  <a:gd name="T11" fmla="*/ 0 60000 65536"/>
                  <a:gd name="T12" fmla="*/ 0 w 112"/>
                  <a:gd name="T13" fmla="*/ 0 h 84"/>
                  <a:gd name="T14" fmla="*/ 112 w 112"/>
                  <a:gd name="T15" fmla="*/ 84 h 84"/>
                </a:gdLst>
                <a:ahLst/>
                <a:cxnLst>
                  <a:cxn ang="T8">
                    <a:pos x="T0" y="T1"/>
                  </a:cxn>
                  <a:cxn ang="T9">
                    <a:pos x="T2" y="T3"/>
                  </a:cxn>
                  <a:cxn ang="T10">
                    <a:pos x="T4" y="T5"/>
                  </a:cxn>
                  <a:cxn ang="T11">
                    <a:pos x="T6" y="T7"/>
                  </a:cxn>
                </a:cxnLst>
                <a:rect l="T12" t="T13" r="T14" b="T15"/>
                <a:pathLst>
                  <a:path w="112" h="84">
                    <a:moveTo>
                      <a:pt x="0" y="84"/>
                    </a:moveTo>
                    <a:cubicBezTo>
                      <a:pt x="6" y="81"/>
                      <a:pt x="27" y="73"/>
                      <a:pt x="40" y="64"/>
                    </a:cubicBezTo>
                    <a:cubicBezTo>
                      <a:pt x="53" y="55"/>
                      <a:pt x="76" y="36"/>
                      <a:pt x="76" y="28"/>
                    </a:cubicBezTo>
                    <a:cubicBezTo>
                      <a:pt x="88" y="23"/>
                      <a:pt x="112" y="0"/>
                      <a:pt x="112"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9" name="Line 36"/>
              <p:cNvSpPr>
                <a:spLocks noChangeShapeType="1"/>
              </p:cNvSpPr>
              <p:nvPr/>
            </p:nvSpPr>
            <p:spPr bwMode="auto">
              <a:xfrm>
                <a:off x="2752" y="3396"/>
                <a:ext cx="248"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94" name="Group 37"/>
            <p:cNvGrpSpPr>
              <a:grpSpLocks/>
            </p:cNvGrpSpPr>
            <p:nvPr/>
          </p:nvGrpSpPr>
          <p:grpSpPr bwMode="auto">
            <a:xfrm>
              <a:off x="4468" y="3373"/>
              <a:ext cx="364" cy="84"/>
              <a:chOff x="2636" y="3396"/>
              <a:chExt cx="364" cy="84"/>
            </a:xfrm>
          </p:grpSpPr>
          <p:sp>
            <p:nvSpPr>
              <p:cNvPr id="27696" name="Freeform 38"/>
              <p:cNvSpPr>
                <a:spLocks/>
              </p:cNvSpPr>
              <p:nvPr/>
            </p:nvSpPr>
            <p:spPr bwMode="auto">
              <a:xfrm>
                <a:off x="2636" y="3396"/>
                <a:ext cx="112" cy="84"/>
              </a:xfrm>
              <a:custGeom>
                <a:avLst/>
                <a:gdLst>
                  <a:gd name="T0" fmla="*/ 0 w 112"/>
                  <a:gd name="T1" fmla="*/ 84 h 84"/>
                  <a:gd name="T2" fmla="*/ 40 w 112"/>
                  <a:gd name="T3" fmla="*/ 64 h 84"/>
                  <a:gd name="T4" fmla="*/ 76 w 112"/>
                  <a:gd name="T5" fmla="*/ 28 h 84"/>
                  <a:gd name="T6" fmla="*/ 112 w 112"/>
                  <a:gd name="T7" fmla="*/ 0 h 84"/>
                  <a:gd name="T8" fmla="*/ 0 60000 65536"/>
                  <a:gd name="T9" fmla="*/ 0 60000 65536"/>
                  <a:gd name="T10" fmla="*/ 0 60000 65536"/>
                  <a:gd name="T11" fmla="*/ 0 60000 65536"/>
                  <a:gd name="T12" fmla="*/ 0 w 112"/>
                  <a:gd name="T13" fmla="*/ 0 h 84"/>
                  <a:gd name="T14" fmla="*/ 112 w 112"/>
                  <a:gd name="T15" fmla="*/ 84 h 84"/>
                </a:gdLst>
                <a:ahLst/>
                <a:cxnLst>
                  <a:cxn ang="T8">
                    <a:pos x="T0" y="T1"/>
                  </a:cxn>
                  <a:cxn ang="T9">
                    <a:pos x="T2" y="T3"/>
                  </a:cxn>
                  <a:cxn ang="T10">
                    <a:pos x="T4" y="T5"/>
                  </a:cxn>
                  <a:cxn ang="T11">
                    <a:pos x="T6" y="T7"/>
                  </a:cxn>
                </a:cxnLst>
                <a:rect l="T12" t="T13" r="T14" b="T15"/>
                <a:pathLst>
                  <a:path w="112" h="84">
                    <a:moveTo>
                      <a:pt x="0" y="84"/>
                    </a:moveTo>
                    <a:cubicBezTo>
                      <a:pt x="6" y="81"/>
                      <a:pt x="27" y="73"/>
                      <a:pt x="40" y="64"/>
                    </a:cubicBezTo>
                    <a:cubicBezTo>
                      <a:pt x="53" y="55"/>
                      <a:pt x="76" y="36"/>
                      <a:pt x="76" y="28"/>
                    </a:cubicBezTo>
                    <a:cubicBezTo>
                      <a:pt x="88" y="23"/>
                      <a:pt x="112" y="0"/>
                      <a:pt x="112"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7" name="Line 39"/>
              <p:cNvSpPr>
                <a:spLocks noChangeShapeType="1"/>
              </p:cNvSpPr>
              <p:nvPr/>
            </p:nvSpPr>
            <p:spPr bwMode="auto">
              <a:xfrm>
                <a:off x="2752" y="3396"/>
                <a:ext cx="248"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695" name="Line 40"/>
            <p:cNvSpPr>
              <a:spLocks noChangeShapeType="1"/>
            </p:cNvSpPr>
            <p:nvPr/>
          </p:nvSpPr>
          <p:spPr bwMode="auto">
            <a:xfrm flipH="1" flipV="1">
              <a:off x="2540" y="3428"/>
              <a:ext cx="92" cy="4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75"/>
          <p:cNvGrpSpPr>
            <a:grpSpLocks/>
          </p:cNvGrpSpPr>
          <p:nvPr/>
        </p:nvGrpSpPr>
        <p:grpSpPr bwMode="auto">
          <a:xfrm>
            <a:off x="2265363" y="4381500"/>
            <a:ext cx="5527675" cy="1884363"/>
            <a:chOff x="1427" y="2625"/>
            <a:chExt cx="3482" cy="1187"/>
          </a:xfrm>
        </p:grpSpPr>
        <p:grpSp>
          <p:nvGrpSpPr>
            <p:cNvPr id="27663" name="Group 42"/>
            <p:cNvGrpSpPr>
              <a:grpSpLocks/>
            </p:cNvGrpSpPr>
            <p:nvPr/>
          </p:nvGrpSpPr>
          <p:grpSpPr bwMode="auto">
            <a:xfrm>
              <a:off x="1427" y="3189"/>
              <a:ext cx="1981" cy="623"/>
              <a:chOff x="2628" y="3365"/>
              <a:chExt cx="1981" cy="623"/>
            </a:xfrm>
          </p:grpSpPr>
          <p:grpSp>
            <p:nvGrpSpPr>
              <p:cNvPr id="27665" name="Group 43"/>
              <p:cNvGrpSpPr>
                <a:grpSpLocks/>
              </p:cNvGrpSpPr>
              <p:nvPr/>
            </p:nvGrpSpPr>
            <p:grpSpPr bwMode="auto">
              <a:xfrm>
                <a:off x="2628" y="3372"/>
                <a:ext cx="1981" cy="616"/>
                <a:chOff x="2628" y="3372"/>
                <a:chExt cx="1981" cy="616"/>
              </a:xfrm>
            </p:grpSpPr>
            <p:sp>
              <p:nvSpPr>
                <p:cNvPr id="27667" name="Freeform 44" descr="宽上对角线"/>
                <p:cNvSpPr>
                  <a:spLocks/>
                </p:cNvSpPr>
                <p:nvPr/>
              </p:nvSpPr>
              <p:spPr bwMode="auto">
                <a:xfrm>
                  <a:off x="2628" y="3484"/>
                  <a:ext cx="137" cy="212"/>
                </a:xfrm>
                <a:custGeom>
                  <a:avLst/>
                  <a:gdLst>
                    <a:gd name="T0" fmla="*/ 0 w 137"/>
                    <a:gd name="T1" fmla="*/ 212 h 212"/>
                    <a:gd name="T2" fmla="*/ 56 w 137"/>
                    <a:gd name="T3" fmla="*/ 4 h 212"/>
                    <a:gd name="T4" fmla="*/ 84 w 137"/>
                    <a:gd name="T5" fmla="*/ 8 h 212"/>
                    <a:gd name="T6" fmla="*/ 108 w 137"/>
                    <a:gd name="T7" fmla="*/ 92 h 212"/>
                    <a:gd name="T8" fmla="*/ 120 w 137"/>
                    <a:gd name="T9" fmla="*/ 212 h 212"/>
                    <a:gd name="T10" fmla="*/ 0 w 137"/>
                    <a:gd name="T11" fmla="*/ 212 h 212"/>
                    <a:gd name="T12" fmla="*/ 0 60000 65536"/>
                    <a:gd name="T13" fmla="*/ 0 60000 65536"/>
                    <a:gd name="T14" fmla="*/ 0 60000 65536"/>
                    <a:gd name="T15" fmla="*/ 0 60000 65536"/>
                    <a:gd name="T16" fmla="*/ 0 60000 65536"/>
                    <a:gd name="T17" fmla="*/ 0 60000 65536"/>
                    <a:gd name="T18" fmla="*/ 0 w 137"/>
                    <a:gd name="T19" fmla="*/ 0 h 212"/>
                    <a:gd name="T20" fmla="*/ 137 w 137"/>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37" h="212">
                      <a:moveTo>
                        <a:pt x="0" y="212"/>
                      </a:moveTo>
                      <a:cubicBezTo>
                        <a:pt x="13" y="134"/>
                        <a:pt x="11" y="72"/>
                        <a:pt x="56" y="4"/>
                      </a:cubicBezTo>
                      <a:cubicBezTo>
                        <a:pt x="67" y="7"/>
                        <a:pt x="77" y="0"/>
                        <a:pt x="84" y="8"/>
                      </a:cubicBezTo>
                      <a:cubicBezTo>
                        <a:pt x="95" y="21"/>
                        <a:pt x="108" y="76"/>
                        <a:pt x="108" y="92"/>
                      </a:cubicBezTo>
                      <a:cubicBezTo>
                        <a:pt x="125" y="143"/>
                        <a:pt x="137" y="186"/>
                        <a:pt x="120" y="212"/>
                      </a:cubicBezTo>
                      <a:lnTo>
                        <a:pt x="0" y="212"/>
                      </a:lnTo>
                      <a:close/>
                    </a:path>
                  </a:pathLst>
                </a:custGeom>
                <a:pattFill prst="wdUpDiag">
                  <a:fgClr>
                    <a:srgbClr val="66FFFF"/>
                  </a:fgClr>
                  <a:bgClr>
                    <a:srgbClr val="2F7676"/>
                  </a:bgClr>
                </a:pattFill>
                <a:ln w="12700">
                  <a:solidFill>
                    <a:schemeClr val="tx1"/>
                  </a:solidFill>
                  <a:round/>
                  <a:headEnd/>
                  <a:tailEnd/>
                </a:ln>
              </p:spPr>
              <p:txBody>
                <a:bodyPr wrap="none" anchor="ctr"/>
                <a:lstStyle/>
                <a:p>
                  <a:endParaRPr lang="zh-CN" altLang="en-US"/>
                </a:p>
              </p:txBody>
            </p:sp>
            <p:grpSp>
              <p:nvGrpSpPr>
                <p:cNvPr id="27668" name="Group 45"/>
                <p:cNvGrpSpPr>
                  <a:grpSpLocks/>
                </p:cNvGrpSpPr>
                <p:nvPr/>
              </p:nvGrpSpPr>
              <p:grpSpPr bwMode="auto">
                <a:xfrm>
                  <a:off x="3004" y="3376"/>
                  <a:ext cx="137" cy="612"/>
                  <a:chOff x="3004" y="3376"/>
                  <a:chExt cx="137" cy="612"/>
                </a:xfrm>
              </p:grpSpPr>
              <p:sp>
                <p:nvSpPr>
                  <p:cNvPr id="27686" name="Line 46"/>
                  <p:cNvSpPr>
                    <a:spLocks noChangeShapeType="1"/>
                  </p:cNvSpPr>
                  <p:nvPr/>
                </p:nvSpPr>
                <p:spPr bwMode="auto">
                  <a:xfrm>
                    <a:off x="3004" y="3376"/>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7" name="Freeform 47" descr="宽上对角线"/>
                  <p:cNvSpPr>
                    <a:spLocks/>
                  </p:cNvSpPr>
                  <p:nvPr/>
                </p:nvSpPr>
                <p:spPr bwMode="auto">
                  <a:xfrm>
                    <a:off x="3004" y="3485"/>
                    <a:ext cx="137" cy="212"/>
                  </a:xfrm>
                  <a:custGeom>
                    <a:avLst/>
                    <a:gdLst>
                      <a:gd name="T0" fmla="*/ 0 w 137"/>
                      <a:gd name="T1" fmla="*/ 212 h 212"/>
                      <a:gd name="T2" fmla="*/ 56 w 137"/>
                      <a:gd name="T3" fmla="*/ 4 h 212"/>
                      <a:gd name="T4" fmla="*/ 84 w 137"/>
                      <a:gd name="T5" fmla="*/ 8 h 212"/>
                      <a:gd name="T6" fmla="*/ 108 w 137"/>
                      <a:gd name="T7" fmla="*/ 92 h 212"/>
                      <a:gd name="T8" fmla="*/ 120 w 137"/>
                      <a:gd name="T9" fmla="*/ 212 h 212"/>
                      <a:gd name="T10" fmla="*/ 0 w 137"/>
                      <a:gd name="T11" fmla="*/ 212 h 212"/>
                      <a:gd name="T12" fmla="*/ 0 60000 65536"/>
                      <a:gd name="T13" fmla="*/ 0 60000 65536"/>
                      <a:gd name="T14" fmla="*/ 0 60000 65536"/>
                      <a:gd name="T15" fmla="*/ 0 60000 65536"/>
                      <a:gd name="T16" fmla="*/ 0 60000 65536"/>
                      <a:gd name="T17" fmla="*/ 0 60000 65536"/>
                      <a:gd name="T18" fmla="*/ 0 w 137"/>
                      <a:gd name="T19" fmla="*/ 0 h 212"/>
                      <a:gd name="T20" fmla="*/ 137 w 137"/>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37" h="212">
                        <a:moveTo>
                          <a:pt x="0" y="212"/>
                        </a:moveTo>
                        <a:cubicBezTo>
                          <a:pt x="13" y="134"/>
                          <a:pt x="11" y="72"/>
                          <a:pt x="56" y="4"/>
                        </a:cubicBezTo>
                        <a:cubicBezTo>
                          <a:pt x="67" y="7"/>
                          <a:pt x="77" y="0"/>
                          <a:pt x="84" y="8"/>
                        </a:cubicBezTo>
                        <a:cubicBezTo>
                          <a:pt x="95" y="21"/>
                          <a:pt x="108" y="76"/>
                          <a:pt x="108" y="92"/>
                        </a:cubicBezTo>
                        <a:cubicBezTo>
                          <a:pt x="125" y="143"/>
                          <a:pt x="137" y="186"/>
                          <a:pt x="120" y="212"/>
                        </a:cubicBezTo>
                        <a:lnTo>
                          <a:pt x="0" y="212"/>
                        </a:lnTo>
                        <a:close/>
                      </a:path>
                    </a:pathLst>
                  </a:custGeom>
                  <a:pattFill prst="wdUpDiag">
                    <a:fgClr>
                      <a:srgbClr val="66FFFF"/>
                    </a:fgClr>
                    <a:bgClr>
                      <a:srgbClr val="2F7676"/>
                    </a:bgClr>
                  </a:pattFill>
                  <a:ln w="12700">
                    <a:solidFill>
                      <a:schemeClr val="tx1"/>
                    </a:solidFill>
                    <a:round/>
                    <a:headEnd/>
                    <a:tailEnd/>
                  </a:ln>
                </p:spPr>
                <p:txBody>
                  <a:bodyPr wrap="none" anchor="ctr"/>
                  <a:lstStyle/>
                  <a:p>
                    <a:endParaRPr lang="zh-CN" altLang="en-US"/>
                  </a:p>
                </p:txBody>
              </p:sp>
              <p:sp>
                <p:nvSpPr>
                  <p:cNvPr id="27688" name="Line 48"/>
                  <p:cNvSpPr>
                    <a:spLocks noChangeShapeType="1"/>
                  </p:cNvSpPr>
                  <p:nvPr/>
                </p:nvSpPr>
                <p:spPr bwMode="auto">
                  <a:xfrm>
                    <a:off x="3128" y="3380"/>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669" name="Line 49"/>
                <p:cNvSpPr>
                  <a:spLocks noChangeShapeType="1"/>
                </p:cNvSpPr>
                <p:nvPr/>
              </p:nvSpPr>
              <p:spPr bwMode="auto">
                <a:xfrm>
                  <a:off x="2752" y="3372"/>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7670" name="Group 50"/>
                <p:cNvGrpSpPr>
                  <a:grpSpLocks/>
                </p:cNvGrpSpPr>
                <p:nvPr/>
              </p:nvGrpSpPr>
              <p:grpSpPr bwMode="auto">
                <a:xfrm>
                  <a:off x="3364" y="3376"/>
                  <a:ext cx="137" cy="612"/>
                  <a:chOff x="3004" y="3376"/>
                  <a:chExt cx="137" cy="612"/>
                </a:xfrm>
              </p:grpSpPr>
              <p:sp>
                <p:nvSpPr>
                  <p:cNvPr id="27683" name="Line 51"/>
                  <p:cNvSpPr>
                    <a:spLocks noChangeShapeType="1"/>
                  </p:cNvSpPr>
                  <p:nvPr/>
                </p:nvSpPr>
                <p:spPr bwMode="auto">
                  <a:xfrm>
                    <a:off x="3004" y="3376"/>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4" name="Freeform 52" descr="宽上对角线"/>
                  <p:cNvSpPr>
                    <a:spLocks/>
                  </p:cNvSpPr>
                  <p:nvPr/>
                </p:nvSpPr>
                <p:spPr bwMode="auto">
                  <a:xfrm>
                    <a:off x="3004" y="3485"/>
                    <a:ext cx="137" cy="212"/>
                  </a:xfrm>
                  <a:custGeom>
                    <a:avLst/>
                    <a:gdLst>
                      <a:gd name="T0" fmla="*/ 0 w 137"/>
                      <a:gd name="T1" fmla="*/ 212 h 212"/>
                      <a:gd name="T2" fmla="*/ 56 w 137"/>
                      <a:gd name="T3" fmla="*/ 4 h 212"/>
                      <a:gd name="T4" fmla="*/ 84 w 137"/>
                      <a:gd name="T5" fmla="*/ 8 h 212"/>
                      <a:gd name="T6" fmla="*/ 108 w 137"/>
                      <a:gd name="T7" fmla="*/ 92 h 212"/>
                      <a:gd name="T8" fmla="*/ 120 w 137"/>
                      <a:gd name="T9" fmla="*/ 212 h 212"/>
                      <a:gd name="T10" fmla="*/ 0 w 137"/>
                      <a:gd name="T11" fmla="*/ 212 h 212"/>
                      <a:gd name="T12" fmla="*/ 0 60000 65536"/>
                      <a:gd name="T13" fmla="*/ 0 60000 65536"/>
                      <a:gd name="T14" fmla="*/ 0 60000 65536"/>
                      <a:gd name="T15" fmla="*/ 0 60000 65536"/>
                      <a:gd name="T16" fmla="*/ 0 60000 65536"/>
                      <a:gd name="T17" fmla="*/ 0 60000 65536"/>
                      <a:gd name="T18" fmla="*/ 0 w 137"/>
                      <a:gd name="T19" fmla="*/ 0 h 212"/>
                      <a:gd name="T20" fmla="*/ 137 w 137"/>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37" h="212">
                        <a:moveTo>
                          <a:pt x="0" y="212"/>
                        </a:moveTo>
                        <a:cubicBezTo>
                          <a:pt x="13" y="134"/>
                          <a:pt x="11" y="72"/>
                          <a:pt x="56" y="4"/>
                        </a:cubicBezTo>
                        <a:cubicBezTo>
                          <a:pt x="67" y="7"/>
                          <a:pt x="77" y="0"/>
                          <a:pt x="84" y="8"/>
                        </a:cubicBezTo>
                        <a:cubicBezTo>
                          <a:pt x="95" y="21"/>
                          <a:pt x="108" y="76"/>
                          <a:pt x="108" y="92"/>
                        </a:cubicBezTo>
                        <a:cubicBezTo>
                          <a:pt x="125" y="143"/>
                          <a:pt x="137" y="186"/>
                          <a:pt x="120" y="212"/>
                        </a:cubicBezTo>
                        <a:lnTo>
                          <a:pt x="0" y="212"/>
                        </a:lnTo>
                        <a:close/>
                      </a:path>
                    </a:pathLst>
                  </a:custGeom>
                  <a:pattFill prst="wdUpDiag">
                    <a:fgClr>
                      <a:srgbClr val="66FFFF"/>
                    </a:fgClr>
                    <a:bgClr>
                      <a:srgbClr val="2F7676"/>
                    </a:bgClr>
                  </a:pattFill>
                  <a:ln w="12700">
                    <a:solidFill>
                      <a:schemeClr val="tx1"/>
                    </a:solidFill>
                    <a:round/>
                    <a:headEnd/>
                    <a:tailEnd/>
                  </a:ln>
                </p:spPr>
                <p:txBody>
                  <a:bodyPr wrap="none" anchor="ctr"/>
                  <a:lstStyle/>
                  <a:p>
                    <a:endParaRPr lang="zh-CN" altLang="en-US"/>
                  </a:p>
                </p:txBody>
              </p:sp>
              <p:sp>
                <p:nvSpPr>
                  <p:cNvPr id="27685" name="Line 53"/>
                  <p:cNvSpPr>
                    <a:spLocks noChangeShapeType="1"/>
                  </p:cNvSpPr>
                  <p:nvPr/>
                </p:nvSpPr>
                <p:spPr bwMode="auto">
                  <a:xfrm>
                    <a:off x="3128" y="3380"/>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71" name="Group 54"/>
                <p:cNvGrpSpPr>
                  <a:grpSpLocks/>
                </p:cNvGrpSpPr>
                <p:nvPr/>
              </p:nvGrpSpPr>
              <p:grpSpPr bwMode="auto">
                <a:xfrm>
                  <a:off x="3740" y="3376"/>
                  <a:ext cx="137" cy="612"/>
                  <a:chOff x="3004" y="3376"/>
                  <a:chExt cx="137" cy="612"/>
                </a:xfrm>
              </p:grpSpPr>
              <p:sp>
                <p:nvSpPr>
                  <p:cNvPr id="27680" name="Line 55"/>
                  <p:cNvSpPr>
                    <a:spLocks noChangeShapeType="1"/>
                  </p:cNvSpPr>
                  <p:nvPr/>
                </p:nvSpPr>
                <p:spPr bwMode="auto">
                  <a:xfrm>
                    <a:off x="3004" y="3376"/>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1" name="Freeform 56" descr="宽上对角线"/>
                  <p:cNvSpPr>
                    <a:spLocks/>
                  </p:cNvSpPr>
                  <p:nvPr/>
                </p:nvSpPr>
                <p:spPr bwMode="auto">
                  <a:xfrm>
                    <a:off x="3004" y="3485"/>
                    <a:ext cx="137" cy="212"/>
                  </a:xfrm>
                  <a:custGeom>
                    <a:avLst/>
                    <a:gdLst>
                      <a:gd name="T0" fmla="*/ 0 w 137"/>
                      <a:gd name="T1" fmla="*/ 212 h 212"/>
                      <a:gd name="T2" fmla="*/ 56 w 137"/>
                      <a:gd name="T3" fmla="*/ 4 h 212"/>
                      <a:gd name="T4" fmla="*/ 84 w 137"/>
                      <a:gd name="T5" fmla="*/ 8 h 212"/>
                      <a:gd name="T6" fmla="*/ 108 w 137"/>
                      <a:gd name="T7" fmla="*/ 92 h 212"/>
                      <a:gd name="T8" fmla="*/ 120 w 137"/>
                      <a:gd name="T9" fmla="*/ 212 h 212"/>
                      <a:gd name="T10" fmla="*/ 0 w 137"/>
                      <a:gd name="T11" fmla="*/ 212 h 212"/>
                      <a:gd name="T12" fmla="*/ 0 60000 65536"/>
                      <a:gd name="T13" fmla="*/ 0 60000 65536"/>
                      <a:gd name="T14" fmla="*/ 0 60000 65536"/>
                      <a:gd name="T15" fmla="*/ 0 60000 65536"/>
                      <a:gd name="T16" fmla="*/ 0 60000 65536"/>
                      <a:gd name="T17" fmla="*/ 0 60000 65536"/>
                      <a:gd name="T18" fmla="*/ 0 w 137"/>
                      <a:gd name="T19" fmla="*/ 0 h 212"/>
                      <a:gd name="T20" fmla="*/ 137 w 137"/>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37" h="212">
                        <a:moveTo>
                          <a:pt x="0" y="212"/>
                        </a:moveTo>
                        <a:cubicBezTo>
                          <a:pt x="13" y="134"/>
                          <a:pt x="11" y="72"/>
                          <a:pt x="56" y="4"/>
                        </a:cubicBezTo>
                        <a:cubicBezTo>
                          <a:pt x="67" y="7"/>
                          <a:pt x="77" y="0"/>
                          <a:pt x="84" y="8"/>
                        </a:cubicBezTo>
                        <a:cubicBezTo>
                          <a:pt x="95" y="21"/>
                          <a:pt x="108" y="76"/>
                          <a:pt x="108" y="92"/>
                        </a:cubicBezTo>
                        <a:cubicBezTo>
                          <a:pt x="125" y="143"/>
                          <a:pt x="137" y="186"/>
                          <a:pt x="120" y="212"/>
                        </a:cubicBezTo>
                        <a:lnTo>
                          <a:pt x="0" y="212"/>
                        </a:lnTo>
                        <a:close/>
                      </a:path>
                    </a:pathLst>
                  </a:custGeom>
                  <a:pattFill prst="wdUpDiag">
                    <a:fgClr>
                      <a:srgbClr val="66FFFF"/>
                    </a:fgClr>
                    <a:bgClr>
                      <a:srgbClr val="2F7676"/>
                    </a:bgClr>
                  </a:pattFill>
                  <a:ln w="12700">
                    <a:solidFill>
                      <a:schemeClr val="tx1"/>
                    </a:solidFill>
                    <a:round/>
                    <a:headEnd/>
                    <a:tailEnd/>
                  </a:ln>
                </p:spPr>
                <p:txBody>
                  <a:bodyPr wrap="none" anchor="ctr"/>
                  <a:lstStyle/>
                  <a:p>
                    <a:endParaRPr lang="zh-CN" altLang="en-US"/>
                  </a:p>
                </p:txBody>
              </p:sp>
              <p:sp>
                <p:nvSpPr>
                  <p:cNvPr id="27682" name="Line 57"/>
                  <p:cNvSpPr>
                    <a:spLocks noChangeShapeType="1"/>
                  </p:cNvSpPr>
                  <p:nvPr/>
                </p:nvSpPr>
                <p:spPr bwMode="auto">
                  <a:xfrm>
                    <a:off x="3128" y="3380"/>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72" name="Group 58"/>
                <p:cNvGrpSpPr>
                  <a:grpSpLocks/>
                </p:cNvGrpSpPr>
                <p:nvPr/>
              </p:nvGrpSpPr>
              <p:grpSpPr bwMode="auto">
                <a:xfrm>
                  <a:off x="4108" y="3372"/>
                  <a:ext cx="137" cy="612"/>
                  <a:chOff x="3004" y="3376"/>
                  <a:chExt cx="137" cy="612"/>
                </a:xfrm>
              </p:grpSpPr>
              <p:sp>
                <p:nvSpPr>
                  <p:cNvPr id="27677" name="Line 59"/>
                  <p:cNvSpPr>
                    <a:spLocks noChangeShapeType="1"/>
                  </p:cNvSpPr>
                  <p:nvPr/>
                </p:nvSpPr>
                <p:spPr bwMode="auto">
                  <a:xfrm>
                    <a:off x="3004" y="3376"/>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8" name="Freeform 60" descr="宽上对角线"/>
                  <p:cNvSpPr>
                    <a:spLocks/>
                  </p:cNvSpPr>
                  <p:nvPr/>
                </p:nvSpPr>
                <p:spPr bwMode="auto">
                  <a:xfrm>
                    <a:off x="3004" y="3485"/>
                    <a:ext cx="137" cy="212"/>
                  </a:xfrm>
                  <a:custGeom>
                    <a:avLst/>
                    <a:gdLst>
                      <a:gd name="T0" fmla="*/ 0 w 137"/>
                      <a:gd name="T1" fmla="*/ 212 h 212"/>
                      <a:gd name="T2" fmla="*/ 56 w 137"/>
                      <a:gd name="T3" fmla="*/ 4 h 212"/>
                      <a:gd name="T4" fmla="*/ 84 w 137"/>
                      <a:gd name="T5" fmla="*/ 8 h 212"/>
                      <a:gd name="T6" fmla="*/ 108 w 137"/>
                      <a:gd name="T7" fmla="*/ 92 h 212"/>
                      <a:gd name="T8" fmla="*/ 120 w 137"/>
                      <a:gd name="T9" fmla="*/ 212 h 212"/>
                      <a:gd name="T10" fmla="*/ 0 w 137"/>
                      <a:gd name="T11" fmla="*/ 212 h 212"/>
                      <a:gd name="T12" fmla="*/ 0 60000 65536"/>
                      <a:gd name="T13" fmla="*/ 0 60000 65536"/>
                      <a:gd name="T14" fmla="*/ 0 60000 65536"/>
                      <a:gd name="T15" fmla="*/ 0 60000 65536"/>
                      <a:gd name="T16" fmla="*/ 0 60000 65536"/>
                      <a:gd name="T17" fmla="*/ 0 60000 65536"/>
                      <a:gd name="T18" fmla="*/ 0 w 137"/>
                      <a:gd name="T19" fmla="*/ 0 h 212"/>
                      <a:gd name="T20" fmla="*/ 137 w 137"/>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37" h="212">
                        <a:moveTo>
                          <a:pt x="0" y="212"/>
                        </a:moveTo>
                        <a:cubicBezTo>
                          <a:pt x="13" y="134"/>
                          <a:pt x="11" y="72"/>
                          <a:pt x="56" y="4"/>
                        </a:cubicBezTo>
                        <a:cubicBezTo>
                          <a:pt x="67" y="7"/>
                          <a:pt x="77" y="0"/>
                          <a:pt x="84" y="8"/>
                        </a:cubicBezTo>
                        <a:cubicBezTo>
                          <a:pt x="95" y="21"/>
                          <a:pt x="108" y="76"/>
                          <a:pt x="108" y="92"/>
                        </a:cubicBezTo>
                        <a:cubicBezTo>
                          <a:pt x="125" y="143"/>
                          <a:pt x="137" y="186"/>
                          <a:pt x="120" y="212"/>
                        </a:cubicBezTo>
                        <a:lnTo>
                          <a:pt x="0" y="212"/>
                        </a:lnTo>
                        <a:close/>
                      </a:path>
                    </a:pathLst>
                  </a:custGeom>
                  <a:pattFill prst="wdUpDiag">
                    <a:fgClr>
                      <a:srgbClr val="66FFFF"/>
                    </a:fgClr>
                    <a:bgClr>
                      <a:srgbClr val="2F7676"/>
                    </a:bgClr>
                  </a:pattFill>
                  <a:ln w="12700">
                    <a:solidFill>
                      <a:schemeClr val="tx1"/>
                    </a:solidFill>
                    <a:round/>
                    <a:headEnd/>
                    <a:tailEnd/>
                  </a:ln>
                </p:spPr>
                <p:txBody>
                  <a:bodyPr wrap="none" anchor="ctr"/>
                  <a:lstStyle/>
                  <a:p>
                    <a:endParaRPr lang="zh-CN" altLang="en-US"/>
                  </a:p>
                </p:txBody>
              </p:sp>
              <p:sp>
                <p:nvSpPr>
                  <p:cNvPr id="27679" name="Line 61"/>
                  <p:cNvSpPr>
                    <a:spLocks noChangeShapeType="1"/>
                  </p:cNvSpPr>
                  <p:nvPr/>
                </p:nvSpPr>
                <p:spPr bwMode="auto">
                  <a:xfrm>
                    <a:off x="3128" y="3380"/>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73" name="Group 62"/>
                <p:cNvGrpSpPr>
                  <a:grpSpLocks/>
                </p:cNvGrpSpPr>
                <p:nvPr/>
              </p:nvGrpSpPr>
              <p:grpSpPr bwMode="auto">
                <a:xfrm>
                  <a:off x="4472" y="3372"/>
                  <a:ext cx="137" cy="612"/>
                  <a:chOff x="3004" y="3376"/>
                  <a:chExt cx="137" cy="612"/>
                </a:xfrm>
              </p:grpSpPr>
              <p:sp>
                <p:nvSpPr>
                  <p:cNvPr id="27674" name="Line 63"/>
                  <p:cNvSpPr>
                    <a:spLocks noChangeShapeType="1"/>
                  </p:cNvSpPr>
                  <p:nvPr/>
                </p:nvSpPr>
                <p:spPr bwMode="auto">
                  <a:xfrm>
                    <a:off x="3004" y="3376"/>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Freeform 64" descr="宽上对角线"/>
                  <p:cNvSpPr>
                    <a:spLocks/>
                  </p:cNvSpPr>
                  <p:nvPr/>
                </p:nvSpPr>
                <p:spPr bwMode="auto">
                  <a:xfrm>
                    <a:off x="3004" y="3485"/>
                    <a:ext cx="137" cy="212"/>
                  </a:xfrm>
                  <a:custGeom>
                    <a:avLst/>
                    <a:gdLst>
                      <a:gd name="T0" fmla="*/ 0 w 137"/>
                      <a:gd name="T1" fmla="*/ 212 h 212"/>
                      <a:gd name="T2" fmla="*/ 56 w 137"/>
                      <a:gd name="T3" fmla="*/ 4 h 212"/>
                      <a:gd name="T4" fmla="*/ 84 w 137"/>
                      <a:gd name="T5" fmla="*/ 8 h 212"/>
                      <a:gd name="T6" fmla="*/ 108 w 137"/>
                      <a:gd name="T7" fmla="*/ 92 h 212"/>
                      <a:gd name="T8" fmla="*/ 120 w 137"/>
                      <a:gd name="T9" fmla="*/ 212 h 212"/>
                      <a:gd name="T10" fmla="*/ 0 w 137"/>
                      <a:gd name="T11" fmla="*/ 212 h 212"/>
                      <a:gd name="T12" fmla="*/ 0 60000 65536"/>
                      <a:gd name="T13" fmla="*/ 0 60000 65536"/>
                      <a:gd name="T14" fmla="*/ 0 60000 65536"/>
                      <a:gd name="T15" fmla="*/ 0 60000 65536"/>
                      <a:gd name="T16" fmla="*/ 0 60000 65536"/>
                      <a:gd name="T17" fmla="*/ 0 60000 65536"/>
                      <a:gd name="T18" fmla="*/ 0 w 137"/>
                      <a:gd name="T19" fmla="*/ 0 h 212"/>
                      <a:gd name="T20" fmla="*/ 137 w 137"/>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37" h="212">
                        <a:moveTo>
                          <a:pt x="0" y="212"/>
                        </a:moveTo>
                        <a:cubicBezTo>
                          <a:pt x="13" y="134"/>
                          <a:pt x="11" y="72"/>
                          <a:pt x="56" y="4"/>
                        </a:cubicBezTo>
                        <a:cubicBezTo>
                          <a:pt x="67" y="7"/>
                          <a:pt x="77" y="0"/>
                          <a:pt x="84" y="8"/>
                        </a:cubicBezTo>
                        <a:cubicBezTo>
                          <a:pt x="95" y="21"/>
                          <a:pt x="108" y="76"/>
                          <a:pt x="108" y="92"/>
                        </a:cubicBezTo>
                        <a:cubicBezTo>
                          <a:pt x="125" y="143"/>
                          <a:pt x="137" y="186"/>
                          <a:pt x="120" y="212"/>
                        </a:cubicBezTo>
                        <a:lnTo>
                          <a:pt x="0" y="212"/>
                        </a:lnTo>
                        <a:close/>
                      </a:path>
                    </a:pathLst>
                  </a:custGeom>
                  <a:pattFill prst="wdUpDiag">
                    <a:fgClr>
                      <a:srgbClr val="66FFFF"/>
                    </a:fgClr>
                    <a:bgClr>
                      <a:srgbClr val="2F7676"/>
                    </a:bgClr>
                  </a:pattFill>
                  <a:ln w="12700">
                    <a:solidFill>
                      <a:schemeClr val="tx1"/>
                    </a:solidFill>
                    <a:round/>
                    <a:headEnd/>
                    <a:tailEnd/>
                  </a:ln>
                </p:spPr>
                <p:txBody>
                  <a:bodyPr wrap="none" anchor="ctr"/>
                  <a:lstStyle/>
                  <a:p>
                    <a:endParaRPr lang="zh-CN" altLang="en-US"/>
                  </a:p>
                </p:txBody>
              </p:sp>
              <p:sp>
                <p:nvSpPr>
                  <p:cNvPr id="27676" name="Line 65"/>
                  <p:cNvSpPr>
                    <a:spLocks noChangeShapeType="1"/>
                  </p:cNvSpPr>
                  <p:nvPr/>
                </p:nvSpPr>
                <p:spPr bwMode="auto">
                  <a:xfrm>
                    <a:off x="3128" y="3380"/>
                    <a:ext cx="0" cy="6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7666" name="Line 66"/>
              <p:cNvSpPr>
                <a:spLocks noChangeShapeType="1"/>
              </p:cNvSpPr>
              <p:nvPr/>
            </p:nvSpPr>
            <p:spPr bwMode="auto">
              <a:xfrm>
                <a:off x="2632" y="3365"/>
                <a:ext cx="0" cy="611"/>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664" name="AutoShape 67"/>
            <p:cNvSpPr>
              <a:spLocks noChangeArrowheads="1"/>
            </p:cNvSpPr>
            <p:nvPr/>
          </p:nvSpPr>
          <p:spPr bwMode="auto">
            <a:xfrm>
              <a:off x="3376" y="2625"/>
              <a:ext cx="1533" cy="564"/>
            </a:xfrm>
            <a:prstGeom prst="wedgeRoundRectCallout">
              <a:avLst>
                <a:gd name="adj1" fmla="val -49935"/>
                <a:gd name="adj2" fmla="val 80495"/>
                <a:gd name="adj3" fmla="val 166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l">
                <a:lnSpc>
                  <a:spcPct val="100000"/>
                </a:lnSpc>
                <a:spcBef>
                  <a:spcPct val="0"/>
                </a:spcBef>
              </a:pPr>
              <a:r>
                <a:rPr kumimoji="1" lang="zh-CN" altLang="en-US"/>
                <a:t>整流电路的脉动输出电流</a:t>
              </a:r>
            </a:p>
          </p:txBody>
        </p:sp>
      </p:grpSp>
      <p:grpSp>
        <p:nvGrpSpPr>
          <p:cNvPr id="19" name="Group 68"/>
          <p:cNvGrpSpPr>
            <a:grpSpLocks/>
          </p:cNvGrpSpPr>
          <p:nvPr/>
        </p:nvGrpSpPr>
        <p:grpSpPr bwMode="auto">
          <a:xfrm>
            <a:off x="1617663" y="4640263"/>
            <a:ext cx="4667250" cy="1519237"/>
            <a:chOff x="2820" y="3036"/>
            <a:chExt cx="2940" cy="957"/>
          </a:xfrm>
        </p:grpSpPr>
        <p:sp>
          <p:nvSpPr>
            <p:cNvPr id="27658" name="Text Box 69"/>
            <p:cNvSpPr txBox="1">
              <a:spLocks noChangeArrowheads="1"/>
            </p:cNvSpPr>
            <p:nvPr/>
          </p:nvSpPr>
          <p:spPr bwMode="auto">
            <a:xfrm>
              <a:off x="2820" y="303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50000"/>
                </a:spcBef>
              </a:pPr>
              <a:r>
                <a:rPr kumimoji="1" lang="en-US" altLang="zh-CN" i="1"/>
                <a:t>u</a:t>
              </a:r>
              <a:r>
                <a:rPr kumimoji="1" lang="en-US" altLang="zh-CN" baseline="-25000"/>
                <a:t>o</a:t>
              </a:r>
            </a:p>
          </p:txBody>
        </p:sp>
        <p:sp>
          <p:nvSpPr>
            <p:cNvPr id="27659" name="Text Box 70"/>
            <p:cNvSpPr txBox="1">
              <a:spLocks noChangeArrowheads="1"/>
            </p:cNvSpPr>
            <p:nvPr/>
          </p:nvSpPr>
          <p:spPr bwMode="auto">
            <a:xfrm>
              <a:off x="5352" y="345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50000"/>
                </a:spcBef>
              </a:pPr>
              <a:r>
                <a:rPr kumimoji="1" lang="en-US" altLang="zh-CN" sz="2000" i="1">
                  <a:ea typeface="宋体" charset="-122"/>
                  <a:sym typeface="Symbol" pitchFamily="18" charset="2"/>
                </a:rPr>
                <a:t></a:t>
              </a:r>
              <a:r>
                <a:rPr kumimoji="1" lang="en-US" altLang="zh-CN" i="1"/>
                <a:t>t</a:t>
              </a:r>
            </a:p>
          </p:txBody>
        </p:sp>
        <p:sp>
          <p:nvSpPr>
            <p:cNvPr id="27660" name="Line 71"/>
            <p:cNvSpPr>
              <a:spLocks noChangeShapeType="1"/>
            </p:cNvSpPr>
            <p:nvPr/>
          </p:nvSpPr>
          <p:spPr bwMode="auto">
            <a:xfrm>
              <a:off x="2988" y="3768"/>
              <a:ext cx="25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1" name="Line 72"/>
            <p:cNvSpPr>
              <a:spLocks noChangeShapeType="1"/>
            </p:cNvSpPr>
            <p:nvPr/>
          </p:nvSpPr>
          <p:spPr bwMode="auto">
            <a:xfrm>
              <a:off x="3120" y="3204"/>
              <a:ext cx="0" cy="69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Text Box 73"/>
            <p:cNvSpPr txBox="1">
              <a:spLocks noChangeArrowheads="1"/>
            </p:cNvSpPr>
            <p:nvPr/>
          </p:nvSpPr>
          <p:spPr bwMode="auto">
            <a:xfrm>
              <a:off x="2950" y="3741"/>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i="1">
                  <a:ea typeface="宋体" charset="-122"/>
                </a:rPr>
                <a:t>O</a:t>
              </a:r>
            </a:p>
          </p:txBody>
        </p:sp>
      </p:grpSp>
      <p:sp>
        <p:nvSpPr>
          <p:cNvPr id="57418" name="Text Box 74"/>
          <p:cNvSpPr txBox="1">
            <a:spLocks noChangeArrowheads="1"/>
          </p:cNvSpPr>
          <p:nvPr/>
        </p:nvSpPr>
        <p:spPr bwMode="auto">
          <a:xfrm>
            <a:off x="709613" y="3870325"/>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50000"/>
              </a:spcBef>
            </a:pPr>
            <a:r>
              <a:rPr kumimoji="1" lang="en-US" altLang="zh-CN" i="1"/>
              <a:t>R</a:t>
            </a:r>
            <a:r>
              <a:rPr kumimoji="1" lang="en-US" altLang="zh-CN" baseline="-25000"/>
              <a:t>L</a:t>
            </a:r>
            <a:r>
              <a:rPr kumimoji="1" lang="en-US" altLang="zh-CN" i="1"/>
              <a:t>C</a:t>
            </a:r>
            <a:r>
              <a:rPr kumimoji="1" lang="zh-CN" altLang="en-US">
                <a:latin typeface="宋体" charset="-122"/>
              </a:rPr>
              <a:t>越小，电容放电越快，输出电压越低。</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13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57"/>
                                        </p:tgtEl>
                                        <p:attrNameLst>
                                          <p:attrName>style.visibility</p:attrName>
                                        </p:attrNameLst>
                                      </p:cBhvr>
                                      <p:to>
                                        <p:strVal val="visible"/>
                                      </p:to>
                                    </p:set>
                                    <p:animEffect transition="in" filter="wipe(left)">
                                      <p:cBhvr>
                                        <p:cTn id="7" dur="500"/>
                                        <p:tgtEl>
                                          <p:spTgt spid="57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7418"/>
                                        </p:tgtEl>
                                        <p:attrNameLst>
                                          <p:attrName>style.visibility</p:attrName>
                                        </p:attrNameLst>
                                      </p:cBhvr>
                                      <p:to>
                                        <p:strVal val="visible"/>
                                      </p:to>
                                    </p:set>
                                    <p:animEffect transition="in" filter="wipe(left)">
                                      <p:cBhvr>
                                        <p:cTn id="30" dur="500"/>
                                        <p:tgtEl>
                                          <p:spTgt spid="5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7" grpId="0" autoUpdateAnimBg="0"/>
      <p:bldP spid="5741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ea typeface="宋体" charset="-122"/>
              </a:rPr>
              <a:t>9.1.2 </a:t>
            </a:r>
            <a:r>
              <a:rPr lang="zh-CN" altLang="en-US" smtClean="0">
                <a:ea typeface="宋体" charset="-122"/>
              </a:rPr>
              <a:t>滤波电路</a:t>
            </a:r>
            <a:r>
              <a:rPr lang="zh-CN" altLang="en-US" smtClean="0">
                <a:ea typeface="楷体_GB2312" pitchFamily="49" charset="-122"/>
              </a:rPr>
              <a:t>（续</a:t>
            </a:r>
            <a:r>
              <a:rPr lang="en-US" altLang="zh-CN" smtClean="0">
                <a:ea typeface="楷体_GB2312" pitchFamily="49" charset="-122"/>
              </a:rPr>
              <a:t>6</a:t>
            </a:r>
            <a:r>
              <a:rPr lang="zh-CN" altLang="en-US" smtClean="0">
                <a:ea typeface="楷体_GB2312" pitchFamily="49" charset="-122"/>
              </a:rPr>
              <a:t>）</a:t>
            </a:r>
          </a:p>
        </p:txBody>
      </p:sp>
      <p:pic>
        <p:nvPicPr>
          <p:cNvPr id="28675" name="Picture 5">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1392238"/>
            <a:ext cx="6608762"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28676" name="Rectangle 6"/>
          <p:cNvSpPr>
            <a:spLocks noChangeArrowheads="1"/>
          </p:cNvSpPr>
          <p:nvPr/>
        </p:nvSpPr>
        <p:spPr bwMode="auto">
          <a:xfrm>
            <a:off x="1179513" y="933450"/>
            <a:ext cx="69500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p>
            <a:r>
              <a:rPr kumimoji="1" lang="zh-CN" altLang="en-US"/>
              <a:t>利用</a:t>
            </a:r>
            <a:r>
              <a:rPr kumimoji="1" lang="en-US" altLang="zh-CN"/>
              <a:t>Multisim</a:t>
            </a:r>
            <a:r>
              <a:rPr kumimoji="1" lang="zh-CN" altLang="en-US"/>
              <a:t>观察</a:t>
            </a:r>
            <a:r>
              <a:rPr kumimoji="1" lang="zh-CN" altLang="zh-CN"/>
              <a:t>桥式全波整流电容滤波</a:t>
            </a:r>
            <a:r>
              <a:rPr kumimoji="1" lang="zh-CN" altLang="en-US"/>
              <a:t>工作波形</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14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zh-CN" smtClean="0">
                <a:ea typeface="宋体" charset="-122"/>
              </a:rPr>
              <a:t>9.1.2 </a:t>
            </a:r>
            <a:r>
              <a:rPr lang="zh-CN" altLang="en-US" smtClean="0">
                <a:ea typeface="宋体" charset="-122"/>
              </a:rPr>
              <a:t>滤波电路</a:t>
            </a:r>
            <a:r>
              <a:rPr lang="zh-CN" altLang="en-US" smtClean="0">
                <a:ea typeface="楷体_GB2312" pitchFamily="49" charset="-122"/>
              </a:rPr>
              <a:t>（续</a:t>
            </a:r>
            <a:r>
              <a:rPr lang="en-US" altLang="zh-CN" smtClean="0">
                <a:ea typeface="楷体_GB2312" pitchFamily="49" charset="-122"/>
              </a:rPr>
              <a:t>7</a:t>
            </a:r>
            <a:r>
              <a:rPr lang="zh-CN" altLang="en-US" smtClean="0">
                <a:ea typeface="楷体_GB2312" pitchFamily="49"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15</a:t>
            </a:fld>
            <a:endParaRPr lang="zh-CN" altLang="en-US"/>
          </a:p>
        </p:txBody>
      </p:sp>
      <p:sp>
        <p:nvSpPr>
          <p:cNvPr id="59396" name="Text Box 4"/>
          <p:cNvSpPr txBox="1">
            <a:spLocks noChangeArrowheads="1"/>
          </p:cNvSpPr>
          <p:nvPr/>
        </p:nvSpPr>
        <p:spPr bwMode="auto">
          <a:xfrm>
            <a:off x="984460" y="225623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a:latin typeface="楷体_GB2312" pitchFamily="49" charset="-122"/>
              </a:rPr>
              <a:t>一般取</a:t>
            </a:r>
          </a:p>
        </p:txBody>
      </p:sp>
      <p:graphicFrame>
        <p:nvGraphicFramePr>
          <p:cNvPr id="59397" name="Object 5"/>
          <p:cNvGraphicFramePr>
            <a:graphicFrameLocks noChangeAspect="1"/>
          </p:cNvGraphicFramePr>
          <p:nvPr>
            <p:extLst>
              <p:ext uri="{D42A27DB-BD31-4B8C-83A1-F6EECF244321}">
                <p14:modId xmlns:p14="http://schemas.microsoft.com/office/powerpoint/2010/main" val="2200759927"/>
              </p:ext>
            </p:extLst>
          </p:nvPr>
        </p:nvGraphicFramePr>
        <p:xfrm>
          <a:off x="2051260" y="2137168"/>
          <a:ext cx="2489200" cy="779462"/>
        </p:xfrm>
        <a:graphic>
          <a:graphicData uri="http://schemas.openxmlformats.org/presentationml/2006/ole">
            <mc:AlternateContent xmlns:mc="http://schemas.openxmlformats.org/markup-compatibility/2006">
              <mc:Choice xmlns:v="urn:schemas-microsoft-com:vml" Requires="v">
                <p:oleObj spid="_x0000_s4181" name="Equation" r:id="rId3" imgW="1257120" imgH="393480" progId="Equation.DSMT4">
                  <p:embed/>
                </p:oleObj>
              </mc:Choice>
              <mc:Fallback>
                <p:oleObj name="Equation" r:id="rId3" imgW="1257120" imgH="3934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260" y="2137168"/>
                        <a:ext cx="2489200" cy="77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8" name="Text Box 6"/>
          <p:cNvSpPr txBox="1">
            <a:spLocks noChangeArrowheads="1"/>
          </p:cNvSpPr>
          <p:nvPr/>
        </p:nvSpPr>
        <p:spPr bwMode="auto">
          <a:xfrm>
            <a:off x="4605548" y="2238768"/>
            <a:ext cx="3313112" cy="461962"/>
          </a:xfrm>
          <a:prstGeom prst="rect">
            <a:avLst/>
          </a:prstGeom>
          <a:noFill/>
          <a:ln w="9525">
            <a:noFill/>
            <a:miter lim="800000"/>
            <a:headEnd/>
            <a:tailEnd/>
          </a:ln>
        </p:spPr>
        <p:txBody>
          <a:bodyPr wrap="none">
            <a:spAutoFit/>
          </a:bodyPr>
          <a:lstStyle/>
          <a:p>
            <a:pPr algn="l">
              <a:lnSpc>
                <a:spcPct val="100000"/>
              </a:lnSpc>
              <a:spcBef>
                <a:spcPct val="0"/>
              </a:spcBef>
              <a:defRPr/>
            </a:pPr>
            <a:r>
              <a:rPr kumimoji="1" lang="en-US" altLang="zh-CN" dirty="0">
                <a:latin typeface="楷体_GB2312" pitchFamily="49" charset="-122"/>
              </a:rPr>
              <a:t>(</a:t>
            </a:r>
            <a:r>
              <a:rPr kumimoji="1" lang="en-US" altLang="zh-CN" i="1" dirty="0">
                <a:latin typeface="+mn-ea"/>
                <a:ea typeface="+mn-ea"/>
              </a:rPr>
              <a:t>T</a:t>
            </a:r>
            <a:r>
              <a:rPr kumimoji="1" lang="en-US" altLang="zh-CN" i="1" dirty="0">
                <a:latin typeface="楷体_GB2312" pitchFamily="49" charset="-122"/>
              </a:rPr>
              <a:t> </a:t>
            </a:r>
            <a:r>
              <a:rPr kumimoji="1" lang="zh-CN" altLang="en-US" dirty="0">
                <a:latin typeface="楷体_GB2312" pitchFamily="49" charset="-122"/>
              </a:rPr>
              <a:t>为电源电压的周期</a:t>
            </a:r>
            <a:r>
              <a:rPr kumimoji="1" lang="en-US" altLang="zh-CN" dirty="0">
                <a:latin typeface="楷体_GB2312" pitchFamily="49" charset="-122"/>
              </a:rPr>
              <a:t>)</a:t>
            </a:r>
          </a:p>
        </p:txBody>
      </p:sp>
      <p:sp>
        <p:nvSpPr>
          <p:cNvPr id="59399" name="Text Box 7"/>
          <p:cNvSpPr txBox="1">
            <a:spLocks noChangeArrowheads="1"/>
          </p:cNvSpPr>
          <p:nvPr/>
        </p:nvSpPr>
        <p:spPr bwMode="auto">
          <a:xfrm>
            <a:off x="1043198" y="2888055"/>
            <a:ext cx="6742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a:t>近似估算</a:t>
            </a:r>
            <a:r>
              <a:rPr kumimoji="1" lang="en-US" altLang="zh-CN"/>
              <a:t>:</a:t>
            </a:r>
            <a:r>
              <a:rPr kumimoji="1" lang="zh-CN" altLang="en-US"/>
              <a:t>半波整流</a:t>
            </a:r>
            <a:r>
              <a:rPr kumimoji="1" lang="en-US" altLang="zh-CN" i="1"/>
              <a:t>U</a:t>
            </a:r>
            <a:r>
              <a:rPr kumimoji="1" lang="en-US" altLang="zh-CN" baseline="-25000"/>
              <a:t>o</a:t>
            </a:r>
            <a:r>
              <a:rPr kumimoji="1" lang="en-US" altLang="zh-CN"/>
              <a:t>=1.0</a:t>
            </a:r>
            <a:r>
              <a:rPr kumimoji="1" lang="en-US" altLang="zh-CN" i="1"/>
              <a:t>U</a:t>
            </a:r>
            <a:r>
              <a:rPr kumimoji="1" lang="en-US" altLang="zh-CN" baseline="-25000"/>
              <a:t>2</a:t>
            </a:r>
            <a:r>
              <a:rPr kumimoji="1" lang="en-US" altLang="zh-CN"/>
              <a:t> </a:t>
            </a:r>
            <a:r>
              <a:rPr kumimoji="1" lang="zh-CN" altLang="en-US"/>
              <a:t>；全波整流</a:t>
            </a:r>
            <a:r>
              <a:rPr kumimoji="1" lang="en-US" altLang="zh-CN" i="1"/>
              <a:t>U</a:t>
            </a:r>
            <a:r>
              <a:rPr kumimoji="1" lang="en-US" altLang="zh-CN" baseline="-25000"/>
              <a:t>o</a:t>
            </a:r>
            <a:r>
              <a:rPr kumimoji="1" lang="en-US" altLang="zh-CN"/>
              <a:t>=1.2</a:t>
            </a:r>
            <a:r>
              <a:rPr kumimoji="1" lang="en-US" altLang="zh-CN" i="1"/>
              <a:t>U</a:t>
            </a:r>
            <a:r>
              <a:rPr kumimoji="1" lang="en-US" altLang="zh-CN" baseline="-25000"/>
              <a:t>2</a:t>
            </a:r>
            <a:endParaRPr kumimoji="1" lang="en-US" altLang="zh-CN"/>
          </a:p>
        </p:txBody>
      </p:sp>
      <p:sp>
        <p:nvSpPr>
          <p:cNvPr id="59400" name="Text Box 8"/>
          <p:cNvSpPr txBox="1">
            <a:spLocks noChangeArrowheads="1"/>
          </p:cNvSpPr>
          <p:nvPr/>
        </p:nvSpPr>
        <p:spPr bwMode="auto">
          <a:xfrm>
            <a:off x="397085" y="3319855"/>
            <a:ext cx="417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a:latin typeface="楷体_GB2312" pitchFamily="49" charset="-122"/>
              </a:rPr>
              <a:t>(2) </a:t>
            </a:r>
            <a:r>
              <a:rPr kumimoji="1" lang="zh-CN" altLang="en-US">
                <a:latin typeface="楷体_GB2312" pitchFamily="49" charset="-122"/>
              </a:rPr>
              <a:t>流过二极管瞬时电流很大</a:t>
            </a:r>
          </a:p>
        </p:txBody>
      </p:sp>
      <p:sp>
        <p:nvSpPr>
          <p:cNvPr id="59401" name="Text Box 9"/>
          <p:cNvSpPr txBox="1">
            <a:spLocks noChangeArrowheads="1"/>
          </p:cNvSpPr>
          <p:nvPr/>
        </p:nvSpPr>
        <p:spPr bwMode="auto">
          <a:xfrm>
            <a:off x="819360" y="3705618"/>
            <a:ext cx="8004175"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30000"/>
              </a:lnSpc>
              <a:spcBef>
                <a:spcPct val="0"/>
              </a:spcBef>
            </a:pPr>
            <a:r>
              <a:rPr kumimoji="1" lang="en-US" altLang="zh-CN" i="1"/>
              <a:t>R</a:t>
            </a:r>
            <a:r>
              <a:rPr kumimoji="1" lang="en-US" altLang="zh-CN" baseline="-25000"/>
              <a:t>L</a:t>
            </a:r>
            <a:r>
              <a:rPr kumimoji="1" lang="en-US" altLang="zh-CN" i="1"/>
              <a:t>C</a:t>
            </a:r>
            <a:r>
              <a:rPr kumimoji="1" lang="zh-CN" altLang="en-US">
                <a:latin typeface="宋体" charset="-122"/>
              </a:rPr>
              <a:t>越大</a:t>
            </a:r>
            <a:r>
              <a:rPr kumimoji="1" lang="zh-CN" altLang="en-US">
                <a:latin typeface="宋体" charset="-122"/>
                <a:sym typeface="Symbol" pitchFamily="18" charset="2"/>
              </a:rPr>
              <a:t></a:t>
            </a:r>
            <a:r>
              <a:rPr kumimoji="1" lang="en-US" altLang="zh-CN" i="1"/>
              <a:t>U</a:t>
            </a:r>
            <a:r>
              <a:rPr kumimoji="1" lang="en-US" altLang="zh-CN" baseline="-25000">
                <a:latin typeface="宋体" charset="-122"/>
              </a:rPr>
              <a:t>o</a:t>
            </a:r>
            <a:r>
              <a:rPr kumimoji="1" lang="zh-CN" altLang="en-US">
                <a:latin typeface="宋体" charset="-122"/>
              </a:rPr>
              <a:t>越高</a:t>
            </a:r>
            <a:r>
              <a:rPr kumimoji="1" lang="en-US" altLang="zh-CN">
                <a:latin typeface="宋体" charset="-122"/>
              </a:rPr>
              <a:t>,</a:t>
            </a:r>
            <a:r>
              <a:rPr kumimoji="1" lang="zh-CN" altLang="en-US">
                <a:latin typeface="宋体" charset="-122"/>
              </a:rPr>
              <a:t>负载电流的平均值越大</a:t>
            </a:r>
            <a:r>
              <a:rPr kumimoji="1" lang="zh-CN" altLang="en-US">
                <a:latin typeface="宋体" charset="-122"/>
                <a:sym typeface="Symbol" pitchFamily="18" charset="2"/>
              </a:rPr>
              <a:t></a:t>
            </a:r>
            <a:r>
              <a:rPr kumimoji="1" lang="zh-CN" altLang="en-US">
                <a:latin typeface="宋体" charset="-122"/>
              </a:rPr>
              <a:t>整流二极管导电时间越短</a:t>
            </a:r>
            <a:r>
              <a:rPr kumimoji="1" lang="zh-CN" altLang="en-US">
                <a:latin typeface="宋体" charset="-122"/>
                <a:sym typeface="Symbol" pitchFamily="18" charset="2"/>
              </a:rPr>
              <a:t></a:t>
            </a:r>
            <a:r>
              <a:rPr kumimoji="1" lang="en-US" altLang="zh-CN" i="1"/>
              <a:t>I</a:t>
            </a:r>
            <a:r>
              <a:rPr kumimoji="1" lang="en-US" altLang="zh-CN" baseline="-25000">
                <a:latin typeface="宋体" charset="-122"/>
              </a:rPr>
              <a:t>D</a:t>
            </a:r>
            <a:r>
              <a:rPr kumimoji="1" lang="zh-CN" altLang="en-US">
                <a:latin typeface="宋体" charset="-122"/>
              </a:rPr>
              <a:t>的峰值电流越大</a:t>
            </a:r>
          </a:p>
        </p:txBody>
      </p:sp>
      <p:sp>
        <p:nvSpPr>
          <p:cNvPr id="59402" name="Text Box 10"/>
          <p:cNvSpPr txBox="1">
            <a:spLocks noChangeArrowheads="1"/>
          </p:cNvSpPr>
          <p:nvPr/>
        </p:nvSpPr>
        <p:spPr bwMode="auto">
          <a:xfrm>
            <a:off x="795548" y="4727968"/>
            <a:ext cx="357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a:latin typeface="楷体_GB2312" pitchFamily="49" charset="-122"/>
              </a:rPr>
              <a:t>选择整流二极管时，取</a:t>
            </a:r>
          </a:p>
        </p:txBody>
      </p:sp>
      <p:graphicFrame>
        <p:nvGraphicFramePr>
          <p:cNvPr id="59403" name="Object 11"/>
          <p:cNvGraphicFramePr>
            <a:graphicFrameLocks noChangeAspect="1"/>
          </p:cNvGraphicFramePr>
          <p:nvPr>
            <p:extLst>
              <p:ext uri="{D42A27DB-BD31-4B8C-83A1-F6EECF244321}">
                <p14:modId xmlns:p14="http://schemas.microsoft.com/office/powerpoint/2010/main" val="840398673"/>
              </p:ext>
            </p:extLst>
          </p:nvPr>
        </p:nvGraphicFramePr>
        <p:xfrm>
          <a:off x="4254710" y="4581918"/>
          <a:ext cx="3397250" cy="776287"/>
        </p:xfrm>
        <a:graphic>
          <a:graphicData uri="http://schemas.openxmlformats.org/presentationml/2006/ole">
            <mc:AlternateContent xmlns:mc="http://schemas.openxmlformats.org/markup-compatibility/2006">
              <mc:Choice xmlns:v="urn:schemas-microsoft-com:vml" Requires="v">
                <p:oleObj spid="_x0000_s4182" name="Equation" r:id="rId5" imgW="1879560" imgH="431640" progId="Equation.DSMT4">
                  <p:embed/>
                </p:oleObj>
              </mc:Choice>
              <mc:Fallback>
                <p:oleObj name="Equation" r:id="rId5" imgW="1879560" imgH="43164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4710" y="4581918"/>
                        <a:ext cx="3397250"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4" name="Text Box 12"/>
          <p:cNvSpPr txBox="1">
            <a:spLocks noChangeArrowheads="1"/>
          </p:cNvSpPr>
          <p:nvPr/>
        </p:nvSpPr>
        <p:spPr bwMode="auto">
          <a:xfrm>
            <a:off x="119921" y="779489"/>
            <a:ext cx="38361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buFont typeface="Wingdings" pitchFamily="2" charset="2"/>
              <a:buChar char="n"/>
            </a:pPr>
            <a:r>
              <a:rPr kumimoji="1" lang="en-US" altLang="zh-CN" sz="2800" dirty="0"/>
              <a:t> </a:t>
            </a:r>
            <a:r>
              <a:rPr kumimoji="1" lang="zh-CN" altLang="en-US" sz="2800" dirty="0"/>
              <a:t>电容滤波电路的特点：</a:t>
            </a:r>
          </a:p>
        </p:txBody>
      </p:sp>
      <p:sp>
        <p:nvSpPr>
          <p:cNvPr id="59405" name="Text Box 13"/>
          <p:cNvSpPr txBox="1">
            <a:spLocks noChangeArrowheads="1"/>
          </p:cNvSpPr>
          <p:nvPr/>
        </p:nvSpPr>
        <p:spPr bwMode="auto">
          <a:xfrm>
            <a:off x="382798" y="1265630"/>
            <a:ext cx="4895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dirty="0"/>
              <a:t>(1) </a:t>
            </a:r>
            <a:r>
              <a:rPr kumimoji="1" lang="zh-CN" altLang="en-US" dirty="0"/>
              <a:t>输出电压</a:t>
            </a:r>
            <a:r>
              <a:rPr kumimoji="1" lang="en-US" altLang="zh-CN" i="1" dirty="0" err="1"/>
              <a:t>U</a:t>
            </a:r>
            <a:r>
              <a:rPr kumimoji="1" lang="en-US" altLang="zh-CN" baseline="-25000" dirty="0" err="1"/>
              <a:t>o</a:t>
            </a:r>
            <a:r>
              <a:rPr kumimoji="1" lang="zh-CN" altLang="en-US" dirty="0"/>
              <a:t>与时间常数</a:t>
            </a:r>
            <a:r>
              <a:rPr kumimoji="1" lang="en-US" altLang="zh-CN" i="1" dirty="0"/>
              <a:t>R</a:t>
            </a:r>
            <a:r>
              <a:rPr kumimoji="1" lang="en-US" altLang="zh-CN" baseline="-25000" dirty="0"/>
              <a:t>L</a:t>
            </a:r>
            <a:r>
              <a:rPr kumimoji="1" lang="en-US" altLang="zh-CN" i="1" dirty="0"/>
              <a:t>C</a:t>
            </a:r>
            <a:r>
              <a:rPr kumimoji="1" lang="zh-CN" altLang="en-US" dirty="0"/>
              <a:t>有关</a:t>
            </a:r>
          </a:p>
        </p:txBody>
      </p:sp>
      <p:sp>
        <p:nvSpPr>
          <p:cNvPr id="59406" name="Text Box 14"/>
          <p:cNvSpPr txBox="1">
            <a:spLocks noChangeArrowheads="1"/>
          </p:cNvSpPr>
          <p:nvPr/>
        </p:nvSpPr>
        <p:spPr bwMode="auto">
          <a:xfrm>
            <a:off x="1014623" y="1730768"/>
            <a:ext cx="7653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dirty="0"/>
              <a:t>R</a:t>
            </a:r>
            <a:r>
              <a:rPr kumimoji="1" lang="en-US" altLang="zh-CN" baseline="-25000" dirty="0"/>
              <a:t>L</a:t>
            </a:r>
            <a:r>
              <a:rPr kumimoji="1" lang="en-US" altLang="zh-CN" i="1" dirty="0"/>
              <a:t>C</a:t>
            </a:r>
            <a:r>
              <a:rPr kumimoji="1" lang="zh-CN" altLang="en-US" dirty="0"/>
              <a:t>愈大</a:t>
            </a:r>
            <a:r>
              <a:rPr kumimoji="1" lang="zh-CN" altLang="en-US" dirty="0">
                <a:sym typeface="Symbol" pitchFamily="18" charset="2"/>
              </a:rPr>
              <a:t></a:t>
            </a:r>
            <a:r>
              <a:rPr kumimoji="1" lang="zh-CN" altLang="en-US" dirty="0"/>
              <a:t>电容器放电愈慢</a:t>
            </a:r>
            <a:r>
              <a:rPr kumimoji="1" lang="zh-CN" altLang="en-US" dirty="0">
                <a:sym typeface="Symbol" pitchFamily="18" charset="2"/>
              </a:rPr>
              <a:t></a:t>
            </a:r>
            <a:r>
              <a:rPr kumimoji="1" lang="en-US" altLang="zh-CN" i="1" dirty="0" err="1"/>
              <a:t>U</a:t>
            </a:r>
            <a:r>
              <a:rPr kumimoji="1" lang="en-US" altLang="zh-CN" baseline="-25000" dirty="0" err="1"/>
              <a:t>o</a:t>
            </a:r>
            <a:r>
              <a:rPr kumimoji="1" lang="en-US" altLang="zh-CN" dirty="0"/>
              <a:t>(</a:t>
            </a:r>
            <a:r>
              <a:rPr kumimoji="1" lang="zh-CN" altLang="en-US" dirty="0"/>
              <a:t>平均值</a:t>
            </a:r>
            <a:r>
              <a:rPr kumimoji="1" lang="en-US" altLang="zh-CN" dirty="0"/>
              <a:t>)</a:t>
            </a:r>
            <a:r>
              <a:rPr kumimoji="1" lang="zh-CN" altLang="en-US" dirty="0"/>
              <a:t>愈大，</a:t>
            </a:r>
          </a:p>
        </p:txBody>
      </p:sp>
      <p:sp>
        <p:nvSpPr>
          <p:cNvPr id="59407" name="Text Box 15"/>
          <p:cNvSpPr txBox="1">
            <a:spLocks noChangeArrowheads="1"/>
          </p:cNvSpPr>
          <p:nvPr/>
        </p:nvSpPr>
        <p:spPr bwMode="auto">
          <a:xfrm>
            <a:off x="663785" y="5277243"/>
            <a:ext cx="80041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30000"/>
              </a:lnSpc>
              <a:spcBef>
                <a:spcPct val="0"/>
              </a:spcBef>
            </a:pPr>
            <a:r>
              <a:rPr kumimoji="1" lang="zh-CN" altLang="en-US"/>
              <a:t>单相桥式整流电路带电容滤波后，二极管所受的最高反向电压同无电容滤波时一样</a:t>
            </a:r>
            <a:r>
              <a:rPr kumimoji="1" lang="en-US" altLang="zh-CN"/>
              <a:t>, </a:t>
            </a:r>
            <a:r>
              <a:rPr kumimoji="1" lang="zh-CN" altLang="en-US"/>
              <a:t>仍然为</a:t>
            </a:r>
          </a:p>
        </p:txBody>
      </p:sp>
      <p:graphicFrame>
        <p:nvGraphicFramePr>
          <p:cNvPr id="59408" name="Object 16"/>
          <p:cNvGraphicFramePr>
            <a:graphicFrameLocks noChangeAspect="1"/>
          </p:cNvGraphicFramePr>
          <p:nvPr>
            <p:extLst>
              <p:ext uri="{D42A27DB-BD31-4B8C-83A1-F6EECF244321}">
                <p14:modId xmlns:p14="http://schemas.microsoft.com/office/powerpoint/2010/main" val="861538398"/>
              </p:ext>
            </p:extLst>
          </p:nvPr>
        </p:nvGraphicFramePr>
        <p:xfrm>
          <a:off x="5494548" y="5829693"/>
          <a:ext cx="1443037" cy="455612"/>
        </p:xfrm>
        <a:graphic>
          <a:graphicData uri="http://schemas.openxmlformats.org/presentationml/2006/ole">
            <mc:AlternateContent xmlns:mc="http://schemas.openxmlformats.org/markup-compatibility/2006">
              <mc:Choice xmlns:v="urn:schemas-microsoft-com:vml" Requires="v">
                <p:oleObj spid="_x0000_s4183" name="Equation" r:id="rId7" imgW="863280" imgH="253800" progId="Equation.DSMT4">
                  <p:embed/>
                </p:oleObj>
              </mc:Choice>
              <mc:Fallback>
                <p:oleObj name="Equation" r:id="rId7" imgW="863280" imgH="2538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4548" y="5829693"/>
                        <a:ext cx="14430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04">
                                            <p:txEl>
                                              <p:pRg st="0" end="0"/>
                                            </p:txEl>
                                          </p:spTgt>
                                        </p:tgtEl>
                                        <p:attrNameLst>
                                          <p:attrName>style.visibility</p:attrName>
                                        </p:attrNameLst>
                                      </p:cBhvr>
                                      <p:to>
                                        <p:strVal val="visible"/>
                                      </p:to>
                                    </p:set>
                                    <p:animEffect transition="in" filter="wipe(left)">
                                      <p:cBhvr>
                                        <p:cTn id="7" dur="500"/>
                                        <p:tgtEl>
                                          <p:spTgt spid="594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405">
                                            <p:txEl>
                                              <p:pRg st="0" end="0"/>
                                            </p:txEl>
                                          </p:spTgt>
                                        </p:tgtEl>
                                        <p:attrNameLst>
                                          <p:attrName>style.visibility</p:attrName>
                                        </p:attrNameLst>
                                      </p:cBhvr>
                                      <p:to>
                                        <p:strVal val="visible"/>
                                      </p:to>
                                    </p:set>
                                    <p:animEffect transition="in" filter="wipe(left)">
                                      <p:cBhvr>
                                        <p:cTn id="12" dur="500"/>
                                        <p:tgtEl>
                                          <p:spTgt spid="5940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9406"/>
                                        </p:tgtEl>
                                        <p:attrNameLst>
                                          <p:attrName>style.visibility</p:attrName>
                                        </p:attrNameLst>
                                      </p:cBhvr>
                                      <p:to>
                                        <p:strVal val="visible"/>
                                      </p:to>
                                    </p:set>
                                    <p:anim calcmode="lin" valueType="num">
                                      <p:cBhvr additive="base">
                                        <p:cTn id="17" dur="500" fill="hold"/>
                                        <p:tgtEl>
                                          <p:spTgt spid="59406"/>
                                        </p:tgtEl>
                                        <p:attrNameLst>
                                          <p:attrName>ppt_x</p:attrName>
                                        </p:attrNameLst>
                                      </p:cBhvr>
                                      <p:tavLst>
                                        <p:tav tm="0">
                                          <p:val>
                                            <p:strVal val="0-#ppt_w/2"/>
                                          </p:val>
                                        </p:tav>
                                        <p:tav tm="100000">
                                          <p:val>
                                            <p:strVal val="#ppt_x"/>
                                          </p:val>
                                        </p:tav>
                                      </p:tavLst>
                                    </p:anim>
                                    <p:anim calcmode="lin" valueType="num">
                                      <p:cBhvr additive="base">
                                        <p:cTn id="18" dur="500" fill="hold"/>
                                        <p:tgtEl>
                                          <p:spTgt spid="5940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9396"/>
                                        </p:tgtEl>
                                        <p:attrNameLst>
                                          <p:attrName>style.visibility</p:attrName>
                                        </p:attrNameLst>
                                      </p:cBhvr>
                                      <p:to>
                                        <p:strVal val="visible"/>
                                      </p:to>
                                    </p:set>
                                    <p:animEffect transition="in" filter="wipe(left)">
                                      <p:cBhvr>
                                        <p:cTn id="22" dur="500"/>
                                        <p:tgtEl>
                                          <p:spTgt spid="59396"/>
                                        </p:tgtEl>
                                      </p:cBhvr>
                                    </p:animEffect>
                                  </p:childTnLst>
                                </p:cTn>
                              </p:par>
                            </p:childTnLst>
                          </p:cTn>
                        </p:par>
                        <p:par>
                          <p:cTn id="23" fill="hold" nodeType="afterGroup">
                            <p:stCondLst>
                              <p:cond delay="1000"/>
                            </p:stCondLst>
                            <p:childTnLst>
                              <p:par>
                                <p:cTn id="24" presetID="22" presetClass="entr" presetSubtype="8" fill="hold" nodeType="afterEffect">
                                  <p:stCondLst>
                                    <p:cond delay="0"/>
                                  </p:stCondLst>
                                  <p:childTnLst>
                                    <p:set>
                                      <p:cBhvr>
                                        <p:cTn id="25" dur="1" fill="hold">
                                          <p:stCondLst>
                                            <p:cond delay="0"/>
                                          </p:stCondLst>
                                        </p:cTn>
                                        <p:tgtEl>
                                          <p:spTgt spid="59397"/>
                                        </p:tgtEl>
                                        <p:attrNameLst>
                                          <p:attrName>style.visibility</p:attrName>
                                        </p:attrNameLst>
                                      </p:cBhvr>
                                      <p:to>
                                        <p:strVal val="visible"/>
                                      </p:to>
                                    </p:set>
                                    <p:animEffect transition="in" filter="wipe(left)">
                                      <p:cBhvr>
                                        <p:cTn id="26" dur="500"/>
                                        <p:tgtEl>
                                          <p:spTgt spid="59397"/>
                                        </p:tgtEl>
                                      </p:cBhvr>
                                    </p:animEffect>
                                  </p:childTnLst>
                                </p:cTn>
                              </p:par>
                            </p:childTnLst>
                          </p:cTn>
                        </p:par>
                        <p:par>
                          <p:cTn id="27" fill="hold" nodeType="afterGroup">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59398"/>
                                        </p:tgtEl>
                                        <p:attrNameLst>
                                          <p:attrName>style.visibility</p:attrName>
                                        </p:attrNameLst>
                                      </p:cBhvr>
                                      <p:to>
                                        <p:strVal val="visible"/>
                                      </p:to>
                                    </p:set>
                                    <p:animEffect transition="in" filter="wipe(left)">
                                      <p:cBhvr>
                                        <p:cTn id="30" dur="500"/>
                                        <p:tgtEl>
                                          <p:spTgt spid="5939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9399"/>
                                        </p:tgtEl>
                                        <p:attrNameLst>
                                          <p:attrName>style.visibility</p:attrName>
                                        </p:attrNameLst>
                                      </p:cBhvr>
                                      <p:to>
                                        <p:strVal val="visible"/>
                                      </p:to>
                                    </p:set>
                                    <p:anim calcmode="lin" valueType="num">
                                      <p:cBhvr additive="base">
                                        <p:cTn id="35" dur="500" fill="hold"/>
                                        <p:tgtEl>
                                          <p:spTgt spid="59399"/>
                                        </p:tgtEl>
                                        <p:attrNameLst>
                                          <p:attrName>ppt_x</p:attrName>
                                        </p:attrNameLst>
                                      </p:cBhvr>
                                      <p:tavLst>
                                        <p:tav tm="0">
                                          <p:val>
                                            <p:strVal val="0-#ppt_w/2"/>
                                          </p:val>
                                        </p:tav>
                                        <p:tav tm="100000">
                                          <p:val>
                                            <p:strVal val="#ppt_x"/>
                                          </p:val>
                                        </p:tav>
                                      </p:tavLst>
                                    </p:anim>
                                    <p:anim calcmode="lin" valueType="num">
                                      <p:cBhvr additive="base">
                                        <p:cTn id="36" dur="500" fill="hold"/>
                                        <p:tgtEl>
                                          <p:spTgt spid="59399"/>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9400">
                                            <p:txEl>
                                              <p:pRg st="0" end="0"/>
                                            </p:txEl>
                                          </p:spTgt>
                                        </p:tgtEl>
                                        <p:attrNameLst>
                                          <p:attrName>style.visibility</p:attrName>
                                        </p:attrNameLst>
                                      </p:cBhvr>
                                      <p:to>
                                        <p:strVal val="visible"/>
                                      </p:to>
                                    </p:set>
                                    <p:animEffect transition="in" filter="wipe(left)">
                                      <p:cBhvr>
                                        <p:cTn id="41" dur="500"/>
                                        <p:tgtEl>
                                          <p:spTgt spid="59400">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9401">
                                            <p:txEl>
                                              <p:pRg st="0" end="0"/>
                                            </p:txEl>
                                          </p:spTgt>
                                        </p:tgtEl>
                                        <p:attrNameLst>
                                          <p:attrName>style.visibility</p:attrName>
                                        </p:attrNameLst>
                                      </p:cBhvr>
                                      <p:to>
                                        <p:strVal val="visible"/>
                                      </p:to>
                                    </p:set>
                                    <p:animEffect transition="in" filter="wipe(left)">
                                      <p:cBhvr>
                                        <p:cTn id="46" dur="500"/>
                                        <p:tgtEl>
                                          <p:spTgt spid="59401">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59402"/>
                                        </p:tgtEl>
                                        <p:attrNameLst>
                                          <p:attrName>style.visibility</p:attrName>
                                        </p:attrNameLst>
                                      </p:cBhvr>
                                      <p:to>
                                        <p:strVal val="visible"/>
                                      </p:to>
                                    </p:set>
                                    <p:anim calcmode="lin" valueType="num">
                                      <p:cBhvr additive="base">
                                        <p:cTn id="51" dur="500" fill="hold"/>
                                        <p:tgtEl>
                                          <p:spTgt spid="59402"/>
                                        </p:tgtEl>
                                        <p:attrNameLst>
                                          <p:attrName>ppt_x</p:attrName>
                                        </p:attrNameLst>
                                      </p:cBhvr>
                                      <p:tavLst>
                                        <p:tav tm="0">
                                          <p:val>
                                            <p:strVal val="0-#ppt_w/2"/>
                                          </p:val>
                                        </p:tav>
                                        <p:tav tm="100000">
                                          <p:val>
                                            <p:strVal val="#ppt_x"/>
                                          </p:val>
                                        </p:tav>
                                      </p:tavLst>
                                    </p:anim>
                                    <p:anim calcmode="lin" valueType="num">
                                      <p:cBhvr additive="base">
                                        <p:cTn id="52" dur="500" fill="hold"/>
                                        <p:tgtEl>
                                          <p:spTgt spid="59402"/>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9403"/>
                                        </p:tgtEl>
                                        <p:attrNameLst>
                                          <p:attrName>style.visibility</p:attrName>
                                        </p:attrNameLst>
                                      </p:cBhvr>
                                      <p:to>
                                        <p:strVal val="visible"/>
                                      </p:to>
                                    </p:set>
                                    <p:animEffect transition="in" filter="wipe(left)">
                                      <p:cBhvr>
                                        <p:cTn id="57" dur="500"/>
                                        <p:tgtEl>
                                          <p:spTgt spid="5940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9407">
                                            <p:txEl>
                                              <p:pRg st="0" end="0"/>
                                            </p:txEl>
                                          </p:spTgt>
                                        </p:tgtEl>
                                        <p:attrNameLst>
                                          <p:attrName>style.visibility</p:attrName>
                                        </p:attrNameLst>
                                      </p:cBhvr>
                                      <p:to>
                                        <p:strVal val="visible"/>
                                      </p:to>
                                    </p:set>
                                    <p:animEffect transition="in" filter="wipe(left)">
                                      <p:cBhvr>
                                        <p:cTn id="62" dur="500"/>
                                        <p:tgtEl>
                                          <p:spTgt spid="59407">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59408"/>
                                        </p:tgtEl>
                                        <p:attrNameLst>
                                          <p:attrName>style.visibility</p:attrName>
                                        </p:attrNameLst>
                                      </p:cBhvr>
                                      <p:to>
                                        <p:strVal val="visible"/>
                                      </p:to>
                                    </p:set>
                                    <p:animEffect transition="in" filter="wipe(left)">
                                      <p:cBhvr>
                                        <p:cTn id="67" dur="500"/>
                                        <p:tgtEl>
                                          <p:spTgt spid="59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P spid="59398" grpId="0" autoUpdateAnimBg="0"/>
      <p:bldP spid="59399" grpId="0" autoUpdateAnimBg="0"/>
      <p:bldP spid="59400" grpId="0" build="p" autoUpdateAnimBg="0"/>
      <p:bldP spid="59401" grpId="0" build="p" autoUpdateAnimBg="0"/>
      <p:bldP spid="59402" grpId="0" autoUpdateAnimBg="0"/>
      <p:bldP spid="59404" grpId="0" build="p" autoUpdateAnimBg="0" advAuto="0"/>
      <p:bldP spid="59405" grpId="0" build="p" autoUpdateAnimBg="0"/>
      <p:bldP spid="59406" grpId="0" autoUpdateAnimBg="0"/>
      <p:bldP spid="5940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ea typeface="宋体" charset="-122"/>
              </a:rPr>
              <a:t>9.1.2 </a:t>
            </a:r>
            <a:r>
              <a:rPr lang="zh-CN" altLang="en-US" smtClean="0">
                <a:ea typeface="宋体" charset="-122"/>
              </a:rPr>
              <a:t>滤波电路</a:t>
            </a:r>
            <a:r>
              <a:rPr lang="zh-CN" altLang="en-US" smtClean="0">
                <a:ea typeface="楷体_GB2312" pitchFamily="49" charset="-122"/>
              </a:rPr>
              <a:t>（续</a:t>
            </a:r>
            <a:r>
              <a:rPr lang="en-US" altLang="zh-CN" smtClean="0">
                <a:ea typeface="楷体_GB2312" pitchFamily="49" charset="-122"/>
              </a:rPr>
              <a:t>8</a:t>
            </a:r>
            <a:r>
              <a:rPr lang="zh-CN" altLang="en-US" smtClean="0">
                <a:ea typeface="楷体_GB2312" pitchFamily="49" charset="-122"/>
              </a:rPr>
              <a:t>）</a:t>
            </a:r>
          </a:p>
        </p:txBody>
      </p:sp>
      <p:sp>
        <p:nvSpPr>
          <p:cNvPr id="60420" name="Text Box 4"/>
          <p:cNvSpPr txBox="1">
            <a:spLocks noChangeArrowheads="1"/>
          </p:cNvSpPr>
          <p:nvPr/>
        </p:nvSpPr>
        <p:spPr bwMode="auto">
          <a:xfrm>
            <a:off x="168459" y="881063"/>
            <a:ext cx="6437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dirty="0"/>
              <a:t>(3) </a:t>
            </a:r>
            <a:r>
              <a:rPr kumimoji="1" lang="zh-CN" altLang="en-US" dirty="0"/>
              <a:t>输出的直流电压平均值受负载的影响较大。</a:t>
            </a:r>
          </a:p>
        </p:txBody>
      </p:sp>
      <p:grpSp>
        <p:nvGrpSpPr>
          <p:cNvPr id="2" name="Group 5"/>
          <p:cNvGrpSpPr>
            <a:grpSpLocks/>
          </p:cNvGrpSpPr>
          <p:nvPr/>
        </p:nvGrpSpPr>
        <p:grpSpPr bwMode="auto">
          <a:xfrm>
            <a:off x="2155825" y="2203843"/>
            <a:ext cx="4926013" cy="3168650"/>
            <a:chOff x="2657" y="1223"/>
            <a:chExt cx="3103" cy="1996"/>
          </a:xfrm>
        </p:grpSpPr>
        <p:sp>
          <p:nvSpPr>
            <p:cNvPr id="29703" name="Text Box 6"/>
            <p:cNvSpPr txBox="1">
              <a:spLocks noChangeArrowheads="1"/>
            </p:cNvSpPr>
            <p:nvPr/>
          </p:nvSpPr>
          <p:spPr bwMode="auto">
            <a:xfrm>
              <a:off x="3529" y="2931"/>
              <a:ext cx="17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a:latin typeface="楷体_GB2312" pitchFamily="49" charset="-122"/>
                </a:rPr>
                <a:t>输出特性</a:t>
              </a:r>
              <a:r>
                <a:rPr kumimoji="1" lang="en-US" altLang="zh-CN">
                  <a:latin typeface="楷体_GB2312" pitchFamily="49" charset="-122"/>
                </a:rPr>
                <a:t>(</a:t>
              </a:r>
              <a:r>
                <a:rPr kumimoji="1" lang="zh-CN" altLang="en-US">
                  <a:latin typeface="楷体_GB2312" pitchFamily="49" charset="-122"/>
                </a:rPr>
                <a:t>外特性</a:t>
              </a:r>
              <a:r>
                <a:rPr kumimoji="1" lang="en-US" altLang="zh-CN">
                  <a:latin typeface="楷体_GB2312" pitchFamily="49" charset="-122"/>
                </a:rPr>
                <a:t>):</a:t>
              </a:r>
            </a:p>
          </p:txBody>
        </p:sp>
        <p:grpSp>
          <p:nvGrpSpPr>
            <p:cNvPr id="29704" name="Group 7"/>
            <p:cNvGrpSpPr>
              <a:grpSpLocks/>
            </p:cNvGrpSpPr>
            <p:nvPr/>
          </p:nvGrpSpPr>
          <p:grpSpPr bwMode="auto">
            <a:xfrm>
              <a:off x="2657" y="1223"/>
              <a:ext cx="3103" cy="1947"/>
              <a:chOff x="1388" y="1547"/>
              <a:chExt cx="3103" cy="1947"/>
            </a:xfrm>
          </p:grpSpPr>
          <p:sp>
            <p:nvSpPr>
              <p:cNvPr id="29705" name="Line 8"/>
              <p:cNvSpPr>
                <a:spLocks noChangeShapeType="1"/>
              </p:cNvSpPr>
              <p:nvPr/>
            </p:nvSpPr>
            <p:spPr bwMode="auto">
              <a:xfrm flipH="1" flipV="1">
                <a:off x="1914" y="1738"/>
                <a:ext cx="0" cy="141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6" name="Line 9"/>
              <p:cNvSpPr>
                <a:spLocks noChangeShapeType="1"/>
              </p:cNvSpPr>
              <p:nvPr/>
            </p:nvSpPr>
            <p:spPr bwMode="auto">
              <a:xfrm>
                <a:off x="1914" y="3143"/>
                <a:ext cx="257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7" name="Line 10"/>
              <p:cNvSpPr>
                <a:spLocks noChangeShapeType="1"/>
              </p:cNvSpPr>
              <p:nvPr/>
            </p:nvSpPr>
            <p:spPr bwMode="auto">
              <a:xfrm>
                <a:off x="1913" y="2370"/>
                <a:ext cx="232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8" name="Line 11"/>
              <p:cNvSpPr>
                <a:spLocks noChangeShapeType="1"/>
              </p:cNvSpPr>
              <p:nvPr/>
            </p:nvSpPr>
            <p:spPr bwMode="auto">
              <a:xfrm>
                <a:off x="1925" y="2370"/>
                <a:ext cx="2319" cy="25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9" name="Freeform 12"/>
              <p:cNvSpPr>
                <a:spLocks/>
              </p:cNvSpPr>
              <p:nvPr/>
            </p:nvSpPr>
            <p:spPr bwMode="auto">
              <a:xfrm>
                <a:off x="1913" y="1867"/>
                <a:ext cx="2331" cy="457"/>
              </a:xfrm>
              <a:custGeom>
                <a:avLst/>
                <a:gdLst>
                  <a:gd name="T0" fmla="*/ 0 w 2329"/>
                  <a:gd name="T1" fmla="*/ 0 h 457"/>
                  <a:gd name="T2" fmla="*/ 635 w 2329"/>
                  <a:gd name="T3" fmla="*/ 316 h 457"/>
                  <a:gd name="T4" fmla="*/ 2335 w 2329"/>
                  <a:gd name="T5" fmla="*/ 457 h 457"/>
                  <a:gd name="T6" fmla="*/ 0 60000 65536"/>
                  <a:gd name="T7" fmla="*/ 0 60000 65536"/>
                  <a:gd name="T8" fmla="*/ 0 60000 65536"/>
                  <a:gd name="T9" fmla="*/ 0 w 2329"/>
                  <a:gd name="T10" fmla="*/ 0 h 457"/>
                  <a:gd name="T11" fmla="*/ 2329 w 2329"/>
                  <a:gd name="T12" fmla="*/ 457 h 457"/>
                </a:gdLst>
                <a:ahLst/>
                <a:cxnLst>
                  <a:cxn ang="T6">
                    <a:pos x="T0" y="T1"/>
                  </a:cxn>
                  <a:cxn ang="T7">
                    <a:pos x="T2" y="T3"/>
                  </a:cxn>
                  <a:cxn ang="T8">
                    <a:pos x="T4" y="T5"/>
                  </a:cxn>
                </a:cxnLst>
                <a:rect l="T9" t="T10" r="T11" b="T12"/>
                <a:pathLst>
                  <a:path w="2329" h="457">
                    <a:moveTo>
                      <a:pt x="0" y="0"/>
                    </a:moveTo>
                    <a:cubicBezTo>
                      <a:pt x="105" y="53"/>
                      <a:pt x="244" y="240"/>
                      <a:pt x="632" y="316"/>
                    </a:cubicBezTo>
                    <a:cubicBezTo>
                      <a:pt x="1020" y="392"/>
                      <a:pt x="1976" y="428"/>
                      <a:pt x="2329" y="457"/>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10" name="Text Box 13"/>
              <p:cNvSpPr txBox="1">
                <a:spLocks noChangeArrowheads="1"/>
              </p:cNvSpPr>
              <p:nvPr/>
            </p:nvSpPr>
            <p:spPr bwMode="auto">
              <a:xfrm>
                <a:off x="1940" y="1547"/>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i="1"/>
                  <a:t>U</a:t>
                </a:r>
                <a:r>
                  <a:rPr kumimoji="1" lang="en-US" altLang="zh-CN" baseline="-25000"/>
                  <a:t>o</a:t>
                </a:r>
                <a:endParaRPr kumimoji="1" lang="en-US" altLang="zh-CN"/>
              </a:p>
            </p:txBody>
          </p:sp>
          <p:sp>
            <p:nvSpPr>
              <p:cNvPr id="29711" name="Text Box 14"/>
              <p:cNvSpPr txBox="1">
                <a:spLocks noChangeArrowheads="1"/>
              </p:cNvSpPr>
              <p:nvPr/>
            </p:nvSpPr>
            <p:spPr bwMode="auto">
              <a:xfrm>
                <a:off x="2443" y="1922"/>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zh-CN" altLang="en-US"/>
                  <a:t>电容</a:t>
                </a:r>
                <a:r>
                  <a:rPr kumimoji="1" lang="zh-CN" altLang="zh-CN"/>
                  <a:t>滤波</a:t>
                </a:r>
                <a:endParaRPr kumimoji="1" lang="zh-CN" altLang="en-US"/>
              </a:p>
            </p:txBody>
          </p:sp>
          <p:sp>
            <p:nvSpPr>
              <p:cNvPr id="29712" name="Text Box 15"/>
              <p:cNvSpPr txBox="1">
                <a:spLocks noChangeArrowheads="1"/>
              </p:cNvSpPr>
              <p:nvPr/>
            </p:nvSpPr>
            <p:spPr bwMode="auto">
              <a:xfrm>
                <a:off x="2497" y="2531"/>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zh-CN" altLang="en-US"/>
                  <a:t>纯电阻负载</a:t>
                </a:r>
              </a:p>
            </p:txBody>
          </p:sp>
          <p:sp>
            <p:nvSpPr>
              <p:cNvPr id="29713" name="Text Box 16"/>
              <p:cNvSpPr txBox="1">
                <a:spLocks noChangeArrowheads="1"/>
              </p:cNvSpPr>
              <p:nvPr/>
            </p:nvSpPr>
            <p:spPr bwMode="auto">
              <a:xfrm>
                <a:off x="1388" y="1711"/>
                <a:ext cx="5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a:t>1.4</a:t>
                </a:r>
                <a:r>
                  <a:rPr kumimoji="1" lang="en-US" altLang="zh-CN" i="1"/>
                  <a:t>U</a:t>
                </a:r>
                <a:r>
                  <a:rPr kumimoji="1" lang="en-US" altLang="zh-CN" baseline="-25000"/>
                  <a:t>2</a:t>
                </a:r>
                <a:endParaRPr kumimoji="1" lang="en-US" altLang="zh-CN"/>
              </a:p>
            </p:txBody>
          </p:sp>
          <p:sp>
            <p:nvSpPr>
              <p:cNvPr id="29714" name="Text Box 17"/>
              <p:cNvSpPr txBox="1">
                <a:spLocks noChangeArrowheads="1"/>
              </p:cNvSpPr>
              <p:nvPr/>
            </p:nvSpPr>
            <p:spPr bwMode="auto">
              <a:xfrm>
                <a:off x="1390" y="2159"/>
                <a:ext cx="5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a:t>0.9</a:t>
                </a:r>
                <a:r>
                  <a:rPr kumimoji="1" lang="en-US" altLang="zh-CN" i="1"/>
                  <a:t>U</a:t>
                </a:r>
                <a:r>
                  <a:rPr kumimoji="1" lang="en-US" altLang="zh-CN" baseline="-25000"/>
                  <a:t>2</a:t>
                </a:r>
                <a:endParaRPr kumimoji="1" lang="en-US" altLang="zh-CN" sz="2800"/>
              </a:p>
            </p:txBody>
          </p:sp>
          <p:sp>
            <p:nvSpPr>
              <p:cNvPr id="29715" name="Text Box 18"/>
              <p:cNvSpPr txBox="1">
                <a:spLocks noChangeArrowheads="1"/>
              </p:cNvSpPr>
              <p:nvPr/>
            </p:nvSpPr>
            <p:spPr bwMode="auto">
              <a:xfrm>
                <a:off x="1725" y="303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a:t>0</a:t>
                </a:r>
              </a:p>
            </p:txBody>
          </p:sp>
          <p:sp>
            <p:nvSpPr>
              <p:cNvPr id="29716" name="Text Box 19"/>
              <p:cNvSpPr txBox="1">
                <a:spLocks noChangeArrowheads="1"/>
              </p:cNvSpPr>
              <p:nvPr/>
            </p:nvSpPr>
            <p:spPr bwMode="auto">
              <a:xfrm>
                <a:off x="4154" y="281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i="1"/>
                  <a:t>I</a:t>
                </a:r>
                <a:r>
                  <a:rPr kumimoji="1" lang="en-US" altLang="zh-CN" baseline="-25000"/>
                  <a:t>L</a:t>
                </a:r>
                <a:endParaRPr kumimoji="1" lang="en-US" altLang="zh-CN"/>
              </a:p>
            </p:txBody>
          </p:sp>
          <p:sp>
            <p:nvSpPr>
              <p:cNvPr id="29717" name="Text Box 20"/>
              <p:cNvSpPr txBox="1">
                <a:spLocks noChangeArrowheads="1"/>
              </p:cNvSpPr>
              <p:nvPr/>
            </p:nvSpPr>
            <p:spPr bwMode="auto">
              <a:xfrm>
                <a:off x="3027" y="3167"/>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endParaRPr kumimoji="1" lang="zh-CN" altLang="zh-CN" sz="2800"/>
              </a:p>
            </p:txBody>
          </p:sp>
        </p:grpSp>
      </p:grpSp>
      <p:sp>
        <p:nvSpPr>
          <p:cNvPr id="60437" name="Text Box 21"/>
          <p:cNvSpPr txBox="1">
            <a:spLocks noChangeArrowheads="1"/>
          </p:cNvSpPr>
          <p:nvPr/>
        </p:nvSpPr>
        <p:spPr bwMode="auto">
          <a:xfrm>
            <a:off x="603250" y="1338263"/>
            <a:ext cx="8199437"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30000"/>
              </a:lnSpc>
              <a:spcBef>
                <a:spcPct val="0"/>
              </a:spcBef>
            </a:pPr>
            <a:r>
              <a:rPr kumimoji="1" lang="zh-CN" altLang="en-US" dirty="0"/>
              <a:t>在空载（</a:t>
            </a:r>
            <a:r>
              <a:rPr kumimoji="1" lang="en-US" altLang="zh-CN" i="1" dirty="0"/>
              <a:t>R</a:t>
            </a:r>
            <a:r>
              <a:rPr kumimoji="1" lang="en-US" altLang="zh-CN" baseline="-25000" dirty="0"/>
              <a:t>L</a:t>
            </a:r>
            <a:r>
              <a:rPr kumimoji="1" lang="en-US" altLang="zh-CN" dirty="0"/>
              <a:t>=</a:t>
            </a:r>
            <a:r>
              <a:rPr kumimoji="1" lang="en-US" altLang="zh-CN" dirty="0">
                <a:sym typeface="Symbol" pitchFamily="18" charset="2"/>
              </a:rPr>
              <a:t>)</a:t>
            </a:r>
            <a:r>
              <a:rPr kumimoji="1" lang="zh-CN" altLang="en-US" dirty="0">
                <a:sym typeface="Symbol" pitchFamily="18" charset="2"/>
              </a:rPr>
              <a:t>和忽略二极管正向压降时， </a:t>
            </a:r>
            <a:r>
              <a:rPr kumimoji="1" lang="en-US" altLang="zh-CN" i="1" dirty="0" err="1"/>
              <a:t>U</a:t>
            </a:r>
            <a:r>
              <a:rPr kumimoji="1" lang="en-US" altLang="zh-CN" baseline="-25000" dirty="0" err="1"/>
              <a:t>o</a:t>
            </a:r>
            <a:r>
              <a:rPr kumimoji="1" lang="en-US" altLang="zh-CN" dirty="0"/>
              <a:t>=1.4</a:t>
            </a:r>
            <a:r>
              <a:rPr kumimoji="1" lang="en-US" altLang="zh-CN" i="1" dirty="0"/>
              <a:t>U</a:t>
            </a:r>
            <a:r>
              <a:rPr kumimoji="1" lang="en-US" altLang="zh-CN" baseline="-25000" dirty="0"/>
              <a:t>2</a:t>
            </a:r>
            <a:r>
              <a:rPr kumimoji="1" lang="zh-CN" altLang="en-US" dirty="0"/>
              <a:t>，随负载增加，</a:t>
            </a:r>
            <a:r>
              <a:rPr kumimoji="1" lang="en-US" altLang="zh-CN" i="1" dirty="0" err="1"/>
              <a:t>U</a:t>
            </a:r>
            <a:r>
              <a:rPr kumimoji="1" lang="en-US" altLang="zh-CN" baseline="-25000" dirty="0" err="1"/>
              <a:t>o</a:t>
            </a:r>
            <a:r>
              <a:rPr kumimoji="1" lang="zh-CN" altLang="en-US" dirty="0"/>
              <a:t>下降，外特性如图。</a:t>
            </a:r>
            <a:endParaRPr kumimoji="1" lang="zh-CN" altLang="en-US" baseline="-25000" dirty="0"/>
          </a:p>
        </p:txBody>
      </p:sp>
      <p:sp>
        <p:nvSpPr>
          <p:cNvPr id="60438" name="Rectangle 22"/>
          <p:cNvSpPr>
            <a:spLocks noChangeArrowheads="1"/>
          </p:cNvSpPr>
          <p:nvPr/>
        </p:nvSpPr>
        <p:spPr bwMode="auto">
          <a:xfrm>
            <a:off x="351203" y="5263348"/>
            <a:ext cx="85836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50000"/>
              </a:lnSpc>
              <a:spcBef>
                <a:spcPct val="0"/>
              </a:spcBef>
            </a:pPr>
            <a:r>
              <a:rPr kumimoji="1" lang="zh-CN" altLang="en-US" dirty="0">
                <a:latin typeface="楷体_GB2312" pitchFamily="49" charset="-122"/>
              </a:rPr>
              <a:t>电容滤波电路适用于输出电压较高</a:t>
            </a:r>
            <a:r>
              <a:rPr kumimoji="1" lang="en-US" altLang="zh-CN" dirty="0">
                <a:latin typeface="楷体_GB2312" pitchFamily="49" charset="-122"/>
              </a:rPr>
              <a:t>,</a:t>
            </a:r>
            <a:r>
              <a:rPr kumimoji="1" lang="zh-CN" altLang="en-US" dirty="0">
                <a:latin typeface="楷体_GB2312" pitchFamily="49" charset="-122"/>
              </a:rPr>
              <a:t>负载电流较小且负载变动不大的场合。</a:t>
            </a: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16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animEffect transition="in" filter="wipe(left)">
                                      <p:cBhvr>
                                        <p:cTn id="7" dur="500"/>
                                        <p:tgtEl>
                                          <p:spTgt spid="60420">
                                            <p:txEl>
                                              <p:pRg st="0" end="0"/>
                                            </p:txEl>
                                          </p:spTgt>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iterate type="lt">
                                    <p:tmAbs val="100"/>
                                  </p:iterate>
                                  <p:childTnLst>
                                    <p:set>
                                      <p:cBhvr>
                                        <p:cTn id="10" dur="1" fill="hold">
                                          <p:stCondLst>
                                            <p:cond delay="0"/>
                                          </p:stCondLst>
                                        </p:cTn>
                                        <p:tgtEl>
                                          <p:spTgt spid="604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100"/>
                                  </p:iterate>
                                  <p:childTnLst>
                                    <p:set>
                                      <p:cBhvr>
                                        <p:cTn id="19" dur="1" fill="hold">
                                          <p:stCondLst>
                                            <p:cond delay="0"/>
                                          </p:stCondLst>
                                        </p:cTn>
                                        <p:tgtEl>
                                          <p:spTgt spid="60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autoUpdateAnimBg="0" advAuto="0"/>
      <p:bldP spid="60437" grpId="0" autoUpdateAnimBg="0"/>
      <p:bldP spid="6043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ea typeface="宋体" charset="-122"/>
              </a:rPr>
              <a:t>9.1.2 </a:t>
            </a:r>
            <a:r>
              <a:rPr lang="zh-CN" altLang="en-US" smtClean="0">
                <a:ea typeface="宋体" charset="-122"/>
              </a:rPr>
              <a:t>滤波电路</a:t>
            </a:r>
            <a:r>
              <a:rPr lang="zh-CN" altLang="en-US" smtClean="0">
                <a:ea typeface="楷体_GB2312" pitchFamily="49" charset="-122"/>
              </a:rPr>
              <a:t>（续</a:t>
            </a:r>
            <a:r>
              <a:rPr lang="en-US" altLang="zh-CN" smtClean="0">
                <a:ea typeface="楷体_GB2312" pitchFamily="49" charset="-122"/>
              </a:rPr>
              <a:t>9</a:t>
            </a:r>
            <a:r>
              <a:rPr lang="zh-CN" altLang="en-US" smtClean="0">
                <a:ea typeface="楷体_GB2312" pitchFamily="49" charset="-122"/>
              </a:rPr>
              <a:t>）</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17</a:t>
            </a:fld>
            <a:endParaRPr lang="zh-CN" altLang="en-US"/>
          </a:p>
        </p:txBody>
      </p:sp>
      <p:sp>
        <p:nvSpPr>
          <p:cNvPr id="30723" name="Rectangle 3"/>
          <p:cNvSpPr>
            <a:spLocks noGrp="1" noChangeArrowheads="1"/>
          </p:cNvSpPr>
          <p:nvPr>
            <p:ph sz="quarter" idx="11"/>
          </p:nvPr>
        </p:nvSpPr>
        <p:spPr>
          <a:xfrm>
            <a:off x="77524" y="659774"/>
            <a:ext cx="8892480" cy="5544616"/>
          </a:xfrm>
        </p:spPr>
        <p:txBody>
          <a:bodyPr/>
          <a:lstStyle/>
          <a:p>
            <a:pPr marL="0" indent="0" eaLnBrk="1" hangingPunct="1"/>
            <a:r>
              <a:rPr lang="zh-CN" altLang="en-US" dirty="0" smtClean="0">
                <a:solidFill>
                  <a:srgbClr val="FF0000"/>
                </a:solidFill>
                <a:ea typeface="宋体" charset="-122"/>
              </a:rPr>
              <a:t>电感滤波</a:t>
            </a:r>
          </a:p>
          <a:p>
            <a:pPr marL="182563" lvl="1" indent="274638" eaLnBrk="1" hangingPunct="1">
              <a:buFont typeface="Wingdings" pitchFamily="2" charset="2"/>
              <a:buNone/>
            </a:pPr>
            <a:r>
              <a:rPr lang="zh-CN" altLang="en-US" sz="2400" dirty="0" smtClean="0"/>
              <a:t>电路结构</a:t>
            </a:r>
            <a:r>
              <a:rPr lang="en-US" altLang="zh-CN" sz="2400" dirty="0" smtClean="0"/>
              <a:t>: </a:t>
            </a:r>
            <a:r>
              <a:rPr lang="zh-CN" altLang="en-US" sz="2400" dirty="0" smtClean="0"/>
              <a:t>在桥式整流电路与负载间串入一电感 </a:t>
            </a:r>
            <a:r>
              <a:rPr lang="en-US" altLang="zh-CN" sz="2400" i="1" dirty="0" smtClean="0"/>
              <a:t>L</a:t>
            </a:r>
            <a:r>
              <a:rPr lang="en-US" altLang="zh-CN" sz="2400" dirty="0" smtClean="0"/>
              <a:t> </a:t>
            </a:r>
            <a:r>
              <a:rPr lang="zh-CN" altLang="en-US" sz="2400" dirty="0" smtClean="0"/>
              <a:t>就构成了电感滤波电路。</a:t>
            </a:r>
          </a:p>
        </p:txBody>
      </p:sp>
      <p:pic>
        <p:nvPicPr>
          <p:cNvPr id="135256" name="Picture 88"/>
          <p:cNvPicPr>
            <a:picLocks noChangeAspect="1" noChangeArrowheads="1"/>
          </p:cNvPicPr>
          <p:nvPr/>
        </p:nvPicPr>
        <p:blipFill>
          <a:blip r:embed="rId2">
            <a:extLst>
              <a:ext uri="{28A0092B-C50C-407E-A947-70E740481C1C}">
                <a14:useLocalDpi xmlns:a14="http://schemas.microsoft.com/office/drawing/2010/main" val="0"/>
              </a:ext>
            </a:extLst>
          </a:blip>
          <a:srcRect r="6129"/>
          <a:stretch>
            <a:fillRect/>
          </a:stretch>
        </p:blipFill>
        <p:spPr bwMode="auto">
          <a:xfrm>
            <a:off x="4897437" y="1764807"/>
            <a:ext cx="43132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257" name="Rectangle 89"/>
          <p:cNvSpPr>
            <a:spLocks noChangeArrowheads="1"/>
          </p:cNvSpPr>
          <p:nvPr/>
        </p:nvSpPr>
        <p:spPr bwMode="auto">
          <a:xfrm>
            <a:off x="0" y="2394525"/>
            <a:ext cx="27987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a:buClr>
                <a:srgbClr val="000000"/>
              </a:buClr>
              <a:buSzPct val="80000"/>
              <a:buFont typeface="Wingdings" pitchFamily="2" charset="2"/>
              <a:buNone/>
            </a:pPr>
            <a:r>
              <a:rPr lang="zh-CN" altLang="en-US" dirty="0">
                <a:solidFill>
                  <a:srgbClr val="000000"/>
                </a:solidFill>
              </a:rPr>
              <a:t>（</a:t>
            </a:r>
            <a:r>
              <a:rPr lang="en-US" altLang="zh-CN" dirty="0">
                <a:solidFill>
                  <a:srgbClr val="000000"/>
                </a:solidFill>
              </a:rPr>
              <a:t>1</a:t>
            </a:r>
            <a:r>
              <a:rPr lang="zh-CN" altLang="en-US" dirty="0">
                <a:solidFill>
                  <a:srgbClr val="000000"/>
                </a:solidFill>
              </a:rPr>
              <a:t>）滤波</a:t>
            </a:r>
            <a:r>
              <a:rPr lang="zh-CN" altLang="en-US" dirty="0" smtClean="0">
                <a:solidFill>
                  <a:srgbClr val="000000"/>
                </a:solidFill>
              </a:rPr>
              <a:t>原理</a:t>
            </a:r>
            <a:endParaRPr lang="en-US" altLang="zh-CN" dirty="0">
              <a:solidFill>
                <a:srgbClr val="000000"/>
              </a:solidFill>
            </a:endParaRPr>
          </a:p>
        </p:txBody>
      </p:sp>
      <p:sp>
        <p:nvSpPr>
          <p:cNvPr id="135258" name="Text Box 90"/>
          <p:cNvSpPr txBox="1">
            <a:spLocks noChangeArrowheads="1"/>
          </p:cNvSpPr>
          <p:nvPr/>
        </p:nvSpPr>
        <p:spPr bwMode="auto">
          <a:xfrm>
            <a:off x="546775" y="2906065"/>
            <a:ext cx="808990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10000"/>
              </a:lnSpc>
              <a:spcBef>
                <a:spcPct val="0"/>
              </a:spcBef>
            </a:pPr>
            <a:r>
              <a:rPr kumimoji="1" lang="zh-CN" altLang="en-US" dirty="0"/>
              <a:t>对直流分量</a:t>
            </a:r>
            <a:r>
              <a:rPr kumimoji="1" lang="en-US" altLang="zh-CN" dirty="0"/>
              <a:t>( </a:t>
            </a:r>
            <a:r>
              <a:rPr kumimoji="1" lang="en-US" altLang="zh-CN" i="1" dirty="0"/>
              <a:t>f</a:t>
            </a:r>
            <a:r>
              <a:rPr kumimoji="1" lang="en-US" altLang="zh-CN" dirty="0"/>
              <a:t>=0)</a:t>
            </a:r>
            <a:r>
              <a:rPr kumimoji="1" lang="zh-CN" altLang="en-US" dirty="0"/>
              <a:t>：</a:t>
            </a:r>
            <a:r>
              <a:rPr kumimoji="1" lang="en-US" altLang="zh-CN" i="1" dirty="0"/>
              <a:t>X</a:t>
            </a:r>
            <a:r>
              <a:rPr kumimoji="1" lang="en-US" altLang="zh-CN" i="1" baseline="-25000" dirty="0"/>
              <a:t>L</a:t>
            </a:r>
            <a:r>
              <a:rPr kumimoji="1" lang="en-US" altLang="zh-CN" dirty="0"/>
              <a:t>=0 </a:t>
            </a:r>
            <a:br>
              <a:rPr kumimoji="1" lang="en-US" altLang="zh-CN" dirty="0"/>
            </a:br>
            <a:r>
              <a:rPr kumimoji="1" lang="zh-CN" altLang="en-US" dirty="0"/>
              <a:t>相当于</a:t>
            </a:r>
            <a:r>
              <a:rPr kumimoji="1" lang="zh-CN" altLang="en-US" dirty="0" smtClean="0"/>
              <a:t>短路，电压</a:t>
            </a:r>
            <a:r>
              <a:rPr kumimoji="1" lang="zh-CN" altLang="en-US" dirty="0"/>
              <a:t>大部分降</a:t>
            </a:r>
            <a:br>
              <a:rPr kumimoji="1" lang="zh-CN" altLang="en-US" dirty="0"/>
            </a:br>
            <a:r>
              <a:rPr kumimoji="1" lang="zh-CN" altLang="en-US" dirty="0"/>
              <a:t>在</a:t>
            </a:r>
            <a:r>
              <a:rPr kumimoji="1" lang="en-US" altLang="zh-CN" i="1" dirty="0"/>
              <a:t>R</a:t>
            </a:r>
            <a:r>
              <a:rPr kumimoji="1" lang="en-US" altLang="zh-CN" baseline="-25000" dirty="0"/>
              <a:t>L</a:t>
            </a:r>
            <a:r>
              <a:rPr kumimoji="1" lang="zh-CN" altLang="en-US" dirty="0"/>
              <a:t>上。对谐波分量：</a:t>
            </a:r>
            <a:r>
              <a:rPr kumimoji="1" lang="en-US" altLang="zh-CN" i="1" dirty="0"/>
              <a:t>f</a:t>
            </a:r>
            <a:r>
              <a:rPr kumimoji="1" lang="en-US" altLang="zh-CN" dirty="0"/>
              <a:t>  </a:t>
            </a:r>
            <a:r>
              <a:rPr kumimoji="1" lang="zh-CN" altLang="en-US" dirty="0"/>
              <a:t>越</a:t>
            </a:r>
            <a:r>
              <a:rPr kumimoji="1" lang="zh-CN" altLang="en-US" dirty="0" smtClean="0"/>
              <a:t>高，</a:t>
            </a:r>
            <a:r>
              <a:rPr kumimoji="1" lang="en-US" altLang="zh-CN" dirty="0" smtClean="0"/>
              <a:t> </a:t>
            </a:r>
            <a:r>
              <a:rPr kumimoji="1" lang="en-US" altLang="zh-CN" i="1" dirty="0"/>
              <a:t>X</a:t>
            </a:r>
            <a:r>
              <a:rPr kumimoji="1" lang="en-US" altLang="zh-CN" i="1" baseline="-25000" dirty="0"/>
              <a:t>L </a:t>
            </a:r>
            <a:r>
              <a:rPr kumimoji="1" lang="zh-CN" altLang="en-US" dirty="0"/>
              <a:t>越大</a:t>
            </a:r>
            <a:r>
              <a:rPr kumimoji="1" lang="en-US" altLang="zh-CN" dirty="0"/>
              <a:t>, </a:t>
            </a:r>
            <a:r>
              <a:rPr kumimoji="1" lang="zh-CN" altLang="en-US" dirty="0"/>
              <a:t>电压大部分降在</a:t>
            </a:r>
            <a:r>
              <a:rPr kumimoji="1" lang="en-US" altLang="zh-CN" i="1" dirty="0"/>
              <a:t>X</a:t>
            </a:r>
            <a:r>
              <a:rPr kumimoji="1" lang="en-US" altLang="zh-CN" i="1" baseline="-25000" dirty="0"/>
              <a:t>L </a:t>
            </a:r>
            <a:r>
              <a:rPr kumimoji="1" lang="zh-CN" altLang="en-US" dirty="0"/>
              <a:t>上。</a:t>
            </a:r>
            <a:r>
              <a:rPr kumimoji="1" lang="zh-CN" altLang="en-US" dirty="0" smtClean="0">
                <a:sym typeface="Symbol" pitchFamily="18" charset="2"/>
              </a:rPr>
              <a:t>因此，</a:t>
            </a:r>
            <a:r>
              <a:rPr kumimoji="1" lang="zh-CN" altLang="en-US" dirty="0" smtClean="0"/>
              <a:t>在</a:t>
            </a:r>
            <a:r>
              <a:rPr kumimoji="1" lang="zh-CN" altLang="en-US" dirty="0"/>
              <a:t>输出端得到比较平滑的</a:t>
            </a:r>
            <a:r>
              <a:rPr kumimoji="1" lang="zh-CN" altLang="en-US" dirty="0" smtClean="0"/>
              <a:t>直流电压</a:t>
            </a:r>
            <a:r>
              <a:rPr kumimoji="1" lang="en-US" altLang="zh-CN" dirty="0" smtClean="0"/>
              <a:t>:</a:t>
            </a:r>
            <a:endParaRPr kumimoji="1" lang="zh-CN" altLang="zh-CN" dirty="0"/>
          </a:p>
        </p:txBody>
      </p:sp>
      <p:sp>
        <p:nvSpPr>
          <p:cNvPr id="135259" name="Text Box 91"/>
          <p:cNvSpPr txBox="1">
            <a:spLocks noChangeArrowheads="1"/>
          </p:cNvSpPr>
          <p:nvPr/>
        </p:nvSpPr>
        <p:spPr bwMode="auto">
          <a:xfrm>
            <a:off x="7361599" y="4114475"/>
            <a:ext cx="1395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dirty="0" err="1">
                <a:ea typeface="宋体" charset="-122"/>
              </a:rPr>
              <a:t>U</a:t>
            </a:r>
            <a:r>
              <a:rPr kumimoji="1" lang="en-US" altLang="zh-CN" baseline="-25000" dirty="0" err="1">
                <a:ea typeface="宋体" charset="-122"/>
              </a:rPr>
              <a:t>o</a:t>
            </a:r>
            <a:r>
              <a:rPr kumimoji="1" lang="en-US" altLang="zh-CN" dirty="0">
                <a:ea typeface="宋体" charset="-122"/>
              </a:rPr>
              <a:t>=0.9</a:t>
            </a:r>
            <a:r>
              <a:rPr kumimoji="1" lang="en-US" altLang="zh-CN" i="1" dirty="0">
                <a:ea typeface="宋体" charset="-122"/>
              </a:rPr>
              <a:t>U</a:t>
            </a:r>
            <a:r>
              <a:rPr kumimoji="1" lang="en-US" altLang="zh-CN" baseline="-25000" dirty="0">
                <a:ea typeface="宋体" charset="-122"/>
              </a:rPr>
              <a:t>2</a:t>
            </a:r>
            <a:endParaRPr kumimoji="1" lang="en-US" altLang="zh-CN" dirty="0">
              <a:ea typeface="宋体" charset="-122"/>
            </a:endParaRPr>
          </a:p>
        </p:txBody>
      </p:sp>
      <p:sp>
        <p:nvSpPr>
          <p:cNvPr id="135260" name="Text Box 92"/>
          <p:cNvSpPr txBox="1">
            <a:spLocks noChangeArrowheads="1"/>
          </p:cNvSpPr>
          <p:nvPr/>
        </p:nvSpPr>
        <p:spPr bwMode="auto">
          <a:xfrm>
            <a:off x="22122" y="4610648"/>
            <a:ext cx="3362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dirty="0"/>
              <a:t>（</a:t>
            </a:r>
            <a:r>
              <a:rPr kumimoji="1" lang="en-US" altLang="zh-CN" dirty="0"/>
              <a:t>2</a:t>
            </a:r>
            <a:r>
              <a:rPr kumimoji="1" lang="zh-CN" altLang="en-US" dirty="0"/>
              <a:t>）电感滤波的</a:t>
            </a:r>
            <a:r>
              <a:rPr kumimoji="1" lang="zh-CN" altLang="en-US" dirty="0" smtClean="0"/>
              <a:t>特点</a:t>
            </a:r>
            <a:endParaRPr kumimoji="1" lang="en-US" altLang="zh-CN" dirty="0"/>
          </a:p>
        </p:txBody>
      </p:sp>
      <p:sp>
        <p:nvSpPr>
          <p:cNvPr id="135261" name="Text Box 93"/>
          <p:cNvSpPr txBox="1">
            <a:spLocks noChangeArrowheads="1"/>
          </p:cNvSpPr>
          <p:nvPr/>
        </p:nvSpPr>
        <p:spPr bwMode="auto">
          <a:xfrm>
            <a:off x="589510" y="4948785"/>
            <a:ext cx="8435975"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30000"/>
              </a:lnSpc>
              <a:spcBef>
                <a:spcPct val="0"/>
              </a:spcBef>
            </a:pPr>
            <a:r>
              <a:rPr kumimoji="1" lang="zh-CN" altLang="en-US" dirty="0"/>
              <a:t>整流管导电角</a:t>
            </a:r>
            <a:r>
              <a:rPr kumimoji="1" lang="zh-CN" altLang="en-US" dirty="0" smtClean="0"/>
              <a:t>较大，峰值电流</a:t>
            </a:r>
            <a:r>
              <a:rPr kumimoji="1" lang="zh-CN" altLang="en-US" dirty="0"/>
              <a:t>很</a:t>
            </a:r>
            <a:r>
              <a:rPr kumimoji="1" lang="zh-CN" altLang="en-US" dirty="0" smtClean="0"/>
              <a:t>小，输出特性</a:t>
            </a:r>
            <a:r>
              <a:rPr kumimoji="1" lang="zh-CN" altLang="en-US" dirty="0"/>
              <a:t>比较</a:t>
            </a:r>
            <a:r>
              <a:rPr kumimoji="1" lang="zh-CN" altLang="en-US" dirty="0" smtClean="0"/>
              <a:t>平坦，适用于</a:t>
            </a:r>
            <a:r>
              <a:rPr kumimoji="1" lang="zh-CN" altLang="en-US" dirty="0"/>
              <a:t>低电压大电流</a:t>
            </a:r>
            <a:r>
              <a:rPr kumimoji="1" lang="en-US" altLang="zh-CN" dirty="0"/>
              <a:t>(</a:t>
            </a:r>
            <a:r>
              <a:rPr kumimoji="1" lang="en-US" altLang="zh-CN" i="1" dirty="0"/>
              <a:t>R</a:t>
            </a:r>
            <a:r>
              <a:rPr kumimoji="1" lang="en-US" altLang="zh-CN" baseline="-25000" dirty="0"/>
              <a:t>L</a:t>
            </a:r>
            <a:r>
              <a:rPr kumimoji="1" lang="zh-CN" altLang="en-US" dirty="0"/>
              <a:t>较小</a:t>
            </a:r>
            <a:r>
              <a:rPr kumimoji="1" lang="en-US" altLang="zh-CN" dirty="0"/>
              <a:t>)</a:t>
            </a:r>
            <a:r>
              <a:rPr kumimoji="1" lang="zh-CN" altLang="en-US" dirty="0"/>
              <a:t>的场合</a:t>
            </a:r>
            <a:r>
              <a:rPr kumimoji="1" lang="zh-CN" altLang="en-US" dirty="0" smtClean="0"/>
              <a:t>。</a:t>
            </a:r>
            <a:endParaRPr kumimoji="1" lang="en-US" altLang="zh-CN" dirty="0" smtClean="0"/>
          </a:p>
          <a:p>
            <a:pPr algn="l" eaLnBrk="1" hangingPunct="1">
              <a:lnSpc>
                <a:spcPct val="130000"/>
              </a:lnSpc>
              <a:spcBef>
                <a:spcPct val="0"/>
              </a:spcBef>
            </a:pPr>
            <a:r>
              <a:rPr kumimoji="1" lang="zh-CN" altLang="en-US" dirty="0" smtClean="0"/>
              <a:t>缺点：电感</a:t>
            </a:r>
            <a:r>
              <a:rPr kumimoji="1" lang="zh-CN" altLang="en-US" dirty="0"/>
              <a:t>铁心</a:t>
            </a:r>
            <a:r>
              <a:rPr kumimoji="1" lang="zh-CN" altLang="en-US" dirty="0" smtClean="0"/>
              <a:t>笨重，体积大，易</a:t>
            </a:r>
            <a:r>
              <a:rPr kumimoji="1" lang="zh-CN" altLang="en-US" dirty="0"/>
              <a:t>引起电磁干扰。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135256"/>
                                        </p:tgtEl>
                                        <p:attrNameLst>
                                          <p:attrName>style.visibility</p:attrName>
                                        </p:attrNameLst>
                                      </p:cBhvr>
                                      <p:to>
                                        <p:strVal val="visible"/>
                                      </p:to>
                                    </p:set>
                                    <p:anim calcmode="lin" valueType="num">
                                      <p:cBhvr>
                                        <p:cTn id="7" dur="500" fill="hold"/>
                                        <p:tgtEl>
                                          <p:spTgt spid="135256"/>
                                        </p:tgtEl>
                                        <p:attrNameLst>
                                          <p:attrName>ppt_w</p:attrName>
                                        </p:attrNameLst>
                                      </p:cBhvr>
                                      <p:tavLst>
                                        <p:tav tm="0">
                                          <p:val>
                                            <p:fltVal val="0"/>
                                          </p:val>
                                        </p:tav>
                                        <p:tav tm="100000">
                                          <p:val>
                                            <p:strVal val="#ppt_w"/>
                                          </p:val>
                                        </p:tav>
                                      </p:tavLst>
                                    </p:anim>
                                    <p:anim calcmode="lin" valueType="num">
                                      <p:cBhvr>
                                        <p:cTn id="8" dur="500" fill="hold"/>
                                        <p:tgtEl>
                                          <p:spTgt spid="13525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13525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13525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259">
                                            <p:txEl>
                                              <p:pRg st="0" end="0"/>
                                            </p:txEl>
                                          </p:spTgt>
                                        </p:tgtEl>
                                        <p:attrNameLst>
                                          <p:attrName>style.visibility</p:attrName>
                                        </p:attrNameLst>
                                      </p:cBhvr>
                                      <p:to>
                                        <p:strVal val="visible"/>
                                      </p:to>
                                    </p:set>
                                    <p:animEffect transition="in" filter="wipe(left)">
                                      <p:cBhvr>
                                        <p:cTn id="21" dur="500"/>
                                        <p:tgtEl>
                                          <p:spTgt spid="13525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13526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iterate type="lt">
                                    <p:tmAbs val="75"/>
                                  </p:iterate>
                                  <p:childTnLst>
                                    <p:set>
                                      <p:cBhvr>
                                        <p:cTn id="29" dur="1" fill="hold">
                                          <p:stCondLst>
                                            <p:cond delay="74"/>
                                          </p:stCondLst>
                                        </p:cTn>
                                        <p:tgtEl>
                                          <p:spTgt spid="135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57" grpId="0" autoUpdateAnimBg="0"/>
      <p:bldP spid="135258" grpId="0" autoUpdateAnimBg="0"/>
      <p:bldP spid="135259" grpId="0" build="p" autoUpdateAnimBg="0"/>
      <p:bldP spid="135260" grpId="0" autoUpdateAnimBg="0"/>
      <p:bldP spid="13526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ea typeface="宋体" charset="-122"/>
              </a:rPr>
              <a:t>9.1.2 </a:t>
            </a:r>
            <a:r>
              <a:rPr lang="zh-CN" altLang="en-US" smtClean="0">
                <a:ea typeface="宋体" charset="-122"/>
              </a:rPr>
              <a:t>滤波电路</a:t>
            </a:r>
            <a:r>
              <a:rPr lang="zh-CN" altLang="en-US" smtClean="0">
                <a:ea typeface="楷体_GB2312" pitchFamily="49" charset="-122"/>
              </a:rPr>
              <a:t>（续</a:t>
            </a:r>
            <a:r>
              <a:rPr lang="en-US" altLang="zh-CN" smtClean="0">
                <a:ea typeface="楷体_GB2312" pitchFamily="49" charset="-122"/>
              </a:rPr>
              <a:t>10</a:t>
            </a:r>
            <a:r>
              <a:rPr lang="zh-CN" altLang="en-US" smtClean="0">
                <a:ea typeface="楷体_GB2312" pitchFamily="49" charset="-122"/>
              </a:rPr>
              <a:t>）</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18</a:t>
            </a:fld>
            <a:endParaRPr lang="zh-CN" altLang="en-US"/>
          </a:p>
        </p:txBody>
      </p:sp>
      <p:sp>
        <p:nvSpPr>
          <p:cNvPr id="31747" name="Rectangle 3"/>
          <p:cNvSpPr>
            <a:spLocks noGrp="1" noChangeArrowheads="1"/>
          </p:cNvSpPr>
          <p:nvPr>
            <p:ph sz="quarter" idx="11"/>
          </p:nvPr>
        </p:nvSpPr>
        <p:spPr/>
        <p:txBody>
          <a:bodyPr/>
          <a:lstStyle/>
          <a:p>
            <a:pPr eaLnBrk="1" hangingPunct="1"/>
            <a:r>
              <a:rPr lang="zh-CN" altLang="en-US" sz="2800" smtClean="0">
                <a:solidFill>
                  <a:srgbClr val="FF0000"/>
                </a:solidFill>
                <a:ea typeface="宋体" charset="-122"/>
              </a:rPr>
              <a:t>电感电容</a:t>
            </a:r>
            <a:r>
              <a:rPr lang="en-US" altLang="zh-CN" sz="2800" smtClean="0">
                <a:solidFill>
                  <a:srgbClr val="FF0000"/>
                </a:solidFill>
                <a:ea typeface="宋体" charset="-122"/>
              </a:rPr>
              <a:t>(</a:t>
            </a:r>
            <a:r>
              <a:rPr lang="en-US" altLang="zh-CN" sz="2800" i="1" smtClean="0">
                <a:solidFill>
                  <a:srgbClr val="FF0000"/>
                </a:solidFill>
                <a:ea typeface="宋体" charset="-122"/>
              </a:rPr>
              <a:t>LC</a:t>
            </a:r>
            <a:r>
              <a:rPr lang="en-US" altLang="zh-CN" sz="2800" smtClean="0">
                <a:solidFill>
                  <a:srgbClr val="FF0000"/>
                </a:solidFill>
                <a:ea typeface="宋体" charset="-122"/>
              </a:rPr>
              <a:t>)</a:t>
            </a:r>
            <a:r>
              <a:rPr lang="zh-CN" altLang="en-US" sz="2800" smtClean="0">
                <a:solidFill>
                  <a:srgbClr val="FF0000"/>
                </a:solidFill>
                <a:ea typeface="宋体" charset="-122"/>
              </a:rPr>
              <a:t>滤波</a:t>
            </a:r>
          </a:p>
        </p:txBody>
      </p:sp>
      <p:sp>
        <p:nvSpPr>
          <p:cNvPr id="136244" name="Rectangle 52"/>
          <p:cNvSpPr>
            <a:spLocks noChangeArrowheads="1"/>
          </p:cNvSpPr>
          <p:nvPr/>
        </p:nvSpPr>
        <p:spPr bwMode="auto">
          <a:xfrm>
            <a:off x="566738" y="1544638"/>
            <a:ext cx="815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kumimoji="1" lang="zh-CN" altLang="en-US" dirty="0"/>
              <a:t>将电感滤波和电容滤波组合起来就构成电感电容滤波电路。</a:t>
            </a:r>
          </a:p>
        </p:txBody>
      </p:sp>
      <p:sp>
        <p:nvSpPr>
          <p:cNvPr id="136245" name="Text Box 53"/>
          <p:cNvSpPr txBox="1">
            <a:spLocks noChangeArrowheads="1"/>
          </p:cNvSpPr>
          <p:nvPr/>
        </p:nvSpPr>
        <p:spPr bwMode="auto">
          <a:xfrm>
            <a:off x="501650" y="3876155"/>
            <a:ext cx="8474075"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30000"/>
              </a:lnSpc>
              <a:spcBef>
                <a:spcPct val="0"/>
              </a:spcBef>
            </a:pPr>
            <a:r>
              <a:rPr kumimoji="1" lang="en-US" altLang="zh-CN" dirty="0">
                <a:latin typeface="楷体_GB2312" pitchFamily="49" charset="-122"/>
              </a:rPr>
              <a:t>    </a:t>
            </a:r>
            <a:r>
              <a:rPr kumimoji="1" lang="zh-CN" altLang="en-US" dirty="0">
                <a:latin typeface="楷体_GB2312" pitchFamily="49" charset="-122"/>
              </a:rPr>
              <a:t>由于电感的存在，脉动电压的交流分量主要降落在电感上，而直流分量加在电容电阻的并联回路中，再进一步滤去交流分量，可以得到较为平直的直流输出电压。</a:t>
            </a:r>
          </a:p>
        </p:txBody>
      </p:sp>
      <p:sp>
        <p:nvSpPr>
          <p:cNvPr id="136246" name="Rectangle 54"/>
          <p:cNvSpPr>
            <a:spLocks noChangeArrowheads="1"/>
          </p:cNvSpPr>
          <p:nvPr/>
        </p:nvSpPr>
        <p:spPr bwMode="auto">
          <a:xfrm>
            <a:off x="501650" y="5362577"/>
            <a:ext cx="85280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0000"/>
              </a:lnSpc>
              <a:spcBef>
                <a:spcPct val="0"/>
              </a:spcBef>
            </a:pPr>
            <a:r>
              <a:rPr kumimoji="1" lang="en-US" altLang="zh-CN" dirty="0">
                <a:latin typeface="楷体_GB2312" pitchFamily="49" charset="-122"/>
              </a:rPr>
              <a:t>    </a:t>
            </a:r>
            <a:r>
              <a:rPr kumimoji="1" lang="zh-CN" altLang="en-US" dirty="0">
                <a:latin typeface="楷体_GB2312" pitchFamily="49" charset="-122"/>
              </a:rPr>
              <a:t>这种滤波电路对于大、小负载均适合，主要用于要求输出电压脉动小的场合。</a:t>
            </a:r>
          </a:p>
        </p:txBody>
      </p:sp>
      <p:pic>
        <p:nvPicPr>
          <p:cNvPr id="136247"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638" y="1857923"/>
            <a:ext cx="52927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6244"/>
                                        </p:tgtEl>
                                        <p:attrNameLst>
                                          <p:attrName>style.visibility</p:attrName>
                                        </p:attrNameLst>
                                      </p:cBhvr>
                                      <p:to>
                                        <p:strVal val="visible"/>
                                      </p:to>
                                    </p:set>
                                    <p:animEffect transition="in" filter="box(out)">
                                      <p:cBhvr>
                                        <p:cTn id="7" dur="500"/>
                                        <p:tgtEl>
                                          <p:spTgt spid="136244"/>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36247"/>
                                        </p:tgtEl>
                                        <p:attrNameLst>
                                          <p:attrName>style.visibility</p:attrName>
                                        </p:attrNameLst>
                                      </p:cBhvr>
                                      <p:to>
                                        <p:strVal val="visible"/>
                                      </p:to>
                                    </p:set>
                                    <p:anim calcmode="lin" valueType="num">
                                      <p:cBhvr>
                                        <p:cTn id="11" dur="500" fill="hold"/>
                                        <p:tgtEl>
                                          <p:spTgt spid="136247"/>
                                        </p:tgtEl>
                                        <p:attrNameLst>
                                          <p:attrName>ppt_w</p:attrName>
                                        </p:attrNameLst>
                                      </p:cBhvr>
                                      <p:tavLst>
                                        <p:tav tm="0">
                                          <p:val>
                                            <p:fltVal val="0"/>
                                          </p:val>
                                        </p:tav>
                                        <p:tav tm="100000">
                                          <p:val>
                                            <p:strVal val="#ppt_w"/>
                                          </p:val>
                                        </p:tav>
                                      </p:tavLst>
                                    </p:anim>
                                    <p:anim calcmode="lin" valueType="num">
                                      <p:cBhvr>
                                        <p:cTn id="12" dur="500" fill="hold"/>
                                        <p:tgtEl>
                                          <p:spTgt spid="136247"/>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6245"/>
                                        </p:tgtEl>
                                        <p:attrNameLst>
                                          <p:attrName>style.visibility</p:attrName>
                                        </p:attrNameLst>
                                      </p:cBhvr>
                                      <p:to>
                                        <p:strVal val="visible"/>
                                      </p:to>
                                    </p:set>
                                    <p:animEffect transition="in" filter="wipe(left)">
                                      <p:cBhvr>
                                        <p:cTn id="17" dur="500"/>
                                        <p:tgtEl>
                                          <p:spTgt spid="136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6246"/>
                                        </p:tgtEl>
                                        <p:attrNameLst>
                                          <p:attrName>style.visibility</p:attrName>
                                        </p:attrNameLst>
                                      </p:cBhvr>
                                      <p:to>
                                        <p:strVal val="visible"/>
                                      </p:to>
                                    </p:set>
                                    <p:animEffect transition="in" filter="wipe(left)">
                                      <p:cBhvr>
                                        <p:cTn id="22" dur="500"/>
                                        <p:tgtEl>
                                          <p:spTgt spid="136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44" grpId="0" autoUpdateAnimBg="0"/>
      <p:bldP spid="136245" grpId="0" autoUpdateAnimBg="0"/>
      <p:bldP spid="13624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zh-CN" smtClean="0">
                <a:ea typeface="宋体" charset="-122"/>
              </a:rPr>
              <a:t>9.1.2 </a:t>
            </a:r>
            <a:r>
              <a:rPr lang="zh-CN" altLang="en-US" smtClean="0">
                <a:ea typeface="宋体" charset="-122"/>
              </a:rPr>
              <a:t>滤波电路</a:t>
            </a:r>
            <a:r>
              <a:rPr lang="zh-CN" altLang="en-US" smtClean="0">
                <a:ea typeface="楷体_GB2312" pitchFamily="49" charset="-122"/>
              </a:rPr>
              <a:t>（续</a:t>
            </a:r>
            <a:r>
              <a:rPr lang="en-US" altLang="zh-CN" smtClean="0">
                <a:ea typeface="楷体_GB2312" pitchFamily="49" charset="-122"/>
              </a:rPr>
              <a:t>11</a:t>
            </a:r>
            <a:r>
              <a:rPr lang="zh-CN" altLang="en-US" smtClean="0">
                <a:ea typeface="楷体_GB2312" pitchFamily="49" charset="-122"/>
              </a:rPr>
              <a:t>）</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19</a:t>
            </a:fld>
            <a:endParaRPr lang="zh-CN" altLang="en-US"/>
          </a:p>
        </p:txBody>
      </p:sp>
      <p:sp>
        <p:nvSpPr>
          <p:cNvPr id="5126" name="Rectangle 3"/>
          <p:cNvSpPr>
            <a:spLocks noGrp="1" noChangeArrowheads="1"/>
          </p:cNvSpPr>
          <p:nvPr>
            <p:ph sz="quarter" idx="11"/>
          </p:nvPr>
        </p:nvSpPr>
        <p:spPr/>
        <p:txBody>
          <a:bodyPr/>
          <a:lstStyle/>
          <a:p>
            <a:pPr eaLnBrk="1" hangingPunct="1"/>
            <a:r>
              <a:rPr lang="zh-CN" altLang="en-US" sz="2800" smtClean="0">
                <a:solidFill>
                  <a:srgbClr val="FF0000"/>
                </a:solidFill>
                <a:ea typeface="宋体" charset="-122"/>
              </a:rPr>
              <a:t>电阻电容</a:t>
            </a:r>
            <a:r>
              <a:rPr lang="en-US" altLang="zh-CN" sz="2800" smtClean="0">
                <a:solidFill>
                  <a:srgbClr val="FF0000"/>
                </a:solidFill>
                <a:ea typeface="宋体" charset="-122"/>
              </a:rPr>
              <a:t>(</a:t>
            </a:r>
            <a:r>
              <a:rPr lang="en-US" altLang="zh-CN" sz="2800" i="1" smtClean="0">
                <a:solidFill>
                  <a:srgbClr val="FF0000"/>
                </a:solidFill>
                <a:ea typeface="宋体" charset="-122"/>
              </a:rPr>
              <a:t>RC</a:t>
            </a:r>
            <a:r>
              <a:rPr lang="en-US" altLang="zh-CN" sz="2800" smtClean="0">
                <a:solidFill>
                  <a:srgbClr val="FF0000"/>
                </a:solidFill>
                <a:ea typeface="宋体" charset="-122"/>
              </a:rPr>
              <a:t>)</a:t>
            </a:r>
            <a:r>
              <a:rPr lang="zh-CN" altLang="en-US" sz="2800" smtClean="0">
                <a:solidFill>
                  <a:srgbClr val="FF0000"/>
                </a:solidFill>
                <a:ea typeface="宋体" charset="-122"/>
              </a:rPr>
              <a:t>滤波</a:t>
            </a:r>
          </a:p>
        </p:txBody>
      </p:sp>
      <p:sp>
        <p:nvSpPr>
          <p:cNvPr id="137220" name="Text Box 4"/>
          <p:cNvSpPr txBox="1">
            <a:spLocks noChangeArrowheads="1"/>
          </p:cNvSpPr>
          <p:nvPr/>
        </p:nvSpPr>
        <p:spPr bwMode="auto">
          <a:xfrm>
            <a:off x="269824" y="1376208"/>
            <a:ext cx="8844380" cy="146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indent="630238" algn="just" eaLnBrk="1" hangingPunct="1">
              <a:lnSpc>
                <a:spcPct val="130000"/>
              </a:lnSpc>
              <a:spcBef>
                <a:spcPct val="0"/>
              </a:spcBef>
            </a:pPr>
            <a:r>
              <a:rPr kumimoji="1" lang="zh-CN" altLang="en-US" dirty="0">
                <a:latin typeface="楷体_GB2312" pitchFamily="49" charset="-122"/>
              </a:rPr>
              <a:t>由于电感线圈一般有铁心，体积大，重量重，制作和安装都不方便，又只适用于大电流场合，所以一般小功率和小电流的场合往往采用电阻电容滤波。</a:t>
            </a:r>
          </a:p>
        </p:txBody>
      </p:sp>
      <p:sp>
        <p:nvSpPr>
          <p:cNvPr id="137221" name="Text Box 5"/>
          <p:cNvSpPr txBox="1">
            <a:spLocks noChangeArrowheads="1"/>
          </p:cNvSpPr>
          <p:nvPr/>
        </p:nvSpPr>
        <p:spPr bwMode="auto">
          <a:xfrm>
            <a:off x="314794" y="2891020"/>
            <a:ext cx="3725914"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30000"/>
              </a:lnSpc>
              <a:spcBef>
                <a:spcPct val="0"/>
              </a:spcBef>
            </a:pPr>
            <a:r>
              <a:rPr kumimoji="1" lang="zh-CN" altLang="en-US" dirty="0"/>
              <a:t>对直流分量而言，电容相当于开路，负载上的直流电压为</a:t>
            </a:r>
          </a:p>
        </p:txBody>
      </p:sp>
      <p:graphicFrame>
        <p:nvGraphicFramePr>
          <p:cNvPr id="137222" name="Object 6"/>
          <p:cNvGraphicFramePr>
            <a:graphicFrameLocks noChangeAspect="1"/>
          </p:cNvGraphicFramePr>
          <p:nvPr>
            <p:extLst>
              <p:ext uri="{D42A27DB-BD31-4B8C-83A1-F6EECF244321}">
                <p14:modId xmlns:p14="http://schemas.microsoft.com/office/powerpoint/2010/main" val="1153322173"/>
              </p:ext>
            </p:extLst>
          </p:nvPr>
        </p:nvGraphicFramePr>
        <p:xfrm>
          <a:off x="1970088" y="3833813"/>
          <a:ext cx="1784350" cy="860425"/>
        </p:xfrm>
        <a:graphic>
          <a:graphicData uri="http://schemas.openxmlformats.org/presentationml/2006/ole">
            <mc:AlternateContent xmlns:mc="http://schemas.openxmlformats.org/markup-compatibility/2006">
              <mc:Choice xmlns:v="urn:schemas-microsoft-com:vml" Requires="v">
                <p:oleObj spid="_x0000_s5201" name="Equation" r:id="rId3" imgW="965160" imgH="431640" progId="Equation.DSMT4">
                  <p:embed/>
                </p:oleObj>
              </mc:Choice>
              <mc:Fallback>
                <p:oleObj name="Equation" r:id="rId3" imgW="965160" imgH="431640" progId="Equation.DSMT4">
                  <p:embed/>
                  <p:pic>
                    <p:nvPicPr>
                      <p:cNvPr id="0" name="Object 6"/>
                      <p:cNvPicPr>
                        <a:picLocks noChangeAspect="1" noChangeArrowheads="1"/>
                      </p:cNvPicPr>
                      <p:nvPr/>
                    </p:nvPicPr>
                    <p:blipFill>
                      <a:blip r:embed="rId4"/>
                      <a:srcRect/>
                      <a:stretch>
                        <a:fillRect/>
                      </a:stretch>
                    </p:blipFill>
                    <p:spPr bwMode="auto">
                      <a:xfrm>
                        <a:off x="1970088" y="3833813"/>
                        <a:ext cx="178435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74" name="Text Box 58"/>
          <p:cNvSpPr txBox="1">
            <a:spLocks noChangeArrowheads="1"/>
          </p:cNvSpPr>
          <p:nvPr/>
        </p:nvSpPr>
        <p:spPr bwMode="auto">
          <a:xfrm>
            <a:off x="314794" y="4694238"/>
            <a:ext cx="8562506"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30000"/>
              </a:lnSpc>
              <a:spcBef>
                <a:spcPct val="0"/>
              </a:spcBef>
            </a:pPr>
            <a:r>
              <a:rPr kumimoji="1" lang="zh-CN" altLang="en-US" dirty="0"/>
              <a:t>对于各次交流分量，只要电容取得足够大，就能获得比较理想的滤波效果。通常取</a:t>
            </a:r>
          </a:p>
        </p:txBody>
      </p:sp>
      <p:graphicFrame>
        <p:nvGraphicFramePr>
          <p:cNvPr id="137275" name="Object 59"/>
          <p:cNvGraphicFramePr>
            <a:graphicFrameLocks noChangeAspect="1"/>
          </p:cNvGraphicFramePr>
          <p:nvPr>
            <p:extLst>
              <p:ext uri="{D42A27DB-BD31-4B8C-83A1-F6EECF244321}">
                <p14:modId xmlns:p14="http://schemas.microsoft.com/office/powerpoint/2010/main" val="2091690625"/>
              </p:ext>
            </p:extLst>
          </p:nvPr>
        </p:nvGraphicFramePr>
        <p:xfrm>
          <a:off x="3394603" y="5317843"/>
          <a:ext cx="2089150" cy="830262"/>
        </p:xfrm>
        <a:graphic>
          <a:graphicData uri="http://schemas.openxmlformats.org/presentationml/2006/ole">
            <mc:AlternateContent xmlns:mc="http://schemas.openxmlformats.org/markup-compatibility/2006">
              <mc:Choice xmlns:v="urn:schemas-microsoft-com:vml" Requires="v">
                <p:oleObj spid="_x0000_s5202" name="Equation" r:id="rId5" imgW="1066680" imgH="393480" progId="Equation.DSMT4">
                  <p:embed/>
                </p:oleObj>
              </mc:Choice>
              <mc:Fallback>
                <p:oleObj name="Equation" r:id="rId5" imgW="1066680" imgH="393480" progId="Equation.DSMT4">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4603" y="5317843"/>
                        <a:ext cx="2089150"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76" name="AutoShape 60"/>
          <p:cNvSpPr>
            <a:spLocks noChangeArrowheads="1"/>
          </p:cNvSpPr>
          <p:nvPr/>
        </p:nvSpPr>
        <p:spPr bwMode="auto">
          <a:xfrm>
            <a:off x="5826653" y="5654393"/>
            <a:ext cx="723900" cy="190500"/>
          </a:xfrm>
          <a:prstGeom prst="rightArrow">
            <a:avLst>
              <a:gd name="adj1" fmla="val 50000"/>
              <a:gd name="adj2" fmla="val 9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37277" name="Object 61"/>
          <p:cNvGraphicFramePr>
            <a:graphicFrameLocks noChangeAspect="1"/>
          </p:cNvGraphicFramePr>
          <p:nvPr>
            <p:extLst>
              <p:ext uri="{D42A27DB-BD31-4B8C-83A1-F6EECF244321}">
                <p14:modId xmlns:p14="http://schemas.microsoft.com/office/powerpoint/2010/main" val="235313044"/>
              </p:ext>
            </p:extLst>
          </p:nvPr>
        </p:nvGraphicFramePr>
        <p:xfrm>
          <a:off x="6742640" y="5319430"/>
          <a:ext cx="1239838" cy="844550"/>
        </p:xfrm>
        <a:graphic>
          <a:graphicData uri="http://schemas.openxmlformats.org/presentationml/2006/ole">
            <mc:AlternateContent xmlns:mc="http://schemas.openxmlformats.org/markup-compatibility/2006">
              <mc:Choice xmlns:v="urn:schemas-microsoft-com:vml" Requires="v">
                <p:oleObj spid="_x0000_s5203" name="Equation" r:id="rId7" imgW="622080" imgH="393480" progId="Equation.DSMT4">
                  <p:embed/>
                </p:oleObj>
              </mc:Choice>
              <mc:Fallback>
                <p:oleObj name="Equation" r:id="rId7" imgW="622080" imgH="393480" progId="Equation.DSMT4">
                  <p:embed/>
                  <p:pic>
                    <p:nvPicPr>
                      <p:cNvPr id="0" name="Object 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2640" y="5319430"/>
                        <a:ext cx="1239838"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7278" name="Picture 62"/>
          <p:cNvPicPr>
            <a:picLocks noChangeAspect="1" noChangeArrowheads="1"/>
          </p:cNvPicPr>
          <p:nvPr/>
        </p:nvPicPr>
        <p:blipFill>
          <a:blip r:embed="rId9">
            <a:extLst>
              <a:ext uri="{28A0092B-C50C-407E-A947-70E740481C1C}">
                <a14:useLocalDpi xmlns:a14="http://schemas.microsoft.com/office/drawing/2010/main" val="0"/>
              </a:ext>
            </a:extLst>
          </a:blip>
          <a:srcRect r="5643"/>
          <a:stretch>
            <a:fillRect/>
          </a:stretch>
        </p:blipFill>
        <p:spPr bwMode="auto">
          <a:xfrm>
            <a:off x="4329843" y="2266637"/>
            <a:ext cx="4830762"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37220"/>
                                        </p:tgtEl>
                                        <p:attrNameLst>
                                          <p:attrName>style.visibility</p:attrName>
                                        </p:attrNameLst>
                                      </p:cBhvr>
                                      <p:to>
                                        <p:strVal val="visible"/>
                                      </p:to>
                                    </p:set>
                                  </p:childTnLst>
                                </p:cTn>
                              </p:par>
                            </p:childTnLst>
                          </p:cTn>
                        </p:par>
                        <p:par>
                          <p:cTn id="7" fill="hold" nodeType="afterGroup">
                            <p:stCondLst>
                              <p:cond delay="4950"/>
                            </p:stCondLst>
                            <p:childTnLst>
                              <p:par>
                                <p:cTn id="8" presetID="23" presetClass="entr" presetSubtype="16" fill="hold" nodeType="afterEffect">
                                  <p:stCondLst>
                                    <p:cond delay="0"/>
                                  </p:stCondLst>
                                  <p:childTnLst>
                                    <p:set>
                                      <p:cBhvr>
                                        <p:cTn id="9" dur="1" fill="hold">
                                          <p:stCondLst>
                                            <p:cond delay="0"/>
                                          </p:stCondLst>
                                        </p:cTn>
                                        <p:tgtEl>
                                          <p:spTgt spid="137278"/>
                                        </p:tgtEl>
                                        <p:attrNameLst>
                                          <p:attrName>style.visibility</p:attrName>
                                        </p:attrNameLst>
                                      </p:cBhvr>
                                      <p:to>
                                        <p:strVal val="visible"/>
                                      </p:to>
                                    </p:set>
                                    <p:anim calcmode="lin" valueType="num">
                                      <p:cBhvr>
                                        <p:cTn id="10" dur="500" fill="hold"/>
                                        <p:tgtEl>
                                          <p:spTgt spid="137278"/>
                                        </p:tgtEl>
                                        <p:attrNameLst>
                                          <p:attrName>ppt_w</p:attrName>
                                        </p:attrNameLst>
                                      </p:cBhvr>
                                      <p:tavLst>
                                        <p:tav tm="0">
                                          <p:val>
                                            <p:fltVal val="0"/>
                                          </p:val>
                                        </p:tav>
                                        <p:tav tm="100000">
                                          <p:val>
                                            <p:strVal val="#ppt_w"/>
                                          </p:val>
                                        </p:tav>
                                      </p:tavLst>
                                    </p:anim>
                                    <p:anim calcmode="lin" valueType="num">
                                      <p:cBhvr>
                                        <p:cTn id="11" dur="500" fill="hold"/>
                                        <p:tgtEl>
                                          <p:spTgt spid="137278"/>
                                        </p:tgtEl>
                                        <p:attrNameLst>
                                          <p:attrName>ppt_h</p:attrName>
                                        </p:attrNameLst>
                                      </p:cBhvr>
                                      <p:tavLst>
                                        <p:tav tm="0">
                                          <p:val>
                                            <p:fltVal val="0"/>
                                          </p:val>
                                        </p:tav>
                                        <p:tav tm="100000">
                                          <p:val>
                                            <p:strVal val="#ppt_h"/>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137221"/>
                                        </p:tgtEl>
                                        <p:attrNameLst>
                                          <p:attrName>style.visibility</p:attrName>
                                        </p:attrNameLst>
                                      </p:cBhvr>
                                      <p:to>
                                        <p:strVal val="visible"/>
                                      </p:to>
                                    </p:set>
                                  </p:childTnLst>
                                </p:cTn>
                              </p:par>
                            </p:childTnLst>
                          </p:cTn>
                        </p:par>
                        <p:par>
                          <p:cTn id="16" fill="hold" nodeType="afterGroup">
                            <p:stCondLst>
                              <p:cond delay="1875"/>
                            </p:stCondLst>
                            <p:childTnLst>
                              <p:par>
                                <p:cTn id="17" presetID="22" presetClass="entr" presetSubtype="8" fill="hold" nodeType="afterEffect">
                                  <p:stCondLst>
                                    <p:cond delay="0"/>
                                  </p:stCondLst>
                                  <p:childTnLst>
                                    <p:set>
                                      <p:cBhvr>
                                        <p:cTn id="18" dur="1" fill="hold">
                                          <p:stCondLst>
                                            <p:cond delay="0"/>
                                          </p:stCondLst>
                                        </p:cTn>
                                        <p:tgtEl>
                                          <p:spTgt spid="137222"/>
                                        </p:tgtEl>
                                        <p:attrNameLst>
                                          <p:attrName>style.visibility</p:attrName>
                                        </p:attrNameLst>
                                      </p:cBhvr>
                                      <p:to>
                                        <p:strVal val="visible"/>
                                      </p:to>
                                    </p:set>
                                    <p:animEffect transition="in" filter="wipe(left)">
                                      <p:cBhvr>
                                        <p:cTn id="19" dur="500"/>
                                        <p:tgtEl>
                                          <p:spTgt spid="13722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type="lt">
                                    <p:tmAbs val="75"/>
                                  </p:iterate>
                                  <p:childTnLst>
                                    <p:set>
                                      <p:cBhvr>
                                        <p:cTn id="23" dur="1" fill="hold">
                                          <p:stCondLst>
                                            <p:cond delay="74"/>
                                          </p:stCondLst>
                                        </p:cTn>
                                        <p:tgtEl>
                                          <p:spTgt spid="137274"/>
                                        </p:tgtEl>
                                        <p:attrNameLst>
                                          <p:attrName>style.visibility</p:attrName>
                                        </p:attrNameLst>
                                      </p:cBhvr>
                                      <p:to>
                                        <p:strVal val="visible"/>
                                      </p:to>
                                    </p:set>
                                  </p:childTnLst>
                                </p:cTn>
                              </p:par>
                            </p:childTnLst>
                          </p:cTn>
                        </p:par>
                        <p:par>
                          <p:cTn id="24" fill="hold" nodeType="afterGroup">
                            <p:stCondLst>
                              <p:cond delay="2700"/>
                            </p:stCondLst>
                            <p:childTnLst>
                              <p:par>
                                <p:cTn id="25" presetID="22" presetClass="entr" presetSubtype="8" fill="hold" nodeType="afterEffect">
                                  <p:stCondLst>
                                    <p:cond delay="0"/>
                                  </p:stCondLst>
                                  <p:childTnLst>
                                    <p:set>
                                      <p:cBhvr>
                                        <p:cTn id="26" dur="1" fill="hold">
                                          <p:stCondLst>
                                            <p:cond delay="0"/>
                                          </p:stCondLst>
                                        </p:cTn>
                                        <p:tgtEl>
                                          <p:spTgt spid="137275"/>
                                        </p:tgtEl>
                                        <p:attrNameLst>
                                          <p:attrName>style.visibility</p:attrName>
                                        </p:attrNameLst>
                                      </p:cBhvr>
                                      <p:to>
                                        <p:strVal val="visible"/>
                                      </p:to>
                                    </p:set>
                                    <p:animEffect transition="in" filter="wipe(left)">
                                      <p:cBhvr>
                                        <p:cTn id="27" dur="500"/>
                                        <p:tgtEl>
                                          <p:spTgt spid="137275"/>
                                        </p:tgtEl>
                                      </p:cBhvr>
                                    </p:animEffect>
                                  </p:childTnLst>
                                </p:cTn>
                              </p:par>
                            </p:childTnLst>
                          </p:cTn>
                        </p:par>
                        <p:par>
                          <p:cTn id="28" fill="hold" nodeType="afterGroup">
                            <p:stCondLst>
                              <p:cond delay="3200"/>
                            </p:stCondLst>
                            <p:childTnLst>
                              <p:par>
                                <p:cTn id="29" presetID="22" presetClass="entr" presetSubtype="8" fill="hold" grpId="0" nodeType="afterEffect">
                                  <p:stCondLst>
                                    <p:cond delay="0"/>
                                  </p:stCondLst>
                                  <p:childTnLst>
                                    <p:set>
                                      <p:cBhvr>
                                        <p:cTn id="30" dur="1" fill="hold">
                                          <p:stCondLst>
                                            <p:cond delay="0"/>
                                          </p:stCondLst>
                                        </p:cTn>
                                        <p:tgtEl>
                                          <p:spTgt spid="137276"/>
                                        </p:tgtEl>
                                        <p:attrNameLst>
                                          <p:attrName>style.visibility</p:attrName>
                                        </p:attrNameLst>
                                      </p:cBhvr>
                                      <p:to>
                                        <p:strVal val="visible"/>
                                      </p:to>
                                    </p:set>
                                    <p:animEffect transition="in" filter="wipe(left)">
                                      <p:cBhvr>
                                        <p:cTn id="31" dur="500"/>
                                        <p:tgtEl>
                                          <p:spTgt spid="137276"/>
                                        </p:tgtEl>
                                      </p:cBhvr>
                                    </p:animEffect>
                                  </p:childTnLst>
                                </p:cTn>
                              </p:par>
                            </p:childTnLst>
                          </p:cTn>
                        </p:par>
                        <p:par>
                          <p:cTn id="32" fill="hold" nodeType="afterGroup">
                            <p:stCondLst>
                              <p:cond delay="3700"/>
                            </p:stCondLst>
                            <p:childTnLst>
                              <p:par>
                                <p:cTn id="33" presetID="22" presetClass="entr" presetSubtype="8" fill="hold" nodeType="afterEffect">
                                  <p:stCondLst>
                                    <p:cond delay="0"/>
                                  </p:stCondLst>
                                  <p:childTnLst>
                                    <p:set>
                                      <p:cBhvr>
                                        <p:cTn id="34" dur="1" fill="hold">
                                          <p:stCondLst>
                                            <p:cond delay="0"/>
                                          </p:stCondLst>
                                        </p:cTn>
                                        <p:tgtEl>
                                          <p:spTgt spid="137277"/>
                                        </p:tgtEl>
                                        <p:attrNameLst>
                                          <p:attrName>style.visibility</p:attrName>
                                        </p:attrNameLst>
                                      </p:cBhvr>
                                      <p:to>
                                        <p:strVal val="visible"/>
                                      </p:to>
                                    </p:set>
                                    <p:animEffect transition="in" filter="wipe(left)">
                                      <p:cBhvr>
                                        <p:cTn id="35" dur="500"/>
                                        <p:tgtEl>
                                          <p:spTgt spid="137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utoUpdateAnimBg="0"/>
      <p:bldP spid="137221" grpId="0" autoUpdateAnimBg="0"/>
      <p:bldP spid="137274" grpId="0" autoUpdateAnimBg="0"/>
      <p:bldP spid="13727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smtClean="0">
                <a:ea typeface="宋体" charset="-122"/>
              </a:rPr>
              <a:t>本章教学内容</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2</a:t>
            </a:fld>
            <a:endParaRPr lang="zh-CN" altLang="en-US"/>
          </a:p>
        </p:txBody>
      </p:sp>
      <p:sp>
        <p:nvSpPr>
          <p:cNvPr id="21507" name="内容占位符 2"/>
          <p:cNvSpPr>
            <a:spLocks noGrp="1"/>
          </p:cNvSpPr>
          <p:nvPr>
            <p:ph sz="quarter" idx="11"/>
          </p:nvPr>
        </p:nvSpPr>
        <p:spPr/>
        <p:txBody>
          <a:bodyPr/>
          <a:lstStyle/>
          <a:p>
            <a:pPr eaLnBrk="1" hangingPunct="1">
              <a:lnSpc>
                <a:spcPct val="150000"/>
              </a:lnSpc>
              <a:spcBef>
                <a:spcPct val="0"/>
              </a:spcBef>
              <a:buFont typeface="Wingdings" pitchFamily="2" charset="2"/>
              <a:buNone/>
            </a:pPr>
            <a:r>
              <a:rPr lang="en-US" altLang="zh-CN" smtClean="0">
                <a:ea typeface="宋体" charset="-122"/>
              </a:rPr>
              <a:t>9.1 </a:t>
            </a:r>
            <a:r>
              <a:rPr lang="zh-CN" altLang="en-US" smtClean="0">
                <a:ea typeface="宋体" charset="-122"/>
              </a:rPr>
              <a:t>整流滤波电路</a:t>
            </a:r>
            <a:endParaRPr lang="en-US" altLang="zh-CN" smtClean="0">
              <a:ea typeface="宋体" charset="-122"/>
            </a:endParaRPr>
          </a:p>
          <a:p>
            <a:pPr eaLnBrk="1" hangingPunct="1">
              <a:lnSpc>
                <a:spcPct val="150000"/>
              </a:lnSpc>
              <a:spcBef>
                <a:spcPct val="0"/>
              </a:spcBef>
              <a:buFont typeface="Wingdings" pitchFamily="2" charset="2"/>
              <a:buNone/>
            </a:pPr>
            <a:r>
              <a:rPr lang="en-US" altLang="zh-CN" smtClean="0">
                <a:ea typeface="宋体" charset="-122"/>
              </a:rPr>
              <a:t>9.2 </a:t>
            </a:r>
            <a:r>
              <a:rPr lang="zh-CN" altLang="en-US" smtClean="0">
                <a:ea typeface="宋体" charset="-122"/>
              </a:rPr>
              <a:t>稳压二极管稳压电路</a:t>
            </a:r>
            <a:endParaRPr lang="en-US" altLang="zh-CN" smtClean="0">
              <a:ea typeface="宋体" charset="-122"/>
            </a:endParaRPr>
          </a:p>
          <a:p>
            <a:pPr eaLnBrk="1" hangingPunct="1">
              <a:lnSpc>
                <a:spcPct val="150000"/>
              </a:lnSpc>
              <a:spcBef>
                <a:spcPct val="0"/>
              </a:spcBef>
              <a:buFont typeface="Wingdings" pitchFamily="2" charset="2"/>
              <a:buNone/>
            </a:pPr>
            <a:r>
              <a:rPr lang="en-US" altLang="zh-CN" smtClean="0">
                <a:ea typeface="宋体" charset="-122"/>
              </a:rPr>
              <a:t>9.3 </a:t>
            </a:r>
            <a:r>
              <a:rPr lang="zh-CN" altLang="en-US" smtClean="0">
                <a:ea typeface="宋体" charset="-122"/>
              </a:rPr>
              <a:t>串联型线性稳压电路</a:t>
            </a:r>
            <a:endParaRPr lang="en-US" altLang="zh-CN" smtClean="0">
              <a:ea typeface="宋体" charset="-122"/>
            </a:endParaRPr>
          </a:p>
          <a:p>
            <a:pPr eaLnBrk="1" hangingPunct="1">
              <a:lnSpc>
                <a:spcPct val="150000"/>
              </a:lnSpc>
              <a:spcBef>
                <a:spcPct val="0"/>
              </a:spcBef>
              <a:buFont typeface="Wingdings" pitchFamily="2" charset="2"/>
              <a:buNone/>
            </a:pPr>
            <a:r>
              <a:rPr lang="en-US" altLang="zh-CN" smtClean="0">
                <a:ea typeface="宋体" charset="-122"/>
              </a:rPr>
              <a:t>9.4 </a:t>
            </a:r>
            <a:r>
              <a:rPr lang="zh-CN" altLang="en-US" smtClean="0">
                <a:ea typeface="宋体" charset="-122"/>
              </a:rPr>
              <a:t>集成稳压电路</a:t>
            </a:r>
            <a:endParaRPr lang="en-US" altLang="zh-CN" smtClean="0">
              <a:ea typeface="宋体" charset="-122"/>
            </a:endParaRPr>
          </a:p>
          <a:p>
            <a:pPr eaLnBrk="1" hangingPunct="1">
              <a:lnSpc>
                <a:spcPct val="150000"/>
              </a:lnSpc>
              <a:spcBef>
                <a:spcPct val="0"/>
              </a:spcBef>
              <a:buFont typeface="Wingdings" pitchFamily="2" charset="2"/>
              <a:buNone/>
            </a:pPr>
            <a:r>
              <a:rPr lang="en-US" altLang="zh-CN" smtClean="0">
                <a:ea typeface="宋体" charset="-122"/>
              </a:rPr>
              <a:t>9.5 </a:t>
            </a:r>
            <a:r>
              <a:rPr lang="zh-CN" altLang="en-US" smtClean="0">
                <a:ea typeface="宋体" charset="-122"/>
              </a:rPr>
              <a:t>开关型稳压电路</a:t>
            </a:r>
            <a:endParaRPr lang="en-US" altLang="zh-CN" smtClean="0">
              <a:ea typeface="宋体"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ea typeface="宋体" charset="-122"/>
              </a:rPr>
              <a:t>9.1.2 </a:t>
            </a:r>
            <a:r>
              <a:rPr lang="zh-CN" altLang="en-US" smtClean="0">
                <a:ea typeface="宋体" charset="-122"/>
              </a:rPr>
              <a:t>滤波电路</a:t>
            </a:r>
            <a:r>
              <a:rPr lang="zh-CN" altLang="en-US" smtClean="0">
                <a:ea typeface="楷体_GB2312" pitchFamily="49" charset="-122"/>
              </a:rPr>
              <a:t>（续</a:t>
            </a:r>
            <a:r>
              <a:rPr lang="en-US" altLang="zh-CN" smtClean="0">
                <a:ea typeface="楷体_GB2312" pitchFamily="49" charset="-122"/>
              </a:rPr>
              <a:t>12</a:t>
            </a:r>
            <a:r>
              <a:rPr lang="zh-CN" altLang="en-US" smtClean="0">
                <a:ea typeface="楷体_GB2312" pitchFamily="49" charset="-122"/>
              </a:rPr>
              <a:t>）</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20</a:t>
            </a:fld>
            <a:endParaRPr lang="zh-CN" altLang="en-US"/>
          </a:p>
        </p:txBody>
      </p:sp>
      <p:sp>
        <p:nvSpPr>
          <p:cNvPr id="32771" name="Rectangle 3"/>
          <p:cNvSpPr>
            <a:spLocks noGrp="1" noChangeArrowheads="1"/>
          </p:cNvSpPr>
          <p:nvPr>
            <p:ph sz="quarter" idx="11"/>
          </p:nvPr>
        </p:nvSpPr>
        <p:spPr/>
        <p:txBody>
          <a:bodyPr/>
          <a:lstStyle/>
          <a:p>
            <a:pPr eaLnBrk="1" hangingPunct="1"/>
            <a:r>
              <a:rPr lang="en-US" altLang="zh-CN" sz="2800" i="1" dirty="0" smtClean="0">
                <a:solidFill>
                  <a:srgbClr val="FF0000"/>
                </a:solidFill>
                <a:ea typeface="宋体" charset="-122"/>
              </a:rPr>
              <a:t>RC</a:t>
            </a:r>
            <a:r>
              <a:rPr lang="en-US" altLang="zh-CN" sz="2800" dirty="0" smtClean="0">
                <a:solidFill>
                  <a:srgbClr val="FF0000"/>
                </a:solidFill>
                <a:ea typeface="宋体" charset="-122"/>
              </a:rPr>
              <a:t>-</a:t>
            </a:r>
            <a:r>
              <a:rPr lang="en-US" altLang="zh-CN" sz="2800" dirty="0" smtClean="0">
                <a:solidFill>
                  <a:srgbClr val="FF0000"/>
                </a:solidFill>
                <a:ea typeface="宋体" charset="-122"/>
                <a:sym typeface="Symbol" pitchFamily="18" charset="2"/>
              </a:rPr>
              <a:t></a:t>
            </a:r>
            <a:r>
              <a:rPr lang="zh-CN" altLang="en-US" sz="2800" dirty="0" smtClean="0">
                <a:solidFill>
                  <a:srgbClr val="FF0000"/>
                </a:solidFill>
                <a:ea typeface="宋体" charset="-122"/>
                <a:sym typeface="Symbol" pitchFamily="18" charset="2"/>
              </a:rPr>
              <a:t>型滤波</a:t>
            </a:r>
          </a:p>
        </p:txBody>
      </p:sp>
      <p:sp>
        <p:nvSpPr>
          <p:cNvPr id="138298" name="Text Box 58"/>
          <p:cNvSpPr txBox="1">
            <a:spLocks noChangeArrowheads="1"/>
          </p:cNvSpPr>
          <p:nvPr/>
        </p:nvSpPr>
        <p:spPr bwMode="auto">
          <a:xfrm>
            <a:off x="367078" y="2435225"/>
            <a:ext cx="404971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spcBef>
                <a:spcPct val="0"/>
              </a:spcBef>
            </a:pPr>
            <a:r>
              <a:rPr lang="zh-CN" altLang="en-US" dirty="0">
                <a:sym typeface="Symbol" pitchFamily="18" charset="2"/>
              </a:rPr>
              <a:t>由于电阻</a:t>
            </a:r>
            <a:r>
              <a:rPr lang="en-US" altLang="zh-CN" i="1" dirty="0">
                <a:sym typeface="Symbol" pitchFamily="18" charset="2"/>
              </a:rPr>
              <a:t>R </a:t>
            </a:r>
            <a:r>
              <a:rPr lang="zh-CN" altLang="en-US" dirty="0">
                <a:sym typeface="Symbol" pitchFamily="18" charset="2"/>
              </a:rPr>
              <a:t>的存在，损</a:t>
            </a:r>
            <a:br>
              <a:rPr lang="zh-CN" altLang="en-US" dirty="0">
                <a:sym typeface="Symbol" pitchFamily="18" charset="2"/>
              </a:rPr>
            </a:br>
            <a:r>
              <a:rPr lang="zh-CN" altLang="en-US" dirty="0">
                <a:sym typeface="Symbol" pitchFamily="18" charset="2"/>
              </a:rPr>
              <a:t>失了部分电压，输出直</a:t>
            </a:r>
            <a:br>
              <a:rPr lang="zh-CN" altLang="en-US" dirty="0">
                <a:sym typeface="Symbol" pitchFamily="18" charset="2"/>
              </a:rPr>
            </a:br>
            <a:r>
              <a:rPr lang="zh-CN" altLang="en-US" dirty="0">
                <a:sym typeface="Symbol" pitchFamily="18" charset="2"/>
              </a:rPr>
              <a:t>流电压比电容滤波小，</a:t>
            </a:r>
            <a:br>
              <a:rPr lang="zh-CN" altLang="en-US" dirty="0">
                <a:sym typeface="Symbol" pitchFamily="18" charset="2"/>
              </a:rPr>
            </a:br>
            <a:r>
              <a:rPr lang="zh-CN" altLang="en-US" dirty="0">
                <a:sym typeface="Symbol" pitchFamily="18" charset="2"/>
              </a:rPr>
              <a:t>所以电阻</a:t>
            </a:r>
            <a:r>
              <a:rPr lang="en-US" altLang="zh-CN" i="1" dirty="0">
                <a:sym typeface="Symbol" pitchFamily="18" charset="2"/>
              </a:rPr>
              <a:t>R </a:t>
            </a:r>
            <a:r>
              <a:rPr lang="zh-CN" altLang="en-US" dirty="0">
                <a:sym typeface="Symbol" pitchFamily="18" charset="2"/>
              </a:rPr>
              <a:t>不能取得太</a:t>
            </a:r>
            <a:br>
              <a:rPr lang="zh-CN" altLang="en-US" dirty="0">
                <a:sym typeface="Symbol" pitchFamily="18" charset="2"/>
              </a:rPr>
            </a:br>
            <a:r>
              <a:rPr lang="zh-CN" altLang="en-US" dirty="0">
                <a:sym typeface="Symbol" pitchFamily="18" charset="2"/>
              </a:rPr>
              <a:t>大（一般取</a:t>
            </a:r>
            <a:r>
              <a:rPr lang="en-US" altLang="zh-CN" dirty="0">
                <a:sym typeface="Symbol" pitchFamily="18" charset="2"/>
              </a:rPr>
              <a:t>100</a:t>
            </a:r>
            <a:r>
              <a:rPr lang="zh-CN" altLang="en-US" dirty="0">
                <a:sym typeface="Symbol" pitchFamily="18" charset="2"/>
              </a:rPr>
              <a:t>左右）。</a:t>
            </a:r>
            <a:endParaRPr lang="zh-CN" altLang="zh-CN" dirty="0">
              <a:sym typeface="Symbol" pitchFamily="18" charset="2"/>
            </a:endParaRPr>
          </a:p>
        </p:txBody>
      </p:sp>
      <p:sp>
        <p:nvSpPr>
          <p:cNvPr id="138299" name="Rectangle 59"/>
          <p:cNvSpPr>
            <a:spLocks noChangeArrowheads="1"/>
          </p:cNvSpPr>
          <p:nvPr/>
        </p:nvSpPr>
        <p:spPr bwMode="auto">
          <a:xfrm>
            <a:off x="368848" y="1275000"/>
            <a:ext cx="87026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50000"/>
              </a:lnSpc>
              <a:spcBef>
                <a:spcPct val="0"/>
              </a:spcBef>
            </a:pPr>
            <a:r>
              <a:rPr lang="en-US" altLang="zh-CN" sz="1800" dirty="0"/>
              <a:t>        </a:t>
            </a:r>
            <a:r>
              <a:rPr lang="en-US" altLang="zh-CN" i="1" dirty="0"/>
              <a:t>RC</a:t>
            </a:r>
            <a:r>
              <a:rPr lang="en-US" altLang="zh-CN" dirty="0"/>
              <a:t>-</a:t>
            </a:r>
            <a:r>
              <a:rPr lang="en-US" altLang="zh-CN" dirty="0">
                <a:sym typeface="Symbol" pitchFamily="18" charset="2"/>
              </a:rPr>
              <a:t> </a:t>
            </a:r>
            <a:r>
              <a:rPr lang="zh-CN" altLang="en-US" dirty="0">
                <a:sym typeface="Symbol" pitchFamily="18" charset="2"/>
              </a:rPr>
              <a:t>型滤波是在电容滤波的基础上，再增加了一级</a:t>
            </a:r>
            <a:r>
              <a:rPr lang="en-US" altLang="zh-CN" i="1" dirty="0">
                <a:sym typeface="Symbol" pitchFamily="18" charset="2"/>
              </a:rPr>
              <a:t>RC</a:t>
            </a:r>
            <a:r>
              <a:rPr lang="zh-CN" altLang="en-US" dirty="0">
                <a:sym typeface="Symbol" pitchFamily="18" charset="2"/>
              </a:rPr>
              <a:t>低通滤波电路，所以，滤波效果比电容滤波好。</a:t>
            </a:r>
          </a:p>
        </p:txBody>
      </p:sp>
      <p:sp>
        <p:nvSpPr>
          <p:cNvPr id="138300" name="Text Box 60"/>
          <p:cNvSpPr txBox="1">
            <a:spLocks noChangeArrowheads="1"/>
          </p:cNvSpPr>
          <p:nvPr/>
        </p:nvSpPr>
        <p:spPr bwMode="auto">
          <a:xfrm>
            <a:off x="400050" y="4702175"/>
            <a:ext cx="462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i="1"/>
              <a:t>RC</a:t>
            </a:r>
            <a:r>
              <a:rPr lang="en-US" altLang="zh-CN"/>
              <a:t>-</a:t>
            </a:r>
            <a:r>
              <a:rPr lang="en-US" altLang="zh-CN">
                <a:sym typeface="Symbol" pitchFamily="18" charset="2"/>
              </a:rPr>
              <a:t> </a:t>
            </a:r>
            <a:r>
              <a:rPr lang="zh-CN" altLang="en-US">
                <a:sym typeface="Symbol" pitchFamily="18" charset="2"/>
              </a:rPr>
              <a:t>型滤波</a:t>
            </a:r>
            <a:r>
              <a:rPr kumimoji="1" lang="zh-CN" altLang="en-US"/>
              <a:t>输出电压直流分量：</a:t>
            </a:r>
          </a:p>
        </p:txBody>
      </p:sp>
      <p:sp>
        <p:nvSpPr>
          <p:cNvPr id="138301" name="Text Box 61"/>
          <p:cNvSpPr txBox="1">
            <a:spLocks noChangeArrowheads="1"/>
          </p:cNvSpPr>
          <p:nvPr/>
        </p:nvSpPr>
        <p:spPr bwMode="auto">
          <a:xfrm>
            <a:off x="512763" y="5273675"/>
            <a:ext cx="355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dirty="0"/>
              <a:t>采用半波整流电容滤波：</a:t>
            </a:r>
          </a:p>
        </p:txBody>
      </p:sp>
      <p:sp>
        <p:nvSpPr>
          <p:cNvPr id="138302" name="Text Box 62"/>
          <p:cNvSpPr txBox="1">
            <a:spLocks noChangeArrowheads="1"/>
          </p:cNvSpPr>
          <p:nvPr/>
        </p:nvSpPr>
        <p:spPr bwMode="auto">
          <a:xfrm>
            <a:off x="512763" y="5862638"/>
            <a:ext cx="355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a:t>采用全波整流电容滤波：</a:t>
            </a:r>
          </a:p>
        </p:txBody>
      </p:sp>
      <p:sp>
        <p:nvSpPr>
          <p:cNvPr id="138303" name="Text Box 63"/>
          <p:cNvSpPr txBox="1">
            <a:spLocks noChangeArrowheads="1"/>
          </p:cNvSpPr>
          <p:nvPr/>
        </p:nvSpPr>
        <p:spPr bwMode="auto">
          <a:xfrm>
            <a:off x="3949700" y="5264150"/>
            <a:ext cx="141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U</a:t>
            </a:r>
            <a:r>
              <a:rPr kumimoji="1" lang="en-US" altLang="zh-CN" baseline="-25000">
                <a:ea typeface="宋体" charset="-122"/>
              </a:rPr>
              <a:t>o</a:t>
            </a:r>
            <a:r>
              <a:rPr kumimoji="1" lang="en-US" altLang="zh-CN">
                <a:ea typeface="宋体" charset="-122"/>
              </a:rPr>
              <a:t>≈1.0</a:t>
            </a:r>
            <a:r>
              <a:rPr kumimoji="1" lang="en-US" altLang="zh-CN" i="1">
                <a:ea typeface="宋体" charset="-122"/>
              </a:rPr>
              <a:t>U</a:t>
            </a:r>
          </a:p>
        </p:txBody>
      </p:sp>
      <p:sp>
        <p:nvSpPr>
          <p:cNvPr id="138304" name="Text Box 64"/>
          <p:cNvSpPr txBox="1">
            <a:spLocks noChangeArrowheads="1"/>
          </p:cNvSpPr>
          <p:nvPr/>
        </p:nvSpPr>
        <p:spPr bwMode="auto">
          <a:xfrm>
            <a:off x="3949700" y="5856288"/>
            <a:ext cx="141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U</a:t>
            </a:r>
            <a:r>
              <a:rPr kumimoji="1" lang="en-US" altLang="zh-CN" baseline="-25000">
                <a:ea typeface="宋体" charset="-122"/>
              </a:rPr>
              <a:t>o</a:t>
            </a:r>
            <a:r>
              <a:rPr kumimoji="1" lang="en-US" altLang="zh-CN">
                <a:ea typeface="宋体" charset="-122"/>
              </a:rPr>
              <a:t>≈1.2</a:t>
            </a:r>
            <a:r>
              <a:rPr kumimoji="1" lang="en-US" altLang="zh-CN" i="1">
                <a:ea typeface="宋体" charset="-122"/>
              </a:rPr>
              <a:t>U</a:t>
            </a:r>
          </a:p>
        </p:txBody>
      </p:sp>
      <p:pic>
        <p:nvPicPr>
          <p:cNvPr id="138305" name="Picture 65"/>
          <p:cNvPicPr>
            <a:picLocks noChangeAspect="1" noChangeArrowheads="1"/>
          </p:cNvPicPr>
          <p:nvPr/>
        </p:nvPicPr>
        <p:blipFill>
          <a:blip r:embed="rId2">
            <a:extLst>
              <a:ext uri="{28A0092B-C50C-407E-A947-70E740481C1C}">
                <a14:useLocalDpi xmlns:a14="http://schemas.microsoft.com/office/drawing/2010/main" val="0"/>
              </a:ext>
            </a:extLst>
          </a:blip>
          <a:srcRect r="5219"/>
          <a:stretch>
            <a:fillRect/>
          </a:stretch>
        </p:blipFill>
        <p:spPr bwMode="auto">
          <a:xfrm>
            <a:off x="4142335" y="2180860"/>
            <a:ext cx="4929188"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8299"/>
                                        </p:tgtEl>
                                        <p:attrNameLst>
                                          <p:attrName>style.visibility</p:attrName>
                                        </p:attrNameLst>
                                      </p:cBhvr>
                                      <p:to>
                                        <p:strVal val="visible"/>
                                      </p:to>
                                    </p:set>
                                    <p:animEffect transition="in" filter="checkerboard(across)">
                                      <p:cBhvr>
                                        <p:cTn id="7" dur="500"/>
                                        <p:tgtEl>
                                          <p:spTgt spid="138299"/>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38305"/>
                                        </p:tgtEl>
                                        <p:attrNameLst>
                                          <p:attrName>style.visibility</p:attrName>
                                        </p:attrNameLst>
                                      </p:cBhvr>
                                      <p:to>
                                        <p:strVal val="visible"/>
                                      </p:to>
                                    </p:set>
                                    <p:anim calcmode="lin" valueType="num">
                                      <p:cBhvr>
                                        <p:cTn id="11" dur="500" fill="hold"/>
                                        <p:tgtEl>
                                          <p:spTgt spid="138305"/>
                                        </p:tgtEl>
                                        <p:attrNameLst>
                                          <p:attrName>ppt_w</p:attrName>
                                        </p:attrNameLst>
                                      </p:cBhvr>
                                      <p:tavLst>
                                        <p:tav tm="0">
                                          <p:val>
                                            <p:fltVal val="0"/>
                                          </p:val>
                                        </p:tav>
                                        <p:tav tm="100000">
                                          <p:val>
                                            <p:strVal val="#ppt_w"/>
                                          </p:val>
                                        </p:tav>
                                      </p:tavLst>
                                    </p:anim>
                                    <p:anim calcmode="lin" valueType="num">
                                      <p:cBhvr>
                                        <p:cTn id="12" dur="500" fill="hold"/>
                                        <p:tgtEl>
                                          <p:spTgt spid="138305"/>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iterate type="lt">
                                    <p:tmPct val="100000"/>
                                  </p:iterate>
                                  <p:childTnLst>
                                    <p:set>
                                      <p:cBhvr>
                                        <p:cTn id="16" dur="1" fill="hold">
                                          <p:stCondLst>
                                            <p:cond delay="0"/>
                                          </p:stCondLst>
                                        </p:cTn>
                                        <p:tgtEl>
                                          <p:spTgt spid="138298"/>
                                        </p:tgtEl>
                                        <p:attrNameLst>
                                          <p:attrName>style.visibility</p:attrName>
                                        </p:attrNameLst>
                                      </p:cBhvr>
                                      <p:to>
                                        <p:strVal val="visible"/>
                                      </p:to>
                                    </p:set>
                                    <p:animEffect transition="in" filter="checkerboard(across)">
                                      <p:cBhvr>
                                        <p:cTn id="17" dur="75"/>
                                        <p:tgtEl>
                                          <p:spTgt spid="1382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iterate type="lt">
                                    <p:tmPct val="100000"/>
                                  </p:iterate>
                                  <p:childTnLst>
                                    <p:set>
                                      <p:cBhvr>
                                        <p:cTn id="21" dur="1" fill="hold">
                                          <p:stCondLst>
                                            <p:cond delay="0"/>
                                          </p:stCondLst>
                                        </p:cTn>
                                        <p:tgtEl>
                                          <p:spTgt spid="138300"/>
                                        </p:tgtEl>
                                        <p:attrNameLst>
                                          <p:attrName>style.visibility</p:attrName>
                                        </p:attrNameLst>
                                      </p:cBhvr>
                                      <p:to>
                                        <p:strVal val="visible"/>
                                      </p:to>
                                    </p:set>
                                    <p:animEffect transition="in" filter="checkerboard(across)">
                                      <p:cBhvr>
                                        <p:cTn id="22" dur="75"/>
                                        <p:tgtEl>
                                          <p:spTgt spid="1383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iterate type="lt">
                                    <p:tmPct val="100000"/>
                                  </p:iterate>
                                  <p:childTnLst>
                                    <p:set>
                                      <p:cBhvr>
                                        <p:cTn id="26" dur="1" fill="hold">
                                          <p:stCondLst>
                                            <p:cond delay="0"/>
                                          </p:stCondLst>
                                        </p:cTn>
                                        <p:tgtEl>
                                          <p:spTgt spid="138301"/>
                                        </p:tgtEl>
                                        <p:attrNameLst>
                                          <p:attrName>style.visibility</p:attrName>
                                        </p:attrNameLst>
                                      </p:cBhvr>
                                      <p:to>
                                        <p:strVal val="visible"/>
                                      </p:to>
                                    </p:set>
                                    <p:animEffect transition="in" filter="checkerboard(across)">
                                      <p:cBhvr>
                                        <p:cTn id="27" dur="75"/>
                                        <p:tgtEl>
                                          <p:spTgt spid="138301"/>
                                        </p:tgtEl>
                                      </p:cBhvr>
                                    </p:animEffect>
                                  </p:childTnLst>
                                </p:cTn>
                              </p:par>
                            </p:childTnLst>
                          </p:cTn>
                        </p:par>
                        <p:par>
                          <p:cTn id="28" fill="hold" nodeType="afterGroup">
                            <p:stCondLst>
                              <p:cond delay="825"/>
                            </p:stCondLst>
                            <p:childTnLst>
                              <p:par>
                                <p:cTn id="29" presetID="5" presetClass="entr" presetSubtype="10" fill="hold" grpId="0" nodeType="afterEffect">
                                  <p:stCondLst>
                                    <p:cond delay="0"/>
                                  </p:stCondLst>
                                  <p:iterate type="lt">
                                    <p:tmPct val="100000"/>
                                  </p:iterate>
                                  <p:childTnLst>
                                    <p:set>
                                      <p:cBhvr>
                                        <p:cTn id="30" dur="1" fill="hold">
                                          <p:stCondLst>
                                            <p:cond delay="0"/>
                                          </p:stCondLst>
                                        </p:cTn>
                                        <p:tgtEl>
                                          <p:spTgt spid="138303"/>
                                        </p:tgtEl>
                                        <p:attrNameLst>
                                          <p:attrName>style.visibility</p:attrName>
                                        </p:attrNameLst>
                                      </p:cBhvr>
                                      <p:to>
                                        <p:strVal val="visible"/>
                                      </p:to>
                                    </p:set>
                                    <p:animEffect transition="in" filter="checkerboard(across)">
                                      <p:cBhvr>
                                        <p:cTn id="31" dur="75"/>
                                        <p:tgtEl>
                                          <p:spTgt spid="13830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iterate type="lt">
                                    <p:tmPct val="100000"/>
                                  </p:iterate>
                                  <p:childTnLst>
                                    <p:set>
                                      <p:cBhvr>
                                        <p:cTn id="35" dur="1" fill="hold">
                                          <p:stCondLst>
                                            <p:cond delay="0"/>
                                          </p:stCondLst>
                                        </p:cTn>
                                        <p:tgtEl>
                                          <p:spTgt spid="138302"/>
                                        </p:tgtEl>
                                        <p:attrNameLst>
                                          <p:attrName>style.visibility</p:attrName>
                                        </p:attrNameLst>
                                      </p:cBhvr>
                                      <p:to>
                                        <p:strVal val="visible"/>
                                      </p:to>
                                    </p:set>
                                    <p:animEffect transition="in" filter="checkerboard(across)">
                                      <p:cBhvr>
                                        <p:cTn id="36" dur="75"/>
                                        <p:tgtEl>
                                          <p:spTgt spid="138302"/>
                                        </p:tgtEl>
                                      </p:cBhvr>
                                    </p:animEffect>
                                  </p:childTnLst>
                                </p:cTn>
                              </p:par>
                            </p:childTnLst>
                          </p:cTn>
                        </p:par>
                        <p:par>
                          <p:cTn id="37" fill="hold" nodeType="afterGroup">
                            <p:stCondLst>
                              <p:cond delay="825"/>
                            </p:stCondLst>
                            <p:childTnLst>
                              <p:par>
                                <p:cTn id="38" presetID="5" presetClass="entr" presetSubtype="10" fill="hold" grpId="0" nodeType="afterEffect">
                                  <p:stCondLst>
                                    <p:cond delay="0"/>
                                  </p:stCondLst>
                                  <p:iterate type="lt">
                                    <p:tmPct val="100000"/>
                                  </p:iterate>
                                  <p:childTnLst>
                                    <p:set>
                                      <p:cBhvr>
                                        <p:cTn id="39" dur="1" fill="hold">
                                          <p:stCondLst>
                                            <p:cond delay="0"/>
                                          </p:stCondLst>
                                        </p:cTn>
                                        <p:tgtEl>
                                          <p:spTgt spid="138304"/>
                                        </p:tgtEl>
                                        <p:attrNameLst>
                                          <p:attrName>style.visibility</p:attrName>
                                        </p:attrNameLst>
                                      </p:cBhvr>
                                      <p:to>
                                        <p:strVal val="visible"/>
                                      </p:to>
                                    </p:set>
                                    <p:animEffect transition="in" filter="checkerboard(across)">
                                      <p:cBhvr>
                                        <p:cTn id="40" dur="75"/>
                                        <p:tgtEl>
                                          <p:spTgt spid="138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98" grpId="0" autoUpdateAnimBg="0"/>
      <p:bldP spid="138299" grpId="0" autoUpdateAnimBg="0"/>
      <p:bldP spid="138300" grpId="0" autoUpdateAnimBg="0"/>
      <p:bldP spid="138301" grpId="0" autoUpdateAnimBg="0"/>
      <p:bldP spid="138302" grpId="0" autoUpdateAnimBg="0"/>
      <p:bldP spid="138303" grpId="0" autoUpdateAnimBg="0"/>
      <p:bldP spid="13830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ea typeface="宋体" charset="-122"/>
              </a:rPr>
              <a:t>9.1.2 </a:t>
            </a:r>
            <a:r>
              <a:rPr lang="zh-CN" altLang="en-US" smtClean="0">
                <a:ea typeface="宋体" charset="-122"/>
              </a:rPr>
              <a:t>滤波电路</a:t>
            </a:r>
            <a:r>
              <a:rPr lang="zh-CN" altLang="en-US" smtClean="0">
                <a:ea typeface="楷体_GB2312" pitchFamily="49" charset="-122"/>
              </a:rPr>
              <a:t>（续</a:t>
            </a:r>
            <a:r>
              <a:rPr lang="en-US" altLang="zh-CN" smtClean="0">
                <a:ea typeface="楷体_GB2312" pitchFamily="49" charset="-122"/>
              </a:rPr>
              <a:t>13</a:t>
            </a:r>
            <a:r>
              <a:rPr lang="zh-CN" altLang="en-US" smtClean="0">
                <a:ea typeface="楷体_GB2312" pitchFamily="49" charset="-122"/>
              </a:rPr>
              <a:t>）</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21</a:t>
            </a:fld>
            <a:endParaRPr lang="zh-CN" altLang="en-US"/>
          </a:p>
        </p:txBody>
      </p:sp>
      <p:sp>
        <p:nvSpPr>
          <p:cNvPr id="33795" name="Rectangle 3"/>
          <p:cNvSpPr>
            <a:spLocks noGrp="1" noChangeArrowheads="1"/>
          </p:cNvSpPr>
          <p:nvPr>
            <p:ph sz="quarter" idx="11"/>
          </p:nvPr>
        </p:nvSpPr>
        <p:spPr/>
        <p:txBody>
          <a:bodyPr/>
          <a:lstStyle/>
          <a:p>
            <a:pPr eaLnBrk="1" hangingPunct="1"/>
            <a:r>
              <a:rPr lang="en-US" altLang="zh-CN" sz="2800" i="1" smtClean="0">
                <a:solidFill>
                  <a:srgbClr val="FF0000"/>
                </a:solidFill>
                <a:ea typeface="宋体" charset="-122"/>
              </a:rPr>
              <a:t>LC-</a:t>
            </a:r>
            <a:r>
              <a:rPr lang="en-US" altLang="zh-CN" sz="2800" smtClean="0">
                <a:solidFill>
                  <a:srgbClr val="FF0000"/>
                </a:solidFill>
                <a:latin typeface="Symbol" pitchFamily="18" charset="2"/>
                <a:ea typeface="宋体" charset="-122"/>
              </a:rPr>
              <a:t></a:t>
            </a:r>
            <a:r>
              <a:rPr lang="zh-CN" altLang="en-US" sz="2800" smtClean="0">
                <a:solidFill>
                  <a:srgbClr val="FF0000"/>
                </a:solidFill>
                <a:ea typeface="宋体" charset="-122"/>
              </a:rPr>
              <a:t>型滤波</a:t>
            </a:r>
          </a:p>
        </p:txBody>
      </p:sp>
      <p:sp>
        <p:nvSpPr>
          <p:cNvPr id="139268" name="Text Box 4"/>
          <p:cNvSpPr txBox="1">
            <a:spLocks noChangeArrowheads="1"/>
          </p:cNvSpPr>
          <p:nvPr/>
        </p:nvSpPr>
        <p:spPr bwMode="auto">
          <a:xfrm>
            <a:off x="341313" y="4387850"/>
            <a:ext cx="891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zh-CN" altLang="en-US">
                <a:sym typeface="Symbol" pitchFamily="18" charset="2"/>
              </a:rPr>
              <a:t>由于不存在电阻</a:t>
            </a:r>
            <a:r>
              <a:rPr lang="en-US" altLang="zh-CN" i="1">
                <a:sym typeface="Symbol" pitchFamily="18" charset="2"/>
              </a:rPr>
              <a:t>R </a:t>
            </a:r>
            <a:r>
              <a:rPr lang="zh-CN" altLang="en-US">
                <a:sym typeface="Symbol" pitchFamily="18" charset="2"/>
              </a:rPr>
              <a:t>损失电压，输出直流电压比</a:t>
            </a:r>
            <a:r>
              <a:rPr lang="en-US" altLang="zh-CN" i="1"/>
              <a:t>RC</a:t>
            </a:r>
            <a:r>
              <a:rPr lang="en-US" altLang="zh-CN"/>
              <a:t>-</a:t>
            </a:r>
            <a:r>
              <a:rPr lang="en-US" altLang="zh-CN">
                <a:sym typeface="Symbol" pitchFamily="18" charset="2"/>
              </a:rPr>
              <a:t> </a:t>
            </a:r>
            <a:r>
              <a:rPr lang="zh-CN" altLang="en-US">
                <a:sym typeface="Symbol" pitchFamily="18" charset="2"/>
              </a:rPr>
              <a:t>型滤波大。</a:t>
            </a:r>
            <a:endParaRPr lang="zh-CN" altLang="zh-CN">
              <a:sym typeface="Symbol" pitchFamily="18" charset="2"/>
            </a:endParaRPr>
          </a:p>
        </p:txBody>
      </p:sp>
      <p:sp>
        <p:nvSpPr>
          <p:cNvPr id="139269" name="Rectangle 5"/>
          <p:cNvSpPr>
            <a:spLocks noChangeArrowheads="1"/>
          </p:cNvSpPr>
          <p:nvPr/>
        </p:nvSpPr>
        <p:spPr bwMode="auto">
          <a:xfrm>
            <a:off x="308550" y="1344458"/>
            <a:ext cx="86705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50000"/>
              </a:lnSpc>
              <a:spcBef>
                <a:spcPct val="0"/>
              </a:spcBef>
            </a:pPr>
            <a:r>
              <a:rPr lang="en-US" altLang="zh-CN" i="1" dirty="0"/>
              <a:t>LC-</a:t>
            </a:r>
            <a:r>
              <a:rPr lang="en-US" altLang="zh-CN" dirty="0">
                <a:sym typeface="Symbol" pitchFamily="18" charset="2"/>
              </a:rPr>
              <a:t> </a:t>
            </a:r>
            <a:r>
              <a:rPr lang="zh-CN" altLang="en-US" dirty="0">
                <a:sym typeface="Symbol" pitchFamily="18" charset="2"/>
              </a:rPr>
              <a:t>型滤波是在电容滤波的基础上，类似</a:t>
            </a:r>
            <a:r>
              <a:rPr lang="en-US" altLang="zh-CN" i="1" dirty="0"/>
              <a:t>RC</a:t>
            </a:r>
            <a:r>
              <a:rPr lang="en-US" altLang="zh-CN" dirty="0"/>
              <a:t>-</a:t>
            </a:r>
            <a:r>
              <a:rPr lang="en-US" altLang="zh-CN" dirty="0">
                <a:sym typeface="Symbol" pitchFamily="18" charset="2"/>
              </a:rPr>
              <a:t> </a:t>
            </a:r>
            <a:r>
              <a:rPr lang="zh-CN" altLang="en-US" dirty="0">
                <a:sym typeface="Symbol" pitchFamily="18" charset="2"/>
              </a:rPr>
              <a:t>型滤波再增加了一级</a:t>
            </a:r>
            <a:r>
              <a:rPr lang="en-US" altLang="zh-CN" i="1" dirty="0">
                <a:sym typeface="Symbol" pitchFamily="18" charset="2"/>
              </a:rPr>
              <a:t>LC</a:t>
            </a:r>
            <a:r>
              <a:rPr lang="zh-CN" altLang="en-US" dirty="0">
                <a:sym typeface="Symbol" pitchFamily="18" charset="2"/>
              </a:rPr>
              <a:t>低通滤波电路滤波效果比电容滤波好。</a:t>
            </a:r>
          </a:p>
        </p:txBody>
      </p:sp>
      <p:sp>
        <p:nvSpPr>
          <p:cNvPr id="139324" name="Text Box 60"/>
          <p:cNvSpPr txBox="1">
            <a:spLocks noChangeArrowheads="1"/>
          </p:cNvSpPr>
          <p:nvPr/>
        </p:nvSpPr>
        <p:spPr bwMode="auto">
          <a:xfrm>
            <a:off x="417513" y="4860925"/>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i="1">
                <a:cs typeface="Times New Roman" pitchFamily="18" charset="0"/>
              </a:rPr>
              <a:t>LC</a:t>
            </a:r>
            <a:r>
              <a:rPr lang="en-US" altLang="zh-CN">
                <a:latin typeface="楷体_GB2312" pitchFamily="49" charset="-122"/>
                <a:cs typeface="Times New Roman" pitchFamily="18" charset="0"/>
              </a:rPr>
              <a:t> </a:t>
            </a:r>
            <a:r>
              <a:rPr lang="en-US" altLang="zh-CN">
                <a:latin typeface="楷体_GB2312" pitchFamily="49" charset="-122"/>
                <a:cs typeface="Times New Roman" pitchFamily="18" charset="0"/>
                <a:sym typeface="Symbol" pitchFamily="18" charset="2"/>
              </a:rPr>
              <a:t> </a:t>
            </a:r>
            <a:r>
              <a:rPr lang="zh-CN" altLang="en-US">
                <a:latin typeface="楷体_GB2312" pitchFamily="49" charset="-122"/>
                <a:cs typeface="Times New Roman" pitchFamily="18" charset="0"/>
                <a:sym typeface="Symbol" pitchFamily="18" charset="2"/>
              </a:rPr>
              <a:t>型滤波</a:t>
            </a:r>
            <a:r>
              <a:rPr kumimoji="1" lang="zh-CN" altLang="en-US">
                <a:latin typeface="楷体_GB2312" pitchFamily="49" charset="-122"/>
                <a:cs typeface="Times New Roman" pitchFamily="18" charset="0"/>
              </a:rPr>
              <a:t>输出电压直流分量：</a:t>
            </a:r>
          </a:p>
        </p:txBody>
      </p:sp>
      <p:sp>
        <p:nvSpPr>
          <p:cNvPr id="139325" name="Text Box 61"/>
          <p:cNvSpPr txBox="1">
            <a:spLocks noChangeArrowheads="1"/>
          </p:cNvSpPr>
          <p:nvPr/>
        </p:nvSpPr>
        <p:spPr bwMode="auto">
          <a:xfrm>
            <a:off x="725488" y="5300663"/>
            <a:ext cx="355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a:t>采用半波整流电容滤波：</a:t>
            </a:r>
          </a:p>
        </p:txBody>
      </p:sp>
      <p:sp>
        <p:nvSpPr>
          <p:cNvPr id="139326" name="Text Box 62"/>
          <p:cNvSpPr txBox="1">
            <a:spLocks noChangeArrowheads="1"/>
          </p:cNvSpPr>
          <p:nvPr/>
        </p:nvSpPr>
        <p:spPr bwMode="auto">
          <a:xfrm>
            <a:off x="666750" y="5813425"/>
            <a:ext cx="355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a:t>采用全波整流电容滤波：</a:t>
            </a:r>
          </a:p>
        </p:txBody>
      </p:sp>
      <p:sp>
        <p:nvSpPr>
          <p:cNvPr id="139327" name="Text Box 63"/>
          <p:cNvSpPr txBox="1">
            <a:spLocks noChangeArrowheads="1"/>
          </p:cNvSpPr>
          <p:nvPr/>
        </p:nvSpPr>
        <p:spPr bwMode="auto">
          <a:xfrm>
            <a:off x="4108450" y="5324475"/>
            <a:ext cx="141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U</a:t>
            </a:r>
            <a:r>
              <a:rPr kumimoji="1" lang="en-US" altLang="zh-CN" baseline="-25000">
                <a:ea typeface="宋体" charset="-122"/>
              </a:rPr>
              <a:t>o</a:t>
            </a:r>
            <a:r>
              <a:rPr kumimoji="1" lang="en-US" altLang="zh-CN">
                <a:ea typeface="宋体" charset="-122"/>
              </a:rPr>
              <a:t>≈1.0</a:t>
            </a:r>
            <a:r>
              <a:rPr kumimoji="1" lang="en-US" altLang="zh-CN" i="1">
                <a:ea typeface="宋体" charset="-122"/>
              </a:rPr>
              <a:t>U</a:t>
            </a:r>
          </a:p>
        </p:txBody>
      </p:sp>
      <p:sp>
        <p:nvSpPr>
          <p:cNvPr id="139328" name="Text Box 64"/>
          <p:cNvSpPr txBox="1">
            <a:spLocks noChangeArrowheads="1"/>
          </p:cNvSpPr>
          <p:nvPr/>
        </p:nvSpPr>
        <p:spPr bwMode="auto">
          <a:xfrm>
            <a:off x="4108450" y="5837238"/>
            <a:ext cx="141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U</a:t>
            </a:r>
            <a:r>
              <a:rPr kumimoji="1" lang="en-US" altLang="zh-CN" baseline="-25000">
                <a:ea typeface="宋体" charset="-122"/>
              </a:rPr>
              <a:t>o</a:t>
            </a:r>
            <a:r>
              <a:rPr kumimoji="1" lang="en-US" altLang="zh-CN">
                <a:ea typeface="宋体" charset="-122"/>
              </a:rPr>
              <a:t>≈1.2</a:t>
            </a:r>
            <a:r>
              <a:rPr kumimoji="1" lang="en-US" altLang="zh-CN" i="1">
                <a:ea typeface="宋体" charset="-122"/>
              </a:rPr>
              <a:t>U</a:t>
            </a:r>
          </a:p>
        </p:txBody>
      </p:sp>
      <p:pic>
        <p:nvPicPr>
          <p:cNvPr id="139329" name="Picture 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023" y="2329045"/>
            <a:ext cx="4738687"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39269"/>
                                        </p:tgtEl>
                                        <p:attrNameLst>
                                          <p:attrName>style.visibility</p:attrName>
                                        </p:attrNameLst>
                                      </p:cBhvr>
                                      <p:to>
                                        <p:strVal val="visible"/>
                                      </p:to>
                                    </p:set>
                                    <p:animEffect transition="in" filter="box(out)">
                                      <p:cBhvr>
                                        <p:cTn id="7" dur="500"/>
                                        <p:tgtEl>
                                          <p:spTgt spid="139269"/>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39329"/>
                                        </p:tgtEl>
                                        <p:attrNameLst>
                                          <p:attrName>style.visibility</p:attrName>
                                        </p:attrNameLst>
                                      </p:cBhvr>
                                      <p:to>
                                        <p:strVal val="visible"/>
                                      </p:to>
                                    </p:set>
                                    <p:anim calcmode="lin" valueType="num">
                                      <p:cBhvr>
                                        <p:cTn id="11" dur="500" fill="hold"/>
                                        <p:tgtEl>
                                          <p:spTgt spid="139329"/>
                                        </p:tgtEl>
                                        <p:attrNameLst>
                                          <p:attrName>ppt_w</p:attrName>
                                        </p:attrNameLst>
                                      </p:cBhvr>
                                      <p:tavLst>
                                        <p:tav tm="0">
                                          <p:val>
                                            <p:fltVal val="0"/>
                                          </p:val>
                                        </p:tav>
                                        <p:tav tm="100000">
                                          <p:val>
                                            <p:strVal val="#ppt_w"/>
                                          </p:val>
                                        </p:tav>
                                      </p:tavLst>
                                    </p:anim>
                                    <p:anim calcmode="lin" valueType="num">
                                      <p:cBhvr>
                                        <p:cTn id="12" dur="500" fill="hold"/>
                                        <p:tgtEl>
                                          <p:spTgt spid="139329"/>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iterate type="lt">
                                    <p:tmPct val="100000"/>
                                  </p:iterate>
                                  <p:childTnLst>
                                    <p:set>
                                      <p:cBhvr>
                                        <p:cTn id="16" dur="1" fill="hold">
                                          <p:stCondLst>
                                            <p:cond delay="0"/>
                                          </p:stCondLst>
                                        </p:cTn>
                                        <p:tgtEl>
                                          <p:spTgt spid="139268"/>
                                        </p:tgtEl>
                                        <p:attrNameLst>
                                          <p:attrName>style.visibility</p:attrName>
                                        </p:attrNameLst>
                                      </p:cBhvr>
                                      <p:to>
                                        <p:strVal val="visible"/>
                                      </p:to>
                                    </p:set>
                                    <p:animEffect transition="in" filter="box(out)">
                                      <p:cBhvr>
                                        <p:cTn id="17" dur="75"/>
                                        <p:tgtEl>
                                          <p:spTgt spid="139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iterate type="lt">
                                    <p:tmPct val="100000"/>
                                  </p:iterate>
                                  <p:childTnLst>
                                    <p:set>
                                      <p:cBhvr>
                                        <p:cTn id="21" dur="1" fill="hold">
                                          <p:stCondLst>
                                            <p:cond delay="0"/>
                                          </p:stCondLst>
                                        </p:cTn>
                                        <p:tgtEl>
                                          <p:spTgt spid="139324"/>
                                        </p:tgtEl>
                                        <p:attrNameLst>
                                          <p:attrName>style.visibility</p:attrName>
                                        </p:attrNameLst>
                                      </p:cBhvr>
                                      <p:to>
                                        <p:strVal val="visible"/>
                                      </p:to>
                                    </p:set>
                                    <p:animEffect transition="in" filter="box(out)">
                                      <p:cBhvr>
                                        <p:cTn id="22" dur="75"/>
                                        <p:tgtEl>
                                          <p:spTgt spid="1393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iterate type="lt">
                                    <p:tmPct val="100000"/>
                                  </p:iterate>
                                  <p:childTnLst>
                                    <p:set>
                                      <p:cBhvr>
                                        <p:cTn id="26" dur="1" fill="hold">
                                          <p:stCondLst>
                                            <p:cond delay="0"/>
                                          </p:stCondLst>
                                        </p:cTn>
                                        <p:tgtEl>
                                          <p:spTgt spid="139325"/>
                                        </p:tgtEl>
                                        <p:attrNameLst>
                                          <p:attrName>style.visibility</p:attrName>
                                        </p:attrNameLst>
                                      </p:cBhvr>
                                      <p:to>
                                        <p:strVal val="visible"/>
                                      </p:to>
                                    </p:set>
                                    <p:animEffect transition="in" filter="box(out)">
                                      <p:cBhvr>
                                        <p:cTn id="27" dur="75"/>
                                        <p:tgtEl>
                                          <p:spTgt spid="139325"/>
                                        </p:tgtEl>
                                      </p:cBhvr>
                                    </p:animEffect>
                                  </p:childTnLst>
                                </p:cTn>
                              </p:par>
                            </p:childTnLst>
                          </p:cTn>
                        </p:par>
                        <p:par>
                          <p:cTn id="28" fill="hold" nodeType="afterGroup">
                            <p:stCondLst>
                              <p:cond delay="825"/>
                            </p:stCondLst>
                            <p:childTnLst>
                              <p:par>
                                <p:cTn id="29" presetID="4" presetClass="entr" presetSubtype="32" fill="hold" grpId="0" nodeType="afterEffect">
                                  <p:stCondLst>
                                    <p:cond delay="0"/>
                                  </p:stCondLst>
                                  <p:iterate type="lt">
                                    <p:tmPct val="100000"/>
                                  </p:iterate>
                                  <p:childTnLst>
                                    <p:set>
                                      <p:cBhvr>
                                        <p:cTn id="30" dur="1" fill="hold">
                                          <p:stCondLst>
                                            <p:cond delay="0"/>
                                          </p:stCondLst>
                                        </p:cTn>
                                        <p:tgtEl>
                                          <p:spTgt spid="139327"/>
                                        </p:tgtEl>
                                        <p:attrNameLst>
                                          <p:attrName>style.visibility</p:attrName>
                                        </p:attrNameLst>
                                      </p:cBhvr>
                                      <p:to>
                                        <p:strVal val="visible"/>
                                      </p:to>
                                    </p:set>
                                    <p:animEffect transition="in" filter="box(out)">
                                      <p:cBhvr>
                                        <p:cTn id="31" dur="75"/>
                                        <p:tgtEl>
                                          <p:spTgt spid="1393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iterate type="lt">
                                    <p:tmPct val="100000"/>
                                  </p:iterate>
                                  <p:childTnLst>
                                    <p:set>
                                      <p:cBhvr>
                                        <p:cTn id="35" dur="1" fill="hold">
                                          <p:stCondLst>
                                            <p:cond delay="0"/>
                                          </p:stCondLst>
                                        </p:cTn>
                                        <p:tgtEl>
                                          <p:spTgt spid="139326"/>
                                        </p:tgtEl>
                                        <p:attrNameLst>
                                          <p:attrName>style.visibility</p:attrName>
                                        </p:attrNameLst>
                                      </p:cBhvr>
                                      <p:to>
                                        <p:strVal val="visible"/>
                                      </p:to>
                                    </p:set>
                                    <p:animEffect transition="in" filter="box(out)">
                                      <p:cBhvr>
                                        <p:cTn id="36" dur="75"/>
                                        <p:tgtEl>
                                          <p:spTgt spid="139326"/>
                                        </p:tgtEl>
                                      </p:cBhvr>
                                    </p:animEffect>
                                  </p:childTnLst>
                                </p:cTn>
                              </p:par>
                            </p:childTnLst>
                          </p:cTn>
                        </p:par>
                        <p:par>
                          <p:cTn id="37" fill="hold" nodeType="afterGroup">
                            <p:stCondLst>
                              <p:cond delay="825"/>
                            </p:stCondLst>
                            <p:childTnLst>
                              <p:par>
                                <p:cTn id="38" presetID="4" presetClass="entr" presetSubtype="32" fill="hold" grpId="0" nodeType="afterEffect">
                                  <p:stCondLst>
                                    <p:cond delay="0"/>
                                  </p:stCondLst>
                                  <p:iterate type="lt">
                                    <p:tmPct val="100000"/>
                                  </p:iterate>
                                  <p:childTnLst>
                                    <p:set>
                                      <p:cBhvr>
                                        <p:cTn id="39" dur="1" fill="hold">
                                          <p:stCondLst>
                                            <p:cond delay="0"/>
                                          </p:stCondLst>
                                        </p:cTn>
                                        <p:tgtEl>
                                          <p:spTgt spid="139328"/>
                                        </p:tgtEl>
                                        <p:attrNameLst>
                                          <p:attrName>style.visibility</p:attrName>
                                        </p:attrNameLst>
                                      </p:cBhvr>
                                      <p:to>
                                        <p:strVal val="visible"/>
                                      </p:to>
                                    </p:set>
                                    <p:animEffect transition="in" filter="box(out)">
                                      <p:cBhvr>
                                        <p:cTn id="40" dur="75"/>
                                        <p:tgtEl>
                                          <p:spTgt spid="139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autoUpdateAnimBg="0"/>
      <p:bldP spid="139269" grpId="0" autoUpdateAnimBg="0"/>
      <p:bldP spid="139324" grpId="0" autoUpdateAnimBg="0"/>
      <p:bldP spid="139325" grpId="0" autoUpdateAnimBg="0"/>
      <p:bldP spid="139326" grpId="0" autoUpdateAnimBg="0"/>
      <p:bldP spid="139327" grpId="0" autoUpdateAnimBg="0"/>
      <p:bldP spid="13932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ea typeface="宋体" charset="-122"/>
              </a:rPr>
              <a:t>9.2 </a:t>
            </a:r>
            <a:r>
              <a:rPr lang="zh-CN" altLang="en-US" smtClean="0">
                <a:ea typeface="宋体" charset="-122"/>
              </a:rPr>
              <a:t>稳压二极管稳压电路</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22</a:t>
            </a:fld>
            <a:endParaRPr lang="zh-CN" altLang="en-US"/>
          </a:p>
        </p:txBody>
      </p:sp>
      <p:sp>
        <p:nvSpPr>
          <p:cNvPr id="34819" name="Rectangle 3"/>
          <p:cNvSpPr>
            <a:spLocks noGrp="1" noChangeArrowheads="1"/>
          </p:cNvSpPr>
          <p:nvPr>
            <p:ph sz="quarter" idx="11"/>
          </p:nvPr>
        </p:nvSpPr>
        <p:spPr/>
        <p:txBody>
          <a:bodyPr/>
          <a:lstStyle/>
          <a:p>
            <a:pPr marL="0" indent="441325" eaLnBrk="1" hangingPunct="1">
              <a:lnSpc>
                <a:spcPct val="150000"/>
              </a:lnSpc>
              <a:buFont typeface="Wingdings" pitchFamily="2" charset="2"/>
              <a:buNone/>
            </a:pPr>
            <a:r>
              <a:rPr lang="zh-CN" altLang="en-US" sz="2400" dirty="0" smtClean="0">
                <a:latin typeface="宋体" charset="-122"/>
                <a:ea typeface="宋体" charset="-122"/>
              </a:rPr>
              <a:t>整流输出电压虽然经过滤波电路滤波，可以得到波动较小的直流输出电压，但是，如果输入交流电源电压发生波动，或负载电流发生变动（这种情况经常出现），输出的直流电压就可能产生变化。稳压电路的功能，就是在输入交流电源电压波动、负载变化时，使输出直流电压保持恒定。</a:t>
            </a:r>
          </a:p>
          <a:p>
            <a:pPr marL="0" indent="441325" eaLnBrk="1" hangingPunct="1">
              <a:lnSpc>
                <a:spcPct val="150000"/>
              </a:lnSpc>
              <a:buFont typeface="Wingdings" pitchFamily="2" charset="2"/>
              <a:buNone/>
            </a:pPr>
            <a:r>
              <a:rPr lang="zh-CN" altLang="en-US" sz="2400" dirty="0" smtClean="0">
                <a:latin typeface="宋体" charset="-122"/>
                <a:ea typeface="宋体" charset="-122"/>
              </a:rPr>
              <a:t>稳压电路稳定输出直流电压的基本思想是：在输出直流电压时，在电路中设置一个吸收波动成分的元件（调整元件），当电源电压或负载波动时，调整元件将根据输出直流电压的变动情况，确定调整方向和大小，以保证输出的直流电压不发生变化。</a:t>
            </a:r>
          </a:p>
          <a:p>
            <a:pPr marL="0" indent="441325" eaLnBrk="1" hangingPunct="1">
              <a:lnSpc>
                <a:spcPct val="150000"/>
              </a:lnSpc>
              <a:buFont typeface="Wingdings" pitchFamily="2" charset="2"/>
              <a:buNone/>
            </a:pPr>
            <a:endParaRPr lang="en-US" altLang="zh-CN" sz="2400" dirty="0" smtClean="0">
              <a:latin typeface="宋体" charset="-122"/>
              <a:ea typeface="宋体"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2"/>
          <p:cNvSpPr>
            <a:spLocks noGrp="1" noChangeArrowheads="1"/>
          </p:cNvSpPr>
          <p:nvPr>
            <p:ph type="title"/>
          </p:nvPr>
        </p:nvSpPr>
        <p:spPr/>
        <p:txBody>
          <a:bodyPr/>
          <a:lstStyle/>
          <a:p>
            <a:pPr eaLnBrk="1" hangingPunct="1"/>
            <a:r>
              <a:rPr lang="en-US" altLang="zh-CN" smtClean="0">
                <a:ea typeface="宋体" charset="-122"/>
              </a:rPr>
              <a:t>9.2 </a:t>
            </a:r>
            <a:r>
              <a:rPr lang="zh-CN" altLang="en-US" smtClean="0">
                <a:ea typeface="宋体" charset="-122"/>
              </a:rPr>
              <a:t>稳压二极管稳压电路</a:t>
            </a:r>
            <a:r>
              <a:rPr lang="zh-CN" altLang="en-US" smtClean="0">
                <a:ea typeface="楷体_GB2312" pitchFamily="49" charset="-122"/>
              </a:rPr>
              <a:t>（续</a:t>
            </a:r>
            <a:r>
              <a:rPr lang="en-US" altLang="zh-CN" smtClean="0">
                <a:ea typeface="楷体_GB2312" pitchFamily="49" charset="-122"/>
              </a:rPr>
              <a:t>1</a:t>
            </a:r>
            <a:r>
              <a:rPr lang="zh-CN" altLang="en-US" smtClean="0">
                <a:ea typeface="楷体_GB2312" pitchFamily="49" charset="-122"/>
              </a:rPr>
              <a:t>）</a:t>
            </a:r>
          </a:p>
        </p:txBody>
      </p:sp>
      <p:sp>
        <p:nvSpPr>
          <p:cNvPr id="6154" name="Rectangle 3"/>
          <p:cNvSpPr>
            <a:spLocks noGrp="1" noChangeArrowheads="1"/>
          </p:cNvSpPr>
          <p:nvPr>
            <p:ph sz="quarter" idx="11"/>
          </p:nvPr>
        </p:nvSpPr>
        <p:spPr/>
        <p:txBody>
          <a:bodyPr/>
          <a:lstStyle/>
          <a:p>
            <a:pPr eaLnBrk="1" hangingPunct="1"/>
            <a:r>
              <a:rPr lang="zh-CN" altLang="en-US" dirty="0" smtClean="0">
                <a:ea typeface="宋体" charset="-122"/>
              </a:rPr>
              <a:t>稳压电源质量指标</a:t>
            </a:r>
          </a:p>
        </p:txBody>
      </p:sp>
      <p:sp>
        <p:nvSpPr>
          <p:cNvPr id="68617" name="Rectangle 9"/>
          <p:cNvSpPr>
            <a:spLocks noChangeArrowheads="1"/>
          </p:cNvSpPr>
          <p:nvPr/>
        </p:nvSpPr>
        <p:spPr bwMode="auto">
          <a:xfrm>
            <a:off x="5081588" y="1033463"/>
            <a:ext cx="18605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just">
              <a:lnSpc>
                <a:spcPct val="110000"/>
              </a:lnSpc>
              <a:buClr>
                <a:srgbClr val="000000"/>
              </a:buClr>
              <a:buSzPct val="80000"/>
              <a:buFont typeface="Wingdings" pitchFamily="2" charset="2"/>
              <a:buNone/>
            </a:pPr>
            <a:r>
              <a:rPr lang="zh-CN" altLang="en-US" dirty="0">
                <a:solidFill>
                  <a:srgbClr val="000000"/>
                </a:solidFill>
              </a:rPr>
              <a:t>输出电压</a:t>
            </a:r>
          </a:p>
        </p:txBody>
      </p:sp>
      <p:sp>
        <p:nvSpPr>
          <p:cNvPr id="68619" name="Rectangle 11"/>
          <p:cNvSpPr>
            <a:spLocks noChangeArrowheads="1"/>
          </p:cNvSpPr>
          <p:nvPr/>
        </p:nvSpPr>
        <p:spPr bwMode="auto">
          <a:xfrm>
            <a:off x="5159375" y="1622425"/>
            <a:ext cx="2565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just">
              <a:lnSpc>
                <a:spcPct val="110000"/>
              </a:lnSpc>
              <a:buClr>
                <a:srgbClr val="000000"/>
              </a:buClr>
              <a:buSzPct val="80000"/>
              <a:buFont typeface="Wingdings" pitchFamily="2" charset="2"/>
              <a:buNone/>
            </a:pPr>
            <a:r>
              <a:rPr lang="zh-CN" altLang="en-US" dirty="0">
                <a:solidFill>
                  <a:srgbClr val="000000"/>
                </a:solidFill>
              </a:rPr>
              <a:t>输出电压变化量</a:t>
            </a:r>
          </a:p>
        </p:txBody>
      </p:sp>
      <p:graphicFrame>
        <p:nvGraphicFramePr>
          <p:cNvPr id="68620" name="Object 12"/>
          <p:cNvGraphicFramePr>
            <a:graphicFrameLocks noChangeAspect="1"/>
          </p:cNvGraphicFramePr>
          <p:nvPr/>
        </p:nvGraphicFramePr>
        <p:xfrm>
          <a:off x="5207000" y="2209800"/>
          <a:ext cx="3965575" cy="455613"/>
        </p:xfrm>
        <a:graphic>
          <a:graphicData uri="http://schemas.openxmlformats.org/presentationml/2006/ole">
            <mc:AlternateContent xmlns:mc="http://schemas.openxmlformats.org/markup-compatibility/2006">
              <mc:Choice xmlns:v="urn:schemas-microsoft-com:vml" Requires="v">
                <p:oleObj spid="_x0000_s6330" name="Equation" r:id="rId3" imgW="1968480" imgH="228600" progId="Equation.DSMT4">
                  <p:embed/>
                </p:oleObj>
              </mc:Choice>
              <mc:Fallback>
                <p:oleObj name="Equation" r:id="rId3" imgW="1968480" imgH="2286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0" y="2209800"/>
                        <a:ext cx="39655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1" name="Rectangle 13"/>
          <p:cNvSpPr>
            <a:spLocks noChangeArrowheads="1"/>
          </p:cNvSpPr>
          <p:nvPr/>
        </p:nvSpPr>
        <p:spPr bwMode="auto">
          <a:xfrm>
            <a:off x="550863" y="1744663"/>
            <a:ext cx="2565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just">
              <a:lnSpc>
                <a:spcPct val="110000"/>
              </a:lnSpc>
              <a:buClr>
                <a:srgbClr val="000000"/>
              </a:buClr>
              <a:buSzPct val="80000"/>
              <a:buFont typeface="Wingdings" pitchFamily="2" charset="2"/>
              <a:buNone/>
            </a:pPr>
            <a:r>
              <a:rPr lang="zh-CN" altLang="en-US" dirty="0"/>
              <a:t>输入调整因数</a:t>
            </a:r>
          </a:p>
        </p:txBody>
      </p:sp>
      <p:graphicFrame>
        <p:nvGraphicFramePr>
          <p:cNvPr id="68622" name="Object 14"/>
          <p:cNvGraphicFramePr>
            <a:graphicFrameLocks noChangeAspect="1"/>
          </p:cNvGraphicFramePr>
          <p:nvPr/>
        </p:nvGraphicFramePr>
        <p:xfrm>
          <a:off x="2557463" y="1535113"/>
          <a:ext cx="2262187" cy="1004887"/>
        </p:xfrm>
        <a:graphic>
          <a:graphicData uri="http://schemas.openxmlformats.org/presentationml/2006/ole">
            <mc:AlternateContent xmlns:mc="http://schemas.openxmlformats.org/markup-compatibility/2006">
              <mc:Choice xmlns:v="urn:schemas-microsoft-com:vml" Requires="v">
                <p:oleObj spid="_x0000_s6331" name="Equation" r:id="rId5" imgW="1028520" imgH="457200" progId="Equation.DSMT4">
                  <p:embed/>
                </p:oleObj>
              </mc:Choice>
              <mc:Fallback>
                <p:oleObj name="Equation" r:id="rId5" imgW="1028520" imgH="4572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7463" y="1535113"/>
                        <a:ext cx="2262187"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3" name="Rectangle 15"/>
          <p:cNvSpPr>
            <a:spLocks noChangeArrowheads="1"/>
          </p:cNvSpPr>
          <p:nvPr/>
        </p:nvSpPr>
        <p:spPr bwMode="auto">
          <a:xfrm>
            <a:off x="550863" y="2703513"/>
            <a:ext cx="207168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just">
              <a:lnSpc>
                <a:spcPct val="110000"/>
              </a:lnSpc>
              <a:buClr>
                <a:srgbClr val="000000"/>
              </a:buClr>
              <a:buSzPct val="80000"/>
              <a:buFont typeface="Wingdings" pitchFamily="2" charset="2"/>
              <a:buNone/>
            </a:pPr>
            <a:r>
              <a:rPr lang="zh-CN" altLang="en-US" dirty="0"/>
              <a:t>电压调整率</a:t>
            </a:r>
          </a:p>
        </p:txBody>
      </p:sp>
      <p:graphicFrame>
        <p:nvGraphicFramePr>
          <p:cNvPr id="68624" name="Object 16"/>
          <p:cNvGraphicFramePr>
            <a:graphicFrameLocks noChangeAspect="1"/>
          </p:cNvGraphicFramePr>
          <p:nvPr/>
        </p:nvGraphicFramePr>
        <p:xfrm>
          <a:off x="2382838" y="2495550"/>
          <a:ext cx="3937000" cy="1004888"/>
        </p:xfrm>
        <a:graphic>
          <a:graphicData uri="http://schemas.openxmlformats.org/presentationml/2006/ole">
            <mc:AlternateContent xmlns:mc="http://schemas.openxmlformats.org/markup-compatibility/2006">
              <mc:Choice xmlns:v="urn:schemas-microsoft-com:vml" Requires="v">
                <p:oleObj spid="_x0000_s6332" name="Equation" r:id="rId7" imgW="1790640" imgH="457200" progId="Equation.DSMT4">
                  <p:embed/>
                </p:oleObj>
              </mc:Choice>
              <mc:Fallback>
                <p:oleObj name="Equation" r:id="rId7" imgW="1790640" imgH="4572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2838" y="2495550"/>
                        <a:ext cx="39370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5" name="Rectangle 17"/>
          <p:cNvSpPr>
            <a:spLocks noChangeArrowheads="1"/>
          </p:cNvSpPr>
          <p:nvPr/>
        </p:nvSpPr>
        <p:spPr bwMode="auto">
          <a:xfrm>
            <a:off x="550863" y="3629025"/>
            <a:ext cx="207168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just">
              <a:lnSpc>
                <a:spcPct val="110000"/>
              </a:lnSpc>
              <a:buClr>
                <a:srgbClr val="000000"/>
              </a:buClr>
              <a:buSzPct val="80000"/>
              <a:buFont typeface="Wingdings" pitchFamily="2" charset="2"/>
              <a:buNone/>
            </a:pPr>
            <a:r>
              <a:rPr lang="zh-CN" altLang="en-US" dirty="0"/>
              <a:t>稳压系数</a:t>
            </a:r>
          </a:p>
        </p:txBody>
      </p:sp>
      <p:graphicFrame>
        <p:nvGraphicFramePr>
          <p:cNvPr id="68626" name="Object 18"/>
          <p:cNvGraphicFramePr>
            <a:graphicFrameLocks noChangeAspect="1"/>
          </p:cNvGraphicFramePr>
          <p:nvPr/>
        </p:nvGraphicFramePr>
        <p:xfrm>
          <a:off x="2382838" y="3375025"/>
          <a:ext cx="2933700" cy="1004888"/>
        </p:xfrm>
        <a:graphic>
          <a:graphicData uri="http://schemas.openxmlformats.org/presentationml/2006/ole">
            <mc:AlternateContent xmlns:mc="http://schemas.openxmlformats.org/markup-compatibility/2006">
              <mc:Choice xmlns:v="urn:schemas-microsoft-com:vml" Requires="v">
                <p:oleObj spid="_x0000_s6333" name="Equation" r:id="rId9" imgW="1333440" imgH="457200" progId="Equation.DSMT4">
                  <p:embed/>
                </p:oleObj>
              </mc:Choice>
              <mc:Fallback>
                <p:oleObj name="Equation" r:id="rId9" imgW="1333440" imgH="45720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2838" y="3375025"/>
                        <a:ext cx="29337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7" name="Rectangle 19"/>
          <p:cNvSpPr>
            <a:spLocks noChangeArrowheads="1"/>
          </p:cNvSpPr>
          <p:nvPr/>
        </p:nvSpPr>
        <p:spPr bwMode="auto">
          <a:xfrm>
            <a:off x="550863" y="4703763"/>
            <a:ext cx="207168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just">
              <a:lnSpc>
                <a:spcPct val="110000"/>
              </a:lnSpc>
              <a:buClr>
                <a:srgbClr val="000000"/>
              </a:buClr>
              <a:buSzPct val="80000"/>
              <a:buFont typeface="Wingdings" pitchFamily="2" charset="2"/>
              <a:buNone/>
            </a:pPr>
            <a:r>
              <a:rPr lang="zh-CN" altLang="en-US" dirty="0"/>
              <a:t>输出电阻</a:t>
            </a:r>
          </a:p>
        </p:txBody>
      </p:sp>
      <p:graphicFrame>
        <p:nvGraphicFramePr>
          <p:cNvPr id="68628" name="Object 20"/>
          <p:cNvGraphicFramePr>
            <a:graphicFrameLocks noChangeAspect="1"/>
          </p:cNvGraphicFramePr>
          <p:nvPr/>
        </p:nvGraphicFramePr>
        <p:xfrm>
          <a:off x="2359025" y="4449763"/>
          <a:ext cx="2206625" cy="1004887"/>
        </p:xfrm>
        <a:graphic>
          <a:graphicData uri="http://schemas.openxmlformats.org/presentationml/2006/ole">
            <mc:AlternateContent xmlns:mc="http://schemas.openxmlformats.org/markup-compatibility/2006">
              <mc:Choice xmlns:v="urn:schemas-microsoft-com:vml" Requires="v">
                <p:oleObj spid="_x0000_s6334" name="Equation" r:id="rId11" imgW="1002960" imgH="457200" progId="Equation.DSMT4">
                  <p:embed/>
                </p:oleObj>
              </mc:Choice>
              <mc:Fallback>
                <p:oleObj name="Equation" r:id="rId11" imgW="1002960" imgH="45720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9025" y="4449763"/>
                        <a:ext cx="2206625"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9" name="Rectangle 21"/>
          <p:cNvSpPr>
            <a:spLocks noChangeArrowheads="1"/>
          </p:cNvSpPr>
          <p:nvPr/>
        </p:nvSpPr>
        <p:spPr bwMode="auto">
          <a:xfrm>
            <a:off x="550863" y="5713413"/>
            <a:ext cx="207168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just">
              <a:lnSpc>
                <a:spcPct val="110000"/>
              </a:lnSpc>
              <a:buClr>
                <a:srgbClr val="000000"/>
              </a:buClr>
              <a:buSzPct val="80000"/>
              <a:buFont typeface="Wingdings" pitchFamily="2" charset="2"/>
              <a:buNone/>
            </a:pPr>
            <a:r>
              <a:rPr lang="zh-CN" altLang="en-US" dirty="0"/>
              <a:t>温度系数</a:t>
            </a:r>
          </a:p>
        </p:txBody>
      </p:sp>
      <p:graphicFrame>
        <p:nvGraphicFramePr>
          <p:cNvPr id="68630" name="Object 22"/>
          <p:cNvGraphicFramePr>
            <a:graphicFrameLocks noChangeAspect="1"/>
          </p:cNvGraphicFramePr>
          <p:nvPr/>
        </p:nvGraphicFramePr>
        <p:xfrm>
          <a:off x="2303463" y="5459413"/>
          <a:ext cx="2346325" cy="1004887"/>
        </p:xfrm>
        <a:graphic>
          <a:graphicData uri="http://schemas.openxmlformats.org/presentationml/2006/ole">
            <mc:AlternateContent xmlns:mc="http://schemas.openxmlformats.org/markup-compatibility/2006">
              <mc:Choice xmlns:v="urn:schemas-microsoft-com:vml" Requires="v">
                <p:oleObj spid="_x0000_s6335" name="Equation" r:id="rId13" imgW="1066680" imgH="457200" progId="Equation.DSMT4">
                  <p:embed/>
                </p:oleObj>
              </mc:Choice>
              <mc:Fallback>
                <p:oleObj name="Equation" r:id="rId13" imgW="1066680" imgH="457200"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03463" y="5459413"/>
                        <a:ext cx="2346325"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32" name="Object 24"/>
          <p:cNvGraphicFramePr>
            <a:graphicFrameLocks noChangeAspect="1"/>
          </p:cNvGraphicFramePr>
          <p:nvPr/>
        </p:nvGraphicFramePr>
        <p:xfrm>
          <a:off x="6642100" y="1114425"/>
          <a:ext cx="2405063" cy="455613"/>
        </p:xfrm>
        <a:graphic>
          <a:graphicData uri="http://schemas.openxmlformats.org/presentationml/2006/ole">
            <mc:AlternateContent xmlns:mc="http://schemas.openxmlformats.org/markup-compatibility/2006">
              <mc:Choice xmlns:v="urn:schemas-microsoft-com:vml" Requires="v">
                <p:oleObj spid="_x0000_s6336" name="Equation" r:id="rId15" imgW="1193760" imgH="228600" progId="Equation.DSMT4">
                  <p:embed/>
                </p:oleObj>
              </mc:Choice>
              <mc:Fallback>
                <p:oleObj name="Equation" r:id="rId15" imgW="1193760" imgH="228600"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42100" y="1114425"/>
                        <a:ext cx="240506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23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21"/>
                                        </p:tgtEl>
                                        <p:attrNameLst>
                                          <p:attrName>style.visibility</p:attrName>
                                        </p:attrNameLst>
                                      </p:cBhvr>
                                      <p:to>
                                        <p:strVal val="visible"/>
                                      </p:to>
                                    </p:set>
                                    <p:animEffect transition="in" filter="wipe(left)">
                                      <p:cBhvr>
                                        <p:cTn id="7" dur="500"/>
                                        <p:tgtEl>
                                          <p:spTgt spid="68621"/>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68622"/>
                                        </p:tgtEl>
                                        <p:attrNameLst>
                                          <p:attrName>style.visibility</p:attrName>
                                        </p:attrNameLst>
                                      </p:cBhvr>
                                      <p:to>
                                        <p:strVal val="visible"/>
                                      </p:to>
                                    </p:set>
                                    <p:animEffect transition="in" filter="wipe(left)">
                                      <p:cBhvr>
                                        <p:cTn id="11" dur="500"/>
                                        <p:tgtEl>
                                          <p:spTgt spid="686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8623"/>
                                        </p:tgtEl>
                                        <p:attrNameLst>
                                          <p:attrName>style.visibility</p:attrName>
                                        </p:attrNameLst>
                                      </p:cBhvr>
                                      <p:to>
                                        <p:strVal val="visible"/>
                                      </p:to>
                                    </p:set>
                                    <p:animEffect transition="in" filter="wipe(left)">
                                      <p:cBhvr>
                                        <p:cTn id="16" dur="500"/>
                                        <p:tgtEl>
                                          <p:spTgt spid="6862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624"/>
                                        </p:tgtEl>
                                        <p:attrNameLst>
                                          <p:attrName>style.visibility</p:attrName>
                                        </p:attrNameLst>
                                      </p:cBhvr>
                                      <p:to>
                                        <p:strVal val="visible"/>
                                      </p:to>
                                    </p:set>
                                    <p:animEffect transition="in" filter="wipe(left)">
                                      <p:cBhvr>
                                        <p:cTn id="20" dur="500"/>
                                        <p:tgtEl>
                                          <p:spTgt spid="686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8625"/>
                                        </p:tgtEl>
                                        <p:attrNameLst>
                                          <p:attrName>style.visibility</p:attrName>
                                        </p:attrNameLst>
                                      </p:cBhvr>
                                      <p:to>
                                        <p:strVal val="visible"/>
                                      </p:to>
                                    </p:set>
                                    <p:animEffect transition="in" filter="wipe(left)">
                                      <p:cBhvr>
                                        <p:cTn id="25" dur="500"/>
                                        <p:tgtEl>
                                          <p:spTgt spid="68625"/>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68626"/>
                                        </p:tgtEl>
                                        <p:attrNameLst>
                                          <p:attrName>style.visibility</p:attrName>
                                        </p:attrNameLst>
                                      </p:cBhvr>
                                      <p:to>
                                        <p:strVal val="visible"/>
                                      </p:to>
                                    </p:set>
                                    <p:animEffect transition="in" filter="wipe(left)">
                                      <p:cBhvr>
                                        <p:cTn id="29" dur="500"/>
                                        <p:tgtEl>
                                          <p:spTgt spid="6862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8627"/>
                                        </p:tgtEl>
                                        <p:attrNameLst>
                                          <p:attrName>style.visibility</p:attrName>
                                        </p:attrNameLst>
                                      </p:cBhvr>
                                      <p:to>
                                        <p:strVal val="visible"/>
                                      </p:to>
                                    </p:set>
                                    <p:animEffect transition="in" filter="wipe(left)">
                                      <p:cBhvr>
                                        <p:cTn id="34" dur="500"/>
                                        <p:tgtEl>
                                          <p:spTgt spid="68627"/>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68628"/>
                                        </p:tgtEl>
                                        <p:attrNameLst>
                                          <p:attrName>style.visibility</p:attrName>
                                        </p:attrNameLst>
                                      </p:cBhvr>
                                      <p:to>
                                        <p:strVal val="visible"/>
                                      </p:to>
                                    </p:set>
                                    <p:animEffect transition="in" filter="wipe(left)">
                                      <p:cBhvr>
                                        <p:cTn id="38" dur="500"/>
                                        <p:tgtEl>
                                          <p:spTgt spid="6862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8629"/>
                                        </p:tgtEl>
                                        <p:attrNameLst>
                                          <p:attrName>style.visibility</p:attrName>
                                        </p:attrNameLst>
                                      </p:cBhvr>
                                      <p:to>
                                        <p:strVal val="visible"/>
                                      </p:to>
                                    </p:set>
                                    <p:animEffect transition="in" filter="wipe(left)">
                                      <p:cBhvr>
                                        <p:cTn id="43" dur="500"/>
                                        <p:tgtEl>
                                          <p:spTgt spid="68629"/>
                                        </p:tgtEl>
                                      </p:cBhvr>
                                    </p:animEffec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68630"/>
                                        </p:tgtEl>
                                        <p:attrNameLst>
                                          <p:attrName>style.visibility</p:attrName>
                                        </p:attrNameLst>
                                      </p:cBhvr>
                                      <p:to>
                                        <p:strVal val="visible"/>
                                      </p:to>
                                    </p:set>
                                    <p:animEffect transition="in" filter="wipe(left)">
                                      <p:cBhvr>
                                        <p:cTn id="47" dur="500"/>
                                        <p:tgtEl>
                                          <p:spTgt spid="686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8617"/>
                                        </p:tgtEl>
                                        <p:attrNameLst>
                                          <p:attrName>style.visibility</p:attrName>
                                        </p:attrNameLst>
                                      </p:cBhvr>
                                      <p:to>
                                        <p:strVal val="visible"/>
                                      </p:to>
                                    </p:set>
                                    <p:animEffect transition="in" filter="wipe(left)">
                                      <p:cBhvr>
                                        <p:cTn id="52" dur="500"/>
                                        <p:tgtEl>
                                          <p:spTgt spid="68617"/>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68632"/>
                                        </p:tgtEl>
                                        <p:attrNameLst>
                                          <p:attrName>style.visibility</p:attrName>
                                        </p:attrNameLst>
                                      </p:cBhvr>
                                      <p:to>
                                        <p:strVal val="visible"/>
                                      </p:to>
                                    </p:set>
                                    <p:animEffect transition="in" filter="wipe(left)">
                                      <p:cBhvr>
                                        <p:cTn id="56" dur="500"/>
                                        <p:tgtEl>
                                          <p:spTgt spid="6863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8619"/>
                                        </p:tgtEl>
                                        <p:attrNameLst>
                                          <p:attrName>style.visibility</p:attrName>
                                        </p:attrNameLst>
                                      </p:cBhvr>
                                      <p:to>
                                        <p:strVal val="visible"/>
                                      </p:to>
                                    </p:set>
                                    <p:animEffect transition="in" filter="wipe(left)">
                                      <p:cBhvr>
                                        <p:cTn id="61" dur="500"/>
                                        <p:tgtEl>
                                          <p:spTgt spid="68619"/>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68620"/>
                                        </p:tgtEl>
                                        <p:attrNameLst>
                                          <p:attrName>style.visibility</p:attrName>
                                        </p:attrNameLst>
                                      </p:cBhvr>
                                      <p:to>
                                        <p:strVal val="visible"/>
                                      </p:to>
                                    </p:set>
                                    <p:animEffect transition="in" filter="wipe(left)">
                                      <p:cBhvr>
                                        <p:cTn id="65" dur="500"/>
                                        <p:tgtEl>
                                          <p:spTgt spid="6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7" grpId="0"/>
      <p:bldP spid="68619" grpId="0"/>
      <p:bldP spid="68621" grpId="0"/>
      <p:bldP spid="68623" grpId="0"/>
      <p:bldP spid="68625" grpId="0"/>
      <p:bldP spid="68627" grpId="0"/>
      <p:bldP spid="686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zh-CN" smtClean="0">
                <a:ea typeface="宋体" charset="-122"/>
              </a:rPr>
              <a:t>9.2 </a:t>
            </a:r>
            <a:r>
              <a:rPr lang="zh-CN" altLang="en-US" smtClean="0">
                <a:ea typeface="宋体" charset="-122"/>
              </a:rPr>
              <a:t>稳压二极管稳压电路（续</a:t>
            </a:r>
            <a:r>
              <a:rPr lang="en-US" altLang="zh-CN" smtClean="0">
                <a:ea typeface="宋体" charset="-122"/>
              </a:rPr>
              <a:t>2</a:t>
            </a:r>
            <a:r>
              <a:rPr lang="zh-CN" altLang="en-US" smtClean="0">
                <a:ea typeface="宋体" charset="-122"/>
              </a:rPr>
              <a:t>）</a:t>
            </a:r>
            <a:endParaRPr lang="zh-CN" altLang="en-US" smtClean="0">
              <a:ea typeface="楷体_GB2312" pitchFamily="49" charset="-122"/>
            </a:endParaRPr>
          </a:p>
        </p:txBody>
      </p:sp>
      <p:sp>
        <p:nvSpPr>
          <p:cNvPr id="7173" name="Rectangle 3"/>
          <p:cNvSpPr>
            <a:spLocks noGrp="1" noChangeArrowheads="1"/>
          </p:cNvSpPr>
          <p:nvPr>
            <p:ph sz="quarter" idx="11"/>
          </p:nvPr>
        </p:nvSpPr>
        <p:spPr/>
        <p:txBody>
          <a:bodyPr/>
          <a:lstStyle/>
          <a:p>
            <a:pPr eaLnBrk="1" hangingPunct="1"/>
            <a:r>
              <a:rPr lang="zh-CN" altLang="en-US" dirty="0" smtClean="0">
                <a:ea typeface="宋体" charset="-122"/>
              </a:rPr>
              <a:t>稳压二极管稳压电路</a:t>
            </a:r>
          </a:p>
        </p:txBody>
      </p:sp>
      <p:pic>
        <p:nvPicPr>
          <p:cNvPr id="696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010" y="920960"/>
            <a:ext cx="5668963"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0" name="Text Box 8"/>
          <p:cNvSpPr txBox="1">
            <a:spLocks noChangeArrowheads="1"/>
          </p:cNvSpPr>
          <p:nvPr/>
        </p:nvSpPr>
        <p:spPr bwMode="auto">
          <a:xfrm>
            <a:off x="514350" y="3050135"/>
            <a:ext cx="8340725"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574675"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0"/>
              </a:spcBef>
            </a:pPr>
            <a:r>
              <a:rPr kumimoji="1" lang="zh-CN" altLang="en-US" dirty="0"/>
              <a:t>电路中设置了一个吸收电压波动成分的元件</a:t>
            </a:r>
            <a:r>
              <a:rPr kumimoji="1" lang="en-US" altLang="zh-CN" i="1" dirty="0"/>
              <a:t>R</a:t>
            </a:r>
            <a:r>
              <a:rPr kumimoji="1" lang="zh-CN" altLang="en-US" dirty="0"/>
              <a:t>（调整元件），当市电或负载波动时，调整元件上的电压进行相应调整，保证输出的直流电压不发生变化。</a:t>
            </a:r>
          </a:p>
        </p:txBody>
      </p:sp>
      <p:sp>
        <p:nvSpPr>
          <p:cNvPr id="69641" name="Text Box 9"/>
          <p:cNvSpPr txBox="1">
            <a:spLocks noChangeArrowheads="1"/>
          </p:cNvSpPr>
          <p:nvPr/>
        </p:nvSpPr>
        <p:spPr bwMode="auto">
          <a:xfrm>
            <a:off x="-33901" y="4536920"/>
            <a:ext cx="2813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dirty="0"/>
              <a:t>（</a:t>
            </a:r>
            <a:r>
              <a:rPr kumimoji="1" lang="en-US" altLang="zh-CN" dirty="0"/>
              <a:t>1</a:t>
            </a:r>
            <a:r>
              <a:rPr kumimoji="1" lang="zh-CN" altLang="en-US" dirty="0"/>
              <a:t>）电源电压波动</a:t>
            </a:r>
          </a:p>
        </p:txBody>
      </p:sp>
      <p:graphicFrame>
        <p:nvGraphicFramePr>
          <p:cNvPr id="69642" name="Object 10"/>
          <p:cNvGraphicFramePr>
            <a:graphicFrameLocks noChangeAspect="1"/>
          </p:cNvGraphicFramePr>
          <p:nvPr>
            <p:extLst>
              <p:ext uri="{D42A27DB-BD31-4B8C-83A1-F6EECF244321}">
                <p14:modId xmlns:p14="http://schemas.microsoft.com/office/powerpoint/2010/main" val="981103890"/>
              </p:ext>
            </p:extLst>
          </p:nvPr>
        </p:nvGraphicFramePr>
        <p:xfrm>
          <a:off x="1035968" y="5058843"/>
          <a:ext cx="7648575" cy="430212"/>
        </p:xfrm>
        <a:graphic>
          <a:graphicData uri="http://schemas.openxmlformats.org/presentationml/2006/ole">
            <mc:AlternateContent xmlns:mc="http://schemas.openxmlformats.org/markup-compatibility/2006">
              <mc:Choice xmlns:v="urn:schemas-microsoft-com:vml" Requires="v">
                <p:oleObj spid="_x0000_s7224" name="Equation" r:id="rId4" imgW="4254480" imgH="241200" progId="Equation.DSMT4">
                  <p:embed/>
                </p:oleObj>
              </mc:Choice>
              <mc:Fallback>
                <p:oleObj name="Equation" r:id="rId4" imgW="4254480" imgH="2412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968" y="5058843"/>
                        <a:ext cx="7648575"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3" name="Text Box 11"/>
          <p:cNvSpPr txBox="1">
            <a:spLocks noChangeArrowheads="1"/>
          </p:cNvSpPr>
          <p:nvPr/>
        </p:nvSpPr>
        <p:spPr bwMode="auto">
          <a:xfrm>
            <a:off x="-33901" y="5681184"/>
            <a:ext cx="2195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zh-CN" altLang="en-US" dirty="0"/>
              <a:t>（</a:t>
            </a:r>
            <a:r>
              <a:rPr kumimoji="1" lang="en-US" altLang="zh-CN" dirty="0"/>
              <a:t>2</a:t>
            </a:r>
            <a:r>
              <a:rPr kumimoji="1" lang="zh-CN" altLang="en-US" dirty="0"/>
              <a:t>）负载变化</a:t>
            </a:r>
          </a:p>
        </p:txBody>
      </p:sp>
      <p:graphicFrame>
        <p:nvGraphicFramePr>
          <p:cNvPr id="69644" name="Object 12"/>
          <p:cNvGraphicFramePr>
            <a:graphicFrameLocks noChangeAspect="1"/>
          </p:cNvGraphicFramePr>
          <p:nvPr>
            <p:extLst>
              <p:ext uri="{D42A27DB-BD31-4B8C-83A1-F6EECF244321}">
                <p14:modId xmlns:p14="http://schemas.microsoft.com/office/powerpoint/2010/main" val="3807803777"/>
              </p:ext>
            </p:extLst>
          </p:nvPr>
        </p:nvGraphicFramePr>
        <p:xfrm>
          <a:off x="2433638" y="5715000"/>
          <a:ext cx="5297487" cy="433388"/>
        </p:xfrm>
        <a:graphic>
          <a:graphicData uri="http://schemas.openxmlformats.org/presentationml/2006/ole">
            <mc:AlternateContent xmlns:mc="http://schemas.openxmlformats.org/markup-compatibility/2006">
              <mc:Choice xmlns:v="urn:schemas-microsoft-com:vml" Requires="v">
                <p:oleObj spid="_x0000_s7225" name="Equation" r:id="rId6" imgW="2946240" imgH="241200" progId="Equation.DSMT4">
                  <p:embed/>
                </p:oleObj>
              </mc:Choice>
              <mc:Fallback>
                <p:oleObj name="Equation" r:id="rId6" imgW="2946240" imgH="241200" progId="Equation.DSMT4">
                  <p:embed/>
                  <p:pic>
                    <p:nvPicPr>
                      <p:cNvPr id="0" name="Object 12"/>
                      <p:cNvPicPr>
                        <a:picLocks noChangeAspect="1" noChangeArrowheads="1"/>
                      </p:cNvPicPr>
                      <p:nvPr/>
                    </p:nvPicPr>
                    <p:blipFill>
                      <a:blip r:embed="rId7"/>
                      <a:srcRect/>
                      <a:stretch>
                        <a:fillRect/>
                      </a:stretch>
                    </p:blipFill>
                    <p:spPr bwMode="auto">
                      <a:xfrm>
                        <a:off x="2433638" y="5715000"/>
                        <a:ext cx="5297487"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24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69639"/>
                                        </p:tgtEl>
                                        <p:attrNameLst>
                                          <p:attrName>style.visibility</p:attrName>
                                        </p:attrNameLst>
                                      </p:cBhvr>
                                      <p:to>
                                        <p:strVal val="visible"/>
                                      </p:to>
                                    </p:set>
                                    <p:anim calcmode="lin" valueType="num">
                                      <p:cBhvr>
                                        <p:cTn id="7" dur="500" fill="hold"/>
                                        <p:tgtEl>
                                          <p:spTgt spid="69639"/>
                                        </p:tgtEl>
                                        <p:attrNameLst>
                                          <p:attrName>ppt_w</p:attrName>
                                        </p:attrNameLst>
                                      </p:cBhvr>
                                      <p:tavLst>
                                        <p:tav tm="0">
                                          <p:val>
                                            <p:fltVal val="0"/>
                                          </p:val>
                                        </p:tav>
                                        <p:tav tm="100000">
                                          <p:val>
                                            <p:strVal val="#ppt_w"/>
                                          </p:val>
                                        </p:tav>
                                      </p:tavLst>
                                    </p:anim>
                                    <p:anim calcmode="lin" valueType="num">
                                      <p:cBhvr>
                                        <p:cTn id="8" dur="500" fill="hold"/>
                                        <p:tgtEl>
                                          <p:spTgt spid="6963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69640">
                                            <p:txEl>
                                              <p:pRg st="0" end="0"/>
                                            </p:txEl>
                                          </p:spTgt>
                                        </p:tgtEl>
                                        <p:attrNameLst>
                                          <p:attrName>style.visibility</p:attrName>
                                        </p:attrNameLst>
                                      </p:cBhvr>
                                      <p:to>
                                        <p:strVal val="visible"/>
                                      </p:to>
                                    </p:set>
                                    <p:animEffect transition="in" filter="wipe(left)">
                                      <p:cBhvr>
                                        <p:cTn id="13" dur="75"/>
                                        <p:tgtEl>
                                          <p:spTgt spid="69640">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9641"/>
                                        </p:tgtEl>
                                        <p:attrNameLst>
                                          <p:attrName>style.visibility</p:attrName>
                                        </p:attrNameLst>
                                      </p:cBhvr>
                                      <p:to>
                                        <p:strVal val="visible"/>
                                      </p:to>
                                    </p:set>
                                    <p:animEffect transition="in" filter="wipe(left)">
                                      <p:cBhvr>
                                        <p:cTn id="18" dur="500"/>
                                        <p:tgtEl>
                                          <p:spTgt spid="6964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9642"/>
                                        </p:tgtEl>
                                        <p:attrNameLst>
                                          <p:attrName>style.visibility</p:attrName>
                                        </p:attrNameLst>
                                      </p:cBhvr>
                                      <p:to>
                                        <p:strVal val="visible"/>
                                      </p:to>
                                    </p:set>
                                    <p:animEffect transition="in" filter="wipe(left)">
                                      <p:cBhvr>
                                        <p:cTn id="23" dur="500"/>
                                        <p:tgtEl>
                                          <p:spTgt spid="6964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9643"/>
                                        </p:tgtEl>
                                        <p:attrNameLst>
                                          <p:attrName>style.visibility</p:attrName>
                                        </p:attrNameLst>
                                      </p:cBhvr>
                                      <p:to>
                                        <p:strVal val="visible"/>
                                      </p:to>
                                    </p:set>
                                    <p:animEffect transition="in" filter="wipe(left)">
                                      <p:cBhvr>
                                        <p:cTn id="28" dur="500"/>
                                        <p:tgtEl>
                                          <p:spTgt spid="6964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9644"/>
                                        </p:tgtEl>
                                        <p:attrNameLst>
                                          <p:attrName>style.visibility</p:attrName>
                                        </p:attrNameLst>
                                      </p:cBhvr>
                                      <p:to>
                                        <p:strVal val="visible"/>
                                      </p:to>
                                    </p:set>
                                    <p:animEffect transition="in" filter="wipe(left)">
                                      <p:cBhvr>
                                        <p:cTn id="33" dur="500"/>
                                        <p:tgtEl>
                                          <p:spTgt spid="69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build="p" autoUpdateAnimBg="0" advAuto="0"/>
      <p:bldP spid="69641" grpId="0" autoUpdateAnimBg="0"/>
      <p:bldP spid="6964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smtClean="0">
                <a:ea typeface="宋体" charset="-122"/>
              </a:rPr>
              <a:t>9.2 </a:t>
            </a:r>
            <a:r>
              <a:rPr lang="zh-CN" altLang="en-US" smtClean="0">
                <a:ea typeface="宋体" charset="-122"/>
              </a:rPr>
              <a:t>稳压二极管稳压电路（续</a:t>
            </a:r>
            <a:r>
              <a:rPr lang="en-US" altLang="zh-CN" smtClean="0">
                <a:ea typeface="宋体" charset="-122"/>
              </a:rPr>
              <a:t>3</a:t>
            </a:r>
            <a:r>
              <a:rPr lang="zh-CN" altLang="en-US" smtClean="0">
                <a:ea typeface="宋体" charset="-122"/>
              </a:rPr>
              <a:t>）</a:t>
            </a:r>
            <a:endParaRPr lang="zh-CN" altLang="en-US" smtClean="0">
              <a:ea typeface="楷体_GB2312" pitchFamily="49" charset="-122"/>
            </a:endParaRPr>
          </a:p>
        </p:txBody>
      </p:sp>
      <p:sp>
        <p:nvSpPr>
          <p:cNvPr id="70660" name="Text Box 4"/>
          <p:cNvSpPr txBox="1">
            <a:spLocks noChangeArrowheads="1"/>
          </p:cNvSpPr>
          <p:nvPr/>
        </p:nvSpPr>
        <p:spPr bwMode="auto">
          <a:xfrm>
            <a:off x="164892" y="783550"/>
            <a:ext cx="5801193"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indent="574675"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0"/>
              </a:spcBef>
            </a:pPr>
            <a:r>
              <a:rPr kumimoji="1" lang="zh-CN" altLang="en-US" dirty="0"/>
              <a:t>整流滤波输出电压被分成两部分：一部分是负载得到的直流输出电压</a:t>
            </a:r>
            <a:r>
              <a:rPr kumimoji="1" lang="en-US" altLang="zh-CN" i="1" dirty="0"/>
              <a:t>U</a:t>
            </a:r>
            <a:r>
              <a:rPr kumimoji="1" lang="en-US" altLang="zh-CN" baseline="-25000" dirty="0"/>
              <a:t>0</a:t>
            </a:r>
            <a:r>
              <a:rPr kumimoji="1" lang="zh-CN" altLang="en-US" dirty="0"/>
              <a:t>，另一部分则是降在调整元件上的电压</a:t>
            </a:r>
            <a:r>
              <a:rPr kumimoji="1" lang="en-US" altLang="zh-CN" i="1" dirty="0" smtClean="0"/>
              <a:t>U</a:t>
            </a:r>
            <a:r>
              <a:rPr kumimoji="1" lang="en-US" altLang="zh-CN" i="1" baseline="-25000" dirty="0" smtClean="0"/>
              <a:t>R</a:t>
            </a:r>
            <a:r>
              <a:rPr kumimoji="1" lang="zh-CN" altLang="en-US" baseline="-25000" dirty="0" smtClean="0"/>
              <a:t>。</a:t>
            </a:r>
            <a:endParaRPr kumimoji="1" lang="zh-CN" altLang="en-US" dirty="0"/>
          </a:p>
        </p:txBody>
      </p:sp>
      <p:pic>
        <p:nvPicPr>
          <p:cNvPr id="70661" name="Picture 5"/>
          <p:cNvPicPr>
            <a:picLocks noChangeAspect="1" noChangeArrowheads="1"/>
          </p:cNvPicPr>
          <p:nvPr/>
        </p:nvPicPr>
        <p:blipFill>
          <a:blip r:embed="rId3">
            <a:extLst>
              <a:ext uri="{28A0092B-C50C-407E-A947-70E740481C1C}">
                <a14:useLocalDpi xmlns:a14="http://schemas.microsoft.com/office/drawing/2010/main" val="0"/>
              </a:ext>
            </a:extLst>
          </a:blip>
          <a:srcRect l="51610"/>
          <a:stretch>
            <a:fillRect/>
          </a:stretch>
        </p:blipFill>
        <p:spPr bwMode="auto">
          <a:xfrm>
            <a:off x="6323013" y="933450"/>
            <a:ext cx="27432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Text Box 6"/>
          <p:cNvSpPr txBox="1">
            <a:spLocks noChangeArrowheads="1"/>
          </p:cNvSpPr>
          <p:nvPr/>
        </p:nvSpPr>
        <p:spPr bwMode="auto">
          <a:xfrm>
            <a:off x="212388" y="2245455"/>
            <a:ext cx="8683625"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952500"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indent="630238" algn="l" eaLnBrk="1" hangingPunct="1">
              <a:lnSpc>
                <a:spcPct val="130000"/>
              </a:lnSpc>
              <a:spcBef>
                <a:spcPct val="0"/>
              </a:spcBef>
            </a:pPr>
            <a:r>
              <a:rPr kumimoji="1" lang="zh-CN" altLang="en-US" dirty="0"/>
              <a:t>电路工作时，稳压管处于反向</a:t>
            </a:r>
            <a:br>
              <a:rPr kumimoji="1" lang="zh-CN" altLang="en-US" dirty="0"/>
            </a:br>
            <a:r>
              <a:rPr kumimoji="1" lang="zh-CN" altLang="en-US" dirty="0"/>
              <a:t>击穿状态，电阻</a:t>
            </a:r>
            <a:r>
              <a:rPr kumimoji="1" lang="en-US" altLang="zh-CN" i="1" dirty="0"/>
              <a:t>R</a:t>
            </a:r>
            <a:r>
              <a:rPr kumimoji="1" lang="zh-CN" altLang="en-US" dirty="0"/>
              <a:t>中流过的电流一部分流入</a:t>
            </a:r>
            <a:br>
              <a:rPr kumimoji="1" lang="zh-CN" altLang="en-US" dirty="0"/>
            </a:br>
            <a:r>
              <a:rPr kumimoji="1" lang="zh-CN" altLang="en-US" dirty="0"/>
              <a:t>稳压二极管形成稳压管电流</a:t>
            </a:r>
            <a:r>
              <a:rPr kumimoji="1" lang="en-US" altLang="zh-CN" i="1" dirty="0" err="1"/>
              <a:t>I</a:t>
            </a:r>
            <a:r>
              <a:rPr kumimoji="1" lang="en-US" altLang="zh-CN" baseline="-25000" dirty="0" err="1"/>
              <a:t>z</a:t>
            </a:r>
            <a:r>
              <a:rPr kumimoji="1" lang="zh-CN" altLang="en-US" dirty="0"/>
              <a:t>，另一部分则提供给负载电阻</a:t>
            </a:r>
            <a:r>
              <a:rPr kumimoji="1" lang="en-US" altLang="zh-CN" i="1" dirty="0"/>
              <a:t>R</a:t>
            </a:r>
            <a:r>
              <a:rPr kumimoji="1" lang="en-US" altLang="zh-CN" baseline="-25000" dirty="0"/>
              <a:t>L</a:t>
            </a:r>
            <a:r>
              <a:rPr kumimoji="1" lang="zh-CN" altLang="en-US" dirty="0"/>
              <a:t>，</a:t>
            </a:r>
          </a:p>
        </p:txBody>
      </p:sp>
      <p:graphicFrame>
        <p:nvGraphicFramePr>
          <p:cNvPr id="70663" name="Object 7"/>
          <p:cNvGraphicFramePr>
            <a:graphicFrameLocks noChangeAspect="1"/>
          </p:cNvGraphicFramePr>
          <p:nvPr>
            <p:extLst>
              <p:ext uri="{D42A27DB-BD31-4B8C-83A1-F6EECF244321}">
                <p14:modId xmlns:p14="http://schemas.microsoft.com/office/powerpoint/2010/main" val="601173136"/>
              </p:ext>
            </p:extLst>
          </p:nvPr>
        </p:nvGraphicFramePr>
        <p:xfrm>
          <a:off x="1584325" y="3760788"/>
          <a:ext cx="4976813" cy="774700"/>
        </p:xfrm>
        <a:graphic>
          <a:graphicData uri="http://schemas.openxmlformats.org/presentationml/2006/ole">
            <mc:AlternateContent xmlns:mc="http://schemas.openxmlformats.org/markup-compatibility/2006">
              <mc:Choice xmlns:v="urn:schemas-microsoft-com:vml" Requires="v">
                <p:oleObj spid="_x0000_s8249" name="Equation" r:id="rId4" imgW="2768400" imgH="431640" progId="Equation.DSMT4">
                  <p:embed/>
                </p:oleObj>
              </mc:Choice>
              <mc:Fallback>
                <p:oleObj name="Equation" r:id="rId4" imgW="2768400" imgH="431640" progId="Equation.DSMT4">
                  <p:embed/>
                  <p:pic>
                    <p:nvPicPr>
                      <p:cNvPr id="0" name="Object 7"/>
                      <p:cNvPicPr>
                        <a:picLocks noChangeAspect="1" noChangeArrowheads="1"/>
                      </p:cNvPicPr>
                      <p:nvPr/>
                    </p:nvPicPr>
                    <p:blipFill>
                      <a:blip r:embed="rId5"/>
                      <a:srcRect/>
                      <a:stretch>
                        <a:fillRect/>
                      </a:stretch>
                    </p:blipFill>
                    <p:spPr bwMode="auto">
                      <a:xfrm>
                        <a:off x="1584325" y="3760788"/>
                        <a:ext cx="4976813"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4" name="Rectangle 8"/>
          <p:cNvSpPr>
            <a:spLocks noChangeArrowheads="1"/>
          </p:cNvSpPr>
          <p:nvPr/>
        </p:nvSpPr>
        <p:spPr bwMode="auto">
          <a:xfrm>
            <a:off x="235680" y="4412210"/>
            <a:ext cx="86677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0000"/>
              </a:lnSpc>
              <a:spcBef>
                <a:spcPct val="0"/>
              </a:spcBef>
            </a:pPr>
            <a:r>
              <a:rPr kumimoji="1" lang="en-US" altLang="zh-CN" dirty="0"/>
              <a:t>        </a:t>
            </a:r>
            <a:r>
              <a:rPr kumimoji="1" lang="zh-CN" altLang="en-US" dirty="0"/>
              <a:t>如果电阻</a:t>
            </a:r>
            <a:r>
              <a:rPr kumimoji="1" lang="en-US" altLang="zh-CN" i="1" dirty="0"/>
              <a:t>R</a:t>
            </a:r>
            <a:r>
              <a:rPr kumimoji="1" lang="zh-CN" altLang="en-US" dirty="0"/>
              <a:t>取值太小，则稳压管中的电流将可能太大而损坏器件，所以，该电阻又称为限流电阻。</a:t>
            </a:r>
          </a:p>
        </p:txBody>
      </p:sp>
      <p:sp>
        <p:nvSpPr>
          <p:cNvPr id="70665" name="Text Box 9"/>
          <p:cNvSpPr txBox="1">
            <a:spLocks noChangeArrowheads="1"/>
          </p:cNvSpPr>
          <p:nvPr/>
        </p:nvSpPr>
        <p:spPr bwMode="auto">
          <a:xfrm>
            <a:off x="222643" y="4869775"/>
            <a:ext cx="8593137"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2673350"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0"/>
              </a:spcBef>
            </a:pPr>
            <a:r>
              <a:rPr kumimoji="1" lang="en-US" altLang="zh-CN" dirty="0"/>
              <a:t>                                 </a:t>
            </a:r>
            <a:r>
              <a:rPr kumimoji="1" lang="zh-CN" altLang="en-US" dirty="0"/>
              <a:t>输出电压的数值直接由稳压管的参数确定</a:t>
            </a:r>
            <a:r>
              <a:rPr kumimoji="1" lang="en-US" altLang="zh-CN" dirty="0"/>
              <a:t>(</a:t>
            </a:r>
            <a:r>
              <a:rPr kumimoji="1" lang="en-US" altLang="zh-CN" i="1" dirty="0" err="1"/>
              <a:t>U</a:t>
            </a:r>
            <a:r>
              <a:rPr kumimoji="1" lang="en-US" altLang="zh-CN" baseline="-25000" dirty="0" err="1"/>
              <a:t>z</a:t>
            </a:r>
            <a:r>
              <a:rPr kumimoji="1" lang="en-US" altLang="zh-CN" dirty="0"/>
              <a:t>)</a:t>
            </a:r>
            <a:r>
              <a:rPr kumimoji="1" lang="zh-CN" altLang="en-US" dirty="0"/>
              <a:t>。构造电路时要根据需要选择稳压管。</a:t>
            </a:r>
          </a:p>
        </p:txBody>
      </p:sp>
      <p:sp>
        <p:nvSpPr>
          <p:cNvPr id="8202" name="Rectangle 11"/>
          <p:cNvSpPr>
            <a:spLocks noChangeArrowheads="1"/>
          </p:cNvSpPr>
          <p:nvPr/>
        </p:nvSpPr>
        <p:spPr bwMode="auto">
          <a:xfrm>
            <a:off x="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70666" name="Object 10"/>
          <p:cNvGraphicFramePr>
            <a:graphicFrameLocks noChangeAspect="1"/>
          </p:cNvGraphicFramePr>
          <p:nvPr>
            <p:extLst>
              <p:ext uri="{D42A27DB-BD31-4B8C-83A1-F6EECF244321}">
                <p14:modId xmlns:p14="http://schemas.microsoft.com/office/powerpoint/2010/main" val="1877331185"/>
              </p:ext>
            </p:extLst>
          </p:nvPr>
        </p:nvGraphicFramePr>
        <p:xfrm>
          <a:off x="1595620" y="5880310"/>
          <a:ext cx="5386388" cy="481013"/>
        </p:xfrm>
        <a:graphic>
          <a:graphicData uri="http://schemas.openxmlformats.org/presentationml/2006/ole">
            <mc:AlternateContent xmlns:mc="http://schemas.openxmlformats.org/markup-compatibility/2006">
              <mc:Choice xmlns:v="urn:schemas-microsoft-com:vml" Requires="v">
                <p:oleObj spid="_x0000_s8250" name="Equation" r:id="rId6" imgW="2844720" imgH="253800" progId="Equation.DSMT4">
                  <p:embed/>
                </p:oleObj>
              </mc:Choice>
              <mc:Fallback>
                <p:oleObj name="Equation" r:id="rId6" imgW="2844720" imgH="2538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5620" y="5880310"/>
                        <a:ext cx="5386388"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0661"/>
                                        </p:tgtEl>
                                        <p:attrNameLst>
                                          <p:attrName>style.visibility</p:attrName>
                                        </p:attrNameLst>
                                      </p:cBhvr>
                                      <p:to>
                                        <p:strVal val="visible"/>
                                      </p:to>
                                    </p:set>
                                    <p:anim calcmode="lin" valueType="num">
                                      <p:cBhvr>
                                        <p:cTn id="7" dur="500" fill="hold"/>
                                        <p:tgtEl>
                                          <p:spTgt spid="70661"/>
                                        </p:tgtEl>
                                        <p:attrNameLst>
                                          <p:attrName>ppt_w</p:attrName>
                                        </p:attrNameLst>
                                      </p:cBhvr>
                                      <p:tavLst>
                                        <p:tav tm="0">
                                          <p:val>
                                            <p:fltVal val="0"/>
                                          </p:val>
                                        </p:tav>
                                        <p:tav tm="100000">
                                          <p:val>
                                            <p:strVal val="#ppt_w"/>
                                          </p:val>
                                        </p:tav>
                                      </p:tavLst>
                                    </p:anim>
                                    <p:anim calcmode="lin" valueType="num">
                                      <p:cBhvr>
                                        <p:cTn id="8" dur="500" fill="hold"/>
                                        <p:tgtEl>
                                          <p:spTgt spid="7066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iterate type="lt">
                                    <p:tmAbs val="75"/>
                                  </p:iterate>
                                  <p:childTnLst>
                                    <p:set>
                                      <p:cBhvr>
                                        <p:cTn id="11" dur="1" fill="hold">
                                          <p:stCondLst>
                                            <p:cond delay="74"/>
                                          </p:stCondLst>
                                        </p:cTn>
                                        <p:tgtEl>
                                          <p:spTgt spid="7066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7066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0663"/>
                                        </p:tgtEl>
                                        <p:attrNameLst>
                                          <p:attrName>style.visibility</p:attrName>
                                        </p:attrNameLst>
                                      </p:cBhvr>
                                      <p:to>
                                        <p:strVal val="visible"/>
                                      </p:to>
                                    </p:set>
                                    <p:animEffect transition="in" filter="wipe(left)">
                                      <p:cBhvr>
                                        <p:cTn id="20" dur="500"/>
                                        <p:tgtEl>
                                          <p:spTgt spid="706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7066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type="lt">
                                    <p:tmAbs val="75"/>
                                  </p:iterate>
                                  <p:childTnLst>
                                    <p:set>
                                      <p:cBhvr>
                                        <p:cTn id="28" dur="1" fill="hold">
                                          <p:stCondLst>
                                            <p:cond delay="74"/>
                                          </p:stCondLst>
                                        </p:cTn>
                                        <p:tgtEl>
                                          <p:spTgt spid="70665"/>
                                        </p:tgtEl>
                                        <p:attrNameLst>
                                          <p:attrName>style.visibility</p:attrName>
                                        </p:attrNameLst>
                                      </p:cBhvr>
                                      <p:to>
                                        <p:strVal val="visible"/>
                                      </p:to>
                                    </p:set>
                                  </p:childTnLst>
                                </p:cTn>
                              </p:par>
                            </p:childTnLst>
                          </p:cTn>
                        </p:par>
                        <p:par>
                          <p:cTn id="29" fill="hold" nodeType="afterGroup">
                            <p:stCondLst>
                              <p:cond delay="2925"/>
                            </p:stCondLst>
                            <p:childTnLst>
                              <p:par>
                                <p:cTn id="30" presetID="22" presetClass="entr" presetSubtype="8" fill="hold" nodeType="afterEffect">
                                  <p:stCondLst>
                                    <p:cond delay="0"/>
                                  </p:stCondLst>
                                  <p:childTnLst>
                                    <p:set>
                                      <p:cBhvr>
                                        <p:cTn id="31" dur="1" fill="hold">
                                          <p:stCondLst>
                                            <p:cond delay="0"/>
                                          </p:stCondLst>
                                        </p:cTn>
                                        <p:tgtEl>
                                          <p:spTgt spid="70666"/>
                                        </p:tgtEl>
                                        <p:attrNameLst>
                                          <p:attrName>style.visibility</p:attrName>
                                        </p:attrNameLst>
                                      </p:cBhvr>
                                      <p:to>
                                        <p:strVal val="visible"/>
                                      </p:to>
                                    </p:set>
                                    <p:animEffect transition="in" filter="wipe(left)">
                                      <p:cBhvr>
                                        <p:cTn id="32" dur="500"/>
                                        <p:tgtEl>
                                          <p:spTgt spid="70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utoUpdateAnimBg="0"/>
      <p:bldP spid="70662" grpId="0" autoUpdateAnimBg="0"/>
      <p:bldP spid="70664" grpId="0" autoUpdateAnimBg="0"/>
      <p:bldP spid="7066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mtClean="0">
                <a:ea typeface="宋体" charset="-122"/>
              </a:rPr>
              <a:t>9.2 </a:t>
            </a:r>
            <a:r>
              <a:rPr lang="zh-CN" altLang="en-US" smtClean="0">
                <a:ea typeface="宋体" charset="-122"/>
              </a:rPr>
              <a:t>稳压二极管稳压电路（续</a:t>
            </a:r>
            <a:r>
              <a:rPr lang="en-US" altLang="zh-CN" smtClean="0">
                <a:ea typeface="宋体" charset="-122"/>
              </a:rPr>
              <a:t>4</a:t>
            </a:r>
            <a:r>
              <a:rPr lang="zh-CN" altLang="en-US" smtClean="0">
                <a:ea typeface="宋体" charset="-122"/>
              </a:rPr>
              <a:t>）</a:t>
            </a:r>
            <a:endParaRPr lang="zh-CN" altLang="en-US" smtClean="0">
              <a:ea typeface="楷体_GB2312" pitchFamily="49" charset="-122"/>
            </a:endParaRPr>
          </a:p>
        </p:txBody>
      </p:sp>
      <p:sp>
        <p:nvSpPr>
          <p:cNvPr id="71684" name="Text Box 4"/>
          <p:cNvSpPr txBox="1">
            <a:spLocks noChangeArrowheads="1"/>
          </p:cNvSpPr>
          <p:nvPr/>
        </p:nvSpPr>
        <p:spPr bwMode="auto">
          <a:xfrm>
            <a:off x="261938" y="754273"/>
            <a:ext cx="8593137"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30000"/>
              </a:lnSpc>
              <a:spcBef>
                <a:spcPct val="0"/>
              </a:spcBef>
            </a:pPr>
            <a:r>
              <a:rPr kumimoji="1" lang="en-US" altLang="zh-CN" dirty="0"/>
              <a:t>        </a:t>
            </a:r>
            <a:r>
              <a:rPr kumimoji="1" lang="zh-CN" altLang="en-US" dirty="0"/>
              <a:t>要使稳压二极管正常工作，则其电流必须在</a:t>
            </a:r>
            <a:r>
              <a:rPr kumimoji="1" lang="en-US" altLang="zh-CN" i="1" dirty="0"/>
              <a:t>I</a:t>
            </a:r>
            <a:r>
              <a:rPr kumimoji="1" lang="en-US" altLang="zh-CN" baseline="-25000" dirty="0"/>
              <a:t>Z </a:t>
            </a:r>
            <a:r>
              <a:rPr kumimoji="1" lang="en-US" altLang="zh-CN" i="1" dirty="0"/>
              <a:t>~I</a:t>
            </a:r>
            <a:r>
              <a:rPr kumimoji="1" lang="en-US" altLang="zh-CN" baseline="-25000" dirty="0"/>
              <a:t>ZM</a:t>
            </a:r>
            <a:r>
              <a:rPr kumimoji="1" lang="zh-CN" altLang="en-US" dirty="0"/>
              <a:t>之间。如果负载电流的变化范围为</a:t>
            </a:r>
            <a:r>
              <a:rPr kumimoji="1" lang="en-US" altLang="zh-CN" i="1" dirty="0" err="1"/>
              <a:t>I</a:t>
            </a:r>
            <a:r>
              <a:rPr kumimoji="1" lang="en-US" altLang="zh-CN" baseline="-25000" dirty="0" err="1"/>
              <a:t>Lm</a:t>
            </a:r>
            <a:r>
              <a:rPr kumimoji="1" lang="en-US" altLang="zh-CN" dirty="0"/>
              <a:t> ~ </a:t>
            </a:r>
            <a:r>
              <a:rPr kumimoji="1" lang="en-US" altLang="zh-CN" i="1" dirty="0"/>
              <a:t>I</a:t>
            </a:r>
            <a:r>
              <a:rPr kumimoji="1" lang="en-US" altLang="zh-CN" baseline="-25000" dirty="0"/>
              <a:t>LM</a:t>
            </a:r>
            <a:r>
              <a:rPr kumimoji="1" lang="zh-CN" altLang="en-US" i="1" baseline="-25000" dirty="0"/>
              <a:t>，</a:t>
            </a:r>
            <a:r>
              <a:rPr kumimoji="1" lang="zh-CN" altLang="en-US" dirty="0"/>
              <a:t>电源电压波动使滤波输出电压 </a:t>
            </a:r>
            <a:r>
              <a:rPr kumimoji="1" lang="en-US" altLang="zh-CN" i="1" dirty="0"/>
              <a:t>U</a:t>
            </a:r>
            <a:r>
              <a:rPr kumimoji="1" lang="en-US" altLang="zh-CN" baseline="-25000" dirty="0"/>
              <a:t>1</a:t>
            </a:r>
            <a:r>
              <a:rPr kumimoji="1" lang="zh-CN" altLang="en-US" dirty="0"/>
              <a:t>的变化范围为</a:t>
            </a:r>
            <a:r>
              <a:rPr kumimoji="1" lang="en-US" altLang="zh-CN" i="1" dirty="0"/>
              <a:t>U</a:t>
            </a:r>
            <a:r>
              <a:rPr kumimoji="1" lang="en-US" altLang="zh-CN" baseline="-25000" dirty="0"/>
              <a:t>1min</a:t>
            </a:r>
            <a:r>
              <a:rPr kumimoji="1" lang="en-US" altLang="zh-CN" dirty="0"/>
              <a:t>~ </a:t>
            </a:r>
            <a:r>
              <a:rPr kumimoji="1" lang="en-US" altLang="zh-CN" i="1" dirty="0"/>
              <a:t>U</a:t>
            </a:r>
            <a:r>
              <a:rPr kumimoji="1" lang="en-US" altLang="zh-CN" baseline="-25000" dirty="0"/>
              <a:t>1max</a:t>
            </a:r>
          </a:p>
        </p:txBody>
      </p:sp>
      <p:sp>
        <p:nvSpPr>
          <p:cNvPr id="71685" name="Rectangle 5"/>
          <p:cNvSpPr>
            <a:spLocks noChangeArrowheads="1"/>
          </p:cNvSpPr>
          <p:nvPr/>
        </p:nvSpPr>
        <p:spPr bwMode="auto">
          <a:xfrm>
            <a:off x="5276850" y="1960563"/>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0"/>
              </a:spcBef>
            </a:pPr>
            <a:r>
              <a:rPr kumimoji="1" lang="zh-CN" altLang="en-US"/>
              <a:t>限流电阻的取值范围为</a:t>
            </a:r>
          </a:p>
        </p:txBody>
      </p:sp>
      <p:graphicFrame>
        <p:nvGraphicFramePr>
          <p:cNvPr id="71686" name="Object 6"/>
          <p:cNvGraphicFramePr>
            <a:graphicFrameLocks noChangeAspect="1"/>
          </p:cNvGraphicFramePr>
          <p:nvPr/>
        </p:nvGraphicFramePr>
        <p:xfrm>
          <a:off x="2932113" y="3349625"/>
          <a:ext cx="3106737" cy="808038"/>
        </p:xfrm>
        <a:graphic>
          <a:graphicData uri="http://schemas.openxmlformats.org/presentationml/2006/ole">
            <mc:AlternateContent xmlns:mc="http://schemas.openxmlformats.org/markup-compatibility/2006">
              <mc:Choice xmlns:v="urn:schemas-microsoft-com:vml" Requires="v">
                <p:oleObj spid="_x0000_s9250" name="Equation" r:id="rId3" imgW="1726920" imgH="431640" progId="Equation.DSMT4">
                  <p:embed/>
                </p:oleObj>
              </mc:Choice>
              <mc:Fallback>
                <p:oleObj name="Equation" r:id="rId3" imgW="1726920" imgH="431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113" y="3349625"/>
                        <a:ext cx="3106737" cy="80803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7" name="AutoShape 7"/>
          <p:cNvSpPr>
            <a:spLocks noChangeArrowheads="1"/>
          </p:cNvSpPr>
          <p:nvPr/>
        </p:nvSpPr>
        <p:spPr bwMode="auto">
          <a:xfrm flipH="1">
            <a:off x="595313" y="2422525"/>
            <a:ext cx="2447925" cy="836613"/>
          </a:xfrm>
          <a:prstGeom prst="wedgeRoundRectCallout">
            <a:avLst>
              <a:gd name="adj1" fmla="val -49028"/>
              <a:gd name="adj2" fmla="val 71630"/>
              <a:gd name="adj3" fmla="val 16667"/>
            </a:avLst>
          </a:prstGeom>
          <a:solidFill>
            <a:srgbClr val="DDDDDD"/>
          </a:solidFill>
          <a:ln w="9525">
            <a:solidFill>
              <a:schemeClr val="tx2"/>
            </a:solidFill>
            <a:miter lim="800000"/>
            <a:headEnd/>
            <a:tailEnd/>
          </a:ln>
        </p:spPr>
        <p:txBody>
          <a:bodyPr/>
          <a:lstStyle/>
          <a:p>
            <a:pPr>
              <a:lnSpc>
                <a:spcPct val="100000"/>
              </a:lnSpc>
              <a:spcBef>
                <a:spcPct val="0"/>
              </a:spcBef>
            </a:pPr>
            <a:r>
              <a:rPr kumimoji="1" lang="en-US" altLang="zh-CN" i="1"/>
              <a:t>R </a:t>
            </a:r>
            <a:r>
              <a:rPr kumimoji="1" lang="zh-CN" altLang="en-US"/>
              <a:t>承受的最大可能电压</a:t>
            </a:r>
          </a:p>
        </p:txBody>
      </p:sp>
      <p:sp>
        <p:nvSpPr>
          <p:cNvPr id="71688" name="AutoShape 8"/>
          <p:cNvSpPr>
            <a:spLocks noChangeArrowheads="1"/>
          </p:cNvSpPr>
          <p:nvPr/>
        </p:nvSpPr>
        <p:spPr bwMode="auto">
          <a:xfrm>
            <a:off x="6218238" y="2392363"/>
            <a:ext cx="2447925" cy="836612"/>
          </a:xfrm>
          <a:prstGeom prst="wedgeRoundRectCallout">
            <a:avLst>
              <a:gd name="adj1" fmla="val -62190"/>
              <a:gd name="adj2" fmla="val 77894"/>
              <a:gd name="adj3" fmla="val 16667"/>
            </a:avLst>
          </a:prstGeom>
          <a:solidFill>
            <a:srgbClr val="DDDDDD"/>
          </a:solidFill>
          <a:ln w="9525">
            <a:solidFill>
              <a:schemeClr val="tx2"/>
            </a:solidFill>
            <a:miter lim="800000"/>
            <a:headEnd/>
            <a:tailEnd/>
          </a:ln>
        </p:spPr>
        <p:txBody>
          <a:bodyPr/>
          <a:lstStyle/>
          <a:p>
            <a:pPr>
              <a:lnSpc>
                <a:spcPct val="100000"/>
              </a:lnSpc>
              <a:spcBef>
                <a:spcPct val="0"/>
              </a:spcBef>
            </a:pPr>
            <a:r>
              <a:rPr kumimoji="1" lang="en-US" altLang="zh-CN" i="1"/>
              <a:t>R </a:t>
            </a:r>
            <a:r>
              <a:rPr kumimoji="1" lang="zh-CN" altLang="en-US"/>
              <a:t>承受的最小可能电压</a:t>
            </a:r>
          </a:p>
        </p:txBody>
      </p:sp>
      <p:sp>
        <p:nvSpPr>
          <p:cNvPr id="71689" name="AutoShape 9"/>
          <p:cNvSpPr>
            <a:spLocks noChangeArrowheads="1"/>
          </p:cNvSpPr>
          <p:nvPr/>
        </p:nvSpPr>
        <p:spPr bwMode="auto">
          <a:xfrm flipH="1">
            <a:off x="593725" y="4422775"/>
            <a:ext cx="2447925" cy="957263"/>
          </a:xfrm>
          <a:prstGeom prst="wedgeRoundRectCallout">
            <a:avLst>
              <a:gd name="adj1" fmla="val -57782"/>
              <a:gd name="adj2" fmla="val -81014"/>
              <a:gd name="adj3" fmla="val 16667"/>
            </a:avLst>
          </a:prstGeom>
          <a:solidFill>
            <a:srgbClr val="DDDDDD"/>
          </a:solidFill>
          <a:ln w="9525">
            <a:solidFill>
              <a:schemeClr val="tx2"/>
            </a:solidFill>
            <a:miter lim="800000"/>
            <a:headEnd/>
            <a:tailEnd/>
          </a:ln>
        </p:spPr>
        <p:txBody>
          <a:bodyPr/>
          <a:lstStyle/>
          <a:p>
            <a:pPr>
              <a:lnSpc>
                <a:spcPct val="100000"/>
              </a:lnSpc>
              <a:spcBef>
                <a:spcPct val="0"/>
              </a:spcBef>
            </a:pPr>
            <a:r>
              <a:rPr kumimoji="1" lang="en-US" altLang="zh-CN" i="1"/>
              <a:t>R </a:t>
            </a:r>
            <a:r>
              <a:rPr kumimoji="1" lang="zh-CN" altLang="en-US"/>
              <a:t>允许流过的最大电流</a:t>
            </a:r>
          </a:p>
        </p:txBody>
      </p:sp>
      <p:sp>
        <p:nvSpPr>
          <p:cNvPr id="71690" name="AutoShape 10"/>
          <p:cNvSpPr>
            <a:spLocks noChangeArrowheads="1"/>
          </p:cNvSpPr>
          <p:nvPr/>
        </p:nvSpPr>
        <p:spPr bwMode="auto">
          <a:xfrm>
            <a:off x="6162675" y="4498975"/>
            <a:ext cx="2447925" cy="895350"/>
          </a:xfrm>
          <a:prstGeom prst="wedgeRoundRectCallout">
            <a:avLst>
              <a:gd name="adj1" fmla="val -64593"/>
              <a:gd name="adj2" fmla="val -100000"/>
              <a:gd name="adj3" fmla="val 16667"/>
            </a:avLst>
          </a:prstGeom>
          <a:solidFill>
            <a:srgbClr val="DDDDDD"/>
          </a:solidFill>
          <a:ln w="9525">
            <a:solidFill>
              <a:schemeClr val="tx2"/>
            </a:solidFill>
            <a:miter lim="800000"/>
            <a:headEnd/>
            <a:tailEnd/>
          </a:ln>
        </p:spPr>
        <p:txBody>
          <a:bodyPr/>
          <a:lstStyle/>
          <a:p>
            <a:pPr>
              <a:lnSpc>
                <a:spcPct val="100000"/>
              </a:lnSpc>
              <a:spcBef>
                <a:spcPct val="0"/>
              </a:spcBef>
            </a:pPr>
            <a:r>
              <a:rPr kumimoji="1" lang="en-US" altLang="zh-CN" i="1"/>
              <a:t>R </a:t>
            </a:r>
            <a:r>
              <a:rPr kumimoji="1" lang="zh-CN" altLang="en-US"/>
              <a:t>必须流过的最小电流</a:t>
            </a:r>
          </a:p>
        </p:txBody>
      </p:sp>
      <p:sp>
        <p:nvSpPr>
          <p:cNvPr id="71692" name="Text Box 12"/>
          <p:cNvSpPr txBox="1">
            <a:spLocks noChangeArrowheads="1"/>
          </p:cNvSpPr>
          <p:nvPr/>
        </p:nvSpPr>
        <p:spPr bwMode="auto">
          <a:xfrm>
            <a:off x="471488" y="5478463"/>
            <a:ext cx="84296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r>
              <a:rPr lang="zh-CN" altLang="en-US"/>
              <a:t>如果无法由此式确定限流电阻，则稳压管稳压电路将无法满足工作要求，必须更换稳压管或采用其他形式稳压电路。</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26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71684"/>
                                        </p:tgtEl>
                                        <p:attrNameLst>
                                          <p:attrName>style.visibility</p:attrName>
                                        </p:attrNameLst>
                                      </p:cBhvr>
                                      <p:to>
                                        <p:strVal val="visible"/>
                                      </p:to>
                                    </p:set>
                                  </p:childTnLst>
                                </p:cTn>
                              </p:par>
                            </p:childTnLst>
                          </p:cTn>
                        </p:par>
                        <p:par>
                          <p:cTn id="7" fill="hold" nodeType="afterGroup">
                            <p:stCondLst>
                              <p:cond delay="600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71685"/>
                                        </p:tgtEl>
                                        <p:attrNameLst>
                                          <p:attrName>style.visibility</p:attrName>
                                        </p:attrNameLst>
                                      </p:cBhvr>
                                      <p:to>
                                        <p:strVal val="visible"/>
                                      </p:to>
                                    </p:set>
                                  </p:childTnLst>
                                </p:cTn>
                              </p:par>
                            </p:childTnLst>
                          </p:cTn>
                        </p:par>
                        <p:par>
                          <p:cTn id="10" fill="hold" nodeType="afterGroup">
                            <p:stCondLst>
                              <p:cond delay="6750"/>
                            </p:stCondLst>
                            <p:childTnLst>
                              <p:par>
                                <p:cTn id="11" presetID="22" presetClass="entr" presetSubtype="8" fill="hold" nodeType="afterEffect">
                                  <p:stCondLst>
                                    <p:cond delay="0"/>
                                  </p:stCondLst>
                                  <p:childTnLst>
                                    <p:set>
                                      <p:cBhvr>
                                        <p:cTn id="12" dur="1" fill="hold">
                                          <p:stCondLst>
                                            <p:cond delay="0"/>
                                          </p:stCondLst>
                                        </p:cTn>
                                        <p:tgtEl>
                                          <p:spTgt spid="71686"/>
                                        </p:tgtEl>
                                        <p:attrNameLst>
                                          <p:attrName>style.visibility</p:attrName>
                                        </p:attrNameLst>
                                      </p:cBhvr>
                                      <p:to>
                                        <p:strVal val="visible"/>
                                      </p:to>
                                    </p:set>
                                    <p:animEffect transition="in" filter="wipe(left)">
                                      <p:cBhvr>
                                        <p:cTn id="13" dur="500"/>
                                        <p:tgtEl>
                                          <p:spTgt spid="7168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lt">
                                    <p:tmAbs val="75"/>
                                  </p:iterate>
                                  <p:childTnLst>
                                    <p:set>
                                      <p:cBhvr>
                                        <p:cTn id="17" dur="1" fill="hold">
                                          <p:stCondLst>
                                            <p:cond delay="74"/>
                                          </p:stCondLst>
                                        </p:cTn>
                                        <p:tgtEl>
                                          <p:spTgt spid="71687"/>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lt">
                                    <p:tmAbs val="75"/>
                                  </p:iterate>
                                  <p:childTnLst>
                                    <p:set>
                                      <p:cBhvr>
                                        <p:cTn id="21" dur="1" fill="hold">
                                          <p:stCondLst>
                                            <p:cond delay="74"/>
                                          </p:stCondLst>
                                        </p:cTn>
                                        <p:tgtEl>
                                          <p:spTgt spid="7168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7168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iterate type="lt">
                                    <p:tmAbs val="75"/>
                                  </p:iterate>
                                  <p:childTnLst>
                                    <p:set>
                                      <p:cBhvr>
                                        <p:cTn id="29" dur="1" fill="hold">
                                          <p:stCondLst>
                                            <p:cond delay="74"/>
                                          </p:stCondLst>
                                        </p:cTn>
                                        <p:tgtEl>
                                          <p:spTgt spid="7169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iterate type="lt">
                                    <p:tmAbs val="100"/>
                                  </p:iterate>
                                  <p:childTnLst>
                                    <p:set>
                                      <p:cBhvr>
                                        <p:cTn id="33" dur="1" fill="hold">
                                          <p:stCondLst>
                                            <p:cond delay="0"/>
                                          </p:stCondLst>
                                        </p:cTn>
                                        <p:tgtEl>
                                          <p:spTgt spid="71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utoUpdateAnimBg="0"/>
      <p:bldP spid="71685" grpId="0" autoUpdateAnimBg="0"/>
      <p:bldP spid="71687" grpId="0" animBg="1" autoUpdateAnimBg="0"/>
      <p:bldP spid="71688" grpId="0" animBg="1" autoUpdateAnimBg="0"/>
      <p:bldP spid="71689" grpId="0" animBg="1" autoUpdateAnimBg="0"/>
      <p:bldP spid="71690" grpId="0" animBg="1" autoUpdateAnimBg="0"/>
      <p:bldP spid="7169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8" name="Rectangle 2"/>
          <p:cNvSpPr>
            <a:spLocks noGrp="1" noChangeArrowheads="1"/>
          </p:cNvSpPr>
          <p:nvPr>
            <p:ph type="title"/>
          </p:nvPr>
        </p:nvSpPr>
        <p:spPr/>
        <p:txBody>
          <a:bodyPr/>
          <a:lstStyle/>
          <a:p>
            <a:pPr eaLnBrk="1" hangingPunct="1"/>
            <a:r>
              <a:rPr lang="en-US" altLang="zh-CN" smtClean="0">
                <a:ea typeface="宋体" charset="-122"/>
              </a:rPr>
              <a:t>9.2 </a:t>
            </a:r>
            <a:r>
              <a:rPr lang="zh-CN" altLang="en-US" smtClean="0">
                <a:ea typeface="宋体" charset="-122"/>
              </a:rPr>
              <a:t>稳压二极管稳压电路（续</a:t>
            </a:r>
            <a:r>
              <a:rPr lang="en-US" altLang="zh-CN" smtClean="0">
                <a:ea typeface="宋体" charset="-122"/>
              </a:rPr>
              <a:t>5</a:t>
            </a:r>
            <a:r>
              <a:rPr lang="zh-CN" altLang="en-US" smtClean="0">
                <a:ea typeface="宋体" charset="-122"/>
              </a:rPr>
              <a:t>）</a:t>
            </a:r>
            <a:endParaRPr lang="zh-CN" altLang="en-US" smtClean="0">
              <a:ea typeface="楷体_GB2312" pitchFamily="49" charset="-122"/>
            </a:endParaRPr>
          </a:p>
        </p:txBody>
      </p:sp>
      <p:sp>
        <p:nvSpPr>
          <p:cNvPr id="72724" name="Rectangle 20"/>
          <p:cNvSpPr>
            <a:spLocks noChangeArrowheads="1"/>
          </p:cNvSpPr>
          <p:nvPr/>
        </p:nvSpPr>
        <p:spPr bwMode="auto">
          <a:xfrm>
            <a:off x="314535" y="791150"/>
            <a:ext cx="85502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p>
            <a:pPr algn="just"/>
            <a:r>
              <a:rPr lang="zh-CN" altLang="en-US" dirty="0"/>
              <a:t>例：电路如图，已知</a:t>
            </a:r>
            <a:r>
              <a:rPr lang="en-US" altLang="zh-CN" i="1" dirty="0"/>
              <a:t>U</a:t>
            </a:r>
            <a:r>
              <a:rPr lang="en-US" altLang="zh-CN" baseline="-25000" dirty="0"/>
              <a:t>1</a:t>
            </a:r>
            <a:r>
              <a:rPr lang="en-US" altLang="zh-CN" dirty="0"/>
              <a:t>=30V</a:t>
            </a:r>
            <a:r>
              <a:rPr lang="zh-CN" altLang="en-US" dirty="0"/>
              <a:t>，稳压管</a:t>
            </a:r>
            <a:r>
              <a:rPr lang="en-US" altLang="zh-CN" dirty="0"/>
              <a:t>D</a:t>
            </a:r>
            <a:r>
              <a:rPr lang="en-US" altLang="zh-CN" baseline="-25000" dirty="0"/>
              <a:t>Z</a:t>
            </a:r>
            <a:r>
              <a:rPr lang="en-US" altLang="zh-CN" dirty="0"/>
              <a:t>(2CW18)</a:t>
            </a:r>
            <a:r>
              <a:rPr lang="zh-CN" altLang="en-US" dirty="0"/>
              <a:t>的稳定电压</a:t>
            </a:r>
            <a:r>
              <a:rPr lang="en-US" altLang="zh-CN" i="1" dirty="0"/>
              <a:t>U</a:t>
            </a:r>
            <a:r>
              <a:rPr lang="en-US" altLang="zh-CN" baseline="-25000" dirty="0"/>
              <a:t>Z</a:t>
            </a:r>
            <a:r>
              <a:rPr lang="en-US" altLang="zh-CN" dirty="0"/>
              <a:t>=10V</a:t>
            </a:r>
            <a:r>
              <a:rPr lang="zh-CN" altLang="en-US" dirty="0"/>
              <a:t>，最小稳定电流</a:t>
            </a:r>
            <a:r>
              <a:rPr lang="en-US" altLang="zh-CN" i="1" dirty="0" err="1"/>
              <a:t>I</a:t>
            </a:r>
            <a:r>
              <a:rPr lang="en-US" altLang="zh-CN" baseline="-25000" dirty="0" err="1"/>
              <a:t>Zmin</a:t>
            </a:r>
            <a:r>
              <a:rPr lang="en-US" altLang="zh-CN" dirty="0"/>
              <a:t>=5mA</a:t>
            </a:r>
            <a:r>
              <a:rPr lang="zh-CN" altLang="en-US" dirty="0"/>
              <a:t>，最大稳定电流</a:t>
            </a:r>
            <a:r>
              <a:rPr lang="en-US" altLang="zh-CN" i="1" dirty="0" err="1"/>
              <a:t>I</a:t>
            </a:r>
            <a:r>
              <a:rPr lang="en-US" altLang="zh-CN" baseline="-25000" dirty="0" err="1"/>
              <a:t>Zmax</a:t>
            </a:r>
            <a:r>
              <a:rPr lang="en-US" altLang="zh-CN" dirty="0"/>
              <a:t>= 20mA</a:t>
            </a:r>
            <a:r>
              <a:rPr lang="zh-CN" altLang="en-US" dirty="0"/>
              <a:t>，负载电阻</a:t>
            </a:r>
            <a:r>
              <a:rPr lang="en-US" altLang="zh-CN" i="1" dirty="0"/>
              <a:t>R</a:t>
            </a:r>
            <a:r>
              <a:rPr lang="en-US" altLang="zh-CN" baseline="-25000" dirty="0"/>
              <a:t>L</a:t>
            </a:r>
            <a:r>
              <a:rPr lang="en-US" altLang="zh-CN" dirty="0"/>
              <a:t>=2k</a:t>
            </a:r>
            <a:r>
              <a:rPr lang="en-US" altLang="zh-CN" dirty="0">
                <a:sym typeface="Symbol" pitchFamily="18" charset="2"/>
              </a:rPr>
              <a:t></a:t>
            </a:r>
            <a:r>
              <a:rPr lang="zh-CN" altLang="en-US" dirty="0"/>
              <a:t>。求当</a:t>
            </a:r>
            <a:r>
              <a:rPr lang="en-US" altLang="zh-CN" i="1" dirty="0"/>
              <a:t>U</a:t>
            </a:r>
            <a:r>
              <a:rPr lang="en-US" altLang="zh-CN" baseline="-25000" dirty="0"/>
              <a:t>1</a:t>
            </a:r>
            <a:r>
              <a:rPr lang="zh-CN" altLang="en-US" dirty="0"/>
              <a:t>变化</a:t>
            </a:r>
            <a:r>
              <a:rPr lang="zh-CN" altLang="en-US" dirty="0">
                <a:sym typeface="Symbol" pitchFamily="18" charset="2"/>
              </a:rPr>
              <a:t></a:t>
            </a:r>
            <a:r>
              <a:rPr lang="en-US" altLang="zh-CN" dirty="0">
                <a:sym typeface="Symbol" pitchFamily="18" charset="2"/>
              </a:rPr>
              <a:t>10%</a:t>
            </a:r>
            <a:r>
              <a:rPr lang="zh-CN" altLang="en-US" dirty="0"/>
              <a:t>时，电阻</a:t>
            </a:r>
            <a:r>
              <a:rPr lang="en-US" altLang="zh-CN" i="1" dirty="0"/>
              <a:t>R</a:t>
            </a:r>
            <a:r>
              <a:rPr lang="zh-CN" altLang="en-US" dirty="0"/>
              <a:t>的取值范围？</a:t>
            </a:r>
          </a:p>
        </p:txBody>
      </p:sp>
      <p:pic>
        <p:nvPicPr>
          <p:cNvPr id="72725"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405" y="2259925"/>
            <a:ext cx="4916488"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6" name="Rectangle 22"/>
          <p:cNvSpPr>
            <a:spLocks noChangeArrowheads="1"/>
          </p:cNvSpPr>
          <p:nvPr/>
        </p:nvSpPr>
        <p:spPr bwMode="auto">
          <a:xfrm>
            <a:off x="233938" y="2717855"/>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pPr algn="l">
              <a:lnSpc>
                <a:spcPct val="100000"/>
              </a:lnSpc>
              <a:spcBef>
                <a:spcPct val="0"/>
              </a:spcBef>
            </a:pPr>
            <a:r>
              <a:rPr lang="zh-CN" altLang="en-US" dirty="0"/>
              <a:t>输出电压 </a:t>
            </a:r>
          </a:p>
        </p:txBody>
      </p:sp>
      <p:sp>
        <p:nvSpPr>
          <p:cNvPr id="10252" name="Rectangle 2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72727" name="Object 23"/>
          <p:cNvGraphicFramePr>
            <a:graphicFrameLocks noChangeAspect="1"/>
          </p:cNvGraphicFramePr>
          <p:nvPr>
            <p:extLst>
              <p:ext uri="{D42A27DB-BD31-4B8C-83A1-F6EECF244321}">
                <p14:modId xmlns:p14="http://schemas.microsoft.com/office/powerpoint/2010/main" val="3146033573"/>
              </p:ext>
            </p:extLst>
          </p:nvPr>
        </p:nvGraphicFramePr>
        <p:xfrm>
          <a:off x="1715075" y="2711505"/>
          <a:ext cx="2058988" cy="487363"/>
        </p:xfrm>
        <a:graphic>
          <a:graphicData uri="http://schemas.openxmlformats.org/presentationml/2006/ole">
            <mc:AlternateContent xmlns:mc="http://schemas.openxmlformats.org/markup-compatibility/2006">
              <mc:Choice xmlns:v="urn:schemas-microsoft-com:vml" Requires="v">
                <p:oleObj spid="_x0000_s10395" name="Equation" r:id="rId4" imgW="965160" imgH="228600" progId="Equation.DSMT4">
                  <p:embed/>
                </p:oleObj>
              </mc:Choice>
              <mc:Fallback>
                <p:oleObj name="Equation" r:id="rId4" imgW="965160" imgH="228600" progId="Equation.DSMT4">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5075" y="2711505"/>
                        <a:ext cx="2058988"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29" name="Rectangle 25"/>
          <p:cNvSpPr>
            <a:spLocks noChangeArrowheads="1"/>
          </p:cNvSpPr>
          <p:nvPr/>
        </p:nvSpPr>
        <p:spPr bwMode="auto">
          <a:xfrm>
            <a:off x="203775" y="3276655"/>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pPr algn="l">
              <a:lnSpc>
                <a:spcPct val="100000"/>
              </a:lnSpc>
              <a:spcBef>
                <a:spcPct val="0"/>
              </a:spcBef>
            </a:pPr>
            <a:r>
              <a:rPr lang="zh-CN" altLang="en-US" dirty="0"/>
              <a:t>负载电流 </a:t>
            </a:r>
          </a:p>
        </p:txBody>
      </p:sp>
      <p:sp>
        <p:nvSpPr>
          <p:cNvPr id="10254" name="Rectangle 27"/>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72730" name="Object 26"/>
          <p:cNvGraphicFramePr>
            <a:graphicFrameLocks noChangeAspect="1"/>
          </p:cNvGraphicFramePr>
          <p:nvPr>
            <p:extLst>
              <p:ext uri="{D42A27DB-BD31-4B8C-83A1-F6EECF244321}">
                <p14:modId xmlns:p14="http://schemas.microsoft.com/office/powerpoint/2010/main" val="640596337"/>
              </p:ext>
            </p:extLst>
          </p:nvPr>
        </p:nvGraphicFramePr>
        <p:xfrm>
          <a:off x="718125" y="3617968"/>
          <a:ext cx="3241675" cy="909637"/>
        </p:xfrm>
        <a:graphic>
          <a:graphicData uri="http://schemas.openxmlformats.org/presentationml/2006/ole">
            <mc:AlternateContent xmlns:mc="http://schemas.openxmlformats.org/markup-compatibility/2006">
              <mc:Choice xmlns:v="urn:schemas-microsoft-com:vml" Requires="v">
                <p:oleObj spid="_x0000_s10396" name="Equation" r:id="rId6" imgW="1549080" imgH="431640" progId="Equation.DSMT4">
                  <p:embed/>
                </p:oleObj>
              </mc:Choice>
              <mc:Fallback>
                <p:oleObj name="Equation" r:id="rId6" imgW="1549080" imgH="431640" progId="Equation.DSMT4">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125" y="3617968"/>
                        <a:ext cx="3241675" cy="909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5" name="Rectangle 2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72732" name="Object 28"/>
          <p:cNvGraphicFramePr>
            <a:graphicFrameLocks noChangeAspect="1"/>
          </p:cNvGraphicFramePr>
          <p:nvPr>
            <p:extLst>
              <p:ext uri="{D42A27DB-BD31-4B8C-83A1-F6EECF244321}">
                <p14:modId xmlns:p14="http://schemas.microsoft.com/office/powerpoint/2010/main" val="2497660329"/>
              </p:ext>
            </p:extLst>
          </p:nvPr>
        </p:nvGraphicFramePr>
        <p:xfrm>
          <a:off x="3102733" y="4631285"/>
          <a:ext cx="5573712" cy="492125"/>
        </p:xfrm>
        <a:graphic>
          <a:graphicData uri="http://schemas.openxmlformats.org/presentationml/2006/ole">
            <mc:AlternateContent xmlns:mc="http://schemas.openxmlformats.org/markup-compatibility/2006">
              <mc:Choice xmlns:v="urn:schemas-microsoft-com:vml" Requires="v">
                <p:oleObj spid="_x0000_s10397" name="Equation" r:id="rId8" imgW="2603160" imgH="228600" progId="Equation.DSMT4">
                  <p:embed/>
                </p:oleObj>
              </mc:Choice>
              <mc:Fallback>
                <p:oleObj name="Equation" r:id="rId8" imgW="2603160" imgH="228600" progId="Equation.DSMT4">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2733" y="4631285"/>
                        <a:ext cx="557371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34" name="Rectangle 30"/>
          <p:cNvSpPr>
            <a:spLocks noChangeArrowheads="1"/>
          </p:cNvSpPr>
          <p:nvPr/>
        </p:nvSpPr>
        <p:spPr bwMode="auto">
          <a:xfrm>
            <a:off x="261108" y="4616998"/>
            <a:ext cx="271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pPr algn="l">
              <a:lnSpc>
                <a:spcPct val="100000"/>
              </a:lnSpc>
              <a:spcBef>
                <a:spcPct val="0"/>
              </a:spcBef>
            </a:pPr>
            <a:r>
              <a:rPr lang="zh-CN" altLang="en-US" dirty="0"/>
              <a:t>整流滤波输出电压 </a:t>
            </a:r>
          </a:p>
        </p:txBody>
      </p:sp>
      <p:graphicFrame>
        <p:nvGraphicFramePr>
          <p:cNvPr id="72735" name="Object 31"/>
          <p:cNvGraphicFramePr>
            <a:graphicFrameLocks noChangeAspect="1"/>
          </p:cNvGraphicFramePr>
          <p:nvPr/>
        </p:nvGraphicFramePr>
        <p:xfrm>
          <a:off x="3216275" y="5300663"/>
          <a:ext cx="3084513" cy="808037"/>
        </p:xfrm>
        <a:graphic>
          <a:graphicData uri="http://schemas.openxmlformats.org/presentationml/2006/ole">
            <mc:AlternateContent xmlns:mc="http://schemas.openxmlformats.org/markup-compatibility/2006">
              <mc:Choice xmlns:v="urn:schemas-microsoft-com:vml" Requires="v">
                <p:oleObj spid="_x0000_s10398" name="Equation" r:id="rId10" imgW="1714320" imgH="431640" progId="Equation.DSMT4">
                  <p:embed/>
                </p:oleObj>
              </mc:Choice>
              <mc:Fallback>
                <p:oleObj name="Equation" r:id="rId10" imgW="1714320" imgH="431640" progId="Equation.DSMT4">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6275" y="5300663"/>
                        <a:ext cx="3084513"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36" name="Object 32"/>
          <p:cNvGraphicFramePr>
            <a:graphicFrameLocks noChangeAspect="1"/>
          </p:cNvGraphicFramePr>
          <p:nvPr/>
        </p:nvGraphicFramePr>
        <p:xfrm>
          <a:off x="665163" y="5283200"/>
          <a:ext cx="2581275" cy="736600"/>
        </p:xfrm>
        <a:graphic>
          <a:graphicData uri="http://schemas.openxmlformats.org/presentationml/2006/ole">
            <mc:AlternateContent xmlns:mc="http://schemas.openxmlformats.org/markup-compatibility/2006">
              <mc:Choice xmlns:v="urn:schemas-microsoft-com:vml" Requires="v">
                <p:oleObj spid="_x0000_s10399" name="Equation" r:id="rId12" imgW="1434960" imgH="393480" progId="Equation.DSMT4">
                  <p:embed/>
                </p:oleObj>
              </mc:Choice>
              <mc:Fallback>
                <p:oleObj name="Equation" r:id="rId12" imgW="1434960" imgH="393480" progId="Equation.DSMT4">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5163" y="5283200"/>
                        <a:ext cx="2581275"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37" name="Object 33"/>
          <p:cNvGraphicFramePr>
            <a:graphicFrameLocks noChangeAspect="1"/>
          </p:cNvGraphicFramePr>
          <p:nvPr/>
        </p:nvGraphicFramePr>
        <p:xfrm>
          <a:off x="6264275" y="5299075"/>
          <a:ext cx="2441575" cy="736600"/>
        </p:xfrm>
        <a:graphic>
          <a:graphicData uri="http://schemas.openxmlformats.org/presentationml/2006/ole">
            <mc:AlternateContent xmlns:mc="http://schemas.openxmlformats.org/markup-compatibility/2006">
              <mc:Choice xmlns:v="urn:schemas-microsoft-com:vml" Requires="v">
                <p:oleObj spid="_x0000_s10400" name="Equation" r:id="rId14" imgW="1358640" imgH="393480" progId="Equation.DSMT4">
                  <p:embed/>
                </p:oleObj>
              </mc:Choice>
              <mc:Fallback>
                <p:oleObj name="Equation" r:id="rId14" imgW="1358640" imgH="393480" progId="Equation.DSMT4">
                  <p:embed/>
                  <p:pic>
                    <p:nvPicPr>
                      <p:cNvPr id="0"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64275" y="5299075"/>
                        <a:ext cx="2441575"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27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2724"/>
                                        </p:tgtEl>
                                        <p:attrNameLst>
                                          <p:attrName>style.visibility</p:attrName>
                                        </p:attrNameLst>
                                      </p:cBhvr>
                                      <p:to>
                                        <p:strVal val="visible"/>
                                      </p:to>
                                    </p:set>
                                  </p:childTnLst>
                                </p:cTn>
                              </p:par>
                              <p:par>
                                <p:cTn id="7" presetID="23" presetClass="entr" presetSubtype="16" fill="hold" nodeType="withEffect">
                                  <p:stCondLst>
                                    <p:cond delay="0"/>
                                  </p:stCondLst>
                                  <p:childTnLst>
                                    <p:set>
                                      <p:cBhvr>
                                        <p:cTn id="8" dur="1" fill="hold">
                                          <p:stCondLst>
                                            <p:cond delay="0"/>
                                          </p:stCondLst>
                                        </p:cTn>
                                        <p:tgtEl>
                                          <p:spTgt spid="72725"/>
                                        </p:tgtEl>
                                        <p:attrNameLst>
                                          <p:attrName>style.visibility</p:attrName>
                                        </p:attrNameLst>
                                      </p:cBhvr>
                                      <p:to>
                                        <p:strVal val="visible"/>
                                      </p:to>
                                    </p:set>
                                    <p:anim calcmode="lin" valueType="num">
                                      <p:cBhvr>
                                        <p:cTn id="9" dur="500" fill="hold"/>
                                        <p:tgtEl>
                                          <p:spTgt spid="72725"/>
                                        </p:tgtEl>
                                        <p:attrNameLst>
                                          <p:attrName>ppt_w</p:attrName>
                                        </p:attrNameLst>
                                      </p:cBhvr>
                                      <p:tavLst>
                                        <p:tav tm="0">
                                          <p:val>
                                            <p:fltVal val="0"/>
                                          </p:val>
                                        </p:tav>
                                        <p:tav tm="100000">
                                          <p:val>
                                            <p:strVal val="#ppt_w"/>
                                          </p:val>
                                        </p:tav>
                                      </p:tavLst>
                                    </p:anim>
                                    <p:anim calcmode="lin" valueType="num">
                                      <p:cBhvr>
                                        <p:cTn id="10" dur="500" fill="hold"/>
                                        <p:tgtEl>
                                          <p:spTgt spid="72725"/>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2726"/>
                                        </p:tgtEl>
                                        <p:attrNameLst>
                                          <p:attrName>style.visibility</p:attrName>
                                        </p:attrNameLst>
                                      </p:cBhvr>
                                      <p:to>
                                        <p:strVal val="visible"/>
                                      </p:to>
                                    </p:set>
                                    <p:animEffect transition="in" filter="wipe(left)">
                                      <p:cBhvr>
                                        <p:cTn id="15" dur="500"/>
                                        <p:tgtEl>
                                          <p:spTgt spid="72726"/>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72727"/>
                                        </p:tgtEl>
                                        <p:attrNameLst>
                                          <p:attrName>style.visibility</p:attrName>
                                        </p:attrNameLst>
                                      </p:cBhvr>
                                      <p:to>
                                        <p:strVal val="visible"/>
                                      </p:to>
                                    </p:set>
                                    <p:animEffect transition="in" filter="wipe(left)">
                                      <p:cBhvr>
                                        <p:cTn id="19" dur="500"/>
                                        <p:tgtEl>
                                          <p:spTgt spid="7272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2729"/>
                                        </p:tgtEl>
                                        <p:attrNameLst>
                                          <p:attrName>style.visibility</p:attrName>
                                        </p:attrNameLst>
                                      </p:cBhvr>
                                      <p:to>
                                        <p:strVal val="visible"/>
                                      </p:to>
                                    </p:set>
                                    <p:animEffect transition="in" filter="wipe(left)">
                                      <p:cBhvr>
                                        <p:cTn id="24" dur="500"/>
                                        <p:tgtEl>
                                          <p:spTgt spid="72729"/>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72730"/>
                                        </p:tgtEl>
                                        <p:attrNameLst>
                                          <p:attrName>style.visibility</p:attrName>
                                        </p:attrNameLst>
                                      </p:cBhvr>
                                      <p:to>
                                        <p:strVal val="visible"/>
                                      </p:to>
                                    </p:set>
                                    <p:animEffect transition="in" filter="wipe(left)">
                                      <p:cBhvr>
                                        <p:cTn id="28" dur="500"/>
                                        <p:tgtEl>
                                          <p:spTgt spid="727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2734"/>
                                        </p:tgtEl>
                                        <p:attrNameLst>
                                          <p:attrName>style.visibility</p:attrName>
                                        </p:attrNameLst>
                                      </p:cBhvr>
                                      <p:to>
                                        <p:strVal val="visible"/>
                                      </p:to>
                                    </p:set>
                                    <p:animEffect transition="in" filter="wipe(left)">
                                      <p:cBhvr>
                                        <p:cTn id="33" dur="500"/>
                                        <p:tgtEl>
                                          <p:spTgt spid="72734"/>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72732"/>
                                        </p:tgtEl>
                                        <p:attrNameLst>
                                          <p:attrName>style.visibility</p:attrName>
                                        </p:attrNameLst>
                                      </p:cBhvr>
                                      <p:to>
                                        <p:strVal val="visible"/>
                                      </p:to>
                                    </p:set>
                                    <p:animEffect transition="in" filter="wipe(left)">
                                      <p:cBhvr>
                                        <p:cTn id="37" dur="500"/>
                                        <p:tgtEl>
                                          <p:spTgt spid="727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2735"/>
                                        </p:tgtEl>
                                        <p:attrNameLst>
                                          <p:attrName>style.visibility</p:attrName>
                                        </p:attrNameLst>
                                      </p:cBhvr>
                                      <p:to>
                                        <p:strVal val="visible"/>
                                      </p:to>
                                    </p:set>
                                    <p:animEffect transition="in" filter="wipe(left)">
                                      <p:cBhvr>
                                        <p:cTn id="42" dur="500"/>
                                        <p:tgtEl>
                                          <p:spTgt spid="727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72736"/>
                                        </p:tgtEl>
                                        <p:attrNameLst>
                                          <p:attrName>style.visibility</p:attrName>
                                        </p:attrNameLst>
                                      </p:cBhvr>
                                      <p:to>
                                        <p:strVal val="visible"/>
                                      </p:to>
                                    </p:set>
                                    <p:animEffect transition="in" filter="wipe(right)">
                                      <p:cBhvr>
                                        <p:cTn id="47" dur="500"/>
                                        <p:tgtEl>
                                          <p:spTgt spid="727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2737"/>
                                        </p:tgtEl>
                                        <p:attrNameLst>
                                          <p:attrName>style.visibility</p:attrName>
                                        </p:attrNameLst>
                                      </p:cBhvr>
                                      <p:to>
                                        <p:strVal val="visible"/>
                                      </p:to>
                                    </p:set>
                                    <p:animEffect transition="in" filter="wipe(left)">
                                      <p:cBhvr>
                                        <p:cTn id="52" dur="500"/>
                                        <p:tgtEl>
                                          <p:spTgt spid="72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24" grpId="0"/>
      <p:bldP spid="72726" grpId="0"/>
      <p:bldP spid="72729" grpId="0"/>
      <p:bldP spid="7273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smtClean="0">
                <a:ea typeface="宋体" charset="-122"/>
              </a:rPr>
              <a:t>9.2 </a:t>
            </a:r>
            <a:r>
              <a:rPr lang="zh-CN" altLang="en-US" smtClean="0">
                <a:ea typeface="宋体" charset="-122"/>
              </a:rPr>
              <a:t>稳压二极管稳压电路（续</a:t>
            </a:r>
            <a:r>
              <a:rPr lang="en-US" altLang="zh-CN" smtClean="0">
                <a:ea typeface="宋体" charset="-122"/>
              </a:rPr>
              <a:t>6</a:t>
            </a:r>
            <a:r>
              <a:rPr lang="zh-CN" altLang="en-US" smtClean="0">
                <a:ea typeface="宋体" charset="-122"/>
              </a:rPr>
              <a:t>）</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28</a:t>
            </a:fld>
            <a:endParaRPr lang="zh-CN" altLang="en-US"/>
          </a:p>
        </p:txBody>
      </p:sp>
      <p:sp>
        <p:nvSpPr>
          <p:cNvPr id="11269" name="内容占位符 2"/>
          <p:cNvSpPr>
            <a:spLocks noGrp="1"/>
          </p:cNvSpPr>
          <p:nvPr>
            <p:ph sz="quarter" idx="11"/>
          </p:nvPr>
        </p:nvSpPr>
        <p:spPr/>
        <p:txBody>
          <a:bodyPr/>
          <a:lstStyle/>
          <a:p>
            <a:pPr eaLnBrk="1" hangingPunct="1"/>
            <a:r>
              <a:rPr lang="zh-CN" altLang="en-US" smtClean="0">
                <a:solidFill>
                  <a:srgbClr val="FF0000"/>
                </a:solidFill>
                <a:ea typeface="宋体" charset="-122"/>
              </a:rPr>
              <a:t>电压可调的稳压二极管稳压电路</a:t>
            </a:r>
          </a:p>
        </p:txBody>
      </p:sp>
      <p:pic>
        <p:nvPicPr>
          <p:cNvPr id="11270" name="图片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1528763"/>
            <a:ext cx="35829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图片 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138" y="1484313"/>
            <a:ext cx="35433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11266" name="Object 4"/>
          <p:cNvGraphicFramePr>
            <a:graphicFrameLocks noChangeAspect="1"/>
          </p:cNvGraphicFramePr>
          <p:nvPr/>
        </p:nvGraphicFramePr>
        <p:xfrm>
          <a:off x="1074738" y="4406900"/>
          <a:ext cx="1657350" cy="844550"/>
        </p:xfrm>
        <a:graphic>
          <a:graphicData uri="http://schemas.openxmlformats.org/presentationml/2006/ole">
            <mc:AlternateContent xmlns:mc="http://schemas.openxmlformats.org/markup-compatibility/2006">
              <mc:Choice xmlns:v="urn:schemas-microsoft-com:vml" Requires="v">
                <p:oleObj spid="_x0000_s11323" name="Equation" r:id="rId5" imgW="838080" imgH="431640" progId="Equation.DSMT4">
                  <p:embed/>
                </p:oleObj>
              </mc:Choice>
              <mc:Fallback>
                <p:oleObj name="Equation" r:id="rId5" imgW="83808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4738" y="4406900"/>
                        <a:ext cx="165735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11267" name="Object 6"/>
          <p:cNvGraphicFramePr>
            <a:graphicFrameLocks noChangeAspect="1"/>
          </p:cNvGraphicFramePr>
          <p:nvPr/>
        </p:nvGraphicFramePr>
        <p:xfrm>
          <a:off x="6064250" y="4406900"/>
          <a:ext cx="1930400" cy="823913"/>
        </p:xfrm>
        <a:graphic>
          <a:graphicData uri="http://schemas.openxmlformats.org/presentationml/2006/ole">
            <mc:AlternateContent xmlns:mc="http://schemas.openxmlformats.org/markup-compatibility/2006">
              <mc:Choice xmlns:v="urn:schemas-microsoft-com:vml" Requires="v">
                <p:oleObj spid="_x0000_s11324" name="Equation" r:id="rId7" imgW="1002960" imgH="431640" progId="Equation.DSMT4">
                  <p:embed/>
                </p:oleObj>
              </mc:Choice>
              <mc:Fallback>
                <p:oleObj name="Equation" r:id="rId7" imgW="1002960" imgH="4316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4250" y="4406900"/>
                        <a:ext cx="19304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TextBox 9"/>
          <p:cNvSpPr txBox="1">
            <a:spLocks noChangeArrowheads="1"/>
          </p:cNvSpPr>
          <p:nvPr/>
        </p:nvSpPr>
        <p:spPr bwMode="auto">
          <a:xfrm>
            <a:off x="569913" y="5365750"/>
            <a:ext cx="66817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zh-CN" altLang="en-US" dirty="0">
                <a:solidFill>
                  <a:schemeClr val="tx2"/>
                </a:solidFill>
                <a:latin typeface="宋体" charset="-122"/>
                <a:ea typeface="宋体" charset="-122"/>
              </a:rPr>
              <a:t>运算放大器直接由整流滤波电路供电（未稳压）</a:t>
            </a:r>
          </a:p>
        </p:txBody>
      </p:sp>
      <p:sp>
        <p:nvSpPr>
          <p:cNvPr id="11" name="矩形 10"/>
          <p:cNvSpPr/>
          <p:nvPr/>
        </p:nvSpPr>
        <p:spPr>
          <a:xfrm>
            <a:off x="358775" y="3379788"/>
            <a:ext cx="342900" cy="50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2" name="矩形 11"/>
          <p:cNvSpPr/>
          <p:nvPr/>
        </p:nvSpPr>
        <p:spPr>
          <a:xfrm>
            <a:off x="5018088" y="3433763"/>
            <a:ext cx="342900" cy="50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74"/>
                                        </p:tgtEl>
                                        <p:attrNameLst>
                                          <p:attrName>style.visibility</p:attrName>
                                        </p:attrNameLst>
                                      </p:cBhvr>
                                      <p:to>
                                        <p:strVal val="visible"/>
                                      </p:to>
                                    </p:set>
                                    <p:animEffect transition="in" filter="wipe(left)">
                                      <p:cBhvr>
                                        <p:cTn id="7"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ea typeface="宋体" charset="-122"/>
              </a:rPr>
              <a:t>9.2 </a:t>
            </a:r>
            <a:r>
              <a:rPr lang="zh-CN" altLang="en-US" smtClean="0">
                <a:ea typeface="宋体" charset="-122"/>
              </a:rPr>
              <a:t>稳压二极管稳压电路（续</a:t>
            </a:r>
            <a:r>
              <a:rPr lang="en-US" altLang="zh-CN" smtClean="0">
                <a:ea typeface="宋体" charset="-122"/>
              </a:rPr>
              <a:t>7</a:t>
            </a:r>
            <a:r>
              <a:rPr lang="zh-CN" altLang="en-US" smtClean="0">
                <a:ea typeface="宋体" charset="-122"/>
              </a:rPr>
              <a:t>）</a:t>
            </a:r>
            <a:endParaRPr lang="zh-CN" altLang="en-US" smtClean="0">
              <a:ea typeface="楷体_GB2312" pitchFamily="49" charset="-122"/>
            </a:endParaRPr>
          </a:p>
        </p:txBody>
      </p:sp>
      <p:sp>
        <p:nvSpPr>
          <p:cNvPr id="73731" name="Rectangle 3"/>
          <p:cNvSpPr>
            <a:spLocks noGrp="1" noChangeArrowheads="1"/>
          </p:cNvSpPr>
          <p:nvPr>
            <p:ph sz="quarter" idx="11"/>
          </p:nvPr>
        </p:nvSpPr>
        <p:spPr/>
        <p:txBody>
          <a:bodyPr/>
          <a:lstStyle/>
          <a:p>
            <a:pPr marL="0" lvl="1" indent="0" eaLnBrk="1" hangingPunct="1">
              <a:lnSpc>
                <a:spcPct val="150000"/>
              </a:lnSpc>
              <a:buFont typeface="Wingdings" pitchFamily="2" charset="2"/>
              <a:buNone/>
              <a:defRPr/>
            </a:pPr>
            <a:r>
              <a:rPr lang="zh-CN" altLang="en-US" dirty="0" smtClean="0">
                <a:latin typeface="宋体" pitchFamily="2" charset="-122"/>
                <a:ea typeface="宋体" pitchFamily="2" charset="-122"/>
              </a:rPr>
              <a:t>稳压二极管</a:t>
            </a:r>
            <a:r>
              <a:rPr lang="zh-CN" altLang="en-US" dirty="0">
                <a:latin typeface="宋体" pitchFamily="2" charset="-122"/>
                <a:ea typeface="宋体" pitchFamily="2" charset="-122"/>
              </a:rPr>
              <a:t>稳压电路虽然简单，但存在以下问题</a:t>
            </a:r>
          </a:p>
          <a:p>
            <a:pPr marL="274638" lvl="1" indent="269875" eaLnBrk="1" hangingPunct="1">
              <a:lnSpc>
                <a:spcPct val="150000"/>
              </a:lnSpc>
              <a:defRPr/>
            </a:pPr>
            <a:r>
              <a:rPr lang="zh-CN" altLang="en-US" dirty="0"/>
              <a:t>稳压值只能由稳压管的型号决定，不能调节；</a:t>
            </a:r>
          </a:p>
          <a:p>
            <a:pPr marL="274638" lvl="1" indent="269875" eaLnBrk="1" hangingPunct="1">
              <a:lnSpc>
                <a:spcPct val="150000"/>
              </a:lnSpc>
              <a:defRPr/>
            </a:pPr>
            <a:r>
              <a:rPr lang="zh-CN" altLang="en-US" dirty="0"/>
              <a:t>输出电流受</a:t>
            </a:r>
            <a:r>
              <a:rPr lang="en-US" altLang="zh-CN" i="1" dirty="0"/>
              <a:t>I</a:t>
            </a:r>
            <a:r>
              <a:rPr lang="en-US" altLang="zh-CN" baseline="-25000" dirty="0"/>
              <a:t>ZM</a:t>
            </a:r>
            <a:r>
              <a:rPr lang="zh-CN" altLang="en-US" dirty="0"/>
              <a:t>的限制，调节范围和数值都较小；</a:t>
            </a:r>
          </a:p>
          <a:p>
            <a:pPr marL="274638" lvl="1" indent="269875" eaLnBrk="1" hangingPunct="1">
              <a:lnSpc>
                <a:spcPct val="150000"/>
              </a:lnSpc>
              <a:defRPr/>
            </a:pPr>
            <a:r>
              <a:rPr lang="zh-CN" altLang="en-US" dirty="0"/>
              <a:t>输出电阻</a:t>
            </a:r>
            <a:r>
              <a:rPr lang="en-US" altLang="zh-CN" i="1" dirty="0" smtClean="0"/>
              <a:t>R</a:t>
            </a:r>
            <a:r>
              <a:rPr lang="en-US" altLang="zh-CN" baseline="-25000" dirty="0" smtClean="0"/>
              <a:t>0</a:t>
            </a:r>
            <a:r>
              <a:rPr lang="zh-CN" altLang="en-US" dirty="0" smtClean="0"/>
              <a:t>比较</a:t>
            </a:r>
            <a:r>
              <a:rPr lang="zh-CN" altLang="en-US" dirty="0"/>
              <a:t>大，输出电压的稳定性较差。</a:t>
            </a:r>
          </a:p>
          <a:p>
            <a:pPr marL="274638" lvl="1" indent="269875" eaLnBrk="1" hangingPunct="1">
              <a:lnSpc>
                <a:spcPct val="150000"/>
              </a:lnSpc>
              <a:buFont typeface="Wingdings" pitchFamily="2" charset="2"/>
              <a:buNone/>
              <a:defRPr/>
            </a:pPr>
            <a:r>
              <a:rPr lang="zh-CN" altLang="en-US" dirty="0" smtClean="0"/>
              <a:t>稳压二极管</a:t>
            </a:r>
            <a:r>
              <a:rPr lang="zh-CN" altLang="en-US" dirty="0"/>
              <a:t>稳压电路只能用在输出直流电压固定且负载电流不大的场合。在电子系统中，应用较为广泛的是串联型稳压器和开关型稳压器。</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29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additive="base">
                                        <p:cTn id="13" dur="5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731">
                                            <p:txEl>
                                              <p:pRg st="2" end="2"/>
                                            </p:txEl>
                                          </p:spTgt>
                                        </p:tgtEl>
                                        <p:attrNameLst>
                                          <p:attrName>style.visibility</p:attrName>
                                        </p:attrNameLst>
                                      </p:cBhvr>
                                      <p:to>
                                        <p:strVal val="visible"/>
                                      </p:to>
                                    </p:set>
                                    <p:anim calcmode="lin" valueType="num">
                                      <p:cBhvr additive="base">
                                        <p:cTn id="19"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3731">
                                            <p:txEl>
                                              <p:pRg st="3" end="3"/>
                                            </p:txEl>
                                          </p:spTgt>
                                        </p:tgtEl>
                                        <p:attrNameLst>
                                          <p:attrName>style.visibility</p:attrName>
                                        </p:attrNameLst>
                                      </p:cBhvr>
                                      <p:to>
                                        <p:strVal val="visible"/>
                                      </p:to>
                                    </p:set>
                                    <p:anim calcmode="lin" valueType="num">
                                      <p:cBhvr additive="base">
                                        <p:cTn id="25"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37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3731">
                                            <p:txEl>
                                              <p:pRg st="4" end="4"/>
                                            </p:txEl>
                                          </p:spTgt>
                                        </p:tgtEl>
                                        <p:attrNameLst>
                                          <p:attrName>style.visibility</p:attrName>
                                        </p:attrNameLst>
                                      </p:cBhvr>
                                      <p:to>
                                        <p:strVal val="visible"/>
                                      </p:to>
                                    </p:set>
                                    <p:anim calcmode="lin" valueType="num">
                                      <p:cBhvr additive="base">
                                        <p:cTn id="31"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37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smtClean="0">
                <a:ea typeface="宋体" charset="-122"/>
              </a:rPr>
              <a:t>本章概述</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3</a:t>
            </a:fld>
            <a:endParaRPr lang="zh-CN" altLang="en-US"/>
          </a:p>
        </p:txBody>
      </p:sp>
      <p:sp>
        <p:nvSpPr>
          <p:cNvPr id="22531" name="内容占位符 2"/>
          <p:cNvSpPr>
            <a:spLocks noGrp="1"/>
          </p:cNvSpPr>
          <p:nvPr>
            <p:ph sz="quarter" idx="11"/>
          </p:nvPr>
        </p:nvSpPr>
        <p:spPr/>
        <p:txBody>
          <a:bodyPr/>
          <a:lstStyle/>
          <a:p>
            <a:pPr eaLnBrk="1" hangingPunct="1"/>
            <a:r>
              <a:rPr lang="zh-CN" altLang="en-US" smtClean="0">
                <a:ea typeface="宋体" charset="-122"/>
              </a:rPr>
              <a:t>直流电源基本组成</a:t>
            </a:r>
          </a:p>
        </p:txBody>
      </p:sp>
      <p:pic>
        <p:nvPicPr>
          <p:cNvPr id="22532"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13" y="1573705"/>
            <a:ext cx="9017000"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矩形 4"/>
          <p:cNvSpPr>
            <a:spLocks noChangeArrowheads="1"/>
          </p:cNvSpPr>
          <p:nvPr/>
        </p:nvSpPr>
        <p:spPr bwMode="auto">
          <a:xfrm>
            <a:off x="344488" y="4010518"/>
            <a:ext cx="8620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50000"/>
              </a:lnSpc>
            </a:pPr>
            <a:r>
              <a:rPr lang="zh-CN" altLang="en-US" dirty="0">
                <a:latin typeface="宋体" charset="-122"/>
                <a:ea typeface="宋体" charset="-122"/>
              </a:rPr>
              <a:t>本章将逐一介绍整流滤波电路、稳压二极管稳压电路、串联型线性稳压电路和开关型稳压电路的工作原理及应用。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additive="base">
                                        <p:cTn id="7" dur="500" fill="hold"/>
                                        <p:tgtEl>
                                          <p:spTgt spid="22532"/>
                                        </p:tgtEl>
                                        <p:attrNameLst>
                                          <p:attrName>ppt_x</p:attrName>
                                        </p:attrNameLst>
                                      </p:cBhvr>
                                      <p:tavLst>
                                        <p:tav tm="0">
                                          <p:val>
                                            <p:strVal val="#ppt_x"/>
                                          </p:val>
                                        </p:tav>
                                        <p:tav tm="100000">
                                          <p:val>
                                            <p:strVal val="#ppt_x"/>
                                          </p:val>
                                        </p:tav>
                                      </p:tavLst>
                                    </p:anim>
                                    <p:anim calcmode="lin" valueType="num">
                                      <p:cBhvr additive="base">
                                        <p:cTn id="8"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3"/>
                                        </p:tgtEl>
                                        <p:attrNameLst>
                                          <p:attrName>style.visibility</p:attrName>
                                        </p:attrNameLst>
                                      </p:cBhvr>
                                      <p:to>
                                        <p:strVal val="visible"/>
                                      </p:to>
                                    </p:set>
                                    <p:anim calcmode="lin" valueType="num">
                                      <p:cBhvr additive="base">
                                        <p:cTn id="13" dur="500" fill="hold"/>
                                        <p:tgtEl>
                                          <p:spTgt spid="22533"/>
                                        </p:tgtEl>
                                        <p:attrNameLst>
                                          <p:attrName>ppt_x</p:attrName>
                                        </p:attrNameLst>
                                      </p:cBhvr>
                                      <p:tavLst>
                                        <p:tav tm="0">
                                          <p:val>
                                            <p:strVal val="#ppt_x"/>
                                          </p:val>
                                        </p:tav>
                                        <p:tav tm="100000">
                                          <p:val>
                                            <p:strVal val="#ppt_x"/>
                                          </p:val>
                                        </p:tav>
                                      </p:tavLst>
                                    </p:anim>
                                    <p:anim calcmode="lin" valueType="num">
                                      <p:cBhvr additive="base">
                                        <p:cTn id="14" dur="500" fill="hold"/>
                                        <p:tgtEl>
                                          <p:spTgt spid="22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95288" y="908521"/>
            <a:ext cx="7885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为了使稳压管稳压电路输出大电流，需要加晶体管放大。</a:t>
            </a:r>
          </a:p>
        </p:txBody>
      </p:sp>
      <p:sp>
        <p:nvSpPr>
          <p:cNvPr id="52227" name="Text Box 3"/>
          <p:cNvSpPr txBox="1">
            <a:spLocks noChangeArrowheads="1"/>
          </p:cNvSpPr>
          <p:nvPr/>
        </p:nvSpPr>
        <p:spPr bwMode="auto">
          <a:xfrm>
            <a:off x="682625" y="3140546"/>
            <a:ext cx="779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2400" b="1">
                <a:latin typeface="Times New Roman" pitchFamily="18" charset="0"/>
              </a:rPr>
              <a:t>稳压原理：电路引入</a:t>
            </a:r>
            <a:r>
              <a:rPr kumimoji="1" lang="zh-CN" altLang="en-US" sz="2400" b="1">
                <a:effectLst>
                  <a:outerShdw blurRad="38100" dist="38100" dir="2700000" algn="tl">
                    <a:srgbClr val="C0C0C0"/>
                  </a:outerShdw>
                </a:effectLst>
                <a:latin typeface="Times New Roman" pitchFamily="18" charset="0"/>
              </a:rPr>
              <a:t>电压负反馈</a:t>
            </a:r>
            <a:r>
              <a:rPr kumimoji="1" lang="zh-CN" altLang="en-US" sz="2400" b="1">
                <a:latin typeface="Times New Roman" pitchFamily="18" charset="0"/>
              </a:rPr>
              <a:t>，稳定输出电压。</a:t>
            </a:r>
          </a:p>
        </p:txBody>
      </p:sp>
      <p:graphicFrame>
        <p:nvGraphicFramePr>
          <p:cNvPr id="32772" name="Object 4"/>
          <p:cNvGraphicFramePr>
            <a:graphicFrameLocks noChangeAspect="1"/>
          </p:cNvGraphicFramePr>
          <p:nvPr>
            <p:extLst>
              <p:ext uri="{D42A27DB-BD31-4B8C-83A1-F6EECF244321}">
                <p14:modId xmlns:p14="http://schemas.microsoft.com/office/powerpoint/2010/main" val="1385288777"/>
              </p:ext>
            </p:extLst>
          </p:nvPr>
        </p:nvGraphicFramePr>
        <p:xfrm>
          <a:off x="538163" y="1587751"/>
          <a:ext cx="2881312" cy="1576387"/>
        </p:xfrm>
        <a:graphic>
          <a:graphicData uri="http://schemas.openxmlformats.org/presentationml/2006/ole">
            <mc:AlternateContent xmlns:mc="http://schemas.openxmlformats.org/markup-compatibility/2006">
              <mc:Choice xmlns:v="urn:schemas-microsoft-com:vml" Requires="v">
                <p:oleObj spid="_x0000_s22578" name="Photo Editor 照片" r:id="rId3" imgW="9116698" imgH="4963218" progId="MSPhotoEd.3">
                  <p:embed/>
                </p:oleObj>
              </mc:Choice>
              <mc:Fallback>
                <p:oleObj name="Photo Editor 照片" r:id="rId3" imgW="9116698" imgH="4963218"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3" y="1587751"/>
                        <a:ext cx="2881312" cy="157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29" name="Object 5"/>
          <p:cNvGraphicFramePr>
            <a:graphicFrameLocks noChangeAspect="1"/>
          </p:cNvGraphicFramePr>
          <p:nvPr>
            <p:extLst/>
          </p:nvPr>
        </p:nvGraphicFramePr>
        <p:xfrm>
          <a:off x="3635375" y="1483196"/>
          <a:ext cx="2805113" cy="1620837"/>
        </p:xfrm>
        <a:graphic>
          <a:graphicData uri="http://schemas.openxmlformats.org/presentationml/2006/ole">
            <mc:AlternateContent xmlns:mc="http://schemas.openxmlformats.org/markup-compatibility/2006">
              <mc:Choice xmlns:v="urn:schemas-microsoft-com:vml" Requires="v">
                <p:oleObj spid="_x0000_s22579" name="Photo Editor 照片" r:id="rId5" imgW="9764488" imgH="5609524" progId="MSPhotoEd.3">
                  <p:embed/>
                </p:oleObj>
              </mc:Choice>
              <mc:Fallback>
                <p:oleObj name="Photo Editor 照片" r:id="rId5" imgW="9764488" imgH="5609524"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1483196"/>
                        <a:ext cx="2805113"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0" name="Object 6"/>
          <p:cNvGraphicFramePr>
            <a:graphicFrameLocks noChangeAspect="1"/>
          </p:cNvGraphicFramePr>
          <p:nvPr>
            <p:extLst/>
          </p:nvPr>
        </p:nvGraphicFramePr>
        <p:xfrm>
          <a:off x="6804025" y="1700683"/>
          <a:ext cx="1668463" cy="438150"/>
        </p:xfrm>
        <a:graphic>
          <a:graphicData uri="http://schemas.openxmlformats.org/presentationml/2006/ole">
            <mc:AlternateContent xmlns:mc="http://schemas.openxmlformats.org/markup-compatibility/2006">
              <mc:Choice xmlns:v="urn:schemas-microsoft-com:vml" Requires="v">
                <p:oleObj spid="_x0000_s22580" name="Equation" r:id="rId7" imgW="876300" imgH="228600" progId="Equation.3">
                  <p:embed/>
                </p:oleObj>
              </mc:Choice>
              <mc:Fallback>
                <p:oleObj name="Equation" r:id="rId7" imgW="8763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1700683"/>
                        <a:ext cx="1668463" cy="438150"/>
                      </a:xfrm>
                      <a:prstGeom prst="rect">
                        <a:avLst/>
                      </a:prstGeom>
                      <a:solidFill>
                        <a:srgbClr val="66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1" name="Object 7"/>
          <p:cNvGraphicFramePr>
            <a:graphicFrameLocks noChangeAspect="1"/>
          </p:cNvGraphicFramePr>
          <p:nvPr>
            <p:extLst/>
          </p:nvPr>
        </p:nvGraphicFramePr>
        <p:xfrm>
          <a:off x="6804025" y="2348383"/>
          <a:ext cx="1789113" cy="438150"/>
        </p:xfrm>
        <a:graphic>
          <a:graphicData uri="http://schemas.openxmlformats.org/presentationml/2006/ole">
            <mc:AlternateContent xmlns:mc="http://schemas.openxmlformats.org/markup-compatibility/2006">
              <mc:Choice xmlns:v="urn:schemas-microsoft-com:vml" Requires="v">
                <p:oleObj spid="_x0000_s22581" name="Equation" r:id="rId9" imgW="939800" imgH="228600" progId="Equation.3">
                  <p:embed/>
                </p:oleObj>
              </mc:Choice>
              <mc:Fallback>
                <p:oleObj name="Equation" r:id="rId9" imgW="9398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4025" y="2348383"/>
                        <a:ext cx="1789113" cy="438150"/>
                      </a:xfrm>
                      <a:prstGeom prst="rect">
                        <a:avLst/>
                      </a:prstGeom>
                      <a:solidFill>
                        <a:srgbClr val="66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8" name="Object 14"/>
          <p:cNvGraphicFramePr>
            <a:graphicFrameLocks noChangeAspect="1"/>
          </p:cNvGraphicFramePr>
          <p:nvPr>
            <p:extLst/>
          </p:nvPr>
        </p:nvGraphicFramePr>
        <p:xfrm>
          <a:off x="466725" y="3716808"/>
          <a:ext cx="3033713" cy="1819275"/>
        </p:xfrm>
        <a:graphic>
          <a:graphicData uri="http://schemas.openxmlformats.org/presentationml/2006/ole">
            <mc:AlternateContent xmlns:mc="http://schemas.openxmlformats.org/markup-compatibility/2006">
              <mc:Choice xmlns:v="urn:schemas-microsoft-com:vml" Requires="v">
                <p:oleObj spid="_x0000_s22582" name="Photo Editor 照片" r:id="rId11" imgW="10866667" imgH="6485714" progId="MSPhotoEd.3">
                  <p:embed/>
                </p:oleObj>
              </mc:Choice>
              <mc:Fallback>
                <p:oleObj name="Photo Editor 照片" r:id="rId11" imgW="10866667" imgH="6485714" progId="MSPhotoEd.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6725" y="3716808"/>
                        <a:ext cx="3033713"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8" name="标题 1"/>
          <p:cNvSpPr>
            <a:spLocks noGrp="1"/>
          </p:cNvSpPr>
          <p:nvPr>
            <p:ph type="title"/>
          </p:nvPr>
        </p:nvSpPr>
        <p:spPr/>
        <p:txBody>
          <a:bodyPr/>
          <a:lstStyle/>
          <a:p>
            <a:r>
              <a:rPr lang="zh-CN" altLang="en-US" dirty="0" smtClean="0"/>
              <a:t>基本</a:t>
            </a:r>
            <a:r>
              <a:rPr lang="zh-CN" altLang="en-US" dirty="0"/>
              <a:t>调整管</a:t>
            </a:r>
            <a:r>
              <a:rPr lang="zh-CN" altLang="en-US" dirty="0" smtClean="0"/>
              <a:t>稳压电路</a:t>
            </a:r>
          </a:p>
        </p:txBody>
      </p:sp>
      <p:graphicFrame>
        <p:nvGraphicFramePr>
          <p:cNvPr id="52239" name="Object 15"/>
          <p:cNvGraphicFramePr>
            <a:graphicFrameLocks noGrp="1" noChangeAspect="1"/>
          </p:cNvGraphicFramePr>
          <p:nvPr>
            <p:ph idx="4294967295"/>
            <p:extLst/>
          </p:nvPr>
        </p:nvGraphicFramePr>
        <p:xfrm>
          <a:off x="836067" y="5698579"/>
          <a:ext cx="1863725" cy="466725"/>
        </p:xfrm>
        <a:graphic>
          <a:graphicData uri="http://schemas.openxmlformats.org/presentationml/2006/ole">
            <mc:AlternateContent xmlns:mc="http://schemas.openxmlformats.org/markup-compatibility/2006">
              <mc:Choice xmlns:v="urn:schemas-microsoft-com:vml" Requires="v">
                <p:oleObj spid="_x0000_s22583" name="Equation" r:id="rId13" imgW="914400" imgH="228600" progId="Equation.3">
                  <p:embed/>
                </p:oleObj>
              </mc:Choice>
              <mc:Fallback>
                <p:oleObj name="Equation" r:id="rId13" imgW="914400" imgH="228600" progId="Equation.3">
                  <p:embed/>
                  <p:pic>
                    <p:nvPicPr>
                      <p:cNvPr id="0" name=""/>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6067" y="5698579"/>
                        <a:ext cx="1863725" cy="466725"/>
                      </a:xfrm>
                      <a:prstGeom prst="rect">
                        <a:avLst/>
                      </a:prstGeom>
                      <a:solidFill>
                        <a:srgbClr val="66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40" name="Text Box 16"/>
          <p:cNvSpPr txBox="1">
            <a:spLocks noChangeArrowheads="1"/>
          </p:cNvSpPr>
          <p:nvPr/>
        </p:nvSpPr>
        <p:spPr bwMode="auto">
          <a:xfrm>
            <a:off x="3778250" y="3537421"/>
            <a:ext cx="50419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lnSpc>
                <a:spcPct val="110000"/>
              </a:lnSpc>
              <a:spcBef>
                <a:spcPct val="10000"/>
              </a:spcBef>
            </a:pPr>
            <a:r>
              <a:rPr kumimoji="1" lang="en-US" altLang="zh-CN" sz="2400" b="1" dirty="0">
                <a:latin typeface="Times New Roman" pitchFamily="18" charset="0"/>
              </a:rPr>
              <a:t>    </a:t>
            </a:r>
            <a:r>
              <a:rPr kumimoji="1" lang="zh-CN" altLang="en-US" sz="2400" b="1" dirty="0">
                <a:latin typeface="Times New Roman" pitchFamily="18" charset="0"/>
              </a:rPr>
              <a:t>不管什么原因引起</a:t>
            </a:r>
            <a:r>
              <a:rPr kumimoji="1" lang="en-US" altLang="zh-CN" sz="2400" b="1" i="1" dirty="0">
                <a:latin typeface="Times New Roman" pitchFamily="18" charset="0"/>
              </a:rPr>
              <a:t>U</a:t>
            </a:r>
            <a:r>
              <a:rPr kumimoji="1" lang="en-US" altLang="zh-CN" sz="2400" b="1" baseline="-25000" dirty="0">
                <a:latin typeface="Times New Roman" pitchFamily="18" charset="0"/>
              </a:rPr>
              <a:t>O</a:t>
            </a:r>
            <a:r>
              <a:rPr kumimoji="1" lang="zh-CN" altLang="en-US" sz="2400" b="1" dirty="0">
                <a:latin typeface="Times New Roman" pitchFamily="18" charset="0"/>
              </a:rPr>
              <a:t>变化，都将通过</a:t>
            </a:r>
            <a:r>
              <a:rPr kumimoji="1" lang="en-US" altLang="zh-CN" sz="2400" b="1" i="1" dirty="0">
                <a:latin typeface="Times New Roman" pitchFamily="18" charset="0"/>
              </a:rPr>
              <a:t>U</a:t>
            </a:r>
            <a:r>
              <a:rPr kumimoji="1" lang="en-US" altLang="zh-CN" sz="2400" b="1" baseline="-25000" dirty="0">
                <a:latin typeface="Times New Roman" pitchFamily="18" charset="0"/>
              </a:rPr>
              <a:t>CE</a:t>
            </a:r>
            <a:r>
              <a:rPr kumimoji="1" lang="zh-CN" altLang="zh-CN" sz="2400" b="1" dirty="0">
                <a:latin typeface="Times New Roman" pitchFamily="18" charset="0"/>
              </a:rPr>
              <a:t>的调节使</a:t>
            </a:r>
            <a:r>
              <a:rPr kumimoji="1" lang="en-US" altLang="zh-CN" sz="2400" b="1" i="1" dirty="0">
                <a:latin typeface="Times New Roman" pitchFamily="18" charset="0"/>
              </a:rPr>
              <a:t>U</a:t>
            </a:r>
            <a:r>
              <a:rPr kumimoji="1" lang="en-US" altLang="zh-CN" sz="2400" b="1" baseline="-25000" dirty="0">
                <a:latin typeface="Times New Roman" pitchFamily="18" charset="0"/>
              </a:rPr>
              <a:t>O</a:t>
            </a:r>
            <a:r>
              <a:rPr kumimoji="1" lang="zh-CN" altLang="zh-CN" sz="2400" b="1" dirty="0">
                <a:latin typeface="Times New Roman" pitchFamily="18" charset="0"/>
              </a:rPr>
              <a:t>稳定，故称晶体管为调整管。</a:t>
            </a:r>
            <a:endParaRPr kumimoji="1" lang="zh-CN" altLang="en-US" sz="2400" b="1" dirty="0">
              <a:latin typeface="Times New Roman" pitchFamily="18" charset="0"/>
            </a:endParaRPr>
          </a:p>
        </p:txBody>
      </p:sp>
      <p:sp>
        <p:nvSpPr>
          <p:cNvPr id="52241" name="Text Box 17"/>
          <p:cNvSpPr txBox="1">
            <a:spLocks noChangeArrowheads="1"/>
          </p:cNvSpPr>
          <p:nvPr/>
        </p:nvSpPr>
        <p:spPr bwMode="auto">
          <a:xfrm>
            <a:off x="3778250" y="5003404"/>
            <a:ext cx="510984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lnSpc>
                <a:spcPct val="110000"/>
              </a:lnSpc>
              <a:spcBef>
                <a:spcPct val="10000"/>
              </a:spcBef>
            </a:pPr>
            <a:r>
              <a:rPr kumimoji="1" lang="en-US" altLang="zh-CN" sz="2400" b="1" dirty="0">
                <a:latin typeface="Times New Roman" pitchFamily="18" charset="0"/>
              </a:rPr>
              <a:t>    </a:t>
            </a:r>
            <a:r>
              <a:rPr kumimoji="1" lang="zh-CN" altLang="zh-CN" sz="2400" b="1" dirty="0">
                <a:latin typeface="Times New Roman" pitchFamily="18" charset="0"/>
              </a:rPr>
              <a:t>若要提高电路的稳压性能，则应加深电路的负反馈，即提高放大电路的放大倍数。</a:t>
            </a:r>
            <a:endParaRPr kumimoji="1" lang="zh-CN" altLang="en-US" sz="2400" dirty="0">
              <a:latin typeface="Times New Roman" pitchFamily="18" charset="0"/>
            </a:endParaRPr>
          </a:p>
        </p:txBody>
      </p:sp>
    </p:spTree>
    <p:extLst>
      <p:ext uri="{BB962C8B-B14F-4D97-AF65-F5344CB8AC3E}">
        <p14:creationId xmlns:p14="http://schemas.microsoft.com/office/powerpoint/2010/main" val="152869184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wipe(left)">
                                      <p:cBhvr>
                                        <p:cTn id="7" dur="500"/>
                                        <p:tgtEl>
                                          <p:spTgt spid="522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wipe(left)">
                                      <p:cBhvr>
                                        <p:cTn id="12" dur="500"/>
                                        <p:tgtEl>
                                          <p:spTgt spid="522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2230"/>
                                        </p:tgtEl>
                                        <p:attrNameLst>
                                          <p:attrName>style.visibility</p:attrName>
                                        </p:attrNameLst>
                                      </p:cBhvr>
                                      <p:to>
                                        <p:strVal val="visible"/>
                                      </p:to>
                                    </p:set>
                                    <p:animEffect transition="in" filter="wipe(left)">
                                      <p:cBhvr>
                                        <p:cTn id="17" dur="500"/>
                                        <p:tgtEl>
                                          <p:spTgt spid="522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2231"/>
                                        </p:tgtEl>
                                        <p:attrNameLst>
                                          <p:attrName>style.visibility</p:attrName>
                                        </p:attrNameLst>
                                      </p:cBhvr>
                                      <p:to>
                                        <p:strVal val="visible"/>
                                      </p:to>
                                    </p:set>
                                    <p:animEffect transition="in" filter="wipe(left)">
                                      <p:cBhvr>
                                        <p:cTn id="22" dur="500"/>
                                        <p:tgtEl>
                                          <p:spTgt spid="522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27">
                                            <p:txEl>
                                              <p:pRg st="0" end="0"/>
                                            </p:txEl>
                                          </p:spTgt>
                                        </p:tgtEl>
                                        <p:attrNameLst>
                                          <p:attrName>style.visibility</p:attrName>
                                        </p:attrNameLst>
                                      </p:cBhvr>
                                      <p:to>
                                        <p:strVal val="visible"/>
                                      </p:to>
                                    </p:set>
                                    <p:animEffect transition="in" filter="wipe(left)">
                                      <p:cBhvr>
                                        <p:cTn id="27" dur="500"/>
                                        <p:tgtEl>
                                          <p:spTgt spid="5222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2238"/>
                                        </p:tgtEl>
                                        <p:attrNameLst>
                                          <p:attrName>style.visibility</p:attrName>
                                        </p:attrNameLst>
                                      </p:cBhvr>
                                      <p:to>
                                        <p:strVal val="visible"/>
                                      </p:to>
                                    </p:set>
                                    <p:animEffect transition="in" filter="wipe(left)">
                                      <p:cBhvr>
                                        <p:cTn id="32" dur="500"/>
                                        <p:tgtEl>
                                          <p:spTgt spid="522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2239"/>
                                        </p:tgtEl>
                                        <p:attrNameLst>
                                          <p:attrName>style.visibility</p:attrName>
                                        </p:attrNameLst>
                                      </p:cBhvr>
                                      <p:to>
                                        <p:strVal val="visible"/>
                                      </p:to>
                                    </p:set>
                                    <p:animEffect transition="in" filter="wipe(left)">
                                      <p:cBhvr>
                                        <p:cTn id="37" dur="500"/>
                                        <p:tgtEl>
                                          <p:spTgt spid="522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240">
                                            <p:txEl>
                                              <p:pRg st="0" end="0"/>
                                            </p:txEl>
                                          </p:spTgt>
                                        </p:tgtEl>
                                        <p:attrNameLst>
                                          <p:attrName>style.visibility</p:attrName>
                                        </p:attrNameLst>
                                      </p:cBhvr>
                                      <p:to>
                                        <p:strVal val="visible"/>
                                      </p:to>
                                    </p:set>
                                    <p:animEffect transition="in" filter="wipe(left)">
                                      <p:cBhvr>
                                        <p:cTn id="42" dur="500"/>
                                        <p:tgtEl>
                                          <p:spTgt spid="5224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2241">
                                            <p:txEl>
                                              <p:pRg st="0" end="0"/>
                                            </p:txEl>
                                          </p:spTgt>
                                        </p:tgtEl>
                                        <p:attrNameLst>
                                          <p:attrName>style.visibility</p:attrName>
                                        </p:attrNameLst>
                                      </p:cBhvr>
                                      <p:to>
                                        <p:strVal val="visible"/>
                                      </p:to>
                                    </p:set>
                                    <p:animEffect transition="in" filter="wipe(left)">
                                      <p:cBhvr>
                                        <p:cTn id="47" dur="500"/>
                                        <p:tgtEl>
                                          <p:spTgt spid="522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autoUpdateAnimBg="0"/>
      <p:bldP spid="52227" grpId="0" build="p" autoUpdateAnimBg="0"/>
      <p:bldP spid="52240" grpId="0" build="p" autoUpdateAnimBg="0"/>
      <p:bldP spid="5224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ea typeface="宋体" charset="-122"/>
              </a:rPr>
              <a:t>9.3 </a:t>
            </a:r>
            <a:r>
              <a:rPr lang="zh-CN" altLang="en-US" smtClean="0">
                <a:ea typeface="宋体" charset="-122"/>
              </a:rPr>
              <a:t>串联型线性稳压电路</a:t>
            </a:r>
            <a:endParaRPr lang="zh-CN" altLang="en-US" smtClean="0">
              <a:ea typeface="楷体_GB2312" pitchFamily="49" charset="-122"/>
            </a:endParaRPr>
          </a:p>
        </p:txBody>
      </p:sp>
      <p:sp>
        <p:nvSpPr>
          <p:cNvPr id="37891" name="Rectangle 3"/>
          <p:cNvSpPr>
            <a:spLocks noGrp="1" noChangeArrowheads="1"/>
          </p:cNvSpPr>
          <p:nvPr>
            <p:ph sz="quarter" idx="11"/>
          </p:nvPr>
        </p:nvSpPr>
        <p:spPr/>
        <p:txBody>
          <a:bodyPr/>
          <a:lstStyle/>
          <a:p>
            <a:pPr marL="0" indent="374650">
              <a:buFont typeface="Wingdings" pitchFamily="2" charset="2"/>
              <a:buNone/>
            </a:pPr>
            <a:r>
              <a:rPr lang="zh-CN" altLang="en-US" dirty="0" smtClean="0"/>
              <a:t>串联型直流稳压器由调整管、取样电路、基准电压和比较放大器等几部分组成。</a:t>
            </a:r>
          </a:p>
        </p:txBody>
      </p:sp>
      <p:pic>
        <p:nvPicPr>
          <p:cNvPr id="747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534" y="2075498"/>
            <a:ext cx="6573838"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31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p:cTn id="7" dur="500" fill="hold"/>
                                        <p:tgtEl>
                                          <p:spTgt spid="74757"/>
                                        </p:tgtEl>
                                        <p:attrNameLst>
                                          <p:attrName>ppt_w</p:attrName>
                                        </p:attrNameLst>
                                      </p:cBhvr>
                                      <p:tavLst>
                                        <p:tav tm="0">
                                          <p:val>
                                            <p:fltVal val="0"/>
                                          </p:val>
                                        </p:tav>
                                        <p:tav tm="100000">
                                          <p:val>
                                            <p:strVal val="#ppt_w"/>
                                          </p:val>
                                        </p:tav>
                                      </p:tavLst>
                                    </p:anim>
                                    <p:anim calcmode="lin" valueType="num">
                                      <p:cBhvr>
                                        <p:cTn id="8" dur="500" fill="hold"/>
                                        <p:tgtEl>
                                          <p:spTgt spid="747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ea typeface="宋体" charset="-122"/>
              </a:rPr>
              <a:t>9.3 </a:t>
            </a:r>
            <a:r>
              <a:rPr lang="zh-CN" altLang="en-US" smtClean="0">
                <a:ea typeface="宋体" charset="-122"/>
              </a:rPr>
              <a:t>串联型线性稳压电路（续</a:t>
            </a:r>
            <a:r>
              <a:rPr lang="en-US" altLang="zh-CN" smtClean="0">
                <a:ea typeface="宋体" charset="-122"/>
              </a:rPr>
              <a:t>1</a:t>
            </a:r>
            <a:r>
              <a:rPr lang="zh-CN" altLang="en-US" smtClean="0">
                <a:ea typeface="宋体" charset="-122"/>
              </a:rPr>
              <a:t>）</a:t>
            </a:r>
            <a:endParaRPr lang="zh-CN" altLang="en-US" smtClean="0">
              <a:ea typeface="楷体_GB2312" pitchFamily="49" charset="-122"/>
            </a:endParaRPr>
          </a:p>
        </p:txBody>
      </p:sp>
      <p:sp>
        <p:nvSpPr>
          <p:cNvPr id="77828" name="Text Box 4"/>
          <p:cNvSpPr txBox="1">
            <a:spLocks noChangeArrowheads="1"/>
          </p:cNvSpPr>
          <p:nvPr/>
        </p:nvSpPr>
        <p:spPr bwMode="auto">
          <a:xfrm>
            <a:off x="531813" y="931863"/>
            <a:ext cx="8383587"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441325" indent="-441325"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buSzPct val="80000"/>
              <a:buFont typeface="Wingdings" pitchFamily="2" charset="2"/>
              <a:buChar char="n"/>
            </a:pPr>
            <a:r>
              <a:rPr lang="zh-CN" altLang="en-US" dirty="0"/>
              <a:t>基准电压</a:t>
            </a:r>
            <a:r>
              <a:rPr lang="en-US" altLang="zh-CN" i="1" dirty="0"/>
              <a:t>U</a:t>
            </a:r>
            <a:r>
              <a:rPr lang="en-US" altLang="zh-CN" baseline="-25000" dirty="0"/>
              <a:t>Z</a:t>
            </a:r>
            <a:r>
              <a:rPr lang="zh-CN" altLang="en-US" dirty="0"/>
              <a:t>由稳压二极管产生；</a:t>
            </a:r>
          </a:p>
          <a:p>
            <a:pPr algn="just" eaLnBrk="1" hangingPunct="1">
              <a:buSzPct val="80000"/>
              <a:buFont typeface="Wingdings" pitchFamily="2" charset="2"/>
              <a:buChar char="n"/>
            </a:pPr>
            <a:r>
              <a:rPr lang="zh-CN" altLang="en-US" dirty="0"/>
              <a:t>取样电路对输出直流电压进行取样，得到与输出电压成比例的取样电压</a:t>
            </a:r>
            <a:r>
              <a:rPr lang="en-US" altLang="zh-CN" i="1" dirty="0"/>
              <a:t>U</a:t>
            </a:r>
            <a:r>
              <a:rPr lang="en-US" altLang="zh-CN" baseline="-25000" dirty="0"/>
              <a:t>S</a:t>
            </a:r>
            <a:r>
              <a:rPr lang="zh-CN" altLang="en-US" dirty="0"/>
              <a:t>，取样电路常由电阻分压电路构成；</a:t>
            </a:r>
          </a:p>
          <a:p>
            <a:pPr algn="just" eaLnBrk="1" hangingPunct="1">
              <a:buSzPct val="80000"/>
              <a:buFont typeface="Wingdings" pitchFamily="2" charset="2"/>
              <a:buChar char="n"/>
            </a:pPr>
            <a:r>
              <a:rPr lang="zh-CN" altLang="en-US" dirty="0"/>
              <a:t>比较放大电路对取样电压和基准电压进行比较，输出控制信号控制调整管工作；</a:t>
            </a:r>
          </a:p>
          <a:p>
            <a:pPr algn="just" eaLnBrk="1" hangingPunct="1">
              <a:buSzPct val="80000"/>
              <a:buFont typeface="Wingdings" pitchFamily="2" charset="2"/>
              <a:buChar char="n"/>
            </a:pPr>
            <a:r>
              <a:rPr lang="zh-CN" altLang="en-US" dirty="0"/>
              <a:t>由比较放大电路控制调整管电压</a:t>
            </a:r>
            <a:r>
              <a:rPr lang="en-US" altLang="zh-CN" i="1" dirty="0"/>
              <a:t>U</a:t>
            </a:r>
            <a:r>
              <a:rPr lang="en-US" altLang="zh-CN" i="1" baseline="-25000" dirty="0"/>
              <a:t>T</a:t>
            </a:r>
            <a:r>
              <a:rPr lang="zh-CN" altLang="en-US" dirty="0"/>
              <a:t>，使输出电压与基准电压保持恒定的比例关系，达到稳定输出电压的目的。</a:t>
            </a:r>
          </a:p>
        </p:txBody>
      </p:sp>
      <p:sp>
        <p:nvSpPr>
          <p:cNvPr id="77829" name="Rectangle 5"/>
          <p:cNvSpPr>
            <a:spLocks noChangeArrowheads="1"/>
          </p:cNvSpPr>
          <p:nvPr/>
        </p:nvSpPr>
        <p:spPr bwMode="auto">
          <a:xfrm>
            <a:off x="784225" y="4953000"/>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pPr algn="l">
              <a:lnSpc>
                <a:spcPct val="100000"/>
              </a:lnSpc>
              <a:spcBef>
                <a:spcPct val="0"/>
              </a:spcBef>
            </a:pPr>
            <a:r>
              <a:rPr lang="zh-CN" altLang="en-US"/>
              <a:t>稳压过程 </a:t>
            </a:r>
          </a:p>
        </p:txBody>
      </p:sp>
      <p:grpSp>
        <p:nvGrpSpPr>
          <p:cNvPr id="2" name="Group 7"/>
          <p:cNvGrpSpPr>
            <a:grpSpLocks/>
          </p:cNvGrpSpPr>
          <p:nvPr/>
        </p:nvGrpSpPr>
        <p:grpSpPr bwMode="auto">
          <a:xfrm>
            <a:off x="2443163" y="4489450"/>
            <a:ext cx="5969000" cy="1533525"/>
            <a:chOff x="847" y="908"/>
            <a:chExt cx="3578" cy="686"/>
          </a:xfrm>
        </p:grpSpPr>
        <p:sp>
          <p:nvSpPr>
            <p:cNvPr id="38918" name="Text Box 8"/>
            <p:cNvSpPr txBox="1">
              <a:spLocks noChangeArrowheads="1"/>
            </p:cNvSpPr>
            <p:nvPr/>
          </p:nvSpPr>
          <p:spPr bwMode="auto">
            <a:xfrm>
              <a:off x="847" y="908"/>
              <a:ext cx="3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sz="1800" i="1">
                  <a:ea typeface="宋体" charset="-122"/>
                </a:rPr>
                <a:t>U</a:t>
              </a:r>
              <a:r>
                <a:rPr lang="en-US" altLang="zh-CN" sz="1800" baseline="-25000">
                  <a:ea typeface="宋体" charset="-122"/>
                </a:rPr>
                <a:t>1</a:t>
              </a:r>
              <a:r>
                <a:rPr lang="en-US" altLang="zh-CN" sz="1800">
                  <a:ea typeface="宋体" charset="-122"/>
                  <a:sym typeface="Symbol" pitchFamily="18" charset="2"/>
                </a:rPr>
                <a:t></a:t>
              </a:r>
            </a:p>
          </p:txBody>
        </p:sp>
        <p:sp>
          <p:nvSpPr>
            <p:cNvPr id="38919" name="Text Box 9"/>
            <p:cNvSpPr txBox="1">
              <a:spLocks noChangeArrowheads="1"/>
            </p:cNvSpPr>
            <p:nvPr/>
          </p:nvSpPr>
          <p:spPr bwMode="auto">
            <a:xfrm>
              <a:off x="868" y="1212"/>
              <a:ext cx="34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sz="1800" i="1">
                  <a:ea typeface="宋体" charset="-122"/>
                </a:rPr>
                <a:t>R</a:t>
              </a:r>
              <a:r>
                <a:rPr lang="en-US" altLang="zh-CN" sz="1800" baseline="-25000">
                  <a:ea typeface="宋体" charset="-122"/>
                </a:rPr>
                <a:t>L</a:t>
              </a:r>
              <a:r>
                <a:rPr lang="en-US" altLang="zh-CN" sz="1800">
                  <a:ea typeface="宋体" charset="-122"/>
                  <a:sym typeface="Symbol" pitchFamily="18" charset="2"/>
                </a:rPr>
                <a:t></a:t>
              </a:r>
            </a:p>
          </p:txBody>
        </p:sp>
        <p:sp>
          <p:nvSpPr>
            <p:cNvPr id="38920" name="Freeform 10"/>
            <p:cNvSpPr>
              <a:spLocks/>
            </p:cNvSpPr>
            <p:nvPr/>
          </p:nvSpPr>
          <p:spPr bwMode="auto">
            <a:xfrm>
              <a:off x="1170" y="997"/>
              <a:ext cx="320" cy="347"/>
            </a:xfrm>
            <a:custGeom>
              <a:avLst/>
              <a:gdLst>
                <a:gd name="T0" fmla="*/ 19 w 320"/>
                <a:gd name="T1" fmla="*/ 0 h 347"/>
                <a:gd name="T2" fmla="*/ 320 w 320"/>
                <a:gd name="T3" fmla="*/ 192 h 347"/>
                <a:gd name="T4" fmla="*/ 0 w 320"/>
                <a:gd name="T5" fmla="*/ 347 h 347"/>
                <a:gd name="T6" fmla="*/ 0 60000 65536"/>
                <a:gd name="T7" fmla="*/ 0 60000 65536"/>
                <a:gd name="T8" fmla="*/ 0 60000 65536"/>
                <a:gd name="T9" fmla="*/ 0 w 320"/>
                <a:gd name="T10" fmla="*/ 0 h 347"/>
                <a:gd name="T11" fmla="*/ 320 w 320"/>
                <a:gd name="T12" fmla="*/ 347 h 347"/>
              </a:gdLst>
              <a:ahLst/>
              <a:cxnLst>
                <a:cxn ang="T6">
                  <a:pos x="T0" y="T1"/>
                </a:cxn>
                <a:cxn ang="T7">
                  <a:pos x="T2" y="T3"/>
                </a:cxn>
                <a:cxn ang="T8">
                  <a:pos x="T4" y="T5"/>
                </a:cxn>
              </a:cxnLst>
              <a:rect l="T9" t="T10" r="T11" b="T12"/>
              <a:pathLst>
                <a:path w="320" h="347">
                  <a:moveTo>
                    <a:pt x="19" y="0"/>
                  </a:moveTo>
                  <a:lnTo>
                    <a:pt x="320" y="192"/>
                  </a:lnTo>
                  <a:lnTo>
                    <a:pt x="0" y="347"/>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1" name="Text Box 11"/>
            <p:cNvSpPr txBox="1">
              <a:spLocks noChangeArrowheads="1"/>
            </p:cNvSpPr>
            <p:nvPr/>
          </p:nvSpPr>
          <p:spPr bwMode="auto">
            <a:xfrm>
              <a:off x="1515" y="1109"/>
              <a:ext cx="36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sz="1800" i="1">
                  <a:ea typeface="宋体" charset="-122"/>
                </a:rPr>
                <a:t>U</a:t>
              </a:r>
              <a:r>
                <a:rPr lang="en-US" altLang="zh-CN" sz="1800" baseline="-25000">
                  <a:ea typeface="宋体" charset="-122"/>
                </a:rPr>
                <a:t>O</a:t>
              </a:r>
              <a:r>
                <a:rPr lang="en-US" altLang="zh-CN" sz="1800">
                  <a:ea typeface="宋体" charset="-122"/>
                  <a:sym typeface="Symbol" pitchFamily="18" charset="2"/>
                </a:rPr>
                <a:t></a:t>
              </a:r>
              <a:endParaRPr lang="en-US" altLang="zh-CN" sz="1800" i="1">
                <a:ea typeface="宋体" charset="-122"/>
                <a:sym typeface="Symbol" pitchFamily="18" charset="2"/>
              </a:endParaRPr>
            </a:p>
          </p:txBody>
        </p:sp>
        <p:sp>
          <p:nvSpPr>
            <p:cNvPr id="38922" name="Line 12"/>
            <p:cNvSpPr>
              <a:spLocks noChangeShapeType="1"/>
            </p:cNvSpPr>
            <p:nvPr/>
          </p:nvSpPr>
          <p:spPr bwMode="auto">
            <a:xfrm>
              <a:off x="1929" y="1207"/>
              <a:ext cx="293"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8923" name="Text Box 13"/>
            <p:cNvSpPr txBox="1">
              <a:spLocks noChangeArrowheads="1"/>
            </p:cNvSpPr>
            <p:nvPr/>
          </p:nvSpPr>
          <p:spPr bwMode="auto">
            <a:xfrm>
              <a:off x="2259" y="1095"/>
              <a:ext cx="36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sz="1800" i="1">
                  <a:ea typeface="宋体" charset="-122"/>
                </a:rPr>
                <a:t>U</a:t>
              </a:r>
              <a:r>
                <a:rPr lang="en-US" altLang="zh-CN" sz="1800" baseline="-25000">
                  <a:ea typeface="宋体" charset="-122"/>
                </a:rPr>
                <a:t>S</a:t>
              </a:r>
              <a:r>
                <a:rPr lang="en-US" altLang="zh-CN" sz="1800">
                  <a:ea typeface="宋体" charset="-122"/>
                  <a:sym typeface="Symbol" pitchFamily="18" charset="2"/>
                </a:rPr>
                <a:t></a:t>
              </a:r>
              <a:endParaRPr lang="en-US" altLang="zh-CN" sz="1800" i="1">
                <a:ea typeface="宋体" charset="-122"/>
                <a:sym typeface="Symbol" pitchFamily="18" charset="2"/>
              </a:endParaRPr>
            </a:p>
          </p:txBody>
        </p:sp>
        <p:sp>
          <p:nvSpPr>
            <p:cNvPr id="38924" name="Line 14"/>
            <p:cNvSpPr>
              <a:spLocks noChangeShapeType="1"/>
            </p:cNvSpPr>
            <p:nvPr/>
          </p:nvSpPr>
          <p:spPr bwMode="auto">
            <a:xfrm>
              <a:off x="2608" y="1219"/>
              <a:ext cx="293"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8925" name="Text Box 15"/>
            <p:cNvSpPr txBox="1">
              <a:spLocks noChangeArrowheads="1"/>
            </p:cNvSpPr>
            <p:nvPr/>
          </p:nvSpPr>
          <p:spPr bwMode="auto">
            <a:xfrm>
              <a:off x="2930" y="1088"/>
              <a:ext cx="6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sz="1800" i="1" dirty="0">
                  <a:ea typeface="宋体" charset="-122"/>
                </a:rPr>
                <a:t>U</a:t>
              </a:r>
              <a:r>
                <a:rPr lang="en-US" altLang="zh-CN" sz="1800" baseline="-25000" dirty="0">
                  <a:ea typeface="宋体" charset="-122"/>
                </a:rPr>
                <a:t>S</a:t>
              </a:r>
              <a:r>
                <a:rPr lang="en-US" altLang="zh-CN" sz="1800" dirty="0">
                  <a:ea typeface="宋体" charset="-122"/>
                  <a:sym typeface="Symbol" pitchFamily="18" charset="2"/>
                </a:rPr>
                <a:t> </a:t>
              </a:r>
              <a:r>
                <a:rPr lang="en-US" altLang="zh-CN" sz="1800" i="1" dirty="0" smtClean="0">
                  <a:ea typeface="宋体" charset="-122"/>
                </a:rPr>
                <a:t>U</a:t>
              </a:r>
              <a:r>
                <a:rPr lang="en-US" altLang="zh-CN" sz="1800" baseline="-25000" dirty="0" smtClean="0">
                  <a:ea typeface="宋体" charset="-122"/>
                </a:rPr>
                <a:t>Z</a:t>
              </a:r>
              <a:r>
                <a:rPr lang="en-US" altLang="zh-CN" sz="1800" dirty="0" smtClean="0">
                  <a:ea typeface="宋体" charset="-122"/>
                  <a:sym typeface="Symbol" pitchFamily="18" charset="2"/>
                </a:rPr>
                <a:t> </a:t>
              </a:r>
              <a:r>
                <a:rPr lang="en-US" altLang="zh-CN" sz="1800" dirty="0">
                  <a:ea typeface="宋体" charset="-122"/>
                  <a:sym typeface="Symbol" pitchFamily="18" charset="2"/>
                </a:rPr>
                <a:t></a:t>
              </a:r>
            </a:p>
          </p:txBody>
        </p:sp>
        <p:sp>
          <p:nvSpPr>
            <p:cNvPr id="38926" name="Line 16"/>
            <p:cNvSpPr>
              <a:spLocks noChangeShapeType="1"/>
            </p:cNvSpPr>
            <p:nvPr/>
          </p:nvSpPr>
          <p:spPr bwMode="auto">
            <a:xfrm>
              <a:off x="3605" y="1210"/>
              <a:ext cx="293"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8927" name="Text Box 17"/>
            <p:cNvSpPr txBox="1">
              <a:spLocks noChangeArrowheads="1"/>
            </p:cNvSpPr>
            <p:nvPr/>
          </p:nvSpPr>
          <p:spPr bwMode="auto">
            <a:xfrm>
              <a:off x="3908" y="1098"/>
              <a:ext cx="35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sz="1800" i="1">
                  <a:ea typeface="宋体" charset="-122"/>
                </a:rPr>
                <a:t>U</a:t>
              </a:r>
              <a:r>
                <a:rPr lang="en-US" altLang="zh-CN" sz="1800" baseline="-25000">
                  <a:ea typeface="宋体" charset="-122"/>
                </a:rPr>
                <a:t>T</a:t>
              </a:r>
              <a:r>
                <a:rPr lang="en-US" altLang="zh-CN" sz="1800">
                  <a:ea typeface="宋体" charset="-122"/>
                  <a:sym typeface="Symbol" pitchFamily="18" charset="2"/>
                </a:rPr>
                <a:t></a:t>
              </a:r>
              <a:endParaRPr lang="en-US" altLang="zh-CN" sz="1800" i="1">
                <a:ea typeface="宋体" charset="-122"/>
                <a:sym typeface="Symbol" pitchFamily="18" charset="2"/>
              </a:endParaRPr>
            </a:p>
          </p:txBody>
        </p:sp>
        <p:sp>
          <p:nvSpPr>
            <p:cNvPr id="38928" name="Freeform 18"/>
            <p:cNvSpPr>
              <a:spLocks/>
            </p:cNvSpPr>
            <p:nvPr/>
          </p:nvSpPr>
          <p:spPr bwMode="auto">
            <a:xfrm>
              <a:off x="2359" y="1198"/>
              <a:ext cx="2066" cy="356"/>
            </a:xfrm>
            <a:custGeom>
              <a:avLst/>
              <a:gdLst>
                <a:gd name="T0" fmla="*/ 1883 w 2066"/>
                <a:gd name="T1" fmla="*/ 0 h 356"/>
                <a:gd name="T2" fmla="*/ 2066 w 2066"/>
                <a:gd name="T3" fmla="*/ 0 h 356"/>
                <a:gd name="T4" fmla="*/ 2066 w 2066"/>
                <a:gd name="T5" fmla="*/ 356 h 356"/>
                <a:gd name="T6" fmla="*/ 0 w 2066"/>
                <a:gd name="T7" fmla="*/ 356 h 356"/>
                <a:gd name="T8" fmla="*/ 0 60000 65536"/>
                <a:gd name="T9" fmla="*/ 0 60000 65536"/>
                <a:gd name="T10" fmla="*/ 0 60000 65536"/>
                <a:gd name="T11" fmla="*/ 0 60000 65536"/>
                <a:gd name="T12" fmla="*/ 0 w 2066"/>
                <a:gd name="T13" fmla="*/ 0 h 356"/>
                <a:gd name="T14" fmla="*/ 2066 w 2066"/>
                <a:gd name="T15" fmla="*/ 356 h 356"/>
              </a:gdLst>
              <a:ahLst/>
              <a:cxnLst>
                <a:cxn ang="T8">
                  <a:pos x="T0" y="T1"/>
                </a:cxn>
                <a:cxn ang="T9">
                  <a:pos x="T2" y="T3"/>
                </a:cxn>
                <a:cxn ang="T10">
                  <a:pos x="T4" y="T5"/>
                </a:cxn>
                <a:cxn ang="T11">
                  <a:pos x="T6" y="T7"/>
                </a:cxn>
              </a:cxnLst>
              <a:rect l="T12" t="T13" r="T14" b="T15"/>
              <a:pathLst>
                <a:path w="2066" h="356">
                  <a:moveTo>
                    <a:pt x="1883" y="0"/>
                  </a:moveTo>
                  <a:lnTo>
                    <a:pt x="2066" y="0"/>
                  </a:lnTo>
                  <a:lnTo>
                    <a:pt x="2066" y="356"/>
                  </a:lnTo>
                  <a:lnTo>
                    <a:pt x="0" y="356"/>
                  </a:ln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9" name="Text Box 19"/>
            <p:cNvSpPr txBox="1">
              <a:spLocks noChangeArrowheads="1"/>
            </p:cNvSpPr>
            <p:nvPr/>
          </p:nvSpPr>
          <p:spPr bwMode="auto">
            <a:xfrm>
              <a:off x="1401" y="1429"/>
              <a:ext cx="8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sz="1800">
                  <a:ea typeface="宋体" charset="-122"/>
                  <a:sym typeface="Symbol" pitchFamily="18" charset="2"/>
                </a:rPr>
                <a:t></a:t>
              </a:r>
              <a:r>
                <a:rPr lang="en-US" altLang="zh-CN" sz="1800" i="1">
                  <a:ea typeface="宋体" charset="-122"/>
                </a:rPr>
                <a:t>U</a:t>
              </a:r>
              <a:r>
                <a:rPr lang="en-US" altLang="zh-CN" sz="1800" baseline="-25000">
                  <a:ea typeface="宋体" charset="-122"/>
                </a:rPr>
                <a:t>O</a:t>
              </a:r>
              <a:r>
                <a:rPr lang="en-US" altLang="zh-CN" sz="1800">
                  <a:ea typeface="宋体" charset="-122"/>
                </a:rPr>
                <a:t>=</a:t>
              </a:r>
              <a:r>
                <a:rPr lang="en-US" altLang="zh-CN" sz="1800" i="1">
                  <a:ea typeface="宋体" charset="-122"/>
                </a:rPr>
                <a:t>U</a:t>
              </a:r>
              <a:r>
                <a:rPr lang="en-US" altLang="zh-CN" sz="1800" baseline="-25000">
                  <a:ea typeface="宋体" charset="-122"/>
                </a:rPr>
                <a:t>1</a:t>
              </a:r>
              <a:r>
                <a:rPr lang="en-US" altLang="zh-CN" sz="1800">
                  <a:ea typeface="宋体" charset="-122"/>
                  <a:sym typeface="Symbol" pitchFamily="18" charset="2"/>
                </a:rPr>
                <a:t> </a:t>
              </a:r>
              <a:r>
                <a:rPr lang="en-US" altLang="zh-CN" sz="1800" i="1">
                  <a:ea typeface="宋体" charset="-122"/>
                </a:rPr>
                <a:t>U</a:t>
              </a:r>
              <a:r>
                <a:rPr lang="en-US" altLang="zh-CN" sz="1800" baseline="-25000">
                  <a:ea typeface="宋体" charset="-122"/>
                </a:rPr>
                <a:t>T</a:t>
              </a:r>
            </a:p>
          </p:txBody>
        </p:sp>
      </p:gr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32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7828">
                                            <p:txEl>
                                              <p:pRg st="2" end="2"/>
                                            </p:txEl>
                                          </p:spTgt>
                                        </p:tgtEl>
                                        <p:attrNameLst>
                                          <p:attrName>style.visibility</p:attrName>
                                        </p:attrNameLst>
                                      </p:cBhvr>
                                      <p:to>
                                        <p:strVal val="visible"/>
                                      </p:to>
                                    </p:set>
                                    <p:animEffect transition="in" filter="wipe(left)">
                                      <p:cBhvr>
                                        <p:cTn id="15" dur="500"/>
                                        <p:tgtEl>
                                          <p:spTgt spid="7782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7828">
                                            <p:txEl>
                                              <p:pRg st="3" end="3"/>
                                            </p:txEl>
                                          </p:spTgt>
                                        </p:tgtEl>
                                        <p:attrNameLst>
                                          <p:attrName>style.visibility</p:attrName>
                                        </p:attrNameLst>
                                      </p:cBhvr>
                                      <p:to>
                                        <p:strVal val="visible"/>
                                      </p:to>
                                    </p:set>
                                    <p:animEffect transition="in" filter="wipe(left)">
                                      <p:cBhvr>
                                        <p:cTn id="20" dur="500"/>
                                        <p:tgtEl>
                                          <p:spTgt spid="77828">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7829"/>
                                        </p:tgtEl>
                                        <p:attrNameLst>
                                          <p:attrName>style.visibility</p:attrName>
                                        </p:attrNameLst>
                                      </p:cBhvr>
                                      <p:to>
                                        <p:strVal val="visible"/>
                                      </p:to>
                                    </p:set>
                                    <p:animEffect transition="in" filter="wipe(left)">
                                      <p:cBhvr>
                                        <p:cTn id="25" dur="500"/>
                                        <p:tgtEl>
                                          <p:spTgt spid="778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uiExpand="1" build="p"/>
      <p:bldP spid="778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ChangeAspect="1"/>
          </p:cNvGraphicFramePr>
          <p:nvPr>
            <p:extLst/>
          </p:nvPr>
        </p:nvGraphicFramePr>
        <p:xfrm>
          <a:off x="1143000" y="1015976"/>
          <a:ext cx="3657600" cy="2320925"/>
        </p:xfrm>
        <a:graphic>
          <a:graphicData uri="http://schemas.openxmlformats.org/presentationml/2006/ole">
            <mc:AlternateContent xmlns:mc="http://schemas.openxmlformats.org/markup-compatibility/2006">
              <mc:Choice xmlns:v="urn:schemas-microsoft-com:vml" Requires="v">
                <p:oleObj spid="_x0000_s23603" name="Photo Editor 照片" r:id="rId3" imgW="12961905" imgH="8221223" progId="MSPhotoEd.3">
                  <p:embed/>
                </p:oleObj>
              </mc:Choice>
              <mc:Fallback>
                <p:oleObj name="Photo Editor 照片" r:id="rId3" imgW="12961905" imgH="8221223"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015976"/>
                        <a:ext cx="36576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1" name="Object 3"/>
          <p:cNvGraphicFramePr>
            <a:graphicFrameLocks noChangeAspect="1"/>
          </p:cNvGraphicFramePr>
          <p:nvPr>
            <p:extLst/>
          </p:nvPr>
        </p:nvGraphicFramePr>
        <p:xfrm>
          <a:off x="5029200" y="1244576"/>
          <a:ext cx="3200400" cy="2068512"/>
        </p:xfrm>
        <a:graphic>
          <a:graphicData uri="http://schemas.openxmlformats.org/presentationml/2006/ole">
            <mc:AlternateContent xmlns:mc="http://schemas.openxmlformats.org/markup-compatibility/2006">
              <mc:Choice xmlns:v="urn:schemas-microsoft-com:vml" Requires="v">
                <p:oleObj spid="_x0000_s23604" name="Photo Editor 照片" r:id="rId5" imgW="12600000" imgH="8142857" progId="MSPhotoEd.3">
                  <p:embed/>
                </p:oleObj>
              </mc:Choice>
              <mc:Fallback>
                <p:oleObj name="Photo Editor 照片" r:id="rId5" imgW="12600000" imgH="8142857"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244576"/>
                        <a:ext cx="3200400" cy="206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2" name="Text Box 4"/>
          <p:cNvSpPr txBox="1">
            <a:spLocks noChangeArrowheads="1"/>
          </p:cNvSpPr>
          <p:nvPr/>
        </p:nvSpPr>
        <p:spPr bwMode="auto">
          <a:xfrm>
            <a:off x="323528" y="3530576"/>
            <a:ext cx="6553200" cy="58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spcBef>
                <a:spcPct val="50000"/>
              </a:spcBef>
            </a:pPr>
            <a:r>
              <a:rPr kumimoji="1" lang="en-US" altLang="zh-CN" sz="2800" b="1" dirty="0">
                <a:solidFill>
                  <a:srgbClr val="FF0000"/>
                </a:solidFill>
                <a:latin typeface="+mj-lt"/>
                <a:ea typeface="华文行楷" pitchFamily="2" charset="-122"/>
              </a:rPr>
              <a:t>1. </a:t>
            </a:r>
            <a:r>
              <a:rPr kumimoji="1" lang="zh-CN" altLang="en-US" sz="2800" b="1" dirty="0">
                <a:solidFill>
                  <a:srgbClr val="FF0000"/>
                </a:solidFill>
                <a:latin typeface="+mj-lt"/>
                <a:ea typeface="华文行楷" pitchFamily="2" charset="-122"/>
              </a:rPr>
              <a:t>稳压原理</a:t>
            </a:r>
            <a:r>
              <a:rPr kumimoji="1" lang="zh-CN" altLang="en-US" sz="2400" b="1" dirty="0">
                <a:latin typeface="Times New Roman" pitchFamily="18" charset="0"/>
              </a:rPr>
              <a:t>：若由于某种原因使</a:t>
            </a:r>
            <a:r>
              <a:rPr kumimoji="1" lang="en-US" altLang="zh-CN" sz="2400" b="1" i="1" dirty="0">
                <a:latin typeface="Times New Roman" pitchFamily="18" charset="0"/>
              </a:rPr>
              <a:t>U</a:t>
            </a:r>
            <a:r>
              <a:rPr kumimoji="1" lang="en-US" altLang="zh-CN" sz="2400" b="1" baseline="-25000" dirty="0">
                <a:latin typeface="Times New Roman" pitchFamily="18" charset="0"/>
              </a:rPr>
              <a:t>O</a:t>
            </a:r>
            <a:r>
              <a:rPr kumimoji="1" lang="zh-CN" altLang="en-US" sz="2400" b="1" dirty="0">
                <a:latin typeface="Times New Roman" pitchFamily="18" charset="0"/>
              </a:rPr>
              <a:t>增大</a:t>
            </a:r>
          </a:p>
        </p:txBody>
      </p:sp>
      <p:sp>
        <p:nvSpPr>
          <p:cNvPr id="53253" name="Text Box 5"/>
          <p:cNvSpPr txBox="1">
            <a:spLocks noChangeArrowheads="1"/>
          </p:cNvSpPr>
          <p:nvPr/>
        </p:nvSpPr>
        <p:spPr bwMode="auto">
          <a:xfrm>
            <a:off x="323528" y="4782096"/>
            <a:ext cx="7391400" cy="58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spcBef>
                <a:spcPct val="50000"/>
              </a:spcBef>
            </a:pPr>
            <a:r>
              <a:rPr kumimoji="1" lang="en-US" altLang="zh-CN" sz="2800" b="1" dirty="0">
                <a:solidFill>
                  <a:srgbClr val="FF0000"/>
                </a:solidFill>
                <a:latin typeface="+mj-lt"/>
                <a:ea typeface="华文行楷" pitchFamily="2" charset="-122"/>
              </a:rPr>
              <a:t>2. </a:t>
            </a:r>
            <a:r>
              <a:rPr kumimoji="1" lang="zh-CN" altLang="en-US" sz="2800" b="1" dirty="0">
                <a:solidFill>
                  <a:srgbClr val="FF0000"/>
                </a:solidFill>
                <a:latin typeface="+mj-lt"/>
                <a:ea typeface="华文行楷" pitchFamily="2" charset="-122"/>
              </a:rPr>
              <a:t>输出电压的调节范围</a:t>
            </a:r>
          </a:p>
        </p:txBody>
      </p:sp>
      <p:graphicFrame>
        <p:nvGraphicFramePr>
          <p:cNvPr id="53254" name="Object 6"/>
          <p:cNvGraphicFramePr>
            <a:graphicFrameLocks noChangeAspect="1"/>
          </p:cNvGraphicFramePr>
          <p:nvPr>
            <p:extLst/>
          </p:nvPr>
        </p:nvGraphicFramePr>
        <p:xfrm>
          <a:off x="2339975" y="5445224"/>
          <a:ext cx="4724400" cy="803275"/>
        </p:xfrm>
        <a:graphic>
          <a:graphicData uri="http://schemas.openxmlformats.org/presentationml/2006/ole">
            <mc:AlternateContent xmlns:mc="http://schemas.openxmlformats.org/markup-compatibility/2006">
              <mc:Choice xmlns:v="urn:schemas-microsoft-com:vml" Requires="v">
                <p:oleObj spid="_x0000_s23605" name="公式" r:id="rId7" imgW="2527300" imgH="431800" progId="Equation.3">
                  <p:embed/>
                </p:oleObj>
              </mc:Choice>
              <mc:Fallback>
                <p:oleObj name="公式" r:id="rId7" imgW="25273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5445224"/>
                        <a:ext cx="4724400" cy="803275"/>
                      </a:xfrm>
                      <a:prstGeom prst="rect">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8"/>
          <p:cNvGraphicFramePr>
            <a:graphicFrameLocks noChangeAspect="1"/>
          </p:cNvGraphicFramePr>
          <p:nvPr>
            <p:extLst/>
          </p:nvPr>
        </p:nvGraphicFramePr>
        <p:xfrm>
          <a:off x="4267200" y="1320776"/>
          <a:ext cx="157163" cy="228600"/>
        </p:xfrm>
        <a:graphic>
          <a:graphicData uri="http://schemas.openxmlformats.org/presentationml/2006/ole">
            <mc:AlternateContent xmlns:mc="http://schemas.openxmlformats.org/markup-compatibility/2006">
              <mc:Choice xmlns:v="urn:schemas-microsoft-com:vml" Requires="v">
                <p:oleObj spid="_x0000_s23606" name="Equation" r:id="rId9" imgW="139639" imgH="203112" progId="Equation.3">
                  <p:embed/>
                </p:oleObj>
              </mc:Choice>
              <mc:Fallback>
                <p:oleObj name="Equation" r:id="rId9" imgW="139639"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1320776"/>
                        <a:ext cx="157163" cy="22860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7" name="Object 9"/>
          <p:cNvGraphicFramePr>
            <a:graphicFrameLocks noChangeAspect="1"/>
          </p:cNvGraphicFramePr>
          <p:nvPr>
            <p:extLst/>
          </p:nvPr>
        </p:nvGraphicFramePr>
        <p:xfrm>
          <a:off x="3657600" y="1625576"/>
          <a:ext cx="157163" cy="228600"/>
        </p:xfrm>
        <a:graphic>
          <a:graphicData uri="http://schemas.openxmlformats.org/presentationml/2006/ole">
            <mc:AlternateContent xmlns:mc="http://schemas.openxmlformats.org/markup-compatibility/2006">
              <mc:Choice xmlns:v="urn:schemas-microsoft-com:vml" Requires="v">
                <p:oleObj spid="_x0000_s23607" name="Equation" r:id="rId11" imgW="139639" imgH="203112" progId="Equation.3">
                  <p:embed/>
                </p:oleObj>
              </mc:Choice>
              <mc:Fallback>
                <p:oleObj name="Equation" r:id="rId11" imgW="139639"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1625576"/>
                        <a:ext cx="157163" cy="22860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8" name="Object 10"/>
          <p:cNvGraphicFramePr>
            <a:graphicFrameLocks noChangeAspect="1"/>
          </p:cNvGraphicFramePr>
          <p:nvPr>
            <p:extLst/>
          </p:nvPr>
        </p:nvGraphicFramePr>
        <p:xfrm>
          <a:off x="2209800" y="2158976"/>
          <a:ext cx="157163" cy="228600"/>
        </p:xfrm>
        <a:graphic>
          <a:graphicData uri="http://schemas.openxmlformats.org/presentationml/2006/ole">
            <mc:AlternateContent xmlns:mc="http://schemas.openxmlformats.org/markup-compatibility/2006">
              <mc:Choice xmlns:v="urn:schemas-microsoft-com:vml" Requires="v">
                <p:oleObj spid="_x0000_s23608" name="Equation" r:id="rId12" imgW="139639" imgH="203112" progId="Equation.3">
                  <p:embed/>
                </p:oleObj>
              </mc:Choice>
              <mc:Fallback>
                <p:oleObj name="Equation" r:id="rId12" imgW="139639" imgH="20311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2158976"/>
                        <a:ext cx="157163" cy="22860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9" name="Object 11"/>
          <p:cNvGraphicFramePr>
            <a:graphicFrameLocks noChangeAspect="1"/>
          </p:cNvGraphicFramePr>
          <p:nvPr>
            <p:extLst/>
          </p:nvPr>
        </p:nvGraphicFramePr>
        <p:xfrm>
          <a:off x="2590800" y="1320776"/>
          <a:ext cx="157163" cy="228600"/>
        </p:xfrm>
        <a:graphic>
          <a:graphicData uri="http://schemas.openxmlformats.org/presentationml/2006/ole">
            <mc:AlternateContent xmlns:mc="http://schemas.openxmlformats.org/markup-compatibility/2006">
              <mc:Choice xmlns:v="urn:schemas-microsoft-com:vml" Requires="v">
                <p:oleObj spid="_x0000_s23609" name="公式" r:id="rId14" imgW="139639" imgH="203112" progId="Equation.3">
                  <p:embed/>
                </p:oleObj>
              </mc:Choice>
              <mc:Fallback>
                <p:oleObj name="公式" r:id="rId14" imgW="139639" imgH="203112"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90800" y="1320776"/>
                        <a:ext cx="157163" cy="228600"/>
                      </a:xfrm>
                      <a:prstGeom prst="rect">
                        <a:avLst/>
                      </a:prstGeom>
                      <a:solidFill>
                        <a:srgbClr val="FF00FF">
                          <a:alpha val="5098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0" name="Text Box 12"/>
          <p:cNvSpPr txBox="1">
            <a:spLocks noChangeArrowheads="1"/>
          </p:cNvSpPr>
          <p:nvPr/>
        </p:nvSpPr>
        <p:spPr bwMode="auto">
          <a:xfrm>
            <a:off x="2268538" y="4149080"/>
            <a:ext cx="52578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spcBef>
                <a:spcPct val="50000"/>
              </a:spcBef>
            </a:pPr>
            <a:r>
              <a:rPr kumimoji="1" lang="zh-CN" altLang="en-US" sz="2400" b="1" dirty="0">
                <a:latin typeface="Times New Roman" pitchFamily="18" charset="0"/>
              </a:rPr>
              <a:t>则   </a:t>
            </a:r>
            <a:r>
              <a:rPr kumimoji="1" lang="en-US" altLang="zh-CN" sz="2400" b="1" i="1" dirty="0">
                <a:latin typeface="Times New Roman" pitchFamily="18" charset="0"/>
              </a:rPr>
              <a:t>U</a:t>
            </a:r>
            <a:r>
              <a:rPr kumimoji="1" lang="en-US" altLang="zh-CN" sz="2400" b="1" baseline="-25000" dirty="0">
                <a:latin typeface="Times New Roman" pitchFamily="18" charset="0"/>
              </a:rPr>
              <a:t>O</a:t>
            </a:r>
            <a:r>
              <a:rPr kumimoji="1" lang="en-US" altLang="zh-CN" sz="2400" b="1" dirty="0">
                <a:latin typeface="Times New Roman" pitchFamily="18" charset="0"/>
              </a:rPr>
              <a:t>↑→ </a:t>
            </a:r>
            <a:r>
              <a:rPr kumimoji="1" lang="en-US" altLang="zh-CN" sz="2400" b="1" i="1" dirty="0">
                <a:latin typeface="Times New Roman" pitchFamily="18" charset="0"/>
              </a:rPr>
              <a:t>U</a:t>
            </a:r>
            <a:r>
              <a:rPr kumimoji="1" lang="en-US" altLang="zh-CN" sz="2400" b="1" baseline="-25000"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U</a:t>
            </a:r>
            <a:r>
              <a:rPr kumimoji="1" lang="en-US" altLang="zh-CN" sz="2400" b="1" baseline="-25000" dirty="0">
                <a:latin typeface="Times New Roman" pitchFamily="18" charset="0"/>
              </a:rPr>
              <a:t>B</a:t>
            </a:r>
            <a:r>
              <a:rPr kumimoji="1" lang="en-US" altLang="zh-CN" sz="2400" b="1" dirty="0">
                <a:latin typeface="Times New Roman" pitchFamily="18" charset="0"/>
              </a:rPr>
              <a:t>↓→ </a:t>
            </a:r>
            <a:r>
              <a:rPr kumimoji="1" lang="en-US" altLang="zh-CN" sz="2400" b="1" i="1" dirty="0">
                <a:latin typeface="Times New Roman" pitchFamily="18" charset="0"/>
              </a:rPr>
              <a:t>U</a:t>
            </a:r>
            <a:r>
              <a:rPr kumimoji="1" lang="en-US" altLang="zh-CN" sz="2400" b="1" baseline="-25000" dirty="0">
                <a:latin typeface="Times New Roman" pitchFamily="18" charset="0"/>
              </a:rPr>
              <a:t>O</a:t>
            </a:r>
            <a:r>
              <a:rPr kumimoji="1" lang="en-US" altLang="zh-CN" sz="2400" b="1" dirty="0">
                <a:latin typeface="Times New Roman" pitchFamily="18" charset="0"/>
              </a:rPr>
              <a:t>↓</a:t>
            </a:r>
          </a:p>
        </p:txBody>
      </p:sp>
      <p:sp>
        <p:nvSpPr>
          <p:cNvPr id="33806" name="标题 1"/>
          <p:cNvSpPr>
            <a:spLocks noGrp="1"/>
          </p:cNvSpPr>
          <p:nvPr>
            <p:ph type="title"/>
          </p:nvPr>
        </p:nvSpPr>
        <p:spPr/>
        <p:txBody>
          <a:bodyPr/>
          <a:lstStyle/>
          <a:p>
            <a:r>
              <a:rPr lang="zh-CN" altLang="en-US" dirty="0" smtClean="0"/>
              <a:t>具有</a:t>
            </a:r>
            <a:r>
              <a:rPr lang="zh-CN" altLang="en-US" dirty="0"/>
              <a:t>放大环节的串联型</a:t>
            </a:r>
            <a:r>
              <a:rPr lang="zh-CN" altLang="en-US" dirty="0" smtClean="0"/>
              <a:t>稳压电路</a:t>
            </a:r>
          </a:p>
        </p:txBody>
      </p:sp>
    </p:spTree>
    <p:extLst>
      <p:ext uri="{BB962C8B-B14F-4D97-AF65-F5344CB8AC3E}">
        <p14:creationId xmlns:p14="http://schemas.microsoft.com/office/powerpoint/2010/main" val="38489418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2">
                                            <p:txEl>
                                              <p:pRg st="0" end="0"/>
                                            </p:txEl>
                                          </p:spTgt>
                                        </p:tgtEl>
                                        <p:attrNameLst>
                                          <p:attrName>style.visibility</p:attrName>
                                        </p:attrNameLst>
                                      </p:cBhvr>
                                      <p:to>
                                        <p:strVal val="visible"/>
                                      </p:to>
                                    </p:set>
                                    <p:animEffect transition="in" filter="wipe(left)">
                                      <p:cBhvr>
                                        <p:cTn id="12" dur="500"/>
                                        <p:tgtEl>
                                          <p:spTgt spid="5325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5325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325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5325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5325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3260"/>
                                        </p:tgtEl>
                                        <p:attrNameLst>
                                          <p:attrName>style.visibility</p:attrName>
                                        </p:attrNameLst>
                                      </p:cBhvr>
                                      <p:to>
                                        <p:strVal val="visible"/>
                                      </p:to>
                                    </p:set>
                                    <p:anim calcmode="lin" valueType="num">
                                      <p:cBhvr additive="base">
                                        <p:cTn id="33" dur="500" fill="hold"/>
                                        <p:tgtEl>
                                          <p:spTgt spid="53260"/>
                                        </p:tgtEl>
                                        <p:attrNameLst>
                                          <p:attrName>ppt_x</p:attrName>
                                        </p:attrNameLst>
                                      </p:cBhvr>
                                      <p:tavLst>
                                        <p:tav tm="0">
                                          <p:val>
                                            <p:strVal val="0-#ppt_w/2"/>
                                          </p:val>
                                        </p:tav>
                                        <p:tav tm="100000">
                                          <p:val>
                                            <p:strVal val="#ppt_x"/>
                                          </p:val>
                                        </p:tav>
                                      </p:tavLst>
                                    </p:anim>
                                    <p:anim calcmode="lin" valueType="num">
                                      <p:cBhvr additive="base">
                                        <p:cTn id="34" dur="500" fill="hold"/>
                                        <p:tgtEl>
                                          <p:spTgt spid="53260"/>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3253">
                                            <p:txEl>
                                              <p:pRg st="0" end="0"/>
                                            </p:txEl>
                                          </p:spTgt>
                                        </p:tgtEl>
                                        <p:attrNameLst>
                                          <p:attrName>style.visibility</p:attrName>
                                        </p:attrNameLst>
                                      </p:cBhvr>
                                      <p:to>
                                        <p:strVal val="visible"/>
                                      </p:to>
                                    </p:set>
                                    <p:animEffect transition="in" filter="wipe(left)">
                                      <p:cBhvr>
                                        <p:cTn id="39" dur="500"/>
                                        <p:tgtEl>
                                          <p:spTgt spid="53253">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3251"/>
                                        </p:tgtEl>
                                        <p:attrNameLst>
                                          <p:attrName>style.visibility</p:attrName>
                                        </p:attrNameLst>
                                      </p:cBhvr>
                                      <p:to>
                                        <p:strVal val="visible"/>
                                      </p:to>
                                    </p:set>
                                    <p:animEffect transition="in" filter="blinds(horizontal)">
                                      <p:cBhvr>
                                        <p:cTn id="44" dur="500"/>
                                        <p:tgtEl>
                                          <p:spTgt spid="5325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3254"/>
                                        </p:tgtEl>
                                        <p:attrNameLst>
                                          <p:attrName>style.visibility</p:attrName>
                                        </p:attrNameLst>
                                      </p:cBhvr>
                                      <p:to>
                                        <p:strVal val="visible"/>
                                      </p:to>
                                    </p:set>
                                    <p:animEffect transition="in" filter="wipe(left)">
                                      <p:cBhvr>
                                        <p:cTn id="49"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autoUpdateAnimBg="0"/>
      <p:bldP spid="53253" grpId="0" build="p" autoUpdateAnimBg="0"/>
      <p:bldP spid="5326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zh-CN" sz="3200" dirty="0" smtClean="0">
                <a:solidFill>
                  <a:srgbClr val="FFFF66"/>
                </a:solidFill>
                <a:latin typeface="黑体" panose="02010609060101010101" pitchFamily="49" charset="-122"/>
              </a:rPr>
              <a:t>串联型稳压电路</a:t>
            </a:r>
            <a:r>
              <a:rPr lang="zh-CN" altLang="en-US" sz="3200" dirty="0" smtClean="0">
                <a:solidFill>
                  <a:srgbClr val="FFFF66"/>
                </a:solidFill>
                <a:latin typeface="黑体" panose="02010609060101010101" pitchFamily="49" charset="-122"/>
              </a:rPr>
              <a:t>的基本组成及其作用</a:t>
            </a:r>
          </a:p>
        </p:txBody>
      </p:sp>
      <p:graphicFrame>
        <p:nvGraphicFramePr>
          <p:cNvPr id="34819" name="Object 3"/>
          <p:cNvGraphicFramePr>
            <a:graphicFrameLocks noChangeAspect="1"/>
          </p:cNvGraphicFramePr>
          <p:nvPr>
            <p:extLst/>
          </p:nvPr>
        </p:nvGraphicFramePr>
        <p:xfrm>
          <a:off x="1116013" y="1218283"/>
          <a:ext cx="4038600" cy="2562225"/>
        </p:xfrm>
        <a:graphic>
          <a:graphicData uri="http://schemas.openxmlformats.org/presentationml/2006/ole">
            <mc:AlternateContent xmlns:mc="http://schemas.openxmlformats.org/markup-compatibility/2006">
              <mc:Choice xmlns:v="urn:schemas-microsoft-com:vml" Requires="v">
                <p:oleObj spid="_x0000_s24585" name="Photo Editor 照片" r:id="rId3" imgW="12961905" imgH="8221223" progId="MSPhotoEd.3">
                  <p:embed/>
                </p:oleObj>
              </mc:Choice>
              <mc:Fallback>
                <p:oleObj name="Photo Editor 照片" r:id="rId3" imgW="12961905" imgH="8221223"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218283"/>
                        <a:ext cx="403860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4276" name="Group 4"/>
          <p:cNvGrpSpPr>
            <a:grpSpLocks/>
          </p:cNvGrpSpPr>
          <p:nvPr/>
        </p:nvGrpSpPr>
        <p:grpSpPr bwMode="auto">
          <a:xfrm>
            <a:off x="2030413" y="2970883"/>
            <a:ext cx="1828800" cy="762000"/>
            <a:chOff x="1200" y="1872"/>
            <a:chExt cx="1152" cy="480"/>
          </a:xfrm>
        </p:grpSpPr>
        <p:sp>
          <p:nvSpPr>
            <p:cNvPr id="34836" name="Line 5"/>
            <p:cNvSpPr>
              <a:spLocks noChangeShapeType="1"/>
            </p:cNvSpPr>
            <p:nvPr/>
          </p:nvSpPr>
          <p:spPr bwMode="auto">
            <a:xfrm>
              <a:off x="1200" y="1872"/>
              <a:ext cx="1152" cy="0"/>
            </a:xfrm>
            <a:prstGeom prst="line">
              <a:avLst/>
            </a:prstGeom>
            <a:noFill/>
            <a:ln w="19050">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7" name="Line 6"/>
            <p:cNvSpPr>
              <a:spLocks noChangeShapeType="1"/>
            </p:cNvSpPr>
            <p:nvPr/>
          </p:nvSpPr>
          <p:spPr bwMode="auto">
            <a:xfrm>
              <a:off x="2352" y="1872"/>
              <a:ext cx="0" cy="480"/>
            </a:xfrm>
            <a:prstGeom prst="line">
              <a:avLst/>
            </a:prstGeom>
            <a:noFill/>
            <a:ln w="19050">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279" name="Group 7"/>
          <p:cNvGrpSpPr>
            <a:grpSpLocks/>
          </p:cNvGrpSpPr>
          <p:nvPr/>
        </p:nvGrpSpPr>
        <p:grpSpPr bwMode="auto">
          <a:xfrm>
            <a:off x="2030413" y="1294483"/>
            <a:ext cx="685800" cy="1676400"/>
            <a:chOff x="1200" y="816"/>
            <a:chExt cx="432" cy="1056"/>
          </a:xfrm>
        </p:grpSpPr>
        <p:sp>
          <p:nvSpPr>
            <p:cNvPr id="34833" name="Line 8"/>
            <p:cNvSpPr>
              <a:spLocks noChangeShapeType="1"/>
            </p:cNvSpPr>
            <p:nvPr/>
          </p:nvSpPr>
          <p:spPr bwMode="auto">
            <a:xfrm>
              <a:off x="1200" y="816"/>
              <a:ext cx="0" cy="1056"/>
            </a:xfrm>
            <a:prstGeom prst="line">
              <a:avLst/>
            </a:prstGeom>
            <a:noFill/>
            <a:ln w="19050">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4" name="Line 9"/>
            <p:cNvSpPr>
              <a:spLocks noChangeShapeType="1"/>
            </p:cNvSpPr>
            <p:nvPr/>
          </p:nvSpPr>
          <p:spPr bwMode="auto">
            <a:xfrm>
              <a:off x="1200" y="1344"/>
              <a:ext cx="432" cy="0"/>
            </a:xfrm>
            <a:prstGeom prst="line">
              <a:avLst/>
            </a:prstGeom>
            <a:noFill/>
            <a:ln w="19050">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5" name="Line 10"/>
            <p:cNvSpPr>
              <a:spLocks noChangeShapeType="1"/>
            </p:cNvSpPr>
            <p:nvPr/>
          </p:nvSpPr>
          <p:spPr bwMode="auto">
            <a:xfrm flipV="1">
              <a:off x="1632" y="816"/>
              <a:ext cx="0" cy="480"/>
            </a:xfrm>
            <a:prstGeom prst="line">
              <a:avLst/>
            </a:prstGeom>
            <a:noFill/>
            <a:ln w="19050">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283" name="AutoShape 11"/>
          <p:cNvSpPr>
            <a:spLocks/>
          </p:cNvSpPr>
          <p:nvPr/>
        </p:nvSpPr>
        <p:spPr bwMode="auto">
          <a:xfrm>
            <a:off x="354013" y="1751683"/>
            <a:ext cx="1060450" cy="406400"/>
          </a:xfrm>
          <a:prstGeom prst="borderCallout1">
            <a:avLst>
              <a:gd name="adj1" fmla="val 28125"/>
              <a:gd name="adj2" fmla="val 107185"/>
              <a:gd name="adj3" fmla="val -72657"/>
              <a:gd name="adj4" fmla="val 181287"/>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00"/>
                </a:solidFill>
                <a:latin typeface="Times New Roman" pitchFamily="18" charset="0"/>
              </a:rPr>
              <a:t>调整管</a:t>
            </a:r>
          </a:p>
        </p:txBody>
      </p:sp>
      <p:grpSp>
        <p:nvGrpSpPr>
          <p:cNvPr id="54284" name="Group 12"/>
          <p:cNvGrpSpPr>
            <a:grpSpLocks/>
          </p:cNvGrpSpPr>
          <p:nvPr/>
        </p:nvGrpSpPr>
        <p:grpSpPr bwMode="auto">
          <a:xfrm>
            <a:off x="3859213" y="1294483"/>
            <a:ext cx="609600" cy="2438400"/>
            <a:chOff x="2352" y="816"/>
            <a:chExt cx="384" cy="1536"/>
          </a:xfrm>
        </p:grpSpPr>
        <p:sp>
          <p:nvSpPr>
            <p:cNvPr id="34831" name="Line 13"/>
            <p:cNvSpPr>
              <a:spLocks noChangeShapeType="1"/>
            </p:cNvSpPr>
            <p:nvPr/>
          </p:nvSpPr>
          <p:spPr bwMode="auto">
            <a:xfrm flipV="1">
              <a:off x="2352" y="816"/>
              <a:ext cx="0" cy="1056"/>
            </a:xfrm>
            <a:prstGeom prst="line">
              <a:avLst/>
            </a:prstGeom>
            <a:noFill/>
            <a:ln w="19050">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2" name="Line 14"/>
            <p:cNvSpPr>
              <a:spLocks noChangeShapeType="1"/>
            </p:cNvSpPr>
            <p:nvPr/>
          </p:nvSpPr>
          <p:spPr bwMode="auto">
            <a:xfrm>
              <a:off x="2736" y="816"/>
              <a:ext cx="0" cy="1536"/>
            </a:xfrm>
            <a:prstGeom prst="line">
              <a:avLst/>
            </a:prstGeom>
            <a:noFill/>
            <a:ln w="19050">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287" name="AutoShape 15"/>
          <p:cNvSpPr>
            <a:spLocks/>
          </p:cNvSpPr>
          <p:nvPr/>
        </p:nvSpPr>
        <p:spPr bwMode="auto">
          <a:xfrm>
            <a:off x="5154613" y="913483"/>
            <a:ext cx="1371600" cy="406400"/>
          </a:xfrm>
          <a:prstGeom prst="borderCallout1">
            <a:avLst>
              <a:gd name="adj1" fmla="val 28125"/>
              <a:gd name="adj2" fmla="val -5556"/>
              <a:gd name="adj3" fmla="val 272264"/>
              <a:gd name="adj4" fmla="val -63542"/>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000" b="1">
                <a:latin typeface="Times New Roman" pitchFamily="18" charset="0"/>
              </a:rPr>
              <a:t>取样电阻</a:t>
            </a:r>
            <a:endParaRPr kumimoji="1" lang="zh-CN" altLang="en-US" sz="2400" b="1">
              <a:latin typeface="Times New Roman" pitchFamily="18" charset="0"/>
            </a:endParaRPr>
          </a:p>
        </p:txBody>
      </p:sp>
      <p:sp>
        <p:nvSpPr>
          <p:cNvPr id="54288" name="Text Box 16"/>
          <p:cNvSpPr txBox="1">
            <a:spLocks noChangeArrowheads="1"/>
          </p:cNvSpPr>
          <p:nvPr/>
        </p:nvSpPr>
        <p:spPr bwMode="auto">
          <a:xfrm>
            <a:off x="5307013" y="1268760"/>
            <a:ext cx="3048000"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defRPr/>
            </a:pPr>
            <a:r>
              <a:rPr kumimoji="1" lang="zh-CN" altLang="en-US" sz="2400" b="1" dirty="0">
                <a:solidFill>
                  <a:srgbClr val="CC0066"/>
                </a:solidFill>
                <a:effectLst>
                  <a:outerShdw blurRad="38100" dist="38100" dir="2700000" algn="tl">
                    <a:srgbClr val="C0C0C0"/>
                  </a:outerShdw>
                </a:effectLst>
                <a:latin typeface="Times New Roman" pitchFamily="18" charset="0"/>
              </a:rPr>
              <a:t>调整管</a:t>
            </a:r>
            <a:r>
              <a:rPr kumimoji="1" lang="zh-CN" altLang="en-US" sz="2400" b="1" dirty="0">
                <a:latin typeface="Times New Roman" pitchFamily="18" charset="0"/>
              </a:rPr>
              <a:t>：是电路的核心，</a:t>
            </a:r>
            <a:r>
              <a:rPr kumimoji="1" lang="en-US" altLang="zh-CN" sz="2400" b="1" i="1" dirty="0">
                <a:latin typeface="Times New Roman" pitchFamily="18" charset="0"/>
              </a:rPr>
              <a:t>U</a:t>
            </a:r>
            <a:r>
              <a:rPr kumimoji="1" lang="en-US" altLang="zh-CN" sz="2400" b="1" baseline="-25000" dirty="0">
                <a:latin typeface="Times New Roman" pitchFamily="18" charset="0"/>
              </a:rPr>
              <a:t>CE</a:t>
            </a:r>
            <a:r>
              <a:rPr kumimoji="1" lang="zh-CN" altLang="en-US" sz="2400" b="1" dirty="0">
                <a:latin typeface="Times New Roman" pitchFamily="18" charset="0"/>
              </a:rPr>
              <a:t>随</a:t>
            </a:r>
            <a:r>
              <a:rPr kumimoji="1" lang="en-US" altLang="zh-CN" sz="2400" b="1" i="1" dirty="0">
                <a:latin typeface="Times New Roman" pitchFamily="18" charset="0"/>
              </a:rPr>
              <a:t>U</a:t>
            </a:r>
            <a:r>
              <a:rPr kumimoji="1" lang="en-US" altLang="zh-CN" sz="2400" b="1" baseline="-25000" dirty="0">
                <a:latin typeface="Times New Roman" pitchFamily="18" charset="0"/>
              </a:rPr>
              <a:t>I</a:t>
            </a:r>
            <a:r>
              <a:rPr kumimoji="1" lang="zh-CN" altLang="en-US" sz="2400" b="1" dirty="0">
                <a:latin typeface="Times New Roman" pitchFamily="18" charset="0"/>
              </a:rPr>
              <a:t>和负载产生变化以稳定</a:t>
            </a:r>
            <a:r>
              <a:rPr kumimoji="1" lang="en-US" altLang="zh-CN" sz="2400" b="1" i="1" dirty="0">
                <a:latin typeface="Times New Roman" pitchFamily="18" charset="0"/>
              </a:rPr>
              <a:t>U</a:t>
            </a:r>
            <a:r>
              <a:rPr kumimoji="1" lang="en-US" altLang="zh-CN" sz="2400" b="1" baseline="-25000" dirty="0">
                <a:latin typeface="Times New Roman" pitchFamily="18" charset="0"/>
              </a:rPr>
              <a:t>O</a:t>
            </a:r>
            <a:r>
              <a:rPr kumimoji="1" lang="zh-CN" altLang="en-US" sz="2400" b="1" dirty="0">
                <a:latin typeface="Times New Roman" pitchFamily="18" charset="0"/>
              </a:rPr>
              <a:t>。</a:t>
            </a:r>
          </a:p>
        </p:txBody>
      </p:sp>
      <p:sp>
        <p:nvSpPr>
          <p:cNvPr id="54289" name="Text Box 17"/>
          <p:cNvSpPr txBox="1">
            <a:spLocks noChangeArrowheads="1"/>
          </p:cNvSpPr>
          <p:nvPr/>
        </p:nvSpPr>
        <p:spPr bwMode="auto">
          <a:xfrm>
            <a:off x="2678113" y="908720"/>
            <a:ext cx="1219200" cy="406400"/>
          </a:xfrm>
          <a:prstGeom prst="rect">
            <a:avLst/>
          </a:prstGeom>
          <a:solidFill>
            <a:srgbClr val="CC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000" b="1">
                <a:latin typeface="Times New Roman" pitchFamily="18" charset="0"/>
              </a:rPr>
              <a:t>比较放大</a:t>
            </a:r>
          </a:p>
        </p:txBody>
      </p:sp>
      <p:sp>
        <p:nvSpPr>
          <p:cNvPr id="54290" name="Text Box 18"/>
          <p:cNvSpPr txBox="1">
            <a:spLocks noChangeArrowheads="1"/>
          </p:cNvSpPr>
          <p:nvPr/>
        </p:nvSpPr>
        <p:spPr bwMode="auto">
          <a:xfrm>
            <a:off x="1878013" y="3118520"/>
            <a:ext cx="1219200" cy="406400"/>
          </a:xfrm>
          <a:prstGeom prst="rect">
            <a:avLst/>
          </a:prstGeom>
          <a:solidFill>
            <a:srgbClr val="CC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000" b="1">
                <a:latin typeface="Times New Roman" pitchFamily="18" charset="0"/>
              </a:rPr>
              <a:t>基准电压</a:t>
            </a:r>
          </a:p>
        </p:txBody>
      </p:sp>
      <p:sp>
        <p:nvSpPr>
          <p:cNvPr id="54291" name="Text Box 19"/>
          <p:cNvSpPr txBox="1">
            <a:spLocks noChangeArrowheads="1"/>
          </p:cNvSpPr>
          <p:nvPr/>
        </p:nvSpPr>
        <p:spPr bwMode="auto">
          <a:xfrm>
            <a:off x="5383213" y="2996952"/>
            <a:ext cx="289560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defRPr/>
            </a:pPr>
            <a:r>
              <a:rPr kumimoji="1" lang="zh-CN" altLang="en-US" sz="2400" b="1" dirty="0">
                <a:solidFill>
                  <a:srgbClr val="CC0066"/>
                </a:solidFill>
                <a:effectLst>
                  <a:outerShdw blurRad="38100" dist="38100" dir="2700000" algn="tl">
                    <a:srgbClr val="C0C0C0"/>
                  </a:outerShdw>
                </a:effectLst>
                <a:latin typeface="Times New Roman" pitchFamily="18" charset="0"/>
              </a:rPr>
              <a:t>基准电压</a:t>
            </a:r>
            <a:r>
              <a:rPr kumimoji="1" lang="zh-CN" altLang="en-US" sz="2400" b="1" dirty="0">
                <a:latin typeface="Times New Roman" pitchFamily="18" charset="0"/>
              </a:rPr>
              <a:t>：是</a:t>
            </a:r>
            <a:r>
              <a:rPr kumimoji="1" lang="en-US" altLang="zh-CN" sz="2400" b="1" i="1" dirty="0">
                <a:latin typeface="Times New Roman" pitchFamily="18" charset="0"/>
              </a:rPr>
              <a:t>U</a:t>
            </a:r>
            <a:r>
              <a:rPr kumimoji="1" lang="en-US" altLang="zh-CN" sz="2400" b="1" baseline="-25000" dirty="0">
                <a:latin typeface="Times New Roman" pitchFamily="18" charset="0"/>
              </a:rPr>
              <a:t>O</a:t>
            </a:r>
            <a:r>
              <a:rPr kumimoji="1" lang="zh-CN" altLang="en-US" sz="2400" b="1" dirty="0">
                <a:latin typeface="Times New Roman" pitchFamily="18" charset="0"/>
              </a:rPr>
              <a:t>的参考电压。</a:t>
            </a:r>
            <a:endParaRPr kumimoji="1" lang="zh-CN" altLang="en-US" sz="2400" dirty="0">
              <a:latin typeface="Times New Roman" pitchFamily="18" charset="0"/>
            </a:endParaRPr>
          </a:p>
        </p:txBody>
      </p:sp>
      <p:sp>
        <p:nvSpPr>
          <p:cNvPr id="54292" name="Text Box 20"/>
          <p:cNvSpPr txBox="1">
            <a:spLocks noChangeArrowheads="1"/>
          </p:cNvSpPr>
          <p:nvPr/>
        </p:nvSpPr>
        <p:spPr bwMode="auto">
          <a:xfrm>
            <a:off x="506413" y="4391606"/>
            <a:ext cx="8054975" cy="47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defRPr/>
            </a:pPr>
            <a:r>
              <a:rPr kumimoji="1" lang="zh-CN" altLang="en-US" sz="2400" b="1" dirty="0">
                <a:solidFill>
                  <a:srgbClr val="CC0066"/>
                </a:solidFill>
                <a:effectLst>
                  <a:outerShdw blurRad="38100" dist="38100" dir="2700000" algn="tl">
                    <a:srgbClr val="C0C0C0"/>
                  </a:outerShdw>
                </a:effectLst>
                <a:latin typeface="Times New Roman" pitchFamily="18" charset="0"/>
              </a:rPr>
              <a:t>取样电阻</a:t>
            </a:r>
            <a:r>
              <a:rPr kumimoji="1" lang="zh-CN" altLang="en-US" sz="2400" b="1" dirty="0">
                <a:latin typeface="Times New Roman" pitchFamily="18" charset="0"/>
              </a:rPr>
              <a:t>： 对</a:t>
            </a:r>
            <a:r>
              <a:rPr kumimoji="1" lang="en-US" altLang="zh-CN" sz="2400" b="1" i="1" dirty="0">
                <a:latin typeface="Times New Roman" pitchFamily="18" charset="0"/>
              </a:rPr>
              <a:t>U</a:t>
            </a:r>
            <a:r>
              <a:rPr kumimoji="1" lang="en-US" altLang="zh-CN" sz="2400" b="1" baseline="-25000" dirty="0">
                <a:latin typeface="Times New Roman" pitchFamily="18" charset="0"/>
              </a:rPr>
              <a:t>O</a:t>
            </a:r>
            <a:r>
              <a:rPr kumimoji="1" lang="en-US" altLang="zh-CN" sz="2400" b="1" dirty="0">
                <a:latin typeface="Times New Roman" pitchFamily="18" charset="0"/>
              </a:rPr>
              <a:t> </a:t>
            </a:r>
            <a:r>
              <a:rPr kumimoji="1" lang="zh-CN" altLang="en-US" sz="2400" b="1" dirty="0">
                <a:latin typeface="Times New Roman" pitchFamily="18" charset="0"/>
              </a:rPr>
              <a:t>的取样，与基准电压共同决定</a:t>
            </a:r>
            <a:r>
              <a:rPr kumimoji="1" lang="en-US" altLang="zh-CN" sz="2400" b="1" i="1" dirty="0">
                <a:latin typeface="Times New Roman" pitchFamily="18" charset="0"/>
              </a:rPr>
              <a:t>U</a:t>
            </a:r>
            <a:r>
              <a:rPr kumimoji="1" lang="en-US" altLang="zh-CN" sz="2400" b="1" baseline="-25000" dirty="0">
                <a:latin typeface="Times New Roman" pitchFamily="18" charset="0"/>
              </a:rPr>
              <a:t>O</a:t>
            </a:r>
            <a:r>
              <a:rPr kumimoji="1" lang="en-US" altLang="zh-CN" sz="2400" b="1" dirty="0">
                <a:latin typeface="Times New Roman" pitchFamily="18" charset="0"/>
              </a:rPr>
              <a:t> </a:t>
            </a:r>
            <a:r>
              <a:rPr kumimoji="1" lang="zh-CN" altLang="en-US" sz="2400" b="1" dirty="0">
                <a:latin typeface="Times New Roman" pitchFamily="18" charset="0"/>
              </a:rPr>
              <a:t>。</a:t>
            </a:r>
          </a:p>
        </p:txBody>
      </p:sp>
      <p:sp>
        <p:nvSpPr>
          <p:cNvPr id="54293" name="Text Box 21"/>
          <p:cNvSpPr txBox="1">
            <a:spLocks noChangeArrowheads="1"/>
          </p:cNvSpPr>
          <p:nvPr/>
        </p:nvSpPr>
        <p:spPr bwMode="auto">
          <a:xfrm>
            <a:off x="506413" y="5035058"/>
            <a:ext cx="800100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528763" indent="-1528763" algn="l">
              <a:lnSpc>
                <a:spcPct val="150000"/>
              </a:lnSpc>
              <a:defRPr/>
            </a:pPr>
            <a:r>
              <a:rPr kumimoji="1" lang="zh-CN" altLang="en-US" sz="2400" b="1" dirty="0">
                <a:solidFill>
                  <a:srgbClr val="CC0066"/>
                </a:solidFill>
                <a:effectLst>
                  <a:outerShdw blurRad="38100" dist="38100" dir="2700000" algn="tl">
                    <a:srgbClr val="C0C0C0"/>
                  </a:outerShdw>
                </a:effectLst>
                <a:latin typeface="Times New Roman" pitchFamily="18" charset="0"/>
              </a:rPr>
              <a:t>比较放大</a:t>
            </a:r>
            <a:r>
              <a:rPr kumimoji="1" lang="zh-CN" altLang="en-US" sz="2400" b="1" dirty="0">
                <a:latin typeface="Times New Roman" pitchFamily="18" charset="0"/>
              </a:rPr>
              <a:t>：将</a:t>
            </a:r>
            <a:r>
              <a:rPr kumimoji="1" lang="en-US" altLang="zh-CN" sz="2400" b="1" i="1" dirty="0">
                <a:latin typeface="Times New Roman" pitchFamily="18" charset="0"/>
              </a:rPr>
              <a:t>U</a:t>
            </a:r>
            <a:r>
              <a:rPr kumimoji="1" lang="en-US" altLang="zh-CN" sz="2400" b="1" baseline="-25000" dirty="0">
                <a:latin typeface="Times New Roman" pitchFamily="18" charset="0"/>
              </a:rPr>
              <a:t>O</a:t>
            </a:r>
            <a:r>
              <a:rPr kumimoji="1" lang="en-US" altLang="zh-CN" sz="2400" b="1" dirty="0">
                <a:latin typeface="Times New Roman" pitchFamily="18" charset="0"/>
              </a:rPr>
              <a:t> </a:t>
            </a:r>
            <a:r>
              <a:rPr kumimoji="1" lang="zh-CN" altLang="en-US" sz="2400" b="1" dirty="0">
                <a:latin typeface="Times New Roman" pitchFamily="18" charset="0"/>
              </a:rPr>
              <a:t>的取样电压与基准电压比较后放大，决定电路的稳压性能。</a:t>
            </a:r>
          </a:p>
        </p:txBody>
      </p:sp>
    </p:spTree>
    <p:extLst>
      <p:ext uri="{BB962C8B-B14F-4D97-AF65-F5344CB8AC3E}">
        <p14:creationId xmlns:p14="http://schemas.microsoft.com/office/powerpoint/2010/main" val="249393116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42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4288">
                                            <p:txEl>
                                              <p:pRg st="0" end="0"/>
                                            </p:txEl>
                                          </p:spTgt>
                                        </p:tgtEl>
                                        <p:attrNameLst>
                                          <p:attrName>style.visibility</p:attrName>
                                        </p:attrNameLst>
                                      </p:cBhvr>
                                      <p:to>
                                        <p:strVal val="visible"/>
                                      </p:to>
                                    </p:set>
                                    <p:animEffect transition="in" filter="wipe(left)">
                                      <p:cBhvr>
                                        <p:cTn id="15" dur="500"/>
                                        <p:tgtEl>
                                          <p:spTgt spid="54288">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5427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429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4291">
                                            <p:txEl>
                                              <p:pRg st="0" end="0"/>
                                            </p:txEl>
                                          </p:spTgt>
                                        </p:tgtEl>
                                        <p:attrNameLst>
                                          <p:attrName>style.visibility</p:attrName>
                                        </p:attrNameLst>
                                      </p:cBhvr>
                                      <p:to>
                                        <p:strVal val="visible"/>
                                      </p:to>
                                    </p:set>
                                    <p:animEffect transition="in" filter="wipe(left)">
                                      <p:cBhvr>
                                        <p:cTn id="28" dur="500"/>
                                        <p:tgtEl>
                                          <p:spTgt spid="54291">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5428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428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4292">
                                            <p:txEl>
                                              <p:pRg st="0" end="0"/>
                                            </p:txEl>
                                          </p:spTgt>
                                        </p:tgtEl>
                                        <p:attrNameLst>
                                          <p:attrName>style.visibility</p:attrName>
                                        </p:attrNameLst>
                                      </p:cBhvr>
                                      <p:to>
                                        <p:strVal val="visible"/>
                                      </p:to>
                                    </p:set>
                                    <p:animEffect transition="in" filter="wipe(left)">
                                      <p:cBhvr>
                                        <p:cTn id="41" dur="500"/>
                                        <p:tgtEl>
                                          <p:spTgt spid="54292">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5428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4293">
                                            <p:txEl>
                                              <p:pRg st="0" end="0"/>
                                            </p:txEl>
                                          </p:spTgt>
                                        </p:tgtEl>
                                        <p:attrNameLst>
                                          <p:attrName>style.visibility</p:attrName>
                                        </p:attrNameLst>
                                      </p:cBhvr>
                                      <p:to>
                                        <p:strVal val="visible"/>
                                      </p:to>
                                    </p:set>
                                    <p:animEffect transition="in" filter="wipe(left)">
                                      <p:cBhvr>
                                        <p:cTn id="50" dur="500"/>
                                        <p:tgtEl>
                                          <p:spTgt spid="542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3" grpId="0" animBg="1" autoUpdateAnimBg="0"/>
      <p:bldP spid="54287" grpId="0" animBg="1" autoUpdateAnimBg="0"/>
      <p:bldP spid="54288" grpId="0" build="p" autoUpdateAnimBg="0"/>
      <p:bldP spid="54289" grpId="0" animBg="1" autoUpdateAnimBg="0"/>
      <p:bldP spid="54290" grpId="0" animBg="1" autoUpdateAnimBg="0"/>
      <p:bldP spid="54291" grpId="0" build="p" autoUpdateAnimBg="0"/>
      <p:bldP spid="54292" grpId="0" build="p" autoUpdateAnimBg="0"/>
      <p:bldP spid="5429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smtClean="0">
                <a:solidFill>
                  <a:srgbClr val="FFFF66"/>
                </a:solidFill>
                <a:latin typeface="黑体" panose="02010609060101010101" pitchFamily="49" charset="-122"/>
              </a:rPr>
              <a:t>串联型稳压电源中调整管的选择</a:t>
            </a:r>
          </a:p>
        </p:txBody>
      </p:sp>
      <p:graphicFrame>
        <p:nvGraphicFramePr>
          <p:cNvPr id="35843" name="Object 3"/>
          <p:cNvGraphicFramePr>
            <a:graphicFrameLocks noChangeAspect="1"/>
          </p:cNvGraphicFramePr>
          <p:nvPr>
            <p:extLst/>
          </p:nvPr>
        </p:nvGraphicFramePr>
        <p:xfrm>
          <a:off x="2339975" y="1988840"/>
          <a:ext cx="3581400" cy="2225675"/>
        </p:xfrm>
        <a:graphic>
          <a:graphicData uri="http://schemas.openxmlformats.org/presentationml/2006/ole">
            <mc:AlternateContent xmlns:mc="http://schemas.openxmlformats.org/markup-compatibility/2006">
              <mc:Choice xmlns:v="urn:schemas-microsoft-com:vml" Requires="v">
                <p:oleObj spid="_x0000_s25609" name="Photo Editor 照片" r:id="rId3" imgW="12961905" imgH="8221223" progId="MSPhotoEd.3">
                  <p:embed/>
                </p:oleObj>
              </mc:Choice>
              <mc:Fallback>
                <p:oleObj name="Photo Editor 照片" r:id="rId3" imgW="12961905" imgH="8221223"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2083"/>
                      <a:stretch>
                        <a:fillRect/>
                      </a:stretch>
                    </p:blipFill>
                    <p:spPr bwMode="auto">
                      <a:xfrm>
                        <a:off x="2339975" y="1988840"/>
                        <a:ext cx="3581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0" name="Text Box 4"/>
          <p:cNvSpPr txBox="1">
            <a:spLocks noChangeArrowheads="1"/>
          </p:cNvSpPr>
          <p:nvPr/>
        </p:nvSpPr>
        <p:spPr bwMode="auto">
          <a:xfrm>
            <a:off x="1196975" y="4286151"/>
            <a:ext cx="5334000" cy="183197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lnSpc>
                <a:spcPct val="150000"/>
              </a:lnSpc>
            </a:pPr>
            <a:r>
              <a:rPr kumimoji="1" lang="en-US" altLang="zh-CN" sz="2400" b="1" i="1" dirty="0" err="1">
                <a:latin typeface="Times New Roman" pitchFamily="18" charset="0"/>
              </a:rPr>
              <a:t>I</a:t>
            </a:r>
            <a:r>
              <a:rPr kumimoji="1" lang="en-US" altLang="zh-CN" sz="2400" b="1" baseline="-25000" dirty="0" err="1">
                <a:latin typeface="Times New Roman" pitchFamily="18" charset="0"/>
              </a:rPr>
              <a:t>Emax</a:t>
            </a:r>
            <a:r>
              <a:rPr kumimoji="1" lang="zh-CN" altLang="en-US" sz="2400" b="1" dirty="0">
                <a:latin typeface="Times New Roman" pitchFamily="18" charset="0"/>
              </a:rPr>
              <a:t>＝</a:t>
            </a:r>
            <a:r>
              <a:rPr kumimoji="1" lang="en-US" altLang="zh-CN" sz="2400" b="1" i="1" dirty="0">
                <a:latin typeface="Times New Roman" pitchFamily="18" charset="0"/>
              </a:rPr>
              <a:t>I</a:t>
            </a:r>
            <a:r>
              <a:rPr kumimoji="1" lang="en-US" altLang="zh-CN" sz="2400" b="1" i="1" baseline="-25000" dirty="0">
                <a:latin typeface="Times New Roman" pitchFamily="18" charset="0"/>
              </a:rPr>
              <a:t>R</a:t>
            </a:r>
            <a:r>
              <a:rPr kumimoji="1" lang="en-US" altLang="zh-CN" sz="2400" b="1" baseline="-25000" dirty="0">
                <a:latin typeface="Times New Roman" pitchFamily="18" charset="0"/>
              </a:rPr>
              <a:t>1</a:t>
            </a:r>
            <a:r>
              <a:rPr kumimoji="1" lang="zh-CN" altLang="en-US" sz="2400" b="1" dirty="0">
                <a:latin typeface="Times New Roman" pitchFamily="18" charset="0"/>
              </a:rPr>
              <a:t>＋</a:t>
            </a:r>
            <a:r>
              <a:rPr kumimoji="1" lang="en-US" altLang="zh-CN" sz="2400" b="1" i="1" dirty="0" err="1">
                <a:latin typeface="Times New Roman" pitchFamily="18" charset="0"/>
              </a:rPr>
              <a:t>I</a:t>
            </a:r>
            <a:r>
              <a:rPr kumimoji="1" lang="en-US" altLang="zh-CN" sz="2400" b="1" baseline="-25000" dirty="0" err="1">
                <a:latin typeface="Times New Roman" pitchFamily="18" charset="0"/>
              </a:rPr>
              <a:t>Lmax</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baseline="-25000" dirty="0" err="1">
                <a:latin typeface="Times New Roman" pitchFamily="18" charset="0"/>
              </a:rPr>
              <a:t>Lmax</a:t>
            </a:r>
            <a:r>
              <a:rPr kumimoji="1" lang="en-US" altLang="zh-CN" sz="2400" b="1" dirty="0">
                <a:latin typeface="Times New Roman" pitchFamily="18" charset="0"/>
              </a:rPr>
              <a:t>&lt; </a:t>
            </a:r>
            <a:r>
              <a:rPr kumimoji="1" lang="en-US" altLang="zh-CN" sz="2400" b="1" i="1" dirty="0">
                <a:latin typeface="Times New Roman" pitchFamily="18" charset="0"/>
              </a:rPr>
              <a:t>I</a:t>
            </a:r>
            <a:r>
              <a:rPr kumimoji="1" lang="en-US" altLang="zh-CN" sz="2400" b="1" baseline="-25000" dirty="0">
                <a:latin typeface="Times New Roman" pitchFamily="18" charset="0"/>
              </a:rPr>
              <a:t>CM</a:t>
            </a:r>
          </a:p>
          <a:p>
            <a:pPr algn="l" eaLnBrk="1" hangingPunct="1">
              <a:lnSpc>
                <a:spcPct val="150000"/>
              </a:lnSpc>
            </a:pPr>
            <a:r>
              <a:rPr kumimoji="1" lang="en-US" altLang="zh-CN" sz="2400" b="1" i="1" dirty="0" err="1">
                <a:latin typeface="Times New Roman" pitchFamily="18" charset="0"/>
              </a:rPr>
              <a:t>U</a:t>
            </a:r>
            <a:r>
              <a:rPr kumimoji="1" lang="en-US" altLang="zh-CN" sz="2400" b="1" baseline="-25000" dirty="0" err="1">
                <a:latin typeface="Times New Roman" pitchFamily="18" charset="0"/>
              </a:rPr>
              <a:t>CEmax</a:t>
            </a:r>
            <a:r>
              <a:rPr kumimoji="1" lang="zh-CN" altLang="en-US" sz="2400" b="1" dirty="0">
                <a:latin typeface="Times New Roman" pitchFamily="18" charset="0"/>
              </a:rPr>
              <a:t>＝</a:t>
            </a:r>
            <a:r>
              <a:rPr kumimoji="1" lang="en-US" altLang="zh-CN" sz="2400" b="1" i="1" dirty="0" err="1">
                <a:latin typeface="Times New Roman" pitchFamily="18" charset="0"/>
              </a:rPr>
              <a:t>U</a:t>
            </a:r>
            <a:r>
              <a:rPr kumimoji="1" lang="en-US" altLang="zh-CN" sz="2400" b="1" baseline="-25000" dirty="0" err="1">
                <a:latin typeface="Times New Roman" pitchFamily="18" charset="0"/>
              </a:rPr>
              <a:t>Imax</a:t>
            </a:r>
            <a:r>
              <a:rPr kumimoji="1" lang="zh-CN" altLang="en-US" sz="2400" b="1" dirty="0">
                <a:latin typeface="Times New Roman" pitchFamily="18" charset="0"/>
              </a:rPr>
              <a:t>－ </a:t>
            </a:r>
            <a:r>
              <a:rPr kumimoji="1" lang="en-US" altLang="zh-CN" sz="2400" b="1" i="1" dirty="0" err="1">
                <a:latin typeface="Times New Roman" pitchFamily="18" charset="0"/>
              </a:rPr>
              <a:t>U</a:t>
            </a:r>
            <a:r>
              <a:rPr kumimoji="1" lang="en-US" altLang="zh-CN" sz="2400" b="1" baseline="-25000" dirty="0" err="1">
                <a:latin typeface="Times New Roman" pitchFamily="18" charset="0"/>
              </a:rPr>
              <a:t>Omin</a:t>
            </a:r>
            <a:r>
              <a:rPr kumimoji="1" lang="en-US" altLang="zh-CN" sz="2400" b="1" baseline="-25000"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U</a:t>
            </a:r>
            <a:r>
              <a:rPr kumimoji="1" lang="en-US" altLang="zh-CN" sz="2400" b="1" baseline="-25000" dirty="0">
                <a:latin typeface="Times New Roman" pitchFamily="18" charset="0"/>
              </a:rPr>
              <a:t>(BR)CEO </a:t>
            </a:r>
            <a:r>
              <a:rPr kumimoji="1" lang="en-US" altLang="zh-CN" sz="2400" b="1" dirty="0">
                <a:latin typeface="Times New Roman" pitchFamily="18" charset="0"/>
              </a:rPr>
              <a:t> </a:t>
            </a:r>
          </a:p>
          <a:p>
            <a:pPr algn="l" eaLnBrk="1" hangingPunct="1">
              <a:lnSpc>
                <a:spcPct val="150000"/>
              </a:lnSpc>
            </a:pPr>
            <a:r>
              <a:rPr kumimoji="1" lang="en-US" altLang="zh-CN" sz="2400" b="1" i="1" dirty="0" err="1">
                <a:latin typeface="Times New Roman" pitchFamily="18" charset="0"/>
              </a:rPr>
              <a:t>P</a:t>
            </a:r>
            <a:r>
              <a:rPr kumimoji="1" lang="en-US" altLang="zh-CN" sz="2400" b="1" baseline="-25000" dirty="0" err="1">
                <a:latin typeface="Times New Roman" pitchFamily="18" charset="0"/>
              </a:rPr>
              <a:t>Tmax</a:t>
            </a:r>
            <a:r>
              <a:rPr kumimoji="1" lang="zh-CN" altLang="en-US" sz="2400" b="1" dirty="0">
                <a:latin typeface="Times New Roman" pitchFamily="18" charset="0"/>
              </a:rPr>
              <a:t>＝ </a:t>
            </a:r>
            <a:r>
              <a:rPr kumimoji="1" lang="en-US" altLang="zh-CN" sz="2400" b="1" i="1" dirty="0" err="1">
                <a:latin typeface="Times New Roman" pitchFamily="18" charset="0"/>
              </a:rPr>
              <a:t>I</a:t>
            </a:r>
            <a:r>
              <a:rPr kumimoji="1" lang="en-US" altLang="zh-CN" sz="2400" b="1" baseline="-25000" dirty="0" err="1">
                <a:latin typeface="Times New Roman" pitchFamily="18" charset="0"/>
              </a:rPr>
              <a:t>Emax</a:t>
            </a:r>
            <a:r>
              <a:rPr kumimoji="1" lang="en-US" altLang="zh-CN" sz="2400" b="1" baseline="-25000" dirty="0">
                <a:latin typeface="Times New Roman" pitchFamily="18" charset="0"/>
              </a:rPr>
              <a:t> </a:t>
            </a:r>
            <a:r>
              <a:rPr kumimoji="1" lang="en-US" altLang="zh-CN" sz="2400" b="1" i="1" dirty="0" err="1">
                <a:latin typeface="Times New Roman" pitchFamily="18" charset="0"/>
              </a:rPr>
              <a:t>U</a:t>
            </a:r>
            <a:r>
              <a:rPr kumimoji="1" lang="en-US" altLang="zh-CN" sz="2400" b="1" baseline="-25000" dirty="0" err="1">
                <a:latin typeface="Times New Roman" pitchFamily="18" charset="0"/>
              </a:rPr>
              <a:t>CEmax</a:t>
            </a:r>
            <a:r>
              <a:rPr kumimoji="1" lang="en-US" altLang="zh-CN" sz="2400" b="1" baseline="-25000"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P</a:t>
            </a:r>
            <a:r>
              <a:rPr kumimoji="1" lang="en-US" altLang="zh-CN" sz="2400" b="1" baseline="-25000" dirty="0">
                <a:latin typeface="Times New Roman" pitchFamily="18" charset="0"/>
              </a:rPr>
              <a:t>CM</a:t>
            </a:r>
          </a:p>
        </p:txBody>
      </p:sp>
      <p:sp>
        <p:nvSpPr>
          <p:cNvPr id="55301" name="Text Box 5"/>
          <p:cNvSpPr txBox="1">
            <a:spLocks noChangeArrowheads="1"/>
          </p:cNvSpPr>
          <p:nvPr/>
        </p:nvSpPr>
        <p:spPr bwMode="auto">
          <a:xfrm>
            <a:off x="467544" y="836712"/>
            <a:ext cx="73914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lnSpc>
                <a:spcPct val="120000"/>
              </a:lnSpc>
            </a:pPr>
            <a:r>
              <a:rPr kumimoji="1" lang="zh-CN" altLang="en-US" sz="2400" b="1" dirty="0">
                <a:solidFill>
                  <a:srgbClr val="A50021"/>
                </a:solidFill>
                <a:latin typeface="Times New Roman" pitchFamily="18" charset="0"/>
              </a:rPr>
              <a:t>根据极限参数</a:t>
            </a:r>
            <a:r>
              <a:rPr kumimoji="1" lang="en-US" altLang="zh-CN" sz="2400" b="1" i="1" dirty="0">
                <a:solidFill>
                  <a:srgbClr val="A50021"/>
                </a:solidFill>
                <a:latin typeface="Times New Roman" pitchFamily="18" charset="0"/>
              </a:rPr>
              <a:t>I</a:t>
            </a:r>
            <a:r>
              <a:rPr kumimoji="1" lang="en-US" altLang="zh-CN" sz="2400" b="1" baseline="-25000" dirty="0">
                <a:solidFill>
                  <a:srgbClr val="A50021"/>
                </a:solidFill>
                <a:latin typeface="Times New Roman" pitchFamily="18" charset="0"/>
              </a:rPr>
              <a:t>CM</a:t>
            </a:r>
            <a:r>
              <a:rPr kumimoji="1" lang="zh-CN" altLang="en-US" sz="2400" b="1" dirty="0">
                <a:solidFill>
                  <a:srgbClr val="A50021"/>
                </a:solidFill>
                <a:latin typeface="Times New Roman" pitchFamily="18" charset="0"/>
              </a:rPr>
              <a:t>、 </a:t>
            </a:r>
            <a:r>
              <a:rPr kumimoji="1" lang="en-US" altLang="zh-CN" sz="2400" b="1" i="1" dirty="0">
                <a:solidFill>
                  <a:srgbClr val="A50021"/>
                </a:solidFill>
                <a:latin typeface="Times New Roman" pitchFamily="18" charset="0"/>
              </a:rPr>
              <a:t>U</a:t>
            </a:r>
            <a:r>
              <a:rPr kumimoji="1" lang="en-US" altLang="zh-CN" sz="2400" b="1" baseline="-25000" dirty="0">
                <a:solidFill>
                  <a:srgbClr val="A50021"/>
                </a:solidFill>
                <a:latin typeface="Times New Roman" pitchFamily="18" charset="0"/>
              </a:rPr>
              <a:t>(BR)CEO</a:t>
            </a:r>
            <a:r>
              <a:rPr kumimoji="1" lang="zh-CN" altLang="en-US" sz="2400" b="1" dirty="0">
                <a:solidFill>
                  <a:srgbClr val="A50021"/>
                </a:solidFill>
                <a:latin typeface="Times New Roman" pitchFamily="18" charset="0"/>
              </a:rPr>
              <a:t>、</a:t>
            </a:r>
            <a:r>
              <a:rPr kumimoji="1" lang="en-US" altLang="zh-CN" sz="2400" b="1" i="1" dirty="0">
                <a:solidFill>
                  <a:srgbClr val="A50021"/>
                </a:solidFill>
                <a:latin typeface="Times New Roman" pitchFamily="18" charset="0"/>
              </a:rPr>
              <a:t>P</a:t>
            </a:r>
            <a:r>
              <a:rPr kumimoji="1" lang="en-US" altLang="zh-CN" sz="2400" b="1" baseline="-25000" dirty="0">
                <a:solidFill>
                  <a:srgbClr val="A50021"/>
                </a:solidFill>
                <a:latin typeface="Times New Roman" pitchFamily="18" charset="0"/>
              </a:rPr>
              <a:t>CM      </a:t>
            </a:r>
            <a:r>
              <a:rPr kumimoji="1" lang="zh-CN" altLang="en-US" sz="2400" b="1" dirty="0">
                <a:solidFill>
                  <a:srgbClr val="A50021"/>
                </a:solidFill>
                <a:latin typeface="Times New Roman" pitchFamily="18" charset="0"/>
              </a:rPr>
              <a:t>选择调整管！</a:t>
            </a:r>
          </a:p>
        </p:txBody>
      </p:sp>
      <p:sp>
        <p:nvSpPr>
          <p:cNvPr id="55302" name="Text Box 6"/>
          <p:cNvSpPr txBox="1">
            <a:spLocks noChangeArrowheads="1"/>
          </p:cNvSpPr>
          <p:nvPr/>
        </p:nvSpPr>
        <p:spPr bwMode="auto">
          <a:xfrm>
            <a:off x="467544" y="1458615"/>
            <a:ext cx="74676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lnSpc>
                <a:spcPct val="120000"/>
              </a:lnSpc>
            </a:pPr>
            <a:r>
              <a:rPr kumimoji="1" lang="zh-CN" altLang="en-US" sz="2400" b="1" dirty="0">
                <a:solidFill>
                  <a:srgbClr val="A50021"/>
                </a:solidFill>
                <a:latin typeface="Times New Roman" pitchFamily="18" charset="0"/>
              </a:rPr>
              <a:t>应考虑电网电压的波动和负载电流的变化！</a:t>
            </a:r>
          </a:p>
        </p:txBody>
      </p:sp>
    </p:spTree>
    <p:extLst>
      <p:ext uri="{BB962C8B-B14F-4D97-AF65-F5344CB8AC3E}">
        <p14:creationId xmlns:p14="http://schemas.microsoft.com/office/powerpoint/2010/main" val="114590931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animEffect transition="in" filter="wipe(left)">
                                      <p:cBhvr>
                                        <p:cTn id="7" dur="500"/>
                                        <p:tgtEl>
                                          <p:spTgt spid="553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2">
                                            <p:txEl>
                                              <p:pRg st="0" end="0"/>
                                            </p:txEl>
                                          </p:spTgt>
                                        </p:tgtEl>
                                        <p:attrNameLst>
                                          <p:attrName>style.visibility</p:attrName>
                                        </p:attrNameLst>
                                      </p:cBhvr>
                                      <p:to>
                                        <p:strVal val="visible"/>
                                      </p:to>
                                    </p:set>
                                    <p:animEffect transition="in" filter="wipe(left)">
                                      <p:cBhvr>
                                        <p:cTn id="12" dur="500"/>
                                        <p:tgtEl>
                                          <p:spTgt spid="5530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5300">
                                            <p:txEl>
                                              <p:pRg st="0" end="0"/>
                                            </p:txEl>
                                          </p:spTgt>
                                        </p:tgtEl>
                                        <p:attrNameLst>
                                          <p:attrName>style.visibility</p:attrName>
                                        </p:attrNameLst>
                                      </p:cBhvr>
                                      <p:to>
                                        <p:strVal val="visible"/>
                                      </p:to>
                                    </p:set>
                                    <p:animEffect transition="in" filter="wipe(up)">
                                      <p:cBhvr>
                                        <p:cTn id="17" dur="75"/>
                                        <p:tgtEl>
                                          <p:spTgt spid="5530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5300">
                                            <p:txEl>
                                              <p:pRg st="1" end="1"/>
                                            </p:txEl>
                                          </p:spTgt>
                                        </p:tgtEl>
                                        <p:attrNameLst>
                                          <p:attrName>style.visibility</p:attrName>
                                        </p:attrNameLst>
                                      </p:cBhvr>
                                      <p:to>
                                        <p:strVal val="visible"/>
                                      </p:to>
                                    </p:set>
                                    <p:animEffect transition="in" filter="wipe(up)">
                                      <p:cBhvr>
                                        <p:cTn id="22" dur="75"/>
                                        <p:tgtEl>
                                          <p:spTgt spid="5530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55300">
                                            <p:txEl>
                                              <p:pRg st="2" end="2"/>
                                            </p:txEl>
                                          </p:spTgt>
                                        </p:tgtEl>
                                        <p:attrNameLst>
                                          <p:attrName>style.visibility</p:attrName>
                                        </p:attrNameLst>
                                      </p:cBhvr>
                                      <p:to>
                                        <p:strVal val="visible"/>
                                      </p:to>
                                    </p:set>
                                    <p:animEffect transition="in" filter="wipe(up)">
                                      <p:cBhvr>
                                        <p:cTn id="27" dur="75"/>
                                        <p:tgtEl>
                                          <p:spTgt spid="553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autoUpdateAnimBg="0"/>
      <p:bldP spid="55301" grpId="0" build="p" autoUpdateAnimBg="0"/>
      <p:bldP spid="55302"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2"/>
          <p:cNvSpPr>
            <a:spLocks noGrp="1" noChangeArrowheads="1"/>
          </p:cNvSpPr>
          <p:nvPr>
            <p:ph type="title"/>
          </p:nvPr>
        </p:nvSpPr>
        <p:spPr/>
        <p:txBody>
          <a:bodyPr/>
          <a:lstStyle/>
          <a:p>
            <a:pPr eaLnBrk="1" hangingPunct="1"/>
            <a:r>
              <a:rPr lang="zh-CN" altLang="en-US" dirty="0">
                <a:ea typeface="宋体" charset="-122"/>
              </a:rPr>
              <a:t>典型</a:t>
            </a:r>
            <a:r>
              <a:rPr lang="zh-CN" altLang="en-US" dirty="0" smtClean="0">
                <a:ea typeface="宋体" charset="-122"/>
              </a:rPr>
              <a:t>串联型线性稳压电路</a:t>
            </a:r>
            <a:endParaRPr lang="zh-CN" altLang="en-US" dirty="0" smtClean="0">
              <a:ea typeface="楷体_GB2312" pitchFamily="49" charset="-122"/>
            </a:endParaRPr>
          </a:p>
        </p:txBody>
      </p:sp>
      <p:pic>
        <p:nvPicPr>
          <p:cNvPr id="788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784842"/>
            <a:ext cx="5553075"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aphicFrame>
        <p:nvGraphicFramePr>
          <p:cNvPr id="78854" name="Object 6"/>
          <p:cNvGraphicFramePr>
            <a:graphicFrameLocks noChangeAspect="1"/>
          </p:cNvGraphicFramePr>
          <p:nvPr/>
        </p:nvGraphicFramePr>
        <p:xfrm>
          <a:off x="6573838" y="2114550"/>
          <a:ext cx="1827212" cy="808038"/>
        </p:xfrm>
        <a:graphic>
          <a:graphicData uri="http://schemas.openxmlformats.org/presentationml/2006/ole">
            <mc:AlternateContent xmlns:mc="http://schemas.openxmlformats.org/markup-compatibility/2006">
              <mc:Choice xmlns:v="urn:schemas-microsoft-com:vml" Requires="v">
                <p:oleObj spid="_x0000_s12488" name="Equation" r:id="rId4" imgW="1015920" imgH="431640" progId="Equation.DSMT4">
                  <p:embed/>
                </p:oleObj>
              </mc:Choice>
              <mc:Fallback>
                <p:oleObj name="Equation" r:id="rId4" imgW="1015920" imgH="43164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3838" y="2114550"/>
                        <a:ext cx="1827212"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7"/>
          <p:cNvGraphicFramePr>
            <a:graphicFrameLocks noChangeAspect="1"/>
          </p:cNvGraphicFramePr>
          <p:nvPr/>
        </p:nvGraphicFramePr>
        <p:xfrm>
          <a:off x="6573838" y="3140075"/>
          <a:ext cx="1508125" cy="428625"/>
        </p:xfrm>
        <a:graphic>
          <a:graphicData uri="http://schemas.openxmlformats.org/presentationml/2006/ole">
            <mc:AlternateContent xmlns:mc="http://schemas.openxmlformats.org/markup-compatibility/2006">
              <mc:Choice xmlns:v="urn:schemas-microsoft-com:vml" Requires="v">
                <p:oleObj spid="_x0000_s12489" name="Equation" r:id="rId6" imgW="838080" imgH="228600" progId="Equation.DSMT4">
                  <p:embed/>
                </p:oleObj>
              </mc:Choice>
              <mc:Fallback>
                <p:oleObj name="Equation" r:id="rId6" imgW="838080" imgH="228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3838" y="3140075"/>
                        <a:ext cx="15081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7" name="Object 9"/>
          <p:cNvGraphicFramePr>
            <a:graphicFrameLocks noChangeAspect="1"/>
          </p:cNvGraphicFramePr>
          <p:nvPr/>
        </p:nvGraphicFramePr>
        <p:xfrm>
          <a:off x="723900" y="4252913"/>
          <a:ext cx="1782763" cy="427037"/>
        </p:xfrm>
        <a:graphic>
          <a:graphicData uri="http://schemas.openxmlformats.org/presentationml/2006/ole">
            <mc:AlternateContent xmlns:mc="http://schemas.openxmlformats.org/markup-compatibility/2006">
              <mc:Choice xmlns:v="urn:schemas-microsoft-com:vml" Requires="v">
                <p:oleObj spid="_x0000_s12490" name="Equation" r:id="rId8" imgW="990360" imgH="228600" progId="Equation.DSMT4">
                  <p:embed/>
                </p:oleObj>
              </mc:Choice>
              <mc:Fallback>
                <p:oleObj name="Equation" r:id="rId8" imgW="990360" imgH="2286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 y="4252913"/>
                        <a:ext cx="1782763"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8" name="AutoShape 10"/>
          <p:cNvSpPr>
            <a:spLocks noChangeArrowheads="1"/>
          </p:cNvSpPr>
          <p:nvPr/>
        </p:nvSpPr>
        <p:spPr bwMode="auto">
          <a:xfrm>
            <a:off x="2651125" y="4341813"/>
            <a:ext cx="565150" cy="198437"/>
          </a:xfrm>
          <a:prstGeom prst="rightArrow">
            <a:avLst>
              <a:gd name="adj1" fmla="val 50000"/>
              <a:gd name="adj2" fmla="val 71200"/>
            </a:avLst>
          </a:prstGeom>
          <a:solidFill>
            <a:schemeClr val="accent1"/>
          </a:solidFill>
          <a:ln w="28575" algn="ctr">
            <a:solidFill>
              <a:schemeClr val="tx1"/>
            </a:solidFill>
            <a:miter lim="800000"/>
            <a:headEnd/>
            <a:tailEnd/>
          </a:ln>
        </p:spPr>
        <p:txBody>
          <a:bodyPr wrap="none" anchor="ctr">
            <a:spAutoFit/>
          </a:bodyPr>
          <a:lstStyle/>
          <a:p>
            <a:endParaRPr lang="zh-CN" altLang="en-US"/>
          </a:p>
        </p:txBody>
      </p:sp>
      <p:graphicFrame>
        <p:nvGraphicFramePr>
          <p:cNvPr id="78859" name="Object 11"/>
          <p:cNvGraphicFramePr>
            <a:graphicFrameLocks noChangeAspect="1"/>
          </p:cNvGraphicFramePr>
          <p:nvPr/>
        </p:nvGraphicFramePr>
        <p:xfrm>
          <a:off x="3395663" y="4179888"/>
          <a:ext cx="615950" cy="452437"/>
        </p:xfrm>
        <a:graphic>
          <a:graphicData uri="http://schemas.openxmlformats.org/presentationml/2006/ole">
            <mc:AlternateContent xmlns:mc="http://schemas.openxmlformats.org/markup-compatibility/2006">
              <mc:Choice xmlns:v="urn:schemas-microsoft-com:vml" Requires="v">
                <p:oleObj spid="_x0000_s12491" name="Equation" r:id="rId10" imgW="342720" imgH="241200" progId="Equation.DSMT4">
                  <p:embed/>
                </p:oleObj>
              </mc:Choice>
              <mc:Fallback>
                <p:oleObj name="Equation" r:id="rId10" imgW="342720" imgH="2412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5663" y="4179888"/>
                        <a:ext cx="615950"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3" name="Object 15"/>
          <p:cNvGraphicFramePr>
            <a:graphicFrameLocks noChangeAspect="1"/>
          </p:cNvGraphicFramePr>
          <p:nvPr/>
        </p:nvGraphicFramePr>
        <p:xfrm>
          <a:off x="785813" y="4859338"/>
          <a:ext cx="1781175" cy="427037"/>
        </p:xfrm>
        <a:graphic>
          <a:graphicData uri="http://schemas.openxmlformats.org/presentationml/2006/ole">
            <mc:AlternateContent xmlns:mc="http://schemas.openxmlformats.org/markup-compatibility/2006">
              <mc:Choice xmlns:v="urn:schemas-microsoft-com:vml" Requires="v">
                <p:oleObj spid="_x0000_s12492" name="Equation" r:id="rId12" imgW="990360" imgH="228600" progId="Equation.DSMT4">
                  <p:embed/>
                </p:oleObj>
              </mc:Choice>
              <mc:Fallback>
                <p:oleObj name="Equation" r:id="rId12" imgW="990360" imgH="22860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5813" y="4859338"/>
                        <a:ext cx="178117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4" name="AutoShape 16"/>
          <p:cNvSpPr>
            <a:spLocks noChangeArrowheads="1"/>
          </p:cNvSpPr>
          <p:nvPr/>
        </p:nvSpPr>
        <p:spPr bwMode="auto">
          <a:xfrm>
            <a:off x="2713038" y="4948238"/>
            <a:ext cx="565150" cy="198437"/>
          </a:xfrm>
          <a:prstGeom prst="rightArrow">
            <a:avLst>
              <a:gd name="adj1" fmla="val 50000"/>
              <a:gd name="adj2" fmla="val 71200"/>
            </a:avLst>
          </a:prstGeom>
          <a:solidFill>
            <a:schemeClr val="accent1"/>
          </a:solidFill>
          <a:ln w="28575" algn="ctr">
            <a:solidFill>
              <a:schemeClr val="tx1"/>
            </a:solidFill>
            <a:miter lim="800000"/>
            <a:headEnd/>
            <a:tailEnd/>
          </a:ln>
        </p:spPr>
        <p:txBody>
          <a:bodyPr wrap="none" anchor="ctr">
            <a:spAutoFit/>
          </a:bodyPr>
          <a:lstStyle/>
          <a:p>
            <a:endParaRPr lang="zh-CN" altLang="en-US"/>
          </a:p>
        </p:txBody>
      </p:sp>
      <p:graphicFrame>
        <p:nvGraphicFramePr>
          <p:cNvPr id="78865" name="Object 17"/>
          <p:cNvGraphicFramePr>
            <a:graphicFrameLocks noChangeAspect="1"/>
          </p:cNvGraphicFramePr>
          <p:nvPr/>
        </p:nvGraphicFramePr>
        <p:xfrm>
          <a:off x="3457575" y="4786313"/>
          <a:ext cx="615950" cy="452437"/>
        </p:xfrm>
        <a:graphic>
          <a:graphicData uri="http://schemas.openxmlformats.org/presentationml/2006/ole">
            <mc:AlternateContent xmlns:mc="http://schemas.openxmlformats.org/markup-compatibility/2006">
              <mc:Choice xmlns:v="urn:schemas-microsoft-com:vml" Requires="v">
                <p:oleObj spid="_x0000_s12493" name="Equation" r:id="rId14" imgW="342720" imgH="241200" progId="Equation.DSMT4">
                  <p:embed/>
                </p:oleObj>
              </mc:Choice>
              <mc:Fallback>
                <p:oleObj name="Equation" r:id="rId14" imgW="342720" imgH="241200" progId="Equation.DSMT4">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7575" y="4786313"/>
                        <a:ext cx="615950"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6" name="AutoShape 18"/>
          <p:cNvSpPr>
            <a:spLocks noChangeArrowheads="1"/>
          </p:cNvSpPr>
          <p:nvPr/>
        </p:nvSpPr>
        <p:spPr bwMode="auto">
          <a:xfrm>
            <a:off x="4248150" y="4427538"/>
            <a:ext cx="747713" cy="519112"/>
          </a:xfrm>
          <a:prstGeom prst="rightArrow">
            <a:avLst>
              <a:gd name="adj1" fmla="val 50000"/>
              <a:gd name="adj2" fmla="val 36009"/>
            </a:avLst>
          </a:prstGeom>
          <a:solidFill>
            <a:schemeClr val="accent1"/>
          </a:solidFill>
          <a:ln w="28575" algn="ctr">
            <a:solidFill>
              <a:schemeClr val="tx1"/>
            </a:solidFill>
            <a:miter lim="800000"/>
            <a:headEnd/>
            <a:tailEnd/>
          </a:ln>
        </p:spPr>
        <p:txBody>
          <a:bodyPr anchor="ctr">
            <a:spAutoFit/>
          </a:bodyPr>
          <a:lstStyle/>
          <a:p>
            <a:endParaRPr lang="zh-CN" altLang="en-US"/>
          </a:p>
        </p:txBody>
      </p:sp>
      <p:graphicFrame>
        <p:nvGraphicFramePr>
          <p:cNvPr id="78867" name="Object 19"/>
          <p:cNvGraphicFramePr>
            <a:graphicFrameLocks noChangeAspect="1"/>
          </p:cNvGraphicFramePr>
          <p:nvPr/>
        </p:nvGraphicFramePr>
        <p:xfrm>
          <a:off x="5537200" y="4445000"/>
          <a:ext cx="1782763" cy="427038"/>
        </p:xfrm>
        <a:graphic>
          <a:graphicData uri="http://schemas.openxmlformats.org/presentationml/2006/ole">
            <mc:AlternateContent xmlns:mc="http://schemas.openxmlformats.org/markup-compatibility/2006">
              <mc:Choice xmlns:v="urn:schemas-microsoft-com:vml" Requires="v">
                <p:oleObj spid="_x0000_s12494" name="Equation" r:id="rId16" imgW="990360" imgH="228600" progId="Equation.DSMT4">
                  <p:embed/>
                </p:oleObj>
              </mc:Choice>
              <mc:Fallback>
                <p:oleObj name="Equation" r:id="rId16" imgW="990360" imgH="228600" progId="Equation.DSMT4">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37200" y="4445000"/>
                        <a:ext cx="178276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8" name="Object 20"/>
          <p:cNvGraphicFramePr>
            <a:graphicFrameLocks noChangeAspect="1"/>
          </p:cNvGraphicFramePr>
          <p:nvPr/>
        </p:nvGraphicFramePr>
        <p:xfrm>
          <a:off x="5537200" y="5062538"/>
          <a:ext cx="2833688" cy="806450"/>
        </p:xfrm>
        <a:graphic>
          <a:graphicData uri="http://schemas.openxmlformats.org/presentationml/2006/ole">
            <mc:AlternateContent xmlns:mc="http://schemas.openxmlformats.org/markup-compatibility/2006">
              <mc:Choice xmlns:v="urn:schemas-microsoft-com:vml" Requires="v">
                <p:oleObj spid="_x0000_s12495" name="Equation" r:id="rId18" imgW="1574640" imgH="431640" progId="Equation.DSMT4">
                  <p:embed/>
                </p:oleObj>
              </mc:Choice>
              <mc:Fallback>
                <p:oleObj name="Equation" r:id="rId18" imgW="1574640" imgH="431640" progId="Equation.DSMT4">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37200" y="5062538"/>
                        <a:ext cx="2833688"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36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nodeType="afterEffect">
                                  <p:stCondLst>
                                    <p:cond delay="0"/>
                                  </p:stCondLst>
                                  <p:childTnLst>
                                    <p:set>
                                      <p:cBhvr>
                                        <p:cTn id="6" dur="1" fill="hold">
                                          <p:stCondLst>
                                            <p:cond delay="0"/>
                                          </p:stCondLst>
                                        </p:cTn>
                                        <p:tgtEl>
                                          <p:spTgt spid="78853"/>
                                        </p:tgtEl>
                                        <p:attrNameLst>
                                          <p:attrName>style.visibility</p:attrName>
                                        </p:attrNameLst>
                                      </p:cBhvr>
                                      <p:to>
                                        <p:strVal val="visible"/>
                                      </p:to>
                                    </p:set>
                                    <p:anim calcmode="lin" valueType="num">
                                      <p:cBhvr>
                                        <p:cTn id="7" dur="500" fill="hold"/>
                                        <p:tgtEl>
                                          <p:spTgt spid="78853"/>
                                        </p:tgtEl>
                                        <p:attrNameLst>
                                          <p:attrName>ppt_w</p:attrName>
                                        </p:attrNameLst>
                                      </p:cBhvr>
                                      <p:tavLst>
                                        <p:tav tm="0">
                                          <p:val>
                                            <p:fltVal val="0"/>
                                          </p:val>
                                        </p:tav>
                                        <p:tav tm="100000">
                                          <p:val>
                                            <p:strVal val="#ppt_w"/>
                                          </p:val>
                                        </p:tav>
                                      </p:tavLst>
                                    </p:anim>
                                    <p:anim calcmode="lin" valueType="num">
                                      <p:cBhvr>
                                        <p:cTn id="8" dur="500" fill="hold"/>
                                        <p:tgtEl>
                                          <p:spTgt spid="7885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78854"/>
                                        </p:tgtEl>
                                        <p:attrNameLst>
                                          <p:attrName>style.visibility</p:attrName>
                                        </p:attrNameLst>
                                      </p:cBhvr>
                                      <p:to>
                                        <p:strVal val="visible"/>
                                      </p:to>
                                    </p:set>
                                    <p:animEffect transition="in" filter="wipe(left)">
                                      <p:cBhvr>
                                        <p:cTn id="13" dur="500"/>
                                        <p:tgtEl>
                                          <p:spTgt spid="788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78855"/>
                                        </p:tgtEl>
                                        <p:attrNameLst>
                                          <p:attrName>style.visibility</p:attrName>
                                        </p:attrNameLst>
                                      </p:cBhvr>
                                      <p:to>
                                        <p:strVal val="visible"/>
                                      </p:to>
                                    </p:set>
                                    <p:animEffect transition="in" filter="wipe(left)">
                                      <p:cBhvr>
                                        <p:cTn id="18" dur="500"/>
                                        <p:tgtEl>
                                          <p:spTgt spid="788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78857"/>
                                        </p:tgtEl>
                                        <p:attrNameLst>
                                          <p:attrName>style.visibility</p:attrName>
                                        </p:attrNameLst>
                                      </p:cBhvr>
                                      <p:to>
                                        <p:strVal val="visible"/>
                                      </p:to>
                                    </p:set>
                                    <p:animEffect transition="in" filter="wipe(left)">
                                      <p:cBhvr>
                                        <p:cTn id="23" dur="500"/>
                                        <p:tgtEl>
                                          <p:spTgt spid="7885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8858"/>
                                        </p:tgtEl>
                                        <p:attrNameLst>
                                          <p:attrName>style.visibility</p:attrName>
                                        </p:attrNameLst>
                                      </p:cBhvr>
                                      <p:to>
                                        <p:strVal val="visible"/>
                                      </p:to>
                                    </p:set>
                                    <p:animEffect transition="in" filter="wipe(left)">
                                      <p:cBhvr>
                                        <p:cTn id="28" dur="500"/>
                                        <p:tgtEl>
                                          <p:spTgt spid="7885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8859"/>
                                        </p:tgtEl>
                                        <p:attrNameLst>
                                          <p:attrName>style.visibility</p:attrName>
                                        </p:attrNameLst>
                                      </p:cBhvr>
                                      <p:to>
                                        <p:strVal val="visible"/>
                                      </p:to>
                                    </p:set>
                                    <p:animEffect transition="in" filter="wipe(left)">
                                      <p:cBhvr>
                                        <p:cTn id="33" dur="500"/>
                                        <p:tgtEl>
                                          <p:spTgt spid="7885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78863"/>
                                        </p:tgtEl>
                                        <p:attrNameLst>
                                          <p:attrName>style.visibility</p:attrName>
                                        </p:attrNameLst>
                                      </p:cBhvr>
                                      <p:to>
                                        <p:strVal val="visible"/>
                                      </p:to>
                                    </p:set>
                                    <p:animEffect transition="in" filter="wipe(left)">
                                      <p:cBhvr>
                                        <p:cTn id="38" dur="500"/>
                                        <p:tgtEl>
                                          <p:spTgt spid="7886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8864"/>
                                        </p:tgtEl>
                                        <p:attrNameLst>
                                          <p:attrName>style.visibility</p:attrName>
                                        </p:attrNameLst>
                                      </p:cBhvr>
                                      <p:to>
                                        <p:strVal val="visible"/>
                                      </p:to>
                                    </p:set>
                                    <p:animEffect transition="in" filter="wipe(left)">
                                      <p:cBhvr>
                                        <p:cTn id="43" dur="500"/>
                                        <p:tgtEl>
                                          <p:spTgt spid="7886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78865"/>
                                        </p:tgtEl>
                                        <p:attrNameLst>
                                          <p:attrName>style.visibility</p:attrName>
                                        </p:attrNameLst>
                                      </p:cBhvr>
                                      <p:to>
                                        <p:strVal val="visible"/>
                                      </p:to>
                                    </p:set>
                                    <p:animEffect transition="in" filter="wipe(left)">
                                      <p:cBhvr>
                                        <p:cTn id="48" dur="500"/>
                                        <p:tgtEl>
                                          <p:spTgt spid="7886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8866"/>
                                        </p:tgtEl>
                                        <p:attrNameLst>
                                          <p:attrName>style.visibility</p:attrName>
                                        </p:attrNameLst>
                                      </p:cBhvr>
                                      <p:to>
                                        <p:strVal val="visible"/>
                                      </p:to>
                                    </p:set>
                                    <p:animEffect transition="in" filter="wipe(left)">
                                      <p:cBhvr>
                                        <p:cTn id="53" dur="500"/>
                                        <p:tgtEl>
                                          <p:spTgt spid="7886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78867"/>
                                        </p:tgtEl>
                                        <p:attrNameLst>
                                          <p:attrName>style.visibility</p:attrName>
                                        </p:attrNameLst>
                                      </p:cBhvr>
                                      <p:to>
                                        <p:strVal val="visible"/>
                                      </p:to>
                                    </p:set>
                                    <p:animEffect transition="in" filter="wipe(left)">
                                      <p:cBhvr>
                                        <p:cTn id="58" dur="500"/>
                                        <p:tgtEl>
                                          <p:spTgt spid="7886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78868"/>
                                        </p:tgtEl>
                                        <p:attrNameLst>
                                          <p:attrName>style.visibility</p:attrName>
                                        </p:attrNameLst>
                                      </p:cBhvr>
                                      <p:to>
                                        <p:strVal val="visible"/>
                                      </p:to>
                                    </p:set>
                                    <p:animEffect transition="in" filter="wipe(left)">
                                      <p:cBhvr>
                                        <p:cTn id="63" dur="500"/>
                                        <p:tgtEl>
                                          <p:spTgt spid="78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8" grpId="0" animBg="1"/>
      <p:bldP spid="78864" grpId="0" animBg="1"/>
      <p:bldP spid="7886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p:txBody>
          <a:bodyPr/>
          <a:lstStyle/>
          <a:p>
            <a:r>
              <a:rPr lang="zh-CN" altLang="en-US" dirty="0">
                <a:ea typeface="宋体" charset="-122"/>
              </a:rPr>
              <a:t>可调输出串联型直流稳压电路</a:t>
            </a:r>
            <a:endParaRPr lang="zh-CN" altLang="en-US" dirty="0" smtClean="0">
              <a:ea typeface="楷体_GB2312" pitchFamily="49" charset="-122"/>
            </a:endParaRPr>
          </a:p>
        </p:txBody>
      </p:sp>
      <p:pic>
        <p:nvPicPr>
          <p:cNvPr id="798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55" y="685008"/>
            <a:ext cx="6308725"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aphicFrame>
        <p:nvGraphicFramePr>
          <p:cNvPr id="79880" name="Object 8"/>
          <p:cNvGraphicFramePr>
            <a:graphicFrameLocks noChangeAspect="1"/>
          </p:cNvGraphicFramePr>
          <p:nvPr>
            <p:extLst>
              <p:ext uri="{D42A27DB-BD31-4B8C-83A1-F6EECF244321}">
                <p14:modId xmlns:p14="http://schemas.microsoft.com/office/powerpoint/2010/main" val="939673918"/>
              </p:ext>
            </p:extLst>
          </p:nvPr>
        </p:nvGraphicFramePr>
        <p:xfrm>
          <a:off x="681038" y="4045585"/>
          <a:ext cx="4476750" cy="808038"/>
        </p:xfrm>
        <a:graphic>
          <a:graphicData uri="http://schemas.openxmlformats.org/presentationml/2006/ole">
            <mc:AlternateContent xmlns:mc="http://schemas.openxmlformats.org/markup-compatibility/2006">
              <mc:Choice xmlns:v="urn:schemas-microsoft-com:vml" Requires="v">
                <p:oleObj spid="_x0000_s13413" name="Equation" r:id="rId4" imgW="2489040" imgH="431640" progId="Equation.DSMT4">
                  <p:embed/>
                </p:oleObj>
              </mc:Choice>
              <mc:Fallback>
                <p:oleObj name="Equation" r:id="rId4" imgW="2489040" imgH="43164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4045585"/>
                        <a:ext cx="447675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1" name="Object 9"/>
          <p:cNvGraphicFramePr>
            <a:graphicFrameLocks noChangeAspect="1"/>
          </p:cNvGraphicFramePr>
          <p:nvPr>
            <p:extLst>
              <p:ext uri="{D42A27DB-BD31-4B8C-83A1-F6EECF244321}">
                <p14:modId xmlns:p14="http://schemas.microsoft.com/office/powerpoint/2010/main" val="1127663452"/>
              </p:ext>
            </p:extLst>
          </p:nvPr>
        </p:nvGraphicFramePr>
        <p:xfrm>
          <a:off x="7020878" y="2227879"/>
          <a:ext cx="1508125" cy="428625"/>
        </p:xfrm>
        <a:graphic>
          <a:graphicData uri="http://schemas.openxmlformats.org/presentationml/2006/ole">
            <mc:AlternateContent xmlns:mc="http://schemas.openxmlformats.org/markup-compatibility/2006">
              <mc:Choice xmlns:v="urn:schemas-microsoft-com:vml" Requires="v">
                <p:oleObj spid="_x0000_s13414" name="Equation" r:id="rId6" imgW="838080" imgH="228600" progId="Equation.DSMT4">
                  <p:embed/>
                </p:oleObj>
              </mc:Choice>
              <mc:Fallback>
                <p:oleObj name="Equation" r:id="rId6" imgW="838080" imgH="2286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0878" y="2227879"/>
                        <a:ext cx="15081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2" name="Object 10"/>
          <p:cNvGraphicFramePr>
            <a:graphicFrameLocks noChangeAspect="1"/>
          </p:cNvGraphicFramePr>
          <p:nvPr>
            <p:extLst>
              <p:ext uri="{D42A27DB-BD31-4B8C-83A1-F6EECF244321}">
                <p14:modId xmlns:p14="http://schemas.microsoft.com/office/powerpoint/2010/main" val="2959232120"/>
              </p:ext>
            </p:extLst>
          </p:nvPr>
        </p:nvGraphicFramePr>
        <p:xfrm>
          <a:off x="5508625" y="4232910"/>
          <a:ext cx="1782763" cy="427038"/>
        </p:xfrm>
        <a:graphic>
          <a:graphicData uri="http://schemas.openxmlformats.org/presentationml/2006/ole">
            <mc:AlternateContent xmlns:mc="http://schemas.openxmlformats.org/markup-compatibility/2006">
              <mc:Choice xmlns:v="urn:schemas-microsoft-com:vml" Requires="v">
                <p:oleObj spid="_x0000_s13415" name="Equation" r:id="rId8" imgW="990360" imgH="228600" progId="Equation.DSMT4">
                  <p:embed/>
                </p:oleObj>
              </mc:Choice>
              <mc:Fallback>
                <p:oleObj name="Equation" r:id="rId8" imgW="990360" imgH="2286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625" y="4232910"/>
                        <a:ext cx="178276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3" name="Object 11"/>
          <p:cNvGraphicFramePr>
            <a:graphicFrameLocks noChangeAspect="1"/>
          </p:cNvGraphicFramePr>
          <p:nvPr>
            <p:extLst>
              <p:ext uri="{D42A27DB-BD31-4B8C-83A1-F6EECF244321}">
                <p14:modId xmlns:p14="http://schemas.microsoft.com/office/powerpoint/2010/main" val="333105669"/>
              </p:ext>
            </p:extLst>
          </p:nvPr>
        </p:nvGraphicFramePr>
        <p:xfrm>
          <a:off x="795020" y="5088573"/>
          <a:ext cx="6416675" cy="808037"/>
        </p:xfrm>
        <a:graphic>
          <a:graphicData uri="http://schemas.openxmlformats.org/presentationml/2006/ole">
            <mc:AlternateContent xmlns:mc="http://schemas.openxmlformats.org/markup-compatibility/2006">
              <mc:Choice xmlns:v="urn:schemas-microsoft-com:vml" Requires="v">
                <p:oleObj spid="_x0000_s13416" name="Equation" r:id="rId10" imgW="3568680" imgH="431640" progId="Equation.DSMT4">
                  <p:embed/>
                </p:oleObj>
              </mc:Choice>
              <mc:Fallback>
                <p:oleObj name="Equation" r:id="rId10" imgW="3568680" imgH="43164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5020" y="5088573"/>
                        <a:ext cx="6416675"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37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nodeType="afterEffect">
                                  <p:stCondLst>
                                    <p:cond delay="0"/>
                                  </p:stCondLst>
                                  <p:childTnLst>
                                    <p:set>
                                      <p:cBhvr>
                                        <p:cTn id="6" dur="1" fill="hold">
                                          <p:stCondLst>
                                            <p:cond delay="0"/>
                                          </p:stCondLst>
                                        </p:cTn>
                                        <p:tgtEl>
                                          <p:spTgt spid="79879"/>
                                        </p:tgtEl>
                                        <p:attrNameLst>
                                          <p:attrName>style.visibility</p:attrName>
                                        </p:attrNameLst>
                                      </p:cBhvr>
                                      <p:to>
                                        <p:strVal val="visible"/>
                                      </p:to>
                                    </p:set>
                                    <p:anim calcmode="lin" valueType="num">
                                      <p:cBhvr>
                                        <p:cTn id="7" dur="500" fill="hold"/>
                                        <p:tgtEl>
                                          <p:spTgt spid="79879"/>
                                        </p:tgtEl>
                                        <p:attrNameLst>
                                          <p:attrName>ppt_w</p:attrName>
                                        </p:attrNameLst>
                                      </p:cBhvr>
                                      <p:tavLst>
                                        <p:tav tm="0">
                                          <p:val>
                                            <p:fltVal val="0"/>
                                          </p:val>
                                        </p:tav>
                                        <p:tav tm="100000">
                                          <p:val>
                                            <p:strVal val="#ppt_w"/>
                                          </p:val>
                                        </p:tav>
                                      </p:tavLst>
                                    </p:anim>
                                    <p:anim calcmode="lin" valueType="num">
                                      <p:cBhvr>
                                        <p:cTn id="8" dur="500" fill="hold"/>
                                        <p:tgtEl>
                                          <p:spTgt spid="7987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79881"/>
                                        </p:tgtEl>
                                        <p:attrNameLst>
                                          <p:attrName>style.visibility</p:attrName>
                                        </p:attrNameLst>
                                      </p:cBhvr>
                                      <p:to>
                                        <p:strVal val="visible"/>
                                      </p:to>
                                    </p:set>
                                    <p:animEffect transition="in" filter="wipe(left)">
                                      <p:cBhvr>
                                        <p:cTn id="13" dur="500"/>
                                        <p:tgtEl>
                                          <p:spTgt spid="798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79880"/>
                                        </p:tgtEl>
                                        <p:attrNameLst>
                                          <p:attrName>style.visibility</p:attrName>
                                        </p:attrNameLst>
                                      </p:cBhvr>
                                      <p:to>
                                        <p:strVal val="visible"/>
                                      </p:to>
                                    </p:set>
                                    <p:animEffect transition="in" filter="wipe(left)">
                                      <p:cBhvr>
                                        <p:cTn id="18" dur="500"/>
                                        <p:tgtEl>
                                          <p:spTgt spid="798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79882"/>
                                        </p:tgtEl>
                                        <p:attrNameLst>
                                          <p:attrName>style.visibility</p:attrName>
                                        </p:attrNameLst>
                                      </p:cBhvr>
                                      <p:to>
                                        <p:strVal val="visible"/>
                                      </p:to>
                                    </p:set>
                                    <p:animEffect transition="in" filter="wipe(left)">
                                      <p:cBhvr>
                                        <p:cTn id="23" dur="500"/>
                                        <p:tgtEl>
                                          <p:spTgt spid="798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79883"/>
                                        </p:tgtEl>
                                        <p:attrNameLst>
                                          <p:attrName>style.visibility</p:attrName>
                                        </p:attrNameLst>
                                      </p:cBhvr>
                                      <p:to>
                                        <p:strVal val="visible"/>
                                      </p:to>
                                    </p:set>
                                    <p:animEffect transition="in" filter="wipe(left)">
                                      <p:cBhvr>
                                        <p:cTn id="28" dur="500"/>
                                        <p:tgtEl>
                                          <p:spTgt spid="79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9162909" cy="664986"/>
          </a:xfrm>
        </p:spPr>
        <p:txBody>
          <a:bodyPr/>
          <a:lstStyle/>
          <a:p>
            <a:r>
              <a:rPr lang="zh-CN" altLang="en-US" dirty="0" smtClean="0"/>
              <a:t>实用串联型稳压电源</a:t>
            </a:r>
          </a:p>
        </p:txBody>
      </p:sp>
      <p:graphicFrame>
        <p:nvGraphicFramePr>
          <p:cNvPr id="58371" name="Object 3"/>
          <p:cNvGraphicFramePr>
            <a:graphicFrameLocks noChangeAspect="1"/>
          </p:cNvGraphicFramePr>
          <p:nvPr>
            <p:extLst/>
          </p:nvPr>
        </p:nvGraphicFramePr>
        <p:xfrm>
          <a:off x="7258050" y="2517304"/>
          <a:ext cx="1371600" cy="763588"/>
        </p:xfrm>
        <a:graphic>
          <a:graphicData uri="http://schemas.openxmlformats.org/presentationml/2006/ole">
            <mc:AlternateContent xmlns:mc="http://schemas.openxmlformats.org/markup-compatibility/2006">
              <mc:Choice xmlns:v="urn:schemas-microsoft-com:vml" Requires="v">
                <p:oleObj spid="_x0000_s20504" name="公式" r:id="rId4" imgW="774364" imgH="431613" progId="Equation.3">
                  <p:embed/>
                </p:oleObj>
              </mc:Choice>
              <mc:Fallback>
                <p:oleObj name="公式" r:id="rId4" imgW="774364"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8050" y="2517304"/>
                        <a:ext cx="1371600" cy="763588"/>
                      </a:xfrm>
                      <a:prstGeom prst="rect">
                        <a:avLst/>
                      </a:prstGeom>
                      <a:solidFill>
                        <a:srgbClr val="FFFFCC"/>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2" name="Object 4"/>
          <p:cNvGraphicFramePr>
            <a:graphicFrameLocks noChangeAspect="1"/>
          </p:cNvGraphicFramePr>
          <p:nvPr>
            <p:extLst/>
          </p:nvPr>
        </p:nvGraphicFramePr>
        <p:xfrm>
          <a:off x="323850" y="840904"/>
          <a:ext cx="6781800" cy="2743200"/>
        </p:xfrm>
        <a:graphic>
          <a:graphicData uri="http://schemas.openxmlformats.org/presentationml/2006/ole">
            <mc:AlternateContent xmlns:mc="http://schemas.openxmlformats.org/markup-compatibility/2006">
              <mc:Choice xmlns:v="urn:schemas-microsoft-com:vml" Requires="v">
                <p:oleObj spid="_x0000_s20505" name="Photo Editor 照片" r:id="rId6" imgW="23409524" imgH="9171429" progId="MSPhotoEd.3">
                  <p:embed/>
                </p:oleObj>
              </mc:Choice>
              <mc:Fallback>
                <p:oleObj name="Photo Editor 照片" r:id="rId6" imgW="23409524" imgH="9171429" progId="MSPhotoEd.3">
                  <p:embed/>
                  <p:pic>
                    <p:nvPicPr>
                      <p:cNvPr id="0" name=""/>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3297"/>
                      <a:stretch>
                        <a:fillRect/>
                      </a:stretch>
                    </p:blipFill>
                    <p:spPr bwMode="auto">
                      <a:xfrm>
                        <a:off x="323850" y="840904"/>
                        <a:ext cx="6781800" cy="2743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3" name="Text Box 5"/>
          <p:cNvSpPr txBox="1">
            <a:spLocks noChangeArrowheads="1"/>
          </p:cNvSpPr>
          <p:nvPr/>
        </p:nvSpPr>
        <p:spPr bwMode="auto">
          <a:xfrm>
            <a:off x="107504" y="3640956"/>
            <a:ext cx="8892480" cy="245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lnSpc>
                <a:spcPct val="150000"/>
              </a:lnSpc>
            </a:pPr>
            <a:r>
              <a:rPr kumimoji="1" lang="en-US" altLang="zh-CN" sz="2400" b="1" dirty="0">
                <a:latin typeface="Times New Roman" pitchFamily="18" charset="0"/>
              </a:rPr>
              <a:t>1.  </a:t>
            </a:r>
            <a:r>
              <a:rPr kumimoji="1" lang="zh-CN" altLang="en-US" sz="2400" b="1" dirty="0">
                <a:latin typeface="Times New Roman" pitchFamily="18" charset="0"/>
              </a:rPr>
              <a:t>标出集成运放的同相输入端和反相输入端；</a:t>
            </a:r>
          </a:p>
          <a:p>
            <a:pPr algn="l" eaLnBrk="1" hangingPunct="1">
              <a:lnSpc>
                <a:spcPct val="150000"/>
              </a:lnSpc>
            </a:pPr>
            <a:r>
              <a:rPr kumimoji="1" lang="en-US" altLang="zh-CN" sz="2400" b="1" dirty="0">
                <a:latin typeface="Times New Roman" pitchFamily="18" charset="0"/>
              </a:rPr>
              <a:t>2.  </a:t>
            </a:r>
            <a:r>
              <a:rPr kumimoji="1" lang="zh-CN" altLang="en-US" sz="2400" b="1" dirty="0">
                <a:latin typeface="Times New Roman" pitchFamily="18" charset="0"/>
              </a:rPr>
              <a:t>电路由哪些部分组成？</a:t>
            </a:r>
          </a:p>
          <a:p>
            <a:pPr algn="l" eaLnBrk="1" hangingPunct="1">
              <a:lnSpc>
                <a:spcPct val="150000"/>
              </a:lnSpc>
            </a:pPr>
            <a:r>
              <a:rPr kumimoji="1" lang="en-US" altLang="zh-CN" sz="2400" b="1" dirty="0">
                <a:latin typeface="Times New Roman" pitchFamily="18" charset="0"/>
              </a:rPr>
              <a:t>3.  </a:t>
            </a:r>
            <a:r>
              <a:rPr kumimoji="1" lang="en-US" altLang="zh-CN" sz="2400" b="1" i="1" dirty="0">
                <a:latin typeface="Times New Roman" pitchFamily="18" charset="0"/>
              </a:rPr>
              <a:t>U</a:t>
            </a:r>
            <a:r>
              <a:rPr kumimoji="1" lang="en-US" altLang="zh-CN" sz="2400" b="1" baseline="-25000" dirty="0">
                <a:latin typeface="Times New Roman" pitchFamily="18" charset="0"/>
              </a:rPr>
              <a:t>I</a:t>
            </a:r>
            <a:r>
              <a:rPr kumimoji="1" lang="zh-CN" altLang="en-US" sz="2400" b="1" dirty="0">
                <a:latin typeface="Times New Roman" pitchFamily="18" charset="0"/>
              </a:rPr>
              <a:t>＝</a:t>
            </a:r>
            <a:r>
              <a:rPr kumimoji="1" lang="en-US" altLang="zh-CN" sz="2400" b="1" dirty="0">
                <a:latin typeface="Times New Roman" pitchFamily="18" charset="0"/>
              </a:rPr>
              <a:t>21V</a:t>
            </a:r>
            <a:r>
              <a:rPr kumimoji="1" lang="zh-CN" altLang="en-US" sz="2400" b="1" dirty="0">
                <a:latin typeface="Times New Roman" pitchFamily="18" charset="0"/>
              </a:rPr>
              <a:t>，</a:t>
            </a:r>
            <a:r>
              <a:rPr kumimoji="1" lang="en-US" altLang="zh-CN" sz="2400" b="1" i="1" dirty="0">
                <a:latin typeface="Times New Roman" pitchFamily="18" charset="0"/>
              </a:rPr>
              <a:t>R</a:t>
            </a:r>
            <a:r>
              <a:rPr kumimoji="1" lang="en-US" altLang="zh-CN" sz="2400" b="1" baseline="-25000" dirty="0">
                <a:latin typeface="Times New Roman" pitchFamily="18" charset="0"/>
              </a:rPr>
              <a:t>1</a:t>
            </a:r>
            <a:r>
              <a:rPr kumimoji="1" lang="zh-CN" altLang="en-US" sz="2400" b="1" dirty="0">
                <a:latin typeface="Times New Roman" pitchFamily="18" charset="0"/>
              </a:rPr>
              <a:t>＝ </a:t>
            </a:r>
            <a:r>
              <a:rPr kumimoji="1" lang="en-US" altLang="zh-CN" sz="2400" b="1" i="1" dirty="0">
                <a:latin typeface="Times New Roman" pitchFamily="18" charset="0"/>
              </a:rPr>
              <a:t>R</a:t>
            </a:r>
            <a:r>
              <a:rPr kumimoji="1" lang="en-US" altLang="zh-CN" sz="2400" b="1" baseline="-25000" dirty="0">
                <a:latin typeface="Times New Roman" pitchFamily="18" charset="0"/>
              </a:rPr>
              <a:t>2</a:t>
            </a:r>
            <a:r>
              <a:rPr kumimoji="1" lang="zh-CN" altLang="en-US" sz="2400" b="1" dirty="0">
                <a:latin typeface="Times New Roman" pitchFamily="18" charset="0"/>
              </a:rPr>
              <a:t>＝ </a:t>
            </a:r>
            <a:r>
              <a:rPr kumimoji="1" lang="en-US" altLang="zh-CN" sz="2400" b="1" i="1" dirty="0">
                <a:latin typeface="Times New Roman" pitchFamily="18" charset="0"/>
              </a:rPr>
              <a:t>R</a:t>
            </a:r>
            <a:r>
              <a:rPr kumimoji="1" lang="en-US" altLang="zh-CN" sz="2400" b="1" baseline="-25000" dirty="0">
                <a:latin typeface="Times New Roman" pitchFamily="18" charset="0"/>
              </a:rPr>
              <a:t>3</a:t>
            </a:r>
            <a:r>
              <a:rPr kumimoji="1" lang="zh-CN" altLang="en-US" sz="2400" b="1" dirty="0">
                <a:latin typeface="Times New Roman" pitchFamily="18" charset="0"/>
              </a:rPr>
              <a:t>＝</a:t>
            </a:r>
            <a:r>
              <a:rPr kumimoji="1" lang="en-US" altLang="zh-CN" sz="2400" b="1" dirty="0">
                <a:latin typeface="Times New Roman" pitchFamily="18" charset="0"/>
              </a:rPr>
              <a:t>300Ω</a:t>
            </a:r>
            <a:r>
              <a:rPr kumimoji="1" lang="zh-CN" altLang="en-US" sz="2400" b="1" dirty="0">
                <a:latin typeface="Times New Roman" pitchFamily="18" charset="0"/>
              </a:rPr>
              <a:t>，</a:t>
            </a:r>
            <a:r>
              <a:rPr kumimoji="1" lang="en-US" altLang="zh-CN" sz="2400" b="1" i="1" dirty="0">
                <a:latin typeface="Times New Roman" pitchFamily="18" charset="0"/>
              </a:rPr>
              <a:t>U</a:t>
            </a:r>
            <a:r>
              <a:rPr kumimoji="1" lang="en-US" altLang="zh-CN" sz="2400" b="1" baseline="-25000" dirty="0">
                <a:latin typeface="Times New Roman" pitchFamily="18" charset="0"/>
              </a:rPr>
              <a:t>Z</a:t>
            </a:r>
            <a:r>
              <a:rPr kumimoji="1" lang="zh-CN" altLang="en-US" sz="2400" b="1" dirty="0">
                <a:latin typeface="Times New Roman" pitchFamily="18" charset="0"/>
              </a:rPr>
              <a:t>＝</a:t>
            </a:r>
            <a:r>
              <a:rPr kumimoji="1" lang="en-US" altLang="zh-CN" sz="2400" b="1" dirty="0">
                <a:latin typeface="Times New Roman" pitchFamily="18" charset="0"/>
              </a:rPr>
              <a:t>6V</a:t>
            </a:r>
            <a:r>
              <a:rPr kumimoji="1" lang="zh-CN" altLang="en-US" sz="2400" b="1" dirty="0">
                <a:latin typeface="Times New Roman" pitchFamily="18" charset="0"/>
              </a:rPr>
              <a:t>， </a:t>
            </a:r>
            <a:r>
              <a:rPr kumimoji="1" lang="en-US" altLang="zh-CN" sz="2400" b="1" i="1" dirty="0">
                <a:latin typeface="Times New Roman" pitchFamily="18" charset="0"/>
              </a:rPr>
              <a:t>U</a:t>
            </a:r>
            <a:r>
              <a:rPr kumimoji="1" lang="en-US" altLang="zh-CN" sz="2400" b="1" baseline="-25000" dirty="0">
                <a:latin typeface="Times New Roman" pitchFamily="18" charset="0"/>
              </a:rPr>
              <a:t>CES</a:t>
            </a:r>
            <a:r>
              <a:rPr kumimoji="1" lang="zh-CN" altLang="en-US" sz="2400" b="1" dirty="0">
                <a:latin typeface="Times New Roman" pitchFamily="18" charset="0"/>
              </a:rPr>
              <a:t>＝</a:t>
            </a:r>
            <a:r>
              <a:rPr kumimoji="1" lang="en-US" altLang="zh-CN" sz="2400" b="1" dirty="0">
                <a:latin typeface="Times New Roman" pitchFamily="18" charset="0"/>
              </a:rPr>
              <a:t>3V</a:t>
            </a:r>
            <a:r>
              <a:rPr kumimoji="1" lang="zh-CN" altLang="en-US" sz="2400" b="1" dirty="0">
                <a:latin typeface="Times New Roman" pitchFamily="18" charset="0"/>
              </a:rPr>
              <a:t>， </a:t>
            </a:r>
            <a:r>
              <a:rPr kumimoji="1" lang="en-US" altLang="zh-CN" sz="2400" b="1" i="1" dirty="0">
                <a:latin typeface="Times New Roman" pitchFamily="18" charset="0"/>
              </a:rPr>
              <a:t>U</a:t>
            </a:r>
            <a:r>
              <a:rPr kumimoji="1" lang="en-US" altLang="zh-CN" sz="2400" b="1" baseline="-25000" dirty="0">
                <a:latin typeface="Times New Roman" pitchFamily="18" charset="0"/>
              </a:rPr>
              <a:t>O</a:t>
            </a:r>
            <a:r>
              <a:rPr kumimoji="1" lang="zh-CN" altLang="en-US" sz="2400" b="1" dirty="0">
                <a:latin typeface="Times New Roman" pitchFamily="18" charset="0"/>
              </a:rPr>
              <a:t>＝？</a:t>
            </a:r>
          </a:p>
          <a:p>
            <a:pPr algn="l" eaLnBrk="1" hangingPunct="1">
              <a:lnSpc>
                <a:spcPct val="150000"/>
              </a:lnSpc>
            </a:pPr>
            <a:r>
              <a:rPr kumimoji="1" lang="en-US" altLang="zh-CN" sz="2400" b="1" dirty="0">
                <a:latin typeface="Times New Roman" pitchFamily="18" charset="0"/>
              </a:rPr>
              <a:t>4.  </a:t>
            </a:r>
            <a:r>
              <a:rPr kumimoji="1" lang="zh-CN" altLang="en-US" sz="2400" b="1" dirty="0">
                <a:latin typeface="Times New Roman" pitchFamily="18" charset="0"/>
              </a:rPr>
              <a:t>如何选取</a:t>
            </a:r>
            <a:r>
              <a:rPr kumimoji="1" lang="en-US" altLang="zh-CN" sz="2400" b="1" i="1" dirty="0">
                <a:latin typeface="Times New Roman" pitchFamily="18" charset="0"/>
              </a:rPr>
              <a:t>R</a:t>
            </a:r>
            <a:r>
              <a:rPr kumimoji="1" lang="en-US" altLang="zh-CN" sz="2400" b="1" dirty="0">
                <a:latin typeface="Times New Roman" pitchFamily="18" charset="0"/>
              </a:rPr>
              <a:t>’</a:t>
            </a:r>
            <a:r>
              <a:rPr kumimoji="1" lang="zh-CN" altLang="zh-CN" sz="2400" b="1" dirty="0">
                <a:latin typeface="Times New Roman" pitchFamily="18" charset="0"/>
              </a:rPr>
              <a:t>和</a:t>
            </a:r>
            <a:r>
              <a:rPr kumimoji="1" lang="en-US" altLang="zh-CN" sz="2400" b="1" i="1" dirty="0">
                <a:latin typeface="Times New Roman" pitchFamily="18" charset="0"/>
              </a:rPr>
              <a:t>R</a:t>
            </a:r>
            <a:r>
              <a:rPr kumimoji="1" lang="zh-CN" altLang="en-US" sz="2400" b="1" dirty="0">
                <a:latin typeface="Times New Roman" pitchFamily="18" charset="0"/>
              </a:rPr>
              <a:t>？</a:t>
            </a:r>
          </a:p>
        </p:txBody>
      </p:sp>
      <p:grpSp>
        <p:nvGrpSpPr>
          <p:cNvPr id="58374" name="Group 6"/>
          <p:cNvGrpSpPr>
            <a:grpSpLocks/>
          </p:cNvGrpSpPr>
          <p:nvPr/>
        </p:nvGrpSpPr>
        <p:grpSpPr bwMode="auto">
          <a:xfrm>
            <a:off x="4591050" y="952029"/>
            <a:ext cx="4267200" cy="1447800"/>
            <a:chOff x="2880" y="838"/>
            <a:chExt cx="2688" cy="912"/>
          </a:xfrm>
        </p:grpSpPr>
        <p:sp>
          <p:nvSpPr>
            <p:cNvPr id="37896" name="AutoShape 7"/>
            <p:cNvSpPr>
              <a:spLocks/>
            </p:cNvSpPr>
            <p:nvPr/>
          </p:nvSpPr>
          <p:spPr bwMode="auto">
            <a:xfrm>
              <a:off x="4560" y="1296"/>
              <a:ext cx="1008" cy="454"/>
            </a:xfrm>
            <a:prstGeom prst="borderCallout1">
              <a:avLst>
                <a:gd name="adj1" fmla="val 16069"/>
                <a:gd name="adj2" fmla="val -4764"/>
                <a:gd name="adj3" fmla="val -2903"/>
                <a:gd name="adj4" fmla="val -98315"/>
              </a:avLst>
            </a:prstGeom>
            <a:solidFill>
              <a:srgbClr val="FFFFCC"/>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00"/>
                  </a:solidFill>
                  <a:latin typeface="Times New Roman" pitchFamily="18" charset="0"/>
                </a:rPr>
                <a:t>限流型过流保护电路</a:t>
              </a:r>
              <a:endParaRPr kumimoji="1" lang="zh-CN" altLang="en-US" sz="2400" b="1">
                <a:solidFill>
                  <a:srgbClr val="000000"/>
                </a:solidFill>
                <a:latin typeface="Times New Roman" pitchFamily="18" charset="0"/>
              </a:endParaRPr>
            </a:p>
          </p:txBody>
        </p:sp>
        <p:sp>
          <p:nvSpPr>
            <p:cNvPr id="37897" name="Rectangle 8"/>
            <p:cNvSpPr>
              <a:spLocks noChangeArrowheads="1"/>
            </p:cNvSpPr>
            <p:nvPr/>
          </p:nvSpPr>
          <p:spPr bwMode="auto">
            <a:xfrm>
              <a:off x="2880" y="838"/>
              <a:ext cx="672" cy="624"/>
            </a:xfrm>
            <a:prstGeom prst="rect">
              <a:avLst/>
            </a:prstGeom>
            <a:solidFill>
              <a:srgbClr val="FFFF66">
                <a:alpha val="50195"/>
              </a:srgbClr>
            </a:solidFill>
            <a:ln>
              <a:noFill/>
            </a:ln>
            <a:effectLst/>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377" name="AutoShape 9"/>
          <p:cNvSpPr>
            <a:spLocks/>
          </p:cNvSpPr>
          <p:nvPr/>
        </p:nvSpPr>
        <p:spPr bwMode="auto">
          <a:xfrm>
            <a:off x="7258050" y="764704"/>
            <a:ext cx="1371600" cy="762000"/>
          </a:xfrm>
          <a:prstGeom prst="borderCallout1">
            <a:avLst>
              <a:gd name="adj1" fmla="val 15000"/>
              <a:gd name="adj2" fmla="val -5556"/>
              <a:gd name="adj3" fmla="val 30000"/>
              <a:gd name="adj4" fmla="val -151042"/>
            </a:avLst>
          </a:prstGeom>
          <a:solidFill>
            <a:srgbClr val="FFFFCC"/>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latin typeface="Times New Roman" pitchFamily="18" charset="0"/>
              </a:rPr>
              <a:t>输出电流取样电阻</a:t>
            </a:r>
          </a:p>
        </p:txBody>
      </p:sp>
    </p:spTree>
    <p:extLst>
      <p:ext uri="{BB962C8B-B14F-4D97-AF65-F5344CB8AC3E}">
        <p14:creationId xmlns:p14="http://schemas.microsoft.com/office/powerpoint/2010/main" val="27633708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7"/>
                                        </p:tgtEl>
                                        <p:attrNameLst>
                                          <p:attrName>style.visibility</p:attrName>
                                        </p:attrNameLst>
                                      </p:cBhvr>
                                      <p:to>
                                        <p:strVal val="visible"/>
                                      </p:to>
                                    </p:set>
                                    <p:animEffect transition="in" filter="wipe(left)">
                                      <p:cBhvr>
                                        <p:cTn id="7" dur="500"/>
                                        <p:tgtEl>
                                          <p:spTgt spid="58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374"/>
                                        </p:tgtEl>
                                        <p:attrNameLst>
                                          <p:attrName>style.visibility</p:attrName>
                                        </p:attrNameLst>
                                      </p:cBhvr>
                                      <p:to>
                                        <p:strVal val="visible"/>
                                      </p:to>
                                    </p:set>
                                    <p:animEffect transition="in" filter="wipe(left)">
                                      <p:cBhvr>
                                        <p:cTn id="12" dur="500"/>
                                        <p:tgtEl>
                                          <p:spTgt spid="583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5837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8373">
                                            <p:txEl>
                                              <p:pRg st="0" end="0"/>
                                            </p:txEl>
                                          </p:spTgt>
                                        </p:tgtEl>
                                        <p:attrNameLst>
                                          <p:attrName>style.visibility</p:attrName>
                                        </p:attrNameLst>
                                      </p:cBhvr>
                                      <p:to>
                                        <p:strVal val="visible"/>
                                      </p:to>
                                    </p:set>
                                    <p:animEffect transition="in" filter="wipe(left)">
                                      <p:cBhvr>
                                        <p:cTn id="21" dur="500"/>
                                        <p:tgtEl>
                                          <p:spTgt spid="58373">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8373">
                                            <p:txEl>
                                              <p:pRg st="1" end="1"/>
                                            </p:txEl>
                                          </p:spTgt>
                                        </p:tgtEl>
                                        <p:attrNameLst>
                                          <p:attrName>style.visibility</p:attrName>
                                        </p:attrNameLst>
                                      </p:cBhvr>
                                      <p:to>
                                        <p:strVal val="visible"/>
                                      </p:to>
                                    </p:set>
                                    <p:animEffect transition="in" filter="wipe(left)">
                                      <p:cBhvr>
                                        <p:cTn id="26" dur="500"/>
                                        <p:tgtEl>
                                          <p:spTgt spid="58373">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8373">
                                            <p:txEl>
                                              <p:pRg st="2" end="2"/>
                                            </p:txEl>
                                          </p:spTgt>
                                        </p:tgtEl>
                                        <p:attrNameLst>
                                          <p:attrName>style.visibility</p:attrName>
                                        </p:attrNameLst>
                                      </p:cBhvr>
                                      <p:to>
                                        <p:strVal val="visible"/>
                                      </p:to>
                                    </p:set>
                                    <p:animEffect transition="in" filter="wipe(left)">
                                      <p:cBhvr>
                                        <p:cTn id="31" dur="500"/>
                                        <p:tgtEl>
                                          <p:spTgt spid="58373">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8373">
                                            <p:txEl>
                                              <p:pRg st="3" end="3"/>
                                            </p:txEl>
                                          </p:spTgt>
                                        </p:tgtEl>
                                        <p:attrNameLst>
                                          <p:attrName>style.visibility</p:attrName>
                                        </p:attrNameLst>
                                      </p:cBhvr>
                                      <p:to>
                                        <p:strVal val="visible"/>
                                      </p:to>
                                    </p:set>
                                    <p:animEffect transition="in" filter="wipe(left)">
                                      <p:cBhvr>
                                        <p:cTn id="36" dur="500"/>
                                        <p:tgtEl>
                                          <p:spTgt spid="583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uiExpand="1" build="p" autoUpdateAnimBg="0"/>
      <p:bldP spid="58377"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r>
              <a:rPr lang="zh-CN" altLang="en-US" dirty="0" smtClean="0"/>
              <a:t>实用串联型稳压电源</a:t>
            </a:r>
          </a:p>
        </p:txBody>
      </p:sp>
      <p:graphicFrame>
        <p:nvGraphicFramePr>
          <p:cNvPr id="38915" name="Object 3"/>
          <p:cNvGraphicFramePr>
            <a:graphicFrameLocks noChangeAspect="1"/>
          </p:cNvGraphicFramePr>
          <p:nvPr>
            <p:extLst/>
          </p:nvPr>
        </p:nvGraphicFramePr>
        <p:xfrm>
          <a:off x="1042988" y="738981"/>
          <a:ext cx="6781800" cy="2743200"/>
        </p:xfrm>
        <a:graphic>
          <a:graphicData uri="http://schemas.openxmlformats.org/presentationml/2006/ole">
            <mc:AlternateContent xmlns:mc="http://schemas.openxmlformats.org/markup-compatibility/2006">
              <mc:Choice xmlns:v="urn:schemas-microsoft-com:vml" Requires="v">
                <p:oleObj spid="_x0000_s21517" name="Photo Editor 照片" r:id="rId4" imgW="23409524" imgH="9171429" progId="MSPhotoEd.3">
                  <p:embed/>
                </p:oleObj>
              </mc:Choice>
              <mc:Fallback>
                <p:oleObj name="Photo Editor 照片" r:id="rId4" imgW="23409524" imgH="9171429" progId="MSPhotoEd.3">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b="-3297"/>
                      <a:stretch>
                        <a:fillRect/>
                      </a:stretch>
                    </p:blipFill>
                    <p:spPr bwMode="auto">
                      <a:xfrm>
                        <a:off x="1042988" y="738981"/>
                        <a:ext cx="6781800" cy="2743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4" name="Text Box 4"/>
          <p:cNvSpPr txBox="1">
            <a:spLocks noChangeArrowheads="1"/>
          </p:cNvSpPr>
          <p:nvPr/>
        </p:nvSpPr>
        <p:spPr bwMode="auto">
          <a:xfrm>
            <a:off x="42758" y="4509120"/>
            <a:ext cx="91932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2400" b="1" dirty="0">
                <a:latin typeface="Times New Roman" pitchFamily="18" charset="0"/>
              </a:rPr>
              <a:t>5.  </a:t>
            </a:r>
            <a:r>
              <a:rPr kumimoji="1" lang="zh-CN" altLang="en-US" sz="2400" b="1" dirty="0">
                <a:latin typeface="Times New Roman" pitchFamily="18" charset="0"/>
              </a:rPr>
              <a:t>取</a:t>
            </a:r>
            <a:r>
              <a:rPr kumimoji="1" lang="zh-CN" altLang="zh-CN" sz="2400" b="1" dirty="0">
                <a:latin typeface="Times New Roman" pitchFamily="18" charset="0"/>
              </a:rPr>
              <a:t>样电阻的取值应大些还是小些，为什么？它们有上限值吗？</a:t>
            </a:r>
            <a:endParaRPr kumimoji="1" lang="zh-CN" altLang="en-US" sz="2400" b="1" dirty="0">
              <a:latin typeface="Times New Roman" pitchFamily="18" charset="0"/>
            </a:endParaRPr>
          </a:p>
        </p:txBody>
      </p:sp>
      <p:sp>
        <p:nvSpPr>
          <p:cNvPr id="66565" name="Text Box 5"/>
          <p:cNvSpPr txBox="1">
            <a:spLocks noChangeArrowheads="1"/>
          </p:cNvSpPr>
          <p:nvPr/>
        </p:nvSpPr>
        <p:spPr bwMode="auto">
          <a:xfrm>
            <a:off x="179388" y="5196347"/>
            <a:ext cx="8640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latin typeface="Times New Roman" pitchFamily="18" charset="0"/>
              </a:rPr>
              <a:t>6.  </a:t>
            </a:r>
            <a:r>
              <a:rPr kumimoji="1" lang="zh-CN" altLang="zh-CN" sz="2400" b="1">
                <a:latin typeface="Times New Roman" pitchFamily="18" charset="0"/>
              </a:rPr>
              <a:t>若电路输出纹波电压很大，则其原因最大的可能性是什么？</a:t>
            </a:r>
            <a:endParaRPr kumimoji="1" lang="zh-CN" altLang="en-US" sz="2400" b="1">
              <a:latin typeface="Times New Roman" pitchFamily="18" charset="0"/>
            </a:endParaRPr>
          </a:p>
        </p:txBody>
      </p:sp>
      <p:sp>
        <p:nvSpPr>
          <p:cNvPr id="66567" name="AutoShape 7"/>
          <p:cNvSpPr>
            <a:spLocks/>
          </p:cNvSpPr>
          <p:nvPr/>
        </p:nvSpPr>
        <p:spPr bwMode="auto">
          <a:xfrm>
            <a:off x="1043607" y="3962450"/>
            <a:ext cx="4831675" cy="474662"/>
          </a:xfrm>
          <a:prstGeom prst="borderCallout1">
            <a:avLst>
              <a:gd name="adj1" fmla="val 24079"/>
              <a:gd name="adj2" fmla="val 101657"/>
              <a:gd name="adj3" fmla="val 136629"/>
              <a:gd name="adj4" fmla="val 138203"/>
            </a:avLst>
          </a:prstGeom>
          <a:solidFill>
            <a:srgbClr val="FFFFCC"/>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dirty="0" smtClean="0">
                <a:latin typeface="Times New Roman" pitchFamily="18" charset="0"/>
              </a:rPr>
              <a:t>取样电流</a:t>
            </a:r>
            <a:r>
              <a:rPr kumimoji="1" lang="zh-CN" altLang="en-US" sz="2400" b="1" dirty="0">
                <a:latin typeface="Times New Roman" pitchFamily="18" charset="0"/>
              </a:rPr>
              <a:t>应大于调整管的穿透电流</a:t>
            </a:r>
          </a:p>
        </p:txBody>
      </p:sp>
      <p:sp>
        <p:nvSpPr>
          <p:cNvPr id="66568" name="AutoShape 8"/>
          <p:cNvSpPr>
            <a:spLocks/>
          </p:cNvSpPr>
          <p:nvPr/>
        </p:nvSpPr>
        <p:spPr bwMode="auto">
          <a:xfrm>
            <a:off x="2636044" y="5801854"/>
            <a:ext cx="3595687" cy="495300"/>
          </a:xfrm>
          <a:prstGeom prst="borderCallout1">
            <a:avLst>
              <a:gd name="adj1" fmla="val 1859"/>
              <a:gd name="adj2" fmla="val 96971"/>
              <a:gd name="adj3" fmla="val -36871"/>
              <a:gd name="adj4" fmla="val 125460"/>
            </a:avLst>
          </a:prstGeom>
          <a:solidFill>
            <a:srgbClr val="FFFFCC"/>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a:latin typeface="Times New Roman" pitchFamily="18" charset="0"/>
              </a:rPr>
              <a:t>电路可能产生了自激振荡</a:t>
            </a:r>
          </a:p>
        </p:txBody>
      </p:sp>
      <p:grpSp>
        <p:nvGrpSpPr>
          <p:cNvPr id="66569" name="Group 9"/>
          <p:cNvGrpSpPr>
            <a:grpSpLocks/>
          </p:cNvGrpSpPr>
          <p:nvPr/>
        </p:nvGrpSpPr>
        <p:grpSpPr bwMode="auto">
          <a:xfrm>
            <a:off x="5003800" y="2178843"/>
            <a:ext cx="215900" cy="1069975"/>
            <a:chOff x="3152" y="1661"/>
            <a:chExt cx="136" cy="674"/>
          </a:xfrm>
        </p:grpSpPr>
        <p:sp>
          <p:nvSpPr>
            <p:cNvPr id="38922" name="Line 10"/>
            <p:cNvSpPr>
              <a:spLocks noChangeShapeType="1"/>
            </p:cNvSpPr>
            <p:nvPr/>
          </p:nvSpPr>
          <p:spPr bwMode="auto">
            <a:xfrm>
              <a:off x="3152" y="2115"/>
              <a:ext cx="13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3" name="Line 11"/>
            <p:cNvSpPr>
              <a:spLocks noChangeShapeType="1"/>
            </p:cNvSpPr>
            <p:nvPr/>
          </p:nvSpPr>
          <p:spPr bwMode="auto">
            <a:xfrm>
              <a:off x="3152" y="2160"/>
              <a:ext cx="13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4" name="Line 12"/>
            <p:cNvSpPr>
              <a:spLocks noChangeShapeType="1"/>
            </p:cNvSpPr>
            <p:nvPr/>
          </p:nvSpPr>
          <p:spPr bwMode="auto">
            <a:xfrm>
              <a:off x="3221" y="1661"/>
              <a:ext cx="0" cy="45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5" name="Line 13"/>
            <p:cNvSpPr>
              <a:spLocks noChangeShapeType="1"/>
            </p:cNvSpPr>
            <p:nvPr/>
          </p:nvSpPr>
          <p:spPr bwMode="auto">
            <a:xfrm>
              <a:off x="3221" y="2160"/>
              <a:ext cx="0" cy="1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6" name="Oval 14"/>
            <p:cNvSpPr>
              <a:spLocks noChangeArrowheads="1"/>
            </p:cNvSpPr>
            <p:nvPr/>
          </p:nvSpPr>
          <p:spPr bwMode="auto">
            <a:xfrm>
              <a:off x="3198" y="2289"/>
              <a:ext cx="45" cy="46"/>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7" name="Oval 15"/>
            <p:cNvSpPr>
              <a:spLocks noChangeArrowheads="1"/>
            </p:cNvSpPr>
            <p:nvPr/>
          </p:nvSpPr>
          <p:spPr bwMode="auto">
            <a:xfrm>
              <a:off x="3198" y="1661"/>
              <a:ext cx="45" cy="46"/>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45134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Effect transition="in" filter="wipe(left)">
                                      <p:cBhvr>
                                        <p:cTn id="7" dur="500"/>
                                        <p:tgtEl>
                                          <p:spTgt spid="665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6567"/>
                                        </p:tgtEl>
                                        <p:attrNameLst>
                                          <p:attrName>style.visibility</p:attrName>
                                        </p:attrNameLst>
                                      </p:cBhvr>
                                      <p:to>
                                        <p:strVal val="visible"/>
                                      </p:to>
                                    </p:set>
                                    <p:animEffect transition="in" filter="wipe(right)">
                                      <p:cBhvr>
                                        <p:cTn id="12" dur="500"/>
                                        <p:tgtEl>
                                          <p:spTgt spid="66567"/>
                                        </p:tgtEl>
                                      </p:cBhvr>
                                    </p:animEffect>
                                  </p:childTnLst>
                                  <p:subTnLst>
                                    <p:set>
                                      <p:cBhvr override="childStyle">
                                        <p:cTn dur="1" fill="hold" display="0" masterRel="nextClick" afterEffect="1"/>
                                        <p:tgtEl>
                                          <p:spTgt spid="6656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65"/>
                                        </p:tgtEl>
                                        <p:attrNameLst>
                                          <p:attrName>style.visibility</p:attrName>
                                        </p:attrNameLst>
                                      </p:cBhvr>
                                      <p:to>
                                        <p:strVal val="visible"/>
                                      </p:to>
                                    </p:set>
                                    <p:animEffect transition="in" filter="wipe(left)">
                                      <p:cBhvr>
                                        <p:cTn id="17" dur="500"/>
                                        <p:tgtEl>
                                          <p:spTgt spid="665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568"/>
                                        </p:tgtEl>
                                        <p:attrNameLst>
                                          <p:attrName>style.visibility</p:attrName>
                                        </p:attrNameLst>
                                      </p:cBhvr>
                                      <p:to>
                                        <p:strVal val="visible"/>
                                      </p:to>
                                    </p:set>
                                    <p:animEffect transition="in" filter="wipe(left)">
                                      <p:cBhvr>
                                        <p:cTn id="22" dur="500"/>
                                        <p:tgtEl>
                                          <p:spTgt spid="665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6569"/>
                                        </p:tgtEl>
                                        <p:attrNameLst>
                                          <p:attrName>style.visibility</p:attrName>
                                        </p:attrNameLst>
                                      </p:cBhvr>
                                      <p:to>
                                        <p:strVal val="visible"/>
                                      </p:to>
                                    </p:set>
                                    <p:animEffect transition="in" filter="wipe(up)">
                                      <p:cBhvr>
                                        <p:cTn id="27" dur="500"/>
                                        <p:tgtEl>
                                          <p:spTgt spid="66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build="p" autoUpdateAnimBg="0"/>
      <p:bldP spid="66565" grpId="0"/>
      <p:bldP spid="66567" grpId="0" animBg="1"/>
      <p:bldP spid="665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ea typeface="宋体" charset="-122"/>
              </a:rPr>
              <a:t>9.1 </a:t>
            </a:r>
            <a:r>
              <a:rPr lang="zh-CN" altLang="en-US" smtClean="0">
                <a:ea typeface="宋体" charset="-122"/>
              </a:rPr>
              <a:t>整流滤波电路</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4</a:t>
            </a:fld>
            <a:endParaRPr lang="zh-CN" altLang="en-US"/>
          </a:p>
        </p:txBody>
      </p:sp>
      <p:sp>
        <p:nvSpPr>
          <p:cNvPr id="23555" name="内容占位符 68"/>
          <p:cNvSpPr>
            <a:spLocks noGrp="1"/>
          </p:cNvSpPr>
          <p:nvPr>
            <p:ph sz="quarter" idx="11"/>
          </p:nvPr>
        </p:nvSpPr>
        <p:spPr/>
        <p:txBody>
          <a:bodyPr/>
          <a:lstStyle/>
          <a:p>
            <a:pPr eaLnBrk="1" hangingPunct="1">
              <a:lnSpc>
                <a:spcPct val="150000"/>
              </a:lnSpc>
            </a:pPr>
            <a:r>
              <a:rPr lang="zh-CN" altLang="en-US" sz="2400" dirty="0" smtClean="0">
                <a:ea typeface="宋体" charset="-122"/>
              </a:rPr>
              <a:t>在第</a:t>
            </a:r>
            <a:r>
              <a:rPr lang="en-US" altLang="zh-CN" sz="2400" dirty="0" smtClean="0">
                <a:ea typeface="宋体" charset="-122"/>
              </a:rPr>
              <a:t>5</a:t>
            </a:r>
            <a:r>
              <a:rPr lang="zh-CN" altLang="en-US" sz="2400" dirty="0" smtClean="0">
                <a:ea typeface="宋体" charset="-122"/>
              </a:rPr>
              <a:t>章中已介绍了常见的二极管整流电路，性能列于表</a:t>
            </a:r>
            <a:r>
              <a:rPr lang="en-US" altLang="zh-CN" sz="2400" dirty="0" smtClean="0">
                <a:ea typeface="宋体" charset="-122"/>
              </a:rPr>
              <a:t>9-1-1</a:t>
            </a:r>
            <a:r>
              <a:rPr lang="zh-CN" altLang="en-US" sz="2400" dirty="0" smtClean="0">
                <a:ea typeface="宋体" charset="-122"/>
              </a:rPr>
              <a:t>。</a:t>
            </a:r>
            <a:endParaRPr lang="en-US" altLang="zh-CN" sz="2400" dirty="0" smtClean="0">
              <a:ea typeface="宋体" charset="-122"/>
            </a:endParaRPr>
          </a:p>
          <a:p>
            <a:pPr eaLnBrk="1" hangingPunct="1">
              <a:lnSpc>
                <a:spcPct val="150000"/>
              </a:lnSpc>
            </a:pPr>
            <a:r>
              <a:rPr lang="zh-CN" altLang="en-US" sz="2400" dirty="0" smtClean="0">
                <a:ea typeface="宋体" charset="-122"/>
              </a:rPr>
              <a:t>单相半波整流电路的输出电压脉动较大，变压器利用率低。</a:t>
            </a:r>
            <a:endParaRPr lang="en-US" altLang="zh-CN" sz="2400" dirty="0" smtClean="0">
              <a:ea typeface="宋体" charset="-122"/>
            </a:endParaRPr>
          </a:p>
          <a:p>
            <a:pPr eaLnBrk="1" hangingPunct="1">
              <a:lnSpc>
                <a:spcPct val="150000"/>
              </a:lnSpc>
            </a:pPr>
            <a:r>
              <a:rPr lang="zh-CN" altLang="en-US" sz="2400" dirty="0" smtClean="0">
                <a:ea typeface="宋体" charset="-122"/>
              </a:rPr>
              <a:t>全波整流电路要求变压器有中间抽头，体积增大，而且在输出相同平均电压的情况下，整流二极管承受的最大反向电压最高。</a:t>
            </a:r>
            <a:endParaRPr lang="en-US" altLang="zh-CN" sz="2400" dirty="0" smtClean="0">
              <a:ea typeface="宋体" charset="-122"/>
            </a:endParaRPr>
          </a:p>
          <a:p>
            <a:pPr eaLnBrk="1" hangingPunct="1">
              <a:lnSpc>
                <a:spcPct val="150000"/>
              </a:lnSpc>
            </a:pPr>
            <a:r>
              <a:rPr lang="zh-CN" altLang="en-US" sz="2400" dirty="0" smtClean="0">
                <a:ea typeface="宋体" charset="-122"/>
              </a:rPr>
              <a:t>桥式整流电路优势明显，它的输出平均电压高、脉动小，整流管所承受的最大反向电压低，因此，桥式整流电路得到了颇为广泛的应用。</a:t>
            </a:r>
            <a:r>
              <a:rPr lang="zh-CN" altLang="en-US" sz="2400" dirty="0" smtClean="0">
                <a:solidFill>
                  <a:srgbClr val="FF0000"/>
                </a:solidFill>
                <a:ea typeface="宋体" charset="-122"/>
              </a:rPr>
              <a:t>但是桥式整流不能实现交直流共地。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555">
                                            <p:txEl>
                                              <p:pRg st="3" end="3"/>
                                            </p:txEl>
                                          </p:spTgt>
                                        </p:tgtEl>
                                        <p:attrNameLst>
                                          <p:attrName>style.visibility</p:attrName>
                                        </p:attrNameLst>
                                      </p:cBhvr>
                                      <p:to>
                                        <p:strVal val="visible"/>
                                      </p:to>
                                    </p:set>
                                    <p:anim calcmode="lin" valueType="num">
                                      <p:cBhvr additive="base">
                                        <p:cTn id="25"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smtClean="0">
                <a:ea typeface="宋体" charset="-122"/>
              </a:rPr>
              <a:t>9.3 </a:t>
            </a:r>
            <a:r>
              <a:rPr lang="zh-CN" altLang="en-US" dirty="0" smtClean="0">
                <a:ea typeface="宋体" charset="-122"/>
              </a:rPr>
              <a:t>串联型线性稳压电路</a:t>
            </a:r>
            <a:endParaRPr lang="zh-CN" altLang="en-US" dirty="0"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40</a:t>
            </a:fld>
            <a:endParaRPr lang="zh-CN" altLang="en-US"/>
          </a:p>
        </p:txBody>
      </p:sp>
      <p:sp>
        <p:nvSpPr>
          <p:cNvPr id="80900" name="Text Box 4"/>
          <p:cNvSpPr txBox="1">
            <a:spLocks noChangeArrowheads="1"/>
          </p:cNvSpPr>
          <p:nvPr/>
        </p:nvSpPr>
        <p:spPr bwMode="auto">
          <a:xfrm>
            <a:off x="240078" y="793805"/>
            <a:ext cx="8540750" cy="515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indent="625475"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50000"/>
              </a:lnSpc>
            </a:pPr>
            <a:r>
              <a:rPr lang="zh-CN" altLang="en-US" dirty="0">
                <a:ea typeface="宋体" charset="-122"/>
              </a:rPr>
              <a:t>为了保证调整管（参考第</a:t>
            </a:r>
            <a:r>
              <a:rPr lang="en-US" altLang="zh-CN" dirty="0">
                <a:ea typeface="宋体" charset="-122"/>
              </a:rPr>
              <a:t>6</a:t>
            </a:r>
            <a:r>
              <a:rPr lang="zh-CN" altLang="en-US" dirty="0">
                <a:ea typeface="宋体" charset="-122"/>
              </a:rPr>
              <a:t>章有关晶体管的内容）始终处于线性区，要求串联型稳压电路调整管上调整电压应不低于</a:t>
            </a:r>
            <a:r>
              <a:rPr lang="en-US" altLang="zh-CN" dirty="0">
                <a:ea typeface="宋体" charset="-122"/>
              </a:rPr>
              <a:t>2~3V</a:t>
            </a:r>
            <a:r>
              <a:rPr lang="zh-CN" altLang="en-US" dirty="0">
                <a:ea typeface="宋体" charset="-122"/>
              </a:rPr>
              <a:t>（最不利状况下），输出电流完全流过调整管，因此，调整管上消耗功率较大，在选用调整管时应充分考虑功率容量，同时要做好调整管的散热处理。</a:t>
            </a:r>
          </a:p>
          <a:p>
            <a:pPr algn="just" eaLnBrk="1" hangingPunct="1">
              <a:lnSpc>
                <a:spcPct val="150000"/>
              </a:lnSpc>
            </a:pPr>
            <a:r>
              <a:rPr lang="zh-CN" altLang="en-US" dirty="0">
                <a:ea typeface="宋体" charset="-122"/>
              </a:rPr>
              <a:t>串联型稳压电路在小功率电子设备中得到广泛的应用，基于这种稳压电路的结构，已经推出了将稳压电路集成在一起的单片集成稳压电路。单片集成稳压电源具有体积小、可靠性高、使用灵活、价格低廉等优点。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animEffect transition="in" filter="wipe(up)">
                                      <p:cBhvr>
                                        <p:cTn id="7" dur="500"/>
                                        <p:tgtEl>
                                          <p:spTgt spid="809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0900">
                                            <p:txEl>
                                              <p:pRg st="1" end="1"/>
                                            </p:txEl>
                                          </p:spTgt>
                                        </p:tgtEl>
                                        <p:attrNameLst>
                                          <p:attrName>style.visibility</p:attrName>
                                        </p:attrNameLst>
                                      </p:cBhvr>
                                      <p:to>
                                        <p:strVal val="visible"/>
                                      </p:to>
                                    </p:set>
                                    <p:animEffect transition="in" filter="wipe(up)">
                                      <p:cBhvr>
                                        <p:cTn id="12" dur="500"/>
                                        <p:tgtEl>
                                          <p:spTgt spid="809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ea typeface="宋体" charset="-122"/>
              </a:rPr>
              <a:t>9.4 </a:t>
            </a:r>
            <a:r>
              <a:rPr lang="zh-CN" altLang="en-US" smtClean="0">
                <a:ea typeface="宋体" charset="-122"/>
              </a:rPr>
              <a:t>集成稳压电路</a:t>
            </a:r>
            <a:endParaRPr lang="zh-CN" altLang="en-US" smtClean="0">
              <a:ea typeface="楷体_GB2312" pitchFamily="49" charset="-122"/>
            </a:endParaRPr>
          </a:p>
        </p:txBody>
      </p:sp>
      <p:sp>
        <p:nvSpPr>
          <p:cNvPr id="40963" name="Rectangle 3"/>
          <p:cNvSpPr>
            <a:spLocks noGrp="1" noChangeArrowheads="1"/>
          </p:cNvSpPr>
          <p:nvPr>
            <p:ph sz="quarter" idx="11"/>
          </p:nvPr>
        </p:nvSpPr>
        <p:spPr/>
        <p:txBody>
          <a:bodyPr/>
          <a:lstStyle/>
          <a:p>
            <a:pPr eaLnBrk="1" hangingPunct="1"/>
            <a:r>
              <a:rPr lang="zh-CN" altLang="en-US" dirty="0" smtClean="0">
                <a:ea typeface="宋体" charset="-122"/>
              </a:rPr>
              <a:t>集成稳压电路</a:t>
            </a:r>
          </a:p>
        </p:txBody>
      </p:sp>
      <p:grpSp>
        <p:nvGrpSpPr>
          <p:cNvPr id="2" name="Group 42"/>
          <p:cNvGrpSpPr>
            <a:grpSpLocks/>
          </p:cNvGrpSpPr>
          <p:nvPr/>
        </p:nvGrpSpPr>
        <p:grpSpPr bwMode="auto">
          <a:xfrm>
            <a:off x="4249738" y="1262063"/>
            <a:ext cx="4719637" cy="1700212"/>
            <a:chOff x="2677" y="795"/>
            <a:chExt cx="2973" cy="1071"/>
          </a:xfrm>
        </p:grpSpPr>
        <p:grpSp>
          <p:nvGrpSpPr>
            <p:cNvPr id="40980" name="Group 26"/>
            <p:cNvGrpSpPr>
              <a:grpSpLocks/>
            </p:cNvGrpSpPr>
            <p:nvPr/>
          </p:nvGrpSpPr>
          <p:grpSpPr bwMode="auto">
            <a:xfrm>
              <a:off x="3302" y="952"/>
              <a:ext cx="1696" cy="613"/>
              <a:chOff x="3514" y="904"/>
              <a:chExt cx="1696" cy="613"/>
            </a:xfrm>
          </p:grpSpPr>
          <p:sp>
            <p:nvSpPr>
              <p:cNvPr id="40986" name="Rectangle 22"/>
              <p:cNvSpPr>
                <a:spLocks noChangeArrowheads="1"/>
              </p:cNvSpPr>
              <p:nvPr/>
            </p:nvSpPr>
            <p:spPr bwMode="auto">
              <a:xfrm>
                <a:off x="4008" y="904"/>
                <a:ext cx="710" cy="352"/>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r>
                  <a:rPr lang="en-US" altLang="zh-CN"/>
                  <a:t>W78xx</a:t>
                </a:r>
              </a:p>
            </p:txBody>
          </p:sp>
          <p:sp>
            <p:nvSpPr>
              <p:cNvPr id="40987" name="Line 23"/>
              <p:cNvSpPr>
                <a:spLocks noChangeShapeType="1"/>
              </p:cNvSpPr>
              <p:nvPr/>
            </p:nvSpPr>
            <p:spPr bwMode="auto">
              <a:xfrm>
                <a:off x="3514" y="1080"/>
                <a:ext cx="48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88" name="Line 24"/>
              <p:cNvSpPr>
                <a:spLocks noChangeShapeType="1"/>
              </p:cNvSpPr>
              <p:nvPr/>
            </p:nvSpPr>
            <p:spPr bwMode="auto">
              <a:xfrm>
                <a:off x="4721" y="1080"/>
                <a:ext cx="48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89" name="Line 25"/>
              <p:cNvSpPr>
                <a:spLocks noChangeShapeType="1"/>
              </p:cNvSpPr>
              <p:nvPr/>
            </p:nvSpPr>
            <p:spPr bwMode="auto">
              <a:xfrm>
                <a:off x="4358" y="1258"/>
                <a:ext cx="0" cy="2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0981" name="Text Box 27"/>
            <p:cNvSpPr txBox="1">
              <a:spLocks noChangeArrowheads="1"/>
            </p:cNvSpPr>
            <p:nvPr/>
          </p:nvSpPr>
          <p:spPr bwMode="auto">
            <a:xfrm>
              <a:off x="3017" y="795"/>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en-US" altLang="zh-CN"/>
                <a:t>IN</a:t>
              </a:r>
            </a:p>
          </p:txBody>
        </p:sp>
        <p:sp>
          <p:nvSpPr>
            <p:cNvPr id="40982" name="Text Box 28"/>
            <p:cNvSpPr txBox="1">
              <a:spLocks noChangeArrowheads="1"/>
            </p:cNvSpPr>
            <p:nvPr/>
          </p:nvSpPr>
          <p:spPr bwMode="auto">
            <a:xfrm>
              <a:off x="4775" y="795"/>
              <a:ext cx="53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en-US" altLang="zh-CN"/>
                <a:t>OUT</a:t>
              </a:r>
            </a:p>
          </p:txBody>
        </p:sp>
        <p:sp>
          <p:nvSpPr>
            <p:cNvPr id="40983" name="Text Box 29"/>
            <p:cNvSpPr txBox="1">
              <a:spLocks noChangeArrowheads="1"/>
            </p:cNvSpPr>
            <p:nvPr/>
          </p:nvSpPr>
          <p:spPr bwMode="auto">
            <a:xfrm>
              <a:off x="3905" y="1532"/>
              <a:ext cx="54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en-US" altLang="zh-CN"/>
                <a:t>GND</a:t>
              </a:r>
            </a:p>
          </p:txBody>
        </p:sp>
        <p:sp>
          <p:nvSpPr>
            <p:cNvPr id="40984" name="Text Box 30"/>
            <p:cNvSpPr txBox="1">
              <a:spLocks noChangeArrowheads="1"/>
            </p:cNvSpPr>
            <p:nvPr/>
          </p:nvSpPr>
          <p:spPr bwMode="auto">
            <a:xfrm>
              <a:off x="4569" y="1114"/>
              <a:ext cx="1081"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zh-CN" altLang="en-US"/>
                <a:t>正电压输出</a:t>
              </a:r>
            </a:p>
          </p:txBody>
        </p:sp>
        <p:sp>
          <p:nvSpPr>
            <p:cNvPr id="40985" name="Text Box 31"/>
            <p:cNvSpPr txBox="1">
              <a:spLocks noChangeArrowheads="1"/>
            </p:cNvSpPr>
            <p:nvPr/>
          </p:nvSpPr>
          <p:spPr bwMode="auto">
            <a:xfrm>
              <a:off x="2677" y="1114"/>
              <a:ext cx="1081"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zh-CN" altLang="en-US"/>
                <a:t>正电压输入</a:t>
              </a:r>
            </a:p>
          </p:txBody>
        </p:sp>
      </p:grpSp>
      <p:grpSp>
        <p:nvGrpSpPr>
          <p:cNvPr id="4" name="Group 43"/>
          <p:cNvGrpSpPr>
            <a:grpSpLocks/>
          </p:cNvGrpSpPr>
          <p:nvPr/>
        </p:nvGrpSpPr>
        <p:grpSpPr bwMode="auto">
          <a:xfrm>
            <a:off x="4424363" y="3194050"/>
            <a:ext cx="4719637" cy="1700213"/>
            <a:chOff x="2787" y="2012"/>
            <a:chExt cx="2973" cy="1071"/>
          </a:xfrm>
        </p:grpSpPr>
        <p:grpSp>
          <p:nvGrpSpPr>
            <p:cNvPr id="40970" name="Group 32"/>
            <p:cNvGrpSpPr>
              <a:grpSpLocks/>
            </p:cNvGrpSpPr>
            <p:nvPr/>
          </p:nvGrpSpPr>
          <p:grpSpPr bwMode="auto">
            <a:xfrm>
              <a:off x="3412" y="2169"/>
              <a:ext cx="1696" cy="613"/>
              <a:chOff x="3514" y="904"/>
              <a:chExt cx="1696" cy="613"/>
            </a:xfrm>
          </p:grpSpPr>
          <p:sp>
            <p:nvSpPr>
              <p:cNvPr id="40976" name="Rectangle 33"/>
              <p:cNvSpPr>
                <a:spLocks noChangeArrowheads="1"/>
              </p:cNvSpPr>
              <p:nvPr/>
            </p:nvSpPr>
            <p:spPr bwMode="auto">
              <a:xfrm>
                <a:off x="4008" y="904"/>
                <a:ext cx="710" cy="352"/>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r>
                  <a:rPr lang="en-US" altLang="zh-CN"/>
                  <a:t>W79xx</a:t>
                </a:r>
              </a:p>
            </p:txBody>
          </p:sp>
          <p:sp>
            <p:nvSpPr>
              <p:cNvPr id="40977" name="Line 34"/>
              <p:cNvSpPr>
                <a:spLocks noChangeShapeType="1"/>
              </p:cNvSpPr>
              <p:nvPr/>
            </p:nvSpPr>
            <p:spPr bwMode="auto">
              <a:xfrm>
                <a:off x="3514" y="1080"/>
                <a:ext cx="48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78" name="Line 35"/>
              <p:cNvSpPr>
                <a:spLocks noChangeShapeType="1"/>
              </p:cNvSpPr>
              <p:nvPr/>
            </p:nvSpPr>
            <p:spPr bwMode="auto">
              <a:xfrm>
                <a:off x="4721" y="1080"/>
                <a:ext cx="48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79" name="Line 36"/>
              <p:cNvSpPr>
                <a:spLocks noChangeShapeType="1"/>
              </p:cNvSpPr>
              <p:nvPr/>
            </p:nvSpPr>
            <p:spPr bwMode="auto">
              <a:xfrm>
                <a:off x="4358" y="1258"/>
                <a:ext cx="0" cy="2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0971" name="Text Box 37"/>
            <p:cNvSpPr txBox="1">
              <a:spLocks noChangeArrowheads="1"/>
            </p:cNvSpPr>
            <p:nvPr/>
          </p:nvSpPr>
          <p:spPr bwMode="auto">
            <a:xfrm>
              <a:off x="3127" y="2012"/>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en-US" altLang="zh-CN"/>
                <a:t>IN</a:t>
              </a:r>
            </a:p>
          </p:txBody>
        </p:sp>
        <p:sp>
          <p:nvSpPr>
            <p:cNvPr id="40972" name="Text Box 38"/>
            <p:cNvSpPr txBox="1">
              <a:spLocks noChangeArrowheads="1"/>
            </p:cNvSpPr>
            <p:nvPr/>
          </p:nvSpPr>
          <p:spPr bwMode="auto">
            <a:xfrm>
              <a:off x="4885" y="2012"/>
              <a:ext cx="53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en-US" altLang="zh-CN"/>
                <a:t>OUT</a:t>
              </a:r>
            </a:p>
          </p:txBody>
        </p:sp>
        <p:sp>
          <p:nvSpPr>
            <p:cNvPr id="40973" name="Text Box 39"/>
            <p:cNvSpPr txBox="1">
              <a:spLocks noChangeArrowheads="1"/>
            </p:cNvSpPr>
            <p:nvPr/>
          </p:nvSpPr>
          <p:spPr bwMode="auto">
            <a:xfrm>
              <a:off x="4015" y="2749"/>
              <a:ext cx="54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en-US" altLang="zh-CN"/>
                <a:t>GND</a:t>
              </a:r>
            </a:p>
          </p:txBody>
        </p:sp>
        <p:sp>
          <p:nvSpPr>
            <p:cNvPr id="40974" name="Text Box 40"/>
            <p:cNvSpPr txBox="1">
              <a:spLocks noChangeArrowheads="1"/>
            </p:cNvSpPr>
            <p:nvPr/>
          </p:nvSpPr>
          <p:spPr bwMode="auto">
            <a:xfrm>
              <a:off x="4679" y="2331"/>
              <a:ext cx="1081"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zh-CN" altLang="en-US"/>
                <a:t>负电压输出</a:t>
              </a:r>
            </a:p>
          </p:txBody>
        </p:sp>
        <p:sp>
          <p:nvSpPr>
            <p:cNvPr id="40975" name="Text Box 41"/>
            <p:cNvSpPr txBox="1">
              <a:spLocks noChangeArrowheads="1"/>
            </p:cNvSpPr>
            <p:nvPr/>
          </p:nvSpPr>
          <p:spPr bwMode="auto">
            <a:xfrm>
              <a:off x="2787" y="2331"/>
              <a:ext cx="1081"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zh-CN" altLang="en-US"/>
                <a:t>负电压输入</a:t>
              </a:r>
            </a:p>
          </p:txBody>
        </p:sp>
      </p:grpSp>
      <p:grpSp>
        <p:nvGrpSpPr>
          <p:cNvPr id="6" name="组合 28"/>
          <p:cNvGrpSpPr>
            <a:grpSpLocks/>
          </p:cNvGrpSpPr>
          <p:nvPr/>
        </p:nvGrpSpPr>
        <p:grpSpPr bwMode="auto">
          <a:xfrm>
            <a:off x="571501" y="1581150"/>
            <a:ext cx="3852860" cy="4622868"/>
            <a:chOff x="571500" y="1581150"/>
            <a:chExt cx="4087324" cy="4952496"/>
          </a:xfrm>
        </p:grpSpPr>
        <p:pic>
          <p:nvPicPr>
            <p:cNvPr id="4096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75" y="1581150"/>
              <a:ext cx="37338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40968" name="TextBox 26"/>
            <p:cNvSpPr txBox="1">
              <a:spLocks noChangeArrowheads="1"/>
            </p:cNvSpPr>
            <p:nvPr/>
          </p:nvSpPr>
          <p:spPr bwMode="auto">
            <a:xfrm>
              <a:off x="2628891" y="5959930"/>
              <a:ext cx="2029933" cy="5737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zh-CN" altLang="en-US" dirty="0">
                  <a:solidFill>
                    <a:schemeClr val="tx2"/>
                  </a:solidFill>
                </a:rPr>
                <a:t>金属圆壳式</a:t>
              </a:r>
            </a:p>
          </p:txBody>
        </p:sp>
        <p:sp>
          <p:nvSpPr>
            <p:cNvPr id="40969" name="TextBox 27"/>
            <p:cNvSpPr txBox="1">
              <a:spLocks noChangeArrowheads="1"/>
            </p:cNvSpPr>
            <p:nvPr/>
          </p:nvSpPr>
          <p:spPr bwMode="auto">
            <a:xfrm>
              <a:off x="571500" y="5900060"/>
              <a:ext cx="1959429" cy="5355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zh-CN" altLang="en-US">
                  <a:solidFill>
                    <a:schemeClr val="tx2"/>
                  </a:solidFill>
                </a:rPr>
                <a:t>塑料截圆式</a:t>
              </a:r>
            </a:p>
          </p:txBody>
        </p:sp>
      </p:gr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41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ea typeface="宋体" charset="-122"/>
              </a:rPr>
              <a:t>9.4 </a:t>
            </a:r>
            <a:r>
              <a:rPr lang="zh-CN" altLang="en-US" smtClean="0">
                <a:ea typeface="宋体" charset="-122"/>
              </a:rPr>
              <a:t>集成稳压电路（续</a:t>
            </a:r>
            <a:r>
              <a:rPr lang="en-US" altLang="zh-CN" smtClean="0">
                <a:ea typeface="宋体" charset="-122"/>
              </a:rPr>
              <a:t>1</a:t>
            </a:r>
            <a:r>
              <a:rPr lang="zh-CN" altLang="en-US" smtClean="0">
                <a:ea typeface="宋体" charset="-122"/>
              </a:rPr>
              <a:t>）</a:t>
            </a:r>
            <a:endParaRPr lang="zh-CN" altLang="en-US" smtClean="0">
              <a:ea typeface="楷体_GB2312" pitchFamily="49" charset="-122"/>
            </a:endParaRPr>
          </a:p>
        </p:txBody>
      </p:sp>
      <p:sp>
        <p:nvSpPr>
          <p:cNvPr id="41987" name="Text Box 6"/>
          <p:cNvSpPr txBox="1">
            <a:spLocks noChangeArrowheads="1"/>
          </p:cNvSpPr>
          <p:nvPr/>
        </p:nvSpPr>
        <p:spPr bwMode="auto">
          <a:xfrm>
            <a:off x="1638300" y="975090"/>
            <a:ext cx="5689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en-US" altLang="zh-CN" dirty="0"/>
              <a:t>W7800</a:t>
            </a:r>
            <a:r>
              <a:rPr lang="zh-CN" altLang="en-US" dirty="0"/>
              <a:t>、</a:t>
            </a:r>
            <a:r>
              <a:rPr lang="en-US" altLang="zh-CN" dirty="0"/>
              <a:t>W7900</a:t>
            </a:r>
            <a:r>
              <a:rPr lang="zh-CN" altLang="en-US" dirty="0"/>
              <a:t>系列三端集成稳压器引脚</a:t>
            </a:r>
          </a:p>
        </p:txBody>
      </p:sp>
      <p:graphicFrame>
        <p:nvGraphicFramePr>
          <p:cNvPr id="144524" name="Group 140"/>
          <p:cNvGraphicFramePr>
            <a:graphicFrameLocks noGrp="1"/>
          </p:cNvGraphicFramePr>
          <p:nvPr/>
        </p:nvGraphicFramePr>
        <p:xfrm>
          <a:off x="701675" y="1687513"/>
          <a:ext cx="8015288" cy="4064000"/>
        </p:xfrm>
        <a:graphic>
          <a:graphicData uri="http://schemas.openxmlformats.org/drawingml/2006/table">
            <a:tbl>
              <a:tblPr/>
              <a:tblGrid>
                <a:gridCol w="2003425">
                  <a:extLst>
                    <a:ext uri="{9D8B030D-6E8A-4147-A177-3AD203B41FA5}">
                      <a16:colId xmlns:a16="http://schemas.microsoft.com/office/drawing/2014/main" val="20000"/>
                    </a:ext>
                  </a:extLst>
                </a:gridCol>
                <a:gridCol w="1001713">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001712">
                  <a:extLst>
                    <a:ext uri="{9D8B030D-6E8A-4147-A177-3AD203B41FA5}">
                      <a16:colId xmlns:a16="http://schemas.microsoft.com/office/drawing/2014/main" val="20003"/>
                    </a:ext>
                  </a:extLst>
                </a:gridCol>
                <a:gridCol w="1001713">
                  <a:extLst>
                    <a:ext uri="{9D8B030D-6E8A-4147-A177-3AD203B41FA5}">
                      <a16:colId xmlns:a16="http://schemas.microsoft.com/office/drawing/2014/main" val="20004"/>
                    </a:ext>
                  </a:extLst>
                </a:gridCol>
                <a:gridCol w="1001712">
                  <a:extLst>
                    <a:ext uri="{9D8B030D-6E8A-4147-A177-3AD203B41FA5}">
                      <a16:colId xmlns:a16="http://schemas.microsoft.com/office/drawing/2014/main" val="20005"/>
                    </a:ext>
                  </a:extLst>
                </a:gridCol>
                <a:gridCol w="1001713">
                  <a:extLst>
                    <a:ext uri="{9D8B030D-6E8A-4147-A177-3AD203B41FA5}">
                      <a16:colId xmlns:a16="http://schemas.microsoft.com/office/drawing/2014/main" val="20006"/>
                    </a:ext>
                  </a:extLst>
                </a:gridCol>
              </a:tblGrid>
              <a:tr h="508000">
                <a:tc rowSpan="2">
                  <a:txBody>
                    <a:bodyPr/>
                    <a:lstStyle/>
                    <a:p>
                      <a:pPr marL="0" marR="0" lvl="0" indent="0" algn="l"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endParaRPr kumimoji="0" lang="zh-CN" altLang="zh-CN" sz="2200" b="1" i="0" u="none" strike="noStrike" cap="none" normalizeH="0" baseline="0" smtClean="0">
                        <a:ln>
                          <a:noFill/>
                        </a:ln>
                        <a:solidFill>
                          <a:srgbClr val="000000"/>
                        </a:solidFill>
                        <a:effectLst/>
                        <a:latin typeface="Times New Roman" pitchFamily="18" charset="0"/>
                        <a:ea typeface="华文新魏"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gridSpan="3">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华文新魏" pitchFamily="2" charset="-122"/>
                        </a:rPr>
                        <a:t>金属封装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华文新魏" pitchFamily="2" charset="-122"/>
                        </a:rPr>
                        <a:t>塑料封装</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8000">
                <a:tc vMerge="1">
                  <a:txBody>
                    <a:bodyPr/>
                    <a:lstStyle/>
                    <a:p>
                      <a:endParaRPr lang="zh-CN" altLang="en-US"/>
                    </a:p>
                  </a:txBody>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GND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OUT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GND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OUT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W7800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W78M00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W78L00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W7900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W79M00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W79L00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000000"/>
                        </a:buClr>
                        <a:buSzPct val="80000"/>
                        <a:buFont typeface="Wingdings" pitchFamily="2" charset="2"/>
                        <a:buNone/>
                        <a:tabLst/>
                      </a:pPr>
                      <a:r>
                        <a:rPr kumimoji="0" lang="en-US" altLang="zh-CN" sz="2200" b="1" i="0" u="none" strike="noStrike" cap="none" normalizeH="0" baseline="0" smtClean="0">
                          <a:ln>
                            <a:noFill/>
                          </a:ln>
                          <a:solidFill>
                            <a:srgbClr val="000000"/>
                          </a:solidFill>
                          <a:effectLst/>
                          <a:latin typeface="Times New Roman" pitchFamily="18" charset="0"/>
                          <a:ea typeface="华文新魏" pitchFamily="2" charset="-122"/>
                        </a:rPr>
                        <a:t>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2056" name="Line 111"/>
          <p:cNvSpPr>
            <a:spLocks noChangeShapeType="1"/>
          </p:cNvSpPr>
          <p:nvPr/>
        </p:nvSpPr>
        <p:spPr bwMode="auto">
          <a:xfrm>
            <a:off x="777875" y="1692275"/>
            <a:ext cx="1905000" cy="517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57" name="Text Box 126"/>
          <p:cNvSpPr txBox="1">
            <a:spLocks noChangeArrowheads="1"/>
          </p:cNvSpPr>
          <p:nvPr/>
        </p:nvSpPr>
        <p:spPr bwMode="auto">
          <a:xfrm>
            <a:off x="1946275" y="1570038"/>
            <a:ext cx="7969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zh-CN" altLang="en-US"/>
              <a:t>封装</a:t>
            </a:r>
          </a:p>
        </p:txBody>
      </p:sp>
      <p:sp>
        <p:nvSpPr>
          <p:cNvPr id="42058" name="Text Box 127"/>
          <p:cNvSpPr txBox="1">
            <a:spLocks noChangeArrowheads="1"/>
          </p:cNvSpPr>
          <p:nvPr/>
        </p:nvSpPr>
        <p:spPr bwMode="auto">
          <a:xfrm rot="1153942">
            <a:off x="1841500" y="1968500"/>
            <a:ext cx="7969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zh-CN" altLang="en-US"/>
              <a:t>引脚</a:t>
            </a:r>
          </a:p>
        </p:txBody>
      </p:sp>
      <p:sp>
        <p:nvSpPr>
          <p:cNvPr id="42059" name="Text Box 128"/>
          <p:cNvSpPr txBox="1">
            <a:spLocks noChangeArrowheads="1"/>
          </p:cNvSpPr>
          <p:nvPr/>
        </p:nvSpPr>
        <p:spPr bwMode="auto">
          <a:xfrm>
            <a:off x="808038" y="2166938"/>
            <a:ext cx="7969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r>
              <a:rPr lang="zh-CN" altLang="en-US"/>
              <a:t>系列</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42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ea typeface="宋体" charset="-122"/>
              </a:rPr>
              <a:t>9.4 </a:t>
            </a:r>
            <a:r>
              <a:rPr lang="zh-CN" altLang="en-US" smtClean="0">
                <a:ea typeface="宋体" charset="-122"/>
              </a:rPr>
              <a:t>集成稳压电路（续</a:t>
            </a:r>
            <a:r>
              <a:rPr lang="en-US" altLang="zh-CN" smtClean="0">
                <a:ea typeface="宋体" charset="-122"/>
              </a:rPr>
              <a:t>2</a:t>
            </a:r>
            <a:r>
              <a:rPr lang="zh-CN" altLang="en-US" smtClean="0">
                <a:ea typeface="宋体" charset="-122"/>
              </a:rPr>
              <a:t>）</a:t>
            </a:r>
            <a:endParaRPr lang="zh-CN" altLang="en-US" smtClean="0">
              <a:ea typeface="楷体_GB2312" pitchFamily="49" charset="-122"/>
            </a:endParaRPr>
          </a:p>
        </p:txBody>
      </p:sp>
      <p:pic>
        <p:nvPicPr>
          <p:cNvPr id="14542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118" y="847233"/>
            <a:ext cx="5033962"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pic>
        <p:nvPicPr>
          <p:cNvPr id="14542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6388" y="3721100"/>
            <a:ext cx="5027612"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145425" name="Rectangle 17"/>
          <p:cNvSpPr>
            <a:spLocks noChangeArrowheads="1"/>
          </p:cNvSpPr>
          <p:nvPr/>
        </p:nvSpPr>
        <p:spPr bwMode="auto">
          <a:xfrm>
            <a:off x="96837" y="787273"/>
            <a:ext cx="4152099"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p>
            <a:r>
              <a:rPr lang="zh-CN" altLang="en-US" sz="2800" dirty="0"/>
              <a:t>三端集成稳压器典型接法</a:t>
            </a:r>
          </a:p>
        </p:txBody>
      </p:sp>
      <p:sp>
        <p:nvSpPr>
          <p:cNvPr id="145426" name="Text Box 18"/>
          <p:cNvSpPr txBox="1">
            <a:spLocks noChangeArrowheads="1"/>
          </p:cNvSpPr>
          <p:nvPr/>
        </p:nvSpPr>
        <p:spPr bwMode="auto">
          <a:xfrm>
            <a:off x="164892" y="1433358"/>
            <a:ext cx="398147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r>
              <a:rPr lang="zh-CN" altLang="en-US" dirty="0"/>
              <a:t>无极性高频电容主要用于消除寄生振荡，必须在稳压器引脚根部连接。极性电容起输出电压进一步滤波作用。注意极性不能接反。</a:t>
            </a:r>
          </a:p>
        </p:txBody>
      </p:sp>
      <p:sp>
        <p:nvSpPr>
          <p:cNvPr id="145427" name="Text Box 19"/>
          <p:cNvSpPr txBox="1">
            <a:spLocks noChangeArrowheads="1"/>
          </p:cNvSpPr>
          <p:nvPr/>
        </p:nvSpPr>
        <p:spPr bwMode="auto">
          <a:xfrm>
            <a:off x="164891" y="3860153"/>
            <a:ext cx="402311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r>
              <a:rPr lang="zh-CN" altLang="en-US" dirty="0"/>
              <a:t>二极管用于保护稳压器，正常工作时，二极管反向偏置，处于截止状态，在错误连接情况下，二极管导通，保护稳压器。</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43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25"/>
                                        </p:tgtEl>
                                        <p:attrNameLst>
                                          <p:attrName>style.visibility</p:attrName>
                                        </p:attrNameLst>
                                      </p:cBhvr>
                                      <p:to>
                                        <p:strVal val="visible"/>
                                      </p:to>
                                    </p:set>
                                    <p:animEffect transition="in" filter="wipe(left)">
                                      <p:cBhvr>
                                        <p:cTn id="7" dur="500"/>
                                        <p:tgtEl>
                                          <p:spTgt spid="145425"/>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45422"/>
                                        </p:tgtEl>
                                        <p:attrNameLst>
                                          <p:attrName>style.visibility</p:attrName>
                                        </p:attrNameLst>
                                      </p:cBhvr>
                                      <p:to>
                                        <p:strVal val="visible"/>
                                      </p:to>
                                    </p:set>
                                    <p:animEffect transition="in" filter="slide(fromBottom)">
                                      <p:cBhvr>
                                        <p:cTn id="11" dur="500"/>
                                        <p:tgtEl>
                                          <p:spTgt spid="145422"/>
                                        </p:tgtEl>
                                      </p:cBhvr>
                                    </p:animEffect>
                                  </p:childTnLst>
                                </p:cTn>
                              </p:par>
                            </p:childTnLst>
                          </p:cTn>
                        </p:par>
                        <p:par>
                          <p:cTn id="12" fill="hold" nodeType="afterGroup">
                            <p:stCondLst>
                              <p:cond delay="1000"/>
                            </p:stCondLst>
                            <p:childTnLst>
                              <p:par>
                                <p:cTn id="13" presetID="12" presetClass="entr" presetSubtype="4" fill="hold" nodeType="afterEffect">
                                  <p:stCondLst>
                                    <p:cond delay="0"/>
                                  </p:stCondLst>
                                  <p:childTnLst>
                                    <p:set>
                                      <p:cBhvr>
                                        <p:cTn id="14" dur="1" fill="hold">
                                          <p:stCondLst>
                                            <p:cond delay="0"/>
                                          </p:stCondLst>
                                        </p:cTn>
                                        <p:tgtEl>
                                          <p:spTgt spid="145424"/>
                                        </p:tgtEl>
                                        <p:attrNameLst>
                                          <p:attrName>style.visibility</p:attrName>
                                        </p:attrNameLst>
                                      </p:cBhvr>
                                      <p:to>
                                        <p:strVal val="visible"/>
                                      </p:to>
                                    </p:set>
                                    <p:animEffect transition="in" filter="slide(fromBottom)">
                                      <p:cBhvr>
                                        <p:cTn id="15" dur="500"/>
                                        <p:tgtEl>
                                          <p:spTgt spid="1454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100"/>
                                  </p:iterate>
                                  <p:childTnLst>
                                    <p:set>
                                      <p:cBhvr>
                                        <p:cTn id="19" dur="1" fill="hold">
                                          <p:stCondLst>
                                            <p:cond delay="0"/>
                                          </p:stCondLst>
                                        </p:cTn>
                                        <p:tgtEl>
                                          <p:spTgt spid="14542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type="lt">
                                    <p:tmAbs val="100"/>
                                  </p:iterate>
                                  <p:childTnLst>
                                    <p:set>
                                      <p:cBhvr>
                                        <p:cTn id="23" dur="1" fill="hold">
                                          <p:stCondLst>
                                            <p:cond delay="0"/>
                                          </p:stCondLst>
                                        </p:cTn>
                                        <p:tgtEl>
                                          <p:spTgt spid="145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25" grpId="0"/>
      <p:bldP spid="145426" grpId="0"/>
      <p:bldP spid="1454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ea typeface="宋体" charset="-122"/>
              </a:rPr>
              <a:t>9.4 </a:t>
            </a:r>
            <a:r>
              <a:rPr lang="zh-CN" altLang="en-US" smtClean="0">
                <a:ea typeface="宋体" charset="-122"/>
              </a:rPr>
              <a:t>集成稳压电路（续</a:t>
            </a:r>
            <a:r>
              <a:rPr lang="en-US" altLang="zh-CN" smtClean="0">
                <a:ea typeface="宋体" charset="-122"/>
              </a:rPr>
              <a:t>3</a:t>
            </a:r>
            <a:r>
              <a:rPr lang="zh-CN" altLang="en-US" smtClean="0">
                <a:ea typeface="宋体" charset="-122"/>
              </a:rPr>
              <a:t>）</a:t>
            </a:r>
            <a:endParaRPr lang="zh-CN" altLang="en-US" smtClean="0">
              <a:ea typeface="楷体_GB2312" pitchFamily="49" charset="-122"/>
            </a:endParaRPr>
          </a:p>
        </p:txBody>
      </p:sp>
      <p:sp>
        <p:nvSpPr>
          <p:cNvPr id="146436" name="Rectangle 4"/>
          <p:cNvSpPr>
            <a:spLocks noChangeArrowheads="1"/>
          </p:cNvSpPr>
          <p:nvPr/>
        </p:nvSpPr>
        <p:spPr bwMode="auto">
          <a:xfrm>
            <a:off x="152145" y="869968"/>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pPr algn="l">
              <a:lnSpc>
                <a:spcPct val="100000"/>
              </a:lnSpc>
              <a:spcBef>
                <a:spcPct val="0"/>
              </a:spcBef>
              <a:tabLst>
                <a:tab pos="457200" algn="l"/>
              </a:tabLst>
            </a:pPr>
            <a:r>
              <a:rPr lang="zh-CN" altLang="en-US" sz="2800" dirty="0">
                <a:solidFill>
                  <a:srgbClr val="FF0000"/>
                </a:solidFill>
              </a:rPr>
              <a:t>提高输出电压的电路</a:t>
            </a:r>
          </a:p>
        </p:txBody>
      </p:sp>
      <p:grpSp>
        <p:nvGrpSpPr>
          <p:cNvPr id="2" name="Group 65"/>
          <p:cNvGrpSpPr>
            <a:grpSpLocks/>
          </p:cNvGrpSpPr>
          <p:nvPr/>
        </p:nvGrpSpPr>
        <p:grpSpPr bwMode="auto">
          <a:xfrm>
            <a:off x="4057650" y="971550"/>
            <a:ext cx="4665663" cy="2500313"/>
            <a:chOff x="780" y="1006"/>
            <a:chExt cx="2939" cy="1575"/>
          </a:xfrm>
        </p:grpSpPr>
        <p:sp>
          <p:nvSpPr>
            <p:cNvPr id="44043" name="Text Box 8"/>
            <p:cNvSpPr txBox="1">
              <a:spLocks noChangeArrowheads="1"/>
            </p:cNvSpPr>
            <p:nvPr/>
          </p:nvSpPr>
          <p:spPr bwMode="auto">
            <a:xfrm>
              <a:off x="1921" y="1467"/>
              <a:ext cx="372"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00000"/>
                </a:lnSpc>
                <a:spcBef>
                  <a:spcPct val="0"/>
                </a:spcBef>
              </a:pPr>
              <a:r>
                <a:rPr lang="en-US" altLang="zh-CN" b="0">
                  <a:ea typeface="宋体" charset="-122"/>
                </a:rPr>
                <a:t>3</a:t>
              </a:r>
              <a:endParaRPr lang="en-US" altLang="zh-CN" b="0">
                <a:latin typeface="Arial" charset="0"/>
                <a:ea typeface="宋体" charset="-122"/>
              </a:endParaRPr>
            </a:p>
          </p:txBody>
        </p:sp>
        <p:sp>
          <p:nvSpPr>
            <p:cNvPr id="44044" name="Text Box 9"/>
            <p:cNvSpPr txBox="1">
              <a:spLocks noChangeArrowheads="1"/>
            </p:cNvSpPr>
            <p:nvPr/>
          </p:nvSpPr>
          <p:spPr bwMode="auto">
            <a:xfrm>
              <a:off x="2357" y="1018"/>
              <a:ext cx="374"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00000"/>
                </a:lnSpc>
                <a:spcBef>
                  <a:spcPct val="0"/>
                </a:spcBef>
              </a:pPr>
              <a:r>
                <a:rPr lang="en-US" altLang="zh-CN" b="0">
                  <a:ea typeface="宋体" charset="-122"/>
                </a:rPr>
                <a:t>2</a:t>
              </a:r>
              <a:endParaRPr lang="en-US" altLang="zh-CN" b="0">
                <a:latin typeface="Arial" charset="0"/>
                <a:ea typeface="宋体" charset="-122"/>
              </a:endParaRPr>
            </a:p>
          </p:txBody>
        </p:sp>
        <p:sp>
          <p:nvSpPr>
            <p:cNvPr id="44045" name="Text Box 10"/>
            <p:cNvSpPr txBox="1">
              <a:spLocks noChangeArrowheads="1"/>
            </p:cNvSpPr>
            <p:nvPr/>
          </p:nvSpPr>
          <p:spPr bwMode="auto">
            <a:xfrm>
              <a:off x="1203" y="1006"/>
              <a:ext cx="37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00000"/>
                </a:lnSpc>
                <a:spcBef>
                  <a:spcPct val="0"/>
                </a:spcBef>
              </a:pPr>
              <a:r>
                <a:rPr lang="en-US" altLang="zh-CN" b="0">
                  <a:ea typeface="宋体" charset="-122"/>
                </a:rPr>
                <a:t>1</a:t>
              </a:r>
              <a:endParaRPr lang="en-US" altLang="zh-CN" b="0">
                <a:latin typeface="Arial" charset="0"/>
                <a:ea typeface="宋体" charset="-122"/>
              </a:endParaRPr>
            </a:p>
          </p:txBody>
        </p:sp>
        <p:sp>
          <p:nvSpPr>
            <p:cNvPr id="44046" name="Text Box 11"/>
            <p:cNvSpPr txBox="1">
              <a:spLocks noChangeArrowheads="1"/>
            </p:cNvSpPr>
            <p:nvPr/>
          </p:nvSpPr>
          <p:spPr bwMode="auto">
            <a:xfrm>
              <a:off x="3242" y="1404"/>
              <a:ext cx="436" cy="1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00000"/>
                </a:lnSpc>
                <a:spcBef>
                  <a:spcPct val="0"/>
                </a:spcBef>
              </a:pPr>
              <a:r>
                <a:rPr lang="en-US" altLang="zh-CN" b="0">
                  <a:ea typeface="宋体" charset="-122"/>
                </a:rPr>
                <a:t>+</a:t>
              </a:r>
            </a:p>
            <a:p>
              <a:pPr algn="just" eaLnBrk="1" hangingPunct="1">
                <a:lnSpc>
                  <a:spcPct val="100000"/>
                </a:lnSpc>
                <a:spcBef>
                  <a:spcPct val="0"/>
                </a:spcBef>
              </a:pPr>
              <a:endParaRPr lang="en-US" altLang="zh-CN" b="0">
                <a:ea typeface="宋体" charset="-122"/>
              </a:endParaRPr>
            </a:p>
            <a:p>
              <a:pPr algn="just" eaLnBrk="1" hangingPunct="1">
                <a:lnSpc>
                  <a:spcPct val="100000"/>
                </a:lnSpc>
                <a:spcBef>
                  <a:spcPct val="0"/>
                </a:spcBef>
              </a:pPr>
              <a:endParaRPr lang="en-US" altLang="zh-CN" b="0">
                <a:ea typeface="宋体" charset="-122"/>
              </a:endParaRPr>
            </a:p>
            <a:p>
              <a:pPr algn="just" eaLnBrk="1" hangingPunct="1">
                <a:lnSpc>
                  <a:spcPct val="100000"/>
                </a:lnSpc>
                <a:spcBef>
                  <a:spcPct val="0"/>
                </a:spcBef>
              </a:pPr>
              <a:r>
                <a:rPr lang="en-US" altLang="zh-CN" b="0">
                  <a:ea typeface="宋体" charset="-122"/>
                </a:rPr>
                <a:t>_</a:t>
              </a:r>
              <a:endParaRPr lang="en-US" altLang="zh-CN" b="0">
                <a:latin typeface="Arial" charset="0"/>
                <a:ea typeface="宋体" charset="-122"/>
              </a:endParaRPr>
            </a:p>
          </p:txBody>
        </p:sp>
        <p:sp>
          <p:nvSpPr>
            <p:cNvPr id="44047" name="Text Box 12"/>
            <p:cNvSpPr txBox="1">
              <a:spLocks noChangeArrowheads="1"/>
            </p:cNvSpPr>
            <p:nvPr/>
          </p:nvSpPr>
          <p:spPr bwMode="auto">
            <a:xfrm>
              <a:off x="831" y="1388"/>
              <a:ext cx="411" cy="1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00000"/>
                </a:lnSpc>
                <a:spcBef>
                  <a:spcPct val="0"/>
                </a:spcBef>
              </a:pPr>
              <a:r>
                <a:rPr lang="en-US" altLang="zh-CN" b="0">
                  <a:ea typeface="宋体" charset="-122"/>
                </a:rPr>
                <a:t>+</a:t>
              </a:r>
            </a:p>
            <a:p>
              <a:pPr algn="just" eaLnBrk="1" hangingPunct="1">
                <a:lnSpc>
                  <a:spcPct val="100000"/>
                </a:lnSpc>
                <a:spcBef>
                  <a:spcPct val="0"/>
                </a:spcBef>
              </a:pPr>
              <a:endParaRPr lang="en-US" altLang="zh-CN" b="0">
                <a:ea typeface="宋体" charset="-122"/>
              </a:endParaRPr>
            </a:p>
            <a:p>
              <a:pPr algn="just" eaLnBrk="1" hangingPunct="1">
                <a:lnSpc>
                  <a:spcPct val="100000"/>
                </a:lnSpc>
                <a:spcBef>
                  <a:spcPct val="0"/>
                </a:spcBef>
              </a:pPr>
              <a:endParaRPr lang="en-US" altLang="zh-CN" b="0">
                <a:ea typeface="宋体" charset="-122"/>
              </a:endParaRPr>
            </a:p>
            <a:p>
              <a:pPr algn="just" eaLnBrk="1" hangingPunct="1">
                <a:lnSpc>
                  <a:spcPct val="100000"/>
                </a:lnSpc>
                <a:spcBef>
                  <a:spcPct val="0"/>
                </a:spcBef>
              </a:pPr>
              <a:r>
                <a:rPr lang="en-US" altLang="zh-CN">
                  <a:ea typeface="宋体" charset="-122"/>
                </a:rPr>
                <a:t>_</a:t>
              </a:r>
              <a:endParaRPr lang="en-US" altLang="zh-CN">
                <a:latin typeface="Arial" charset="0"/>
                <a:ea typeface="宋体" charset="-122"/>
              </a:endParaRPr>
            </a:p>
          </p:txBody>
        </p:sp>
        <p:sp>
          <p:nvSpPr>
            <p:cNvPr id="44048" name="Text Box 13"/>
            <p:cNvSpPr txBox="1">
              <a:spLocks noChangeArrowheads="1"/>
            </p:cNvSpPr>
            <p:nvPr/>
          </p:nvSpPr>
          <p:spPr bwMode="auto">
            <a:xfrm>
              <a:off x="2627" y="1753"/>
              <a:ext cx="487"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00000"/>
                </a:lnSpc>
                <a:spcBef>
                  <a:spcPct val="0"/>
                </a:spcBef>
              </a:pPr>
              <a:r>
                <a:rPr lang="en-US" altLang="zh-CN" i="1">
                  <a:ea typeface="宋体" charset="-122"/>
                </a:rPr>
                <a:t>C</a:t>
              </a:r>
              <a:r>
                <a:rPr lang="en-US" altLang="zh-CN" b="0" baseline="-25000">
                  <a:ea typeface="宋体" charset="-122"/>
                </a:rPr>
                <a:t>O</a:t>
              </a:r>
              <a:endParaRPr lang="en-US" altLang="zh-CN" b="0">
                <a:ea typeface="宋体" charset="-122"/>
              </a:endParaRPr>
            </a:p>
          </p:txBody>
        </p:sp>
        <p:sp>
          <p:nvSpPr>
            <p:cNvPr id="44049" name="Text Box 14"/>
            <p:cNvSpPr txBox="1">
              <a:spLocks noChangeArrowheads="1"/>
            </p:cNvSpPr>
            <p:nvPr/>
          </p:nvSpPr>
          <p:spPr bwMode="auto">
            <a:xfrm>
              <a:off x="1400" y="1540"/>
              <a:ext cx="48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00000"/>
                </a:lnSpc>
                <a:spcBef>
                  <a:spcPct val="0"/>
                </a:spcBef>
              </a:pPr>
              <a:r>
                <a:rPr lang="en-US" altLang="zh-CN" i="1">
                  <a:ea typeface="宋体" charset="-122"/>
                </a:rPr>
                <a:t>C</a:t>
              </a:r>
              <a:r>
                <a:rPr lang="en-US" altLang="zh-CN" i="1" baseline="-25000">
                  <a:ea typeface="宋体" charset="-122"/>
                </a:rPr>
                <a:t>i</a:t>
              </a:r>
              <a:endParaRPr lang="en-US" altLang="zh-CN" i="1">
                <a:latin typeface="Arial" charset="0"/>
                <a:ea typeface="宋体" charset="-122"/>
              </a:endParaRPr>
            </a:p>
          </p:txBody>
        </p:sp>
        <p:sp>
          <p:nvSpPr>
            <p:cNvPr id="44050" name="Line 15"/>
            <p:cNvSpPr>
              <a:spLocks noChangeShapeType="1"/>
            </p:cNvSpPr>
            <p:nvPr/>
          </p:nvSpPr>
          <p:spPr bwMode="auto">
            <a:xfrm>
              <a:off x="1039" y="1305"/>
              <a:ext cx="235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1" name="Rectangle 16"/>
            <p:cNvSpPr>
              <a:spLocks noChangeArrowheads="1"/>
            </p:cNvSpPr>
            <p:nvPr/>
          </p:nvSpPr>
          <p:spPr bwMode="auto">
            <a:xfrm>
              <a:off x="1552" y="1081"/>
              <a:ext cx="756" cy="411"/>
            </a:xfrm>
            <a:prstGeom prst="rect">
              <a:avLst/>
            </a:prstGeom>
            <a:solidFill>
              <a:srgbClr val="EAEAEA"/>
            </a:solidFill>
            <a:ln w="28575">
              <a:solidFill>
                <a:srgbClr val="000000"/>
              </a:solidFill>
              <a:miter lim="800000"/>
              <a:headEnd/>
              <a:tailEnd/>
            </a:ln>
          </p:spPr>
          <p:txBody>
            <a:bodyPr/>
            <a:lstStyle/>
            <a:p>
              <a:endParaRPr lang="zh-CN" altLang="en-US"/>
            </a:p>
          </p:txBody>
        </p:sp>
        <p:sp>
          <p:nvSpPr>
            <p:cNvPr id="44052" name="Text Box 17"/>
            <p:cNvSpPr txBox="1">
              <a:spLocks noChangeArrowheads="1"/>
            </p:cNvSpPr>
            <p:nvPr/>
          </p:nvSpPr>
          <p:spPr bwMode="auto">
            <a:xfrm>
              <a:off x="1562" y="1106"/>
              <a:ext cx="71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00000"/>
                </a:lnSpc>
                <a:spcBef>
                  <a:spcPct val="0"/>
                </a:spcBef>
              </a:pPr>
              <a:r>
                <a:rPr lang="en-US" altLang="zh-CN" b="0">
                  <a:ea typeface="宋体" charset="-122"/>
                </a:rPr>
                <a:t>W78xx</a:t>
              </a:r>
              <a:endParaRPr lang="en-US" altLang="zh-CN" b="0">
                <a:latin typeface="Arial" charset="0"/>
                <a:ea typeface="宋体" charset="-122"/>
              </a:endParaRPr>
            </a:p>
          </p:txBody>
        </p:sp>
        <p:sp>
          <p:nvSpPr>
            <p:cNvPr id="44053" name="Line 18"/>
            <p:cNvSpPr>
              <a:spLocks noChangeShapeType="1"/>
            </p:cNvSpPr>
            <p:nvPr/>
          </p:nvSpPr>
          <p:spPr bwMode="auto">
            <a:xfrm>
              <a:off x="1357" y="1305"/>
              <a:ext cx="0" cy="1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4" name="Line 19"/>
            <p:cNvSpPr>
              <a:spLocks noChangeShapeType="1"/>
            </p:cNvSpPr>
            <p:nvPr/>
          </p:nvSpPr>
          <p:spPr bwMode="auto">
            <a:xfrm>
              <a:off x="2526" y="1305"/>
              <a:ext cx="0" cy="125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20"/>
            <p:cNvSpPr>
              <a:spLocks noChangeShapeType="1"/>
            </p:cNvSpPr>
            <p:nvPr/>
          </p:nvSpPr>
          <p:spPr bwMode="auto">
            <a:xfrm>
              <a:off x="1909" y="1504"/>
              <a:ext cx="0" cy="41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Line 21"/>
            <p:cNvSpPr>
              <a:spLocks noChangeShapeType="1"/>
            </p:cNvSpPr>
            <p:nvPr/>
          </p:nvSpPr>
          <p:spPr bwMode="auto">
            <a:xfrm>
              <a:off x="1039" y="2438"/>
              <a:ext cx="242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7" name="Line 22"/>
            <p:cNvSpPr>
              <a:spLocks noChangeShapeType="1"/>
            </p:cNvSpPr>
            <p:nvPr/>
          </p:nvSpPr>
          <p:spPr bwMode="auto">
            <a:xfrm flipV="1">
              <a:off x="2437" y="2550"/>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8" name="Text Box 23"/>
            <p:cNvSpPr txBox="1">
              <a:spLocks noChangeArrowheads="1"/>
            </p:cNvSpPr>
            <p:nvPr/>
          </p:nvSpPr>
          <p:spPr bwMode="auto">
            <a:xfrm>
              <a:off x="1257" y="1431"/>
              <a:ext cx="33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endParaRPr lang="zh-CN" altLang="zh-CN" b="0">
                <a:latin typeface="Arial" charset="0"/>
                <a:ea typeface="宋体" charset="-122"/>
              </a:endParaRPr>
            </a:p>
          </p:txBody>
        </p:sp>
        <p:grpSp>
          <p:nvGrpSpPr>
            <p:cNvPr id="44059" name="Group 64"/>
            <p:cNvGrpSpPr>
              <a:grpSpLocks/>
            </p:cNvGrpSpPr>
            <p:nvPr/>
          </p:nvGrpSpPr>
          <p:grpSpPr bwMode="auto">
            <a:xfrm>
              <a:off x="1265" y="1669"/>
              <a:ext cx="195" cy="448"/>
              <a:chOff x="1265" y="1669"/>
              <a:chExt cx="195" cy="448"/>
            </a:xfrm>
          </p:grpSpPr>
          <p:sp>
            <p:nvSpPr>
              <p:cNvPr id="44088" name="Line 25"/>
              <p:cNvSpPr>
                <a:spLocks noChangeShapeType="1"/>
              </p:cNvSpPr>
              <p:nvPr/>
            </p:nvSpPr>
            <p:spPr bwMode="auto">
              <a:xfrm rot="-5400000">
                <a:off x="1363" y="1837"/>
                <a:ext cx="0" cy="19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9" name="Line 26"/>
              <p:cNvSpPr>
                <a:spLocks noChangeShapeType="1"/>
              </p:cNvSpPr>
              <p:nvPr/>
            </p:nvSpPr>
            <p:spPr bwMode="auto">
              <a:xfrm rot="-5400000">
                <a:off x="1269" y="2026"/>
                <a:ext cx="18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90" name="Line 27"/>
              <p:cNvSpPr>
                <a:spLocks noChangeShapeType="1"/>
              </p:cNvSpPr>
              <p:nvPr/>
            </p:nvSpPr>
            <p:spPr bwMode="auto">
              <a:xfrm rot="-5400000">
                <a:off x="1269" y="1761"/>
                <a:ext cx="18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91" name="Rectangle 28"/>
              <p:cNvSpPr>
                <a:spLocks noChangeArrowheads="1"/>
              </p:cNvSpPr>
              <p:nvPr/>
            </p:nvSpPr>
            <p:spPr bwMode="auto">
              <a:xfrm rot="-5400000">
                <a:off x="1330" y="1801"/>
                <a:ext cx="62"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92" name="Line 29"/>
              <p:cNvSpPr>
                <a:spLocks noChangeShapeType="1"/>
              </p:cNvSpPr>
              <p:nvPr/>
            </p:nvSpPr>
            <p:spPr bwMode="auto">
              <a:xfrm rot="-5400000">
                <a:off x="1363" y="1751"/>
                <a:ext cx="0" cy="19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60" name="Oval 30"/>
            <p:cNvSpPr>
              <a:spLocks noChangeArrowheads="1"/>
            </p:cNvSpPr>
            <p:nvPr/>
          </p:nvSpPr>
          <p:spPr bwMode="auto">
            <a:xfrm>
              <a:off x="3405" y="2417"/>
              <a:ext cx="49" cy="48"/>
            </a:xfrm>
            <a:prstGeom prst="ellipse">
              <a:avLst/>
            </a:prstGeom>
            <a:solidFill>
              <a:srgbClr val="FFFFFF"/>
            </a:solidFill>
            <a:ln w="12700">
              <a:solidFill>
                <a:srgbClr val="000000"/>
              </a:solidFill>
              <a:round/>
              <a:headEnd/>
              <a:tailEnd/>
            </a:ln>
          </p:spPr>
          <p:txBody>
            <a:bodyPr/>
            <a:lstStyle/>
            <a:p>
              <a:endParaRPr lang="zh-CN" altLang="en-US"/>
            </a:p>
          </p:txBody>
        </p:sp>
        <p:sp>
          <p:nvSpPr>
            <p:cNvPr id="44061" name="Oval 31"/>
            <p:cNvSpPr>
              <a:spLocks noChangeArrowheads="1"/>
            </p:cNvSpPr>
            <p:nvPr/>
          </p:nvSpPr>
          <p:spPr bwMode="auto">
            <a:xfrm>
              <a:off x="3379" y="1288"/>
              <a:ext cx="49" cy="46"/>
            </a:xfrm>
            <a:prstGeom prst="ellipse">
              <a:avLst/>
            </a:prstGeom>
            <a:solidFill>
              <a:srgbClr val="FFFFFF"/>
            </a:solidFill>
            <a:ln w="12700">
              <a:solidFill>
                <a:srgbClr val="000000"/>
              </a:solidFill>
              <a:round/>
              <a:headEnd/>
              <a:tailEnd/>
            </a:ln>
          </p:spPr>
          <p:txBody>
            <a:bodyPr/>
            <a:lstStyle/>
            <a:p>
              <a:endParaRPr lang="zh-CN" altLang="en-US"/>
            </a:p>
          </p:txBody>
        </p:sp>
        <p:sp>
          <p:nvSpPr>
            <p:cNvPr id="44062" name="Oval 32"/>
            <p:cNvSpPr>
              <a:spLocks noChangeArrowheads="1"/>
            </p:cNvSpPr>
            <p:nvPr/>
          </p:nvSpPr>
          <p:spPr bwMode="auto">
            <a:xfrm>
              <a:off x="1022" y="2419"/>
              <a:ext cx="49" cy="48"/>
            </a:xfrm>
            <a:prstGeom prst="ellipse">
              <a:avLst/>
            </a:prstGeom>
            <a:solidFill>
              <a:srgbClr val="FFFFFF"/>
            </a:solidFill>
            <a:ln w="12700">
              <a:solidFill>
                <a:srgbClr val="000000"/>
              </a:solidFill>
              <a:round/>
              <a:headEnd/>
              <a:tailEnd/>
            </a:ln>
          </p:spPr>
          <p:txBody>
            <a:bodyPr/>
            <a:lstStyle/>
            <a:p>
              <a:endParaRPr lang="zh-CN" altLang="en-US"/>
            </a:p>
          </p:txBody>
        </p:sp>
        <p:sp>
          <p:nvSpPr>
            <p:cNvPr id="44063" name="Oval 33"/>
            <p:cNvSpPr>
              <a:spLocks noChangeArrowheads="1"/>
            </p:cNvSpPr>
            <p:nvPr/>
          </p:nvSpPr>
          <p:spPr bwMode="auto">
            <a:xfrm>
              <a:off x="1007" y="1288"/>
              <a:ext cx="49" cy="46"/>
            </a:xfrm>
            <a:prstGeom prst="ellipse">
              <a:avLst/>
            </a:prstGeom>
            <a:solidFill>
              <a:srgbClr val="FFFFFF"/>
            </a:solidFill>
            <a:ln w="12700">
              <a:solidFill>
                <a:srgbClr val="000000"/>
              </a:solidFill>
              <a:round/>
              <a:headEnd/>
              <a:tailEnd/>
            </a:ln>
          </p:spPr>
          <p:txBody>
            <a:bodyPr/>
            <a:lstStyle/>
            <a:p>
              <a:endParaRPr lang="zh-CN" altLang="en-US"/>
            </a:p>
          </p:txBody>
        </p:sp>
        <p:sp>
          <p:nvSpPr>
            <p:cNvPr id="44064" name="Text Box 34"/>
            <p:cNvSpPr txBox="1">
              <a:spLocks noChangeArrowheads="1"/>
            </p:cNvSpPr>
            <p:nvPr/>
          </p:nvSpPr>
          <p:spPr bwMode="auto">
            <a:xfrm>
              <a:off x="780" y="1765"/>
              <a:ext cx="487"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00000"/>
                </a:lnSpc>
                <a:spcBef>
                  <a:spcPct val="0"/>
                </a:spcBef>
              </a:pPr>
              <a:r>
                <a:rPr lang="en-US" altLang="zh-CN" i="1">
                  <a:ea typeface="宋体" charset="-122"/>
                </a:rPr>
                <a:t>U</a:t>
              </a:r>
              <a:r>
                <a:rPr lang="en-US" altLang="zh-CN" i="1" baseline="-25000">
                  <a:ea typeface="宋体" charset="-122"/>
                </a:rPr>
                <a:t>i</a:t>
              </a:r>
              <a:endParaRPr lang="en-US" altLang="zh-CN" i="1">
                <a:latin typeface="Arial" charset="0"/>
                <a:ea typeface="宋体" charset="-122"/>
              </a:endParaRPr>
            </a:p>
          </p:txBody>
        </p:sp>
        <p:sp>
          <p:nvSpPr>
            <p:cNvPr id="44065" name="Text Box 35"/>
            <p:cNvSpPr txBox="1">
              <a:spLocks noChangeArrowheads="1"/>
            </p:cNvSpPr>
            <p:nvPr/>
          </p:nvSpPr>
          <p:spPr bwMode="auto">
            <a:xfrm>
              <a:off x="3232" y="1678"/>
              <a:ext cx="48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00000"/>
                </a:lnSpc>
                <a:spcBef>
                  <a:spcPct val="0"/>
                </a:spcBef>
              </a:pPr>
              <a:r>
                <a:rPr lang="en-US" altLang="zh-CN" b="0" i="1">
                  <a:ea typeface="宋体" charset="-122"/>
                </a:rPr>
                <a:t>U</a:t>
              </a:r>
              <a:r>
                <a:rPr lang="en-US" altLang="zh-CN" b="0" baseline="-25000">
                  <a:ea typeface="宋体" charset="-122"/>
                </a:rPr>
                <a:t>O</a:t>
              </a:r>
              <a:endParaRPr lang="en-US" altLang="zh-CN" b="0">
                <a:latin typeface="Arial" charset="0"/>
                <a:ea typeface="宋体" charset="-122"/>
              </a:endParaRPr>
            </a:p>
          </p:txBody>
        </p:sp>
        <p:sp>
          <p:nvSpPr>
            <p:cNvPr id="44066" name="Rectangle 36"/>
            <p:cNvSpPr>
              <a:spLocks noChangeArrowheads="1"/>
            </p:cNvSpPr>
            <p:nvPr/>
          </p:nvSpPr>
          <p:spPr bwMode="auto">
            <a:xfrm rot="-5400000">
              <a:off x="2409" y="1585"/>
              <a:ext cx="249" cy="83"/>
            </a:xfrm>
            <a:prstGeom prst="rect">
              <a:avLst/>
            </a:prstGeom>
            <a:solidFill>
              <a:srgbClr val="EAEAEA"/>
            </a:solidFill>
            <a:ln w="28575">
              <a:solidFill>
                <a:srgbClr val="000000"/>
              </a:solidFill>
              <a:miter lim="800000"/>
              <a:headEnd/>
              <a:tailEnd/>
            </a:ln>
          </p:spPr>
          <p:txBody>
            <a:bodyPr/>
            <a:lstStyle/>
            <a:p>
              <a:endParaRPr lang="zh-CN" altLang="en-US"/>
            </a:p>
          </p:txBody>
        </p:sp>
        <p:grpSp>
          <p:nvGrpSpPr>
            <p:cNvPr id="44067" name="Group 63"/>
            <p:cNvGrpSpPr>
              <a:grpSpLocks/>
            </p:cNvGrpSpPr>
            <p:nvPr/>
          </p:nvGrpSpPr>
          <p:grpSpPr bwMode="auto">
            <a:xfrm>
              <a:off x="2451" y="2066"/>
              <a:ext cx="157" cy="137"/>
              <a:chOff x="2451" y="2066"/>
              <a:chExt cx="157" cy="137"/>
            </a:xfrm>
          </p:grpSpPr>
          <p:grpSp>
            <p:nvGrpSpPr>
              <p:cNvPr id="44084" name="Group 38"/>
              <p:cNvGrpSpPr>
                <a:grpSpLocks/>
              </p:cNvGrpSpPr>
              <p:nvPr/>
            </p:nvGrpSpPr>
            <p:grpSpPr bwMode="auto">
              <a:xfrm rot="16200000" flipH="1">
                <a:off x="2464" y="2058"/>
                <a:ext cx="132" cy="157"/>
                <a:chOff x="2793" y="1735"/>
                <a:chExt cx="206" cy="292"/>
              </a:xfrm>
            </p:grpSpPr>
            <p:sp>
              <p:nvSpPr>
                <p:cNvPr id="44086" name="AutoShape 39"/>
                <p:cNvSpPr>
                  <a:spLocks noChangeArrowheads="1"/>
                </p:cNvSpPr>
                <p:nvPr/>
              </p:nvSpPr>
              <p:spPr bwMode="auto">
                <a:xfrm rot="-5400000">
                  <a:off x="2759" y="1787"/>
                  <a:ext cx="288" cy="192"/>
                </a:xfrm>
                <a:prstGeom prst="triangle">
                  <a:avLst>
                    <a:gd name="adj" fmla="val 50000"/>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87" name="Line 40"/>
                <p:cNvSpPr>
                  <a:spLocks noChangeShapeType="1"/>
                </p:cNvSpPr>
                <p:nvPr/>
              </p:nvSpPr>
              <p:spPr bwMode="auto">
                <a:xfrm rot="-5400000">
                  <a:off x="2648" y="1880"/>
                  <a:ext cx="29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85" name="Line 41"/>
              <p:cNvSpPr>
                <a:spLocks noChangeShapeType="1"/>
              </p:cNvSpPr>
              <p:nvPr/>
            </p:nvSpPr>
            <p:spPr bwMode="auto">
              <a:xfrm>
                <a:off x="2601" y="2066"/>
                <a:ext cx="0" cy="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68" name="Line 42"/>
            <p:cNvSpPr>
              <a:spLocks noChangeShapeType="1"/>
            </p:cNvSpPr>
            <p:nvPr/>
          </p:nvSpPr>
          <p:spPr bwMode="auto">
            <a:xfrm>
              <a:off x="1909" y="1917"/>
              <a:ext cx="62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9" name="Oval 43"/>
            <p:cNvSpPr>
              <a:spLocks noChangeArrowheads="1"/>
            </p:cNvSpPr>
            <p:nvPr/>
          </p:nvSpPr>
          <p:spPr bwMode="auto">
            <a:xfrm>
              <a:off x="2496" y="2417"/>
              <a:ext cx="45" cy="33"/>
            </a:xfrm>
            <a:prstGeom prst="ellipse">
              <a:avLst/>
            </a:prstGeom>
            <a:solidFill>
              <a:srgbClr val="000000"/>
            </a:solidFill>
            <a:ln w="9525">
              <a:solidFill>
                <a:srgbClr val="000000"/>
              </a:solidFill>
              <a:round/>
              <a:headEnd/>
              <a:tailEnd/>
            </a:ln>
          </p:spPr>
          <p:txBody>
            <a:bodyPr/>
            <a:lstStyle/>
            <a:p>
              <a:endParaRPr lang="zh-CN" altLang="en-US"/>
            </a:p>
          </p:txBody>
        </p:sp>
        <p:sp>
          <p:nvSpPr>
            <p:cNvPr id="44070" name="Line 44"/>
            <p:cNvSpPr>
              <a:spLocks noChangeShapeType="1"/>
            </p:cNvSpPr>
            <p:nvPr/>
          </p:nvSpPr>
          <p:spPr bwMode="auto">
            <a:xfrm>
              <a:off x="3076" y="1319"/>
              <a:ext cx="0" cy="112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4071" name="Group 62"/>
            <p:cNvGrpSpPr>
              <a:grpSpLocks/>
            </p:cNvGrpSpPr>
            <p:nvPr/>
          </p:nvGrpSpPr>
          <p:grpSpPr bwMode="auto">
            <a:xfrm>
              <a:off x="2986" y="1657"/>
              <a:ext cx="192" cy="448"/>
              <a:chOff x="2986" y="1657"/>
              <a:chExt cx="192" cy="448"/>
            </a:xfrm>
          </p:grpSpPr>
          <p:sp>
            <p:nvSpPr>
              <p:cNvPr id="44079" name="Line 46"/>
              <p:cNvSpPr>
                <a:spLocks noChangeShapeType="1"/>
              </p:cNvSpPr>
              <p:nvPr/>
            </p:nvSpPr>
            <p:spPr bwMode="auto">
              <a:xfrm rot="-5400000">
                <a:off x="3082" y="1827"/>
                <a:ext cx="0" cy="19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0" name="Line 47"/>
              <p:cNvSpPr>
                <a:spLocks noChangeShapeType="1"/>
              </p:cNvSpPr>
              <p:nvPr/>
            </p:nvSpPr>
            <p:spPr bwMode="auto">
              <a:xfrm rot="-5400000">
                <a:off x="2989" y="2014"/>
                <a:ext cx="18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1" name="Line 48"/>
              <p:cNvSpPr>
                <a:spLocks noChangeShapeType="1"/>
              </p:cNvSpPr>
              <p:nvPr/>
            </p:nvSpPr>
            <p:spPr bwMode="auto">
              <a:xfrm rot="-5400000">
                <a:off x="2989" y="1749"/>
                <a:ext cx="18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2" name="Rectangle 49"/>
              <p:cNvSpPr>
                <a:spLocks noChangeArrowheads="1"/>
              </p:cNvSpPr>
              <p:nvPr/>
            </p:nvSpPr>
            <p:spPr bwMode="auto">
              <a:xfrm rot="-5400000">
                <a:off x="3049" y="1791"/>
                <a:ext cx="62" cy="1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83" name="Line 50"/>
              <p:cNvSpPr>
                <a:spLocks noChangeShapeType="1"/>
              </p:cNvSpPr>
              <p:nvPr/>
            </p:nvSpPr>
            <p:spPr bwMode="auto">
              <a:xfrm rot="-5400000">
                <a:off x="3082" y="1741"/>
                <a:ext cx="0" cy="19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72" name="Group 61"/>
            <p:cNvGrpSpPr>
              <a:grpSpLocks/>
            </p:cNvGrpSpPr>
            <p:nvPr/>
          </p:nvGrpSpPr>
          <p:grpSpPr bwMode="auto">
            <a:xfrm>
              <a:off x="2616" y="1494"/>
              <a:ext cx="64" cy="323"/>
              <a:chOff x="2616" y="1494"/>
              <a:chExt cx="64" cy="323"/>
            </a:xfrm>
          </p:grpSpPr>
          <p:sp>
            <p:nvSpPr>
              <p:cNvPr id="44076" name="Line 52"/>
              <p:cNvSpPr>
                <a:spLocks noChangeShapeType="1"/>
              </p:cNvSpPr>
              <p:nvPr/>
            </p:nvSpPr>
            <p:spPr bwMode="auto">
              <a:xfrm rot="5400000">
                <a:off x="2486" y="1656"/>
                <a:ext cx="323" cy="0"/>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4077" name="Line 53"/>
              <p:cNvSpPr>
                <a:spLocks noChangeShapeType="1"/>
              </p:cNvSpPr>
              <p:nvPr/>
            </p:nvSpPr>
            <p:spPr bwMode="auto">
              <a:xfrm rot="5400000">
                <a:off x="2638" y="1749"/>
                <a:ext cx="52" cy="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8" name="Line 54"/>
              <p:cNvSpPr>
                <a:spLocks noChangeShapeType="1"/>
              </p:cNvSpPr>
              <p:nvPr/>
            </p:nvSpPr>
            <p:spPr bwMode="auto">
              <a:xfrm rot="5400000" flipV="1">
                <a:off x="2599" y="1756"/>
                <a:ext cx="66" cy="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73" name="Line 56"/>
            <p:cNvSpPr>
              <a:spLocks noChangeShapeType="1"/>
            </p:cNvSpPr>
            <p:nvPr/>
          </p:nvSpPr>
          <p:spPr bwMode="auto">
            <a:xfrm rot="5400000">
              <a:off x="2202" y="2169"/>
              <a:ext cx="323" cy="0"/>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4074" name="Text Box 59"/>
            <p:cNvSpPr txBox="1">
              <a:spLocks noChangeArrowheads="1"/>
            </p:cNvSpPr>
            <p:nvPr/>
          </p:nvSpPr>
          <p:spPr bwMode="auto">
            <a:xfrm>
              <a:off x="1975" y="2043"/>
              <a:ext cx="3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b="0" i="1">
                  <a:ea typeface="宋体" charset="-122"/>
                </a:rPr>
                <a:t>U</a:t>
              </a:r>
              <a:r>
                <a:rPr lang="en-US" altLang="zh-CN" b="0" i="1" baseline="-25000">
                  <a:ea typeface="宋体" charset="-122"/>
                </a:rPr>
                <a:t>Z</a:t>
              </a:r>
              <a:endParaRPr lang="en-US" altLang="zh-CN" b="0" i="1">
                <a:ea typeface="宋体" charset="-122"/>
              </a:endParaRPr>
            </a:p>
          </p:txBody>
        </p:sp>
        <p:sp>
          <p:nvSpPr>
            <p:cNvPr id="44075" name="Text Box 60"/>
            <p:cNvSpPr txBox="1">
              <a:spLocks noChangeArrowheads="1"/>
            </p:cNvSpPr>
            <p:nvPr/>
          </p:nvSpPr>
          <p:spPr bwMode="auto">
            <a:xfrm>
              <a:off x="2603" y="1297"/>
              <a:ext cx="3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b="0" i="1">
                  <a:ea typeface="宋体" charset="-122"/>
                </a:rPr>
                <a:t>U</a:t>
              </a:r>
              <a:r>
                <a:rPr lang="en-US" altLang="zh-CN" b="0" i="1" baseline="-25000">
                  <a:ea typeface="宋体" charset="-122"/>
                </a:rPr>
                <a:t>xx</a:t>
              </a:r>
              <a:endParaRPr lang="en-US" altLang="zh-CN" b="0" i="1">
                <a:ea typeface="宋体" charset="-122"/>
              </a:endParaRPr>
            </a:p>
          </p:txBody>
        </p:sp>
      </p:grpSp>
      <p:sp>
        <p:nvSpPr>
          <p:cNvPr id="146498" name="Rectangle 66"/>
          <p:cNvSpPr>
            <a:spLocks noChangeArrowheads="1"/>
          </p:cNvSpPr>
          <p:nvPr/>
        </p:nvSpPr>
        <p:spPr bwMode="auto">
          <a:xfrm>
            <a:off x="724693" y="1504156"/>
            <a:ext cx="26066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p>
            <a:pPr algn="just"/>
            <a:r>
              <a:rPr kumimoji="1" lang="zh-CN" altLang="en-US" dirty="0"/>
              <a:t>固定输出电压</a:t>
            </a:r>
            <a:r>
              <a:rPr kumimoji="1" lang="en-US" altLang="zh-CN" dirty="0"/>
              <a:t>:</a:t>
            </a:r>
          </a:p>
          <a:p>
            <a:pPr algn="just"/>
            <a:r>
              <a:rPr kumimoji="1" lang="en-US" altLang="zh-CN" i="1" dirty="0"/>
              <a:t>U</a:t>
            </a:r>
            <a:r>
              <a:rPr kumimoji="1" lang="en-US" altLang="zh-CN" baseline="-25000" dirty="0"/>
              <a:t>O</a:t>
            </a:r>
            <a:r>
              <a:rPr kumimoji="1" lang="en-US" altLang="zh-CN" i="1" dirty="0"/>
              <a:t>= U</a:t>
            </a:r>
            <a:r>
              <a:rPr kumimoji="1" lang="en-US" altLang="zh-CN" baseline="-25000" dirty="0"/>
              <a:t>XX </a:t>
            </a:r>
            <a:r>
              <a:rPr kumimoji="1" lang="en-US" altLang="zh-CN" i="1" dirty="0"/>
              <a:t>+ U</a:t>
            </a:r>
            <a:r>
              <a:rPr kumimoji="1" lang="en-US" altLang="zh-CN" baseline="-25000" dirty="0"/>
              <a:t>Z</a:t>
            </a:r>
          </a:p>
        </p:txBody>
      </p:sp>
      <p:sp>
        <p:nvSpPr>
          <p:cNvPr id="146499" name="Rectangle 67"/>
          <p:cNvSpPr>
            <a:spLocks noChangeArrowheads="1"/>
          </p:cNvSpPr>
          <p:nvPr/>
        </p:nvSpPr>
        <p:spPr bwMode="auto">
          <a:xfrm>
            <a:off x="207728" y="3366960"/>
            <a:ext cx="3430747"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p>
            <a:r>
              <a:rPr lang="zh-CN" altLang="en-US" sz="2800" dirty="0">
                <a:solidFill>
                  <a:srgbClr val="FF0000"/>
                </a:solidFill>
              </a:rPr>
              <a:t>提高输出电流的电路</a:t>
            </a:r>
          </a:p>
        </p:txBody>
      </p:sp>
      <p:pic>
        <p:nvPicPr>
          <p:cNvPr id="146552" name="Picture 1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3606800"/>
            <a:ext cx="4568825"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146553" name="Text Box 121"/>
          <p:cNvSpPr txBox="1">
            <a:spLocks noChangeArrowheads="1"/>
          </p:cNvSpPr>
          <p:nvPr/>
        </p:nvSpPr>
        <p:spPr bwMode="auto">
          <a:xfrm>
            <a:off x="885825" y="4062413"/>
            <a:ext cx="2362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5000"/>
              </a:lnSpc>
              <a:spcBef>
                <a:spcPct val="0"/>
              </a:spcBef>
            </a:pPr>
            <a:r>
              <a:rPr kumimoji="1" lang="en-US" altLang="zh-CN" i="1">
                <a:ea typeface="宋体" charset="-122"/>
              </a:rPr>
              <a:t>I</a:t>
            </a:r>
            <a:r>
              <a:rPr kumimoji="1" lang="en-US" altLang="zh-CN" baseline="-25000">
                <a:ea typeface="宋体" charset="-122"/>
              </a:rPr>
              <a:t>O</a:t>
            </a:r>
            <a:r>
              <a:rPr kumimoji="1" lang="en-US" altLang="zh-CN">
                <a:ea typeface="宋体" charset="-122"/>
                <a:sym typeface="Symbol" pitchFamily="18" charset="2"/>
              </a:rPr>
              <a:t>=</a:t>
            </a:r>
            <a:r>
              <a:rPr kumimoji="1" lang="en-US" altLang="zh-CN" i="1">
                <a:ea typeface="宋体" charset="-122"/>
              </a:rPr>
              <a:t> I</a:t>
            </a:r>
            <a:r>
              <a:rPr kumimoji="1" lang="en-US" altLang="zh-CN" baseline="-25000">
                <a:ea typeface="宋体" charset="-122"/>
              </a:rPr>
              <a:t>2 </a:t>
            </a:r>
            <a:r>
              <a:rPr kumimoji="1" lang="en-US" altLang="zh-CN" i="1">
                <a:ea typeface="宋体" charset="-122"/>
              </a:rPr>
              <a:t>+ I</a:t>
            </a:r>
            <a:r>
              <a:rPr kumimoji="1" lang="en-US" altLang="zh-CN" baseline="-25000">
                <a:ea typeface="宋体" charset="-122"/>
              </a:rPr>
              <a:t>C</a:t>
            </a:r>
          </a:p>
        </p:txBody>
      </p:sp>
      <p:sp>
        <p:nvSpPr>
          <p:cNvPr id="146554" name="Text Box 122"/>
          <p:cNvSpPr txBox="1">
            <a:spLocks noChangeArrowheads="1"/>
          </p:cNvSpPr>
          <p:nvPr/>
        </p:nvSpPr>
        <p:spPr bwMode="auto">
          <a:xfrm>
            <a:off x="352425" y="4543425"/>
            <a:ext cx="39465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5000"/>
              </a:lnSpc>
              <a:spcBef>
                <a:spcPct val="0"/>
              </a:spcBef>
            </a:pPr>
            <a:r>
              <a:rPr kumimoji="1" lang="en-US" altLang="zh-CN"/>
              <a:t>      </a:t>
            </a:r>
            <a:r>
              <a:rPr kumimoji="1" lang="zh-CN" altLang="en-US"/>
              <a:t>当 </a:t>
            </a:r>
            <a:r>
              <a:rPr kumimoji="1" lang="en-US" altLang="zh-CN" i="1"/>
              <a:t>I</a:t>
            </a:r>
            <a:r>
              <a:rPr kumimoji="1" lang="en-US" altLang="zh-CN" baseline="-25000"/>
              <a:t>O</a:t>
            </a:r>
            <a:r>
              <a:rPr kumimoji="1" lang="zh-CN" altLang="en-US">
                <a:sym typeface="Symbol" pitchFamily="18" charset="2"/>
              </a:rPr>
              <a:t>较小时，</a:t>
            </a:r>
            <a:r>
              <a:rPr kumimoji="1" lang="en-US" altLang="zh-CN" i="1">
                <a:sym typeface="Symbol" pitchFamily="18" charset="2"/>
              </a:rPr>
              <a:t>U</a:t>
            </a:r>
            <a:r>
              <a:rPr kumimoji="1" lang="en-US" altLang="zh-CN" baseline="-25000">
                <a:sym typeface="Symbol" pitchFamily="18" charset="2"/>
              </a:rPr>
              <a:t>R</a:t>
            </a:r>
            <a:r>
              <a:rPr kumimoji="1" lang="zh-CN" altLang="en-US">
                <a:sym typeface="Symbol" pitchFamily="18" charset="2"/>
              </a:rPr>
              <a:t>较小，</a:t>
            </a:r>
            <a:r>
              <a:rPr kumimoji="1" lang="en-US" altLang="zh-CN">
                <a:sym typeface="Symbol" pitchFamily="18" charset="2"/>
              </a:rPr>
              <a:t>T</a:t>
            </a:r>
            <a:r>
              <a:rPr kumimoji="1" lang="zh-CN" altLang="en-US">
                <a:sym typeface="Symbol" pitchFamily="18" charset="2"/>
              </a:rPr>
              <a:t>截止</a:t>
            </a:r>
            <a:r>
              <a:rPr kumimoji="1" lang="zh-CN" altLang="en-US"/>
              <a:t> ，</a:t>
            </a:r>
            <a:r>
              <a:rPr kumimoji="1" lang="en-US" altLang="zh-CN" i="1"/>
              <a:t>I</a:t>
            </a:r>
            <a:r>
              <a:rPr kumimoji="1" lang="en-US" altLang="zh-CN" baseline="-25000"/>
              <a:t>C</a:t>
            </a:r>
            <a:r>
              <a:rPr kumimoji="1" lang="en-US" altLang="zh-CN"/>
              <a:t>=0</a:t>
            </a:r>
            <a:r>
              <a:rPr kumimoji="1" lang="zh-CN" altLang="en-US"/>
              <a:t>。</a:t>
            </a:r>
            <a:endParaRPr kumimoji="1" lang="zh-CN" altLang="en-US" baseline="-25000"/>
          </a:p>
        </p:txBody>
      </p:sp>
      <p:sp>
        <p:nvSpPr>
          <p:cNvPr id="146555" name="Text Box 123"/>
          <p:cNvSpPr txBox="1">
            <a:spLocks noChangeArrowheads="1"/>
          </p:cNvSpPr>
          <p:nvPr/>
        </p:nvSpPr>
        <p:spPr bwMode="auto">
          <a:xfrm>
            <a:off x="350838" y="5410200"/>
            <a:ext cx="3810000" cy="860425"/>
          </a:xfrm>
          <a:prstGeom prst="rect">
            <a:avLst/>
          </a:prstGeom>
          <a:noFill/>
          <a:ln w="28575">
            <a:noFill/>
            <a:miter lim="800000"/>
            <a:headEnd/>
            <a:tailEnd/>
          </a:ln>
          <a:effectLst/>
        </p:spPr>
        <p:txBody>
          <a:bodyPr>
            <a:spAutoFit/>
          </a:bodyPr>
          <a:lstStyle/>
          <a:p>
            <a:pPr algn="l">
              <a:lnSpc>
                <a:spcPct val="105000"/>
              </a:lnSpc>
              <a:spcBef>
                <a:spcPct val="0"/>
              </a:spcBef>
              <a:defRPr/>
            </a:pPr>
            <a:r>
              <a:rPr kumimoji="1" lang="en-US" altLang="zh-CN">
                <a:effectLst>
                  <a:outerShdw blurRad="38100" dist="38100" dir="2700000" algn="tl">
                    <a:srgbClr val="C0C0C0"/>
                  </a:outerShdw>
                </a:effectLst>
              </a:rPr>
              <a:t>    </a:t>
            </a:r>
            <a:r>
              <a:rPr kumimoji="1" lang="zh-CN" altLang="en-US">
                <a:effectLst>
                  <a:outerShdw blurRad="38100" dist="38100" dir="2700000" algn="tl">
                    <a:srgbClr val="C0C0C0"/>
                  </a:outerShdw>
                </a:effectLst>
              </a:rPr>
              <a:t>当  </a:t>
            </a:r>
            <a:r>
              <a:rPr kumimoji="1" lang="en-US" altLang="zh-CN" i="1">
                <a:effectLst>
                  <a:outerShdw blurRad="38100" dist="38100" dir="2700000" algn="tl">
                    <a:srgbClr val="C0C0C0"/>
                  </a:outerShdw>
                </a:effectLst>
              </a:rPr>
              <a:t>I</a:t>
            </a:r>
            <a:r>
              <a:rPr kumimoji="1" lang="en-US" altLang="zh-CN" baseline="-25000">
                <a:effectLst>
                  <a:outerShdw blurRad="38100" dist="38100" dir="2700000" algn="tl">
                    <a:srgbClr val="C0C0C0"/>
                  </a:outerShdw>
                </a:effectLst>
              </a:rPr>
              <a:t>O </a:t>
            </a:r>
            <a:r>
              <a:rPr kumimoji="1" lang="en-US" altLang="zh-CN">
                <a:effectLst>
                  <a:outerShdw blurRad="38100" dist="38100" dir="2700000" algn="tl">
                    <a:srgbClr val="C0C0C0"/>
                  </a:outerShdw>
                </a:effectLst>
                <a:sym typeface="Symbol" pitchFamily="18" charset="2"/>
              </a:rPr>
              <a:t>&gt;</a:t>
            </a:r>
            <a:r>
              <a:rPr kumimoji="1" lang="en-US" altLang="zh-CN">
                <a:effectLst>
                  <a:outerShdw blurRad="38100" dist="38100" dir="2700000" algn="tl">
                    <a:srgbClr val="C0C0C0"/>
                  </a:outerShdw>
                </a:effectLst>
              </a:rPr>
              <a:t> </a:t>
            </a:r>
            <a:r>
              <a:rPr kumimoji="1" lang="en-US" altLang="zh-CN" i="1">
                <a:effectLst>
                  <a:outerShdw blurRad="38100" dist="38100" dir="2700000" algn="tl">
                    <a:srgbClr val="C0C0C0"/>
                  </a:outerShdw>
                </a:effectLst>
              </a:rPr>
              <a:t>I</a:t>
            </a:r>
            <a:r>
              <a:rPr kumimoji="1" lang="en-US" altLang="zh-CN" baseline="-25000">
                <a:effectLst>
                  <a:outerShdw blurRad="38100" dist="38100" dir="2700000" algn="tl">
                    <a:srgbClr val="C0C0C0"/>
                  </a:outerShdw>
                </a:effectLst>
              </a:rPr>
              <a:t>OM</a:t>
            </a:r>
            <a:r>
              <a:rPr kumimoji="1" lang="zh-CN" altLang="en-US">
                <a:effectLst>
                  <a:outerShdw blurRad="38100" dist="38100" dir="2700000" algn="tl">
                    <a:srgbClr val="C0C0C0"/>
                  </a:outerShdw>
                </a:effectLst>
                <a:sym typeface="Symbol" pitchFamily="18" charset="2"/>
              </a:rPr>
              <a:t>时，</a:t>
            </a:r>
            <a:r>
              <a:rPr kumimoji="1" lang="en-US" altLang="zh-CN" i="1">
                <a:effectLst>
                  <a:outerShdw blurRad="38100" dist="38100" dir="2700000" algn="tl">
                    <a:srgbClr val="C0C0C0"/>
                  </a:outerShdw>
                </a:effectLst>
                <a:sym typeface="Symbol" pitchFamily="18" charset="2"/>
              </a:rPr>
              <a:t>U</a:t>
            </a:r>
            <a:r>
              <a:rPr kumimoji="1" lang="en-US" altLang="zh-CN" baseline="-25000">
                <a:effectLst>
                  <a:outerShdw blurRad="38100" dist="38100" dir="2700000" algn="tl">
                    <a:srgbClr val="C0C0C0"/>
                  </a:outerShdw>
                </a:effectLst>
                <a:sym typeface="Symbol" pitchFamily="18" charset="2"/>
              </a:rPr>
              <a:t>R</a:t>
            </a:r>
            <a:r>
              <a:rPr kumimoji="1" lang="zh-CN" altLang="en-US">
                <a:effectLst>
                  <a:outerShdw blurRad="38100" dist="38100" dir="2700000" algn="tl">
                    <a:srgbClr val="C0C0C0"/>
                  </a:outerShdw>
                </a:effectLst>
                <a:sym typeface="Symbol" pitchFamily="18" charset="2"/>
              </a:rPr>
              <a:t>较大，</a:t>
            </a:r>
            <a:r>
              <a:rPr kumimoji="1" lang="en-US" altLang="zh-CN">
                <a:effectLst>
                  <a:outerShdw blurRad="38100" dist="38100" dir="2700000" algn="tl">
                    <a:srgbClr val="C0C0C0"/>
                  </a:outerShdw>
                </a:effectLst>
                <a:sym typeface="Symbol" pitchFamily="18" charset="2"/>
              </a:rPr>
              <a:t>T</a:t>
            </a:r>
            <a:r>
              <a:rPr kumimoji="1" lang="zh-CN" altLang="en-US">
                <a:effectLst>
                  <a:outerShdw blurRad="38100" dist="38100" dir="2700000" algn="tl">
                    <a:srgbClr val="C0C0C0"/>
                  </a:outerShdw>
                </a:effectLst>
                <a:sym typeface="Symbol" pitchFamily="18" charset="2"/>
              </a:rPr>
              <a:t>导通</a:t>
            </a:r>
            <a:r>
              <a:rPr kumimoji="1" lang="zh-CN" altLang="en-US">
                <a:effectLst>
                  <a:outerShdw blurRad="38100" dist="38100" dir="2700000" algn="tl">
                    <a:srgbClr val="C0C0C0"/>
                  </a:outerShdw>
                </a:effectLst>
              </a:rPr>
              <a:t> ，</a:t>
            </a:r>
            <a:r>
              <a:rPr kumimoji="1" lang="en-US" altLang="zh-CN" i="1">
                <a:effectLst>
                  <a:outerShdw blurRad="38100" dist="38100" dir="2700000" algn="tl">
                    <a:srgbClr val="C0C0C0"/>
                  </a:outerShdw>
                </a:effectLst>
              </a:rPr>
              <a:t>I</a:t>
            </a:r>
            <a:r>
              <a:rPr kumimoji="1" lang="en-US" altLang="zh-CN" baseline="-25000">
                <a:effectLst>
                  <a:outerShdw blurRad="38100" dist="38100" dir="2700000" algn="tl">
                    <a:srgbClr val="C0C0C0"/>
                  </a:outerShdw>
                </a:effectLst>
              </a:rPr>
              <a:t>O</a:t>
            </a:r>
            <a:r>
              <a:rPr kumimoji="1" lang="en-US" altLang="zh-CN">
                <a:effectLst>
                  <a:outerShdw blurRad="38100" dist="38100" dir="2700000" algn="tl">
                    <a:srgbClr val="C0C0C0"/>
                  </a:outerShdw>
                </a:effectLst>
              </a:rPr>
              <a:t>=</a:t>
            </a:r>
            <a:r>
              <a:rPr kumimoji="1" lang="en-US" altLang="zh-CN" i="1">
                <a:effectLst>
                  <a:outerShdw blurRad="38100" dist="38100" dir="2700000" algn="tl">
                    <a:srgbClr val="C0C0C0"/>
                  </a:outerShdw>
                </a:effectLst>
              </a:rPr>
              <a:t>I</a:t>
            </a:r>
            <a:r>
              <a:rPr kumimoji="1" lang="en-US" altLang="zh-CN" baseline="-25000">
                <a:effectLst>
                  <a:outerShdw blurRad="38100" dist="38100" dir="2700000" algn="tl">
                    <a:srgbClr val="C0C0C0"/>
                  </a:outerShdw>
                </a:effectLst>
              </a:rPr>
              <a:t>OM </a:t>
            </a:r>
            <a:r>
              <a:rPr kumimoji="1" lang="en-US" altLang="zh-CN" i="1">
                <a:effectLst>
                  <a:outerShdw blurRad="38100" dist="38100" dir="2700000" algn="tl">
                    <a:srgbClr val="C0C0C0"/>
                  </a:outerShdw>
                </a:effectLst>
              </a:rPr>
              <a:t>+ I</a:t>
            </a:r>
            <a:r>
              <a:rPr kumimoji="1" lang="en-US" altLang="zh-CN" baseline="-25000">
                <a:effectLst>
                  <a:outerShdw blurRad="38100" dist="38100" dir="2700000" algn="tl">
                    <a:srgbClr val="C0C0C0"/>
                  </a:outerShdw>
                </a:effectLst>
              </a:rPr>
              <a:t>C</a:t>
            </a:r>
            <a:endParaRPr kumimoji="1" lang="en-US" altLang="zh-CN">
              <a:effectLst>
                <a:outerShdw blurRad="38100" dist="38100" dir="2700000" algn="tl">
                  <a:srgbClr val="C0C0C0"/>
                </a:outerShdw>
              </a:effectLst>
            </a:endParaRPr>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44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wipe(left)">
                                      <p:cBhvr>
                                        <p:cTn id="7" dur="500"/>
                                        <p:tgtEl>
                                          <p:spTgt spid="146436"/>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6498"/>
                                        </p:tgtEl>
                                        <p:attrNameLst>
                                          <p:attrName>style.visibility</p:attrName>
                                        </p:attrNameLst>
                                      </p:cBhvr>
                                      <p:to>
                                        <p:strVal val="visible"/>
                                      </p:to>
                                    </p:set>
                                    <p:animEffect transition="in" filter="wipe(up)">
                                      <p:cBhvr>
                                        <p:cTn id="17" dur="500"/>
                                        <p:tgtEl>
                                          <p:spTgt spid="1464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6499"/>
                                        </p:tgtEl>
                                        <p:attrNameLst>
                                          <p:attrName>style.visibility</p:attrName>
                                        </p:attrNameLst>
                                      </p:cBhvr>
                                      <p:to>
                                        <p:strVal val="visible"/>
                                      </p:to>
                                    </p:set>
                                    <p:animEffect transition="in" filter="wipe(left)">
                                      <p:cBhvr>
                                        <p:cTn id="22" dur="500"/>
                                        <p:tgtEl>
                                          <p:spTgt spid="146499"/>
                                        </p:tgtEl>
                                      </p:cBhvr>
                                    </p:animEffect>
                                  </p:childTnLst>
                                </p:cTn>
                              </p:par>
                            </p:childTnLst>
                          </p:cTn>
                        </p:par>
                        <p:par>
                          <p:cTn id="23" fill="hold" nodeType="afterGroup">
                            <p:stCondLst>
                              <p:cond delay="500"/>
                            </p:stCondLst>
                            <p:childTnLst>
                              <p:par>
                                <p:cTn id="24" presetID="23" presetClass="entr" presetSubtype="16" fill="hold" nodeType="afterEffect">
                                  <p:stCondLst>
                                    <p:cond delay="0"/>
                                  </p:stCondLst>
                                  <p:childTnLst>
                                    <p:set>
                                      <p:cBhvr>
                                        <p:cTn id="25" dur="1" fill="hold">
                                          <p:stCondLst>
                                            <p:cond delay="0"/>
                                          </p:stCondLst>
                                        </p:cTn>
                                        <p:tgtEl>
                                          <p:spTgt spid="146552"/>
                                        </p:tgtEl>
                                        <p:attrNameLst>
                                          <p:attrName>style.visibility</p:attrName>
                                        </p:attrNameLst>
                                      </p:cBhvr>
                                      <p:to>
                                        <p:strVal val="visible"/>
                                      </p:to>
                                    </p:set>
                                    <p:anim calcmode="lin" valueType="num">
                                      <p:cBhvr>
                                        <p:cTn id="26" dur="500" fill="hold"/>
                                        <p:tgtEl>
                                          <p:spTgt spid="146552"/>
                                        </p:tgtEl>
                                        <p:attrNameLst>
                                          <p:attrName>ppt_w</p:attrName>
                                        </p:attrNameLst>
                                      </p:cBhvr>
                                      <p:tavLst>
                                        <p:tav tm="0">
                                          <p:val>
                                            <p:fltVal val="0"/>
                                          </p:val>
                                        </p:tav>
                                        <p:tav tm="100000">
                                          <p:val>
                                            <p:strVal val="#ppt_w"/>
                                          </p:val>
                                        </p:tav>
                                      </p:tavLst>
                                    </p:anim>
                                    <p:anim calcmode="lin" valueType="num">
                                      <p:cBhvr>
                                        <p:cTn id="27" dur="500" fill="hold"/>
                                        <p:tgtEl>
                                          <p:spTgt spid="146552"/>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6553">
                                            <p:txEl>
                                              <p:pRg st="0" end="0"/>
                                            </p:txEl>
                                          </p:spTgt>
                                        </p:tgtEl>
                                        <p:attrNameLst>
                                          <p:attrName>style.visibility</p:attrName>
                                        </p:attrNameLst>
                                      </p:cBhvr>
                                      <p:to>
                                        <p:strVal val="visible"/>
                                      </p:to>
                                    </p:set>
                                    <p:animEffect transition="in" filter="wipe(left)">
                                      <p:cBhvr>
                                        <p:cTn id="32" dur="500"/>
                                        <p:tgtEl>
                                          <p:spTgt spid="14655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6554">
                                            <p:txEl>
                                              <p:pRg st="0" end="0"/>
                                            </p:txEl>
                                          </p:spTgt>
                                        </p:tgtEl>
                                        <p:attrNameLst>
                                          <p:attrName>style.visibility</p:attrName>
                                        </p:attrNameLst>
                                      </p:cBhvr>
                                      <p:to>
                                        <p:strVal val="visible"/>
                                      </p:to>
                                    </p:set>
                                    <p:animEffect transition="in" filter="wipe(left)">
                                      <p:cBhvr>
                                        <p:cTn id="37" dur="500"/>
                                        <p:tgtEl>
                                          <p:spTgt spid="14655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6555">
                                            <p:txEl>
                                              <p:pRg st="0" end="0"/>
                                            </p:txEl>
                                          </p:spTgt>
                                        </p:tgtEl>
                                        <p:attrNameLst>
                                          <p:attrName>style.visibility</p:attrName>
                                        </p:attrNameLst>
                                      </p:cBhvr>
                                      <p:to>
                                        <p:strVal val="visible"/>
                                      </p:to>
                                    </p:set>
                                    <p:animEffect transition="in" filter="wipe(left)">
                                      <p:cBhvr>
                                        <p:cTn id="42" dur="500"/>
                                        <p:tgtEl>
                                          <p:spTgt spid="146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p:bldP spid="146498" grpId="0"/>
      <p:bldP spid="146499" grpId="0"/>
      <p:bldP spid="146553" grpId="0" build="p" autoUpdateAnimBg="0"/>
      <p:bldP spid="146554" grpId="0" build="p" autoUpdateAnimBg="0"/>
      <p:bldP spid="14655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ea typeface="宋体" charset="-122"/>
              </a:rPr>
              <a:t>9.4 </a:t>
            </a:r>
            <a:r>
              <a:rPr lang="zh-CN" altLang="en-US" smtClean="0">
                <a:ea typeface="宋体" charset="-122"/>
              </a:rPr>
              <a:t>集成稳压电路（续</a:t>
            </a:r>
            <a:r>
              <a:rPr lang="en-US" altLang="zh-CN" smtClean="0">
                <a:ea typeface="宋体" charset="-122"/>
              </a:rPr>
              <a:t>4</a:t>
            </a:r>
            <a:r>
              <a:rPr lang="zh-CN" altLang="en-US" smtClean="0">
                <a:ea typeface="宋体" charset="-122"/>
              </a:rPr>
              <a:t>）</a:t>
            </a:r>
            <a:endParaRPr lang="zh-CN" altLang="en-US" smtClean="0">
              <a:ea typeface="楷体_GB2312" pitchFamily="49" charset="-122"/>
            </a:endParaRPr>
          </a:p>
        </p:txBody>
      </p:sp>
      <p:sp>
        <p:nvSpPr>
          <p:cNvPr id="45059" name="Rectangle 3"/>
          <p:cNvSpPr>
            <a:spLocks noGrp="1" noChangeArrowheads="1"/>
          </p:cNvSpPr>
          <p:nvPr>
            <p:ph sz="quarter" idx="11"/>
          </p:nvPr>
        </p:nvSpPr>
        <p:spPr/>
        <p:txBody>
          <a:bodyPr/>
          <a:lstStyle/>
          <a:p>
            <a:pPr eaLnBrk="1" hangingPunct="1">
              <a:buFont typeface="Wingdings" pitchFamily="2" charset="2"/>
              <a:buNone/>
            </a:pPr>
            <a:r>
              <a:rPr lang="zh-CN" altLang="en-US" dirty="0" smtClean="0">
                <a:solidFill>
                  <a:srgbClr val="FF0000"/>
                </a:solidFill>
                <a:ea typeface="楷体_GB2312" pitchFamily="49" charset="-122"/>
              </a:rPr>
              <a:t>正、负电压同时输出的电路</a:t>
            </a:r>
          </a:p>
        </p:txBody>
      </p:sp>
      <p:pic>
        <p:nvPicPr>
          <p:cNvPr id="147584" name="Picture 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13" y="1595438"/>
            <a:ext cx="8012112"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45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147584"/>
                                        </p:tgtEl>
                                        <p:attrNameLst>
                                          <p:attrName>style.visibility</p:attrName>
                                        </p:attrNameLst>
                                      </p:cBhvr>
                                      <p:to>
                                        <p:strVal val="visible"/>
                                      </p:to>
                                    </p:set>
                                    <p:anim calcmode="lin" valueType="num">
                                      <p:cBhvr>
                                        <p:cTn id="7" dur="500" fill="hold"/>
                                        <p:tgtEl>
                                          <p:spTgt spid="147584"/>
                                        </p:tgtEl>
                                        <p:attrNameLst>
                                          <p:attrName>ppt_w</p:attrName>
                                        </p:attrNameLst>
                                      </p:cBhvr>
                                      <p:tavLst>
                                        <p:tav tm="0">
                                          <p:val>
                                            <p:fltVal val="0"/>
                                          </p:val>
                                        </p:tav>
                                        <p:tav tm="100000">
                                          <p:val>
                                            <p:strVal val="#ppt_w"/>
                                          </p:val>
                                        </p:tav>
                                      </p:tavLst>
                                    </p:anim>
                                    <p:anim calcmode="lin" valueType="num">
                                      <p:cBhvr>
                                        <p:cTn id="8" dur="500" fill="hold"/>
                                        <p:tgtEl>
                                          <p:spTgt spid="1475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矩形 1"/>
          <p:cNvSpPr>
            <a:spLocks noChangeArrowheads="1"/>
          </p:cNvSpPr>
          <p:nvPr/>
        </p:nvSpPr>
        <p:spPr bwMode="auto">
          <a:xfrm>
            <a:off x="149773" y="778085"/>
            <a:ext cx="41529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a:solidFill>
                  <a:srgbClr val="FF0000"/>
                </a:solidFill>
              </a:rPr>
              <a:t>输出电压可调的稳压电源</a:t>
            </a:r>
          </a:p>
        </p:txBody>
      </p:sp>
      <p:sp>
        <p:nvSpPr>
          <p:cNvPr id="14340" name="标题 2"/>
          <p:cNvSpPr>
            <a:spLocks noGrp="1"/>
          </p:cNvSpPr>
          <p:nvPr>
            <p:ph type="title"/>
          </p:nvPr>
        </p:nvSpPr>
        <p:spPr/>
        <p:txBody>
          <a:bodyPr/>
          <a:lstStyle/>
          <a:p>
            <a:pPr eaLnBrk="1" hangingPunct="1"/>
            <a:r>
              <a:rPr lang="en-US" altLang="zh-CN" dirty="0" smtClean="0">
                <a:ea typeface="宋体" charset="-122"/>
              </a:rPr>
              <a:t>9.4 </a:t>
            </a:r>
            <a:r>
              <a:rPr lang="zh-CN" altLang="en-US" dirty="0" smtClean="0">
                <a:ea typeface="宋体" charset="-122"/>
              </a:rPr>
              <a:t>集成稳压电路（续</a:t>
            </a:r>
            <a:r>
              <a:rPr lang="en-US" altLang="zh-CN" dirty="0" smtClean="0">
                <a:ea typeface="宋体" charset="-122"/>
              </a:rPr>
              <a:t>5</a:t>
            </a:r>
            <a:r>
              <a:rPr lang="zh-CN" altLang="en-US" dirty="0" smtClean="0">
                <a:ea typeface="宋体" charset="-122"/>
              </a:rPr>
              <a:t>）</a:t>
            </a:r>
          </a:p>
        </p:txBody>
      </p:sp>
      <p:pic>
        <p:nvPicPr>
          <p:cNvPr id="14341" name="图片 1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418" y="719165"/>
            <a:ext cx="47847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矩形 4"/>
          <p:cNvSpPr>
            <a:spLocks noChangeArrowheads="1"/>
          </p:cNvSpPr>
          <p:nvPr/>
        </p:nvSpPr>
        <p:spPr bwMode="auto">
          <a:xfrm>
            <a:off x="209734" y="1446395"/>
            <a:ext cx="407774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dirty="0"/>
              <a:t>三端可调式集成稳压器，其三个接线端分别为输入端</a:t>
            </a:r>
            <a:r>
              <a:rPr lang="en-US" altLang="zh-CN" dirty="0"/>
              <a:t>IN</a:t>
            </a:r>
            <a:r>
              <a:rPr lang="zh-CN" altLang="en-US" dirty="0"/>
              <a:t>（</a:t>
            </a:r>
            <a:r>
              <a:rPr lang="en-US" altLang="zh-CN" i="1" dirty="0"/>
              <a:t>U</a:t>
            </a:r>
            <a:r>
              <a:rPr lang="en-US" altLang="zh-CN" baseline="-25000" dirty="0"/>
              <a:t>I</a:t>
            </a:r>
            <a:r>
              <a:rPr lang="zh-CN" altLang="en-US" dirty="0"/>
              <a:t>）、输出端</a:t>
            </a:r>
            <a:r>
              <a:rPr lang="en-US" altLang="zh-CN" dirty="0"/>
              <a:t>OUT</a:t>
            </a:r>
            <a:r>
              <a:rPr lang="zh-CN" altLang="en-US" dirty="0"/>
              <a:t>（</a:t>
            </a:r>
            <a:r>
              <a:rPr lang="en-US" altLang="zh-CN" i="1" dirty="0"/>
              <a:t>U</a:t>
            </a:r>
            <a:r>
              <a:rPr lang="en-US" altLang="zh-CN" baseline="-25000" dirty="0"/>
              <a:t>O</a:t>
            </a:r>
            <a:r>
              <a:rPr lang="zh-CN" altLang="en-US" dirty="0"/>
              <a:t>）和调节端</a:t>
            </a:r>
            <a:r>
              <a:rPr lang="en-US" altLang="zh-CN" dirty="0"/>
              <a:t>ADJ (adjust)</a:t>
            </a:r>
            <a:r>
              <a:rPr lang="zh-CN" altLang="en-US" dirty="0"/>
              <a:t>。</a:t>
            </a:r>
          </a:p>
        </p:txBody>
      </p:sp>
      <p:sp>
        <p:nvSpPr>
          <p:cNvPr id="14343" name="矩形 5"/>
          <p:cNvSpPr>
            <a:spLocks noChangeArrowheads="1"/>
          </p:cNvSpPr>
          <p:nvPr/>
        </p:nvSpPr>
        <p:spPr bwMode="auto">
          <a:xfrm>
            <a:off x="300038" y="3557798"/>
            <a:ext cx="86042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zh-CN" altLang="en-US" dirty="0"/>
              <a:t>工作中</a:t>
            </a:r>
            <a:r>
              <a:rPr lang="en-US" altLang="zh-CN" dirty="0"/>
              <a:t>LM117</a:t>
            </a:r>
            <a:r>
              <a:rPr lang="zh-CN" altLang="en-US" dirty="0"/>
              <a:t>的</a:t>
            </a:r>
            <a:r>
              <a:rPr lang="en-US" altLang="zh-CN" i="1" dirty="0"/>
              <a:t>I</a:t>
            </a:r>
            <a:r>
              <a:rPr lang="en-US" altLang="zh-CN" baseline="-25000" dirty="0"/>
              <a:t>ADJ</a:t>
            </a:r>
            <a:r>
              <a:rPr lang="en-US" altLang="zh-CN" dirty="0"/>
              <a:t>=50mA</a:t>
            </a:r>
            <a:r>
              <a:rPr lang="zh-CN" altLang="en-US" dirty="0"/>
              <a:t>，由于调整端电流</a:t>
            </a:r>
            <a:r>
              <a:rPr lang="en-US" altLang="zh-CN" i="1" dirty="0"/>
              <a:t>I</a:t>
            </a:r>
            <a:r>
              <a:rPr lang="en-US" altLang="zh-CN" baseline="-25000" dirty="0"/>
              <a:t>ADJ</a:t>
            </a:r>
            <a:r>
              <a:rPr lang="en-US" altLang="zh-CN" dirty="0"/>
              <a:t>&lt;&lt;</a:t>
            </a:r>
            <a:r>
              <a:rPr lang="zh-CN" altLang="en-US" dirty="0"/>
              <a:t>输入电流</a:t>
            </a:r>
            <a:r>
              <a:rPr lang="en-US" altLang="zh-CN" i="1" dirty="0"/>
              <a:t>I</a:t>
            </a:r>
            <a:r>
              <a:rPr lang="en-US" altLang="zh-CN" baseline="-25000" dirty="0"/>
              <a:t>IN</a:t>
            </a:r>
            <a:r>
              <a:rPr lang="zh-CN" altLang="en-US" dirty="0"/>
              <a:t>，可以忽略，输出端和调节端之间形成</a:t>
            </a:r>
            <a:r>
              <a:rPr lang="en-US" altLang="zh-CN" dirty="0"/>
              <a:t>1.25V</a:t>
            </a:r>
            <a:r>
              <a:rPr lang="zh-CN" altLang="en-US" dirty="0"/>
              <a:t>的基准电压</a:t>
            </a:r>
            <a:r>
              <a:rPr lang="en-US" altLang="zh-CN" i="1" dirty="0"/>
              <a:t>U</a:t>
            </a:r>
            <a:r>
              <a:rPr lang="en-US" altLang="zh-CN" baseline="-25000" dirty="0"/>
              <a:t>REF</a:t>
            </a:r>
            <a:r>
              <a:rPr lang="zh-CN" altLang="en-US" dirty="0"/>
              <a:t>，该基准电压加在电阻</a:t>
            </a:r>
            <a:r>
              <a:rPr lang="en-US" altLang="zh-CN" i="1" dirty="0"/>
              <a:t>R</a:t>
            </a:r>
            <a:r>
              <a:rPr lang="en-US" altLang="zh-CN" baseline="-25000" dirty="0"/>
              <a:t>1</a:t>
            </a:r>
            <a:r>
              <a:rPr lang="zh-CN" altLang="en-US" dirty="0"/>
              <a:t>上，产生恒定电流，再流过输出电阻</a:t>
            </a:r>
            <a:r>
              <a:rPr lang="en-US" altLang="zh-CN" i="1" dirty="0"/>
              <a:t>R</a:t>
            </a:r>
            <a:r>
              <a:rPr lang="en-US" altLang="zh-CN" baseline="-25000" dirty="0"/>
              <a:t>2</a:t>
            </a:r>
            <a:r>
              <a:rPr lang="zh-CN" altLang="en-US" dirty="0"/>
              <a:t>，得到的输出电压为</a:t>
            </a:r>
          </a:p>
        </p:txBody>
      </p:sp>
      <p:sp>
        <p:nvSpPr>
          <p:cNvPr id="1434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14338" name="Object 3"/>
          <p:cNvGraphicFramePr>
            <a:graphicFrameLocks noChangeAspect="1"/>
          </p:cNvGraphicFramePr>
          <p:nvPr>
            <p:extLst>
              <p:ext uri="{D42A27DB-BD31-4B8C-83A1-F6EECF244321}">
                <p14:modId xmlns:p14="http://schemas.microsoft.com/office/powerpoint/2010/main" val="2179429953"/>
              </p:ext>
            </p:extLst>
          </p:nvPr>
        </p:nvGraphicFramePr>
        <p:xfrm>
          <a:off x="989013" y="5545685"/>
          <a:ext cx="7573962" cy="795338"/>
        </p:xfrm>
        <a:graphic>
          <a:graphicData uri="http://schemas.openxmlformats.org/presentationml/2006/ole">
            <mc:AlternateContent xmlns:mc="http://schemas.openxmlformats.org/markup-compatibility/2006">
              <mc:Choice xmlns:v="urn:schemas-microsoft-com:vml" Requires="v">
                <p:oleObj spid="_x0000_s14368" name="Equation" r:id="rId4" imgW="4089240" imgH="431640" progId="Equation.DSMT4">
                  <p:embed/>
                </p:oleObj>
              </mc:Choice>
              <mc:Fallback>
                <p:oleObj name="Equation" r:id="rId4" imgW="4089240" imgH="4316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013" y="5545685"/>
                        <a:ext cx="7573962"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46</a:t>
            </a:fld>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additive="base">
                                        <p:cTn id="7" dur="500" fill="hold"/>
                                        <p:tgtEl>
                                          <p:spTgt spid="14341"/>
                                        </p:tgtEl>
                                        <p:attrNameLst>
                                          <p:attrName>ppt_x</p:attrName>
                                        </p:attrNameLst>
                                      </p:cBhvr>
                                      <p:tavLst>
                                        <p:tav tm="0">
                                          <p:val>
                                            <p:strVal val="#ppt_x"/>
                                          </p:val>
                                        </p:tav>
                                        <p:tav tm="100000">
                                          <p:val>
                                            <p:strVal val="#ppt_x"/>
                                          </p:val>
                                        </p:tav>
                                      </p:tavLst>
                                    </p:anim>
                                    <p:anim calcmode="lin" valueType="num">
                                      <p:cBhvr additive="base">
                                        <p:cTn id="8"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4342"/>
                                        </p:tgtEl>
                                        <p:attrNameLst>
                                          <p:attrName>style.visibility</p:attrName>
                                        </p:attrNameLst>
                                      </p:cBhvr>
                                      <p:to>
                                        <p:strVal val="visible"/>
                                      </p:to>
                                    </p:set>
                                    <p:animEffect transition="in" filter="wipe(up)">
                                      <p:cBhvr>
                                        <p:cTn id="13" dur="500"/>
                                        <p:tgtEl>
                                          <p:spTgt spid="1434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4343"/>
                                        </p:tgtEl>
                                        <p:attrNameLst>
                                          <p:attrName>style.visibility</p:attrName>
                                        </p:attrNameLst>
                                      </p:cBhvr>
                                      <p:to>
                                        <p:strVal val="visible"/>
                                      </p:to>
                                    </p:set>
                                    <p:animEffect transition="in" filter="wipe(up)">
                                      <p:cBhvr>
                                        <p:cTn id="18" dur="500"/>
                                        <p:tgtEl>
                                          <p:spTgt spid="143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338"/>
                                        </p:tgtEl>
                                        <p:attrNameLst>
                                          <p:attrName>style.visibility</p:attrName>
                                        </p:attrNameLst>
                                      </p:cBhvr>
                                      <p:to>
                                        <p:strVal val="visible"/>
                                      </p:to>
                                    </p:set>
                                    <p:animEffect transition="in" filter="wipe(left)">
                                      <p:cBhvr>
                                        <p:cTn id="23"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P spid="1434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en-US" altLang="zh-CN" smtClean="0">
                <a:ea typeface="宋体" charset="-122"/>
              </a:rPr>
              <a:t>9.4 </a:t>
            </a:r>
            <a:r>
              <a:rPr lang="zh-CN" altLang="en-US" smtClean="0">
                <a:ea typeface="宋体" charset="-122"/>
              </a:rPr>
              <a:t>集成稳压电路（续</a:t>
            </a:r>
            <a:r>
              <a:rPr lang="en-US" altLang="zh-CN" smtClean="0">
                <a:ea typeface="宋体" charset="-122"/>
              </a:rPr>
              <a:t>7</a:t>
            </a:r>
            <a:r>
              <a:rPr lang="zh-CN" altLang="en-US" smtClean="0">
                <a:ea typeface="宋体" charset="-122"/>
              </a:rPr>
              <a:t>）</a:t>
            </a:r>
          </a:p>
        </p:txBody>
      </p:sp>
      <p:pic>
        <p:nvPicPr>
          <p:cNvPr id="47107" name="图片 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730" y="1381423"/>
            <a:ext cx="6295321" cy="480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矩形 3"/>
          <p:cNvSpPr>
            <a:spLocks noChangeArrowheads="1"/>
          </p:cNvSpPr>
          <p:nvPr/>
        </p:nvSpPr>
        <p:spPr bwMode="auto">
          <a:xfrm>
            <a:off x="120181" y="825708"/>
            <a:ext cx="6265863"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800" dirty="0">
                <a:solidFill>
                  <a:srgbClr val="FF0000"/>
                </a:solidFill>
                <a:latin typeface="宋体" charset="-122"/>
                <a:ea typeface="宋体" charset="-122"/>
              </a:rPr>
              <a:t>同时输出可调正、负电压的稳压电路</a:t>
            </a: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47</a:t>
            </a:fld>
            <a:endParaRPr lang="zh-CN" altLang="en-US"/>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nSpc>
                <a:spcPct val="110000"/>
              </a:lnSpc>
            </a:pPr>
            <a:r>
              <a:rPr lang="en-US" altLang="zh-CN" dirty="0">
                <a:ea typeface="宋体" charset="-122"/>
              </a:rPr>
              <a:t>9.5 </a:t>
            </a:r>
            <a:r>
              <a:rPr lang="zh-CN" altLang="en-US" dirty="0">
                <a:ea typeface="宋体" charset="-122"/>
              </a:rPr>
              <a:t>开关型稳压电路</a:t>
            </a:r>
            <a:endParaRPr lang="zh-CN" altLang="en-US" dirty="0" smtClean="0">
              <a:solidFill>
                <a:srgbClr val="FF0000"/>
              </a:solidFill>
              <a:latin typeface="隶书" pitchFamily="49" charset="-122"/>
              <a:ea typeface="华文行楷" pitchFamily="2" charset="-122"/>
            </a:endParaRPr>
          </a:p>
        </p:txBody>
      </p:sp>
      <p:sp>
        <p:nvSpPr>
          <p:cNvPr id="76803" name="Text Box 3"/>
          <p:cNvSpPr txBox="1">
            <a:spLocks noChangeArrowheads="1"/>
          </p:cNvSpPr>
          <p:nvPr/>
        </p:nvSpPr>
        <p:spPr bwMode="auto">
          <a:xfrm>
            <a:off x="323528" y="692696"/>
            <a:ext cx="8556312" cy="41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lnSpc>
                <a:spcPct val="150000"/>
              </a:lnSpc>
              <a:spcAft>
                <a:spcPct val="20000"/>
              </a:spcAft>
            </a:pPr>
            <a:r>
              <a:rPr kumimoji="1" lang="zh-CN" altLang="en-US" dirty="0" smtClean="0">
                <a:latin typeface="宋体" panose="02010600030101010101" pitchFamily="2" charset="-122"/>
              </a:rPr>
              <a:t>线性稳压电源</a:t>
            </a:r>
            <a:r>
              <a:rPr kumimoji="1" lang="zh-CN" altLang="en-US" sz="2400" b="1" dirty="0" smtClean="0">
                <a:latin typeface="Times New Roman" pitchFamily="18" charset="0"/>
              </a:rPr>
              <a:t>结构</a:t>
            </a:r>
            <a:r>
              <a:rPr kumimoji="1" lang="zh-CN" altLang="en-US" sz="2400" b="1" dirty="0">
                <a:latin typeface="Times New Roman" pitchFamily="18" charset="0"/>
              </a:rPr>
              <a:t>简单，调节方便，输出电压稳定性强，纹波电压小。缺点是调整管工作在甲类状态，因而功耗大，效率低（</a:t>
            </a:r>
            <a:r>
              <a:rPr kumimoji="1" lang="en-US" altLang="zh-CN" sz="2400" b="1" dirty="0">
                <a:latin typeface="Times New Roman" pitchFamily="18" charset="0"/>
              </a:rPr>
              <a:t>20</a:t>
            </a:r>
            <a:r>
              <a:rPr kumimoji="1" lang="zh-CN" altLang="en-US" sz="2400" b="1" dirty="0">
                <a:latin typeface="Times New Roman" pitchFamily="18" charset="0"/>
              </a:rPr>
              <a:t>％～</a:t>
            </a:r>
            <a:r>
              <a:rPr kumimoji="1" lang="en-US" altLang="zh-CN" sz="2400" b="1" dirty="0">
                <a:latin typeface="Times New Roman" pitchFamily="18" charset="0"/>
              </a:rPr>
              <a:t>49</a:t>
            </a:r>
            <a:r>
              <a:rPr kumimoji="1" lang="zh-CN" altLang="en-US" sz="2400" b="1" dirty="0">
                <a:latin typeface="Times New Roman" pitchFamily="18" charset="0"/>
              </a:rPr>
              <a:t>％）；需加散热器，因而设备体积大，笨重，成本高。</a:t>
            </a:r>
          </a:p>
          <a:p>
            <a:pPr algn="l" eaLnBrk="1" hangingPunct="1">
              <a:lnSpc>
                <a:spcPct val="150000"/>
              </a:lnSpc>
            </a:pPr>
            <a:r>
              <a:rPr kumimoji="1" lang="zh-CN" altLang="en-US" sz="2400" b="1" dirty="0" smtClean="0">
                <a:latin typeface="Times New Roman" pitchFamily="18" charset="0"/>
              </a:rPr>
              <a:t>若</a:t>
            </a:r>
            <a:r>
              <a:rPr kumimoji="1" lang="zh-CN" altLang="en-US" sz="2400" b="1" dirty="0">
                <a:latin typeface="Times New Roman" pitchFamily="18" charset="0"/>
              </a:rPr>
              <a:t>调整管工作在开关状态，则势必大大减小功耗，提高效率，开关型稳压电源的效率可达</a:t>
            </a:r>
            <a:r>
              <a:rPr kumimoji="1" lang="en-US" altLang="zh-CN" sz="2400" b="1" dirty="0">
                <a:latin typeface="Times New Roman" pitchFamily="18" charset="0"/>
              </a:rPr>
              <a:t>70</a:t>
            </a:r>
            <a:r>
              <a:rPr kumimoji="1" lang="zh-CN" altLang="en-US" sz="2400" b="1" dirty="0">
                <a:latin typeface="Times New Roman" pitchFamily="18" charset="0"/>
              </a:rPr>
              <a:t>％～</a:t>
            </a:r>
            <a:r>
              <a:rPr kumimoji="1" lang="en-US" altLang="zh-CN" sz="2400" b="1" dirty="0">
                <a:latin typeface="Times New Roman" pitchFamily="18" charset="0"/>
              </a:rPr>
              <a:t>95</a:t>
            </a:r>
            <a:r>
              <a:rPr kumimoji="1" lang="zh-CN" altLang="en-US" sz="2400" b="1" dirty="0">
                <a:latin typeface="Times New Roman" pitchFamily="18" charset="0"/>
              </a:rPr>
              <a:t>％。体积小，重量轻。适于固定的大负载电流、输出电压小范围调节的场合。</a:t>
            </a:r>
          </a:p>
        </p:txBody>
      </p:sp>
    </p:spTree>
    <p:extLst>
      <p:ext uri="{BB962C8B-B14F-4D97-AF65-F5344CB8AC3E}">
        <p14:creationId xmlns:p14="http://schemas.microsoft.com/office/powerpoint/2010/main" val="26942652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wipe(left)">
                                      <p:cBhvr>
                                        <p:cTn id="7" dur="500"/>
                                        <p:tgtEl>
                                          <p:spTgt spid="76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wipe(left)">
                                      <p:cBhvr>
                                        <p:cTn id="12" dur="500"/>
                                        <p:tgtEl>
                                          <p:spTgt spid="768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smtClean="0">
                <a:ea typeface="宋体" charset="-122"/>
              </a:rPr>
              <a:t>9.5 </a:t>
            </a:r>
            <a:r>
              <a:rPr lang="zh-CN" altLang="en-US" dirty="0" smtClean="0">
                <a:ea typeface="宋体" charset="-122"/>
              </a:rPr>
              <a:t>开关型稳压电路</a:t>
            </a:r>
            <a:endParaRPr lang="zh-CN" altLang="en-US" dirty="0"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49</a:t>
            </a:fld>
            <a:endParaRPr lang="zh-CN" altLang="en-US"/>
          </a:p>
        </p:txBody>
      </p:sp>
      <p:sp>
        <p:nvSpPr>
          <p:cNvPr id="148484" name="Text Box 4"/>
          <p:cNvSpPr txBox="1">
            <a:spLocks noChangeArrowheads="1"/>
          </p:cNvSpPr>
          <p:nvPr/>
        </p:nvSpPr>
        <p:spPr bwMode="auto">
          <a:xfrm>
            <a:off x="209549" y="765201"/>
            <a:ext cx="8721725" cy="467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indent="625475"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50000"/>
              </a:lnSpc>
            </a:pPr>
            <a:r>
              <a:rPr lang="zh-CN" altLang="en-US" dirty="0" smtClean="0">
                <a:ea typeface="宋体" charset="-122"/>
              </a:rPr>
              <a:t>开关</a:t>
            </a:r>
            <a:r>
              <a:rPr lang="zh-CN" altLang="en-US" dirty="0">
                <a:ea typeface="宋体" charset="-122"/>
              </a:rPr>
              <a:t>型稳压器的调整管一般以</a:t>
            </a:r>
            <a:r>
              <a:rPr lang="en-US" altLang="zh-CN" dirty="0">
                <a:ea typeface="宋体" charset="-122"/>
              </a:rPr>
              <a:t>10</a:t>
            </a:r>
            <a:r>
              <a:rPr lang="zh-CN" altLang="en-US" dirty="0">
                <a:ea typeface="宋体" charset="-122"/>
              </a:rPr>
              <a:t>～</a:t>
            </a:r>
            <a:r>
              <a:rPr lang="en-US" altLang="zh-CN" dirty="0">
                <a:ea typeface="宋体" charset="-122"/>
              </a:rPr>
              <a:t>100kHz</a:t>
            </a:r>
            <a:r>
              <a:rPr lang="zh-CN" altLang="en-US" dirty="0">
                <a:ea typeface="宋体" charset="-122"/>
              </a:rPr>
              <a:t>的频率反复翻转于饱和区和截止区的开关工作状态，功耗很低，电源效率可以提高到</a:t>
            </a:r>
            <a:r>
              <a:rPr lang="en-US" altLang="zh-CN" dirty="0">
                <a:ea typeface="宋体" charset="-122"/>
              </a:rPr>
              <a:t>80</a:t>
            </a:r>
            <a:r>
              <a:rPr lang="zh-CN" altLang="en-US" dirty="0">
                <a:ea typeface="宋体" charset="-122"/>
              </a:rPr>
              <a:t>％～</a:t>
            </a:r>
            <a:r>
              <a:rPr lang="en-US" altLang="zh-CN" dirty="0">
                <a:ea typeface="宋体" charset="-122"/>
              </a:rPr>
              <a:t>90</a:t>
            </a:r>
            <a:r>
              <a:rPr lang="zh-CN" altLang="en-US" dirty="0">
                <a:ea typeface="宋体" charset="-122"/>
              </a:rPr>
              <a:t>％</a:t>
            </a:r>
            <a:r>
              <a:rPr lang="zh-CN" altLang="en-US" dirty="0" smtClean="0">
                <a:ea typeface="宋体" charset="-122"/>
              </a:rPr>
              <a:t>。</a:t>
            </a:r>
            <a:endParaRPr lang="en-US" altLang="zh-CN" dirty="0" smtClean="0">
              <a:ea typeface="宋体" charset="-122"/>
            </a:endParaRPr>
          </a:p>
          <a:p>
            <a:pPr algn="just" eaLnBrk="1" hangingPunct="1">
              <a:lnSpc>
                <a:spcPct val="150000"/>
              </a:lnSpc>
            </a:pPr>
            <a:r>
              <a:rPr lang="zh-CN" altLang="en-US" dirty="0" smtClean="0">
                <a:ea typeface="宋体" charset="-122"/>
              </a:rPr>
              <a:t>开关</a:t>
            </a:r>
            <a:r>
              <a:rPr lang="zh-CN" altLang="en-US" dirty="0">
                <a:ea typeface="宋体" charset="-122"/>
              </a:rPr>
              <a:t>型稳压器能够得到低于或高于输入电压的输出电压，也能得到与输入电压相反极性的输出电压，还可以将开关脉冲信号通过高频变压器的多个次级绕组输出，经整流滤波后得到不同极性、数值的多个直流输出电压</a:t>
            </a:r>
            <a:r>
              <a:rPr lang="zh-CN" altLang="en-US" dirty="0" smtClean="0">
                <a:ea typeface="宋体" charset="-122"/>
              </a:rPr>
              <a:t>。</a:t>
            </a:r>
            <a:endParaRPr lang="en-US" altLang="zh-CN" dirty="0" smtClean="0">
              <a:ea typeface="宋体" charset="-122"/>
            </a:endParaRPr>
          </a:p>
          <a:p>
            <a:pPr algn="just" eaLnBrk="1" hangingPunct="1">
              <a:lnSpc>
                <a:spcPct val="150000"/>
              </a:lnSpc>
            </a:pPr>
            <a:r>
              <a:rPr lang="zh-CN" altLang="en-US" dirty="0" smtClean="0">
                <a:ea typeface="宋体" charset="-122"/>
              </a:rPr>
              <a:t>开关</a:t>
            </a:r>
            <a:r>
              <a:rPr lang="zh-CN" altLang="en-US" dirty="0">
                <a:ea typeface="宋体" charset="-122"/>
              </a:rPr>
              <a:t>型稳压器体积小、重量轻，对电网电压的波动要求低</a:t>
            </a:r>
            <a:r>
              <a:rPr lang="zh-CN" altLang="en-US" dirty="0" smtClean="0">
                <a:ea typeface="宋体" charset="-122"/>
              </a:rPr>
              <a:t>。</a:t>
            </a:r>
            <a:endParaRPr lang="en-US" altLang="zh-CN" dirty="0" smtClean="0">
              <a:ea typeface="宋体"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148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148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1484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单相半波整流</a:t>
            </a:r>
            <a:endParaRPr lang="zh-CN" altLang="en-US" dirty="0"/>
          </a:p>
        </p:txBody>
      </p:sp>
      <p:sp>
        <p:nvSpPr>
          <p:cNvPr id="3" name="灯片编号占位符 2"/>
          <p:cNvSpPr>
            <a:spLocks noGrp="1"/>
          </p:cNvSpPr>
          <p:nvPr>
            <p:ph type="sldNum" sz="quarter" idx="12"/>
          </p:nvPr>
        </p:nvSpPr>
        <p:spPr/>
        <p:txBody>
          <a:bodyPr/>
          <a:lstStyle/>
          <a:p>
            <a:pPr>
              <a:defRPr/>
            </a:pPr>
            <a:fld id="{020670B1-1FB1-4A58-9AD7-5E524B89C57C}" type="slidenum">
              <a:rPr lang="zh-CN" altLang="en-US" smtClean="0"/>
              <a:pPr>
                <a:defRPr/>
              </a:pPr>
              <a:t>5</a:t>
            </a:fld>
            <a:endParaRPr lang="zh-CN" altLang="en-US"/>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203" y="1022350"/>
            <a:ext cx="8390481" cy="307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58149" y="4319475"/>
            <a:ext cx="1548822" cy="535531"/>
          </a:xfrm>
          <a:prstGeom prst="rect">
            <a:avLst/>
          </a:prstGeom>
        </p:spPr>
        <p:txBody>
          <a:bodyPr wrap="none">
            <a:spAutoFit/>
          </a:bodyPr>
          <a:lstStyle/>
          <a:p>
            <a:r>
              <a:rPr lang="en-US" altLang="zh-CN" i="1" kern="100" dirty="0">
                <a:ea typeface="宋体" panose="02010600030101010101" pitchFamily="2" charset="-122"/>
              </a:rPr>
              <a:t>U</a:t>
            </a:r>
            <a:r>
              <a:rPr lang="en-US" altLang="zh-CN" kern="100" baseline="-25000" dirty="0">
                <a:ea typeface="宋体" panose="02010600030101010101" pitchFamily="2" charset="-122"/>
              </a:rPr>
              <a:t>0</a:t>
            </a:r>
            <a:r>
              <a:rPr lang="en-US" altLang="zh-CN" kern="100" dirty="0">
                <a:ea typeface="宋体" panose="02010600030101010101" pitchFamily="2" charset="-122"/>
              </a:rPr>
              <a:t>=0.45</a:t>
            </a:r>
            <a:r>
              <a:rPr lang="en-US" altLang="zh-CN" i="1" kern="100" dirty="0">
                <a:ea typeface="宋体" panose="02010600030101010101" pitchFamily="2" charset="-122"/>
              </a:rPr>
              <a:t>U</a:t>
            </a:r>
            <a:r>
              <a:rPr lang="en-US" altLang="zh-CN" kern="100" baseline="-25000" dirty="0">
                <a:ea typeface="宋体" panose="02010600030101010101" pitchFamily="2" charset="-122"/>
              </a:rPr>
              <a:t>2</a:t>
            </a:r>
            <a:endParaRPr lang="zh-CN" altLang="en-US" dirty="0"/>
          </a:p>
        </p:txBody>
      </p:sp>
      <p:pic>
        <p:nvPicPr>
          <p:cNvPr id="225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4683" y="4238195"/>
            <a:ext cx="3050778" cy="877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4683" y="5259359"/>
            <a:ext cx="2443797" cy="54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284393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ppt_x"/>
                                          </p:val>
                                        </p:tav>
                                        <p:tav tm="100000">
                                          <p:val>
                                            <p:strVal val="#ppt_x"/>
                                          </p:val>
                                        </p:tav>
                                      </p:tavLst>
                                    </p:anim>
                                    <p:anim calcmode="lin" valueType="num">
                                      <p:cBhvr additive="base">
                                        <p:cTn id="8" dur="500" fill="hold"/>
                                        <p:tgtEl>
                                          <p:spTgt spid="225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2531"/>
                                        </p:tgtEl>
                                        <p:attrNameLst>
                                          <p:attrName>style.visibility</p:attrName>
                                        </p:attrNameLst>
                                      </p:cBhvr>
                                      <p:to>
                                        <p:strVal val="visible"/>
                                      </p:to>
                                    </p:set>
                                    <p:animEffect transition="in" filter="wipe(left)">
                                      <p:cBhvr>
                                        <p:cTn id="18" dur="500"/>
                                        <p:tgtEl>
                                          <p:spTgt spid="225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2532"/>
                                        </p:tgtEl>
                                        <p:attrNameLst>
                                          <p:attrName>style.visibility</p:attrName>
                                        </p:attrNameLst>
                                      </p:cBhvr>
                                      <p:to>
                                        <p:strVal val="visible"/>
                                      </p:to>
                                    </p:set>
                                    <p:animEffect transition="in" filter="wipe(left)">
                                      <p:cBhvr>
                                        <p:cTn id="23"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ea typeface="宋体" charset="-122"/>
              </a:rPr>
              <a:t>9.5.1 </a:t>
            </a:r>
            <a:r>
              <a:rPr lang="zh-CN" altLang="en-US" smtClean="0">
                <a:ea typeface="宋体" charset="-122"/>
              </a:rPr>
              <a:t>串联型开关稳压电路</a:t>
            </a:r>
            <a:endParaRPr lang="zh-CN" altLang="en-US" smtClean="0">
              <a:ea typeface="楷体_GB2312" pitchFamily="49" charset="-122"/>
            </a:endParaRPr>
          </a:p>
        </p:txBody>
      </p:sp>
      <p:sp>
        <p:nvSpPr>
          <p:cNvPr id="149508" name="Rectangle 4"/>
          <p:cNvSpPr>
            <a:spLocks noChangeArrowheads="1"/>
          </p:cNvSpPr>
          <p:nvPr/>
        </p:nvSpPr>
        <p:spPr bwMode="auto">
          <a:xfrm>
            <a:off x="148731" y="759153"/>
            <a:ext cx="424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pPr algn="l">
              <a:lnSpc>
                <a:spcPct val="100000"/>
              </a:lnSpc>
              <a:spcBef>
                <a:spcPct val="0"/>
              </a:spcBef>
            </a:pPr>
            <a:r>
              <a:rPr lang="zh-CN" altLang="en-US" sz="2800" dirty="0">
                <a:solidFill>
                  <a:srgbClr val="FF0000"/>
                </a:solidFill>
              </a:rPr>
              <a:t>开关型稳压器的基本结构 </a:t>
            </a:r>
          </a:p>
        </p:txBody>
      </p:sp>
      <p:pic>
        <p:nvPicPr>
          <p:cNvPr id="149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1570038"/>
            <a:ext cx="6519863"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49510" name="Text Box 6"/>
          <p:cNvSpPr txBox="1">
            <a:spLocks noChangeArrowheads="1"/>
          </p:cNvSpPr>
          <p:nvPr/>
        </p:nvSpPr>
        <p:spPr bwMode="auto">
          <a:xfrm>
            <a:off x="579438" y="4984750"/>
            <a:ext cx="81232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50000"/>
              </a:lnSpc>
            </a:pPr>
            <a:r>
              <a:rPr lang="zh-CN" altLang="en-US" dirty="0"/>
              <a:t>与串联线性稳压器相比，开关型稳压器增加了开关控制和续流滤波电路，调整管</a:t>
            </a:r>
            <a:r>
              <a:rPr lang="zh-CN" altLang="en-US" dirty="0" smtClean="0"/>
              <a:t>采用开关</a:t>
            </a:r>
            <a:r>
              <a:rPr lang="zh-CN" altLang="en-US" dirty="0"/>
              <a:t>型晶体管。</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50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08"/>
                                        </p:tgtEl>
                                        <p:attrNameLst>
                                          <p:attrName>style.visibility</p:attrName>
                                        </p:attrNameLst>
                                      </p:cBhvr>
                                      <p:to>
                                        <p:strVal val="visible"/>
                                      </p:to>
                                    </p:set>
                                    <p:animEffect transition="in" filter="wipe(left)">
                                      <p:cBhvr>
                                        <p:cTn id="7" dur="500"/>
                                        <p:tgtEl>
                                          <p:spTgt spid="149508"/>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49509"/>
                                        </p:tgtEl>
                                        <p:attrNameLst>
                                          <p:attrName>style.visibility</p:attrName>
                                        </p:attrNameLst>
                                      </p:cBhvr>
                                      <p:to>
                                        <p:strVal val="visible"/>
                                      </p:to>
                                    </p:set>
                                    <p:anim calcmode="lin" valueType="num">
                                      <p:cBhvr>
                                        <p:cTn id="11" dur="500" fill="hold"/>
                                        <p:tgtEl>
                                          <p:spTgt spid="149509"/>
                                        </p:tgtEl>
                                        <p:attrNameLst>
                                          <p:attrName>ppt_w</p:attrName>
                                        </p:attrNameLst>
                                      </p:cBhvr>
                                      <p:tavLst>
                                        <p:tav tm="0">
                                          <p:val>
                                            <p:fltVal val="0"/>
                                          </p:val>
                                        </p:tav>
                                        <p:tav tm="100000">
                                          <p:val>
                                            <p:strVal val="#ppt_w"/>
                                          </p:val>
                                        </p:tav>
                                      </p:tavLst>
                                    </p:anim>
                                    <p:anim calcmode="lin" valueType="num">
                                      <p:cBhvr>
                                        <p:cTn id="12" dur="500" fill="hold"/>
                                        <p:tgtEl>
                                          <p:spTgt spid="149509"/>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100"/>
                                  </p:iterate>
                                  <p:childTnLst>
                                    <p:set>
                                      <p:cBhvr>
                                        <p:cTn id="16" dur="1" fill="hold">
                                          <p:stCondLst>
                                            <p:cond delay="0"/>
                                          </p:stCondLst>
                                        </p:cTn>
                                        <p:tgtEl>
                                          <p:spTgt spid="149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p:bldP spid="1495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ea typeface="宋体" charset="-122"/>
              </a:rPr>
              <a:t>9.5.1 </a:t>
            </a:r>
            <a:r>
              <a:rPr lang="zh-CN" altLang="en-US" smtClean="0">
                <a:ea typeface="宋体" charset="-122"/>
              </a:rPr>
              <a:t>串联型开关稳压电路（续</a:t>
            </a:r>
            <a:r>
              <a:rPr lang="en-US" altLang="zh-CN" smtClean="0">
                <a:ea typeface="宋体" charset="-122"/>
              </a:rPr>
              <a:t>1</a:t>
            </a:r>
            <a:r>
              <a:rPr lang="zh-CN" altLang="en-US" smtClean="0">
                <a:ea typeface="宋体" charset="-122"/>
              </a:rPr>
              <a:t>）</a:t>
            </a:r>
            <a:endParaRPr lang="zh-CN" altLang="en-US" smtClean="0">
              <a:ea typeface="楷体_GB2312" pitchFamily="49" charset="-122"/>
            </a:endParaRPr>
          </a:p>
        </p:txBody>
      </p:sp>
      <p:sp>
        <p:nvSpPr>
          <p:cNvPr id="150532" name="Rectangle 4"/>
          <p:cNvSpPr>
            <a:spLocks noChangeArrowheads="1"/>
          </p:cNvSpPr>
          <p:nvPr/>
        </p:nvSpPr>
        <p:spPr bwMode="auto">
          <a:xfrm>
            <a:off x="147143" y="769786"/>
            <a:ext cx="424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pPr algn="l">
              <a:lnSpc>
                <a:spcPct val="100000"/>
              </a:lnSpc>
              <a:spcBef>
                <a:spcPct val="0"/>
              </a:spcBef>
            </a:pPr>
            <a:r>
              <a:rPr lang="zh-CN" altLang="en-US" sz="2800" dirty="0">
                <a:solidFill>
                  <a:srgbClr val="FF0000"/>
                </a:solidFill>
              </a:rPr>
              <a:t>开关型稳压器的原理电路 </a:t>
            </a:r>
          </a:p>
        </p:txBody>
      </p:sp>
      <p:pic>
        <p:nvPicPr>
          <p:cNvPr id="150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007" y="1031396"/>
            <a:ext cx="6367462"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50534" name="Text Box 6"/>
          <p:cNvSpPr txBox="1">
            <a:spLocks noChangeArrowheads="1"/>
          </p:cNvSpPr>
          <p:nvPr/>
        </p:nvSpPr>
        <p:spPr bwMode="auto">
          <a:xfrm>
            <a:off x="167053" y="4522684"/>
            <a:ext cx="887201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50000"/>
              </a:lnSpc>
            </a:pPr>
            <a:r>
              <a:rPr lang="zh-CN" altLang="en-US" dirty="0"/>
              <a:t>其中：</a:t>
            </a:r>
            <a:r>
              <a:rPr lang="en-US" altLang="zh-CN" b="0" i="1" dirty="0"/>
              <a:t>T</a:t>
            </a:r>
            <a:r>
              <a:rPr lang="zh-CN" altLang="en-US" dirty="0"/>
              <a:t>为工作在开关状态的调整元件。电感</a:t>
            </a:r>
            <a:r>
              <a:rPr lang="en-US" altLang="zh-CN" i="1" dirty="0"/>
              <a:t>L</a:t>
            </a:r>
            <a:r>
              <a:rPr lang="zh-CN" altLang="en-US" dirty="0"/>
              <a:t>、电容</a:t>
            </a:r>
            <a:r>
              <a:rPr lang="en-US" altLang="zh-CN" i="1" dirty="0"/>
              <a:t>C</a:t>
            </a:r>
            <a:r>
              <a:rPr lang="zh-CN" altLang="en-US" dirty="0"/>
              <a:t>和二极管</a:t>
            </a:r>
            <a:r>
              <a:rPr lang="en-US" altLang="zh-CN" dirty="0"/>
              <a:t>D</a:t>
            </a:r>
            <a:r>
              <a:rPr lang="zh-CN" altLang="en-US" dirty="0"/>
              <a:t>组成续流滤波环节。运算放大器</a:t>
            </a:r>
            <a:r>
              <a:rPr lang="en-US" altLang="zh-CN" dirty="0"/>
              <a:t>A</a:t>
            </a:r>
            <a:r>
              <a:rPr lang="zh-CN" altLang="en-US" dirty="0"/>
              <a:t>、电阻</a:t>
            </a:r>
            <a:r>
              <a:rPr lang="en-US" altLang="zh-CN" i="1" dirty="0"/>
              <a:t>R</a:t>
            </a:r>
            <a:r>
              <a:rPr lang="en-US" altLang="zh-CN" baseline="-25000" dirty="0"/>
              <a:t>1</a:t>
            </a:r>
            <a:r>
              <a:rPr lang="zh-CN" altLang="en-US" dirty="0"/>
              <a:t>、</a:t>
            </a:r>
            <a:r>
              <a:rPr lang="en-US" altLang="zh-CN" i="1" dirty="0"/>
              <a:t>R</a:t>
            </a:r>
            <a:r>
              <a:rPr lang="en-US" altLang="zh-CN" baseline="-25000" dirty="0"/>
              <a:t>2</a:t>
            </a:r>
            <a:r>
              <a:rPr lang="zh-CN" altLang="en-US" dirty="0"/>
              <a:t>与基准电压</a:t>
            </a:r>
            <a:r>
              <a:rPr lang="en-US" altLang="zh-CN" i="1" dirty="0"/>
              <a:t>U</a:t>
            </a:r>
            <a:r>
              <a:rPr lang="en-US" altLang="zh-CN" i="1" baseline="-25000" dirty="0"/>
              <a:t>r</a:t>
            </a:r>
            <a:r>
              <a:rPr lang="zh-CN" altLang="en-US" dirty="0"/>
              <a:t>构成的滞回比较器，电阻</a:t>
            </a:r>
            <a:r>
              <a:rPr lang="en-US" altLang="zh-CN" i="1" dirty="0"/>
              <a:t>R</a:t>
            </a:r>
            <a:r>
              <a:rPr lang="en-US" altLang="zh-CN" baseline="-25000" dirty="0"/>
              <a:t>3</a:t>
            </a:r>
            <a:r>
              <a:rPr lang="zh-CN" altLang="en-US" dirty="0"/>
              <a:t>、</a:t>
            </a:r>
            <a:r>
              <a:rPr lang="en-US" altLang="zh-CN" i="1" dirty="0"/>
              <a:t>R</a:t>
            </a:r>
            <a:r>
              <a:rPr lang="en-US" altLang="zh-CN" baseline="-25000" dirty="0"/>
              <a:t>4</a:t>
            </a:r>
            <a:r>
              <a:rPr lang="zh-CN" altLang="en-US" dirty="0"/>
              <a:t>构成取样电路。</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51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wipe(left)">
                                      <p:cBhvr>
                                        <p:cTn id="7" dur="500"/>
                                        <p:tgtEl>
                                          <p:spTgt spid="150532"/>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50533"/>
                                        </p:tgtEl>
                                        <p:attrNameLst>
                                          <p:attrName>style.visibility</p:attrName>
                                        </p:attrNameLst>
                                      </p:cBhvr>
                                      <p:to>
                                        <p:strVal val="visible"/>
                                      </p:to>
                                    </p:set>
                                    <p:anim calcmode="lin" valueType="num">
                                      <p:cBhvr>
                                        <p:cTn id="11" dur="500" fill="hold"/>
                                        <p:tgtEl>
                                          <p:spTgt spid="150533"/>
                                        </p:tgtEl>
                                        <p:attrNameLst>
                                          <p:attrName>ppt_w</p:attrName>
                                        </p:attrNameLst>
                                      </p:cBhvr>
                                      <p:tavLst>
                                        <p:tav tm="0">
                                          <p:val>
                                            <p:fltVal val="0"/>
                                          </p:val>
                                        </p:tav>
                                        <p:tav tm="100000">
                                          <p:val>
                                            <p:strVal val="#ppt_w"/>
                                          </p:val>
                                        </p:tav>
                                      </p:tavLst>
                                    </p:anim>
                                    <p:anim calcmode="lin" valueType="num">
                                      <p:cBhvr>
                                        <p:cTn id="12" dur="500" fill="hold"/>
                                        <p:tgtEl>
                                          <p:spTgt spid="150533"/>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100"/>
                                  </p:iterate>
                                  <p:childTnLst>
                                    <p:set>
                                      <p:cBhvr>
                                        <p:cTn id="16" dur="1" fill="hold">
                                          <p:stCondLst>
                                            <p:cond delay="0"/>
                                          </p:stCondLst>
                                        </p:cTn>
                                        <p:tgtEl>
                                          <p:spTgt spid="150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P spid="15053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zh-CN" smtClean="0">
                <a:ea typeface="宋体" charset="-122"/>
              </a:rPr>
              <a:t>9.5.1 </a:t>
            </a:r>
            <a:r>
              <a:rPr lang="zh-CN" altLang="en-US" smtClean="0">
                <a:ea typeface="宋体" charset="-122"/>
              </a:rPr>
              <a:t>串联型开关稳压电路（续</a:t>
            </a:r>
            <a:r>
              <a:rPr lang="en-US" altLang="zh-CN" smtClean="0">
                <a:ea typeface="宋体" charset="-122"/>
              </a:rPr>
              <a:t>2</a:t>
            </a:r>
            <a:r>
              <a:rPr lang="zh-CN" altLang="en-US" smtClean="0">
                <a:ea typeface="宋体" charset="-122"/>
              </a:rPr>
              <a:t>）</a:t>
            </a:r>
            <a:endParaRPr lang="zh-CN" altLang="en-US" smtClean="0">
              <a:ea typeface="楷体_GB2312" pitchFamily="49" charset="-122"/>
            </a:endParaRPr>
          </a:p>
        </p:txBody>
      </p:sp>
      <p:pic>
        <p:nvPicPr>
          <p:cNvPr id="1515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088" y="968375"/>
            <a:ext cx="4067175"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51556" name="Rectangle 4"/>
          <p:cNvSpPr>
            <a:spLocks noChangeArrowheads="1"/>
          </p:cNvSpPr>
          <p:nvPr/>
        </p:nvSpPr>
        <p:spPr bwMode="auto">
          <a:xfrm>
            <a:off x="44970" y="782704"/>
            <a:ext cx="41520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pPr algn="l">
              <a:lnSpc>
                <a:spcPct val="100000"/>
              </a:lnSpc>
              <a:spcBef>
                <a:spcPct val="0"/>
              </a:spcBef>
            </a:pPr>
            <a:r>
              <a:rPr lang="zh-CN" altLang="en-US" sz="2800" dirty="0">
                <a:solidFill>
                  <a:srgbClr val="FF0000"/>
                </a:solidFill>
              </a:rPr>
              <a:t>开关型稳压器的工作波形</a:t>
            </a:r>
          </a:p>
        </p:txBody>
      </p:sp>
      <p:sp>
        <p:nvSpPr>
          <p:cNvPr id="15368"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151560" name="Object 8"/>
          <p:cNvGraphicFramePr>
            <a:graphicFrameLocks noChangeAspect="1"/>
          </p:cNvGraphicFramePr>
          <p:nvPr/>
        </p:nvGraphicFramePr>
        <p:xfrm>
          <a:off x="915988" y="1982788"/>
          <a:ext cx="3630612" cy="855662"/>
        </p:xfrm>
        <a:graphic>
          <a:graphicData uri="http://schemas.openxmlformats.org/presentationml/2006/ole">
            <mc:AlternateContent xmlns:mc="http://schemas.openxmlformats.org/markup-compatibility/2006">
              <mc:Choice xmlns:v="urn:schemas-microsoft-com:vml" Requires="v">
                <p:oleObj spid="_x0000_s15443" name="Equation" r:id="rId4" imgW="1815840" imgH="431640" progId="Equation.DSMT4">
                  <p:embed/>
                </p:oleObj>
              </mc:Choice>
              <mc:Fallback>
                <p:oleObj name="Equation" r:id="rId4" imgW="1815840" imgH="43164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988" y="1982788"/>
                        <a:ext cx="3630612"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562" name="Rectangle 10"/>
          <p:cNvSpPr>
            <a:spLocks noChangeArrowheads="1"/>
          </p:cNvSpPr>
          <p:nvPr/>
        </p:nvSpPr>
        <p:spPr bwMode="auto">
          <a:xfrm>
            <a:off x="617538" y="1568450"/>
            <a:ext cx="179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pPr algn="l">
              <a:lnSpc>
                <a:spcPct val="100000"/>
              </a:lnSpc>
              <a:spcBef>
                <a:spcPct val="0"/>
              </a:spcBef>
            </a:pPr>
            <a:r>
              <a:rPr lang="zh-CN" altLang="en-US"/>
              <a:t>上门限电压 </a:t>
            </a:r>
          </a:p>
        </p:txBody>
      </p:sp>
      <p:sp>
        <p:nvSpPr>
          <p:cNvPr id="151563" name="Rectangle 11"/>
          <p:cNvSpPr>
            <a:spLocks noChangeArrowheads="1"/>
          </p:cNvSpPr>
          <p:nvPr/>
        </p:nvSpPr>
        <p:spPr bwMode="auto">
          <a:xfrm>
            <a:off x="617538" y="2955925"/>
            <a:ext cx="179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pPr algn="l">
              <a:lnSpc>
                <a:spcPct val="100000"/>
              </a:lnSpc>
              <a:spcBef>
                <a:spcPct val="0"/>
              </a:spcBef>
            </a:pPr>
            <a:r>
              <a:rPr lang="zh-CN" altLang="en-US"/>
              <a:t>下门限电压 </a:t>
            </a:r>
          </a:p>
        </p:txBody>
      </p:sp>
      <p:sp>
        <p:nvSpPr>
          <p:cNvPr id="15371" name="Rectangle 13"/>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151564" name="Object 12"/>
          <p:cNvGraphicFramePr>
            <a:graphicFrameLocks noChangeAspect="1"/>
          </p:cNvGraphicFramePr>
          <p:nvPr/>
        </p:nvGraphicFramePr>
        <p:xfrm>
          <a:off x="903288" y="3336925"/>
          <a:ext cx="2173287" cy="885825"/>
        </p:xfrm>
        <a:graphic>
          <a:graphicData uri="http://schemas.openxmlformats.org/presentationml/2006/ole">
            <mc:AlternateContent xmlns:mc="http://schemas.openxmlformats.org/markup-compatibility/2006">
              <mc:Choice xmlns:v="urn:schemas-microsoft-com:vml" Requires="v">
                <p:oleObj spid="_x0000_s15444" name="Equation" r:id="rId6" imgW="1054080" imgH="431640" progId="Equation.DSMT4">
                  <p:embed/>
                </p:oleObj>
              </mc:Choice>
              <mc:Fallback>
                <p:oleObj name="Equation" r:id="rId6" imgW="1054080" imgH="43164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288" y="3336925"/>
                        <a:ext cx="2173287"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566" name="Rectangle 14"/>
          <p:cNvSpPr>
            <a:spLocks noChangeArrowheads="1"/>
          </p:cNvSpPr>
          <p:nvPr/>
        </p:nvSpPr>
        <p:spPr bwMode="auto">
          <a:xfrm>
            <a:off x="617538" y="4297363"/>
            <a:ext cx="271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pPr algn="l">
              <a:lnSpc>
                <a:spcPct val="100000"/>
              </a:lnSpc>
              <a:spcBef>
                <a:spcPct val="0"/>
              </a:spcBef>
            </a:pPr>
            <a:r>
              <a:rPr lang="zh-CN" altLang="en-US"/>
              <a:t>输出电压的平均值 </a:t>
            </a:r>
          </a:p>
        </p:txBody>
      </p:sp>
      <p:sp>
        <p:nvSpPr>
          <p:cNvPr id="15373" name="Rectangle 1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151567" name="Object 15"/>
          <p:cNvGraphicFramePr>
            <a:graphicFrameLocks noChangeAspect="1"/>
          </p:cNvGraphicFramePr>
          <p:nvPr/>
        </p:nvGraphicFramePr>
        <p:xfrm>
          <a:off x="887413" y="4848225"/>
          <a:ext cx="2600325" cy="922338"/>
        </p:xfrm>
        <a:graphic>
          <a:graphicData uri="http://schemas.openxmlformats.org/presentationml/2006/ole">
            <mc:AlternateContent xmlns:mc="http://schemas.openxmlformats.org/markup-compatibility/2006">
              <mc:Choice xmlns:v="urn:schemas-microsoft-com:vml" Requires="v">
                <p:oleObj spid="_x0000_s15445" name="Equation" r:id="rId8" imgW="1104840" imgH="393480" progId="Equation.DSMT4">
                  <p:embed/>
                </p:oleObj>
              </mc:Choice>
              <mc:Fallback>
                <p:oleObj name="Equation" r:id="rId8" imgW="1104840" imgH="393480"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7413" y="4848225"/>
                        <a:ext cx="2600325"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52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wipe(left)">
                                      <p:cBhvr>
                                        <p:cTn id="7" dur="500"/>
                                        <p:tgtEl>
                                          <p:spTgt spid="151556"/>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51559"/>
                                        </p:tgtEl>
                                        <p:attrNameLst>
                                          <p:attrName>style.visibility</p:attrName>
                                        </p:attrNameLst>
                                      </p:cBhvr>
                                      <p:to>
                                        <p:strVal val="visible"/>
                                      </p:to>
                                    </p:set>
                                    <p:anim calcmode="lin" valueType="num">
                                      <p:cBhvr>
                                        <p:cTn id="11" dur="500" fill="hold"/>
                                        <p:tgtEl>
                                          <p:spTgt spid="151559"/>
                                        </p:tgtEl>
                                        <p:attrNameLst>
                                          <p:attrName>ppt_w</p:attrName>
                                        </p:attrNameLst>
                                      </p:cBhvr>
                                      <p:tavLst>
                                        <p:tav tm="0">
                                          <p:val>
                                            <p:fltVal val="0"/>
                                          </p:val>
                                        </p:tav>
                                        <p:tav tm="100000">
                                          <p:val>
                                            <p:strVal val="#ppt_w"/>
                                          </p:val>
                                        </p:tav>
                                      </p:tavLst>
                                    </p:anim>
                                    <p:anim calcmode="lin" valueType="num">
                                      <p:cBhvr>
                                        <p:cTn id="12" dur="500" fill="hold"/>
                                        <p:tgtEl>
                                          <p:spTgt spid="151559"/>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62"/>
                                        </p:tgtEl>
                                        <p:attrNameLst>
                                          <p:attrName>style.visibility</p:attrName>
                                        </p:attrNameLst>
                                      </p:cBhvr>
                                      <p:to>
                                        <p:strVal val="visible"/>
                                      </p:to>
                                    </p:set>
                                    <p:animEffect transition="in" filter="wipe(left)">
                                      <p:cBhvr>
                                        <p:cTn id="17" dur="500"/>
                                        <p:tgtEl>
                                          <p:spTgt spid="151562"/>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51560"/>
                                        </p:tgtEl>
                                        <p:attrNameLst>
                                          <p:attrName>style.visibility</p:attrName>
                                        </p:attrNameLst>
                                      </p:cBhvr>
                                      <p:to>
                                        <p:strVal val="visible"/>
                                      </p:to>
                                    </p:set>
                                    <p:animEffect transition="in" filter="wipe(left)">
                                      <p:cBhvr>
                                        <p:cTn id="21" dur="500"/>
                                        <p:tgtEl>
                                          <p:spTgt spid="15156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1563"/>
                                        </p:tgtEl>
                                        <p:attrNameLst>
                                          <p:attrName>style.visibility</p:attrName>
                                        </p:attrNameLst>
                                      </p:cBhvr>
                                      <p:to>
                                        <p:strVal val="visible"/>
                                      </p:to>
                                    </p:set>
                                    <p:animEffect transition="in" filter="wipe(left)">
                                      <p:cBhvr>
                                        <p:cTn id="26" dur="500"/>
                                        <p:tgtEl>
                                          <p:spTgt spid="151563"/>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51564"/>
                                        </p:tgtEl>
                                        <p:attrNameLst>
                                          <p:attrName>style.visibility</p:attrName>
                                        </p:attrNameLst>
                                      </p:cBhvr>
                                      <p:to>
                                        <p:strVal val="visible"/>
                                      </p:to>
                                    </p:set>
                                    <p:animEffect transition="in" filter="wipe(left)">
                                      <p:cBhvr>
                                        <p:cTn id="30" dur="500"/>
                                        <p:tgtEl>
                                          <p:spTgt spid="15156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1566"/>
                                        </p:tgtEl>
                                        <p:attrNameLst>
                                          <p:attrName>style.visibility</p:attrName>
                                        </p:attrNameLst>
                                      </p:cBhvr>
                                      <p:to>
                                        <p:strVal val="visible"/>
                                      </p:to>
                                    </p:set>
                                    <p:animEffect transition="in" filter="wipe(left)">
                                      <p:cBhvr>
                                        <p:cTn id="35" dur="500"/>
                                        <p:tgtEl>
                                          <p:spTgt spid="151566"/>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151567"/>
                                        </p:tgtEl>
                                        <p:attrNameLst>
                                          <p:attrName>style.visibility</p:attrName>
                                        </p:attrNameLst>
                                      </p:cBhvr>
                                      <p:to>
                                        <p:strVal val="visible"/>
                                      </p:to>
                                    </p:set>
                                    <p:animEffect transition="in" filter="wipe(left)">
                                      <p:cBhvr>
                                        <p:cTn id="39" dur="500"/>
                                        <p:tgtEl>
                                          <p:spTgt spid="151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562" grpId="0"/>
      <p:bldP spid="151563" grpId="0"/>
      <p:bldP spid="15156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ea typeface="宋体" charset="-122"/>
              </a:rPr>
              <a:t>9.5.1 </a:t>
            </a:r>
            <a:r>
              <a:rPr lang="zh-CN" altLang="en-US" smtClean="0">
                <a:ea typeface="宋体" charset="-122"/>
              </a:rPr>
              <a:t>串联型开关稳压电路（续</a:t>
            </a:r>
            <a:r>
              <a:rPr lang="en-US" altLang="zh-CN" smtClean="0">
                <a:ea typeface="宋体" charset="-122"/>
              </a:rPr>
              <a:t>3</a:t>
            </a:r>
            <a:r>
              <a:rPr lang="zh-CN" altLang="en-US" smtClean="0">
                <a:ea typeface="宋体" charset="-122"/>
              </a:rPr>
              <a:t>）</a:t>
            </a:r>
            <a:endParaRPr lang="zh-CN" altLang="en-US" smtClean="0">
              <a:ea typeface="楷体_GB2312" pitchFamily="49" charset="-122"/>
            </a:endParaRPr>
          </a:p>
        </p:txBody>
      </p:sp>
      <p:sp>
        <p:nvSpPr>
          <p:cNvPr id="152580" name="Rectangle 4"/>
          <p:cNvSpPr>
            <a:spLocks noChangeArrowheads="1"/>
          </p:cNvSpPr>
          <p:nvPr/>
        </p:nvSpPr>
        <p:spPr bwMode="auto">
          <a:xfrm>
            <a:off x="81756" y="747247"/>
            <a:ext cx="41520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pPr algn="l">
              <a:lnSpc>
                <a:spcPct val="100000"/>
              </a:lnSpc>
              <a:spcBef>
                <a:spcPct val="0"/>
              </a:spcBef>
            </a:pPr>
            <a:r>
              <a:rPr lang="zh-CN" altLang="en-US" sz="2800" dirty="0">
                <a:solidFill>
                  <a:srgbClr val="FF0000"/>
                </a:solidFill>
              </a:rPr>
              <a:t>开关型稳压器的稳压过程</a:t>
            </a:r>
          </a:p>
        </p:txBody>
      </p:sp>
      <p:sp>
        <p:nvSpPr>
          <p:cNvPr id="152594" name="Text Box 18"/>
          <p:cNvSpPr txBox="1">
            <a:spLocks noChangeArrowheads="1"/>
          </p:cNvSpPr>
          <p:nvPr/>
        </p:nvSpPr>
        <p:spPr bwMode="auto">
          <a:xfrm>
            <a:off x="2282825" y="4504055"/>
            <a:ext cx="690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i="1">
                <a:ea typeface="宋体" charset="-122"/>
              </a:rPr>
              <a:t>U</a:t>
            </a:r>
            <a:r>
              <a:rPr lang="en-US" altLang="zh-CN" baseline="-25000">
                <a:ea typeface="宋体" charset="-122"/>
              </a:rPr>
              <a:t>1</a:t>
            </a:r>
            <a:r>
              <a:rPr lang="en-US" altLang="zh-CN">
                <a:ea typeface="宋体" charset="-122"/>
                <a:sym typeface="Symbol" pitchFamily="18" charset="2"/>
              </a:rPr>
              <a:t></a:t>
            </a:r>
          </a:p>
        </p:txBody>
      </p:sp>
      <p:sp>
        <p:nvSpPr>
          <p:cNvPr id="152595" name="Text Box 19"/>
          <p:cNvSpPr txBox="1">
            <a:spLocks noChangeArrowheads="1"/>
          </p:cNvSpPr>
          <p:nvPr/>
        </p:nvSpPr>
        <p:spPr bwMode="auto">
          <a:xfrm>
            <a:off x="2324100" y="5143818"/>
            <a:ext cx="69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i="1">
                <a:ea typeface="宋体" charset="-122"/>
              </a:rPr>
              <a:t>R</a:t>
            </a:r>
            <a:r>
              <a:rPr lang="en-US" altLang="zh-CN" i="1" baseline="-25000">
                <a:ea typeface="宋体" charset="-122"/>
              </a:rPr>
              <a:t>L</a:t>
            </a:r>
            <a:r>
              <a:rPr lang="en-US" altLang="zh-CN">
                <a:ea typeface="宋体" charset="-122"/>
                <a:sym typeface="Symbol" pitchFamily="18" charset="2"/>
              </a:rPr>
              <a:t></a:t>
            </a:r>
          </a:p>
        </p:txBody>
      </p:sp>
      <p:sp>
        <p:nvSpPr>
          <p:cNvPr id="152596" name="Freeform 20"/>
          <p:cNvSpPr>
            <a:spLocks/>
          </p:cNvSpPr>
          <p:nvPr/>
        </p:nvSpPr>
        <p:spPr bwMode="auto">
          <a:xfrm>
            <a:off x="2973388" y="4702493"/>
            <a:ext cx="622300" cy="731837"/>
          </a:xfrm>
          <a:custGeom>
            <a:avLst/>
            <a:gdLst>
              <a:gd name="T0" fmla="*/ 2147483647 w 320"/>
              <a:gd name="T1" fmla="*/ 0 h 347"/>
              <a:gd name="T2" fmla="*/ 2147483647 w 320"/>
              <a:gd name="T3" fmla="*/ 2147483647 h 347"/>
              <a:gd name="T4" fmla="*/ 0 w 320"/>
              <a:gd name="T5" fmla="*/ 2147483647 h 347"/>
              <a:gd name="T6" fmla="*/ 0 60000 65536"/>
              <a:gd name="T7" fmla="*/ 0 60000 65536"/>
              <a:gd name="T8" fmla="*/ 0 60000 65536"/>
              <a:gd name="T9" fmla="*/ 0 w 320"/>
              <a:gd name="T10" fmla="*/ 0 h 347"/>
              <a:gd name="T11" fmla="*/ 320 w 320"/>
              <a:gd name="T12" fmla="*/ 347 h 347"/>
            </a:gdLst>
            <a:ahLst/>
            <a:cxnLst>
              <a:cxn ang="T6">
                <a:pos x="T0" y="T1"/>
              </a:cxn>
              <a:cxn ang="T7">
                <a:pos x="T2" y="T3"/>
              </a:cxn>
              <a:cxn ang="T8">
                <a:pos x="T4" y="T5"/>
              </a:cxn>
            </a:cxnLst>
            <a:rect l="T9" t="T10" r="T11" b="T12"/>
            <a:pathLst>
              <a:path w="320" h="347">
                <a:moveTo>
                  <a:pt x="19" y="0"/>
                </a:moveTo>
                <a:lnTo>
                  <a:pt x="320" y="192"/>
                </a:lnTo>
                <a:lnTo>
                  <a:pt x="0" y="347"/>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597" name="Text Box 21"/>
          <p:cNvSpPr txBox="1">
            <a:spLocks noChangeArrowheads="1"/>
          </p:cNvSpPr>
          <p:nvPr/>
        </p:nvSpPr>
        <p:spPr bwMode="auto">
          <a:xfrm>
            <a:off x="3581400" y="4826318"/>
            <a:ext cx="74771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i="1">
                <a:ea typeface="宋体" charset="-122"/>
              </a:rPr>
              <a:t>U</a:t>
            </a:r>
            <a:r>
              <a:rPr lang="en-US" altLang="zh-CN" baseline="-25000">
                <a:ea typeface="宋体" charset="-122"/>
              </a:rPr>
              <a:t>O</a:t>
            </a:r>
            <a:r>
              <a:rPr lang="en-US" altLang="zh-CN">
                <a:ea typeface="宋体" charset="-122"/>
                <a:sym typeface="Symbol" pitchFamily="18" charset="2"/>
              </a:rPr>
              <a:t></a:t>
            </a:r>
            <a:endParaRPr lang="en-US" altLang="zh-CN" i="1">
              <a:ea typeface="宋体" charset="-122"/>
              <a:sym typeface="Symbol" pitchFamily="18" charset="2"/>
            </a:endParaRPr>
          </a:p>
        </p:txBody>
      </p:sp>
      <p:sp>
        <p:nvSpPr>
          <p:cNvPr id="152598" name="Line 22"/>
          <p:cNvSpPr>
            <a:spLocks noChangeShapeType="1"/>
          </p:cNvSpPr>
          <p:nvPr/>
        </p:nvSpPr>
        <p:spPr bwMode="auto">
          <a:xfrm>
            <a:off x="4384675" y="5056505"/>
            <a:ext cx="569913"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52599" name="Text Box 23"/>
          <p:cNvSpPr txBox="1">
            <a:spLocks noChangeArrowheads="1"/>
          </p:cNvSpPr>
          <p:nvPr/>
        </p:nvSpPr>
        <p:spPr bwMode="auto">
          <a:xfrm>
            <a:off x="5026025" y="4826318"/>
            <a:ext cx="6492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i="1">
                <a:ea typeface="宋体" charset="-122"/>
              </a:rPr>
              <a:t>u</a:t>
            </a:r>
            <a:r>
              <a:rPr lang="en-US" altLang="zh-CN" i="1" baseline="-25000">
                <a:ea typeface="宋体" charset="-122"/>
                <a:sym typeface="Symbol" pitchFamily="18" charset="2"/>
              </a:rPr>
              <a:t></a:t>
            </a:r>
            <a:r>
              <a:rPr lang="en-US" altLang="zh-CN">
                <a:ea typeface="宋体" charset="-122"/>
                <a:sym typeface="Symbol" pitchFamily="18" charset="2"/>
              </a:rPr>
              <a:t></a:t>
            </a:r>
            <a:endParaRPr lang="en-US" altLang="zh-CN" i="1">
              <a:ea typeface="宋体" charset="-122"/>
              <a:sym typeface="Symbol" pitchFamily="18" charset="2"/>
            </a:endParaRPr>
          </a:p>
        </p:txBody>
      </p:sp>
      <p:sp>
        <p:nvSpPr>
          <p:cNvPr id="152600" name="Line 24"/>
          <p:cNvSpPr>
            <a:spLocks noChangeShapeType="1"/>
          </p:cNvSpPr>
          <p:nvPr/>
        </p:nvSpPr>
        <p:spPr bwMode="auto">
          <a:xfrm>
            <a:off x="5703888" y="5056505"/>
            <a:ext cx="569912"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52601" name="Text Box 25"/>
          <p:cNvSpPr txBox="1">
            <a:spLocks noChangeArrowheads="1"/>
          </p:cNvSpPr>
          <p:nvPr/>
        </p:nvSpPr>
        <p:spPr bwMode="auto">
          <a:xfrm>
            <a:off x="6329363" y="4826318"/>
            <a:ext cx="748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i="1" dirty="0">
                <a:ea typeface="宋体" charset="-122"/>
              </a:rPr>
              <a:t>t</a:t>
            </a:r>
            <a:r>
              <a:rPr lang="en-US" altLang="zh-CN" baseline="-25000" dirty="0">
                <a:ea typeface="宋体" charset="-122"/>
              </a:rPr>
              <a:t>on</a:t>
            </a:r>
            <a:r>
              <a:rPr lang="en-US" altLang="zh-CN" dirty="0">
                <a:ea typeface="宋体" charset="-122"/>
                <a:sym typeface="Symbol" pitchFamily="18" charset="2"/>
              </a:rPr>
              <a:t> </a:t>
            </a:r>
            <a:r>
              <a:rPr lang="en-US" altLang="zh-CN" dirty="0" smtClean="0">
                <a:ea typeface="宋体" charset="-122"/>
                <a:sym typeface="Symbol" pitchFamily="18" charset="2"/>
              </a:rPr>
              <a:t></a:t>
            </a:r>
            <a:endParaRPr lang="en-US" altLang="zh-CN" dirty="0">
              <a:ea typeface="宋体" charset="-122"/>
              <a:sym typeface="Symbol" pitchFamily="18" charset="2"/>
            </a:endParaRPr>
          </a:p>
        </p:txBody>
      </p:sp>
      <p:sp>
        <p:nvSpPr>
          <p:cNvPr id="152602" name="Freeform 26"/>
          <p:cNvSpPr>
            <a:spLocks/>
          </p:cNvSpPr>
          <p:nvPr/>
        </p:nvSpPr>
        <p:spPr bwMode="auto">
          <a:xfrm>
            <a:off x="4332288" y="5094605"/>
            <a:ext cx="2947987" cy="750888"/>
          </a:xfrm>
          <a:custGeom>
            <a:avLst/>
            <a:gdLst>
              <a:gd name="T0" fmla="*/ 2147483647 w 2066"/>
              <a:gd name="T1" fmla="*/ 0 h 356"/>
              <a:gd name="T2" fmla="*/ 2147483647 w 2066"/>
              <a:gd name="T3" fmla="*/ 0 h 356"/>
              <a:gd name="T4" fmla="*/ 2147483647 w 2066"/>
              <a:gd name="T5" fmla="*/ 2147483647 h 356"/>
              <a:gd name="T6" fmla="*/ 0 w 2066"/>
              <a:gd name="T7" fmla="*/ 2147483647 h 356"/>
              <a:gd name="T8" fmla="*/ 0 60000 65536"/>
              <a:gd name="T9" fmla="*/ 0 60000 65536"/>
              <a:gd name="T10" fmla="*/ 0 60000 65536"/>
              <a:gd name="T11" fmla="*/ 0 60000 65536"/>
              <a:gd name="T12" fmla="*/ 0 w 2066"/>
              <a:gd name="T13" fmla="*/ 0 h 356"/>
              <a:gd name="T14" fmla="*/ 2066 w 2066"/>
              <a:gd name="T15" fmla="*/ 356 h 356"/>
            </a:gdLst>
            <a:ahLst/>
            <a:cxnLst>
              <a:cxn ang="T8">
                <a:pos x="T0" y="T1"/>
              </a:cxn>
              <a:cxn ang="T9">
                <a:pos x="T2" y="T3"/>
              </a:cxn>
              <a:cxn ang="T10">
                <a:pos x="T4" y="T5"/>
              </a:cxn>
              <a:cxn ang="T11">
                <a:pos x="T6" y="T7"/>
              </a:cxn>
            </a:cxnLst>
            <a:rect l="T12" t="T13" r="T14" b="T15"/>
            <a:pathLst>
              <a:path w="2066" h="356">
                <a:moveTo>
                  <a:pt x="1883" y="0"/>
                </a:moveTo>
                <a:lnTo>
                  <a:pt x="2066" y="0"/>
                </a:lnTo>
                <a:lnTo>
                  <a:pt x="2066" y="356"/>
                </a:lnTo>
                <a:lnTo>
                  <a:pt x="0" y="356"/>
                </a:ln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603" name="Text Box 27"/>
          <p:cNvSpPr txBox="1">
            <a:spLocks noChangeArrowheads="1"/>
          </p:cNvSpPr>
          <p:nvPr/>
        </p:nvSpPr>
        <p:spPr bwMode="auto">
          <a:xfrm>
            <a:off x="3557588" y="5620068"/>
            <a:ext cx="747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a:ea typeface="宋体" charset="-122"/>
                <a:sym typeface="Symbol" pitchFamily="18" charset="2"/>
              </a:rPr>
              <a:t></a:t>
            </a:r>
            <a:r>
              <a:rPr lang="en-US" altLang="zh-CN" i="1">
                <a:ea typeface="宋体" charset="-122"/>
              </a:rPr>
              <a:t>U</a:t>
            </a:r>
            <a:r>
              <a:rPr lang="en-US" altLang="zh-CN" baseline="-25000">
                <a:ea typeface="宋体" charset="-122"/>
              </a:rPr>
              <a:t>O</a:t>
            </a:r>
            <a:endParaRPr lang="en-US" altLang="zh-CN" i="1" baseline="-25000">
              <a:ea typeface="宋体" charset="-122"/>
            </a:endParaRPr>
          </a:p>
        </p:txBody>
      </p:sp>
      <p:pic>
        <p:nvPicPr>
          <p:cNvPr id="152615"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1130618"/>
            <a:ext cx="6200775"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52616" name="Rectangle 40"/>
          <p:cNvSpPr>
            <a:spLocks noChangeArrowheads="1"/>
          </p:cNvSpPr>
          <p:nvPr/>
        </p:nvSpPr>
        <p:spPr bwMode="auto">
          <a:xfrm>
            <a:off x="1583531" y="4478973"/>
            <a:ext cx="6172200" cy="1752600"/>
          </a:xfrm>
          <a:prstGeom prst="rect">
            <a:avLst/>
          </a:prstGeom>
          <a:solidFill>
            <a:srgbClr val="EAEAEA"/>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sp>
        <p:nvSpPr>
          <p:cNvPr id="152617" name="Text Box 41"/>
          <p:cNvSpPr txBox="1">
            <a:spLocks noChangeArrowheads="1"/>
          </p:cNvSpPr>
          <p:nvPr/>
        </p:nvSpPr>
        <p:spPr bwMode="auto">
          <a:xfrm>
            <a:off x="6135688" y="4519930"/>
            <a:ext cx="688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i="1">
                <a:ea typeface="宋体" charset="-122"/>
              </a:rPr>
              <a:t>U</a:t>
            </a:r>
            <a:r>
              <a:rPr lang="en-US" altLang="zh-CN" baseline="-25000">
                <a:ea typeface="宋体" charset="-122"/>
              </a:rPr>
              <a:t>1</a:t>
            </a:r>
            <a:r>
              <a:rPr lang="en-US" altLang="zh-CN">
                <a:ea typeface="宋体" charset="-122"/>
                <a:sym typeface="Symbol" pitchFamily="18" charset="2"/>
              </a:rPr>
              <a:t></a:t>
            </a:r>
          </a:p>
        </p:txBody>
      </p:sp>
      <p:sp>
        <p:nvSpPr>
          <p:cNvPr id="152618" name="Text Box 42"/>
          <p:cNvSpPr txBox="1">
            <a:spLocks noChangeArrowheads="1"/>
          </p:cNvSpPr>
          <p:nvPr/>
        </p:nvSpPr>
        <p:spPr bwMode="auto">
          <a:xfrm>
            <a:off x="6176963" y="5234305"/>
            <a:ext cx="6953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i="1">
                <a:ea typeface="宋体" charset="-122"/>
              </a:rPr>
              <a:t>R</a:t>
            </a:r>
            <a:r>
              <a:rPr lang="en-US" altLang="zh-CN" i="1" baseline="-25000">
                <a:ea typeface="宋体" charset="-122"/>
              </a:rPr>
              <a:t>L</a:t>
            </a:r>
            <a:r>
              <a:rPr lang="en-US" altLang="zh-CN">
                <a:ea typeface="宋体" charset="-122"/>
                <a:sym typeface="Symbol" pitchFamily="18" charset="2"/>
              </a:rPr>
              <a:t></a:t>
            </a:r>
          </a:p>
        </p:txBody>
      </p:sp>
      <p:sp>
        <p:nvSpPr>
          <p:cNvPr id="152619" name="Freeform 43"/>
          <p:cNvSpPr>
            <a:spLocks/>
          </p:cNvSpPr>
          <p:nvPr/>
        </p:nvSpPr>
        <p:spPr bwMode="auto">
          <a:xfrm flipH="1">
            <a:off x="5519738" y="4719955"/>
            <a:ext cx="657225" cy="814388"/>
          </a:xfrm>
          <a:custGeom>
            <a:avLst/>
            <a:gdLst>
              <a:gd name="T0" fmla="*/ 2147483647 w 320"/>
              <a:gd name="T1" fmla="*/ 0 h 347"/>
              <a:gd name="T2" fmla="*/ 2147483647 w 320"/>
              <a:gd name="T3" fmla="*/ 2147483647 h 347"/>
              <a:gd name="T4" fmla="*/ 0 w 320"/>
              <a:gd name="T5" fmla="*/ 2147483647 h 347"/>
              <a:gd name="T6" fmla="*/ 0 60000 65536"/>
              <a:gd name="T7" fmla="*/ 0 60000 65536"/>
              <a:gd name="T8" fmla="*/ 0 60000 65536"/>
              <a:gd name="T9" fmla="*/ 0 w 320"/>
              <a:gd name="T10" fmla="*/ 0 h 347"/>
              <a:gd name="T11" fmla="*/ 320 w 320"/>
              <a:gd name="T12" fmla="*/ 347 h 347"/>
            </a:gdLst>
            <a:ahLst/>
            <a:cxnLst>
              <a:cxn ang="T6">
                <a:pos x="T0" y="T1"/>
              </a:cxn>
              <a:cxn ang="T7">
                <a:pos x="T2" y="T3"/>
              </a:cxn>
              <a:cxn ang="T8">
                <a:pos x="T4" y="T5"/>
              </a:cxn>
            </a:cxnLst>
            <a:rect l="T9" t="T10" r="T11" b="T12"/>
            <a:pathLst>
              <a:path w="320" h="347">
                <a:moveTo>
                  <a:pt x="19" y="0"/>
                </a:moveTo>
                <a:lnTo>
                  <a:pt x="320" y="192"/>
                </a:lnTo>
                <a:lnTo>
                  <a:pt x="0" y="347"/>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620" name="Text Box 44"/>
          <p:cNvSpPr txBox="1">
            <a:spLocks noChangeArrowheads="1"/>
          </p:cNvSpPr>
          <p:nvPr/>
        </p:nvSpPr>
        <p:spPr bwMode="auto">
          <a:xfrm>
            <a:off x="4803775" y="4921568"/>
            <a:ext cx="823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a:ea typeface="宋体" charset="-122"/>
                <a:sym typeface="Symbol" pitchFamily="18" charset="2"/>
              </a:rPr>
              <a:t> </a:t>
            </a:r>
            <a:r>
              <a:rPr lang="en-US" altLang="zh-CN" i="1">
                <a:ea typeface="宋体" charset="-122"/>
              </a:rPr>
              <a:t>U</a:t>
            </a:r>
            <a:r>
              <a:rPr lang="en-US" altLang="zh-CN" baseline="-25000">
                <a:ea typeface="宋体" charset="-122"/>
              </a:rPr>
              <a:t>O</a:t>
            </a:r>
          </a:p>
        </p:txBody>
      </p:sp>
      <p:sp>
        <p:nvSpPr>
          <p:cNvPr id="152621" name="Line 45"/>
          <p:cNvSpPr>
            <a:spLocks noChangeShapeType="1"/>
          </p:cNvSpPr>
          <p:nvPr/>
        </p:nvSpPr>
        <p:spPr bwMode="auto">
          <a:xfrm flipH="1">
            <a:off x="4298950" y="5104130"/>
            <a:ext cx="600075"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52622" name="Text Box 46"/>
          <p:cNvSpPr txBox="1">
            <a:spLocks noChangeArrowheads="1"/>
          </p:cNvSpPr>
          <p:nvPr/>
        </p:nvSpPr>
        <p:spPr bwMode="auto">
          <a:xfrm>
            <a:off x="3538538" y="4921568"/>
            <a:ext cx="6477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a:ea typeface="宋体" charset="-122"/>
                <a:sym typeface="Symbol" pitchFamily="18" charset="2"/>
              </a:rPr>
              <a:t></a:t>
            </a:r>
            <a:r>
              <a:rPr lang="en-US" altLang="zh-CN" i="1">
                <a:ea typeface="宋体" charset="-122"/>
              </a:rPr>
              <a:t>u</a:t>
            </a:r>
            <a:r>
              <a:rPr lang="en-US" altLang="zh-CN" i="1" baseline="-25000">
                <a:ea typeface="宋体" charset="-122"/>
                <a:sym typeface="Symbol" pitchFamily="18" charset="2"/>
              </a:rPr>
              <a:t></a:t>
            </a:r>
          </a:p>
        </p:txBody>
      </p:sp>
      <p:sp>
        <p:nvSpPr>
          <p:cNvPr id="152623" name="Line 47"/>
          <p:cNvSpPr>
            <a:spLocks noChangeShapeType="1"/>
          </p:cNvSpPr>
          <p:nvPr/>
        </p:nvSpPr>
        <p:spPr bwMode="auto">
          <a:xfrm flipH="1">
            <a:off x="3009900" y="5113655"/>
            <a:ext cx="601663"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52624" name="Text Box 48"/>
          <p:cNvSpPr txBox="1">
            <a:spLocks noChangeArrowheads="1"/>
          </p:cNvSpPr>
          <p:nvPr/>
        </p:nvSpPr>
        <p:spPr bwMode="auto">
          <a:xfrm>
            <a:off x="2305050" y="4921568"/>
            <a:ext cx="748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dirty="0">
                <a:ea typeface="宋体" charset="-122"/>
                <a:sym typeface="Symbol" pitchFamily="18" charset="2"/>
              </a:rPr>
              <a:t> </a:t>
            </a:r>
            <a:r>
              <a:rPr lang="en-US" altLang="zh-CN" i="1" dirty="0" smtClean="0">
                <a:ea typeface="宋体" charset="-122"/>
              </a:rPr>
              <a:t>t</a:t>
            </a:r>
            <a:r>
              <a:rPr lang="en-US" altLang="zh-CN" baseline="-25000" dirty="0" smtClean="0">
                <a:ea typeface="宋体" charset="-122"/>
              </a:rPr>
              <a:t>on</a:t>
            </a:r>
            <a:endParaRPr lang="en-US" altLang="zh-CN" baseline="-25000" dirty="0">
              <a:ea typeface="宋体" charset="-122"/>
            </a:endParaRPr>
          </a:p>
        </p:txBody>
      </p:sp>
      <p:sp>
        <p:nvSpPr>
          <p:cNvPr id="152625" name="Freeform 49"/>
          <p:cNvSpPr>
            <a:spLocks/>
          </p:cNvSpPr>
          <p:nvPr/>
        </p:nvSpPr>
        <p:spPr bwMode="auto">
          <a:xfrm flipH="1">
            <a:off x="2073275" y="5153343"/>
            <a:ext cx="2755900" cy="836612"/>
          </a:xfrm>
          <a:custGeom>
            <a:avLst/>
            <a:gdLst>
              <a:gd name="T0" fmla="*/ 2147483647 w 2066"/>
              <a:gd name="T1" fmla="*/ 0 h 356"/>
              <a:gd name="T2" fmla="*/ 2147483647 w 2066"/>
              <a:gd name="T3" fmla="*/ 0 h 356"/>
              <a:gd name="T4" fmla="*/ 2147483647 w 2066"/>
              <a:gd name="T5" fmla="*/ 2147483647 h 356"/>
              <a:gd name="T6" fmla="*/ 0 w 2066"/>
              <a:gd name="T7" fmla="*/ 2147483647 h 356"/>
              <a:gd name="T8" fmla="*/ 0 60000 65536"/>
              <a:gd name="T9" fmla="*/ 0 60000 65536"/>
              <a:gd name="T10" fmla="*/ 0 60000 65536"/>
              <a:gd name="T11" fmla="*/ 0 60000 65536"/>
              <a:gd name="T12" fmla="*/ 0 w 2066"/>
              <a:gd name="T13" fmla="*/ 0 h 356"/>
              <a:gd name="T14" fmla="*/ 2066 w 2066"/>
              <a:gd name="T15" fmla="*/ 356 h 356"/>
            </a:gdLst>
            <a:ahLst/>
            <a:cxnLst>
              <a:cxn ang="T8">
                <a:pos x="T0" y="T1"/>
              </a:cxn>
              <a:cxn ang="T9">
                <a:pos x="T2" y="T3"/>
              </a:cxn>
              <a:cxn ang="T10">
                <a:pos x="T4" y="T5"/>
              </a:cxn>
              <a:cxn ang="T11">
                <a:pos x="T6" y="T7"/>
              </a:cxn>
            </a:cxnLst>
            <a:rect l="T12" t="T13" r="T14" b="T15"/>
            <a:pathLst>
              <a:path w="2066" h="356">
                <a:moveTo>
                  <a:pt x="1883" y="0"/>
                </a:moveTo>
                <a:lnTo>
                  <a:pt x="2066" y="0"/>
                </a:lnTo>
                <a:lnTo>
                  <a:pt x="2066" y="356"/>
                </a:lnTo>
                <a:lnTo>
                  <a:pt x="0" y="356"/>
                </a:lnTo>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626" name="Text Box 50"/>
          <p:cNvSpPr txBox="1">
            <a:spLocks noChangeArrowheads="1"/>
          </p:cNvSpPr>
          <p:nvPr/>
        </p:nvSpPr>
        <p:spPr bwMode="auto">
          <a:xfrm>
            <a:off x="4814888" y="5713730"/>
            <a:ext cx="74771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lang="en-US" altLang="zh-CN" i="1">
                <a:ea typeface="宋体" charset="-122"/>
              </a:rPr>
              <a:t>U</a:t>
            </a:r>
            <a:r>
              <a:rPr lang="en-US" altLang="zh-CN" baseline="-25000">
                <a:ea typeface="宋体" charset="-122"/>
              </a:rPr>
              <a:t>O</a:t>
            </a:r>
            <a:r>
              <a:rPr lang="en-US" altLang="zh-CN">
                <a:ea typeface="宋体" charset="-122"/>
                <a:sym typeface="Symbol" pitchFamily="18" charset="2"/>
              </a:rPr>
              <a:t></a:t>
            </a:r>
            <a:endParaRPr lang="en-US" altLang="zh-CN" i="1">
              <a:ea typeface="宋体" charset="-122"/>
              <a:sym typeface="Symbol" pitchFamily="18" charset="2"/>
            </a:endParaRP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53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wipe(left)">
                                      <p:cBhvr>
                                        <p:cTn id="7" dur="500"/>
                                        <p:tgtEl>
                                          <p:spTgt spid="152580"/>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52615"/>
                                        </p:tgtEl>
                                        <p:attrNameLst>
                                          <p:attrName>style.visibility</p:attrName>
                                        </p:attrNameLst>
                                      </p:cBhvr>
                                      <p:to>
                                        <p:strVal val="visible"/>
                                      </p:to>
                                    </p:set>
                                    <p:animEffect transition="in" filter="slide(fromBottom)">
                                      <p:cBhvr>
                                        <p:cTn id="11" dur="500"/>
                                        <p:tgtEl>
                                          <p:spTgt spid="1526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2594"/>
                                        </p:tgtEl>
                                        <p:attrNameLst>
                                          <p:attrName>style.visibility</p:attrName>
                                        </p:attrNameLst>
                                      </p:cBhvr>
                                      <p:to>
                                        <p:strVal val="visible"/>
                                      </p:to>
                                    </p:set>
                                    <p:animEffect transition="in" filter="wipe(left)">
                                      <p:cBhvr>
                                        <p:cTn id="16" dur="500"/>
                                        <p:tgtEl>
                                          <p:spTgt spid="15259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2595"/>
                                        </p:tgtEl>
                                        <p:attrNameLst>
                                          <p:attrName>style.visibility</p:attrName>
                                        </p:attrNameLst>
                                      </p:cBhvr>
                                      <p:to>
                                        <p:strVal val="visible"/>
                                      </p:to>
                                    </p:set>
                                    <p:animEffect transition="in" filter="wipe(left)">
                                      <p:cBhvr>
                                        <p:cTn id="19" dur="500"/>
                                        <p:tgtEl>
                                          <p:spTgt spid="15259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2596"/>
                                        </p:tgtEl>
                                        <p:attrNameLst>
                                          <p:attrName>style.visibility</p:attrName>
                                        </p:attrNameLst>
                                      </p:cBhvr>
                                      <p:to>
                                        <p:strVal val="visible"/>
                                      </p:to>
                                    </p:set>
                                    <p:animEffect transition="in" filter="wipe(left)">
                                      <p:cBhvr>
                                        <p:cTn id="24" dur="500"/>
                                        <p:tgtEl>
                                          <p:spTgt spid="152596"/>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52597"/>
                                        </p:tgtEl>
                                        <p:attrNameLst>
                                          <p:attrName>style.visibility</p:attrName>
                                        </p:attrNameLst>
                                      </p:cBhvr>
                                      <p:to>
                                        <p:strVal val="visible"/>
                                      </p:to>
                                    </p:set>
                                    <p:animEffect transition="in" filter="wipe(left)">
                                      <p:cBhvr>
                                        <p:cTn id="28" dur="500"/>
                                        <p:tgtEl>
                                          <p:spTgt spid="1525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2598"/>
                                        </p:tgtEl>
                                        <p:attrNameLst>
                                          <p:attrName>style.visibility</p:attrName>
                                        </p:attrNameLst>
                                      </p:cBhvr>
                                      <p:to>
                                        <p:strVal val="visible"/>
                                      </p:to>
                                    </p:set>
                                    <p:animEffect transition="in" filter="wipe(left)">
                                      <p:cBhvr>
                                        <p:cTn id="33" dur="500"/>
                                        <p:tgtEl>
                                          <p:spTgt spid="152598"/>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52599"/>
                                        </p:tgtEl>
                                        <p:attrNameLst>
                                          <p:attrName>style.visibility</p:attrName>
                                        </p:attrNameLst>
                                      </p:cBhvr>
                                      <p:to>
                                        <p:strVal val="visible"/>
                                      </p:to>
                                    </p:set>
                                    <p:animEffect transition="in" filter="wipe(left)">
                                      <p:cBhvr>
                                        <p:cTn id="37" dur="500"/>
                                        <p:tgtEl>
                                          <p:spTgt spid="1525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2600"/>
                                        </p:tgtEl>
                                        <p:attrNameLst>
                                          <p:attrName>style.visibility</p:attrName>
                                        </p:attrNameLst>
                                      </p:cBhvr>
                                      <p:to>
                                        <p:strVal val="visible"/>
                                      </p:to>
                                    </p:set>
                                    <p:animEffect transition="in" filter="wipe(left)">
                                      <p:cBhvr>
                                        <p:cTn id="42" dur="500"/>
                                        <p:tgtEl>
                                          <p:spTgt spid="152600"/>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52601"/>
                                        </p:tgtEl>
                                        <p:attrNameLst>
                                          <p:attrName>style.visibility</p:attrName>
                                        </p:attrNameLst>
                                      </p:cBhvr>
                                      <p:to>
                                        <p:strVal val="visible"/>
                                      </p:to>
                                    </p:set>
                                    <p:animEffect transition="in" filter="wipe(left)">
                                      <p:cBhvr>
                                        <p:cTn id="46" dur="500"/>
                                        <p:tgtEl>
                                          <p:spTgt spid="15260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52602"/>
                                        </p:tgtEl>
                                        <p:attrNameLst>
                                          <p:attrName>style.visibility</p:attrName>
                                        </p:attrNameLst>
                                      </p:cBhvr>
                                      <p:to>
                                        <p:strVal val="visible"/>
                                      </p:to>
                                    </p:set>
                                    <p:animEffect transition="in" filter="wipe(up)">
                                      <p:cBhvr>
                                        <p:cTn id="51" dur="500"/>
                                        <p:tgtEl>
                                          <p:spTgt spid="152602"/>
                                        </p:tgtEl>
                                      </p:cBhvr>
                                    </p:animEffect>
                                  </p:childTnLst>
                                </p:cTn>
                              </p:par>
                            </p:childTnLst>
                          </p:cTn>
                        </p:par>
                        <p:par>
                          <p:cTn id="52" fill="hold" nodeType="afterGroup">
                            <p:stCondLst>
                              <p:cond delay="500"/>
                            </p:stCondLst>
                            <p:childTnLst>
                              <p:par>
                                <p:cTn id="53" presetID="22" presetClass="entr" presetSubtype="2" fill="hold" grpId="0" nodeType="afterEffect">
                                  <p:stCondLst>
                                    <p:cond delay="0"/>
                                  </p:stCondLst>
                                  <p:childTnLst>
                                    <p:set>
                                      <p:cBhvr>
                                        <p:cTn id="54" dur="1" fill="hold">
                                          <p:stCondLst>
                                            <p:cond delay="0"/>
                                          </p:stCondLst>
                                        </p:cTn>
                                        <p:tgtEl>
                                          <p:spTgt spid="152603"/>
                                        </p:tgtEl>
                                        <p:attrNameLst>
                                          <p:attrName>style.visibility</p:attrName>
                                        </p:attrNameLst>
                                      </p:cBhvr>
                                      <p:to>
                                        <p:strVal val="visible"/>
                                      </p:to>
                                    </p:set>
                                    <p:animEffect transition="in" filter="wipe(right)">
                                      <p:cBhvr>
                                        <p:cTn id="55" dur="500"/>
                                        <p:tgtEl>
                                          <p:spTgt spid="15260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52617"/>
                                        </p:tgtEl>
                                        <p:attrNameLst>
                                          <p:attrName>style.visibility</p:attrName>
                                        </p:attrNameLst>
                                      </p:cBhvr>
                                      <p:to>
                                        <p:strVal val="visible"/>
                                      </p:to>
                                    </p:set>
                                    <p:animEffect transition="in" filter="wipe(up)">
                                      <p:cBhvr>
                                        <p:cTn id="60" dur="500"/>
                                        <p:tgtEl>
                                          <p:spTgt spid="152617"/>
                                        </p:tgtEl>
                                      </p:cBhvr>
                                    </p:animEffect>
                                  </p:childTnLst>
                                </p:cTn>
                              </p:par>
                              <p:par>
                                <p:cTn id="61" presetID="1" presetClass="entr" presetSubtype="0" fill="hold" grpId="0" nodeType="withEffect">
                                  <p:stCondLst>
                                    <p:cond delay="0"/>
                                  </p:stCondLst>
                                  <p:childTnLst>
                                    <p:set>
                                      <p:cBhvr>
                                        <p:cTn id="62" dur="1" fill="hold">
                                          <p:stCondLst>
                                            <p:cond delay="0"/>
                                          </p:stCondLst>
                                        </p:cTn>
                                        <p:tgtEl>
                                          <p:spTgt spid="152616"/>
                                        </p:tgtEl>
                                        <p:attrNameLst>
                                          <p:attrName>style.visibility</p:attrName>
                                        </p:attrNameLst>
                                      </p:cBhvr>
                                      <p:to>
                                        <p:strVal val="visible"/>
                                      </p:to>
                                    </p:set>
                                  </p:childTnLst>
                                </p:cTn>
                              </p:par>
                              <p:par>
                                <p:cTn id="63" presetID="22" presetClass="entr" presetSubtype="1" fill="hold" grpId="0" nodeType="withEffect">
                                  <p:stCondLst>
                                    <p:cond delay="0"/>
                                  </p:stCondLst>
                                  <p:childTnLst>
                                    <p:set>
                                      <p:cBhvr>
                                        <p:cTn id="64" dur="1" fill="hold">
                                          <p:stCondLst>
                                            <p:cond delay="0"/>
                                          </p:stCondLst>
                                        </p:cTn>
                                        <p:tgtEl>
                                          <p:spTgt spid="152618"/>
                                        </p:tgtEl>
                                        <p:attrNameLst>
                                          <p:attrName>style.visibility</p:attrName>
                                        </p:attrNameLst>
                                      </p:cBhvr>
                                      <p:to>
                                        <p:strVal val="visible"/>
                                      </p:to>
                                    </p:set>
                                    <p:animEffect transition="in" filter="wipe(up)">
                                      <p:cBhvr>
                                        <p:cTn id="65" dur="500"/>
                                        <p:tgtEl>
                                          <p:spTgt spid="15261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2" fill="hold" grpId="0" nodeType="clickEffect">
                                  <p:stCondLst>
                                    <p:cond delay="0"/>
                                  </p:stCondLst>
                                  <p:childTnLst>
                                    <p:set>
                                      <p:cBhvr>
                                        <p:cTn id="69" dur="1" fill="hold">
                                          <p:stCondLst>
                                            <p:cond delay="0"/>
                                          </p:stCondLst>
                                        </p:cTn>
                                        <p:tgtEl>
                                          <p:spTgt spid="152619"/>
                                        </p:tgtEl>
                                        <p:attrNameLst>
                                          <p:attrName>style.visibility</p:attrName>
                                        </p:attrNameLst>
                                      </p:cBhvr>
                                      <p:to>
                                        <p:strVal val="visible"/>
                                      </p:to>
                                    </p:set>
                                    <p:animEffect transition="in" filter="wipe(right)">
                                      <p:cBhvr>
                                        <p:cTn id="70" dur="500"/>
                                        <p:tgtEl>
                                          <p:spTgt spid="152619"/>
                                        </p:tgtEl>
                                      </p:cBhvr>
                                    </p:animEffect>
                                  </p:childTnLst>
                                </p:cTn>
                              </p:par>
                            </p:childTnLst>
                          </p:cTn>
                        </p:par>
                        <p:par>
                          <p:cTn id="71" fill="hold" nodeType="afterGroup">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152620"/>
                                        </p:tgtEl>
                                        <p:attrNameLst>
                                          <p:attrName>style.visibility</p:attrName>
                                        </p:attrNameLst>
                                      </p:cBhvr>
                                      <p:to>
                                        <p:strVal val="visible"/>
                                      </p:to>
                                    </p:set>
                                    <p:animEffect transition="in" filter="wipe(right)">
                                      <p:cBhvr>
                                        <p:cTn id="74" dur="500"/>
                                        <p:tgtEl>
                                          <p:spTgt spid="15262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152621"/>
                                        </p:tgtEl>
                                        <p:attrNameLst>
                                          <p:attrName>style.visibility</p:attrName>
                                        </p:attrNameLst>
                                      </p:cBhvr>
                                      <p:to>
                                        <p:strVal val="visible"/>
                                      </p:to>
                                    </p:set>
                                    <p:animEffect transition="in" filter="wipe(right)">
                                      <p:cBhvr>
                                        <p:cTn id="79" dur="500"/>
                                        <p:tgtEl>
                                          <p:spTgt spid="152621"/>
                                        </p:tgtEl>
                                      </p:cBhvr>
                                    </p:animEffect>
                                  </p:childTnLst>
                                </p:cTn>
                              </p:par>
                            </p:childTnLst>
                          </p:cTn>
                        </p:par>
                        <p:par>
                          <p:cTn id="80" fill="hold" nodeType="afterGroup">
                            <p:stCondLst>
                              <p:cond delay="500"/>
                            </p:stCondLst>
                            <p:childTnLst>
                              <p:par>
                                <p:cTn id="81" presetID="22" presetClass="entr" presetSubtype="2" fill="hold" grpId="0" nodeType="afterEffect">
                                  <p:stCondLst>
                                    <p:cond delay="0"/>
                                  </p:stCondLst>
                                  <p:childTnLst>
                                    <p:set>
                                      <p:cBhvr>
                                        <p:cTn id="82" dur="1" fill="hold">
                                          <p:stCondLst>
                                            <p:cond delay="0"/>
                                          </p:stCondLst>
                                        </p:cTn>
                                        <p:tgtEl>
                                          <p:spTgt spid="152622"/>
                                        </p:tgtEl>
                                        <p:attrNameLst>
                                          <p:attrName>style.visibility</p:attrName>
                                        </p:attrNameLst>
                                      </p:cBhvr>
                                      <p:to>
                                        <p:strVal val="visible"/>
                                      </p:to>
                                    </p:set>
                                    <p:animEffect transition="in" filter="wipe(right)">
                                      <p:cBhvr>
                                        <p:cTn id="83" dur="500"/>
                                        <p:tgtEl>
                                          <p:spTgt spid="15262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2" fill="hold" grpId="0" nodeType="clickEffect">
                                  <p:stCondLst>
                                    <p:cond delay="0"/>
                                  </p:stCondLst>
                                  <p:childTnLst>
                                    <p:set>
                                      <p:cBhvr>
                                        <p:cTn id="87" dur="1" fill="hold">
                                          <p:stCondLst>
                                            <p:cond delay="0"/>
                                          </p:stCondLst>
                                        </p:cTn>
                                        <p:tgtEl>
                                          <p:spTgt spid="152623"/>
                                        </p:tgtEl>
                                        <p:attrNameLst>
                                          <p:attrName>style.visibility</p:attrName>
                                        </p:attrNameLst>
                                      </p:cBhvr>
                                      <p:to>
                                        <p:strVal val="visible"/>
                                      </p:to>
                                    </p:set>
                                    <p:animEffect transition="in" filter="wipe(right)">
                                      <p:cBhvr>
                                        <p:cTn id="88" dur="500"/>
                                        <p:tgtEl>
                                          <p:spTgt spid="152623"/>
                                        </p:tgtEl>
                                      </p:cBhvr>
                                    </p:animEffect>
                                  </p:childTnLst>
                                </p:cTn>
                              </p:par>
                            </p:childTnLst>
                          </p:cTn>
                        </p:par>
                        <p:par>
                          <p:cTn id="89" fill="hold" nodeType="afterGroup">
                            <p:stCondLst>
                              <p:cond delay="500"/>
                            </p:stCondLst>
                            <p:childTnLst>
                              <p:par>
                                <p:cTn id="90" presetID="22" presetClass="entr" presetSubtype="2" fill="hold" grpId="0" nodeType="afterEffect">
                                  <p:stCondLst>
                                    <p:cond delay="0"/>
                                  </p:stCondLst>
                                  <p:childTnLst>
                                    <p:set>
                                      <p:cBhvr>
                                        <p:cTn id="91" dur="1" fill="hold">
                                          <p:stCondLst>
                                            <p:cond delay="0"/>
                                          </p:stCondLst>
                                        </p:cTn>
                                        <p:tgtEl>
                                          <p:spTgt spid="152624"/>
                                        </p:tgtEl>
                                        <p:attrNameLst>
                                          <p:attrName>style.visibility</p:attrName>
                                        </p:attrNameLst>
                                      </p:cBhvr>
                                      <p:to>
                                        <p:strVal val="visible"/>
                                      </p:to>
                                    </p:set>
                                    <p:animEffect transition="in" filter="wipe(right)">
                                      <p:cBhvr>
                                        <p:cTn id="92" dur="500"/>
                                        <p:tgtEl>
                                          <p:spTgt spid="15262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52625"/>
                                        </p:tgtEl>
                                        <p:attrNameLst>
                                          <p:attrName>style.visibility</p:attrName>
                                        </p:attrNameLst>
                                      </p:cBhvr>
                                      <p:to>
                                        <p:strVal val="visible"/>
                                      </p:to>
                                    </p:set>
                                    <p:animEffect transition="in" filter="wipe(up)">
                                      <p:cBhvr>
                                        <p:cTn id="97" dur="500"/>
                                        <p:tgtEl>
                                          <p:spTgt spid="152625"/>
                                        </p:tgtEl>
                                      </p:cBhvr>
                                    </p:animEffect>
                                  </p:childTnLst>
                                </p:cTn>
                              </p:par>
                            </p:childTnLst>
                          </p:cTn>
                        </p:par>
                        <p:par>
                          <p:cTn id="98" fill="hold" nodeType="afterGroup">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152626"/>
                                        </p:tgtEl>
                                        <p:attrNameLst>
                                          <p:attrName>style.visibility</p:attrName>
                                        </p:attrNameLst>
                                      </p:cBhvr>
                                      <p:to>
                                        <p:strVal val="visible"/>
                                      </p:to>
                                    </p:set>
                                    <p:animEffect transition="in" filter="wipe(left)">
                                      <p:cBhvr>
                                        <p:cTn id="101" dur="500"/>
                                        <p:tgtEl>
                                          <p:spTgt spid="152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p:bldP spid="152594" grpId="0"/>
      <p:bldP spid="152595" grpId="0"/>
      <p:bldP spid="152596" grpId="0" animBg="1"/>
      <p:bldP spid="152597" grpId="0"/>
      <p:bldP spid="152598" grpId="0" animBg="1"/>
      <p:bldP spid="152599" grpId="0"/>
      <p:bldP spid="152600" grpId="0" animBg="1"/>
      <p:bldP spid="152601" grpId="0"/>
      <p:bldP spid="152602" grpId="0" animBg="1"/>
      <p:bldP spid="152603" grpId="0"/>
      <p:bldP spid="152616" grpId="0" animBg="1"/>
      <p:bldP spid="152617" grpId="0"/>
      <p:bldP spid="152618" grpId="0"/>
      <p:bldP spid="152619" grpId="0" animBg="1"/>
      <p:bldP spid="152620" grpId="0"/>
      <p:bldP spid="152621" grpId="0" animBg="1"/>
      <p:bldP spid="152622" grpId="0"/>
      <p:bldP spid="152623" grpId="0" animBg="1"/>
      <p:bldP spid="152624" grpId="0"/>
      <p:bldP spid="152625" grpId="0" animBg="1"/>
      <p:bldP spid="152626"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标题 1"/>
          <p:cNvSpPr>
            <a:spLocks noGrp="1"/>
          </p:cNvSpPr>
          <p:nvPr>
            <p:ph type="title"/>
          </p:nvPr>
        </p:nvSpPr>
        <p:spPr/>
        <p:txBody>
          <a:bodyPr/>
          <a:lstStyle/>
          <a:p>
            <a:pPr eaLnBrk="1" hangingPunct="1"/>
            <a:r>
              <a:rPr lang="en-US" altLang="zh-CN" smtClean="0">
                <a:ea typeface="宋体" charset="-122"/>
              </a:rPr>
              <a:t>9.5.2 </a:t>
            </a:r>
            <a:r>
              <a:rPr lang="zh-CN" altLang="en-US" smtClean="0">
                <a:ea typeface="宋体" charset="-122"/>
              </a:rPr>
              <a:t>并联型开关稳压电路</a:t>
            </a:r>
          </a:p>
        </p:txBody>
      </p:sp>
      <p:sp>
        <p:nvSpPr>
          <p:cNvPr id="16388" name="内容占位符 2"/>
          <p:cNvSpPr>
            <a:spLocks noGrp="1"/>
          </p:cNvSpPr>
          <p:nvPr>
            <p:ph sz="quarter" idx="11"/>
          </p:nvPr>
        </p:nvSpPr>
        <p:spPr/>
        <p:txBody>
          <a:bodyPr/>
          <a:lstStyle/>
          <a:p>
            <a:pPr eaLnBrk="1" hangingPunct="1">
              <a:lnSpc>
                <a:spcPct val="150000"/>
              </a:lnSpc>
            </a:pPr>
            <a:r>
              <a:rPr lang="zh-CN" altLang="en-US" sz="2400" dirty="0" smtClean="0">
                <a:ea typeface="宋体" charset="-122"/>
              </a:rPr>
              <a:t>串联开关型稳压电路的调整管与负载串联，输出电压总是小于输入电压，故称为降压型稳压电路。在实际应用中，还需要将输入直流电源经稳压电路转换成大于输入电压的稳定输出电压，称为升压型稳压电路。在这类电路中，开关管常与负载并联，故称之为并联开关型稳压电路。</a:t>
            </a:r>
          </a:p>
        </p:txBody>
      </p:sp>
      <p:sp>
        <p:nvSpPr>
          <p:cNvPr id="1638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16386" name="Object 1"/>
          <p:cNvGraphicFramePr>
            <a:graphicFrameLocks noChangeAspect="1"/>
          </p:cNvGraphicFramePr>
          <p:nvPr>
            <p:extLst>
              <p:ext uri="{D42A27DB-BD31-4B8C-83A1-F6EECF244321}">
                <p14:modId xmlns:p14="http://schemas.microsoft.com/office/powerpoint/2010/main" val="4249994758"/>
              </p:ext>
            </p:extLst>
          </p:nvPr>
        </p:nvGraphicFramePr>
        <p:xfrm>
          <a:off x="1571308" y="3537012"/>
          <a:ext cx="6251575" cy="2547937"/>
        </p:xfrm>
        <a:graphic>
          <a:graphicData uri="http://schemas.openxmlformats.org/presentationml/2006/ole">
            <mc:AlternateContent xmlns:mc="http://schemas.openxmlformats.org/markup-compatibility/2006">
              <mc:Choice xmlns:v="urn:schemas-microsoft-com:vml" Requires="v">
                <p:oleObj spid="_x0000_s16414" name="Visio" r:id="rId3" imgW="2986088" imgH="1220152" progId="Visio.Drawing.11">
                  <p:embed/>
                </p:oleObj>
              </mc:Choice>
              <mc:Fallback>
                <p:oleObj name="Visio" r:id="rId3" imgW="2986088" imgH="122015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308" y="3537012"/>
                        <a:ext cx="6251575" cy="2547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54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p:cNvSpPr>
          <p:nvPr>
            <p:ph type="title"/>
          </p:nvPr>
        </p:nvSpPr>
        <p:spPr/>
        <p:txBody>
          <a:bodyPr/>
          <a:lstStyle/>
          <a:p>
            <a:pPr eaLnBrk="1" hangingPunct="1"/>
            <a:r>
              <a:rPr lang="en-US" altLang="zh-CN" smtClean="0">
                <a:ea typeface="宋体" charset="-122"/>
              </a:rPr>
              <a:t>9.5.2 </a:t>
            </a:r>
            <a:r>
              <a:rPr lang="zh-CN" altLang="en-US" smtClean="0">
                <a:ea typeface="宋体" charset="-122"/>
              </a:rPr>
              <a:t>并联型开关稳压电路（续</a:t>
            </a:r>
            <a:r>
              <a:rPr lang="en-US" altLang="zh-CN" smtClean="0">
                <a:ea typeface="宋体" charset="-122"/>
              </a:rPr>
              <a:t>1</a:t>
            </a:r>
            <a:r>
              <a:rPr lang="zh-CN" altLang="en-US" smtClean="0">
                <a:ea typeface="宋体" charset="-122"/>
              </a:rPr>
              <a:t>）</a:t>
            </a:r>
          </a:p>
        </p:txBody>
      </p:sp>
      <p:sp>
        <p:nvSpPr>
          <p:cNvPr id="17412" name="矩形 2"/>
          <p:cNvSpPr>
            <a:spLocks noChangeArrowheads="1"/>
          </p:cNvSpPr>
          <p:nvPr/>
        </p:nvSpPr>
        <p:spPr bwMode="auto">
          <a:xfrm>
            <a:off x="195263" y="817563"/>
            <a:ext cx="8424862"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zh-CN" altLang="en-US" dirty="0"/>
              <a:t>当</a:t>
            </a:r>
            <a:r>
              <a:rPr lang="en-US" altLang="zh-CN" i="1" dirty="0" err="1"/>
              <a:t>u</a:t>
            </a:r>
            <a:r>
              <a:rPr lang="en-US" altLang="zh-CN" baseline="-25000" dirty="0" err="1"/>
              <a:t>B</a:t>
            </a:r>
            <a:r>
              <a:rPr lang="zh-CN" altLang="en-US" dirty="0"/>
              <a:t>为高电平时，</a:t>
            </a:r>
            <a:r>
              <a:rPr lang="en-US" altLang="zh-CN" i="1" dirty="0"/>
              <a:t>T</a:t>
            </a:r>
            <a:r>
              <a:rPr lang="zh-CN" altLang="en-US" dirty="0"/>
              <a:t>饱和导通，</a:t>
            </a:r>
            <a:r>
              <a:rPr lang="en-US" altLang="zh-CN" i="1" dirty="0" err="1"/>
              <a:t>i</a:t>
            </a:r>
            <a:r>
              <a:rPr lang="en-US" altLang="zh-CN" i="1" baseline="-25000" dirty="0" err="1"/>
              <a:t>L</a:t>
            </a:r>
            <a:r>
              <a:rPr lang="zh-CN" altLang="en-US" dirty="0"/>
              <a:t>近似于线性增长；</a:t>
            </a:r>
            <a:r>
              <a:rPr lang="en-US" altLang="zh-CN" dirty="0"/>
              <a:t>D</a:t>
            </a:r>
            <a:r>
              <a:rPr lang="zh-CN" altLang="en-US" dirty="0"/>
              <a:t>因承受反向电压而截止，电容</a:t>
            </a:r>
            <a:r>
              <a:rPr lang="en-US" altLang="zh-CN" i="1" dirty="0"/>
              <a:t>C</a:t>
            </a:r>
            <a:r>
              <a:rPr lang="zh-CN" altLang="en-US" dirty="0"/>
              <a:t>向负载电阻放电，这时</a:t>
            </a:r>
            <a:r>
              <a:rPr lang="en-US" altLang="zh-CN" i="1" dirty="0" err="1"/>
              <a:t>u</a:t>
            </a:r>
            <a:r>
              <a:rPr lang="en-US" altLang="zh-CN" i="1" baseline="-25000" dirty="0" err="1"/>
              <a:t>L</a:t>
            </a:r>
            <a:r>
              <a:rPr lang="en-US" altLang="zh-CN" dirty="0"/>
              <a:t>=</a:t>
            </a:r>
            <a:r>
              <a:rPr lang="en-US" altLang="zh-CN" i="1" dirty="0"/>
              <a:t>U</a:t>
            </a:r>
            <a:r>
              <a:rPr lang="en-US" altLang="zh-CN" baseline="-25000" dirty="0"/>
              <a:t>I</a:t>
            </a:r>
            <a:r>
              <a:rPr lang="zh-CN" altLang="en-US" dirty="0"/>
              <a:t>。</a:t>
            </a:r>
          </a:p>
        </p:txBody>
      </p:sp>
      <p:sp>
        <p:nvSpPr>
          <p:cNvPr id="174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55</a:t>
            </a:fld>
            <a:endParaRPr lang="zh-CN" altLang="en-US"/>
          </a:p>
        </p:txBody>
      </p:sp>
      <p:graphicFrame>
        <p:nvGraphicFramePr>
          <p:cNvPr id="10" name="Object 1"/>
          <p:cNvGraphicFramePr>
            <a:graphicFrameLocks noChangeAspect="1"/>
          </p:cNvGraphicFramePr>
          <p:nvPr>
            <p:extLst>
              <p:ext uri="{D42A27DB-BD31-4B8C-83A1-F6EECF244321}">
                <p14:modId xmlns:p14="http://schemas.microsoft.com/office/powerpoint/2010/main" val="3557720308"/>
              </p:ext>
            </p:extLst>
          </p:nvPr>
        </p:nvGraphicFramePr>
        <p:xfrm>
          <a:off x="1446212" y="2306947"/>
          <a:ext cx="6251575" cy="2547937"/>
        </p:xfrm>
        <a:graphic>
          <a:graphicData uri="http://schemas.openxmlformats.org/presentationml/2006/ole">
            <mc:AlternateContent xmlns:mc="http://schemas.openxmlformats.org/markup-compatibility/2006">
              <mc:Choice xmlns:v="urn:schemas-microsoft-com:vml" Requires="v">
                <p:oleObj spid="_x0000_s17441" name="Visio" r:id="rId3" imgW="2986088" imgH="1220152" progId="Visio.Drawing.11">
                  <p:embed/>
                </p:oleObj>
              </mc:Choice>
              <mc:Fallback>
                <p:oleObj name="Visio" r:id="rId3" imgW="2986088" imgH="122015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2" y="2306947"/>
                        <a:ext cx="6251575" cy="2547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直接连接符 3"/>
          <p:cNvCxnSpPr/>
          <p:nvPr/>
        </p:nvCxnSpPr>
        <p:spPr>
          <a:xfrm>
            <a:off x="4104640" y="2844800"/>
            <a:ext cx="0" cy="18694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3"/>
          <p:cNvSpPr>
            <a:spLocks noChangeArrowheads="1"/>
          </p:cNvSpPr>
          <p:nvPr/>
        </p:nvSpPr>
        <p:spPr bwMode="auto">
          <a:xfrm>
            <a:off x="209550" y="5144890"/>
            <a:ext cx="8724900"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zh-CN" altLang="en-US" dirty="0" smtClean="0"/>
              <a:t>显然，</a:t>
            </a:r>
            <a:r>
              <a:rPr lang="en-US" altLang="zh-CN" i="1" dirty="0" err="1" smtClean="0"/>
              <a:t>u</a:t>
            </a:r>
            <a:r>
              <a:rPr lang="en-US" altLang="zh-CN" baseline="-25000" dirty="0" err="1" smtClean="0"/>
              <a:t>B</a:t>
            </a:r>
            <a:r>
              <a:rPr lang="zh-CN" altLang="en-US" dirty="0" smtClean="0"/>
              <a:t>为高电平时间越长（控制脉冲占空比</a:t>
            </a:r>
            <a:r>
              <a:rPr lang="en-US" altLang="zh-CN" dirty="0" smtClean="0"/>
              <a:t>K</a:t>
            </a:r>
            <a:r>
              <a:rPr lang="zh-CN" altLang="en-US" dirty="0" smtClean="0"/>
              <a:t>越大），电感电流增长得越大，储能越多。</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1+#ppt_w/2"/>
                                          </p:val>
                                        </p:tav>
                                        <p:tav tm="100000">
                                          <p:val>
                                            <p:strVal val="#ppt_x"/>
                                          </p:val>
                                        </p:tav>
                                      </p:tavLst>
                                    </p:anim>
                                    <p:anim calcmode="lin" valueType="num">
                                      <p:cBhvr additive="base">
                                        <p:cTn id="8" dur="500" fill="hold"/>
                                        <p:tgtEl>
                                          <p:spTgt spid="17412"/>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p:cNvSpPr>
          <p:nvPr>
            <p:ph type="title"/>
          </p:nvPr>
        </p:nvSpPr>
        <p:spPr/>
        <p:txBody>
          <a:bodyPr/>
          <a:lstStyle/>
          <a:p>
            <a:pPr eaLnBrk="1" hangingPunct="1"/>
            <a:r>
              <a:rPr lang="en-US" altLang="zh-CN" smtClean="0">
                <a:ea typeface="宋体" charset="-122"/>
              </a:rPr>
              <a:t>9.5.2 </a:t>
            </a:r>
            <a:r>
              <a:rPr lang="zh-CN" altLang="en-US" smtClean="0">
                <a:ea typeface="宋体" charset="-122"/>
              </a:rPr>
              <a:t>并联型开关稳压电路（续</a:t>
            </a:r>
            <a:r>
              <a:rPr lang="en-US" altLang="zh-CN" smtClean="0">
                <a:ea typeface="宋体" charset="-122"/>
              </a:rPr>
              <a:t>1</a:t>
            </a:r>
            <a:r>
              <a:rPr lang="zh-CN" altLang="en-US" smtClean="0">
                <a:ea typeface="宋体" charset="-122"/>
              </a:rPr>
              <a:t>）</a:t>
            </a:r>
          </a:p>
        </p:txBody>
      </p:sp>
      <p:sp>
        <p:nvSpPr>
          <p:cNvPr id="17413" name="矩形 3"/>
          <p:cNvSpPr>
            <a:spLocks noChangeArrowheads="1"/>
          </p:cNvSpPr>
          <p:nvPr/>
        </p:nvSpPr>
        <p:spPr bwMode="auto">
          <a:xfrm>
            <a:off x="45243" y="854523"/>
            <a:ext cx="87249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zh-CN" altLang="en-US" dirty="0"/>
              <a:t>当</a:t>
            </a:r>
            <a:r>
              <a:rPr lang="en-US" altLang="zh-CN" i="1" dirty="0" err="1"/>
              <a:t>u</a:t>
            </a:r>
            <a:r>
              <a:rPr lang="en-US" altLang="zh-CN" baseline="-25000" dirty="0" err="1"/>
              <a:t>B</a:t>
            </a:r>
            <a:r>
              <a:rPr lang="zh-CN" altLang="en-US" dirty="0"/>
              <a:t>为低电平时，</a:t>
            </a:r>
            <a:r>
              <a:rPr lang="en-US" altLang="zh-CN" i="1" dirty="0"/>
              <a:t>T</a:t>
            </a:r>
            <a:r>
              <a:rPr lang="zh-CN" altLang="en-US" dirty="0"/>
              <a:t>截止，</a:t>
            </a:r>
            <a:r>
              <a:rPr lang="en-US" altLang="zh-CN" i="1" dirty="0" err="1"/>
              <a:t>i</a:t>
            </a:r>
            <a:r>
              <a:rPr lang="en-US" altLang="zh-CN" i="1" baseline="-25000" dirty="0" err="1"/>
              <a:t>L</a:t>
            </a:r>
            <a:r>
              <a:rPr lang="zh-CN" altLang="en-US" dirty="0"/>
              <a:t>近似于线性衰减，但方向不变，这时</a:t>
            </a:r>
            <a:r>
              <a:rPr lang="en-US" altLang="zh-CN" i="1" dirty="0" err="1"/>
              <a:t>u</a:t>
            </a:r>
            <a:r>
              <a:rPr lang="en-US" altLang="zh-CN" i="1" baseline="-25000" dirty="0" err="1"/>
              <a:t>L</a:t>
            </a:r>
            <a:r>
              <a:rPr lang="zh-CN" altLang="en-US" dirty="0"/>
              <a:t>为负，阻止</a:t>
            </a:r>
            <a:r>
              <a:rPr lang="en-US" altLang="zh-CN" i="1" dirty="0" err="1"/>
              <a:t>i</a:t>
            </a:r>
            <a:r>
              <a:rPr lang="en-US" altLang="zh-CN" i="1" baseline="-25000" dirty="0" err="1"/>
              <a:t>L</a:t>
            </a:r>
            <a:r>
              <a:rPr lang="zh-CN" altLang="en-US" dirty="0"/>
              <a:t>衰减，</a:t>
            </a:r>
            <a:r>
              <a:rPr lang="en-US" altLang="zh-CN" i="1" dirty="0"/>
              <a:t>D</a:t>
            </a:r>
            <a:r>
              <a:rPr lang="zh-CN" altLang="en-US" dirty="0"/>
              <a:t>因承受正向电压而导通</a:t>
            </a:r>
            <a:r>
              <a:rPr lang="zh-CN" altLang="en-US" dirty="0" smtClean="0"/>
              <a:t>，向电容</a:t>
            </a:r>
            <a:r>
              <a:rPr lang="en-US" altLang="zh-CN" i="1" dirty="0" smtClean="0"/>
              <a:t>C</a:t>
            </a:r>
            <a:r>
              <a:rPr lang="zh-CN" altLang="en-US" dirty="0" smtClean="0"/>
              <a:t>充电，</a:t>
            </a:r>
            <a:r>
              <a:rPr lang="zh-CN" altLang="en-US" dirty="0"/>
              <a:t>这时</a:t>
            </a:r>
            <a:r>
              <a:rPr lang="en-US" altLang="zh-CN" i="1" dirty="0" err="1"/>
              <a:t>u</a:t>
            </a:r>
            <a:r>
              <a:rPr lang="en-US" altLang="zh-CN" i="1" baseline="-25000" dirty="0" err="1"/>
              <a:t>L</a:t>
            </a:r>
            <a:r>
              <a:rPr lang="en-US" altLang="zh-CN" dirty="0"/>
              <a:t>=</a:t>
            </a:r>
            <a:r>
              <a:rPr lang="en-US" altLang="zh-CN" i="1" dirty="0"/>
              <a:t>U</a:t>
            </a:r>
            <a:r>
              <a:rPr lang="en-US" altLang="zh-CN" baseline="-25000" dirty="0"/>
              <a:t>I</a:t>
            </a:r>
            <a:r>
              <a:rPr lang="en-US" altLang="zh-CN" dirty="0"/>
              <a:t>-</a:t>
            </a:r>
            <a:r>
              <a:rPr lang="en-US" altLang="zh-CN" i="1" dirty="0"/>
              <a:t>U</a:t>
            </a:r>
            <a:r>
              <a:rPr lang="en-US" altLang="zh-CN" baseline="-25000" dirty="0"/>
              <a:t>O</a:t>
            </a:r>
            <a:r>
              <a:rPr lang="zh-CN" altLang="en-US" dirty="0"/>
              <a:t>。</a:t>
            </a:r>
          </a:p>
        </p:txBody>
      </p:sp>
      <p:sp>
        <p:nvSpPr>
          <p:cNvPr id="174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56</a:t>
            </a:fld>
            <a:endParaRPr lang="zh-CN" altLang="en-US"/>
          </a:p>
        </p:txBody>
      </p:sp>
      <p:graphicFrame>
        <p:nvGraphicFramePr>
          <p:cNvPr id="10" name="Object 1"/>
          <p:cNvGraphicFramePr>
            <a:graphicFrameLocks noChangeAspect="1"/>
          </p:cNvGraphicFramePr>
          <p:nvPr>
            <p:extLst>
              <p:ext uri="{D42A27DB-BD31-4B8C-83A1-F6EECF244321}">
                <p14:modId xmlns:p14="http://schemas.microsoft.com/office/powerpoint/2010/main" val="2122766465"/>
              </p:ext>
            </p:extLst>
          </p:nvPr>
        </p:nvGraphicFramePr>
        <p:xfrm>
          <a:off x="1281905" y="2431085"/>
          <a:ext cx="6251575" cy="2547937"/>
        </p:xfrm>
        <a:graphic>
          <a:graphicData uri="http://schemas.openxmlformats.org/presentationml/2006/ole">
            <mc:AlternateContent xmlns:mc="http://schemas.openxmlformats.org/markup-compatibility/2006">
              <mc:Choice xmlns:v="urn:schemas-microsoft-com:vml" Requires="v">
                <p:oleObj spid="_x0000_s18452" name="Visio" r:id="rId3" imgW="2986088" imgH="1220152" progId="Visio.Drawing.11">
                  <p:embed/>
                </p:oleObj>
              </mc:Choice>
              <mc:Fallback>
                <p:oleObj name="Visio" r:id="rId3" imgW="2986088" imgH="122015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905" y="2431085"/>
                        <a:ext cx="6251575" cy="2547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组合 4"/>
          <p:cNvGrpSpPr/>
          <p:nvPr/>
        </p:nvGrpSpPr>
        <p:grpSpPr>
          <a:xfrm>
            <a:off x="3647440" y="3207213"/>
            <a:ext cx="548640" cy="497840"/>
            <a:chOff x="3495040" y="3870960"/>
            <a:chExt cx="812800" cy="873760"/>
          </a:xfrm>
        </p:grpSpPr>
        <p:cxnSp>
          <p:nvCxnSpPr>
            <p:cNvPr id="4" name="直接连接符 3"/>
            <p:cNvCxnSpPr/>
            <p:nvPr/>
          </p:nvCxnSpPr>
          <p:spPr>
            <a:xfrm flipH="1">
              <a:off x="3495040" y="3870960"/>
              <a:ext cx="812800" cy="8737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495040" y="3870960"/>
              <a:ext cx="812800" cy="8737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矩形 3"/>
          <p:cNvSpPr>
            <a:spLocks noChangeArrowheads="1"/>
          </p:cNvSpPr>
          <p:nvPr/>
        </p:nvSpPr>
        <p:spPr bwMode="auto">
          <a:xfrm>
            <a:off x="209550" y="5144890"/>
            <a:ext cx="87249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zh-CN" altLang="en-US" dirty="0" smtClean="0"/>
              <a:t>显然，电感电流越大，电容充电越多，输出电压越高。</a:t>
            </a:r>
            <a:endParaRPr lang="zh-CN" altLang="en-US" dirty="0"/>
          </a:p>
        </p:txBody>
      </p:sp>
    </p:spTree>
    <p:extLst>
      <p:ext uri="{BB962C8B-B14F-4D97-AF65-F5344CB8AC3E}">
        <p14:creationId xmlns:p14="http://schemas.microsoft.com/office/powerpoint/2010/main" val="34559912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wipe(up)">
                                      <p:cBhvr>
                                        <p:cTn id="7" dur="500"/>
                                        <p:tgtEl>
                                          <p:spTgt spid="17413"/>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p:cNvSpPr>
          <p:nvPr>
            <p:ph type="title"/>
          </p:nvPr>
        </p:nvSpPr>
        <p:spPr/>
        <p:txBody>
          <a:bodyPr/>
          <a:lstStyle/>
          <a:p>
            <a:pPr eaLnBrk="1" hangingPunct="1"/>
            <a:r>
              <a:rPr lang="en-US" altLang="zh-CN" smtClean="0">
                <a:ea typeface="宋体" charset="-122"/>
              </a:rPr>
              <a:t>9.5.2 </a:t>
            </a:r>
            <a:r>
              <a:rPr lang="zh-CN" altLang="en-US" smtClean="0">
                <a:ea typeface="宋体" charset="-122"/>
              </a:rPr>
              <a:t>并联型开关稳压电路（续</a:t>
            </a:r>
            <a:r>
              <a:rPr lang="en-US" altLang="zh-CN" smtClean="0">
                <a:ea typeface="宋体" charset="-122"/>
              </a:rPr>
              <a:t>1</a:t>
            </a:r>
            <a:r>
              <a:rPr lang="zh-CN" altLang="en-US" smtClean="0">
                <a:ea typeface="宋体" charset="-122"/>
              </a:rPr>
              <a:t>）</a:t>
            </a:r>
          </a:p>
        </p:txBody>
      </p:sp>
      <p:sp>
        <p:nvSpPr>
          <p:cNvPr id="17414" name="矩形 4"/>
          <p:cNvSpPr>
            <a:spLocks noChangeArrowheads="1"/>
          </p:cNvSpPr>
          <p:nvPr/>
        </p:nvSpPr>
        <p:spPr bwMode="auto">
          <a:xfrm>
            <a:off x="191135" y="3742531"/>
            <a:ext cx="52101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dirty="0"/>
              <a:t>输出电压的平均值（直流分量）为</a:t>
            </a:r>
          </a:p>
        </p:txBody>
      </p:sp>
      <p:sp>
        <p:nvSpPr>
          <p:cNvPr id="174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17410" name="Object 1"/>
          <p:cNvGraphicFramePr>
            <a:graphicFrameLocks noChangeAspect="1"/>
          </p:cNvGraphicFramePr>
          <p:nvPr/>
        </p:nvGraphicFramePr>
        <p:xfrm>
          <a:off x="5291138" y="3536950"/>
          <a:ext cx="2024062" cy="903288"/>
        </p:xfrm>
        <a:graphic>
          <a:graphicData uri="http://schemas.openxmlformats.org/presentationml/2006/ole">
            <mc:AlternateContent xmlns:mc="http://schemas.openxmlformats.org/markup-compatibility/2006">
              <mc:Choice xmlns:v="urn:schemas-microsoft-com:vml" Requires="v">
                <p:oleObj spid="_x0000_s19493" name="Equation" r:id="rId3" imgW="875920" imgH="393529" progId="Equation.DSMT4">
                  <p:embed/>
                </p:oleObj>
              </mc:Choice>
              <mc:Fallback>
                <p:oleObj name="Equation" r:id="rId3" imgW="875920"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138" y="3536950"/>
                        <a:ext cx="2024062"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矩形 7"/>
          <p:cNvSpPr>
            <a:spLocks noChangeArrowheads="1"/>
          </p:cNvSpPr>
          <p:nvPr/>
        </p:nvSpPr>
        <p:spPr bwMode="auto">
          <a:xfrm>
            <a:off x="169862" y="4612622"/>
            <a:ext cx="84756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zh-CN" altLang="en-US" dirty="0"/>
              <a:t>当</a:t>
            </a:r>
            <a:r>
              <a:rPr lang="en-US" altLang="zh-CN" i="1" dirty="0" err="1"/>
              <a:t>u</a:t>
            </a:r>
            <a:r>
              <a:rPr lang="en-US" altLang="zh-CN" baseline="-25000" dirty="0" err="1"/>
              <a:t>B</a:t>
            </a:r>
            <a:r>
              <a:rPr lang="zh-CN" altLang="en-US" dirty="0"/>
              <a:t>的周期不变时，改变占空比</a:t>
            </a:r>
            <a:r>
              <a:rPr lang="en-US" altLang="zh-CN" i="1" dirty="0"/>
              <a:t>K</a:t>
            </a:r>
            <a:r>
              <a:rPr lang="zh-CN" altLang="en-US" dirty="0"/>
              <a:t>，可以改变输出电压</a:t>
            </a:r>
            <a:r>
              <a:rPr lang="en-US" altLang="zh-CN" i="1" dirty="0"/>
              <a:t>U</a:t>
            </a:r>
            <a:r>
              <a:rPr lang="en-US" altLang="zh-CN" baseline="-25000" dirty="0"/>
              <a:t>O</a:t>
            </a:r>
            <a:r>
              <a:rPr lang="zh-CN" altLang="en-US" dirty="0"/>
              <a:t>的大小，而且占空比</a:t>
            </a:r>
            <a:r>
              <a:rPr lang="en-US" altLang="zh-CN" i="1" dirty="0"/>
              <a:t>K</a:t>
            </a:r>
            <a:r>
              <a:rPr lang="zh-CN" altLang="en-US" dirty="0"/>
              <a:t>愈大输出电压愈高。</a:t>
            </a: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57</a:t>
            </a:fld>
            <a:endParaRPr lang="zh-CN" altLang="en-US"/>
          </a:p>
        </p:txBody>
      </p:sp>
      <p:graphicFrame>
        <p:nvGraphicFramePr>
          <p:cNvPr id="11" name="Object 1"/>
          <p:cNvGraphicFramePr>
            <a:graphicFrameLocks noChangeAspect="1"/>
          </p:cNvGraphicFramePr>
          <p:nvPr>
            <p:extLst>
              <p:ext uri="{D42A27DB-BD31-4B8C-83A1-F6EECF244321}">
                <p14:modId xmlns:p14="http://schemas.microsoft.com/office/powerpoint/2010/main" val="2748140834"/>
              </p:ext>
            </p:extLst>
          </p:nvPr>
        </p:nvGraphicFramePr>
        <p:xfrm>
          <a:off x="1546065" y="882650"/>
          <a:ext cx="6251575" cy="2547937"/>
        </p:xfrm>
        <a:graphic>
          <a:graphicData uri="http://schemas.openxmlformats.org/presentationml/2006/ole">
            <mc:AlternateContent xmlns:mc="http://schemas.openxmlformats.org/markup-compatibility/2006">
              <mc:Choice xmlns:v="urn:schemas-microsoft-com:vml" Requires="v">
                <p:oleObj spid="_x0000_s19494" name="Visio" r:id="rId5" imgW="2986088" imgH="1220152" progId="Visio.Drawing.11">
                  <p:embed/>
                </p:oleObj>
              </mc:Choice>
              <mc:Fallback>
                <p:oleObj name="Visio" r:id="rId5" imgW="2986088" imgH="1220152"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6065" y="882650"/>
                        <a:ext cx="6251575" cy="2547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08175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anim calcmode="lin" valueType="num">
                                      <p:cBhvr additive="base">
                                        <p:cTn id="7" dur="500" fill="hold"/>
                                        <p:tgtEl>
                                          <p:spTgt spid="17414"/>
                                        </p:tgtEl>
                                        <p:attrNameLst>
                                          <p:attrName>ppt_x</p:attrName>
                                        </p:attrNameLst>
                                      </p:cBhvr>
                                      <p:tavLst>
                                        <p:tav tm="0">
                                          <p:val>
                                            <p:strVal val="#ppt_x"/>
                                          </p:val>
                                        </p:tav>
                                        <p:tav tm="100000">
                                          <p:val>
                                            <p:strVal val="#ppt_x"/>
                                          </p:val>
                                        </p:tav>
                                      </p:tavLst>
                                    </p:anim>
                                    <p:anim calcmode="lin" valueType="num">
                                      <p:cBhvr additive="base">
                                        <p:cTn id="8" dur="500" fill="hold"/>
                                        <p:tgtEl>
                                          <p:spTgt spid="174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7410"/>
                                        </p:tgtEl>
                                        <p:attrNameLst>
                                          <p:attrName>style.visibility</p:attrName>
                                        </p:attrNameLst>
                                      </p:cBhvr>
                                      <p:to>
                                        <p:strVal val="visible"/>
                                      </p:to>
                                    </p:set>
                                    <p:animEffect transition="in" filter="wipe(left)">
                                      <p:cBhvr>
                                        <p:cTn id="12" dur="500"/>
                                        <p:tgtEl>
                                          <p:spTgt spid="174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416"/>
                                        </p:tgtEl>
                                        <p:attrNameLst>
                                          <p:attrName>style.visibility</p:attrName>
                                        </p:attrNameLst>
                                      </p:cBhvr>
                                      <p:to>
                                        <p:strVal val="visible"/>
                                      </p:to>
                                    </p:set>
                                    <p:anim calcmode="lin" valueType="num">
                                      <p:cBhvr additive="base">
                                        <p:cTn id="17" dur="500" fill="hold"/>
                                        <p:tgtEl>
                                          <p:spTgt spid="17416"/>
                                        </p:tgtEl>
                                        <p:attrNameLst>
                                          <p:attrName>ppt_x</p:attrName>
                                        </p:attrNameLst>
                                      </p:cBhvr>
                                      <p:tavLst>
                                        <p:tav tm="0">
                                          <p:val>
                                            <p:strVal val="#ppt_x"/>
                                          </p:val>
                                        </p:tav>
                                        <p:tav tm="100000">
                                          <p:val>
                                            <p:strVal val="#ppt_x"/>
                                          </p:val>
                                        </p:tav>
                                      </p:tavLst>
                                    </p:anim>
                                    <p:anim calcmode="lin" valueType="num">
                                      <p:cBhvr additive="base">
                                        <p:cTn id="18" dur="500" fill="hold"/>
                                        <p:tgtEl>
                                          <p:spTgt spid="174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p:bldP spid="174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smtClean="0">
                <a:ea typeface="宋体" charset="-122"/>
              </a:rPr>
              <a:t>9.5 </a:t>
            </a:r>
            <a:r>
              <a:rPr lang="zh-CN" altLang="en-US" dirty="0" smtClean="0">
                <a:ea typeface="宋体" charset="-122"/>
              </a:rPr>
              <a:t>开关型稳压电路</a:t>
            </a:r>
            <a:endParaRPr lang="zh-CN" altLang="en-US" dirty="0"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58</a:t>
            </a:fld>
            <a:endParaRPr lang="zh-CN" altLang="en-US"/>
          </a:p>
        </p:txBody>
      </p:sp>
      <p:sp>
        <p:nvSpPr>
          <p:cNvPr id="148484" name="Text Box 4"/>
          <p:cNvSpPr txBox="1">
            <a:spLocks noChangeArrowheads="1"/>
          </p:cNvSpPr>
          <p:nvPr/>
        </p:nvSpPr>
        <p:spPr bwMode="auto">
          <a:xfrm>
            <a:off x="179069" y="734721"/>
            <a:ext cx="8721725"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indent="625475"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50000"/>
              </a:lnSpc>
            </a:pPr>
            <a:r>
              <a:rPr lang="zh-CN" altLang="en-US" dirty="0" smtClean="0">
                <a:ea typeface="宋体" charset="-122"/>
              </a:rPr>
              <a:t>由于</a:t>
            </a:r>
            <a:r>
              <a:rPr lang="zh-CN" altLang="en-US" dirty="0">
                <a:ea typeface="宋体" charset="-122"/>
              </a:rPr>
              <a:t>开关型稳压器的调整管工作于开关状态，输出的脉动较大，会产生尖峰干扰和谐波干扰</a:t>
            </a:r>
            <a:r>
              <a:rPr lang="zh-CN" altLang="en-US" dirty="0" smtClean="0">
                <a:ea typeface="宋体" charset="-122"/>
              </a:rPr>
              <a:t>。</a:t>
            </a:r>
            <a:endParaRPr lang="en-US" altLang="zh-CN" dirty="0" smtClean="0">
              <a:ea typeface="宋体" charset="-122"/>
            </a:endParaRPr>
          </a:p>
          <a:p>
            <a:pPr algn="just" eaLnBrk="1" hangingPunct="1">
              <a:lnSpc>
                <a:spcPct val="150000"/>
              </a:lnSpc>
            </a:pPr>
            <a:r>
              <a:rPr lang="zh-CN" altLang="en-US" dirty="0" smtClean="0">
                <a:ea typeface="宋体" charset="-122"/>
              </a:rPr>
              <a:t>因此，开关稳压电源的应用受到一定限制。</a:t>
            </a:r>
            <a:endParaRPr lang="en-US" altLang="zh-CN" dirty="0" smtClean="0">
              <a:ea typeface="宋体" charset="-122"/>
            </a:endParaRPr>
          </a:p>
          <a:p>
            <a:pPr algn="just" eaLnBrk="1" hangingPunct="1">
              <a:lnSpc>
                <a:spcPct val="150000"/>
              </a:lnSpc>
            </a:pPr>
            <a:r>
              <a:rPr lang="zh-CN" altLang="en-US" dirty="0" smtClean="0">
                <a:ea typeface="宋体" charset="-122"/>
              </a:rPr>
              <a:t>目前开关电源应用最多的领域是计算机电源。</a:t>
            </a:r>
            <a:endParaRPr lang="zh-CN" altLang="en-US" dirty="0">
              <a:ea typeface="宋体" charset="-122"/>
            </a:endParaRPr>
          </a:p>
        </p:txBody>
      </p:sp>
    </p:spTree>
    <p:extLst>
      <p:ext uri="{BB962C8B-B14F-4D97-AF65-F5344CB8AC3E}">
        <p14:creationId xmlns:p14="http://schemas.microsoft.com/office/powerpoint/2010/main" val="280062361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148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148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1484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单相桥式整流</a:t>
            </a:r>
            <a:endParaRPr lang="zh-CN" altLang="en-US" dirty="0"/>
          </a:p>
        </p:txBody>
      </p:sp>
      <p:sp>
        <p:nvSpPr>
          <p:cNvPr id="3" name="灯片编号占位符 2"/>
          <p:cNvSpPr>
            <a:spLocks noGrp="1"/>
          </p:cNvSpPr>
          <p:nvPr>
            <p:ph type="sldNum" sz="quarter" idx="12"/>
          </p:nvPr>
        </p:nvSpPr>
        <p:spPr/>
        <p:txBody>
          <a:bodyPr/>
          <a:lstStyle/>
          <a:p>
            <a:pPr>
              <a:defRPr/>
            </a:pPr>
            <a:fld id="{020670B1-1FB1-4A58-9AD7-5E524B89C57C}" type="slidenum">
              <a:rPr lang="zh-CN" altLang="en-US" smtClean="0"/>
              <a:pPr>
                <a:defRPr/>
              </a:pPr>
              <a:t>6</a:t>
            </a:fld>
            <a:endParaRPr lang="zh-CN" altLang="en-US"/>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882" y="1000442"/>
            <a:ext cx="4884051" cy="185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322" y="3073083"/>
            <a:ext cx="5316198" cy="270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957333" y="1333503"/>
            <a:ext cx="1394934" cy="535531"/>
          </a:xfrm>
          <a:prstGeom prst="rect">
            <a:avLst/>
          </a:prstGeom>
        </p:spPr>
        <p:txBody>
          <a:bodyPr wrap="none">
            <a:spAutoFit/>
          </a:bodyPr>
          <a:lstStyle/>
          <a:p>
            <a:r>
              <a:rPr lang="en-US" altLang="zh-CN" i="1" kern="100" dirty="0">
                <a:ea typeface="宋体" panose="02010600030101010101" pitchFamily="2" charset="-122"/>
              </a:rPr>
              <a:t>U</a:t>
            </a:r>
            <a:r>
              <a:rPr lang="en-US" altLang="zh-CN" kern="100" baseline="-25000" dirty="0">
                <a:ea typeface="宋体" panose="02010600030101010101" pitchFamily="2" charset="-122"/>
              </a:rPr>
              <a:t>0</a:t>
            </a:r>
            <a:r>
              <a:rPr lang="en-US" altLang="zh-CN" kern="100" dirty="0">
                <a:ea typeface="宋体" panose="02010600030101010101" pitchFamily="2" charset="-122"/>
              </a:rPr>
              <a:t>=0.9</a:t>
            </a:r>
            <a:r>
              <a:rPr lang="en-US" altLang="zh-CN" i="1" kern="100" dirty="0">
                <a:ea typeface="宋体" panose="02010600030101010101" pitchFamily="2" charset="-122"/>
              </a:rPr>
              <a:t>U</a:t>
            </a:r>
            <a:r>
              <a:rPr lang="en-US" altLang="zh-CN" kern="100" baseline="-25000" dirty="0">
                <a:ea typeface="宋体" panose="02010600030101010101" pitchFamily="2" charset="-122"/>
              </a:rPr>
              <a:t>2</a:t>
            </a:r>
            <a:endParaRPr lang="zh-CN" altLang="en-US" dirty="0"/>
          </a:p>
        </p:txBody>
      </p:sp>
      <p:pic>
        <p:nvPicPr>
          <p:cNvPr id="2355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7333" y="2170430"/>
            <a:ext cx="2848547" cy="99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7333" y="3374478"/>
            <a:ext cx="2745075" cy="617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64897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3555"/>
                                        </p:tgtEl>
                                        <p:attrNameLst>
                                          <p:attrName>style.visibility</p:attrName>
                                        </p:attrNameLst>
                                      </p:cBhvr>
                                      <p:to>
                                        <p:strVal val="visible"/>
                                      </p:to>
                                    </p:set>
                                    <p:animEffect transition="in" filter="wipe(left)">
                                      <p:cBhvr>
                                        <p:cTn id="13" dur="500"/>
                                        <p:tgtEl>
                                          <p:spTgt spid="2355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3556"/>
                                        </p:tgtEl>
                                        <p:attrNameLst>
                                          <p:attrName>style.visibility</p:attrName>
                                        </p:attrNameLst>
                                      </p:cBhvr>
                                      <p:to>
                                        <p:strVal val="visible"/>
                                      </p:to>
                                    </p:set>
                                    <p:animEffect transition="in" filter="wipe(left)">
                                      <p:cBhvr>
                                        <p:cTn id="23" dur="500"/>
                                        <p:tgtEl>
                                          <p:spTgt spid="2355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3557"/>
                                        </p:tgtEl>
                                        <p:attrNameLst>
                                          <p:attrName>style.visibility</p:attrName>
                                        </p:attrNameLst>
                                      </p:cBhvr>
                                      <p:to>
                                        <p:strVal val="visible"/>
                                      </p:to>
                                    </p:set>
                                    <p:animEffect transition="in" filter="wipe(left)">
                                      <p:cBhvr>
                                        <p:cTn id="28"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en-US" altLang="zh-CN" dirty="0" smtClean="0">
                <a:ea typeface="宋体" charset="-122"/>
              </a:rPr>
              <a:t>9.1 </a:t>
            </a:r>
            <a:r>
              <a:rPr lang="zh-CN" altLang="en-US" dirty="0" smtClean="0">
                <a:ea typeface="宋体" charset="-122"/>
              </a:rPr>
              <a:t>整流滤波电路</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7</a:t>
            </a:fld>
            <a:endParaRPr lang="zh-CN" altLang="en-US"/>
          </a:p>
        </p:txBody>
      </p:sp>
      <p:sp>
        <p:nvSpPr>
          <p:cNvPr id="24579" name="内容占位符 2"/>
          <p:cNvSpPr>
            <a:spLocks noGrp="1"/>
          </p:cNvSpPr>
          <p:nvPr>
            <p:ph sz="quarter" idx="11"/>
          </p:nvPr>
        </p:nvSpPr>
        <p:spPr/>
        <p:txBody>
          <a:bodyPr/>
          <a:lstStyle/>
          <a:p>
            <a:pPr eaLnBrk="1" hangingPunct="1">
              <a:lnSpc>
                <a:spcPct val="150000"/>
              </a:lnSpc>
            </a:pPr>
            <a:r>
              <a:rPr lang="zh-CN" altLang="en-US" sz="2400" dirty="0" smtClean="0">
                <a:ea typeface="宋体" charset="-122"/>
              </a:rPr>
              <a:t>桥式整流电路使用二极管的数量相对较多，但目前已有现成的整流桥产品来代替</a:t>
            </a:r>
            <a:r>
              <a:rPr lang="en-US" altLang="zh-CN" sz="2400" dirty="0" smtClean="0">
                <a:ea typeface="宋体" charset="-122"/>
              </a:rPr>
              <a:t>4</a:t>
            </a:r>
            <a:r>
              <a:rPr lang="zh-CN" altLang="en-US" sz="2400" dirty="0" smtClean="0">
                <a:ea typeface="宋体" charset="-122"/>
              </a:rPr>
              <a:t>个分立元件，对外只有</a:t>
            </a:r>
            <a:r>
              <a:rPr lang="en-US" altLang="zh-CN" sz="2400" dirty="0" smtClean="0">
                <a:ea typeface="宋体" charset="-122"/>
              </a:rPr>
              <a:t>4</a:t>
            </a:r>
            <a:r>
              <a:rPr lang="zh-CN" altLang="en-US" sz="2400" dirty="0" smtClean="0">
                <a:ea typeface="宋体" charset="-122"/>
              </a:rPr>
              <a:t>个引出端，其中两端为单相交流电压输入端（标 “～”符号），另外两端是整流电压输出的正、负极（分别标 “</a:t>
            </a:r>
            <a:r>
              <a:rPr lang="en-US" altLang="zh-CN" sz="2400" dirty="0" smtClean="0">
                <a:ea typeface="宋体" charset="-122"/>
              </a:rPr>
              <a:t>+</a:t>
            </a:r>
            <a:r>
              <a:rPr lang="zh-CN" altLang="en-US" sz="2400" dirty="0" smtClean="0">
                <a:ea typeface="宋体" charset="-122"/>
              </a:rPr>
              <a:t>” “</a:t>
            </a:r>
            <a:r>
              <a:rPr lang="en-US" altLang="zh-CN" sz="2400" dirty="0" smtClean="0">
                <a:ea typeface="宋体" charset="-122"/>
              </a:rPr>
              <a:t>-</a:t>
            </a:r>
            <a:r>
              <a:rPr lang="zh-CN" altLang="en-US" sz="2400" dirty="0" smtClean="0">
                <a:ea typeface="宋体" charset="-122"/>
              </a:rPr>
              <a:t>”）</a:t>
            </a:r>
          </a:p>
        </p:txBody>
      </p:sp>
      <p:pic>
        <p:nvPicPr>
          <p:cNvPr id="24580" name="图片 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25" y="3657717"/>
            <a:ext cx="2652713"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3195312"/>
            <a:ext cx="3747593" cy="2996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up)">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wipe(left)">
                                      <p:cBhvr>
                                        <p:cTn id="12" dur="500"/>
                                        <p:tgtEl>
                                          <p:spTgt spid="245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wipe(left)">
                                      <p:cBhvr>
                                        <p:cTn id="17"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smtClean="0">
                <a:ea typeface="宋体" charset="-122"/>
              </a:rPr>
              <a:t>9.1.2 </a:t>
            </a:r>
            <a:r>
              <a:rPr lang="zh-CN" altLang="en-US" smtClean="0">
                <a:ea typeface="宋体" charset="-122"/>
              </a:rPr>
              <a:t>滤波电路</a:t>
            </a:r>
          </a:p>
        </p:txBody>
      </p:sp>
      <p:sp>
        <p:nvSpPr>
          <p:cNvPr id="34820" name="Text Box 4"/>
          <p:cNvSpPr txBox="1">
            <a:spLocks noChangeArrowheads="1"/>
          </p:cNvSpPr>
          <p:nvPr/>
        </p:nvSpPr>
        <p:spPr bwMode="auto">
          <a:xfrm>
            <a:off x="360363" y="904875"/>
            <a:ext cx="84328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indent="630238"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r>
              <a:rPr lang="zh-CN" altLang="en-US">
                <a:latin typeface="宋体" charset="-122"/>
                <a:ea typeface="宋体" charset="-122"/>
              </a:rPr>
              <a:t>整流输出的单向脉动电压虽然没有极性的变化，但是，电压数值起伏较大，含有较大的交流成分。全波整流波形的傅里叶级数为</a:t>
            </a:r>
          </a:p>
        </p:txBody>
      </p:sp>
      <p:sp>
        <p:nvSpPr>
          <p:cNvPr id="1029" name="Rectangle 6"/>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p>
            <a:endParaRPr lang="zh-CN" altLang="en-US"/>
          </a:p>
        </p:txBody>
      </p:sp>
      <p:graphicFrame>
        <p:nvGraphicFramePr>
          <p:cNvPr id="34821" name="Object 5"/>
          <p:cNvGraphicFramePr>
            <a:graphicFrameLocks noChangeAspect="1"/>
          </p:cNvGraphicFramePr>
          <p:nvPr/>
        </p:nvGraphicFramePr>
        <p:xfrm>
          <a:off x="1576388" y="2286000"/>
          <a:ext cx="5927725" cy="900113"/>
        </p:xfrm>
        <a:graphic>
          <a:graphicData uri="http://schemas.openxmlformats.org/presentationml/2006/ole">
            <mc:AlternateContent xmlns:mc="http://schemas.openxmlformats.org/markup-compatibility/2006">
              <mc:Choice xmlns:v="urn:schemas-microsoft-com:vml" Requires="v">
                <p:oleObj spid="_x0000_s1054" name="Equation" r:id="rId3" imgW="2819160" imgH="431640" progId="Equation.DSMT4">
                  <p:embed/>
                </p:oleObj>
              </mc:Choice>
              <mc:Fallback>
                <p:oleObj name="Equation" r:id="rId3" imgW="2819160" imgH="4316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388" y="2286000"/>
                        <a:ext cx="5927725"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3" name="Text Box 7"/>
          <p:cNvSpPr txBox="1">
            <a:spLocks noChangeArrowheads="1"/>
          </p:cNvSpPr>
          <p:nvPr/>
        </p:nvSpPr>
        <p:spPr bwMode="auto">
          <a:xfrm>
            <a:off x="210207" y="3355975"/>
            <a:ext cx="874460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50000"/>
              </a:lnSpc>
            </a:pPr>
            <a:r>
              <a:rPr lang="zh-CN" altLang="en-US" dirty="0">
                <a:latin typeface="宋体" charset="-122"/>
                <a:ea typeface="宋体" charset="-122"/>
              </a:rPr>
              <a:t>这种单向脉动直流电压除了直流成分，还含有大量的谐波成分，并不能向大多数电子设备提供可用的直流电压。滤波电路就是尽量滤除掉交流谐波分量，保留直流成分，得到较平稳的直流电压。因而大多数整流电路都加有电源滤波电路。常用的滤波电路有电容滤波、电感滤波和</a:t>
            </a:r>
            <a:r>
              <a:rPr lang="en-US" altLang="zh-CN" dirty="0">
                <a:latin typeface="宋体" charset="-122"/>
                <a:ea typeface="宋体" charset="-122"/>
              </a:rPr>
              <a:t>π</a:t>
            </a:r>
            <a:r>
              <a:rPr lang="zh-CN" altLang="en-US" dirty="0">
                <a:latin typeface="宋体" charset="-122"/>
                <a:ea typeface="宋体" charset="-122"/>
              </a:rPr>
              <a:t>型滤波。</a:t>
            </a:r>
          </a:p>
        </p:txBody>
      </p:sp>
      <p:sp>
        <p:nvSpPr>
          <p:cNvPr id="2" name="灯片编号占位符 1"/>
          <p:cNvSpPr>
            <a:spLocks noGrp="1"/>
          </p:cNvSpPr>
          <p:nvPr>
            <p:ph type="sldNum" sz="quarter" idx="10"/>
          </p:nvPr>
        </p:nvSpPr>
        <p:spPr/>
        <p:txBody>
          <a:bodyPr/>
          <a:lstStyle/>
          <a:p>
            <a:pPr>
              <a:defRPr/>
            </a:pPr>
            <a:fld id="{E4DCDFD6-397A-4776-9F04-AECACB83C822}" type="slidenum">
              <a:rPr lang="zh-CN" altLang="en-US" smtClean="0"/>
              <a:pPr>
                <a:defRPr/>
              </a:pPr>
              <a:t>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4820"/>
                                        </p:tgtEl>
                                        <p:attrNameLst>
                                          <p:attrName>style.visibility</p:attrName>
                                        </p:attrNameLst>
                                      </p:cBhvr>
                                      <p:to>
                                        <p:strVal val="visible"/>
                                      </p:to>
                                    </p:set>
                                  </p:childTnLst>
                                </p:cTn>
                              </p:par>
                            </p:childTnLst>
                          </p:cTn>
                        </p:par>
                        <p:par>
                          <p:cTn id="7" fill="hold" nodeType="afterGroup">
                            <p:stCondLst>
                              <p:cond delay="5501"/>
                            </p:stCondLst>
                            <p:childTnLst>
                              <p:par>
                                <p:cTn id="8" presetID="22" presetClass="entr" presetSubtype="8" fill="hold" nodeType="afterEffect">
                                  <p:stCondLst>
                                    <p:cond delay="0"/>
                                  </p:stCondLst>
                                  <p:childTnLst>
                                    <p:set>
                                      <p:cBhvr>
                                        <p:cTn id="9" dur="1" fill="hold">
                                          <p:stCondLst>
                                            <p:cond delay="0"/>
                                          </p:stCondLst>
                                        </p:cTn>
                                        <p:tgtEl>
                                          <p:spTgt spid="34821"/>
                                        </p:tgtEl>
                                        <p:attrNameLst>
                                          <p:attrName>style.visibility</p:attrName>
                                        </p:attrNameLst>
                                      </p:cBhvr>
                                      <p:to>
                                        <p:strVal val="visible"/>
                                      </p:to>
                                    </p:set>
                                    <p:animEffect transition="in" filter="wipe(left)">
                                      <p:cBhvr>
                                        <p:cTn id="10" dur="500"/>
                                        <p:tgtEl>
                                          <p:spTgt spid="348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34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Grp="1" noChangeArrowheads="1"/>
          </p:cNvSpPr>
          <p:nvPr>
            <p:ph type="title"/>
          </p:nvPr>
        </p:nvSpPr>
        <p:spPr/>
        <p:txBody>
          <a:bodyPr/>
          <a:lstStyle/>
          <a:p>
            <a:pPr eaLnBrk="1" hangingPunct="1"/>
            <a:r>
              <a:rPr lang="en-US" altLang="zh-CN" smtClean="0">
                <a:ea typeface="宋体" charset="-122"/>
              </a:rPr>
              <a:t>9.1.2 </a:t>
            </a:r>
            <a:r>
              <a:rPr lang="zh-CN" altLang="en-US" smtClean="0">
                <a:ea typeface="宋体" charset="-122"/>
              </a:rPr>
              <a:t>滤波电路</a:t>
            </a:r>
            <a:r>
              <a:rPr lang="zh-CN" altLang="en-US" smtClean="0">
                <a:ea typeface="楷体_GB2312" pitchFamily="49" charset="-122"/>
              </a:rPr>
              <a:t>（续</a:t>
            </a:r>
            <a:r>
              <a:rPr lang="en-US" altLang="zh-CN" smtClean="0">
                <a:ea typeface="楷体_GB2312" pitchFamily="49" charset="-122"/>
              </a:rPr>
              <a:t>1</a:t>
            </a:r>
            <a:r>
              <a:rPr lang="zh-CN" altLang="en-US" smtClean="0">
                <a:ea typeface="楷体_GB2312" pitchFamily="49" charset="-122"/>
              </a:rPr>
              <a:t>）</a:t>
            </a:r>
          </a:p>
        </p:txBody>
      </p:sp>
      <p:sp>
        <p:nvSpPr>
          <p:cNvPr id="2057" name="Rectangle 3"/>
          <p:cNvSpPr>
            <a:spLocks noGrp="1" noChangeArrowheads="1"/>
          </p:cNvSpPr>
          <p:nvPr>
            <p:ph sz="quarter" idx="11"/>
          </p:nvPr>
        </p:nvSpPr>
        <p:spPr>
          <a:xfrm>
            <a:off x="32554" y="659774"/>
            <a:ext cx="8892480" cy="5544616"/>
          </a:xfrm>
        </p:spPr>
        <p:txBody>
          <a:bodyPr/>
          <a:lstStyle/>
          <a:p>
            <a:pPr eaLnBrk="1" hangingPunct="1"/>
            <a:r>
              <a:rPr lang="zh-CN" altLang="en-US" sz="2800" dirty="0" smtClean="0">
                <a:solidFill>
                  <a:srgbClr val="FF0000"/>
                </a:solidFill>
                <a:ea typeface="宋体" charset="-122"/>
              </a:rPr>
              <a:t>电容滤波电路</a:t>
            </a:r>
          </a:p>
        </p:txBody>
      </p:sp>
      <p:grpSp>
        <p:nvGrpSpPr>
          <p:cNvPr id="2" name="Group 4"/>
          <p:cNvGrpSpPr>
            <a:grpSpLocks/>
          </p:cNvGrpSpPr>
          <p:nvPr/>
        </p:nvGrpSpPr>
        <p:grpSpPr bwMode="auto">
          <a:xfrm>
            <a:off x="744538" y="2270125"/>
            <a:ext cx="3095625" cy="2138363"/>
            <a:chOff x="494" y="1652"/>
            <a:chExt cx="1950" cy="1347"/>
          </a:xfrm>
        </p:grpSpPr>
        <p:sp>
          <p:nvSpPr>
            <p:cNvPr id="2106" name="Text Box 5"/>
            <p:cNvSpPr txBox="1">
              <a:spLocks noChangeArrowheads="1"/>
            </p:cNvSpPr>
            <p:nvPr/>
          </p:nvSpPr>
          <p:spPr bwMode="auto">
            <a:xfrm>
              <a:off x="1244" y="165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i</a:t>
              </a:r>
              <a:r>
                <a:rPr kumimoji="1" lang="en-US" altLang="zh-CN" sz="2000" baseline="-25000">
                  <a:ea typeface="宋体" charset="-122"/>
                </a:rPr>
                <a:t>D</a:t>
              </a:r>
              <a:endParaRPr kumimoji="1" lang="en-US" altLang="zh-CN" sz="2000">
                <a:ea typeface="宋体" charset="-122"/>
              </a:endParaRPr>
            </a:p>
          </p:txBody>
        </p:sp>
        <p:sp>
          <p:nvSpPr>
            <p:cNvPr id="2107" name="Text Box 6"/>
            <p:cNvSpPr txBox="1">
              <a:spLocks noChangeArrowheads="1"/>
            </p:cNvSpPr>
            <p:nvPr/>
          </p:nvSpPr>
          <p:spPr bwMode="auto">
            <a:xfrm>
              <a:off x="2155" y="2125"/>
              <a:ext cx="289"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a:t>
              </a:r>
            </a:p>
            <a:p>
              <a:pPr algn="l" eaLnBrk="1" hangingPunct="1">
                <a:lnSpc>
                  <a:spcPct val="100000"/>
                </a:lnSpc>
                <a:spcBef>
                  <a:spcPct val="0"/>
                </a:spcBef>
              </a:pPr>
              <a:r>
                <a:rPr kumimoji="1" lang="en-US" altLang="zh-CN" i="1">
                  <a:ea typeface="宋体" charset="-122"/>
                </a:rPr>
                <a:t>u</a:t>
              </a:r>
              <a:r>
                <a:rPr kumimoji="1" lang="en-US" altLang="zh-CN" baseline="-25000">
                  <a:ea typeface="宋体" charset="-122"/>
                </a:rPr>
                <a:t>o</a:t>
              </a:r>
            </a:p>
            <a:p>
              <a:pPr algn="l" eaLnBrk="1" hangingPunct="1">
                <a:lnSpc>
                  <a:spcPct val="100000"/>
                </a:lnSpc>
                <a:spcBef>
                  <a:spcPct val="0"/>
                </a:spcBef>
              </a:pPr>
              <a:r>
                <a:rPr kumimoji="1" lang="en-US" altLang="zh-CN">
                  <a:ea typeface="宋体" charset="-122"/>
                </a:rPr>
                <a:t>_</a:t>
              </a:r>
            </a:p>
          </p:txBody>
        </p:sp>
        <p:grpSp>
          <p:nvGrpSpPr>
            <p:cNvPr id="2108" name="Group 7"/>
            <p:cNvGrpSpPr>
              <a:grpSpLocks/>
            </p:cNvGrpSpPr>
            <p:nvPr/>
          </p:nvGrpSpPr>
          <p:grpSpPr bwMode="auto">
            <a:xfrm>
              <a:off x="738" y="2366"/>
              <a:ext cx="169" cy="286"/>
              <a:chOff x="696" y="2366"/>
              <a:chExt cx="169" cy="289"/>
            </a:xfrm>
          </p:grpSpPr>
          <p:sp>
            <p:nvSpPr>
              <p:cNvPr id="2146" name="Oval 8"/>
              <p:cNvSpPr>
                <a:spLocks noChangeArrowheads="1"/>
              </p:cNvSpPr>
              <p:nvPr/>
            </p:nvSpPr>
            <p:spPr bwMode="auto">
              <a:xfrm flipH="1">
                <a:off x="696" y="2593"/>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47" name="Oval 9"/>
              <p:cNvSpPr>
                <a:spLocks noChangeArrowheads="1"/>
              </p:cNvSpPr>
              <p:nvPr/>
            </p:nvSpPr>
            <p:spPr bwMode="auto">
              <a:xfrm flipH="1">
                <a:off x="696" y="2536"/>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48" name="Oval 10"/>
              <p:cNvSpPr>
                <a:spLocks noChangeArrowheads="1"/>
              </p:cNvSpPr>
              <p:nvPr/>
            </p:nvSpPr>
            <p:spPr bwMode="auto">
              <a:xfrm flipH="1">
                <a:off x="696" y="2478"/>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49" name="Oval 11"/>
              <p:cNvSpPr>
                <a:spLocks noChangeArrowheads="1"/>
              </p:cNvSpPr>
              <p:nvPr/>
            </p:nvSpPr>
            <p:spPr bwMode="auto">
              <a:xfrm flipH="1">
                <a:off x="696" y="2423"/>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0" name="Oval 12"/>
              <p:cNvSpPr>
                <a:spLocks noChangeArrowheads="1"/>
              </p:cNvSpPr>
              <p:nvPr/>
            </p:nvSpPr>
            <p:spPr bwMode="auto">
              <a:xfrm flipH="1">
                <a:off x="696" y="2366"/>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09" name="Line 13"/>
            <p:cNvSpPr>
              <a:spLocks noChangeShapeType="1"/>
            </p:cNvSpPr>
            <p:nvPr/>
          </p:nvSpPr>
          <p:spPr bwMode="auto">
            <a:xfrm flipH="1">
              <a:off x="667" y="2122"/>
              <a:ext cx="185"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 name="Line 14"/>
            <p:cNvSpPr>
              <a:spLocks noChangeShapeType="1"/>
            </p:cNvSpPr>
            <p:nvPr/>
          </p:nvSpPr>
          <p:spPr bwMode="auto">
            <a:xfrm flipH="1">
              <a:off x="660" y="2892"/>
              <a:ext cx="185"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1" name="Rectangle 15"/>
            <p:cNvSpPr>
              <a:spLocks noChangeArrowheads="1"/>
            </p:cNvSpPr>
            <p:nvPr/>
          </p:nvSpPr>
          <p:spPr bwMode="auto">
            <a:xfrm>
              <a:off x="711" y="2362"/>
              <a:ext cx="138" cy="29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12" name="Oval 16"/>
            <p:cNvSpPr>
              <a:spLocks noChangeArrowheads="1"/>
            </p:cNvSpPr>
            <p:nvPr/>
          </p:nvSpPr>
          <p:spPr bwMode="auto">
            <a:xfrm>
              <a:off x="992" y="2593"/>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13" name="Oval 17"/>
            <p:cNvSpPr>
              <a:spLocks noChangeArrowheads="1"/>
            </p:cNvSpPr>
            <p:nvPr/>
          </p:nvSpPr>
          <p:spPr bwMode="auto">
            <a:xfrm>
              <a:off x="992" y="2536"/>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14" name="Oval 18"/>
            <p:cNvSpPr>
              <a:spLocks noChangeArrowheads="1"/>
            </p:cNvSpPr>
            <p:nvPr/>
          </p:nvSpPr>
          <p:spPr bwMode="auto">
            <a:xfrm>
              <a:off x="992" y="2478"/>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15" name="Oval 19"/>
            <p:cNvSpPr>
              <a:spLocks noChangeArrowheads="1"/>
            </p:cNvSpPr>
            <p:nvPr/>
          </p:nvSpPr>
          <p:spPr bwMode="auto">
            <a:xfrm>
              <a:off x="992" y="2423"/>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16" name="Oval 20"/>
            <p:cNvSpPr>
              <a:spLocks noChangeArrowheads="1"/>
            </p:cNvSpPr>
            <p:nvPr/>
          </p:nvSpPr>
          <p:spPr bwMode="auto">
            <a:xfrm>
              <a:off x="992" y="2366"/>
              <a:ext cx="169" cy="62"/>
            </a:xfrm>
            <a:prstGeom prst="ellipse">
              <a:avLst/>
            </a:prstGeom>
            <a:noFill/>
            <a:ln w="1111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17" name="Rectangle 21"/>
            <p:cNvSpPr>
              <a:spLocks noChangeArrowheads="1"/>
            </p:cNvSpPr>
            <p:nvPr/>
          </p:nvSpPr>
          <p:spPr bwMode="auto">
            <a:xfrm flipH="1">
              <a:off x="1050" y="2356"/>
              <a:ext cx="138" cy="31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18" name="AutoShape 22"/>
            <p:cNvSpPr>
              <a:spLocks noChangeAspect="1" noChangeArrowheads="1"/>
            </p:cNvSpPr>
            <p:nvPr/>
          </p:nvSpPr>
          <p:spPr bwMode="auto">
            <a:xfrm rot="5400000">
              <a:off x="1303" y="2044"/>
              <a:ext cx="172" cy="143"/>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19" name="Line 23"/>
            <p:cNvSpPr>
              <a:spLocks noChangeAspect="1" noChangeShapeType="1"/>
            </p:cNvSpPr>
            <p:nvPr/>
          </p:nvSpPr>
          <p:spPr bwMode="auto">
            <a:xfrm rot="5400000">
              <a:off x="1379" y="2114"/>
              <a:ext cx="1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0" name="Line 24"/>
            <p:cNvSpPr>
              <a:spLocks noChangeShapeType="1"/>
            </p:cNvSpPr>
            <p:nvPr/>
          </p:nvSpPr>
          <p:spPr bwMode="auto">
            <a:xfrm>
              <a:off x="1044" y="2110"/>
              <a:ext cx="0" cy="25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1" name="Line 25"/>
            <p:cNvSpPr>
              <a:spLocks noChangeShapeType="1"/>
            </p:cNvSpPr>
            <p:nvPr/>
          </p:nvSpPr>
          <p:spPr bwMode="auto">
            <a:xfrm>
              <a:off x="1046" y="2110"/>
              <a:ext cx="1012" cy="1"/>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2" name="Line 26"/>
            <p:cNvSpPr>
              <a:spLocks noChangeShapeType="1"/>
            </p:cNvSpPr>
            <p:nvPr/>
          </p:nvSpPr>
          <p:spPr bwMode="auto">
            <a:xfrm>
              <a:off x="1620" y="2124"/>
              <a:ext cx="0" cy="38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3" name="Line 27"/>
            <p:cNvSpPr>
              <a:spLocks noChangeShapeType="1"/>
            </p:cNvSpPr>
            <p:nvPr/>
          </p:nvSpPr>
          <p:spPr bwMode="auto">
            <a:xfrm>
              <a:off x="1524" y="2508"/>
              <a:ext cx="19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4" name="Line 28"/>
            <p:cNvSpPr>
              <a:spLocks noChangeShapeType="1"/>
            </p:cNvSpPr>
            <p:nvPr/>
          </p:nvSpPr>
          <p:spPr bwMode="auto">
            <a:xfrm>
              <a:off x="1524" y="2556"/>
              <a:ext cx="19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5" name="Line 29"/>
            <p:cNvSpPr>
              <a:spLocks noChangeShapeType="1"/>
            </p:cNvSpPr>
            <p:nvPr/>
          </p:nvSpPr>
          <p:spPr bwMode="auto">
            <a:xfrm>
              <a:off x="1620" y="2556"/>
              <a:ext cx="0" cy="33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6" name="Line 30"/>
            <p:cNvSpPr>
              <a:spLocks noChangeShapeType="1"/>
            </p:cNvSpPr>
            <p:nvPr/>
          </p:nvSpPr>
          <p:spPr bwMode="auto">
            <a:xfrm>
              <a:off x="1044" y="2652"/>
              <a:ext cx="0" cy="24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7" name="Rectangle 31"/>
            <p:cNvSpPr>
              <a:spLocks noChangeArrowheads="1"/>
            </p:cNvSpPr>
            <p:nvPr/>
          </p:nvSpPr>
          <p:spPr bwMode="auto">
            <a:xfrm>
              <a:off x="2010" y="2412"/>
              <a:ext cx="96" cy="288"/>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28" name="Line 32"/>
            <p:cNvSpPr>
              <a:spLocks noChangeShapeType="1"/>
            </p:cNvSpPr>
            <p:nvPr/>
          </p:nvSpPr>
          <p:spPr bwMode="auto">
            <a:xfrm>
              <a:off x="2058" y="2112"/>
              <a:ext cx="0" cy="3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9" name="Line 33"/>
            <p:cNvSpPr>
              <a:spLocks noChangeShapeType="1"/>
            </p:cNvSpPr>
            <p:nvPr/>
          </p:nvSpPr>
          <p:spPr bwMode="auto">
            <a:xfrm>
              <a:off x="2058" y="2700"/>
              <a:ext cx="0" cy="19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0" name="Line 34"/>
            <p:cNvSpPr>
              <a:spLocks noChangeShapeType="1"/>
            </p:cNvSpPr>
            <p:nvPr/>
          </p:nvSpPr>
          <p:spPr bwMode="auto">
            <a:xfrm flipV="1">
              <a:off x="1045" y="2892"/>
              <a:ext cx="101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1" name="Text Box 35"/>
            <p:cNvSpPr txBox="1">
              <a:spLocks noChangeArrowheads="1"/>
            </p:cNvSpPr>
            <p:nvPr/>
          </p:nvSpPr>
          <p:spPr bwMode="auto">
            <a:xfrm>
              <a:off x="1525" y="2749"/>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sz="2000">
                  <a:ea typeface="宋体" charset="-122"/>
                  <a:sym typeface="Symbol" pitchFamily="18" charset="2"/>
                </a:rPr>
                <a:t></a:t>
              </a:r>
              <a:endParaRPr kumimoji="1" lang="en-US" altLang="zh-CN" sz="2000">
                <a:ea typeface="宋体" charset="-122"/>
              </a:endParaRPr>
            </a:p>
          </p:txBody>
        </p:sp>
        <p:sp>
          <p:nvSpPr>
            <p:cNvPr id="2132" name="Text Box 36"/>
            <p:cNvSpPr txBox="1">
              <a:spLocks noChangeArrowheads="1"/>
            </p:cNvSpPr>
            <p:nvPr/>
          </p:nvSpPr>
          <p:spPr bwMode="auto">
            <a:xfrm>
              <a:off x="1529" y="1968"/>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sz="2000">
                  <a:ea typeface="宋体" charset="-122"/>
                  <a:sym typeface="Symbol" pitchFamily="18" charset="2"/>
                </a:rPr>
                <a:t></a:t>
              </a:r>
              <a:endParaRPr kumimoji="1" lang="en-US" altLang="zh-CN" sz="2000">
                <a:ea typeface="宋体" charset="-122"/>
              </a:endParaRPr>
            </a:p>
          </p:txBody>
        </p:sp>
        <p:sp>
          <p:nvSpPr>
            <p:cNvPr id="2133" name="Line 37"/>
            <p:cNvSpPr>
              <a:spLocks noChangeShapeType="1"/>
            </p:cNvSpPr>
            <p:nvPr/>
          </p:nvSpPr>
          <p:spPr bwMode="auto">
            <a:xfrm>
              <a:off x="852" y="2124"/>
              <a:ext cx="0" cy="24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4" name="Line 38"/>
            <p:cNvSpPr>
              <a:spLocks noChangeShapeType="1"/>
            </p:cNvSpPr>
            <p:nvPr/>
          </p:nvSpPr>
          <p:spPr bwMode="auto">
            <a:xfrm>
              <a:off x="852" y="2652"/>
              <a:ext cx="0" cy="24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5" name="Text Box 39"/>
            <p:cNvSpPr txBox="1">
              <a:spLocks noChangeArrowheads="1"/>
            </p:cNvSpPr>
            <p:nvPr/>
          </p:nvSpPr>
          <p:spPr bwMode="auto">
            <a:xfrm>
              <a:off x="494" y="2087"/>
              <a:ext cx="289"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en-US" i="1">
                  <a:ea typeface="宋体" charset="-122"/>
                </a:rPr>
                <a:t>+</a:t>
              </a:r>
            </a:p>
            <a:p>
              <a:pPr algn="l" eaLnBrk="1" hangingPunct="1">
                <a:lnSpc>
                  <a:spcPct val="100000"/>
                </a:lnSpc>
                <a:spcBef>
                  <a:spcPct val="0"/>
                </a:spcBef>
              </a:pPr>
              <a:r>
                <a:rPr kumimoji="1" lang="en-US" altLang="en-US" i="1">
                  <a:ea typeface="宋体" charset="-122"/>
                </a:rPr>
                <a:t>u</a:t>
              </a:r>
              <a:r>
                <a:rPr kumimoji="1" lang="en-US" altLang="en-US" baseline="-25000">
                  <a:ea typeface="宋体" charset="-122"/>
                </a:rPr>
                <a:t>1</a:t>
              </a:r>
            </a:p>
            <a:p>
              <a:pPr algn="l" eaLnBrk="1" hangingPunct="1">
                <a:lnSpc>
                  <a:spcPct val="100000"/>
                </a:lnSpc>
                <a:spcBef>
                  <a:spcPct val="0"/>
                </a:spcBef>
              </a:pPr>
              <a:r>
                <a:rPr kumimoji="1" lang="en-US" altLang="zh-CN">
                  <a:ea typeface="宋体" charset="-122"/>
                </a:rPr>
                <a:t>_</a:t>
              </a:r>
            </a:p>
          </p:txBody>
        </p:sp>
        <p:sp>
          <p:nvSpPr>
            <p:cNvPr id="2136" name="Text Box 42"/>
            <p:cNvSpPr txBox="1">
              <a:spLocks noChangeArrowheads="1"/>
            </p:cNvSpPr>
            <p:nvPr/>
          </p:nvSpPr>
          <p:spPr bwMode="auto">
            <a:xfrm>
              <a:off x="1036" y="2100"/>
              <a:ext cx="289"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a:t>
              </a:r>
            </a:p>
            <a:p>
              <a:pPr algn="l" eaLnBrk="1" hangingPunct="1">
                <a:lnSpc>
                  <a:spcPct val="100000"/>
                </a:lnSpc>
                <a:spcBef>
                  <a:spcPct val="0"/>
                </a:spcBef>
              </a:pPr>
              <a:r>
                <a:rPr kumimoji="1" lang="en-US" altLang="zh-CN" i="1">
                  <a:ea typeface="宋体" charset="-122"/>
                </a:rPr>
                <a:t>u</a:t>
              </a:r>
              <a:r>
                <a:rPr kumimoji="1" lang="en-US" altLang="zh-CN" baseline="-25000">
                  <a:ea typeface="宋体" charset="-122"/>
                </a:rPr>
                <a:t>2</a:t>
              </a:r>
            </a:p>
            <a:p>
              <a:pPr algn="l" eaLnBrk="1" hangingPunct="1">
                <a:lnSpc>
                  <a:spcPct val="100000"/>
                </a:lnSpc>
                <a:spcBef>
                  <a:spcPct val="0"/>
                </a:spcBef>
              </a:pPr>
              <a:r>
                <a:rPr kumimoji="1" lang="en-US" altLang="zh-CN">
                  <a:ea typeface="宋体" charset="-122"/>
                </a:rPr>
                <a:t>_</a:t>
              </a:r>
            </a:p>
          </p:txBody>
        </p:sp>
        <p:sp>
          <p:nvSpPr>
            <p:cNvPr id="2137" name="Text Box 43"/>
            <p:cNvSpPr txBox="1">
              <a:spLocks noChangeArrowheads="1"/>
            </p:cNvSpPr>
            <p:nvPr/>
          </p:nvSpPr>
          <p:spPr bwMode="auto">
            <a:xfrm>
              <a:off x="1731" y="2387"/>
              <a:ext cx="3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R</a:t>
              </a:r>
              <a:r>
                <a:rPr kumimoji="1" lang="en-US" altLang="zh-CN" baseline="-25000">
                  <a:ea typeface="宋体" charset="-122"/>
                </a:rPr>
                <a:t>L</a:t>
              </a:r>
              <a:endParaRPr kumimoji="1" lang="en-US" altLang="zh-CN">
                <a:ea typeface="宋体" charset="-122"/>
              </a:endParaRPr>
            </a:p>
          </p:txBody>
        </p:sp>
        <p:sp>
          <p:nvSpPr>
            <p:cNvPr id="2140" name="Text Box 44"/>
            <p:cNvSpPr txBox="1">
              <a:spLocks noChangeArrowheads="1"/>
            </p:cNvSpPr>
            <p:nvPr/>
          </p:nvSpPr>
          <p:spPr bwMode="auto">
            <a:xfrm>
              <a:off x="1356" y="2507"/>
              <a:ext cx="224" cy="252"/>
            </a:xfrm>
            <a:prstGeom prst="rect">
              <a:avLst/>
            </a:prstGeom>
            <a:noFill/>
            <a:ln w="12700" cap="sq">
              <a:noFill/>
              <a:miter lim="800000"/>
              <a:headEnd/>
              <a:tailEnd/>
            </a:ln>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sz="2000" i="1"/>
                <a:t>C</a:t>
              </a:r>
            </a:p>
          </p:txBody>
        </p:sp>
        <p:sp>
          <p:nvSpPr>
            <p:cNvPr id="2139" name="Line 45"/>
            <p:cNvSpPr>
              <a:spLocks noChangeShapeType="1"/>
            </p:cNvSpPr>
            <p:nvPr/>
          </p:nvSpPr>
          <p:spPr bwMode="auto">
            <a:xfrm>
              <a:off x="1686" y="2220"/>
              <a:ext cx="0" cy="24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Text Box 46"/>
            <p:cNvSpPr txBox="1">
              <a:spLocks noChangeArrowheads="1"/>
            </p:cNvSpPr>
            <p:nvPr/>
          </p:nvSpPr>
          <p:spPr bwMode="auto">
            <a:xfrm>
              <a:off x="1668" y="2141"/>
              <a:ext cx="2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i</a:t>
              </a:r>
              <a:r>
                <a:rPr kumimoji="1" lang="en-US" altLang="zh-CN" i="1" baseline="-25000">
                  <a:ea typeface="宋体" charset="-122"/>
                </a:rPr>
                <a:t>C</a:t>
              </a:r>
              <a:endParaRPr kumimoji="1" lang="en-US" altLang="zh-CN" i="1">
                <a:ea typeface="宋体" charset="-122"/>
              </a:endParaRPr>
            </a:p>
          </p:txBody>
        </p:sp>
        <p:sp>
          <p:nvSpPr>
            <p:cNvPr id="2141" name="Text Box 47"/>
            <p:cNvSpPr txBox="1">
              <a:spLocks noChangeArrowheads="1"/>
            </p:cNvSpPr>
            <p:nvPr/>
          </p:nvSpPr>
          <p:spPr bwMode="auto">
            <a:xfrm>
              <a:off x="1428" y="227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a:t>
              </a:r>
            </a:p>
          </p:txBody>
        </p:sp>
        <p:sp>
          <p:nvSpPr>
            <p:cNvPr id="2142" name="Line 48"/>
            <p:cNvSpPr>
              <a:spLocks noChangeShapeType="1"/>
            </p:cNvSpPr>
            <p:nvPr/>
          </p:nvSpPr>
          <p:spPr bwMode="auto">
            <a:xfrm>
              <a:off x="1248" y="1956"/>
              <a:ext cx="240" cy="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43" name="Line 50"/>
            <p:cNvSpPr>
              <a:spLocks noChangeShapeType="1"/>
            </p:cNvSpPr>
            <p:nvPr/>
          </p:nvSpPr>
          <p:spPr bwMode="auto">
            <a:xfrm>
              <a:off x="1776" y="2031"/>
              <a:ext cx="192" cy="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44" name="Text Box 51"/>
            <p:cNvSpPr txBox="1">
              <a:spLocks noChangeArrowheads="1"/>
            </p:cNvSpPr>
            <p:nvPr/>
          </p:nvSpPr>
          <p:spPr bwMode="auto">
            <a:xfrm>
              <a:off x="1734" y="171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00000"/>
                </a:lnSpc>
                <a:spcBef>
                  <a:spcPct val="0"/>
                </a:spcBef>
              </a:pPr>
              <a:r>
                <a:rPr kumimoji="1" lang="en-US" altLang="zh-CN" i="1">
                  <a:ea typeface="宋体" charset="-122"/>
                </a:rPr>
                <a:t>i</a:t>
              </a:r>
              <a:r>
                <a:rPr kumimoji="1" lang="en-US" altLang="zh-CN" baseline="-25000">
                  <a:ea typeface="宋体" charset="-122"/>
                </a:rPr>
                <a:t>o</a:t>
              </a:r>
              <a:endParaRPr kumimoji="1" lang="en-US" altLang="zh-CN">
                <a:ea typeface="宋体" charset="-122"/>
              </a:endParaRPr>
            </a:p>
          </p:txBody>
        </p:sp>
        <p:sp>
          <p:nvSpPr>
            <p:cNvPr id="2145" name="Line 52"/>
            <p:cNvSpPr>
              <a:spLocks noChangeShapeType="1"/>
            </p:cNvSpPr>
            <p:nvPr/>
          </p:nvSpPr>
          <p:spPr bwMode="auto">
            <a:xfrm>
              <a:off x="948" y="2365"/>
              <a:ext cx="0" cy="2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301" name="Rectangle 53"/>
          <p:cNvSpPr>
            <a:spLocks noChangeArrowheads="1"/>
          </p:cNvSpPr>
          <p:nvPr/>
        </p:nvSpPr>
        <p:spPr bwMode="auto">
          <a:xfrm>
            <a:off x="609600" y="1292225"/>
            <a:ext cx="8537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p>
            <a:r>
              <a:rPr kumimoji="1" lang="zh-CN" altLang="en-US">
                <a:latin typeface="宋体" charset="-122"/>
                <a:ea typeface="宋体" charset="-122"/>
              </a:rPr>
              <a:t>电容滤波电路是依据电容两端电压不能突变的特性而工作的。</a:t>
            </a:r>
          </a:p>
        </p:txBody>
      </p:sp>
      <p:sp>
        <p:nvSpPr>
          <p:cNvPr id="53302" name="Text Box 54"/>
          <p:cNvSpPr txBox="1">
            <a:spLocks noChangeArrowheads="1"/>
          </p:cNvSpPr>
          <p:nvPr/>
        </p:nvSpPr>
        <p:spPr bwMode="auto">
          <a:xfrm>
            <a:off x="441325" y="1903413"/>
            <a:ext cx="309403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algn="l" eaLnBrk="1" hangingPunct="1">
              <a:lnSpc>
                <a:spcPct val="130000"/>
              </a:lnSpc>
              <a:spcBef>
                <a:spcPct val="0"/>
              </a:spcBef>
            </a:pPr>
            <a:r>
              <a:rPr kumimoji="1" lang="en-US" altLang="zh-CN"/>
              <a:t>1</a:t>
            </a:r>
            <a:r>
              <a:rPr kumimoji="1" lang="zh-CN" altLang="en-US"/>
              <a:t>、半波整流电容滤波</a:t>
            </a:r>
          </a:p>
        </p:txBody>
      </p:sp>
      <p:grpSp>
        <p:nvGrpSpPr>
          <p:cNvPr id="5" name="Group 55"/>
          <p:cNvGrpSpPr>
            <a:grpSpLocks/>
          </p:cNvGrpSpPr>
          <p:nvPr/>
        </p:nvGrpSpPr>
        <p:grpSpPr bwMode="auto">
          <a:xfrm>
            <a:off x="4926013" y="1588960"/>
            <a:ext cx="3749675" cy="1825625"/>
            <a:chOff x="3132" y="906"/>
            <a:chExt cx="2362" cy="1150"/>
          </a:xfrm>
        </p:grpSpPr>
        <p:sp>
          <p:nvSpPr>
            <p:cNvPr id="2099" name="Line 56"/>
            <p:cNvSpPr>
              <a:spLocks noChangeShapeType="1"/>
            </p:cNvSpPr>
            <p:nvPr/>
          </p:nvSpPr>
          <p:spPr bwMode="auto">
            <a:xfrm flipV="1">
              <a:off x="3460" y="1037"/>
              <a:ext cx="0" cy="101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0" name="Line 57"/>
            <p:cNvSpPr>
              <a:spLocks noChangeShapeType="1"/>
            </p:cNvSpPr>
            <p:nvPr/>
          </p:nvSpPr>
          <p:spPr bwMode="auto">
            <a:xfrm>
              <a:off x="3460" y="1612"/>
              <a:ext cx="1929" cy="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1" name="Text Box 58"/>
            <p:cNvSpPr txBox="1">
              <a:spLocks noChangeArrowheads="1"/>
            </p:cNvSpPr>
            <p:nvPr/>
          </p:nvSpPr>
          <p:spPr bwMode="auto">
            <a:xfrm>
              <a:off x="3132" y="90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i="1"/>
                <a:t>u</a:t>
              </a:r>
              <a:r>
                <a:rPr kumimoji="1" lang="en-US" altLang="zh-CN" baseline="-25000"/>
                <a:t>2</a:t>
              </a:r>
              <a:endParaRPr kumimoji="1" lang="en-US" altLang="zh-CN"/>
            </a:p>
          </p:txBody>
        </p:sp>
        <p:graphicFrame>
          <p:nvGraphicFramePr>
            <p:cNvPr id="2055" name="Object 59"/>
            <p:cNvGraphicFramePr>
              <a:graphicFrameLocks noChangeAspect="1"/>
            </p:cNvGraphicFramePr>
            <p:nvPr/>
          </p:nvGraphicFramePr>
          <p:xfrm>
            <a:off x="5277" y="1418"/>
            <a:ext cx="217" cy="130"/>
          </p:xfrm>
          <a:graphic>
            <a:graphicData uri="http://schemas.openxmlformats.org/presentationml/2006/ole">
              <mc:AlternateContent xmlns:mc="http://schemas.openxmlformats.org/markup-compatibility/2006">
                <mc:Choice xmlns:v="urn:schemas-microsoft-com:vml" Requires="v">
                  <p:oleObj spid="_x0000_s2289" name="Equation" r:id="rId3" imgW="203040" imgH="152280" progId="Equation.DSMT4">
                    <p:embed/>
                  </p:oleObj>
                </mc:Choice>
                <mc:Fallback>
                  <p:oleObj name="Equation" r:id="rId3" imgW="203040" imgH="152280" progId="Equation.DSMT4">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7" y="1418"/>
                          <a:ext cx="217"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2" name="Text Box 60"/>
            <p:cNvSpPr txBox="1">
              <a:spLocks noChangeArrowheads="1"/>
            </p:cNvSpPr>
            <p:nvPr/>
          </p:nvSpPr>
          <p:spPr bwMode="auto">
            <a:xfrm>
              <a:off x="3250" y="148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a:ea typeface="宋体" charset="-122"/>
                </a:rPr>
                <a:t>0</a:t>
              </a:r>
            </a:p>
          </p:txBody>
        </p:sp>
        <p:sp>
          <p:nvSpPr>
            <p:cNvPr id="2103" name="Freeform 61"/>
            <p:cNvSpPr>
              <a:spLocks/>
            </p:cNvSpPr>
            <p:nvPr/>
          </p:nvSpPr>
          <p:spPr bwMode="auto">
            <a:xfrm flipV="1">
              <a:off x="3472" y="1186"/>
              <a:ext cx="492" cy="423"/>
            </a:xfrm>
            <a:custGeom>
              <a:avLst/>
              <a:gdLst>
                <a:gd name="T0" fmla="*/ 0 w 864"/>
                <a:gd name="T1" fmla="*/ 0 h 480"/>
                <a:gd name="T2" fmla="*/ 80 w 864"/>
                <a:gd name="T3" fmla="*/ 329 h 480"/>
                <a:gd name="T4" fmla="*/ 159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0"/>
                  </a:moveTo>
                  <a:cubicBezTo>
                    <a:pt x="144" y="240"/>
                    <a:pt x="288" y="480"/>
                    <a:pt x="432" y="480"/>
                  </a:cubicBezTo>
                  <a:cubicBezTo>
                    <a:pt x="576" y="480"/>
                    <a:pt x="720" y="240"/>
                    <a:pt x="864"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04" name="Freeform 62"/>
            <p:cNvSpPr>
              <a:spLocks/>
            </p:cNvSpPr>
            <p:nvPr/>
          </p:nvSpPr>
          <p:spPr bwMode="auto">
            <a:xfrm>
              <a:off x="3964" y="1606"/>
              <a:ext cx="492" cy="423"/>
            </a:xfrm>
            <a:custGeom>
              <a:avLst/>
              <a:gdLst>
                <a:gd name="T0" fmla="*/ 0 w 864"/>
                <a:gd name="T1" fmla="*/ 0 h 480"/>
                <a:gd name="T2" fmla="*/ 80 w 864"/>
                <a:gd name="T3" fmla="*/ 329 h 480"/>
                <a:gd name="T4" fmla="*/ 159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0"/>
                  </a:moveTo>
                  <a:cubicBezTo>
                    <a:pt x="144" y="240"/>
                    <a:pt x="288" y="480"/>
                    <a:pt x="432" y="480"/>
                  </a:cubicBezTo>
                  <a:cubicBezTo>
                    <a:pt x="576" y="480"/>
                    <a:pt x="720" y="240"/>
                    <a:pt x="864"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05" name="Freeform 63"/>
            <p:cNvSpPr>
              <a:spLocks/>
            </p:cNvSpPr>
            <p:nvPr/>
          </p:nvSpPr>
          <p:spPr bwMode="auto">
            <a:xfrm flipV="1">
              <a:off x="4459" y="1186"/>
              <a:ext cx="492" cy="423"/>
            </a:xfrm>
            <a:custGeom>
              <a:avLst/>
              <a:gdLst>
                <a:gd name="T0" fmla="*/ 0 w 864"/>
                <a:gd name="T1" fmla="*/ 0 h 480"/>
                <a:gd name="T2" fmla="*/ 80 w 864"/>
                <a:gd name="T3" fmla="*/ 329 h 480"/>
                <a:gd name="T4" fmla="*/ 159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0"/>
                  </a:moveTo>
                  <a:cubicBezTo>
                    <a:pt x="144" y="240"/>
                    <a:pt x="288" y="480"/>
                    <a:pt x="432" y="480"/>
                  </a:cubicBezTo>
                  <a:cubicBezTo>
                    <a:pt x="576" y="480"/>
                    <a:pt x="720" y="240"/>
                    <a:pt x="864"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 name="Group 64"/>
          <p:cNvGrpSpPr>
            <a:grpSpLocks/>
          </p:cNvGrpSpPr>
          <p:nvPr/>
        </p:nvGrpSpPr>
        <p:grpSpPr bwMode="auto">
          <a:xfrm>
            <a:off x="4851400" y="2498598"/>
            <a:ext cx="3808413" cy="3238500"/>
            <a:chOff x="3076" y="1600"/>
            <a:chExt cx="2399" cy="2040"/>
          </a:xfrm>
        </p:grpSpPr>
        <p:sp>
          <p:nvSpPr>
            <p:cNvPr id="2090" name="Line 65"/>
            <p:cNvSpPr>
              <a:spLocks noChangeShapeType="1"/>
            </p:cNvSpPr>
            <p:nvPr/>
          </p:nvSpPr>
          <p:spPr bwMode="auto">
            <a:xfrm>
              <a:off x="3953" y="1600"/>
              <a:ext cx="12" cy="20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91" name="Group 66"/>
            <p:cNvGrpSpPr>
              <a:grpSpLocks/>
            </p:cNvGrpSpPr>
            <p:nvPr/>
          </p:nvGrpSpPr>
          <p:grpSpPr bwMode="auto">
            <a:xfrm>
              <a:off x="3076" y="2052"/>
              <a:ext cx="2399" cy="931"/>
              <a:chOff x="3076" y="2052"/>
              <a:chExt cx="2399" cy="931"/>
            </a:xfrm>
          </p:grpSpPr>
          <p:sp>
            <p:nvSpPr>
              <p:cNvPr id="2093" name="Freeform 67"/>
              <p:cNvSpPr>
                <a:spLocks/>
              </p:cNvSpPr>
              <p:nvPr/>
            </p:nvSpPr>
            <p:spPr bwMode="auto">
              <a:xfrm flipV="1">
                <a:off x="3457" y="2428"/>
                <a:ext cx="492" cy="423"/>
              </a:xfrm>
              <a:custGeom>
                <a:avLst/>
                <a:gdLst>
                  <a:gd name="T0" fmla="*/ 0 w 864"/>
                  <a:gd name="T1" fmla="*/ 0 h 480"/>
                  <a:gd name="T2" fmla="*/ 80 w 864"/>
                  <a:gd name="T3" fmla="*/ 329 h 480"/>
                  <a:gd name="T4" fmla="*/ 159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0"/>
                    </a:moveTo>
                    <a:cubicBezTo>
                      <a:pt x="144" y="240"/>
                      <a:pt x="288" y="480"/>
                      <a:pt x="432" y="480"/>
                    </a:cubicBezTo>
                    <a:cubicBezTo>
                      <a:pt x="576" y="480"/>
                      <a:pt x="720" y="240"/>
                      <a:pt x="864"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94" name="Text Box 68"/>
              <p:cNvSpPr txBox="1">
                <a:spLocks noChangeArrowheads="1"/>
              </p:cNvSpPr>
              <p:nvPr/>
            </p:nvSpPr>
            <p:spPr bwMode="auto">
              <a:xfrm>
                <a:off x="3076" y="2052"/>
                <a:ext cx="8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50000"/>
                  </a:spcBef>
                </a:pPr>
                <a:r>
                  <a:rPr kumimoji="1" lang="zh-CN" altLang="en-US" sz="2000"/>
                  <a:t>整流输出</a:t>
                </a:r>
              </a:p>
            </p:txBody>
          </p:sp>
          <p:sp>
            <p:nvSpPr>
              <p:cNvPr id="2095" name="Line 69"/>
              <p:cNvSpPr>
                <a:spLocks noChangeShapeType="1"/>
              </p:cNvSpPr>
              <p:nvPr/>
            </p:nvSpPr>
            <p:spPr bwMode="auto">
              <a:xfrm flipV="1">
                <a:off x="3448" y="2285"/>
                <a:ext cx="0" cy="6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6" name="Line 70"/>
              <p:cNvSpPr>
                <a:spLocks noChangeShapeType="1"/>
              </p:cNvSpPr>
              <p:nvPr/>
            </p:nvSpPr>
            <p:spPr bwMode="auto">
              <a:xfrm>
                <a:off x="3448" y="2860"/>
                <a:ext cx="1929" cy="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54" name="Object 71"/>
              <p:cNvGraphicFramePr>
                <a:graphicFrameLocks noChangeAspect="1"/>
              </p:cNvGraphicFramePr>
              <p:nvPr/>
            </p:nvGraphicFramePr>
            <p:xfrm>
              <a:off x="5272" y="2666"/>
              <a:ext cx="203" cy="130"/>
            </p:xfrm>
            <a:graphic>
              <a:graphicData uri="http://schemas.openxmlformats.org/presentationml/2006/ole">
                <mc:AlternateContent xmlns:mc="http://schemas.openxmlformats.org/markup-compatibility/2006">
                  <mc:Choice xmlns:v="urn:schemas-microsoft-com:vml" Requires="v">
                    <p:oleObj spid="_x0000_s2290" name="公式" r:id="rId5" imgW="190440" imgH="152280" progId="Equation.3">
                      <p:embed/>
                    </p:oleObj>
                  </mc:Choice>
                  <mc:Fallback>
                    <p:oleObj name="公式" r:id="rId5" imgW="190440" imgH="152280" progId="Equation.3">
                      <p:embed/>
                      <p:pic>
                        <p:nvPicPr>
                          <p:cNvPr id="0" name="Object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2" y="2666"/>
                            <a:ext cx="203"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7" name="Text Box 72"/>
              <p:cNvSpPr txBox="1">
                <a:spLocks noChangeArrowheads="1"/>
              </p:cNvSpPr>
              <p:nvPr/>
            </p:nvSpPr>
            <p:spPr bwMode="auto">
              <a:xfrm>
                <a:off x="3238" y="273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a:ea typeface="宋体" charset="-122"/>
                  </a:rPr>
                  <a:t>0</a:t>
                </a:r>
              </a:p>
            </p:txBody>
          </p:sp>
          <p:sp>
            <p:nvSpPr>
              <p:cNvPr id="2098" name="Freeform 73"/>
              <p:cNvSpPr>
                <a:spLocks/>
              </p:cNvSpPr>
              <p:nvPr/>
            </p:nvSpPr>
            <p:spPr bwMode="auto">
              <a:xfrm flipV="1">
                <a:off x="4489" y="2416"/>
                <a:ext cx="492" cy="423"/>
              </a:xfrm>
              <a:custGeom>
                <a:avLst/>
                <a:gdLst>
                  <a:gd name="T0" fmla="*/ 0 w 864"/>
                  <a:gd name="T1" fmla="*/ 0 h 480"/>
                  <a:gd name="T2" fmla="*/ 80 w 864"/>
                  <a:gd name="T3" fmla="*/ 329 h 480"/>
                  <a:gd name="T4" fmla="*/ 159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0"/>
                    </a:moveTo>
                    <a:cubicBezTo>
                      <a:pt x="144" y="240"/>
                      <a:pt x="288" y="480"/>
                      <a:pt x="432" y="480"/>
                    </a:cubicBezTo>
                    <a:cubicBezTo>
                      <a:pt x="576" y="480"/>
                      <a:pt x="720" y="240"/>
                      <a:pt x="864"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92" name="Line 74"/>
            <p:cNvSpPr>
              <a:spLocks noChangeShapeType="1"/>
            </p:cNvSpPr>
            <p:nvPr/>
          </p:nvSpPr>
          <p:spPr bwMode="auto">
            <a:xfrm>
              <a:off x="4469" y="1624"/>
              <a:ext cx="0" cy="198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3323" name="Object 75"/>
          <p:cNvGraphicFramePr>
            <a:graphicFrameLocks noChangeAspect="1"/>
          </p:cNvGraphicFramePr>
          <p:nvPr/>
        </p:nvGraphicFramePr>
        <p:xfrm>
          <a:off x="1235075" y="4427538"/>
          <a:ext cx="1200150" cy="457200"/>
        </p:xfrm>
        <a:graphic>
          <a:graphicData uri="http://schemas.openxmlformats.org/presentationml/2006/ole">
            <mc:AlternateContent xmlns:mc="http://schemas.openxmlformats.org/markup-compatibility/2006">
              <mc:Choice xmlns:v="urn:schemas-microsoft-com:vml" Requires="v">
                <p:oleObj spid="_x0000_s2291" name="Equation" r:id="rId7" imgW="647640" imgH="228600" progId="Equation.DSMT4">
                  <p:embed/>
                </p:oleObj>
              </mc:Choice>
              <mc:Fallback>
                <p:oleObj name="Equation" r:id="rId7" imgW="647640" imgH="228600" progId="Equation.DSMT4">
                  <p:embed/>
                  <p:pic>
                    <p:nvPicPr>
                      <p:cNvPr id="0" name="Object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5075" y="4427538"/>
                        <a:ext cx="1200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324" name="Object 76"/>
          <p:cNvGraphicFramePr>
            <a:graphicFrameLocks noChangeAspect="1"/>
          </p:cNvGraphicFramePr>
          <p:nvPr/>
        </p:nvGraphicFramePr>
        <p:xfrm>
          <a:off x="1211263" y="5502275"/>
          <a:ext cx="1385887" cy="784225"/>
        </p:xfrm>
        <a:graphic>
          <a:graphicData uri="http://schemas.openxmlformats.org/presentationml/2006/ole">
            <mc:AlternateContent xmlns:mc="http://schemas.openxmlformats.org/markup-compatibility/2006">
              <mc:Choice xmlns:v="urn:schemas-microsoft-com:vml" Requires="v">
                <p:oleObj spid="_x0000_s2292" name="Equation" r:id="rId9" imgW="749160" imgH="393480" progId="Equation.DSMT4">
                  <p:embed/>
                </p:oleObj>
              </mc:Choice>
              <mc:Fallback>
                <p:oleObj name="Equation" r:id="rId9" imgW="749160" imgH="393480" progId="Equation.DSMT4">
                  <p:embed/>
                  <p:pic>
                    <p:nvPicPr>
                      <p:cNvPr id="0" name="Object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1263" y="5502275"/>
                        <a:ext cx="1385887"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325" name="Object 77"/>
          <p:cNvGraphicFramePr>
            <a:graphicFrameLocks noChangeAspect="1"/>
          </p:cNvGraphicFramePr>
          <p:nvPr/>
        </p:nvGraphicFramePr>
        <p:xfrm>
          <a:off x="1265238" y="5022850"/>
          <a:ext cx="1149350" cy="452438"/>
        </p:xfrm>
        <a:graphic>
          <a:graphicData uri="http://schemas.openxmlformats.org/presentationml/2006/ole">
            <mc:AlternateContent xmlns:mc="http://schemas.openxmlformats.org/markup-compatibility/2006">
              <mc:Choice xmlns:v="urn:schemas-microsoft-com:vml" Requires="v">
                <p:oleObj spid="_x0000_s2293" name="Equation" r:id="rId11" imgW="622080" imgH="228600" progId="Equation.DSMT4">
                  <p:embed/>
                </p:oleObj>
              </mc:Choice>
              <mc:Fallback>
                <p:oleObj name="Equation" r:id="rId11" imgW="622080" imgH="228600" progId="Equation.DSMT4">
                  <p:embed/>
                  <p:pic>
                    <p:nvPicPr>
                      <p:cNvPr id="0" name="Object 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5238" y="5022850"/>
                        <a:ext cx="114935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78"/>
          <p:cNvGrpSpPr>
            <a:grpSpLocks/>
          </p:cNvGrpSpPr>
          <p:nvPr/>
        </p:nvGrpSpPr>
        <p:grpSpPr bwMode="auto">
          <a:xfrm>
            <a:off x="4933950" y="4524248"/>
            <a:ext cx="3738563" cy="1825625"/>
            <a:chOff x="3108" y="2924"/>
            <a:chExt cx="2355" cy="1150"/>
          </a:xfrm>
        </p:grpSpPr>
        <p:sp>
          <p:nvSpPr>
            <p:cNvPr id="2064" name="Text Box 79"/>
            <p:cNvSpPr txBox="1">
              <a:spLocks noChangeArrowheads="1"/>
            </p:cNvSpPr>
            <p:nvPr/>
          </p:nvSpPr>
          <p:spPr bwMode="auto">
            <a:xfrm>
              <a:off x="3108" y="292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i="1"/>
                <a:t>u</a:t>
              </a:r>
              <a:r>
                <a:rPr kumimoji="1" lang="en-US" altLang="zh-CN" baseline="-25000"/>
                <a:t>o</a:t>
              </a:r>
            </a:p>
          </p:txBody>
        </p:sp>
        <p:grpSp>
          <p:nvGrpSpPr>
            <p:cNvPr id="2065" name="Group 80"/>
            <p:cNvGrpSpPr>
              <a:grpSpLocks/>
            </p:cNvGrpSpPr>
            <p:nvPr/>
          </p:nvGrpSpPr>
          <p:grpSpPr bwMode="auto">
            <a:xfrm>
              <a:off x="3226" y="3055"/>
              <a:ext cx="2237" cy="1019"/>
              <a:chOff x="3226" y="3055"/>
              <a:chExt cx="2237" cy="1019"/>
            </a:xfrm>
          </p:grpSpPr>
          <p:sp>
            <p:nvSpPr>
              <p:cNvPr id="2066" name="Line 81"/>
              <p:cNvSpPr>
                <a:spLocks noChangeShapeType="1"/>
              </p:cNvSpPr>
              <p:nvPr/>
            </p:nvSpPr>
            <p:spPr bwMode="auto">
              <a:xfrm flipV="1">
                <a:off x="3436" y="3055"/>
                <a:ext cx="0" cy="101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7" name="Line 82"/>
              <p:cNvSpPr>
                <a:spLocks noChangeShapeType="1"/>
              </p:cNvSpPr>
              <p:nvPr/>
            </p:nvSpPr>
            <p:spPr bwMode="auto">
              <a:xfrm>
                <a:off x="3436" y="3630"/>
                <a:ext cx="1929" cy="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53" name="Object 83"/>
              <p:cNvGraphicFramePr>
                <a:graphicFrameLocks noChangeAspect="1"/>
              </p:cNvGraphicFramePr>
              <p:nvPr/>
            </p:nvGraphicFramePr>
            <p:xfrm>
              <a:off x="5260" y="3436"/>
              <a:ext cx="203" cy="130"/>
            </p:xfrm>
            <a:graphic>
              <a:graphicData uri="http://schemas.openxmlformats.org/presentationml/2006/ole">
                <mc:AlternateContent xmlns:mc="http://schemas.openxmlformats.org/markup-compatibility/2006">
                  <mc:Choice xmlns:v="urn:schemas-microsoft-com:vml" Requires="v">
                    <p:oleObj spid="_x0000_s2294" name="公式" r:id="rId13" imgW="190440" imgH="152280" progId="Equation.3">
                      <p:embed/>
                    </p:oleObj>
                  </mc:Choice>
                  <mc:Fallback>
                    <p:oleObj name="公式" r:id="rId13" imgW="190440" imgH="152280" progId="Equation.3">
                      <p:embed/>
                      <p:pic>
                        <p:nvPicPr>
                          <p:cNvPr id="0" name="Object 8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60" y="3436"/>
                            <a:ext cx="203"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 name="Text Box 84"/>
              <p:cNvSpPr txBox="1">
                <a:spLocks noChangeArrowheads="1"/>
              </p:cNvSpPr>
              <p:nvPr/>
            </p:nvSpPr>
            <p:spPr bwMode="auto">
              <a:xfrm>
                <a:off x="3226" y="350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a:ea typeface="宋体" charset="-122"/>
                  </a:rPr>
                  <a:t>0</a:t>
                </a:r>
              </a:p>
            </p:txBody>
          </p:sp>
          <p:sp>
            <p:nvSpPr>
              <p:cNvPr id="2069" name="Rectangle 85"/>
              <p:cNvSpPr>
                <a:spLocks noChangeArrowheads="1"/>
              </p:cNvSpPr>
              <p:nvPr/>
            </p:nvSpPr>
            <p:spPr bwMode="auto">
              <a:xfrm>
                <a:off x="3756" y="3314"/>
                <a:ext cx="164" cy="18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70" name="Rectangle 86"/>
              <p:cNvSpPr>
                <a:spLocks noChangeArrowheads="1"/>
              </p:cNvSpPr>
              <p:nvPr/>
            </p:nvSpPr>
            <p:spPr bwMode="auto">
              <a:xfrm>
                <a:off x="4768" y="3346"/>
                <a:ext cx="164" cy="18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071" name="Group 87"/>
              <p:cNvGrpSpPr>
                <a:grpSpLocks/>
              </p:cNvGrpSpPr>
              <p:nvPr/>
            </p:nvGrpSpPr>
            <p:grpSpPr bwMode="auto">
              <a:xfrm>
                <a:off x="3460" y="3163"/>
                <a:ext cx="1500" cy="884"/>
                <a:chOff x="3460" y="3163"/>
                <a:chExt cx="1500" cy="884"/>
              </a:xfrm>
            </p:grpSpPr>
            <p:sp>
              <p:nvSpPr>
                <p:cNvPr id="2087" name="Freeform 88"/>
                <p:cNvSpPr>
                  <a:spLocks/>
                </p:cNvSpPr>
                <p:nvPr/>
              </p:nvSpPr>
              <p:spPr bwMode="auto">
                <a:xfrm>
                  <a:off x="3976" y="3624"/>
                  <a:ext cx="492" cy="423"/>
                </a:xfrm>
                <a:custGeom>
                  <a:avLst/>
                  <a:gdLst>
                    <a:gd name="T0" fmla="*/ 0 w 864"/>
                    <a:gd name="T1" fmla="*/ 0 h 480"/>
                    <a:gd name="T2" fmla="*/ 80 w 864"/>
                    <a:gd name="T3" fmla="*/ 329 h 480"/>
                    <a:gd name="T4" fmla="*/ 159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0"/>
                      </a:moveTo>
                      <a:cubicBezTo>
                        <a:pt x="144" y="240"/>
                        <a:pt x="288" y="480"/>
                        <a:pt x="432" y="480"/>
                      </a:cubicBezTo>
                      <a:cubicBezTo>
                        <a:pt x="576" y="480"/>
                        <a:pt x="720" y="240"/>
                        <a:pt x="864" y="0"/>
                      </a:cubicBez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88" name="Freeform 89"/>
                <p:cNvSpPr>
                  <a:spLocks/>
                </p:cNvSpPr>
                <p:nvPr/>
              </p:nvSpPr>
              <p:spPr bwMode="auto">
                <a:xfrm>
                  <a:off x="3460" y="3163"/>
                  <a:ext cx="492" cy="441"/>
                </a:xfrm>
                <a:custGeom>
                  <a:avLst/>
                  <a:gdLst>
                    <a:gd name="T0" fmla="*/ 0 w 492"/>
                    <a:gd name="T1" fmla="*/ 441 h 441"/>
                    <a:gd name="T2" fmla="*/ 242 w 492"/>
                    <a:gd name="T3" fmla="*/ 0 h 441"/>
                    <a:gd name="T4" fmla="*/ 492 w 492"/>
                    <a:gd name="T5" fmla="*/ 441 h 441"/>
                    <a:gd name="T6" fmla="*/ 0 60000 65536"/>
                    <a:gd name="T7" fmla="*/ 0 60000 65536"/>
                    <a:gd name="T8" fmla="*/ 0 60000 65536"/>
                    <a:gd name="T9" fmla="*/ 0 w 492"/>
                    <a:gd name="T10" fmla="*/ 0 h 441"/>
                    <a:gd name="T11" fmla="*/ 492 w 492"/>
                    <a:gd name="T12" fmla="*/ 441 h 441"/>
                  </a:gdLst>
                  <a:ahLst/>
                  <a:cxnLst>
                    <a:cxn ang="T6">
                      <a:pos x="T0" y="T1"/>
                    </a:cxn>
                    <a:cxn ang="T7">
                      <a:pos x="T2" y="T3"/>
                    </a:cxn>
                    <a:cxn ang="T8">
                      <a:pos x="T4" y="T5"/>
                    </a:cxn>
                  </a:cxnLst>
                  <a:rect l="T9" t="T10" r="T11" b="T12"/>
                  <a:pathLst>
                    <a:path w="492" h="441">
                      <a:moveTo>
                        <a:pt x="0" y="441"/>
                      </a:moveTo>
                      <a:cubicBezTo>
                        <a:pt x="40" y="367"/>
                        <a:pt x="160" y="0"/>
                        <a:pt x="242" y="0"/>
                      </a:cubicBezTo>
                      <a:cubicBezTo>
                        <a:pt x="324" y="0"/>
                        <a:pt x="440" y="349"/>
                        <a:pt x="492" y="441"/>
                      </a:cubicBezTo>
                    </a:path>
                  </a:pathLst>
                </a:cu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89" name="Freeform 90"/>
                <p:cNvSpPr>
                  <a:spLocks/>
                </p:cNvSpPr>
                <p:nvPr/>
              </p:nvSpPr>
              <p:spPr bwMode="auto">
                <a:xfrm flipV="1">
                  <a:off x="4468" y="3181"/>
                  <a:ext cx="492" cy="423"/>
                </a:xfrm>
                <a:custGeom>
                  <a:avLst/>
                  <a:gdLst>
                    <a:gd name="T0" fmla="*/ 0 w 864"/>
                    <a:gd name="T1" fmla="*/ 0 h 480"/>
                    <a:gd name="T2" fmla="*/ 80 w 864"/>
                    <a:gd name="T3" fmla="*/ 329 h 480"/>
                    <a:gd name="T4" fmla="*/ 159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0"/>
                      </a:moveTo>
                      <a:cubicBezTo>
                        <a:pt x="144" y="240"/>
                        <a:pt x="288" y="480"/>
                        <a:pt x="432" y="480"/>
                      </a:cubicBezTo>
                      <a:cubicBezTo>
                        <a:pt x="576" y="480"/>
                        <a:pt x="720" y="240"/>
                        <a:pt x="864" y="0"/>
                      </a:cubicBezTo>
                    </a:path>
                  </a:pathLst>
                </a:cu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72" name="Line 91"/>
              <p:cNvSpPr>
                <a:spLocks noChangeShapeType="1"/>
              </p:cNvSpPr>
              <p:nvPr/>
            </p:nvSpPr>
            <p:spPr bwMode="auto">
              <a:xfrm flipH="1">
                <a:off x="3510" y="3466"/>
                <a:ext cx="0" cy="163"/>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3" name="Text Box 92"/>
              <p:cNvSpPr txBox="1">
                <a:spLocks noChangeArrowheads="1"/>
              </p:cNvSpPr>
              <p:nvPr/>
            </p:nvSpPr>
            <p:spPr bwMode="auto">
              <a:xfrm>
                <a:off x="3433" y="3598"/>
                <a:ext cx="2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i="1">
                    <a:ea typeface="宋体" charset="-122"/>
                  </a:rPr>
                  <a:t>t</a:t>
                </a:r>
                <a:r>
                  <a:rPr kumimoji="1" lang="en-US" altLang="zh-CN" sz="2000" baseline="-25000">
                    <a:ea typeface="宋体" charset="-122"/>
                  </a:rPr>
                  <a:t>1</a:t>
                </a:r>
              </a:p>
            </p:txBody>
          </p:sp>
          <p:sp>
            <p:nvSpPr>
              <p:cNvPr id="2074" name="Text Box 93"/>
              <p:cNvSpPr txBox="1">
                <a:spLocks noChangeArrowheads="1"/>
              </p:cNvSpPr>
              <p:nvPr/>
            </p:nvSpPr>
            <p:spPr bwMode="auto">
              <a:xfrm>
                <a:off x="3616" y="3607"/>
                <a:ext cx="2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i="1">
                    <a:ea typeface="宋体" charset="-122"/>
                  </a:rPr>
                  <a:t>t</a:t>
                </a:r>
                <a:r>
                  <a:rPr kumimoji="1" lang="en-US" altLang="zh-CN" sz="2000" baseline="-25000">
                    <a:ea typeface="宋体" charset="-122"/>
                  </a:rPr>
                  <a:t>2</a:t>
                </a:r>
              </a:p>
            </p:txBody>
          </p:sp>
          <p:sp>
            <p:nvSpPr>
              <p:cNvPr id="2075" name="Line 94"/>
              <p:cNvSpPr>
                <a:spLocks noChangeShapeType="1"/>
              </p:cNvSpPr>
              <p:nvPr/>
            </p:nvSpPr>
            <p:spPr bwMode="auto">
              <a:xfrm>
                <a:off x="3826" y="3293"/>
                <a:ext cx="0" cy="337"/>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6" name="Text Box 95"/>
              <p:cNvSpPr txBox="1">
                <a:spLocks noChangeArrowheads="1"/>
              </p:cNvSpPr>
              <p:nvPr/>
            </p:nvSpPr>
            <p:spPr bwMode="auto">
              <a:xfrm>
                <a:off x="4452" y="3614"/>
                <a:ext cx="2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i="1">
                    <a:ea typeface="宋体" charset="-122"/>
                  </a:rPr>
                  <a:t>t</a:t>
                </a:r>
                <a:r>
                  <a:rPr kumimoji="1" lang="en-US" altLang="zh-CN" sz="2000" baseline="-25000">
                    <a:ea typeface="宋体" charset="-122"/>
                  </a:rPr>
                  <a:t>3</a:t>
                </a:r>
              </a:p>
            </p:txBody>
          </p:sp>
          <p:sp>
            <p:nvSpPr>
              <p:cNvPr id="2077" name="Text Box 96"/>
              <p:cNvSpPr txBox="1">
                <a:spLocks noChangeArrowheads="1"/>
              </p:cNvSpPr>
              <p:nvPr/>
            </p:nvSpPr>
            <p:spPr bwMode="auto">
              <a:xfrm>
                <a:off x="3863" y="3110"/>
                <a:ext cx="6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i="1">
                    <a:ea typeface="宋体" charset="-122"/>
                  </a:rPr>
                  <a:t>u</a:t>
                </a:r>
                <a:r>
                  <a:rPr kumimoji="1" lang="en-US" altLang="zh-CN" baseline="-25000">
                    <a:ea typeface="宋体" charset="-122"/>
                  </a:rPr>
                  <a:t>o</a:t>
                </a:r>
                <a:r>
                  <a:rPr kumimoji="1" lang="en-US" altLang="zh-CN">
                    <a:ea typeface="宋体" charset="-122"/>
                  </a:rPr>
                  <a:t>=</a:t>
                </a:r>
                <a:r>
                  <a:rPr kumimoji="1" lang="en-US" altLang="zh-CN" i="1">
                    <a:ea typeface="宋体" charset="-122"/>
                  </a:rPr>
                  <a:t>u</a:t>
                </a:r>
                <a:r>
                  <a:rPr kumimoji="1" lang="en-US" altLang="zh-CN" i="1" baseline="-25000">
                    <a:ea typeface="宋体" charset="-122"/>
                  </a:rPr>
                  <a:t>C</a:t>
                </a:r>
              </a:p>
            </p:txBody>
          </p:sp>
          <p:sp>
            <p:nvSpPr>
              <p:cNvPr id="2078" name="Line 97"/>
              <p:cNvSpPr>
                <a:spLocks noChangeShapeType="1"/>
              </p:cNvSpPr>
              <p:nvPr/>
            </p:nvSpPr>
            <p:spPr bwMode="auto">
              <a:xfrm>
                <a:off x="4530" y="3488"/>
                <a:ext cx="0" cy="15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79" name="Group 98"/>
              <p:cNvGrpSpPr>
                <a:grpSpLocks/>
              </p:cNvGrpSpPr>
              <p:nvPr/>
            </p:nvGrpSpPr>
            <p:grpSpPr bwMode="auto">
              <a:xfrm>
                <a:off x="3444" y="3281"/>
                <a:ext cx="1712" cy="210"/>
                <a:chOff x="3444" y="3281"/>
                <a:chExt cx="1712" cy="210"/>
              </a:xfrm>
            </p:grpSpPr>
            <p:sp>
              <p:nvSpPr>
                <p:cNvPr id="2082" name="Freeform 99"/>
                <p:cNvSpPr>
                  <a:spLocks/>
                </p:cNvSpPr>
                <p:nvPr/>
              </p:nvSpPr>
              <p:spPr bwMode="auto">
                <a:xfrm>
                  <a:off x="3512" y="3281"/>
                  <a:ext cx="308" cy="195"/>
                </a:xfrm>
                <a:custGeom>
                  <a:avLst/>
                  <a:gdLst>
                    <a:gd name="T0" fmla="*/ 0 w 308"/>
                    <a:gd name="T1" fmla="*/ 195 h 195"/>
                    <a:gd name="T2" fmla="*/ 196 w 308"/>
                    <a:gd name="T3" fmla="*/ 31 h 195"/>
                    <a:gd name="T4" fmla="*/ 308 w 308"/>
                    <a:gd name="T5" fmla="*/ 11 h 195"/>
                    <a:gd name="T6" fmla="*/ 0 60000 65536"/>
                    <a:gd name="T7" fmla="*/ 0 60000 65536"/>
                    <a:gd name="T8" fmla="*/ 0 60000 65536"/>
                    <a:gd name="T9" fmla="*/ 0 w 308"/>
                    <a:gd name="T10" fmla="*/ 0 h 195"/>
                    <a:gd name="T11" fmla="*/ 308 w 308"/>
                    <a:gd name="T12" fmla="*/ 195 h 195"/>
                  </a:gdLst>
                  <a:ahLst/>
                  <a:cxnLst>
                    <a:cxn ang="T6">
                      <a:pos x="T0" y="T1"/>
                    </a:cxn>
                    <a:cxn ang="T7">
                      <a:pos x="T2" y="T3"/>
                    </a:cxn>
                    <a:cxn ang="T8">
                      <a:pos x="T4" y="T5"/>
                    </a:cxn>
                  </a:cxnLst>
                  <a:rect l="T9" t="T10" r="T11" b="T12"/>
                  <a:pathLst>
                    <a:path w="308" h="195">
                      <a:moveTo>
                        <a:pt x="0" y="195"/>
                      </a:moveTo>
                      <a:cubicBezTo>
                        <a:pt x="33" y="168"/>
                        <a:pt x="145" y="62"/>
                        <a:pt x="196" y="31"/>
                      </a:cubicBezTo>
                      <a:cubicBezTo>
                        <a:pt x="247" y="0"/>
                        <a:pt x="285" y="15"/>
                        <a:pt x="308" y="11"/>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83" name="Freeform 100"/>
                <p:cNvSpPr>
                  <a:spLocks/>
                </p:cNvSpPr>
                <p:nvPr/>
              </p:nvSpPr>
              <p:spPr bwMode="auto">
                <a:xfrm>
                  <a:off x="3444" y="3455"/>
                  <a:ext cx="72" cy="24"/>
                </a:xfrm>
                <a:custGeom>
                  <a:avLst/>
                  <a:gdLst>
                    <a:gd name="T0" fmla="*/ 0 w 72"/>
                    <a:gd name="T1" fmla="*/ 0 h 24"/>
                    <a:gd name="T2" fmla="*/ 72 w 72"/>
                    <a:gd name="T3" fmla="*/ 24 h 24"/>
                    <a:gd name="T4" fmla="*/ 0 60000 65536"/>
                    <a:gd name="T5" fmla="*/ 0 60000 65536"/>
                    <a:gd name="T6" fmla="*/ 0 w 72"/>
                    <a:gd name="T7" fmla="*/ 0 h 24"/>
                    <a:gd name="T8" fmla="*/ 72 w 72"/>
                    <a:gd name="T9" fmla="*/ 24 h 24"/>
                  </a:gdLst>
                  <a:ahLst/>
                  <a:cxnLst>
                    <a:cxn ang="T4">
                      <a:pos x="T0" y="T1"/>
                    </a:cxn>
                    <a:cxn ang="T5">
                      <a:pos x="T2" y="T3"/>
                    </a:cxn>
                  </a:cxnLst>
                  <a:rect l="T6" t="T7" r="T8" b="T9"/>
                  <a:pathLst>
                    <a:path w="72" h="24">
                      <a:moveTo>
                        <a:pt x="0" y="0"/>
                      </a:moveTo>
                      <a:cubicBezTo>
                        <a:pt x="30" y="10"/>
                        <a:pt x="60" y="20"/>
                        <a:pt x="72" y="24"/>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84" name="Freeform 101"/>
                <p:cNvSpPr>
                  <a:spLocks/>
                </p:cNvSpPr>
                <p:nvPr/>
              </p:nvSpPr>
              <p:spPr bwMode="auto">
                <a:xfrm>
                  <a:off x="3822" y="3291"/>
                  <a:ext cx="681" cy="200"/>
                </a:xfrm>
                <a:custGeom>
                  <a:avLst/>
                  <a:gdLst>
                    <a:gd name="T0" fmla="*/ 0 w 681"/>
                    <a:gd name="T1" fmla="*/ 0 h 200"/>
                    <a:gd name="T2" fmla="*/ 87 w 681"/>
                    <a:gd name="T3" fmla="*/ 77 h 200"/>
                    <a:gd name="T4" fmla="*/ 315 w 681"/>
                    <a:gd name="T5" fmla="*/ 156 h 200"/>
                    <a:gd name="T6" fmla="*/ 681 w 681"/>
                    <a:gd name="T7" fmla="*/ 200 h 200"/>
                    <a:gd name="T8" fmla="*/ 0 60000 65536"/>
                    <a:gd name="T9" fmla="*/ 0 60000 65536"/>
                    <a:gd name="T10" fmla="*/ 0 60000 65536"/>
                    <a:gd name="T11" fmla="*/ 0 60000 65536"/>
                    <a:gd name="T12" fmla="*/ 0 w 681"/>
                    <a:gd name="T13" fmla="*/ 0 h 200"/>
                    <a:gd name="T14" fmla="*/ 681 w 681"/>
                    <a:gd name="T15" fmla="*/ 200 h 200"/>
                  </a:gdLst>
                  <a:ahLst/>
                  <a:cxnLst>
                    <a:cxn ang="T8">
                      <a:pos x="T0" y="T1"/>
                    </a:cxn>
                    <a:cxn ang="T9">
                      <a:pos x="T2" y="T3"/>
                    </a:cxn>
                    <a:cxn ang="T10">
                      <a:pos x="T4" y="T5"/>
                    </a:cxn>
                    <a:cxn ang="T11">
                      <a:pos x="T6" y="T7"/>
                    </a:cxn>
                  </a:cxnLst>
                  <a:rect l="T12" t="T13" r="T14" b="T15"/>
                  <a:pathLst>
                    <a:path w="681" h="200">
                      <a:moveTo>
                        <a:pt x="0" y="0"/>
                      </a:moveTo>
                      <a:cubicBezTo>
                        <a:pt x="14" y="13"/>
                        <a:pt x="34" y="51"/>
                        <a:pt x="87" y="77"/>
                      </a:cubicBezTo>
                      <a:cubicBezTo>
                        <a:pt x="140" y="103"/>
                        <a:pt x="216" y="136"/>
                        <a:pt x="315" y="156"/>
                      </a:cubicBezTo>
                      <a:cubicBezTo>
                        <a:pt x="414" y="176"/>
                        <a:pt x="620" y="193"/>
                        <a:pt x="681" y="200"/>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85" name="Freeform 102"/>
                <p:cNvSpPr>
                  <a:spLocks/>
                </p:cNvSpPr>
                <p:nvPr/>
              </p:nvSpPr>
              <p:spPr bwMode="auto">
                <a:xfrm>
                  <a:off x="4833" y="3301"/>
                  <a:ext cx="323" cy="154"/>
                </a:xfrm>
                <a:custGeom>
                  <a:avLst/>
                  <a:gdLst>
                    <a:gd name="T0" fmla="*/ 0 w 323"/>
                    <a:gd name="T1" fmla="*/ 0 h 154"/>
                    <a:gd name="T2" fmla="*/ 62 w 323"/>
                    <a:gd name="T3" fmla="*/ 61 h 154"/>
                    <a:gd name="T4" fmla="*/ 142 w 323"/>
                    <a:gd name="T5" fmla="*/ 103 h 154"/>
                    <a:gd name="T6" fmla="*/ 245 w 323"/>
                    <a:gd name="T7" fmla="*/ 136 h 154"/>
                    <a:gd name="T8" fmla="*/ 323 w 323"/>
                    <a:gd name="T9" fmla="*/ 154 h 154"/>
                    <a:gd name="T10" fmla="*/ 0 60000 65536"/>
                    <a:gd name="T11" fmla="*/ 0 60000 65536"/>
                    <a:gd name="T12" fmla="*/ 0 60000 65536"/>
                    <a:gd name="T13" fmla="*/ 0 60000 65536"/>
                    <a:gd name="T14" fmla="*/ 0 60000 65536"/>
                    <a:gd name="T15" fmla="*/ 0 w 323"/>
                    <a:gd name="T16" fmla="*/ 0 h 154"/>
                    <a:gd name="T17" fmla="*/ 323 w 323"/>
                    <a:gd name="T18" fmla="*/ 154 h 154"/>
                  </a:gdLst>
                  <a:ahLst/>
                  <a:cxnLst>
                    <a:cxn ang="T10">
                      <a:pos x="T0" y="T1"/>
                    </a:cxn>
                    <a:cxn ang="T11">
                      <a:pos x="T2" y="T3"/>
                    </a:cxn>
                    <a:cxn ang="T12">
                      <a:pos x="T4" y="T5"/>
                    </a:cxn>
                    <a:cxn ang="T13">
                      <a:pos x="T6" y="T7"/>
                    </a:cxn>
                    <a:cxn ang="T14">
                      <a:pos x="T8" y="T9"/>
                    </a:cxn>
                  </a:cxnLst>
                  <a:rect l="T15" t="T16" r="T17" b="T18"/>
                  <a:pathLst>
                    <a:path w="323" h="154">
                      <a:moveTo>
                        <a:pt x="0" y="0"/>
                      </a:moveTo>
                      <a:cubicBezTo>
                        <a:pt x="10" y="10"/>
                        <a:pt x="38" y="44"/>
                        <a:pt x="62" y="61"/>
                      </a:cubicBezTo>
                      <a:cubicBezTo>
                        <a:pt x="86" y="78"/>
                        <a:pt x="112" y="91"/>
                        <a:pt x="142" y="103"/>
                      </a:cubicBezTo>
                      <a:cubicBezTo>
                        <a:pt x="172" y="115"/>
                        <a:pt x="215" y="128"/>
                        <a:pt x="245" y="136"/>
                      </a:cubicBezTo>
                      <a:cubicBezTo>
                        <a:pt x="275" y="144"/>
                        <a:pt x="310" y="151"/>
                        <a:pt x="323" y="154"/>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86" name="Freeform 103"/>
                <p:cNvSpPr>
                  <a:spLocks/>
                </p:cNvSpPr>
                <p:nvPr/>
              </p:nvSpPr>
              <p:spPr bwMode="auto">
                <a:xfrm>
                  <a:off x="4513" y="3296"/>
                  <a:ext cx="320" cy="195"/>
                </a:xfrm>
                <a:custGeom>
                  <a:avLst/>
                  <a:gdLst>
                    <a:gd name="T0" fmla="*/ 0 w 320"/>
                    <a:gd name="T1" fmla="*/ 195 h 195"/>
                    <a:gd name="T2" fmla="*/ 196 w 320"/>
                    <a:gd name="T3" fmla="*/ 31 h 195"/>
                    <a:gd name="T4" fmla="*/ 320 w 320"/>
                    <a:gd name="T5" fmla="*/ 7 h 195"/>
                    <a:gd name="T6" fmla="*/ 0 60000 65536"/>
                    <a:gd name="T7" fmla="*/ 0 60000 65536"/>
                    <a:gd name="T8" fmla="*/ 0 60000 65536"/>
                    <a:gd name="T9" fmla="*/ 0 w 320"/>
                    <a:gd name="T10" fmla="*/ 0 h 195"/>
                    <a:gd name="T11" fmla="*/ 320 w 320"/>
                    <a:gd name="T12" fmla="*/ 195 h 195"/>
                  </a:gdLst>
                  <a:ahLst/>
                  <a:cxnLst>
                    <a:cxn ang="T6">
                      <a:pos x="T0" y="T1"/>
                    </a:cxn>
                    <a:cxn ang="T7">
                      <a:pos x="T2" y="T3"/>
                    </a:cxn>
                    <a:cxn ang="T8">
                      <a:pos x="T4" y="T5"/>
                    </a:cxn>
                  </a:cxnLst>
                  <a:rect l="T9" t="T10" r="T11" b="T12"/>
                  <a:pathLst>
                    <a:path w="320" h="195">
                      <a:moveTo>
                        <a:pt x="0" y="195"/>
                      </a:moveTo>
                      <a:cubicBezTo>
                        <a:pt x="33" y="168"/>
                        <a:pt x="143" y="62"/>
                        <a:pt x="196" y="31"/>
                      </a:cubicBezTo>
                      <a:cubicBezTo>
                        <a:pt x="249" y="0"/>
                        <a:pt x="294" y="12"/>
                        <a:pt x="320" y="7"/>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80" name="Line 104"/>
              <p:cNvSpPr>
                <a:spLocks noChangeShapeType="1"/>
              </p:cNvSpPr>
              <p:nvPr/>
            </p:nvSpPr>
            <p:spPr bwMode="auto">
              <a:xfrm>
                <a:off x="4839" y="3317"/>
                <a:ext cx="0" cy="337"/>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1" name="Text Box 105"/>
              <p:cNvSpPr txBox="1">
                <a:spLocks noChangeArrowheads="1"/>
              </p:cNvSpPr>
              <p:nvPr/>
            </p:nvSpPr>
            <p:spPr bwMode="auto">
              <a:xfrm>
                <a:off x="4758" y="3612"/>
                <a:ext cx="2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defRPr sz="2400" b="1">
                    <a:solidFill>
                      <a:schemeClr val="tx1"/>
                    </a:solidFill>
                    <a:latin typeface="Times New Roman" pitchFamily="18" charset="0"/>
                    <a:ea typeface="楷体_GB2312" pitchFamily="49" charset="-122"/>
                  </a:defRPr>
                </a:lvl9pPr>
              </a:lstStyle>
              <a:p>
                <a:pPr eaLnBrk="1" hangingPunct="1">
                  <a:lnSpc>
                    <a:spcPct val="100000"/>
                  </a:lnSpc>
                  <a:spcBef>
                    <a:spcPct val="0"/>
                  </a:spcBef>
                </a:pPr>
                <a:r>
                  <a:rPr kumimoji="1" lang="en-US" altLang="zh-CN" sz="2000" i="1">
                    <a:ea typeface="宋体" charset="-122"/>
                  </a:rPr>
                  <a:t>t</a:t>
                </a:r>
                <a:r>
                  <a:rPr kumimoji="1" lang="en-US" altLang="zh-CN" sz="2000" baseline="-25000">
                    <a:ea typeface="宋体" charset="-122"/>
                  </a:rPr>
                  <a:t>4</a:t>
                </a:r>
              </a:p>
            </p:txBody>
          </p:sp>
        </p:grpSp>
      </p:grpSp>
      <p:sp>
        <p:nvSpPr>
          <p:cNvPr id="4" name="灯片编号占位符 3"/>
          <p:cNvSpPr>
            <a:spLocks noGrp="1"/>
          </p:cNvSpPr>
          <p:nvPr>
            <p:ph type="sldNum" sz="quarter" idx="10"/>
          </p:nvPr>
        </p:nvSpPr>
        <p:spPr/>
        <p:txBody>
          <a:bodyPr/>
          <a:lstStyle/>
          <a:p>
            <a:pPr>
              <a:defRPr/>
            </a:pPr>
            <a:fld id="{E4DCDFD6-397A-4776-9F04-AECACB83C822}" type="slidenum">
              <a:rPr lang="zh-CN" altLang="en-US" smtClean="0"/>
              <a:pPr>
                <a:defRPr/>
              </a:pPr>
              <a:t>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301"/>
                                        </p:tgtEl>
                                        <p:attrNameLst>
                                          <p:attrName>style.visibility</p:attrName>
                                        </p:attrNameLst>
                                      </p:cBhvr>
                                      <p:to>
                                        <p:strVal val="visible"/>
                                      </p:to>
                                    </p:set>
                                    <p:animEffect transition="in" filter="wipe(left)">
                                      <p:cBhvr>
                                        <p:cTn id="7" dur="500"/>
                                        <p:tgtEl>
                                          <p:spTgt spid="53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302"/>
                                        </p:tgtEl>
                                        <p:attrNameLst>
                                          <p:attrName>style.visibility</p:attrName>
                                        </p:attrNameLst>
                                      </p:cBhvr>
                                      <p:to>
                                        <p:strVal val="visible"/>
                                      </p:to>
                                    </p:set>
                                    <p:animEffect transition="in" filter="wipe(left)">
                                      <p:cBhvr>
                                        <p:cTn id="12" dur="500"/>
                                        <p:tgtEl>
                                          <p:spTgt spid="5330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53323"/>
                                        </p:tgtEl>
                                        <p:attrNameLst>
                                          <p:attrName>style.visibility</p:attrName>
                                        </p:attrNameLst>
                                      </p:cBhvr>
                                      <p:to>
                                        <p:strVal val="visible"/>
                                      </p:to>
                                    </p:set>
                                    <p:animEffect transition="in" filter="wipe(left)">
                                      <p:cBhvr>
                                        <p:cTn id="30" dur="500"/>
                                        <p:tgtEl>
                                          <p:spTgt spid="53323"/>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53325"/>
                                        </p:tgtEl>
                                        <p:attrNameLst>
                                          <p:attrName>style.visibility</p:attrName>
                                        </p:attrNameLst>
                                      </p:cBhvr>
                                      <p:to>
                                        <p:strVal val="visible"/>
                                      </p:to>
                                    </p:set>
                                    <p:animEffect transition="in" filter="wipe(left)">
                                      <p:cBhvr>
                                        <p:cTn id="34" dur="500"/>
                                        <p:tgtEl>
                                          <p:spTgt spid="53325"/>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53324"/>
                                        </p:tgtEl>
                                        <p:attrNameLst>
                                          <p:attrName>style.visibility</p:attrName>
                                        </p:attrNameLst>
                                      </p:cBhvr>
                                      <p:to>
                                        <p:strVal val="visible"/>
                                      </p:to>
                                    </p:set>
                                    <p:animEffect transition="in" filter="wipe(left)">
                                      <p:cBhvr>
                                        <p:cTn id="38" dur="500"/>
                                        <p:tgtEl>
                                          <p:spTgt spid="5332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01" grpId="0"/>
      <p:bldP spid="53302" grpId="0" autoUpdateAnimBg="0"/>
    </p:bldLst>
  </p:timing>
</p:sld>
</file>

<file path=ppt/theme/theme1.xml><?xml version="1.0" encoding="utf-8"?>
<a:theme xmlns:a="http://schemas.openxmlformats.org/drawingml/2006/main" name="电路与模拟电子技术">
  <a:themeElements>
    <a:clrScheme name="自定义 4">
      <a:dk1>
        <a:srgbClr val="000000"/>
      </a:dk1>
      <a:lt1>
        <a:srgbClr val="FFFFFF"/>
      </a:lt1>
      <a:dk2>
        <a:srgbClr val="000000"/>
      </a:dk2>
      <a:lt2>
        <a:srgbClr val="B2B2B2"/>
      </a:lt2>
      <a:accent1>
        <a:srgbClr val="000000"/>
      </a:accent1>
      <a:accent2>
        <a:srgbClr val="FF9900"/>
      </a:accent2>
      <a:accent3>
        <a:srgbClr val="FFFFFF"/>
      </a:accent3>
      <a:accent4>
        <a:srgbClr val="174578"/>
      </a:accent4>
      <a:accent5>
        <a:srgbClr val="ADBAE0"/>
      </a:accent5>
      <a:accent6>
        <a:srgbClr val="E78A00"/>
      </a:accent6>
      <a:hlink>
        <a:srgbClr val="000000"/>
      </a:hlink>
      <a:folHlink>
        <a:srgbClr val="969696"/>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电路与模拟电子技术</Template>
  <TotalTime>1427</TotalTime>
  <Words>3706</Words>
  <Application>Microsoft Office PowerPoint</Application>
  <PresentationFormat>全屏显示(4:3)</PresentationFormat>
  <Paragraphs>479</Paragraphs>
  <Slides>58</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58</vt:i4>
      </vt:variant>
    </vt:vector>
  </HeadingPairs>
  <TitlesOfParts>
    <vt:vector size="76" baseType="lpstr">
      <vt:lpstr>Arial</vt:lpstr>
      <vt:lpstr>华文行楷</vt:lpstr>
      <vt:lpstr>宋体</vt:lpstr>
      <vt:lpstr>黑体</vt:lpstr>
      <vt:lpstr>Wingdings 2</vt:lpstr>
      <vt:lpstr>隶书</vt:lpstr>
      <vt:lpstr>Times New Roman</vt:lpstr>
      <vt:lpstr>楷体_GB2312</vt:lpstr>
      <vt:lpstr>Arial Unicode MS</vt:lpstr>
      <vt:lpstr>华文中宋</vt:lpstr>
      <vt:lpstr>华文新魏</vt:lpstr>
      <vt:lpstr>Symbol</vt:lpstr>
      <vt:lpstr>Wingdings</vt:lpstr>
      <vt:lpstr>电路与模拟电子技术</vt:lpstr>
      <vt:lpstr>Equation</vt:lpstr>
      <vt:lpstr>公式</vt:lpstr>
      <vt:lpstr>Photo Editor 照片</vt:lpstr>
      <vt:lpstr>Visio</vt:lpstr>
      <vt:lpstr>第9章 直流电源</vt:lpstr>
      <vt:lpstr>本章教学内容</vt:lpstr>
      <vt:lpstr>本章概述</vt:lpstr>
      <vt:lpstr>9.1 整流滤波电路</vt:lpstr>
      <vt:lpstr>单相半波整流</vt:lpstr>
      <vt:lpstr>单相桥式整流</vt:lpstr>
      <vt:lpstr>9.1 整流滤波电路</vt:lpstr>
      <vt:lpstr>9.1.2 滤波电路</vt:lpstr>
      <vt:lpstr>9.1.2 滤波电路（续1）</vt:lpstr>
      <vt:lpstr>9.1.2 滤波电路（续2）</vt:lpstr>
      <vt:lpstr>9.1.2 滤波电路（续3）</vt:lpstr>
      <vt:lpstr>7.3  电源滤波电路（续4）</vt:lpstr>
      <vt:lpstr>9.1.2 滤波电路（续5）</vt:lpstr>
      <vt:lpstr>9.1.2 滤波电路（续6）</vt:lpstr>
      <vt:lpstr>9.1.2 滤波电路（续7）</vt:lpstr>
      <vt:lpstr>9.1.2 滤波电路（续8）</vt:lpstr>
      <vt:lpstr>9.1.2 滤波电路（续9）</vt:lpstr>
      <vt:lpstr>9.1.2 滤波电路（续10）</vt:lpstr>
      <vt:lpstr>9.1.2 滤波电路（续11）</vt:lpstr>
      <vt:lpstr>9.1.2 滤波电路（续12）</vt:lpstr>
      <vt:lpstr>9.1.2 滤波电路（续13）</vt:lpstr>
      <vt:lpstr>9.2 稳压二极管稳压电路</vt:lpstr>
      <vt:lpstr>9.2 稳压二极管稳压电路（续1）</vt:lpstr>
      <vt:lpstr>9.2 稳压二极管稳压电路（续2）</vt:lpstr>
      <vt:lpstr>9.2 稳压二极管稳压电路（续3）</vt:lpstr>
      <vt:lpstr>9.2 稳压二极管稳压电路（续4）</vt:lpstr>
      <vt:lpstr>9.2 稳压二极管稳压电路（续5）</vt:lpstr>
      <vt:lpstr>9.2 稳压二极管稳压电路（续6）</vt:lpstr>
      <vt:lpstr>9.2 稳压二极管稳压电路（续7）</vt:lpstr>
      <vt:lpstr>基本调整管稳压电路</vt:lpstr>
      <vt:lpstr>9.3 串联型线性稳压电路</vt:lpstr>
      <vt:lpstr>9.3 串联型线性稳压电路（续1）</vt:lpstr>
      <vt:lpstr>具有放大环节的串联型稳压电路</vt:lpstr>
      <vt:lpstr>串联型稳压电路的基本组成及其作用</vt:lpstr>
      <vt:lpstr>串联型稳压电源中调整管的选择</vt:lpstr>
      <vt:lpstr>典型串联型线性稳压电路</vt:lpstr>
      <vt:lpstr>可调输出串联型直流稳压电路</vt:lpstr>
      <vt:lpstr>实用串联型稳压电源</vt:lpstr>
      <vt:lpstr>实用串联型稳压电源</vt:lpstr>
      <vt:lpstr>9.3 串联型线性稳压电路</vt:lpstr>
      <vt:lpstr>9.4 集成稳压电路</vt:lpstr>
      <vt:lpstr>9.4 集成稳压电路（续1）</vt:lpstr>
      <vt:lpstr>9.4 集成稳压电路（续2）</vt:lpstr>
      <vt:lpstr>9.4 集成稳压电路（续3）</vt:lpstr>
      <vt:lpstr>9.4 集成稳压电路（续4）</vt:lpstr>
      <vt:lpstr>9.4 集成稳压电路（续5）</vt:lpstr>
      <vt:lpstr>9.4 集成稳压电路（续7）</vt:lpstr>
      <vt:lpstr>9.5 开关型稳压电路</vt:lpstr>
      <vt:lpstr>9.5 开关型稳压电路</vt:lpstr>
      <vt:lpstr>9.5.1 串联型开关稳压电路</vt:lpstr>
      <vt:lpstr>9.5.1 串联型开关稳压电路（续1）</vt:lpstr>
      <vt:lpstr>9.5.1 串联型开关稳压电路（续2）</vt:lpstr>
      <vt:lpstr>9.5.1 串联型开关稳压电路（续3）</vt:lpstr>
      <vt:lpstr>9.5.2 并联型开关稳压电路</vt:lpstr>
      <vt:lpstr>9.5.2 并联型开关稳压电路（续1）</vt:lpstr>
      <vt:lpstr>9.5.2 并联型开关稳压电路（续1）</vt:lpstr>
      <vt:lpstr>9.5.2 并联型开关稳压电路（续1）</vt:lpstr>
      <vt:lpstr>9.5 开关型稳压电路</vt:lpstr>
    </vt:vector>
  </TitlesOfParts>
  <Company>华南理工大学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电路与模拟电子技术</dc:title>
  <dc:subject>第七章 直流电源电路</dc:subject>
  <dc:creator>殷瑞祥教授</dc:creator>
  <cp:lastModifiedBy>殷瑞祥</cp:lastModifiedBy>
  <cp:revision>83</cp:revision>
  <dcterms:created xsi:type="dcterms:W3CDTF">2003-09-07T04:02:17Z</dcterms:created>
  <dcterms:modified xsi:type="dcterms:W3CDTF">2015-12-22T13:36:29Z</dcterms:modified>
</cp:coreProperties>
</file>