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实验</a:t>
            </a:r>
            <a:r>
              <a:rPr lang="en-US" altLang="zh-CN" b="0" kern="1800" dirty="0" smtClean="0">
                <a:latin typeface="Times New Roman" panose="02020603050405020304"/>
                <a:ea typeface="黑体" panose="02010609060101010101" charset="-122"/>
              </a:rPr>
              <a:t>2 </a:t>
            </a:r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基于消息队列的进程间通信</a:t>
            </a:r>
            <a:endParaRPr lang="zh-CN" altLang="en-US" b="0" i="0" u="none" strike="noStrike" kern="1800" baseline="0" dirty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 smtClean="0"/>
              <a:t>实验要求：</a:t>
            </a:r>
            <a:endParaRPr lang="en-US" altLang="zh-CN" dirty="0" smtClean="0"/>
          </a:p>
          <a:p>
            <a:pPr lvl="1"/>
            <a:r>
              <a:rPr lang="zh-CN" altLang="en-US" dirty="0"/>
              <a:t>阅读课本第</a:t>
            </a:r>
            <a:r>
              <a:rPr lang="en-US" altLang="zh-CN" dirty="0"/>
              <a:t>4</a:t>
            </a:r>
            <a:r>
              <a:rPr lang="zh-CN" altLang="en-US" dirty="0"/>
              <a:t>章</a:t>
            </a:r>
            <a:endParaRPr lang="zh-CN" altLang="en-US" dirty="0"/>
          </a:p>
          <a:p>
            <a:pPr lvl="1"/>
            <a:r>
              <a:rPr lang="zh-CN" altLang="en-US" dirty="0"/>
              <a:t>利用消息队列的基本函数，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系统下进程</a:t>
            </a:r>
            <a:r>
              <a:rPr lang="en-US" altLang="zh-CN" dirty="0"/>
              <a:t>A</a:t>
            </a:r>
            <a:r>
              <a:rPr lang="zh-CN" altLang="en-US" dirty="0"/>
              <a:t>和进程</a:t>
            </a:r>
            <a:r>
              <a:rPr lang="en-US" altLang="zh-CN" dirty="0"/>
              <a:t>B</a:t>
            </a:r>
            <a:r>
              <a:rPr lang="zh-CN" altLang="en-US" dirty="0"/>
              <a:t>之间的消息收发。</a:t>
            </a:r>
            <a:endParaRPr lang="zh-CN" altLang="en-US" dirty="0"/>
          </a:p>
          <a:p>
            <a:pPr lvl="2"/>
            <a:r>
              <a:rPr lang="zh-CN" altLang="en-US" dirty="0" smtClean="0">
                <a:sym typeface="+mn-ea"/>
              </a:rPr>
              <a:t>进程</a:t>
            </a:r>
            <a:r>
              <a:rPr lang="en-US" altLang="zh-CN" dirty="0" smtClean="0">
                <a:sym typeface="+mn-ea"/>
              </a:rPr>
              <a:t>A</a:t>
            </a:r>
            <a:r>
              <a:rPr lang="zh-CN" altLang="en-US" dirty="0" smtClean="0">
                <a:sym typeface="+mn-ea"/>
              </a:rPr>
              <a:t>可以发送消息给进程</a:t>
            </a:r>
            <a:r>
              <a:rPr lang="en-US" altLang="zh-CN" dirty="0" smtClean="0">
                <a:sym typeface="+mn-ea"/>
              </a:rPr>
              <a:t>B</a:t>
            </a:r>
            <a:r>
              <a:rPr lang="zh-CN" altLang="en-US" dirty="0" smtClean="0">
                <a:sym typeface="+mn-ea"/>
              </a:rPr>
              <a:t>，并且进程</a:t>
            </a:r>
            <a:r>
              <a:rPr lang="en-US" altLang="zh-CN" dirty="0" smtClean="0">
                <a:sym typeface="+mn-ea"/>
              </a:rPr>
              <a:t>B</a:t>
            </a:r>
            <a:r>
              <a:rPr lang="zh-CN" altLang="en-US" dirty="0" smtClean="0">
                <a:sym typeface="+mn-ea"/>
              </a:rPr>
              <a:t>可以确认消息；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dirty="0"/>
              <a:t>进程</a:t>
            </a:r>
            <a:r>
              <a:rPr lang="en-US" altLang="zh-CN" dirty="0"/>
              <a:t>B</a:t>
            </a:r>
            <a:r>
              <a:rPr lang="zh-CN" altLang="en-US" dirty="0"/>
              <a:t>可以发送消息给进程</a:t>
            </a:r>
            <a:r>
              <a:rPr lang="en-US" altLang="zh-CN" dirty="0"/>
              <a:t>A</a:t>
            </a:r>
            <a:r>
              <a:rPr lang="zh-CN" altLang="en-US" dirty="0"/>
              <a:t>，并且进程</a:t>
            </a:r>
            <a:r>
              <a:rPr lang="en-US" altLang="zh-CN" dirty="0"/>
              <a:t>A</a:t>
            </a:r>
            <a:r>
              <a:rPr lang="zh-CN" altLang="en-US" dirty="0"/>
              <a:t>可以确认消息；</a:t>
            </a:r>
            <a:endParaRPr lang="zh-CN" altLang="en-US" dirty="0"/>
          </a:p>
          <a:p>
            <a:pPr lvl="2"/>
            <a:r>
              <a:rPr lang="zh-CN" altLang="en-US" dirty="0"/>
              <a:t>当一方发出退出信息之后，双方进程退出（请认真思考）。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检查方式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上机编写代码并实现；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编译测试通过；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实验课抽查（包括实验结果和</a:t>
            </a:r>
            <a:r>
              <a:rPr lang="zh-CN" altLang="en-US" dirty="0" smtClean="0">
                <a:sym typeface="+mn-ea"/>
              </a:rPr>
              <a:t>代码过程分析</a:t>
            </a:r>
            <a:r>
              <a:rPr lang="zh-CN" altLang="en-US" dirty="0" smtClean="0"/>
              <a:t>）；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7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．发送消息</a:t>
            </a:r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msgsnd()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函数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一旦获得了队列标识符，用户就可以开始在该消息队列上执行相关操作了。为了向队列传递消息，用户可以使用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msgsnd()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函数：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#include &lt;sys/types.h&gt;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#include &lt;sys/ipc.h&gt;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#include &lt;sys/msg.h&gt;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int msgsnd(int msqid, const void 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msgp, size_t msgsz, int msgflg);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8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．接收消息</a:t>
            </a:r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msgrcv()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函数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当获得队列标识符后，用户就可以开始在该消息队列上执行消息队列的接收操作。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msgrcv()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函数用于接收队列标识符中的消息，函数原型如下：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#include &lt;sys/types.h&gt;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#include &lt;sys/ipc.h&gt;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#include &lt;sys/msg.h&gt;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ssize_t  msgrcv(int  msqid,  void 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msgp, size_t msgsz, long msgtyp, int msgflg);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9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．消息控制</a:t>
            </a:r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msgctl()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函数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为了在一个消息队列上执行控制操作，用户可以使用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msgctl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()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函数。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#include &lt;sys/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types.h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&gt;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#include &lt;sys/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ipc.h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&gt;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#include &lt;sys/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msg.h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&gt;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err="1" smtClean="0">
                <a:latin typeface="Times New Roman" panose="02020603050405020304"/>
              </a:rPr>
              <a:t>int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msgctl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(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int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msqid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,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int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cmd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, struct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msqid_ds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 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buf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);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Times New Roman" panose="02020603050405020304"/>
                <a:ea typeface="黑体" panose="02010609060101010101" charset="-122"/>
              </a:rPr>
              <a:t>消息队列</a:t>
            </a:r>
            <a:endParaRPr lang="zh-CN" altLang="en-US" b="0" i="0" u="none" strike="noStrike" kern="1800" baseline="0" dirty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 panose="02020603050405020304"/>
              </a:rPr>
              <a:t>消息队列是内核地址空间中的内部链表，通过</a:t>
            </a:r>
            <a:r>
              <a:rPr lang="en-US" altLang="zh-CN" b="0" i="0" u="none" strike="noStrike" baseline="0" dirty="0" smtClean="0">
                <a:latin typeface="Times New Roman" panose="02020603050405020304"/>
              </a:rPr>
              <a:t>Linux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内核在各个进程之间传递内容。消息顺序地发送到消息队列中，每个消息队列可以用</a:t>
            </a:r>
            <a:r>
              <a:rPr lang="en-US" altLang="zh-CN" b="0" i="0" u="none" strike="noStrike" baseline="0" dirty="0" smtClean="0">
                <a:latin typeface="Times New Roman" panose="02020603050405020304"/>
              </a:rPr>
              <a:t>IPC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标识符唯一地进行标识。内核中的消息队列是通过</a:t>
            </a:r>
            <a:r>
              <a:rPr lang="en-US" altLang="zh-CN" b="0" i="0" u="none" strike="noStrike" baseline="0" dirty="0" smtClean="0">
                <a:latin typeface="Times New Roman" panose="02020603050405020304"/>
              </a:rPr>
              <a:t>IPC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的标识符来区别的，不同的消息队列之间是相对独立的。每个消息队列中的消息，又构成一个独立的链表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。</a:t>
            </a:r>
            <a:endParaRPr lang="en-US" altLang="zh-CN" b="0" i="0" u="none" strike="noStrike" baseline="0" dirty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Times New Roman" panose="02020603050405020304"/>
                <a:ea typeface="黑体" panose="02010609060101010101" charset="-122"/>
              </a:rPr>
              <a:t>消息队列</a:t>
            </a:r>
            <a:endParaRPr lang="zh-CN" altLang="en-US" b="0" i="0" u="none" strike="noStrike" kern="1800" baseline="0" dirty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Times New Roman" panose="02020603050405020304"/>
              </a:rPr>
              <a:t>1</a:t>
            </a:r>
            <a:r>
              <a:rPr lang="zh-CN" altLang="en-US" dirty="0">
                <a:latin typeface="Times New Roman" panose="02020603050405020304"/>
              </a:rPr>
              <a:t>．消息缓冲区结构</a:t>
            </a:r>
            <a:endParaRPr lang="en-US" altLang="zh-CN" dirty="0">
              <a:latin typeface="Times New Roman" panose="02020603050405020304"/>
            </a:endParaRPr>
          </a:p>
          <a:p>
            <a:pPr lvl="0"/>
            <a:r>
              <a:rPr lang="en-US" altLang="zh-CN" dirty="0">
                <a:latin typeface="Times New Roman" panose="02020603050405020304"/>
              </a:rPr>
              <a:t>2</a:t>
            </a:r>
            <a:r>
              <a:rPr lang="zh-CN" altLang="en-US" dirty="0">
                <a:latin typeface="Times New Roman" panose="02020603050405020304"/>
              </a:rPr>
              <a:t>．结构</a:t>
            </a:r>
            <a:r>
              <a:rPr lang="en-US" altLang="zh-CN" dirty="0" err="1">
                <a:latin typeface="Times New Roman" panose="02020603050405020304"/>
              </a:rPr>
              <a:t>msgid_ds</a:t>
            </a:r>
            <a:endParaRPr lang="en-US" altLang="zh-CN" dirty="0">
              <a:latin typeface="Times New Roman" panose="02020603050405020304"/>
            </a:endParaRPr>
          </a:p>
          <a:p>
            <a:pPr lvl="0"/>
            <a:r>
              <a:rPr lang="en-US" altLang="zh-CN" dirty="0">
                <a:latin typeface="Times New Roman" panose="02020603050405020304"/>
              </a:rPr>
              <a:t>3</a:t>
            </a:r>
            <a:r>
              <a:rPr lang="zh-CN" altLang="en-US" dirty="0">
                <a:latin typeface="Times New Roman" panose="02020603050405020304"/>
              </a:rPr>
              <a:t>．结构</a:t>
            </a:r>
            <a:r>
              <a:rPr lang="en-US" altLang="zh-CN" dirty="0" err="1">
                <a:latin typeface="Times New Roman" panose="02020603050405020304"/>
              </a:rPr>
              <a:t>ipc_perm</a:t>
            </a:r>
            <a:endParaRPr lang="en-US" altLang="zh-CN" dirty="0">
              <a:latin typeface="Times New Roman" panose="02020603050405020304"/>
            </a:endParaRPr>
          </a:p>
          <a:p>
            <a:pPr lvl="0"/>
            <a:r>
              <a:rPr lang="en-US" altLang="zh-CN" dirty="0">
                <a:latin typeface="Times New Roman" panose="02020603050405020304"/>
              </a:rPr>
              <a:t>4</a:t>
            </a:r>
            <a:r>
              <a:rPr lang="zh-CN" altLang="en-US" dirty="0">
                <a:latin typeface="Times New Roman" panose="02020603050405020304"/>
              </a:rPr>
              <a:t>．内核中的消息队列关系</a:t>
            </a:r>
            <a:endParaRPr lang="zh-CN" altLang="en-US" dirty="0">
              <a:latin typeface="Times New Roman" panose="02020603050405020304"/>
            </a:endParaRPr>
          </a:p>
          <a:p>
            <a:pPr lvl="0"/>
            <a:r>
              <a:rPr lang="en-US" altLang="zh-CN" dirty="0" smtClean="0">
                <a:latin typeface="Times New Roman" panose="02020603050405020304"/>
              </a:rPr>
              <a:t>5</a:t>
            </a:r>
            <a:r>
              <a:rPr lang="zh-CN" altLang="en-US" dirty="0">
                <a:latin typeface="Times New Roman" panose="02020603050405020304"/>
              </a:rPr>
              <a:t>．键值构建</a:t>
            </a:r>
            <a:r>
              <a:rPr lang="en-US" altLang="zh-CN" dirty="0" err="1">
                <a:latin typeface="Times New Roman" panose="02020603050405020304"/>
              </a:rPr>
              <a:t>ftok</a:t>
            </a:r>
            <a:r>
              <a:rPr lang="en-US" altLang="zh-CN" dirty="0">
                <a:latin typeface="Times New Roman" panose="02020603050405020304"/>
              </a:rPr>
              <a:t>()</a:t>
            </a:r>
            <a:r>
              <a:rPr lang="zh-CN" altLang="en-US" dirty="0" smtClean="0">
                <a:latin typeface="Times New Roman" panose="02020603050405020304"/>
              </a:rPr>
              <a:t>函数</a:t>
            </a:r>
            <a:endParaRPr lang="en-US" altLang="zh-CN" dirty="0" smtClean="0">
              <a:latin typeface="Times New Roman" panose="02020603050405020304"/>
            </a:endParaRPr>
          </a:p>
          <a:p>
            <a:pPr lvl="0"/>
            <a:r>
              <a:rPr lang="en-US" altLang="zh-CN" dirty="0">
                <a:latin typeface="Times New Roman" panose="02020603050405020304"/>
              </a:rPr>
              <a:t>6</a:t>
            </a:r>
            <a:r>
              <a:rPr lang="zh-CN" altLang="en-US" dirty="0">
                <a:latin typeface="Times New Roman" panose="02020603050405020304"/>
              </a:rPr>
              <a:t>．获得消息</a:t>
            </a:r>
            <a:r>
              <a:rPr lang="en-US" altLang="zh-CN" dirty="0" err="1">
                <a:latin typeface="Times New Roman" panose="02020603050405020304"/>
              </a:rPr>
              <a:t>msgget</a:t>
            </a:r>
            <a:r>
              <a:rPr lang="en-US" altLang="zh-CN" dirty="0">
                <a:latin typeface="Times New Roman" panose="02020603050405020304"/>
              </a:rPr>
              <a:t>()</a:t>
            </a:r>
            <a:r>
              <a:rPr lang="zh-CN" altLang="en-US" dirty="0" smtClean="0">
                <a:latin typeface="Times New Roman" panose="02020603050405020304"/>
              </a:rPr>
              <a:t>函数</a:t>
            </a:r>
            <a:endParaRPr lang="en-US" altLang="zh-CN" dirty="0" smtClean="0">
              <a:latin typeface="Times New Roman" panose="02020603050405020304"/>
            </a:endParaRPr>
          </a:p>
          <a:p>
            <a:pPr lvl="0"/>
            <a:r>
              <a:rPr lang="en-US" altLang="zh-CN" dirty="0">
                <a:latin typeface="Times New Roman" panose="02020603050405020304"/>
              </a:rPr>
              <a:t>7</a:t>
            </a:r>
            <a:r>
              <a:rPr lang="zh-CN" altLang="en-US" dirty="0">
                <a:latin typeface="Times New Roman" panose="02020603050405020304"/>
              </a:rPr>
              <a:t>．发送消息</a:t>
            </a:r>
            <a:r>
              <a:rPr lang="en-US" altLang="zh-CN" dirty="0" err="1">
                <a:latin typeface="Times New Roman" panose="02020603050405020304"/>
              </a:rPr>
              <a:t>msgsnd</a:t>
            </a:r>
            <a:r>
              <a:rPr lang="en-US" altLang="zh-CN" dirty="0">
                <a:latin typeface="Times New Roman" panose="02020603050405020304"/>
              </a:rPr>
              <a:t>()</a:t>
            </a:r>
            <a:r>
              <a:rPr lang="zh-CN" altLang="en-US" dirty="0" smtClean="0">
                <a:latin typeface="Times New Roman" panose="02020603050405020304"/>
              </a:rPr>
              <a:t>函数</a:t>
            </a:r>
            <a:endParaRPr lang="en-US" altLang="zh-CN" dirty="0" smtClean="0">
              <a:latin typeface="Times New Roman" panose="02020603050405020304"/>
            </a:endParaRPr>
          </a:p>
          <a:p>
            <a:pPr lvl="0"/>
            <a:r>
              <a:rPr lang="en-US" altLang="zh-CN" dirty="0">
                <a:latin typeface="Times New Roman" panose="02020603050405020304"/>
              </a:rPr>
              <a:t>8</a:t>
            </a:r>
            <a:r>
              <a:rPr lang="zh-CN" altLang="en-US" dirty="0">
                <a:latin typeface="Times New Roman" panose="02020603050405020304"/>
              </a:rPr>
              <a:t>．接收消息</a:t>
            </a:r>
            <a:r>
              <a:rPr lang="en-US" altLang="zh-CN" dirty="0" err="1">
                <a:latin typeface="Times New Roman" panose="02020603050405020304"/>
              </a:rPr>
              <a:t>msgrcv</a:t>
            </a:r>
            <a:r>
              <a:rPr lang="en-US" altLang="zh-CN" dirty="0">
                <a:latin typeface="Times New Roman" panose="02020603050405020304"/>
              </a:rPr>
              <a:t>()</a:t>
            </a:r>
            <a:r>
              <a:rPr lang="zh-CN" altLang="en-US" dirty="0" smtClean="0">
                <a:latin typeface="Times New Roman" panose="02020603050405020304"/>
              </a:rPr>
              <a:t>函数</a:t>
            </a:r>
            <a:endParaRPr lang="en-US" altLang="zh-CN" dirty="0" smtClean="0">
              <a:latin typeface="Times New Roman" panose="02020603050405020304"/>
            </a:endParaRPr>
          </a:p>
          <a:p>
            <a:pPr lvl="0"/>
            <a:r>
              <a:rPr lang="en-US" altLang="zh-CN" dirty="0">
                <a:latin typeface="Times New Roman" panose="02020603050405020304"/>
              </a:rPr>
              <a:t>9</a:t>
            </a:r>
            <a:r>
              <a:rPr lang="zh-CN" altLang="en-US" dirty="0">
                <a:latin typeface="Times New Roman" panose="02020603050405020304"/>
              </a:rPr>
              <a:t>．消息控制</a:t>
            </a:r>
            <a:r>
              <a:rPr lang="en-US" altLang="zh-CN" dirty="0" err="1">
                <a:latin typeface="Times New Roman" panose="02020603050405020304"/>
              </a:rPr>
              <a:t>msgctl</a:t>
            </a:r>
            <a:r>
              <a:rPr lang="en-US" altLang="zh-CN" dirty="0">
                <a:latin typeface="Times New Roman" panose="02020603050405020304"/>
              </a:rPr>
              <a:t>()</a:t>
            </a:r>
            <a:r>
              <a:rPr lang="zh-CN" altLang="en-US" dirty="0">
                <a:latin typeface="Times New Roman" panose="02020603050405020304"/>
              </a:rPr>
              <a:t>函数</a:t>
            </a:r>
            <a:endParaRPr lang="zh-CN" altLang="en-US" b="0" i="0" u="none" strike="noStrike" baseline="0" dirty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1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．消息缓冲区结构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常用的结构是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msgbuf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结构。程序员可以以这个结构为模板定义自己的消息结构。在头文件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&lt;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linux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msg.h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&gt;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中，它的定义如下：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L="109855" marR="0" lvl="0" indent="0" rtl="0">
              <a:buNone/>
            </a:pPr>
            <a:r>
              <a:rPr lang="en-US" altLang="zh-CN" b="0" i="0" u="none" strike="noStrike" baseline="0" smtClean="0">
                <a:latin typeface="Times New Roman" panose="02020603050405020304"/>
              </a:rPr>
              <a:t>struct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msgbuf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 {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L="109855" marR="0" lvl="0" indent="0" rtl="0">
              <a:buNone/>
            </a:pPr>
            <a:r>
              <a:rPr lang="en-US" altLang="zh-CN" b="0" i="0" u="none" strike="noStrike" baseline="0" smtClean="0">
                <a:latin typeface="Times New Roman" panose="02020603050405020304"/>
              </a:rPr>
              <a:t>	long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mtype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L="109855" marR="0" lvl="0" indent="0" rtl="0">
              <a:buNone/>
            </a:pPr>
            <a:r>
              <a:rPr lang="en-US" altLang="zh-CN" b="0" i="0" u="none" strike="noStrike" baseline="0" smtClean="0">
                <a:latin typeface="Times New Roman" panose="02020603050405020304"/>
              </a:rPr>
              <a:t>	char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mtext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[1];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L="109855" marR="0" lvl="0" indent="0" rtl="0">
              <a:buNone/>
            </a:pPr>
            <a:r>
              <a:rPr lang="en-US" altLang="zh-CN" b="0" i="0" u="none" strike="noStrike" baseline="0" smtClean="0">
                <a:latin typeface="Times New Roman" panose="02020603050405020304"/>
              </a:rPr>
              <a:t>};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2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．结构</a:t>
            </a:r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msgid_ds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struct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msqid_ds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 {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  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struct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ipc_perm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msg_perm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 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time_t        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msg_stime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;   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发送到队列的最后一个消息的时间戳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 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time_t        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msg_rtime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; 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从队列中获取的最后一个消息的时间戳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 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time_t        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msg_ctime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;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对队列进行最后一次变动的时间戳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 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unsigned long  __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msg_cbytes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;    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在队列上所驻留的字节总数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 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msgqnum_t   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msg_qnum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;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当前处于队列中的消息数目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 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msglen_t     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msg_qbytes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;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队列中能容纳的字节的最大数目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 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pid_t         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msg_lspid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;  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发送最后一个消息进程的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PID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 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pid_t         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msg_lrpid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; 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接收最后一个消息进程的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PID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L="109855" marR="0" lvl="0" indent="0" rtl="0">
              <a:buNone/>
            </a:pPr>
            <a:r>
              <a:rPr lang="en-US" altLang="zh-CN" b="0" i="0" u="none" strike="noStrike" baseline="0" smtClean="0">
                <a:latin typeface="Times New Roman" panose="02020603050405020304"/>
              </a:rPr>
              <a:t>};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3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．结构</a:t>
            </a:r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ipc_perm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内核把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IPC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对象的许可权限信息存放在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ipc_perm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类型的结构中。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struct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ipc_perm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 {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             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key_t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 key;           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函数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msgget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()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使用的键值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             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uid_t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uid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;           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用户的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UID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             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gid_t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gid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;           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用户的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GID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             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uid_t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cuid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; 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        	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建立者的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UID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             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gid_t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cgid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;          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建立者的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GID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             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unsigned short mode; 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权限 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             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unsigned short </a:t>
            </a:r>
            <a:r>
              <a:rPr lang="en-US" altLang="zh-CN" b="0" i="0" u="none" strike="noStrike" baseline="0" err="1" smtClean="0">
                <a:latin typeface="Times New Roman" panose="02020603050405020304"/>
              </a:rPr>
              <a:t>seq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;  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序列号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         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};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4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．内核中的消息队列关系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作为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IPC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的消息队列，其消息的传递是通过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Linux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内核来进行的。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5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．键值构建</a:t>
            </a:r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ftok()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函数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ftok()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函数将路径名和项目的表示符转变为一个系统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IPC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键值。其原型如下：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# include &lt;sys/types.h&gt;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# include &lt;sys/ipc.h&gt;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key_t ftok(const char 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pathname, int proj_id);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6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．获得消息</a:t>
            </a:r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msgget()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函数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创建一个新的消息队列，或者访问一个现有的队列，可以使用函数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msgget()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，其原型如下：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#include &lt;sys/types.h&gt;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#include &lt;sys/ipc.h&gt;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#include &lt;sys/msg.h&gt;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int msgget(key_t key, int msgflg);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Linux操作系统概述</Template>
  <TotalTime>0</TotalTime>
  <Words>2382</Words>
  <Application>WPS 演示</Application>
  <PresentationFormat>全屏显示(4:3)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Wingdings 3</vt:lpstr>
      <vt:lpstr>Verdana</vt:lpstr>
      <vt:lpstr>Wingdings 2</vt:lpstr>
      <vt:lpstr>Times New Roman</vt:lpstr>
      <vt:lpstr>黑体</vt:lpstr>
      <vt:lpstr>Lucida Sans Unicode</vt:lpstr>
      <vt:lpstr>微软雅黑</vt:lpstr>
      <vt:lpstr>Arial Unicode MS</vt:lpstr>
      <vt:lpstr>Calibri</vt:lpstr>
      <vt:lpstr>聚合</vt:lpstr>
      <vt:lpstr>实验2 基于消息队列的进程间通信</vt:lpstr>
      <vt:lpstr>消息队列</vt:lpstr>
      <vt:lpstr>消息队列</vt:lpstr>
      <vt:lpstr>1．消息缓冲区结构</vt:lpstr>
      <vt:lpstr>2．结构msgid_ds</vt:lpstr>
      <vt:lpstr>3．结构ipc_perm</vt:lpstr>
      <vt:lpstr>4．内核中的消息队列关系</vt:lpstr>
      <vt:lpstr>5．键值构建ftok()函数</vt:lpstr>
      <vt:lpstr>6．获得消息msgget()函数</vt:lpstr>
      <vt:lpstr>7．发送消息msgsnd()函数</vt:lpstr>
      <vt:lpstr>8．接收消息msgrcv()函数</vt:lpstr>
      <vt:lpstr>9．消息控制msgctl()函数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Linux编程环境</dc:title>
  <dc:creator>User</dc:creator>
  <cp:lastModifiedBy>张立强</cp:lastModifiedBy>
  <cp:revision>25</cp:revision>
  <dcterms:created xsi:type="dcterms:W3CDTF">2014-04-12T03:27:00Z</dcterms:created>
  <dcterms:modified xsi:type="dcterms:W3CDTF">2021-03-18T01:39:33Z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