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88" r:id="rId3"/>
    <p:sldId id="270" r:id="rId4"/>
    <p:sldId id="271" r:id="rId5"/>
    <p:sldId id="272" r:id="rId6"/>
    <p:sldId id="273" r:id="rId7"/>
    <p:sldId id="274" r:id="rId8"/>
    <p:sldId id="275" r:id="rId9"/>
    <p:sldId id="276" r:id="rId10"/>
    <p:sldId id="277" r:id="rId11"/>
    <p:sldId id="278" r:id="rId13"/>
    <p:sldId id="279" r:id="rId14"/>
    <p:sldId id="280" r:id="rId15"/>
    <p:sldId id="281" r:id="rId16"/>
    <p:sldId id="282" r:id="rId17"/>
    <p:sldId id="283" r:id="rId18"/>
    <p:sldId id="284" r:id="rId19"/>
    <p:sldId id="285" r:id="rId20"/>
    <p:sldId id="286" r:id="rId21"/>
    <p:sldId id="289" r:id="rId22"/>
    <p:sldId id="291" r:id="rId23"/>
    <p:sldId id="293" r:id="rId24"/>
    <p:sldId id="294" r:id="rId25"/>
    <p:sldId id="296" r:id="rId26"/>
    <p:sldId id="299" r:id="rId27"/>
    <p:sldId id="300" r:id="rId28"/>
    <p:sldId id="302" r:id="rId29"/>
    <p:sldId id="303"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94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E4ADB-E6CA-46CD-A701-26D6BA7B8C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0E66B-21AE-4938-9030-61C8B13A9B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__</a:t>
            </a:r>
            <a:r>
              <a:rPr lang="en-US" altLang="zh-CN" sz="1200" b="0" i="0" u="none" strike="noStrike" kern="1200" dirty="0" err="1" smtClean="0">
                <a:solidFill>
                  <a:schemeClr val="tx1"/>
                </a:solidFill>
                <a:effectLst/>
                <a:latin typeface="+mn-lt"/>
                <a:ea typeface="+mn-ea"/>
                <a:cs typeface="+mn-cs"/>
              </a:rPr>
              <a:t>detachstate</a:t>
            </a:r>
            <a:r>
              <a:rPr lang="zh-CN" altLang="en-US" sz="1200" b="0" i="0" u="none" strike="noStrike" kern="1200" dirty="0" smtClean="0">
                <a:solidFill>
                  <a:schemeClr val="tx1"/>
                </a:solidFill>
                <a:effectLst/>
                <a:latin typeface="+mn-lt"/>
                <a:ea typeface="+mn-ea"/>
                <a:cs typeface="+mn-cs"/>
              </a:rPr>
              <a:t>，表示新线程是否与进程中其他线程脱离同步， 如果设置为</a:t>
            </a:r>
            <a:r>
              <a:rPr lang="en-US" altLang="zh-CN" sz="1200" b="0" i="0" u="none" strike="noStrike" kern="1200" dirty="0" smtClean="0">
                <a:solidFill>
                  <a:schemeClr val="tx1"/>
                </a:solidFill>
                <a:effectLst/>
                <a:latin typeface="+mn-lt"/>
                <a:ea typeface="+mn-ea"/>
                <a:cs typeface="+mn-cs"/>
              </a:rPr>
              <a:t>PTHREAD_CREATE_DETACHED </a:t>
            </a:r>
            <a:r>
              <a:rPr lang="zh-CN" altLang="en-US" sz="1200" b="0" i="0" u="none" strike="noStrike" kern="1200" dirty="0" smtClean="0">
                <a:solidFill>
                  <a:schemeClr val="tx1"/>
                </a:solidFill>
                <a:effectLst/>
                <a:latin typeface="+mn-lt"/>
                <a:ea typeface="+mn-ea"/>
                <a:cs typeface="+mn-cs"/>
              </a:rPr>
              <a:t>则新线程不能用</a:t>
            </a:r>
            <a:r>
              <a:rPr lang="en-US" altLang="zh-CN" sz="1200" b="0" i="0" u="none" strike="noStrike" kern="1200" dirty="0" err="1" smtClean="0">
                <a:solidFill>
                  <a:schemeClr val="tx1"/>
                </a:solidFill>
                <a:effectLst/>
                <a:latin typeface="+mn-lt"/>
                <a:ea typeface="+mn-ea"/>
                <a:cs typeface="+mn-cs"/>
              </a:rPr>
              <a:t>pthread_join</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来同步，且在退出时自行释放所占用的资源。缺省为</a:t>
            </a:r>
            <a:r>
              <a:rPr lang="en-US" altLang="zh-CN" sz="1200" b="0" i="0" u="none" strike="noStrike" kern="1200" dirty="0" smtClean="0">
                <a:solidFill>
                  <a:schemeClr val="tx1"/>
                </a:solidFill>
                <a:effectLst/>
                <a:latin typeface="+mn-lt"/>
                <a:ea typeface="+mn-ea"/>
                <a:cs typeface="+mn-cs"/>
              </a:rPr>
              <a:t>PTHREAD_CREATE_JOINABLE</a:t>
            </a:r>
            <a:r>
              <a:rPr lang="zh-CN" altLang="en-US" sz="1200" b="0" i="0" u="none" strike="noStrike" kern="1200" dirty="0" smtClean="0">
                <a:solidFill>
                  <a:schemeClr val="tx1"/>
                </a:solidFill>
                <a:effectLst/>
                <a:latin typeface="+mn-lt"/>
                <a:ea typeface="+mn-ea"/>
                <a:cs typeface="+mn-cs"/>
              </a:rPr>
              <a:t>状态。这个属性也可以在线程创建并运行以后用</a:t>
            </a:r>
            <a:r>
              <a:rPr lang="en-US" altLang="zh-CN" sz="1200" b="0" i="0" u="none" strike="noStrike" kern="1200" dirty="0" err="1" smtClean="0">
                <a:solidFill>
                  <a:schemeClr val="tx1"/>
                </a:solidFill>
                <a:effectLst/>
                <a:latin typeface="+mn-lt"/>
                <a:ea typeface="+mn-ea"/>
                <a:cs typeface="+mn-cs"/>
              </a:rPr>
              <a:t>pthread_detach</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来设置，而一旦设置为</a:t>
            </a:r>
            <a:r>
              <a:rPr lang="en-US" altLang="zh-CN" sz="1200" b="0" i="0" u="none" strike="noStrike" kern="1200" dirty="0" smtClean="0">
                <a:solidFill>
                  <a:schemeClr val="tx1"/>
                </a:solidFill>
                <a:effectLst/>
                <a:latin typeface="+mn-lt"/>
                <a:ea typeface="+mn-ea"/>
                <a:cs typeface="+mn-cs"/>
              </a:rPr>
              <a:t>PTHREAD_CREATE_DETACH</a:t>
            </a:r>
            <a:r>
              <a:rPr lang="zh-CN" altLang="en-US" sz="1200" b="0" i="0" u="none" strike="noStrike" kern="1200" dirty="0" smtClean="0">
                <a:solidFill>
                  <a:schemeClr val="tx1"/>
                </a:solidFill>
                <a:effectLst/>
                <a:latin typeface="+mn-lt"/>
                <a:ea typeface="+mn-ea"/>
                <a:cs typeface="+mn-cs"/>
              </a:rPr>
              <a:t>状态（不论是创建时设置还是运行时设置）则不能再恢复到</a:t>
            </a:r>
            <a:r>
              <a:rPr lang="en-US" altLang="zh-CN" sz="1200" b="0" i="0" u="none" strike="noStrike" kern="1200" dirty="0" smtClean="0">
                <a:solidFill>
                  <a:schemeClr val="tx1"/>
                </a:solidFill>
                <a:effectLst/>
                <a:latin typeface="+mn-lt"/>
                <a:ea typeface="+mn-ea"/>
                <a:cs typeface="+mn-cs"/>
              </a:rPr>
              <a:t>PTHREAD_CREATE_JOINABLE</a:t>
            </a:r>
            <a:r>
              <a:rPr lang="zh-CN" altLang="en-US" sz="1200" b="0" i="0" u="none" strike="noStrike" kern="1200" dirty="0" smtClean="0">
                <a:solidFill>
                  <a:schemeClr val="tx1"/>
                </a:solidFill>
                <a:effectLst/>
                <a:latin typeface="+mn-lt"/>
                <a:ea typeface="+mn-ea"/>
                <a:cs typeface="+mn-cs"/>
              </a:rPr>
              <a:t>状态。</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_scope</a:t>
            </a:r>
            <a:r>
              <a:rPr lang="zh-CN" altLang="en-US" sz="1200" b="0" i="0" u="none" strike="noStrike" kern="1200" dirty="0" smtClean="0">
                <a:solidFill>
                  <a:schemeClr val="tx1"/>
                </a:solidFill>
                <a:effectLst/>
                <a:latin typeface="+mn-lt"/>
                <a:ea typeface="+mn-ea"/>
                <a:cs typeface="+mn-cs"/>
              </a:rPr>
              <a:t>，表示线程间竞争</a:t>
            </a:r>
            <a:r>
              <a:rPr lang="en-US" altLang="zh-CN" sz="1200" b="0" i="0" u="none" strike="noStrike" kern="1200" dirty="0" smtClean="0">
                <a:solidFill>
                  <a:schemeClr val="tx1"/>
                </a:solidFill>
                <a:effectLst/>
                <a:latin typeface="+mn-lt"/>
                <a:ea typeface="+mn-ea"/>
                <a:cs typeface="+mn-cs"/>
              </a:rPr>
              <a:t>CPU</a:t>
            </a:r>
            <a:r>
              <a:rPr lang="zh-CN" altLang="en-US" sz="1200" b="0" i="0" u="none" strike="noStrike" kern="1200" dirty="0" smtClean="0">
                <a:solidFill>
                  <a:schemeClr val="tx1"/>
                </a:solidFill>
                <a:effectLst/>
                <a:latin typeface="+mn-lt"/>
                <a:ea typeface="+mn-ea"/>
                <a:cs typeface="+mn-cs"/>
              </a:rPr>
              <a:t>的范围，也就是说线程优先级的有效范围。</a:t>
            </a:r>
            <a:r>
              <a:rPr lang="en-US" altLang="zh-CN" sz="1200" b="0" i="0" u="none" strike="noStrike" kern="1200" dirty="0" smtClean="0">
                <a:solidFill>
                  <a:schemeClr val="tx1"/>
                </a:solidFill>
                <a:effectLst/>
                <a:latin typeface="+mn-lt"/>
                <a:ea typeface="+mn-ea"/>
                <a:cs typeface="+mn-cs"/>
              </a:rPr>
              <a:t>POSIX</a:t>
            </a:r>
            <a:r>
              <a:rPr lang="zh-CN" altLang="en-US" sz="1200" b="0" i="0" u="none" strike="noStrike" kern="1200" dirty="0" smtClean="0">
                <a:solidFill>
                  <a:schemeClr val="tx1"/>
                </a:solidFill>
                <a:effectLst/>
                <a:latin typeface="+mn-lt"/>
                <a:ea typeface="+mn-ea"/>
                <a:cs typeface="+mn-cs"/>
              </a:rPr>
              <a:t>的标准中定义了两个值：</a:t>
            </a:r>
            <a:r>
              <a:rPr lang="en-US" altLang="zh-CN" sz="1200" b="0" i="0" u="none" strike="noStrike" kern="1200" dirty="0" smtClean="0">
                <a:solidFill>
                  <a:schemeClr val="tx1"/>
                </a:solidFill>
                <a:effectLst/>
                <a:latin typeface="+mn-lt"/>
                <a:ea typeface="+mn-ea"/>
                <a:cs typeface="+mn-cs"/>
              </a:rPr>
              <a:t>PTHREAD_SCOPE_SYSTEM</a:t>
            </a:r>
            <a:r>
              <a:rPr lang="zh-CN" altLang="en-US" sz="1200" b="0" i="0" u="none" strike="noStrike" kern="1200" dirty="0" smtClean="0">
                <a:solidFill>
                  <a:schemeClr val="tx1"/>
                </a:solidFill>
                <a:effectLst/>
                <a:latin typeface="+mn-lt"/>
                <a:ea typeface="+mn-ea"/>
                <a:cs typeface="+mn-cs"/>
              </a:rPr>
              <a:t>和</a:t>
            </a:r>
            <a:r>
              <a:rPr lang="en-US" altLang="zh-CN" sz="1200" b="0" i="0" u="none" strike="noStrike" kern="1200" dirty="0" smtClean="0">
                <a:solidFill>
                  <a:schemeClr val="tx1"/>
                </a:solidFill>
                <a:effectLst/>
                <a:latin typeface="+mn-lt"/>
                <a:ea typeface="+mn-ea"/>
                <a:cs typeface="+mn-cs"/>
              </a:rPr>
              <a:t>PTHREAD_SCOPE_PROCESS</a:t>
            </a:r>
            <a:r>
              <a:rPr lang="zh-CN" altLang="en-US" sz="1200" b="0" i="0" u="none" strike="noStrike" kern="1200" dirty="0" smtClean="0">
                <a:solidFill>
                  <a:schemeClr val="tx1"/>
                </a:solidFill>
                <a:effectLst/>
                <a:latin typeface="+mn-lt"/>
                <a:ea typeface="+mn-ea"/>
                <a:cs typeface="+mn-cs"/>
              </a:rPr>
              <a:t>，前者表示与系统中所有线程一起竞争</a:t>
            </a:r>
            <a:r>
              <a:rPr lang="en-US" altLang="zh-CN" sz="1200" b="0" i="0" u="none" strike="noStrike" kern="1200" dirty="0" smtClean="0">
                <a:solidFill>
                  <a:schemeClr val="tx1"/>
                </a:solidFill>
                <a:effectLst/>
                <a:latin typeface="+mn-lt"/>
                <a:ea typeface="+mn-ea"/>
                <a:cs typeface="+mn-cs"/>
              </a:rPr>
              <a:t>CPU</a:t>
            </a:r>
            <a:r>
              <a:rPr lang="zh-CN" altLang="en-US" sz="1200" b="0" i="0" u="none" strike="noStrike" kern="1200" dirty="0" smtClean="0">
                <a:solidFill>
                  <a:schemeClr val="tx1"/>
                </a:solidFill>
                <a:effectLst/>
                <a:latin typeface="+mn-lt"/>
                <a:ea typeface="+mn-ea"/>
                <a:cs typeface="+mn-cs"/>
              </a:rPr>
              <a:t>时间，后者表示仅与同进程中的线程竞争</a:t>
            </a:r>
            <a:r>
              <a:rPr lang="en-US" altLang="zh-CN" sz="1200" b="0" i="0" u="none" strike="noStrike" kern="1200" dirty="0" smtClean="0">
                <a:solidFill>
                  <a:schemeClr val="tx1"/>
                </a:solidFill>
                <a:effectLst/>
                <a:latin typeface="+mn-lt"/>
                <a:ea typeface="+mn-ea"/>
                <a:cs typeface="+mn-cs"/>
              </a:rPr>
              <a:t>CPU</a:t>
            </a:r>
            <a:r>
              <a:rPr lang="zh-CN" altLang="en-US" sz="1200" b="0" i="0" u="none" strike="noStrike" kern="1200" dirty="0" smtClean="0">
                <a:solidFill>
                  <a:schemeClr val="tx1"/>
                </a:solidFill>
                <a:effectLst/>
                <a:latin typeface="+mn-lt"/>
                <a:ea typeface="+mn-ea"/>
                <a:cs typeface="+mn-cs"/>
              </a:rPr>
              <a:t>。目前</a:t>
            </a:r>
            <a:r>
              <a:rPr lang="en-US" altLang="zh-CN" sz="1200" b="0" i="0" u="none" strike="noStrike" kern="1200" dirty="0" err="1" smtClean="0">
                <a:solidFill>
                  <a:schemeClr val="tx1"/>
                </a:solidFill>
                <a:effectLst/>
                <a:latin typeface="+mn-lt"/>
                <a:ea typeface="+mn-ea"/>
                <a:cs typeface="+mn-cs"/>
              </a:rPr>
              <a:t>LinuxThreads</a:t>
            </a:r>
            <a:r>
              <a:rPr lang="zh-CN" altLang="en-US" sz="1200" b="0" i="0" u="none" strike="noStrike" kern="1200" dirty="0" smtClean="0">
                <a:solidFill>
                  <a:schemeClr val="tx1"/>
                </a:solidFill>
                <a:effectLst/>
                <a:latin typeface="+mn-lt"/>
                <a:ea typeface="+mn-ea"/>
                <a:cs typeface="+mn-cs"/>
              </a:rPr>
              <a:t>仅实现了</a:t>
            </a:r>
            <a:r>
              <a:rPr lang="en-US" altLang="zh-CN" sz="1200" b="0" i="0" u="none" strike="noStrike" kern="1200" dirty="0" smtClean="0">
                <a:solidFill>
                  <a:schemeClr val="tx1"/>
                </a:solidFill>
                <a:effectLst/>
                <a:latin typeface="+mn-lt"/>
                <a:ea typeface="+mn-ea"/>
                <a:cs typeface="+mn-cs"/>
              </a:rPr>
              <a:t>PTHREAD_SCOPE_SYSTEM</a:t>
            </a:r>
            <a:r>
              <a:rPr lang="zh-CN" altLang="en-US" sz="1200" b="0" i="0" u="none" strike="noStrike" kern="1200" dirty="0" smtClean="0">
                <a:solidFill>
                  <a:schemeClr val="tx1"/>
                </a:solidFill>
                <a:effectLst/>
                <a:latin typeface="+mn-lt"/>
                <a:ea typeface="+mn-ea"/>
                <a:cs typeface="+mn-cs"/>
              </a:rPr>
              <a:t>一值。</a:t>
            </a:r>
            <a:endParaRPr lang="zh-CN" altLang="en-US" dirty="0"/>
          </a:p>
        </p:txBody>
      </p:sp>
      <p:sp>
        <p:nvSpPr>
          <p:cNvPr id="4" name="灯片编号占位符 3"/>
          <p:cNvSpPr>
            <a:spLocks noGrp="1"/>
          </p:cNvSpPr>
          <p:nvPr>
            <p:ph type="sldNum" sz="quarter" idx="10"/>
          </p:nvPr>
        </p:nvSpPr>
        <p:spPr/>
        <p:txBody>
          <a:bodyPr/>
          <a:lstStyle/>
          <a:p>
            <a:fld id="{6A97490A-603D-41D1-AC30-63F814D744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u="none" strike="noStrike" kern="1200" dirty="0" smtClean="0">
                <a:solidFill>
                  <a:schemeClr val="tx1"/>
                </a:solidFill>
                <a:effectLst/>
                <a:latin typeface="+mn-lt"/>
                <a:ea typeface="+mn-ea"/>
                <a:cs typeface="+mn-cs"/>
              </a:rPr>
              <a:t>在任何一个时间点上，线程是可结合的（</a:t>
            </a:r>
            <a:r>
              <a:rPr lang="en-US" altLang="zh-CN" sz="1200" b="0" i="0" u="none" strike="noStrike" kern="1200" dirty="0" smtClean="0">
                <a:solidFill>
                  <a:schemeClr val="tx1"/>
                </a:solidFill>
                <a:effectLst/>
                <a:latin typeface="+mn-lt"/>
                <a:ea typeface="+mn-ea"/>
                <a:cs typeface="+mn-cs"/>
              </a:rPr>
              <a:t>joinable</a:t>
            </a:r>
            <a:r>
              <a:rPr lang="zh-CN" altLang="en-US" sz="1200" b="0" i="0" u="none" strike="noStrike" kern="1200" dirty="0" smtClean="0">
                <a:solidFill>
                  <a:schemeClr val="tx1"/>
                </a:solidFill>
                <a:effectLst/>
                <a:latin typeface="+mn-lt"/>
                <a:ea typeface="+mn-ea"/>
                <a:cs typeface="+mn-cs"/>
              </a:rPr>
              <a:t>），或者是分离的（</a:t>
            </a:r>
            <a:r>
              <a:rPr lang="en-US" altLang="zh-CN" sz="1200" b="0" i="0" u="none" strike="noStrike" kern="1200" dirty="0" smtClean="0">
                <a:solidFill>
                  <a:schemeClr val="tx1"/>
                </a:solidFill>
                <a:effectLst/>
                <a:latin typeface="+mn-lt"/>
                <a:ea typeface="+mn-ea"/>
                <a:cs typeface="+mn-cs"/>
              </a:rPr>
              <a:t>detached</a:t>
            </a:r>
            <a:r>
              <a:rPr lang="zh-CN" altLang="en-US" sz="1200" b="0" i="0" u="none" strike="noStrike" kern="1200" dirty="0" smtClean="0">
                <a:solidFill>
                  <a:schemeClr val="tx1"/>
                </a:solidFill>
                <a:effectLst/>
                <a:latin typeface="+mn-lt"/>
                <a:ea typeface="+mn-ea"/>
                <a:cs typeface="+mn-cs"/>
              </a:rPr>
              <a:t>）。一个可结合的线程能够被其他线程收回其资源和杀死；在被其他线程回收之前，它的存储器资源（如栈）是不释放的。相反，一个分离的线程是不能被其他线程回收或杀死的，它的存储器资源在它终止时由系统自动释放。线程的分离状态决定一个线程以什么样的方式来终止自己。</a:t>
            </a:r>
            <a:r>
              <a:rPr lang="zh-CN" altLang="en-US" sz="1200" b="1" i="0" u="none" strike="noStrike" kern="1200" dirty="0" smtClean="0">
                <a:solidFill>
                  <a:schemeClr val="tx1"/>
                </a:solidFill>
                <a:effectLst/>
                <a:latin typeface="+mn-lt"/>
                <a:ea typeface="+mn-ea"/>
                <a:cs typeface="+mn-cs"/>
              </a:rPr>
              <a:t>在默认情况下线程是非分离状态的，这种情况下，原有的线程等待创建的线程结束。只有当</a:t>
            </a:r>
            <a:r>
              <a:rPr lang="en-US" altLang="zh-CN" sz="1200" b="1" i="0" u="none" strike="noStrike" kern="1200" dirty="0" err="1" smtClean="0">
                <a:solidFill>
                  <a:schemeClr val="tx1"/>
                </a:solidFill>
                <a:effectLst/>
                <a:latin typeface="+mn-lt"/>
                <a:ea typeface="+mn-ea"/>
                <a:cs typeface="+mn-cs"/>
              </a:rPr>
              <a:t>pthread_join</a:t>
            </a:r>
            <a:r>
              <a:rPr lang="zh-CN" altLang="en-US" sz="1200" b="1" i="0" u="none" strike="noStrike" kern="1200" dirty="0" smtClean="0">
                <a:solidFill>
                  <a:schemeClr val="tx1"/>
                </a:solidFill>
                <a:effectLst/>
                <a:latin typeface="+mn-lt"/>
                <a:ea typeface="+mn-ea"/>
                <a:cs typeface="+mn-cs"/>
              </a:rPr>
              <a:t>（）函数返回时，创建的线程才算终止，才能释放自己占用的系统资源。而分离线程不是这样子的，它没有被其他的线程所等待，自己运行结束了，线程也就终止了，马上释放系统资源。</a:t>
            </a:r>
            <a:r>
              <a:rPr lang="zh-CN" altLang="en-US" sz="1200" b="0" i="0" u="none" strike="noStrike" kern="1200" dirty="0" smtClean="0">
                <a:solidFill>
                  <a:schemeClr val="tx1"/>
                </a:solidFill>
                <a:effectLst/>
                <a:latin typeface="+mn-lt"/>
                <a:ea typeface="+mn-ea"/>
                <a:cs typeface="+mn-cs"/>
              </a:rPr>
              <a:t>程序员应该根据自己的需要，选择适当的分离状态。所以如果我们在创建线程时就知道不需要了解线程的终止状态，则可以</a:t>
            </a:r>
            <a:r>
              <a:rPr lang="en-US" altLang="zh-CN" sz="1200" b="0" i="0" u="none" strike="noStrike" kern="1200" dirty="0" err="1" smtClean="0">
                <a:solidFill>
                  <a:schemeClr val="tx1"/>
                </a:solidFill>
                <a:effectLst/>
                <a:latin typeface="+mn-lt"/>
                <a:ea typeface="+mn-ea"/>
                <a:cs typeface="+mn-cs"/>
              </a:rPr>
              <a:t>pthread_attr_t</a:t>
            </a:r>
            <a:r>
              <a:rPr lang="zh-CN" altLang="en-US" sz="1200" b="0" i="0" u="none" strike="noStrike" kern="1200" dirty="0" smtClean="0">
                <a:solidFill>
                  <a:schemeClr val="tx1"/>
                </a:solidFill>
                <a:effectLst/>
                <a:latin typeface="+mn-lt"/>
                <a:ea typeface="+mn-ea"/>
                <a:cs typeface="+mn-cs"/>
              </a:rPr>
              <a:t>结构中的</a:t>
            </a:r>
            <a:r>
              <a:rPr lang="en-US" altLang="zh-CN" sz="1200" b="0" i="0" u="none" strike="noStrike" kern="1200" dirty="0" err="1" smtClean="0">
                <a:solidFill>
                  <a:schemeClr val="tx1"/>
                </a:solidFill>
                <a:effectLst/>
                <a:latin typeface="+mn-lt"/>
                <a:ea typeface="+mn-ea"/>
                <a:cs typeface="+mn-cs"/>
              </a:rPr>
              <a:t>detachstate</a:t>
            </a:r>
            <a:r>
              <a:rPr lang="zh-CN" altLang="en-US" sz="1200" b="0" i="0" u="none" strike="noStrike" kern="1200" dirty="0" smtClean="0">
                <a:solidFill>
                  <a:schemeClr val="tx1"/>
                </a:solidFill>
                <a:effectLst/>
                <a:latin typeface="+mn-lt"/>
                <a:ea typeface="+mn-ea"/>
                <a:cs typeface="+mn-cs"/>
              </a:rPr>
              <a:t>线程属性，让线程以分离状态启动。</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A97490A-603D-41D1-AC30-63F814D744B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36AE2838-7D3F-4FD7-87B6-FFCB4FA179B7}"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AD9750F8-D4CB-4494-81A5-A2A9C128D11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6AE2838-7D3F-4FD7-87B6-FFCB4FA1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9750F8-D4CB-4494-81A5-A2A9C128D11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6AE2838-7D3F-4FD7-87B6-FFCB4FA1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9750F8-D4CB-4494-81A5-A2A9C128D11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AE2838-7D3F-4FD7-87B6-FFCB4FA1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9750F8-D4CB-4494-81A5-A2A9C128D11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6AE2838-7D3F-4FD7-87B6-FFCB4FA1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9750F8-D4CB-4494-81A5-A2A9C128D115}"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36AE2838-7D3F-4FD7-87B6-FFCB4FA1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9750F8-D4CB-4494-81A5-A2A9C128D115}"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6AE2838-7D3F-4FD7-87B6-FFCB4FA1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9750F8-D4CB-4494-81A5-A2A9C128D115}"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36AE2838-7D3F-4FD7-87B6-FFCB4FA179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9750F8-D4CB-4494-81A5-A2A9C128D115}"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6AE2838-7D3F-4FD7-87B6-FFCB4FA179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9750F8-D4CB-4494-81A5-A2A9C128D115}"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AE2838-7D3F-4FD7-87B6-FFCB4FA179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9750F8-D4CB-4494-81A5-A2A9C128D11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36AE2838-7D3F-4FD7-87B6-FFCB4FA1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9750F8-D4CB-4494-81A5-A2A9C128D115}"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36AE2838-7D3F-4FD7-87B6-FFCB4FA179B7}"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AD9750F8-D4CB-4494-81A5-A2A9C128D115}"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36AE2838-7D3F-4FD7-87B6-FFCB4FA179B7}"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AD9750F8-D4CB-4494-81A5-A2A9C128D11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kern="1800" dirty="0" smtClean="0">
                <a:latin typeface="Times New Roman" panose="02020603050405020304"/>
                <a:ea typeface="黑体" panose="02010609060101010101" charset="-122"/>
              </a:rPr>
              <a:t>实验</a:t>
            </a:r>
            <a:r>
              <a:rPr lang="en-US" altLang="zh-CN" b="0" kern="1800" dirty="0" smtClean="0">
                <a:latin typeface="Times New Roman" panose="02020603050405020304"/>
                <a:ea typeface="黑体" panose="02010609060101010101" charset="-122"/>
              </a:rPr>
              <a:t>3 Linux</a:t>
            </a:r>
            <a:r>
              <a:rPr lang="zh-CN" altLang="en-US" b="0" kern="1800" dirty="0" smtClean="0">
                <a:latin typeface="Times New Roman" panose="02020603050405020304"/>
                <a:ea typeface="黑体" panose="02010609060101010101" charset="-122"/>
              </a:rPr>
              <a:t>下的多线程编程实践</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fontScale="85000" lnSpcReduction="20000"/>
          </a:bodyPr>
          <a:lstStyle/>
          <a:p>
            <a:r>
              <a:rPr lang="zh-CN" altLang="en-US" dirty="0" smtClean="0"/>
              <a:t>实验目的</a:t>
            </a:r>
            <a:endParaRPr lang="en-US" altLang="zh-CN" dirty="0" smtClean="0"/>
          </a:p>
          <a:p>
            <a:pPr lvl="1"/>
            <a:r>
              <a:rPr lang="zh-CN" altLang="en-US" dirty="0" smtClean="0"/>
              <a:t>了解</a:t>
            </a:r>
            <a:r>
              <a:rPr lang="en-US" altLang="zh-CN" dirty="0" smtClean="0"/>
              <a:t>Linux</a:t>
            </a:r>
            <a:r>
              <a:rPr lang="zh-CN" altLang="en-US" dirty="0" smtClean="0"/>
              <a:t>系统多线程机制，熟悉线程运行的基本机制，了解线程属性，掌握多线程互斥机制。</a:t>
            </a:r>
            <a:endParaRPr lang="en-US" altLang="zh-CN" dirty="0" smtClean="0"/>
          </a:p>
          <a:p>
            <a:pPr lvl="1"/>
            <a:endParaRPr lang="en-US" altLang="zh-CN" dirty="0" smtClean="0"/>
          </a:p>
          <a:p>
            <a:r>
              <a:rPr lang="zh-CN" altLang="en-US" dirty="0" smtClean="0"/>
              <a:t>实验要求</a:t>
            </a:r>
            <a:endParaRPr lang="en-US" altLang="zh-CN" dirty="0"/>
          </a:p>
          <a:p>
            <a:pPr lvl="1"/>
            <a:r>
              <a:rPr lang="zh-CN" altLang="en-US" dirty="0" smtClean="0"/>
              <a:t>综合利用线程创建、线程销毁、信号量以及文件操作等函数</a:t>
            </a:r>
            <a:r>
              <a:rPr lang="zh-CN" altLang="en-US" dirty="0"/>
              <a:t>，</a:t>
            </a:r>
            <a:r>
              <a:rPr lang="zh-CN" altLang="en-US" dirty="0" smtClean="0"/>
              <a:t>实现生产者线程、消费者线程，并将生产和消费的过程在文件中记录并显示出来。</a:t>
            </a:r>
            <a:endParaRPr lang="zh-CN" altLang="en-US" dirty="0"/>
          </a:p>
          <a:p>
            <a:pPr lvl="1"/>
            <a:endParaRPr lang="en-US" altLang="zh-CN" dirty="0"/>
          </a:p>
          <a:p>
            <a:endParaRPr lang="en-US" altLang="zh-CN" dirty="0"/>
          </a:p>
          <a:p>
            <a:r>
              <a:rPr lang="zh-CN" altLang="en-US" dirty="0"/>
              <a:t>检查方式</a:t>
            </a:r>
            <a:endParaRPr lang="en-US" altLang="zh-CN" dirty="0"/>
          </a:p>
          <a:p>
            <a:pPr lvl="1"/>
            <a:r>
              <a:rPr lang="zh-CN" altLang="en-US" dirty="0"/>
              <a:t>上机编写代码并实现；</a:t>
            </a:r>
            <a:endParaRPr lang="en-US" altLang="zh-CN" dirty="0"/>
          </a:p>
          <a:p>
            <a:pPr lvl="1"/>
            <a:r>
              <a:rPr lang="zh-CN" altLang="en-US" dirty="0"/>
              <a:t>编译测试通过；</a:t>
            </a:r>
            <a:endParaRPr lang="en-US" altLang="zh-CN" dirty="0"/>
          </a:p>
          <a:p>
            <a:pPr lvl="1"/>
            <a:r>
              <a:rPr lang="zh-CN" altLang="en-US" dirty="0"/>
              <a:t>抽查代码过程分析；</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4</a:t>
            </a:r>
            <a:r>
              <a:rPr lang="zh-CN" altLang="en-US" b="0" i="0" u="none" strike="noStrike" kern="1800" baseline="0" smtClean="0">
                <a:latin typeface="Times New Roman" panose="02020603050405020304"/>
                <a:ea typeface="黑体" panose="02010609060101010101" charset="-122"/>
              </a:rPr>
              <a:t>．线程的分离状态</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线程的分离状态决定线程的终止方法。线程的分离状态有分离线程和非分离线程两种。设置线程分离状态的函数为：</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int pthread_attr_setdetachstate(pthread_attr_t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attr, int detachstate);</a:t>
            </a:r>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panose="02020603050405020304"/>
                <a:ea typeface="黑体" panose="02010609060101010101" charset="-122"/>
              </a:rPr>
              <a:t>线程</a:t>
            </a:r>
            <a:r>
              <a:rPr lang="zh-CN" altLang="en-US" b="0" i="0" u="none" strike="noStrike" kern="1800" baseline="0" dirty="0" smtClean="0">
                <a:latin typeface="Times New Roman" panose="02020603050405020304"/>
                <a:ea typeface="黑体" panose="02010609060101010101" charset="-122"/>
              </a:rPr>
              <a:t>间的互斥</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互斥锁是用来保护一段临界区的，它可以保证某时间段内只有一个线程在执行一段代码或者访问某个资源。</a:t>
            </a:r>
            <a:endParaRPr lang="en-US" altLang="zh-CN" b="0" i="0" u="none" strike="noStrike" baseline="0" smtClean="0">
              <a:latin typeface="Times New Roman" panose="02020603050405020304"/>
            </a:endParaRPr>
          </a:p>
          <a:p>
            <a:pPr lvl="0"/>
            <a:r>
              <a:rPr lang="en-US" altLang="zh-CN"/>
              <a:t>1</a:t>
            </a:r>
            <a:r>
              <a:rPr lang="zh-CN" altLang="zh-CN"/>
              <a:t>．线程互斥的函数</a:t>
            </a:r>
            <a:r>
              <a:rPr lang="zh-CN" altLang="zh-CN" smtClean="0"/>
              <a:t>介绍</a:t>
            </a:r>
            <a:endParaRPr lang="en-US" altLang="zh-CN" smtClean="0"/>
          </a:p>
          <a:p>
            <a:pPr lvl="0"/>
            <a:r>
              <a:rPr lang="en-US" altLang="zh-CN"/>
              <a:t>2</a:t>
            </a:r>
            <a:r>
              <a:rPr lang="zh-CN" altLang="zh-CN"/>
              <a:t>．线程互斥函数的例子</a:t>
            </a:r>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．线程互斥的函数介绍</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smtClean="0">
                <a:latin typeface="Times New Roman" panose="02020603050405020304"/>
              </a:rPr>
              <a:t>#include &lt;pthread.h&gt;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pthread_mutex_t fastmutex = PTHREAD_MUTEX_INITIALIZER;</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pthread_mutex_t recmutex = PTHREAD_RECURSIVE_MUTEX_INITIALIZER_NP;</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pthread_mutex_t errchkmutex = PTHREAD_ERRORCHECK_MUTEX_INITIALIZER_NP;</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pthread_mutex_init(pthread_mutex_t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mutex, const pthread_mutexattr_t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mutexattr);                                    /</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互斥初始化</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pthread_mutex_lock(pthread_mutex_t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mutex);</a:t>
            </a:r>
            <a:r>
              <a:rPr lang="zh-CN" altLang="en-US">
                <a:latin typeface="Times New Roman" panose="02020603050405020304"/>
              </a:rPr>
              <a:t> </a:t>
            </a:r>
            <a:r>
              <a:rPr lang="zh-CN" altLang="en-US" smtClean="0">
                <a:latin typeface="Times New Roman" panose="02020603050405020304"/>
              </a:rPr>
              <a:t>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锁定互斥</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pthread_mutex_trylock(pthread_mutex_t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mutex);</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互斥预锁定</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pthread_mutex_unlock(pthread_mutex_t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mutex);</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解锁互斥</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pthread_mutex_destroy(pthread_mutex_t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mutex);</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销毁互斥</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．线程互斥函数的例子</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panose="02020603050405020304"/>
              </a:rPr>
              <a:t>下面是一个线程互斥的例子。代码用线程互斥的方法构建了一个生产者和消费者的例子：建立了两个线程，函数</a:t>
            </a:r>
            <a:r>
              <a:rPr lang="en-US" altLang="zh-CN" b="0" i="0" u="none" strike="noStrike" baseline="0" smtClean="0">
                <a:latin typeface="Times New Roman" panose="02020603050405020304"/>
              </a:rPr>
              <a:t>producter_f()</a:t>
            </a:r>
            <a:r>
              <a:rPr lang="zh-CN" altLang="en-US" b="0" i="0" u="none" strike="noStrike" baseline="0" smtClean="0">
                <a:latin typeface="Times New Roman" panose="02020603050405020304"/>
              </a:rPr>
              <a:t>用于生产，函数</a:t>
            </a:r>
            <a:r>
              <a:rPr lang="en-US" altLang="zh-CN" b="0" i="0" u="none" strike="noStrike" baseline="0" smtClean="0">
                <a:latin typeface="Times New Roman" panose="02020603050405020304"/>
              </a:rPr>
              <a:t>consumer_f()</a:t>
            </a:r>
            <a:r>
              <a:rPr lang="zh-CN" altLang="en-US" b="0" i="0" u="none" strike="noStrike" baseline="0" smtClean="0">
                <a:latin typeface="Times New Roman" panose="02020603050405020304"/>
              </a:rPr>
              <a:t>用于消费。</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12</a:t>
            </a:r>
            <a:r>
              <a:rPr lang="zh-CN" altLang="en-US" b="0" i="0" u="none" strike="noStrike" baseline="0" smtClean="0">
                <a:latin typeface="Times New Roman" panose="02020603050405020304"/>
              </a:rPr>
              <a:t>	</a:t>
            </a:r>
            <a:r>
              <a:rPr lang="en-US" altLang="zh-CN" b="1" i="0" u="none" strike="noStrike" baseline="0" smtClean="0">
                <a:latin typeface="Times New Roman" panose="02020603050405020304"/>
              </a:rPr>
              <a:t>pthread_mutex_t mutex;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*互斥区*</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19</a:t>
            </a:r>
            <a:r>
              <a:rPr lang="zh-CN" altLang="en-US" b="0" i="0" u="none" strike="noStrike" baseline="0" smtClean="0">
                <a:latin typeface="Times New Roman" panose="02020603050405020304"/>
              </a:rPr>
              <a:t>	</a:t>
            </a:r>
            <a:r>
              <a:rPr lang="en-US" altLang="zh-CN" b="1" i="0" u="none" strike="noStrike" baseline="0" smtClean="0">
                <a:latin typeface="Times New Roman" panose="02020603050405020304"/>
              </a:rPr>
              <a:t>pthread_mutex_init (&amp;mutex,NULL);</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*初始化互斥*</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21</a:t>
            </a:r>
            <a:r>
              <a:rPr lang="zh-CN" altLang="en-US" b="0" i="0" u="none" strike="noStrike" baseline="0" smtClean="0">
                <a:latin typeface="Times New Roman" panose="02020603050405020304"/>
              </a:rPr>
              <a:t>	</a:t>
            </a:r>
            <a:r>
              <a:rPr lang="en-US" altLang="zh-CN" b="1" i="0" u="none" strike="noStrike" baseline="0" smtClean="0">
                <a:latin typeface="Times New Roman" panose="02020603050405020304"/>
              </a:rPr>
              <a:t>pthread_create(&amp;producter_t, NULL, (void*)producter_f,  NULL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*建立生产者线程*</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22</a:t>
            </a:r>
            <a:r>
              <a:rPr lang="zh-CN" altLang="en-US" b="0" i="0" u="none" strike="noStrike" baseline="0" smtClean="0">
                <a:latin typeface="Times New Roman" panose="02020603050405020304"/>
              </a:rPr>
              <a:t>	</a:t>
            </a:r>
            <a:r>
              <a:rPr lang="en-US" altLang="zh-CN" b="1" i="0" u="none" strike="noStrike" baseline="0" smtClean="0">
                <a:latin typeface="Times New Roman" panose="02020603050405020304"/>
              </a:rPr>
              <a:t>pthread_create(&amp;consumer_t, NULL, (void *)consumer_f, NULL);</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*建立消费者线程*</a:t>
            </a:r>
            <a:r>
              <a:rPr lang="en-US" altLang="zh-CN" b="0" i="0" u="none" strike="noStrike" baseline="0" smtClean="0">
                <a:latin typeface="Times New Roman" panose="02020603050405020304"/>
              </a:rPr>
              <a:t>/</a:t>
            </a:r>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panose="02020603050405020304"/>
                <a:ea typeface="黑体" panose="02010609060101010101" charset="-122"/>
              </a:rPr>
              <a:t>线程</a:t>
            </a:r>
            <a:r>
              <a:rPr lang="zh-CN" altLang="en-US" b="0" i="0" u="none" strike="noStrike" kern="1800" baseline="0" dirty="0" smtClean="0">
                <a:latin typeface="Times New Roman" panose="02020603050405020304"/>
                <a:ea typeface="黑体" panose="02010609060101010101" charset="-122"/>
              </a:rPr>
              <a:t>中使用信号量</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线程的信号量与进程的信号量类似，但是使用线程的信号量可以高效地完成基于线程的资源计数。信号量实际上是一个非负的整数计数器，用来实现对公共资源的控制。</a:t>
            </a:r>
            <a:endParaRPr lang="en-US" altLang="zh-CN" b="0" i="0" u="none" strike="noStrike" baseline="0" smtClean="0">
              <a:latin typeface="Times New Roman" panose="02020603050405020304"/>
            </a:endParaRPr>
          </a:p>
          <a:p>
            <a:pPr lvl="0"/>
            <a:r>
              <a:rPr lang="en-US" altLang="zh-CN"/>
              <a:t>1</a:t>
            </a:r>
            <a:r>
              <a:rPr lang="zh-CN" altLang="zh-CN"/>
              <a:t>．线程信号量初始化函数</a:t>
            </a:r>
            <a:r>
              <a:rPr lang="en-US" altLang="zh-CN"/>
              <a:t>sem_init</a:t>
            </a:r>
            <a:r>
              <a:rPr lang="en-US" altLang="zh-CN" smtClean="0"/>
              <a:t>()</a:t>
            </a:r>
            <a:endParaRPr lang="en-US" altLang="zh-CN" smtClean="0"/>
          </a:p>
          <a:p>
            <a:pPr lvl="0"/>
            <a:r>
              <a:rPr lang="en-US" altLang="zh-CN"/>
              <a:t>2</a:t>
            </a:r>
            <a:r>
              <a:rPr lang="zh-CN" altLang="zh-CN"/>
              <a:t>．线程信号量增加函数</a:t>
            </a:r>
            <a:r>
              <a:rPr lang="en-US" altLang="zh-CN"/>
              <a:t>sem_post</a:t>
            </a:r>
            <a:r>
              <a:rPr lang="en-US" altLang="zh-CN" smtClean="0"/>
              <a:t>()</a:t>
            </a:r>
            <a:endParaRPr lang="en-US" altLang="zh-CN" smtClean="0"/>
          </a:p>
          <a:p>
            <a:pPr lvl="0"/>
            <a:r>
              <a:rPr lang="en-US" altLang="zh-CN"/>
              <a:t>3</a:t>
            </a:r>
            <a:r>
              <a:rPr lang="zh-CN" altLang="zh-CN"/>
              <a:t>．线程信号量等待函数</a:t>
            </a:r>
            <a:r>
              <a:rPr lang="en-US" altLang="zh-CN"/>
              <a:t>sem_wait</a:t>
            </a:r>
            <a:r>
              <a:rPr lang="en-US" altLang="zh-CN" smtClean="0"/>
              <a:t>()</a:t>
            </a:r>
            <a:endParaRPr lang="en-US" altLang="zh-CN" smtClean="0"/>
          </a:p>
          <a:p>
            <a:pPr lvl="0"/>
            <a:r>
              <a:rPr lang="en-US" altLang="zh-CN"/>
              <a:t>4</a:t>
            </a:r>
            <a:r>
              <a:rPr lang="zh-CN" altLang="zh-CN"/>
              <a:t>．线程信号量销毁函数</a:t>
            </a:r>
            <a:r>
              <a:rPr lang="en-US" altLang="zh-CN"/>
              <a:t>sem_destroy</a:t>
            </a:r>
            <a:r>
              <a:rPr lang="en-US" altLang="zh-CN" smtClean="0"/>
              <a:t>()</a:t>
            </a:r>
            <a:endParaRPr lang="en-US" altLang="zh-CN" smtClean="0"/>
          </a:p>
          <a:p>
            <a:pPr lvl="0"/>
            <a:r>
              <a:rPr lang="en-US" altLang="zh-CN"/>
              <a:t>5</a:t>
            </a:r>
            <a:r>
              <a:rPr lang="zh-CN" altLang="zh-CN"/>
              <a:t>．线程信号量的例子</a:t>
            </a:r>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．线程信号量初始化函数</a:t>
            </a:r>
            <a:r>
              <a:rPr lang="en-US" altLang="zh-CN" b="0" i="0" u="none" strike="noStrike" kern="1800" baseline="0" smtClean="0">
                <a:latin typeface="Times New Roman" panose="02020603050405020304"/>
                <a:ea typeface="黑体" panose="02010609060101010101" charset="-122"/>
              </a:rPr>
              <a:t>sem_init()</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sem_init()</a:t>
            </a:r>
            <a:r>
              <a:rPr lang="zh-CN" altLang="en-US" b="0" i="0" u="none" strike="noStrike" baseline="0" smtClean="0">
                <a:latin typeface="Times New Roman" panose="02020603050405020304"/>
              </a:rPr>
              <a:t>函数用来初始化一个信号量。它的原型为：</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extern int sem_init __P ((sem_t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__sem, int __pshared, unsigned int __value));</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．线程信号量增加函数</a:t>
            </a:r>
            <a:r>
              <a:rPr lang="en-US" altLang="zh-CN" b="0" i="0" u="none" strike="noStrike" kern="1800" baseline="0" smtClean="0">
                <a:latin typeface="Times New Roman" panose="02020603050405020304"/>
                <a:ea typeface="黑体" panose="02010609060101010101" charset="-122"/>
              </a:rPr>
              <a:t>sem_post()</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sem_post()</a:t>
            </a:r>
            <a:r>
              <a:rPr lang="zh-CN" altLang="en-US" b="0" i="0" u="none" strike="noStrike" baseline="0" smtClean="0">
                <a:latin typeface="Times New Roman" panose="02020603050405020304"/>
              </a:rPr>
              <a:t>函数的作用是增加信号量的值，每次增加的值为</a:t>
            </a:r>
            <a:r>
              <a:rPr lang="en-US" altLang="zh-CN" b="0" i="0" u="none" strike="noStrike" baseline="0" smtClean="0">
                <a:latin typeface="Times New Roman" panose="02020603050405020304"/>
              </a:rPr>
              <a:t>1</a:t>
            </a:r>
            <a:r>
              <a:rPr lang="zh-CN" altLang="en-US" b="0" i="0" u="none" strike="noStrike" baseline="0" smtClean="0">
                <a:latin typeface="Times New Roman" panose="02020603050405020304"/>
              </a:rPr>
              <a:t>。当有线程等待这个信号量的时候，等待的线程将返回。函数的原型为：</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&lt;semaphore.h&gt;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sem_post(sem_t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sem);</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panose="02020603050405020304"/>
                <a:ea typeface="黑体" panose="02010609060101010101" charset="-122"/>
              </a:rPr>
              <a:t>3</a:t>
            </a:r>
            <a:r>
              <a:rPr lang="zh-CN" altLang="en-US" b="0" i="0" u="none" strike="noStrike" kern="1800" baseline="0" smtClean="0">
                <a:latin typeface="Times New Roman" panose="02020603050405020304"/>
                <a:ea typeface="黑体" panose="02010609060101010101" charset="-122"/>
              </a:rPr>
              <a:t>．线程信号量等待函数</a:t>
            </a:r>
            <a:r>
              <a:rPr lang="en-US" altLang="zh-CN" b="0" i="0" u="none" strike="noStrike" kern="1800" baseline="0" smtClean="0">
                <a:latin typeface="Times New Roman" panose="02020603050405020304"/>
                <a:ea typeface="黑体" panose="02010609060101010101" charset="-122"/>
              </a:rPr>
              <a:t>sem_wait()</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sem_wait()</a:t>
            </a:r>
            <a:r>
              <a:rPr lang="zh-CN" altLang="en-US" b="0" i="0" u="none" strike="noStrike" baseline="0" smtClean="0">
                <a:latin typeface="Times New Roman" panose="02020603050405020304"/>
              </a:rPr>
              <a:t>函数的作用是减少信号量的值，如果信号量的值为</a:t>
            </a:r>
            <a:r>
              <a:rPr lang="en-US" altLang="zh-CN" b="0" i="0" u="none" strike="noStrike" baseline="0" smtClean="0">
                <a:latin typeface="Times New Roman" panose="02020603050405020304"/>
              </a:rPr>
              <a:t>0</a:t>
            </a:r>
            <a:r>
              <a:rPr lang="zh-CN" altLang="en-US" b="0" i="0" u="none" strike="noStrike" baseline="0" smtClean="0">
                <a:latin typeface="Times New Roman" panose="02020603050405020304"/>
              </a:rPr>
              <a:t>，则线程会一直阻塞到信号量的值大于</a:t>
            </a:r>
            <a:r>
              <a:rPr lang="en-US" altLang="zh-CN" b="0" i="0" u="none" strike="noStrike" baseline="0" smtClean="0">
                <a:latin typeface="Times New Roman" panose="02020603050405020304"/>
              </a:rPr>
              <a:t>0</a:t>
            </a:r>
            <a:r>
              <a:rPr lang="zh-CN" altLang="en-US" b="0" i="0" u="none" strike="noStrike" baseline="0" smtClean="0">
                <a:latin typeface="Times New Roman" panose="02020603050405020304"/>
              </a:rPr>
              <a:t>为止。</a:t>
            </a:r>
            <a:r>
              <a:rPr lang="en-US" altLang="zh-CN" b="0" i="0" u="none" strike="noStrike" baseline="0" smtClean="0">
                <a:latin typeface="Times New Roman" panose="02020603050405020304"/>
              </a:rPr>
              <a:t>sem_wait()</a:t>
            </a:r>
            <a:r>
              <a:rPr lang="zh-CN" altLang="en-US" b="0" i="0" u="none" strike="noStrike" baseline="0" smtClean="0">
                <a:latin typeface="Times New Roman" panose="02020603050405020304"/>
              </a:rPr>
              <a:t>函数每次使信号量的值减少</a:t>
            </a:r>
            <a:r>
              <a:rPr lang="en-US" altLang="zh-CN" b="0" i="0" u="none" strike="noStrike" baseline="0" smtClean="0">
                <a:latin typeface="Times New Roman" panose="02020603050405020304"/>
              </a:rPr>
              <a:t>1</a:t>
            </a:r>
            <a:r>
              <a:rPr lang="zh-CN" altLang="en-US" b="0" i="0" u="none" strike="noStrike" baseline="0" smtClean="0">
                <a:latin typeface="Times New Roman" panose="02020603050405020304"/>
              </a:rPr>
              <a:t>，当信号量的值为</a:t>
            </a:r>
            <a:r>
              <a:rPr lang="en-US" altLang="zh-CN" b="0" i="0" u="none" strike="noStrike" baseline="0" smtClean="0">
                <a:latin typeface="Times New Roman" panose="02020603050405020304"/>
              </a:rPr>
              <a:t>0</a:t>
            </a:r>
            <a:r>
              <a:rPr lang="zh-CN" altLang="en-US" b="0" i="0" u="none" strike="noStrike" baseline="0" smtClean="0">
                <a:latin typeface="Times New Roman" panose="02020603050405020304"/>
              </a:rPr>
              <a:t>时不再减少。函数原型为：</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&lt;semaphore.h&gt;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sem_wait(sem_t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sem);</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panose="02020603050405020304"/>
                <a:ea typeface="黑体" panose="02010609060101010101" charset="-122"/>
              </a:rPr>
              <a:t>4</a:t>
            </a:r>
            <a:r>
              <a:rPr lang="zh-CN" altLang="en-US" b="0" i="0" u="none" strike="noStrike" kern="1800" baseline="0" smtClean="0">
                <a:latin typeface="Times New Roman" panose="02020603050405020304"/>
                <a:ea typeface="黑体" panose="02010609060101010101" charset="-122"/>
              </a:rPr>
              <a:t>．线程信号量销毁函数</a:t>
            </a:r>
            <a:r>
              <a:rPr lang="en-US" altLang="zh-CN" b="0" i="0" u="none" strike="noStrike" kern="1800" baseline="0" smtClean="0">
                <a:latin typeface="Times New Roman" panose="02020603050405020304"/>
                <a:ea typeface="黑体" panose="02010609060101010101" charset="-122"/>
              </a:rPr>
              <a:t>sem_destroy()</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sem_destroy()</a:t>
            </a:r>
            <a:r>
              <a:rPr lang="zh-CN" altLang="en-US" b="0" i="0" u="none" strike="noStrike" baseline="0" smtClean="0">
                <a:latin typeface="Times New Roman" panose="02020603050405020304"/>
              </a:rPr>
              <a:t>函数用来释放信号量</a:t>
            </a:r>
            <a:r>
              <a:rPr lang="en-US" altLang="zh-CN" b="0" i="0" u="none" strike="noStrike" baseline="0" smtClean="0">
                <a:latin typeface="Times New Roman" panose="02020603050405020304"/>
              </a:rPr>
              <a:t>sem</a:t>
            </a:r>
            <a:r>
              <a:rPr lang="zh-CN" altLang="en-US" b="0" i="0" u="none" strike="noStrike" baseline="0" smtClean="0">
                <a:latin typeface="Times New Roman" panose="02020603050405020304"/>
              </a:rPr>
              <a:t>，函数原型为：</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&lt;semaphore.h&gt;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sem_destroy(sem_t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sem);</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panose="02020603050405020304"/>
                <a:ea typeface="黑体" panose="02010609060101010101" charset="-122"/>
              </a:rPr>
              <a:t>文件</a:t>
            </a:r>
            <a:r>
              <a:rPr lang="zh-CN" altLang="en-US" b="0" i="0" u="none" strike="noStrike" kern="1800" baseline="0" dirty="0" smtClean="0">
                <a:latin typeface="Times New Roman" panose="02020603050405020304"/>
                <a:ea typeface="黑体" panose="02010609060101010101" charset="-122"/>
              </a:rPr>
              <a:t>操作</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在文件</a:t>
            </a:r>
            <a:r>
              <a:rPr lang="en-US" altLang="zh-CN" b="0" i="0" u="none" strike="noStrike" baseline="0" smtClean="0">
                <a:latin typeface="Times New Roman" panose="02020603050405020304"/>
              </a:rPr>
              <a:t>fs.h</a:t>
            </a:r>
            <a:r>
              <a:rPr lang="zh-CN" altLang="en-US" b="0" i="0" u="none" strike="noStrike" baseline="0" smtClean="0">
                <a:latin typeface="Times New Roman" panose="02020603050405020304"/>
              </a:rPr>
              <a:t>中定义了文件操作的结构，通常实际的文件系统都要实现对应的操作函数，例如打开文件</a:t>
            </a:r>
            <a:r>
              <a:rPr lang="en-US" altLang="zh-CN" b="0" i="0" u="none" strike="noStrike" baseline="0" smtClean="0">
                <a:latin typeface="Times New Roman" panose="02020603050405020304"/>
              </a:rPr>
              <a:t>open</a:t>
            </a:r>
            <a:r>
              <a:rPr lang="zh-CN" altLang="en-US" b="0" i="0" u="none" strike="noStrike" baseline="0" smtClean="0">
                <a:latin typeface="Times New Roman" panose="02020603050405020304"/>
              </a:rPr>
              <a:t>、关闭文件</a:t>
            </a:r>
            <a:r>
              <a:rPr lang="en-US" altLang="zh-CN" b="0" i="0" u="none" strike="noStrike" baseline="0" smtClean="0">
                <a:latin typeface="Times New Roman" panose="02020603050405020304"/>
              </a:rPr>
              <a:t>close</a:t>
            </a:r>
            <a:r>
              <a:rPr lang="zh-CN" altLang="en-US" b="0" i="0" u="none" strike="noStrike" baseline="0" smtClean="0">
                <a:latin typeface="Times New Roman" panose="02020603050405020304"/>
              </a:rPr>
              <a:t>、读取数据</a:t>
            </a:r>
            <a:r>
              <a:rPr lang="en-US" altLang="zh-CN" b="0" i="0" u="none" strike="noStrike" baseline="0" smtClean="0">
                <a:latin typeface="Times New Roman" panose="02020603050405020304"/>
              </a:rPr>
              <a:t>read</a:t>
            </a:r>
            <a:r>
              <a:rPr lang="zh-CN" altLang="en-US" b="0" i="0" u="none" strike="noStrike" baseline="0" smtClean="0">
                <a:latin typeface="Times New Roman" panose="02020603050405020304"/>
              </a:rPr>
              <a:t>和写入数据</a:t>
            </a:r>
            <a:r>
              <a:rPr lang="en-US" altLang="zh-CN" b="0" i="0" u="none" strike="noStrike" baseline="0" smtClean="0">
                <a:latin typeface="Times New Roman" panose="02020603050405020304"/>
              </a:rPr>
              <a:t>write</a:t>
            </a:r>
            <a:r>
              <a:rPr lang="zh-CN" altLang="en-US" b="0" i="0" u="none" strike="noStrike" baseline="0" smtClean="0">
                <a:latin typeface="Times New Roman" panose="02020603050405020304"/>
              </a:rPr>
              <a:t>等。</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panose="02020603050405020304"/>
                <a:ea typeface="黑体" panose="02010609060101010101" charset="-122"/>
              </a:rPr>
              <a:t>Linux</a:t>
            </a:r>
            <a:r>
              <a:rPr lang="zh-CN" altLang="en-US" b="0" i="0" u="none" strike="noStrike" kern="1800" baseline="0" dirty="0" smtClean="0">
                <a:latin typeface="Times New Roman" panose="02020603050405020304"/>
                <a:ea typeface="黑体" panose="02010609060101010101" charset="-122"/>
              </a:rPr>
              <a:t>下的线程</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r>
              <a:rPr lang="zh-CN" altLang="zh-CN" dirty="0" smtClean="0"/>
              <a:t>线程</a:t>
            </a:r>
            <a:r>
              <a:rPr lang="zh-CN" altLang="zh-CN" dirty="0"/>
              <a:t>创建函数</a:t>
            </a:r>
            <a:r>
              <a:rPr lang="en-US" altLang="zh-CN" dirty="0" err="1"/>
              <a:t>pthread_create</a:t>
            </a:r>
            <a:r>
              <a:rPr lang="en-US" altLang="zh-CN" dirty="0" smtClean="0"/>
              <a:t>()</a:t>
            </a:r>
            <a:endParaRPr lang="en-US" altLang="zh-CN" dirty="0" smtClean="0"/>
          </a:p>
          <a:p>
            <a:r>
              <a:rPr lang="zh-CN" altLang="zh-CN" dirty="0" smtClean="0"/>
              <a:t>线程</a:t>
            </a:r>
            <a:r>
              <a:rPr lang="zh-CN" altLang="zh-CN" dirty="0"/>
              <a:t>的结束函数</a:t>
            </a:r>
            <a:r>
              <a:rPr lang="en-US" altLang="zh-CN" dirty="0" err="1"/>
              <a:t>pthread_join</a:t>
            </a:r>
            <a:r>
              <a:rPr lang="en-US" altLang="zh-CN" dirty="0"/>
              <a:t>()</a:t>
            </a:r>
            <a:r>
              <a:rPr lang="zh-CN" altLang="zh-CN" dirty="0"/>
              <a:t>和</a:t>
            </a:r>
            <a:r>
              <a:rPr lang="en-US" altLang="zh-CN" dirty="0" err="1"/>
              <a:t>pthread_exit</a:t>
            </a:r>
            <a:r>
              <a:rPr lang="en-US" altLang="zh-CN" dirty="0" smtClean="0"/>
              <a:t>()</a:t>
            </a:r>
            <a:endParaRPr lang="en-US" altLang="zh-CN" dirty="0" smtClean="0"/>
          </a:p>
          <a:p>
            <a:r>
              <a:rPr lang="zh-CN" altLang="zh-CN" dirty="0" smtClean="0"/>
              <a:t>线程</a:t>
            </a:r>
            <a:r>
              <a:rPr lang="zh-CN" altLang="zh-CN" dirty="0"/>
              <a:t>的</a:t>
            </a:r>
            <a:r>
              <a:rPr lang="zh-CN" altLang="zh-CN" dirty="0" smtClean="0"/>
              <a:t>属性</a:t>
            </a:r>
            <a:endParaRPr lang="en-US" altLang="zh-CN" dirty="0" smtClean="0"/>
          </a:p>
          <a:p>
            <a:r>
              <a:rPr lang="zh-CN" altLang="zh-CN" dirty="0" smtClean="0"/>
              <a:t>线程</a:t>
            </a:r>
            <a:r>
              <a:rPr lang="zh-CN" altLang="zh-CN" dirty="0"/>
              <a:t>间的</a:t>
            </a:r>
            <a:r>
              <a:rPr lang="zh-CN" altLang="zh-CN" dirty="0" smtClean="0"/>
              <a:t>互斥</a:t>
            </a:r>
            <a:endParaRPr lang="en-US" altLang="zh-CN" dirty="0" smtClean="0"/>
          </a:p>
          <a:p>
            <a:r>
              <a:rPr lang="zh-CN" altLang="zh-CN" dirty="0" smtClean="0"/>
              <a:t>线程</a:t>
            </a:r>
            <a:r>
              <a:rPr lang="zh-CN" altLang="zh-CN" dirty="0"/>
              <a:t>中使用</a:t>
            </a:r>
            <a:r>
              <a:rPr lang="zh-CN" altLang="zh-CN" dirty="0" smtClean="0"/>
              <a:t>信号量</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panose="02020603050405020304"/>
                <a:ea typeface="黑体" panose="02010609060101010101" charset="-122"/>
              </a:rPr>
              <a:t>文件</a:t>
            </a:r>
            <a:r>
              <a:rPr lang="zh-CN" altLang="en-US" b="0" i="0" u="none" strike="noStrike" kern="1800" baseline="0" dirty="0" smtClean="0">
                <a:latin typeface="Times New Roman" panose="02020603050405020304"/>
                <a:ea typeface="黑体" panose="02010609060101010101" charset="-122"/>
              </a:rPr>
              <a:t>描述符</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在</a:t>
            </a:r>
            <a:r>
              <a:rPr lang="en-US" altLang="zh-CN" b="0" i="0" u="none" strike="noStrike" baseline="0" smtClean="0">
                <a:latin typeface="Times New Roman" panose="02020603050405020304"/>
              </a:rPr>
              <a:t>Linux</a:t>
            </a:r>
            <a:r>
              <a:rPr lang="zh-CN" altLang="en-US" b="0" i="0" u="none" strike="noStrike" baseline="0" smtClean="0">
                <a:latin typeface="Times New Roman" panose="02020603050405020304"/>
              </a:rPr>
              <a:t>下用文件描述符来表示设备文件和普通文件。文件描述符是一个整型的数据，所有对文件的操作都通过文件描述符实现。文件描述符的范围是</a:t>
            </a:r>
            <a:r>
              <a:rPr lang="en-US" altLang="zh-CN" b="0" i="0" u="none" strike="noStrike" baseline="0" smtClean="0">
                <a:latin typeface="Times New Roman" panose="02020603050405020304"/>
              </a:rPr>
              <a:t>0</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rPr>
              <a:t>OPEN_MAX</a:t>
            </a:r>
            <a:r>
              <a:rPr lang="zh-CN" altLang="en-US" b="0" i="0" u="none" strike="noStrike" baseline="0" smtClean="0">
                <a:latin typeface="Times New Roman" panose="02020603050405020304"/>
              </a:rPr>
              <a:t>。</a:t>
            </a:r>
            <a:endParaRPr lang="zh-CN" altLang="en-US"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在</a:t>
            </a:r>
            <a:r>
              <a:rPr lang="en-US" altLang="zh-CN" b="0" i="0" u="none" strike="noStrike" baseline="0" smtClean="0">
                <a:latin typeface="Times New Roman" panose="02020603050405020304"/>
              </a:rPr>
              <a:t>Linux</a:t>
            </a:r>
            <a:r>
              <a:rPr lang="zh-CN" altLang="en-US" b="0" i="0" u="none" strike="noStrike" baseline="0" smtClean="0">
                <a:latin typeface="Times New Roman" panose="02020603050405020304"/>
              </a:rPr>
              <a:t>系统中有</a:t>
            </a:r>
            <a:r>
              <a:rPr lang="en-US" altLang="zh-CN" b="0" i="0" u="none" strike="noStrike" baseline="0" smtClean="0">
                <a:latin typeface="Times New Roman" panose="02020603050405020304"/>
              </a:rPr>
              <a:t>3</a:t>
            </a:r>
            <a:r>
              <a:rPr lang="zh-CN" altLang="en-US" b="0" i="0" u="none" strike="noStrike" baseline="0" smtClean="0">
                <a:latin typeface="Times New Roman" panose="02020603050405020304"/>
              </a:rPr>
              <a:t>个已经分配的文件描述符，即标准输入、标准输出和标准错误，它们文件描述符的值分别为</a:t>
            </a:r>
            <a:r>
              <a:rPr lang="en-US" altLang="zh-CN" b="0" i="0" u="none" strike="noStrike" baseline="0" smtClean="0">
                <a:latin typeface="Times New Roman" panose="02020603050405020304"/>
              </a:rPr>
              <a:t>0</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rPr>
              <a:t>1</a:t>
            </a:r>
            <a:r>
              <a:rPr lang="zh-CN" altLang="en-US" b="0" i="0" u="none" strike="noStrike" baseline="0" smtClean="0">
                <a:latin typeface="Times New Roman" panose="02020603050405020304"/>
              </a:rPr>
              <a:t>和</a:t>
            </a:r>
            <a:r>
              <a:rPr lang="en-US" altLang="zh-CN" b="0" i="0" u="none" strike="noStrike" baseline="0" smtClean="0">
                <a:latin typeface="Times New Roman" panose="02020603050405020304"/>
              </a:rPr>
              <a:t>2</a:t>
            </a:r>
            <a:r>
              <a:rPr lang="zh-CN" altLang="en-US" b="0" i="0" u="none" strike="noStrike" baseline="0" smtClean="0">
                <a:latin typeface="Times New Roman" panose="02020603050405020304"/>
              </a:rPr>
              <a:t>。</a:t>
            </a:r>
            <a:endParaRPr lang="zh-CN" altLang="en-US" b="0" i="0" u="none" strike="noStrike" baseline="0" smtClean="0">
              <a:latin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panose="02020603050405020304"/>
                <a:ea typeface="黑体" panose="02010609060101010101" charset="-122"/>
              </a:rPr>
              <a:t>函数</a:t>
            </a:r>
            <a:r>
              <a:rPr lang="en-US" altLang="zh-CN" b="0" i="0" u="none" strike="noStrike" kern="1800" baseline="0" dirty="0" smtClean="0">
                <a:latin typeface="Times New Roman" panose="02020603050405020304"/>
                <a:ea typeface="黑体" panose="02010609060101010101" charset="-122"/>
              </a:rPr>
              <a:t>open()</a:t>
            </a:r>
            <a:r>
              <a:rPr lang="zh-CN" altLang="en-US" b="0" i="0" u="none" strike="noStrike" kern="1800" baseline="0" dirty="0" smtClean="0">
                <a:latin typeface="Times New Roman" panose="02020603050405020304"/>
                <a:ea typeface="黑体" panose="02010609060101010101" charset="-122"/>
              </a:rPr>
              <a:t>、</a:t>
            </a:r>
            <a:r>
              <a:rPr lang="en-US" altLang="zh-CN" b="0" i="0" u="none" strike="noStrike" kern="1800" baseline="0" dirty="0" smtClean="0">
                <a:latin typeface="Times New Roman" panose="02020603050405020304"/>
                <a:ea typeface="黑体" panose="02010609060101010101" charset="-122"/>
              </a:rPr>
              <a:t>create()</a:t>
            </a:r>
            <a:r>
              <a:rPr lang="zh-CN" altLang="en-US" b="0" i="0" u="none" strike="noStrike" kern="1800" baseline="0" dirty="0" smtClean="0">
                <a:latin typeface="Times New Roman" panose="02020603050405020304"/>
                <a:ea typeface="黑体" panose="02010609060101010101" charset="-122"/>
              </a:rPr>
              <a:t>介绍</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int open(const char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pathname, int flags);</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open(const char </a:t>
            </a:r>
            <a:r>
              <a:rPr lang="zh-CN" altLang="en-US" b="0" i="0" u="none" strike="noStrike" baseline="-25000" smtClean="0">
                <a:latin typeface="Times New Roman" panose="02020603050405020304"/>
              </a:rPr>
              <a:t>*</a:t>
            </a:r>
            <a:r>
              <a:rPr lang="fr-FR" altLang="zh-CN" b="0" i="0" u="none" strike="noStrike" baseline="0" smtClean="0">
                <a:latin typeface="Times New Roman" panose="02020603050405020304"/>
              </a:rPr>
              <a:t>pathname, int flags, mode_t mode);</a:t>
            </a:r>
            <a:endParaRPr lang="fr-FR"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panose="02020603050405020304"/>
                <a:ea typeface="黑体" panose="02010609060101010101" charset="-122"/>
              </a:rPr>
              <a:t>使用</a:t>
            </a:r>
            <a:r>
              <a:rPr lang="zh-CN" altLang="en-US" b="0" i="0" u="none" strike="noStrike" kern="1800" baseline="0" dirty="0" smtClean="0">
                <a:latin typeface="Times New Roman" panose="02020603050405020304"/>
                <a:ea typeface="黑体" panose="02010609060101010101" charset="-122"/>
              </a:rPr>
              <a:t>函数</a:t>
            </a:r>
            <a:r>
              <a:rPr lang="en-US" altLang="zh-CN" b="0" i="0" u="none" strike="noStrike" kern="1800" baseline="0" dirty="0" smtClean="0">
                <a:latin typeface="Times New Roman" panose="02020603050405020304"/>
                <a:ea typeface="黑体" panose="02010609060101010101" charset="-122"/>
              </a:rPr>
              <a:t>open()</a:t>
            </a:r>
            <a:r>
              <a:rPr lang="zh-CN" altLang="en-US" b="0" i="0" u="none" strike="noStrike" kern="1800" baseline="0" dirty="0" smtClean="0">
                <a:latin typeface="Times New Roman" panose="02020603050405020304"/>
                <a:ea typeface="黑体" panose="02010609060101010101" charset="-122"/>
              </a:rPr>
              <a:t>的例子</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r>
              <a:rPr lang="en-US" altLang="zh-CN" dirty="0"/>
              <a:t>	</a:t>
            </a:r>
            <a:r>
              <a:rPr lang="en-US" altLang="zh-CN" dirty="0" err="1"/>
              <a:t>fd</a:t>
            </a:r>
            <a:r>
              <a:rPr lang="en-US" altLang="zh-CN" dirty="0"/>
              <a:t> = open(</a:t>
            </a:r>
            <a:r>
              <a:rPr lang="en-US" altLang="zh-CN" dirty="0" err="1"/>
              <a:t>filename,O_RDWR</a:t>
            </a:r>
            <a:r>
              <a:rPr lang="en-US" altLang="zh-CN" dirty="0"/>
              <a:t>);					/*</a:t>
            </a:r>
            <a:r>
              <a:rPr lang="zh-CN" altLang="en-US" dirty="0"/>
              <a:t>打开文件为可读写方式*</a:t>
            </a:r>
            <a:r>
              <a:rPr lang="en-US" altLang="zh-CN" dirty="0"/>
              <a: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panose="02020603050405020304"/>
                <a:ea typeface="黑体" panose="02010609060101010101" charset="-122"/>
              </a:rPr>
              <a:t>close</a:t>
            </a:r>
            <a:r>
              <a:rPr lang="en-US" altLang="zh-CN" b="0" i="0" u="none" strike="noStrike" kern="1800" baseline="0" dirty="0" smtClean="0">
                <a:latin typeface="Times New Roman" panose="02020603050405020304"/>
                <a:ea typeface="黑体" panose="02010609060101010101" charset="-122"/>
              </a:rPr>
              <a:t>()</a:t>
            </a:r>
            <a:r>
              <a:rPr lang="zh-CN" altLang="en-US" b="0" i="0" u="none" strike="noStrike" kern="1800" baseline="0" dirty="0" smtClean="0">
                <a:latin typeface="Times New Roman" panose="02020603050405020304"/>
                <a:ea typeface="黑体" panose="02010609060101010101" charset="-122"/>
              </a:rPr>
              <a:t>函数介绍</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close()</a:t>
            </a:r>
            <a:r>
              <a:rPr lang="zh-CN" altLang="en-US" b="0" i="0" u="none" strike="noStrike" baseline="0" smtClean="0">
                <a:latin typeface="Times New Roman" panose="02020603050405020304"/>
              </a:rPr>
              <a:t>函数的原型如下：</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#include &lt;unistd.h&gt; </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close(int fd);</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panose="02020603050405020304"/>
                <a:ea typeface="黑体" panose="02010609060101010101" charset="-122"/>
              </a:rPr>
              <a:t>read</a:t>
            </a:r>
            <a:r>
              <a:rPr lang="en-US" altLang="zh-CN" b="0" i="0" u="none" strike="noStrike" kern="1800" baseline="0" dirty="0" smtClean="0">
                <a:latin typeface="Times New Roman" panose="02020603050405020304"/>
                <a:ea typeface="黑体" panose="02010609060101010101" charset="-122"/>
              </a:rPr>
              <a:t>()</a:t>
            </a:r>
            <a:r>
              <a:rPr lang="zh-CN" altLang="en-US" b="0" i="0" u="none" strike="noStrike" kern="1800" baseline="0" dirty="0" smtClean="0">
                <a:latin typeface="Times New Roman" panose="02020603050405020304"/>
                <a:ea typeface="黑体" panose="02010609060101010101" charset="-122"/>
              </a:rPr>
              <a:t>函数介绍</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使用这个函数需要将头文件</a:t>
            </a:r>
            <a:r>
              <a:rPr lang="en-US" altLang="zh-CN" b="0" i="0" u="none" strike="noStrike" baseline="0" smtClean="0">
                <a:latin typeface="Times New Roman" panose="02020603050405020304"/>
              </a:rPr>
              <a:t>unistd.h</a:t>
            </a:r>
            <a:r>
              <a:rPr lang="zh-CN" altLang="en-US" b="0" i="0" u="none" strike="noStrike" baseline="0" smtClean="0">
                <a:latin typeface="Times New Roman" panose="02020603050405020304"/>
              </a:rPr>
              <a:t>加入。</a:t>
            </a:r>
            <a:r>
              <a:rPr lang="en-US" altLang="zh-CN" b="0" i="0" u="none" strike="noStrike" baseline="0" smtClean="0">
                <a:latin typeface="Times New Roman" panose="02020603050405020304"/>
              </a:rPr>
              <a:t>read()</a:t>
            </a:r>
            <a:r>
              <a:rPr lang="zh-CN" altLang="en-US" b="0" i="0" u="none" strike="noStrike" baseline="0" smtClean="0">
                <a:latin typeface="Times New Roman" panose="02020603050405020304"/>
              </a:rPr>
              <a:t>函数的原型定义格式如下。</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ssize_t read(int fd, void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buf, size_t count);</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panose="02020603050405020304"/>
                <a:ea typeface="黑体" panose="02010609060101010101" charset="-122"/>
              </a:rPr>
              <a:t>read</a:t>
            </a:r>
            <a:r>
              <a:rPr lang="en-US" altLang="zh-CN" b="0" i="0" u="none" strike="noStrike" kern="1800" baseline="0" dirty="0" smtClean="0">
                <a:latin typeface="Times New Roman" panose="02020603050405020304"/>
                <a:ea typeface="黑体" panose="02010609060101010101" charset="-122"/>
              </a:rPr>
              <a:t>()</a:t>
            </a:r>
            <a:r>
              <a:rPr lang="zh-CN" altLang="en-US" b="0" i="0" u="none" strike="noStrike" kern="1800" baseline="0" dirty="0" smtClean="0">
                <a:latin typeface="Times New Roman" panose="02020603050405020304"/>
                <a:ea typeface="黑体" panose="02010609060101010101" charset="-122"/>
              </a:rPr>
              <a:t>函数的例子</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endParaRPr lang="en-US" altLang="zh-CN" dirty="0" smtClean="0"/>
          </a:p>
          <a:p>
            <a:endParaRPr lang="en-US" altLang="zh-CN" dirty="0"/>
          </a:p>
          <a:p>
            <a:r>
              <a:rPr lang="en-US" altLang="zh-CN" dirty="0"/>
              <a:t>		</a:t>
            </a:r>
            <a:r>
              <a:rPr lang="en-US" altLang="zh-CN" b="1" dirty="0" err="1"/>
              <a:t>fd</a:t>
            </a:r>
            <a:r>
              <a:rPr lang="en-US" altLang="zh-CN" b="1" dirty="0"/>
              <a:t> = open(</a:t>
            </a:r>
            <a:r>
              <a:rPr lang="en-US" altLang="zh-CN" b="1" dirty="0" err="1"/>
              <a:t>filename,O_RDONLY</a:t>
            </a:r>
            <a:r>
              <a:rPr lang="en-US" altLang="zh-CN" b="1" dirty="0"/>
              <a:t>);</a:t>
            </a:r>
            <a:r>
              <a:rPr lang="en-US" altLang="zh-CN" dirty="0"/>
              <a:t> 		/*</a:t>
            </a:r>
            <a:r>
              <a:rPr lang="zh-CN" altLang="zh-CN" dirty="0"/>
              <a:t>打开文件，如果文件不存在，则报</a:t>
            </a:r>
            <a:r>
              <a:rPr lang="zh-CN" altLang="zh-CN" dirty="0" smtClean="0"/>
              <a:t>错</a:t>
            </a:r>
            <a:r>
              <a:rPr lang="en-US" altLang="zh-CN" dirty="0" smtClean="0"/>
              <a:t>*/</a:t>
            </a:r>
            <a:endParaRPr lang="zh-CN" altLang="zh-CN"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panose="02020603050405020304"/>
                <a:ea typeface="黑体" panose="02010609060101010101" charset="-122"/>
              </a:rPr>
              <a:t>write</a:t>
            </a:r>
            <a:r>
              <a:rPr lang="en-US" altLang="zh-CN" b="0" i="0" u="none" strike="noStrike" kern="1800" baseline="0" dirty="0" smtClean="0">
                <a:latin typeface="Times New Roman" panose="02020603050405020304"/>
                <a:ea typeface="黑体" panose="02010609060101010101" charset="-122"/>
              </a:rPr>
              <a:t>()</a:t>
            </a:r>
            <a:r>
              <a:rPr lang="zh-CN" altLang="en-US" b="0" i="0" u="none" strike="noStrike" kern="1800" baseline="0" dirty="0" smtClean="0">
                <a:latin typeface="Times New Roman" panose="02020603050405020304"/>
                <a:ea typeface="黑体" panose="02010609060101010101" charset="-122"/>
              </a:rPr>
              <a:t>函数介绍</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panose="02020603050405020304"/>
              </a:rPr>
              <a:t>write()</a:t>
            </a:r>
            <a:r>
              <a:rPr lang="zh-CN" altLang="en-US" b="0" i="0" u="none" strike="noStrike" baseline="0" dirty="0" smtClean="0">
                <a:latin typeface="Times New Roman" panose="02020603050405020304"/>
              </a:rPr>
              <a:t>的函数原型如下。</a:t>
            </a:r>
            <a:endParaRPr lang="zh-CN" altLang="en-US" b="0" i="0" u="none" strike="noStrike" baseline="0" dirty="0" smtClean="0">
              <a:latin typeface="Times New Roman" panose="02020603050405020304"/>
            </a:endParaRPr>
          </a:p>
          <a:p>
            <a:pPr marR="0" lvl="0" rtl="0"/>
            <a:endParaRPr lang="zh-CN" altLang="en-US" b="0" i="0" u="none" strike="noStrike" baseline="0" dirty="0" smtClean="0">
              <a:latin typeface="Times New Roman" panose="02020603050405020304"/>
            </a:endParaRPr>
          </a:p>
          <a:p>
            <a:pPr marR="0" lvl="0" rtl="0"/>
            <a:r>
              <a:rPr lang="en-US" altLang="zh-CN" b="0" i="0" u="none" strike="noStrike" baseline="0" dirty="0" smtClean="0">
                <a:latin typeface="Times New Roman" panose="02020603050405020304"/>
              </a:rPr>
              <a:t>#include &lt;</a:t>
            </a:r>
            <a:r>
              <a:rPr lang="en-US" altLang="zh-CN" b="0" i="0" u="none" strike="noStrike" baseline="0" dirty="0" err="1" smtClean="0">
                <a:latin typeface="Times New Roman" panose="02020603050405020304"/>
              </a:rPr>
              <a:t>unistd.h</a:t>
            </a:r>
            <a:r>
              <a:rPr lang="en-US" altLang="zh-CN" b="0" i="0" u="none" strike="noStrike" baseline="0" dirty="0" smtClean="0">
                <a:latin typeface="Times New Roman" panose="02020603050405020304"/>
              </a:rPr>
              <a:t>&gt;</a:t>
            </a:r>
            <a:endParaRPr lang="en-US" altLang="zh-CN" b="0" i="0" u="none" strike="noStrike" baseline="0" dirty="0" smtClean="0">
              <a:latin typeface="Times New Roman" panose="02020603050405020304"/>
            </a:endParaRPr>
          </a:p>
          <a:p>
            <a:pPr marR="0" lvl="0" rtl="0"/>
            <a:r>
              <a:rPr lang="en-US" altLang="zh-CN" b="0" i="0" u="none" strike="noStrike" baseline="0" dirty="0" err="1" smtClean="0">
                <a:latin typeface="Times New Roman" panose="02020603050405020304"/>
              </a:rPr>
              <a:t>ssize_t</a:t>
            </a:r>
            <a:r>
              <a:rPr lang="en-US" altLang="zh-CN" b="0" i="0" u="none" strike="noStrike" baseline="0" dirty="0" smtClean="0">
                <a:latin typeface="Times New Roman" panose="02020603050405020304"/>
              </a:rPr>
              <a:t> write(</a:t>
            </a:r>
            <a:r>
              <a:rPr lang="en-US" altLang="zh-CN" b="0" i="0" u="none" strike="noStrike" baseline="0" dirty="0" err="1" smtClean="0">
                <a:latin typeface="Times New Roman" panose="02020603050405020304"/>
              </a:rPr>
              <a:t>int</a:t>
            </a:r>
            <a:r>
              <a:rPr lang="en-US" altLang="zh-CN" b="0" i="0" u="none" strike="noStrike" baseline="0" dirty="0" smtClean="0">
                <a:latin typeface="Times New Roman" panose="02020603050405020304"/>
              </a:rPr>
              <a:t> </a:t>
            </a:r>
            <a:r>
              <a:rPr lang="en-US" altLang="zh-CN" b="0" i="0" u="none" strike="noStrike" baseline="0" dirty="0" err="1" smtClean="0">
                <a:latin typeface="Times New Roman" panose="02020603050405020304"/>
              </a:rPr>
              <a:t>fd</a:t>
            </a:r>
            <a:r>
              <a:rPr lang="en-US" altLang="zh-CN" b="0" i="0" u="none" strike="noStrike" baseline="0" dirty="0" smtClean="0">
                <a:latin typeface="Times New Roman" panose="02020603050405020304"/>
              </a:rPr>
              <a:t>, </a:t>
            </a:r>
            <a:r>
              <a:rPr lang="en-US" altLang="zh-CN" b="0" i="0" u="none" strike="noStrike" baseline="0" dirty="0" err="1" smtClean="0">
                <a:latin typeface="Times New Roman" panose="02020603050405020304"/>
              </a:rPr>
              <a:t>const</a:t>
            </a:r>
            <a:r>
              <a:rPr lang="en-US" altLang="zh-CN" b="0" i="0" u="none" strike="noStrike" baseline="0" dirty="0" smtClean="0">
                <a:latin typeface="Times New Roman" panose="02020603050405020304"/>
              </a:rPr>
              <a:t> void </a:t>
            </a:r>
            <a:r>
              <a:rPr lang="zh-CN" altLang="en-US" b="0" i="0" u="none" strike="noStrike" baseline="-25000" dirty="0" smtClean="0">
                <a:latin typeface="Times New Roman" panose="02020603050405020304"/>
              </a:rPr>
              <a:t>*</a:t>
            </a:r>
            <a:r>
              <a:rPr lang="en-US" altLang="zh-CN" b="0" i="0" u="none" strike="noStrike" baseline="0" dirty="0" err="1" smtClean="0">
                <a:latin typeface="Times New Roman" panose="02020603050405020304"/>
              </a:rPr>
              <a:t>buf</a:t>
            </a:r>
            <a:r>
              <a:rPr lang="en-US" altLang="zh-CN" b="0" i="0" u="none" strike="noStrike" baseline="0" dirty="0" smtClean="0">
                <a:latin typeface="Times New Roman" panose="02020603050405020304"/>
              </a:rPr>
              <a:t>, </a:t>
            </a:r>
            <a:r>
              <a:rPr lang="en-US" altLang="zh-CN" b="0" i="0" u="none" strike="noStrike" baseline="0" dirty="0" err="1" smtClean="0">
                <a:latin typeface="Times New Roman" panose="02020603050405020304"/>
              </a:rPr>
              <a:t>size_t</a:t>
            </a:r>
            <a:r>
              <a:rPr lang="en-US" altLang="zh-CN" b="0" i="0" u="none" strike="noStrike" baseline="0" dirty="0" smtClean="0">
                <a:latin typeface="Times New Roman" panose="02020603050405020304"/>
              </a:rPr>
              <a:t> count);</a:t>
            </a:r>
            <a:endParaRPr lang="en-US" altLang="zh-CN" b="0" i="0" u="none" strike="noStrike" baseline="0" dirty="0" smtClean="0">
              <a:latin typeface="Times New Roman" panose="02020603050405020304"/>
            </a:endParaRPr>
          </a:p>
          <a:p>
            <a:pPr marR="0" lvl="0" rtl="0"/>
            <a:endParaRPr lang="zh-CN" altLang="en-US" b="0" i="0" u="none" strike="noStrike" baseline="0" dirty="0" smtClean="0">
              <a:latin typeface="Times New Roman" panose="02020603050405020304"/>
            </a:endParaRPr>
          </a:p>
          <a:p>
            <a:pPr marR="0" lvl="0" rtl="0"/>
            <a:r>
              <a:rPr lang="zh-CN" altLang="en-US" b="0" i="0" u="none" strike="noStrike" baseline="0" dirty="0" smtClean="0">
                <a:latin typeface="Times New Roman" panose="02020603050405020304"/>
              </a:rPr>
              <a:t>函数操作成功会返回写入的字节数，当出错的时候返回</a:t>
            </a:r>
            <a:r>
              <a:rPr lang="en-US" altLang="zh-CN" b="0" i="0" u="none" strike="noStrike" baseline="0" dirty="0" smtClean="0">
                <a:latin typeface="Times New Roman" panose="02020603050405020304"/>
              </a:rPr>
              <a:t>–1</a:t>
            </a:r>
            <a:r>
              <a:rPr lang="zh-CN" altLang="en-US" b="0" i="0" u="none" strike="noStrike" baseline="0" dirty="0" smtClean="0">
                <a:latin typeface="Times New Roman" panose="02020603050405020304"/>
              </a:rPr>
              <a:t>。出错的原因有多种，像磁盘已满，或者文件大小超出系统的设置，例如</a:t>
            </a:r>
            <a:r>
              <a:rPr lang="en-US" altLang="zh-CN" b="0" i="0" u="none" strike="noStrike" baseline="0" dirty="0" err="1" smtClean="0">
                <a:latin typeface="Times New Roman" panose="02020603050405020304"/>
              </a:rPr>
              <a:t>ext2</a:t>
            </a:r>
            <a:r>
              <a:rPr lang="zh-CN" altLang="en-US" b="0" i="0" u="none" strike="noStrike" baseline="0" dirty="0" smtClean="0">
                <a:latin typeface="Times New Roman" panose="02020603050405020304"/>
              </a:rPr>
              <a:t>下的文件大小限制为</a:t>
            </a:r>
            <a:r>
              <a:rPr lang="en-US" altLang="zh-CN" b="0" i="0" u="none" strike="noStrike" baseline="0" dirty="0" err="1" smtClean="0">
                <a:latin typeface="Times New Roman" panose="02020603050405020304"/>
              </a:rPr>
              <a:t>2Gbytes</a:t>
            </a:r>
            <a:r>
              <a:rPr lang="zh-CN" altLang="en-US" b="0" i="0" u="none" strike="noStrike" baseline="0" dirty="0" smtClean="0">
                <a:latin typeface="Times New Roman" panose="02020603050405020304"/>
              </a:rPr>
              <a:t>等。</a:t>
            </a:r>
            <a:endParaRPr lang="zh-CN" altLang="en-US" b="0" i="0" u="none" strike="noStrike" baseline="0" dirty="0" smtClean="0">
              <a:latin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panose="02020603050405020304"/>
                <a:ea typeface="黑体" panose="02010609060101010101" charset="-122"/>
              </a:rPr>
              <a:t>write</a:t>
            </a:r>
            <a:r>
              <a:rPr lang="en-US" altLang="zh-CN" b="0" i="0" u="none" strike="noStrike" kern="1800" baseline="0" dirty="0" smtClean="0">
                <a:latin typeface="Times New Roman" panose="02020603050405020304"/>
                <a:ea typeface="黑体" panose="02010609060101010101" charset="-122"/>
              </a:rPr>
              <a:t>()</a:t>
            </a:r>
            <a:r>
              <a:rPr lang="zh-CN" altLang="en-US" b="0" i="0" u="none" strike="noStrike" kern="1800" baseline="0" dirty="0" smtClean="0">
                <a:latin typeface="Times New Roman" panose="02020603050405020304"/>
                <a:ea typeface="黑体" panose="02010609060101010101" charset="-122"/>
              </a:rPr>
              <a:t>函数的例子</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endParaRPr lang="en-US" altLang="zh-CN" dirty="0" smtClean="0"/>
          </a:p>
          <a:p>
            <a:endParaRPr lang="en-US" altLang="zh-CN" dirty="0"/>
          </a:p>
          <a:p>
            <a:r>
              <a:rPr lang="en-US" altLang="zh-CN" dirty="0" smtClean="0"/>
              <a:t>size </a:t>
            </a:r>
            <a:r>
              <a:rPr lang="en-US" altLang="zh-CN" dirty="0"/>
              <a:t>= write(</a:t>
            </a:r>
            <a:r>
              <a:rPr lang="en-US" altLang="zh-CN" dirty="0" err="1"/>
              <a:t>fd</a:t>
            </a:r>
            <a:r>
              <a:rPr lang="en-US" altLang="zh-CN" dirty="0"/>
              <a:t>, </a:t>
            </a:r>
            <a:r>
              <a:rPr lang="en-US" altLang="zh-CN" dirty="0" err="1"/>
              <a:t>buf,strlen</a:t>
            </a:r>
            <a:r>
              <a:rPr lang="en-US" altLang="zh-CN" dirty="0"/>
              <a:t>(</a:t>
            </a:r>
            <a:r>
              <a:rPr lang="en-US" altLang="zh-CN" dirty="0" err="1"/>
              <a:t>buf</a:t>
            </a:r>
            <a:r>
              <a:rPr lang="en-US" altLang="zh-CN" dirty="0"/>
              <a:t>)); 		/*</a:t>
            </a:r>
            <a:r>
              <a:rPr lang="zh-CN" altLang="en-US" dirty="0"/>
              <a:t>将数据写入到文件</a:t>
            </a:r>
            <a:r>
              <a:rPr lang="en-US" altLang="zh-CN" dirty="0" err="1"/>
              <a:t>test.txt</a:t>
            </a:r>
            <a:r>
              <a:rPr lang="zh-CN" altLang="en-US" dirty="0" smtClean="0"/>
              <a:t>中*</a:t>
            </a:r>
            <a:r>
              <a:rPr lang="en-US" altLang="zh-CN"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panose="02020603050405020304"/>
                <a:ea typeface="黑体" panose="02010609060101010101" charset="-122"/>
              </a:rPr>
              <a:t>多线程支持</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panose="02020603050405020304"/>
              </a:rPr>
              <a:t>Linux</a:t>
            </a:r>
            <a:r>
              <a:rPr lang="zh-CN" altLang="en-US" b="0" i="0" u="none" strike="noStrike" baseline="0" dirty="0" smtClean="0">
                <a:latin typeface="Times New Roman" panose="02020603050405020304"/>
              </a:rPr>
              <a:t>系统下的多线程遵循</a:t>
            </a:r>
            <a:r>
              <a:rPr lang="en-US" altLang="zh-CN" b="0" i="0" u="none" strike="noStrike" baseline="0" dirty="0" smtClean="0">
                <a:latin typeface="Times New Roman" panose="02020603050405020304"/>
              </a:rPr>
              <a:t>POSIX</a:t>
            </a:r>
            <a:r>
              <a:rPr lang="zh-CN" altLang="en-US" b="0" i="0" u="none" strike="noStrike" baseline="0" dirty="0" smtClean="0">
                <a:latin typeface="Times New Roman" panose="02020603050405020304"/>
              </a:rPr>
              <a:t>标准。编写</a:t>
            </a:r>
            <a:r>
              <a:rPr lang="en-US" altLang="zh-CN" b="0" i="0" u="none" strike="noStrike" baseline="0" dirty="0" smtClean="0">
                <a:latin typeface="Times New Roman" panose="02020603050405020304"/>
              </a:rPr>
              <a:t>Linux</a:t>
            </a:r>
            <a:r>
              <a:rPr lang="zh-CN" altLang="en-US" b="0" i="0" u="none" strike="noStrike" baseline="0" dirty="0" smtClean="0">
                <a:latin typeface="Times New Roman" panose="02020603050405020304"/>
              </a:rPr>
              <a:t>下的线程需要包含头文件</a:t>
            </a:r>
            <a:r>
              <a:rPr lang="en-US" altLang="zh-CN" b="0" i="0" u="none" strike="noStrike" baseline="0" dirty="0" err="1" smtClean="0">
                <a:latin typeface="Times New Roman" panose="02020603050405020304"/>
              </a:rPr>
              <a:t>pthread.h</a:t>
            </a:r>
            <a:r>
              <a:rPr lang="zh-CN" altLang="en-US" b="0" i="0" u="none" strike="noStrike" baseline="0" dirty="0" smtClean="0">
                <a:latin typeface="Times New Roman" panose="02020603050405020304"/>
              </a:rPr>
              <a:t>，在生成可执行文件的时候需要链接库</a:t>
            </a:r>
            <a:r>
              <a:rPr lang="en-US" altLang="zh-CN" b="0" i="0" u="none" strike="noStrike" baseline="0" dirty="0" err="1" smtClean="0">
                <a:latin typeface="Times New Roman" panose="02020603050405020304"/>
              </a:rPr>
              <a:t>libpthread.a</a:t>
            </a:r>
            <a:r>
              <a:rPr lang="zh-CN" altLang="en-US" b="0" i="0" u="none" strike="noStrike" baseline="0" dirty="0" smtClean="0">
                <a:latin typeface="Times New Roman" panose="02020603050405020304"/>
              </a:rPr>
              <a:t>或者</a:t>
            </a:r>
            <a:r>
              <a:rPr lang="en-US" altLang="zh-CN" b="0" i="0" u="none" strike="noStrike" baseline="0" dirty="0" smtClean="0">
                <a:latin typeface="Times New Roman" panose="02020603050405020304"/>
              </a:rPr>
              <a:t>libpthread.so</a:t>
            </a:r>
            <a:r>
              <a:rPr lang="zh-CN" altLang="en-US" b="0" i="0" u="none" strike="noStrike" baseline="0" dirty="0" smtClean="0">
                <a:latin typeface="Times New Roman" panose="02020603050405020304"/>
              </a:rPr>
              <a:t>。</a:t>
            </a:r>
            <a:endParaRPr lang="zh-CN" altLang="en-US" b="0" i="0" u="none" strike="noStrike" baseline="0" dirty="0" smtClean="0">
              <a:latin typeface="Times New Roman" panose="02020603050405020304"/>
            </a:endParaRPr>
          </a:p>
          <a:p>
            <a:pPr marR="0" lvl="0" rtl="0"/>
            <a:r>
              <a:rPr lang="zh-CN" altLang="en-US" b="0" i="0" u="none" strike="noStrike" baseline="0" dirty="0" smtClean="0">
                <a:latin typeface="Times New Roman" panose="02020603050405020304"/>
              </a:rPr>
              <a:t>	</a:t>
            </a:r>
            <a:r>
              <a:rPr lang="en-US" altLang="zh-CN" b="1" i="0" u="none" strike="noStrike" baseline="0" dirty="0" smtClean="0">
                <a:latin typeface="Times New Roman" panose="02020603050405020304"/>
              </a:rPr>
              <a:t>ret = </a:t>
            </a:r>
            <a:r>
              <a:rPr lang="en-US" altLang="zh-CN" b="1" i="0" u="none" strike="noStrike" baseline="0" dirty="0" err="1" smtClean="0">
                <a:latin typeface="Times New Roman" panose="02020603050405020304"/>
              </a:rPr>
              <a:t>pthread_create</a:t>
            </a:r>
            <a:r>
              <a:rPr lang="en-US" altLang="zh-CN" b="1" i="0" u="none" strike="noStrike" baseline="0" dirty="0" smtClean="0">
                <a:latin typeface="Times New Roman" panose="02020603050405020304"/>
              </a:rPr>
              <a:t>(&amp;</a:t>
            </a:r>
            <a:r>
              <a:rPr lang="en-US" altLang="zh-CN" b="1" i="0" u="none" strike="noStrike" baseline="0" dirty="0" err="1" smtClean="0">
                <a:latin typeface="Times New Roman" panose="02020603050405020304"/>
              </a:rPr>
              <a:t>pt</a:t>
            </a:r>
            <a:r>
              <a:rPr lang="en-US" altLang="zh-CN" b="1" i="0" u="none" strike="noStrike" baseline="0" dirty="0" smtClean="0">
                <a:latin typeface="Times New Roman" panose="02020603050405020304"/>
              </a:rPr>
              <a:t>, NULL, (void*) </a:t>
            </a:r>
            <a:r>
              <a:rPr lang="en-US" altLang="zh-CN" b="1" i="0" u="none" strike="noStrike" baseline="0" dirty="0" err="1" smtClean="0">
                <a:latin typeface="Times New Roman" panose="02020603050405020304"/>
              </a:rPr>
              <a:t>start_routine</a:t>
            </a:r>
            <a:r>
              <a:rPr lang="en-US" altLang="zh-CN" b="1" i="0" u="none" strike="noStrike" baseline="0" dirty="0" smtClean="0">
                <a:latin typeface="Times New Roman" panose="02020603050405020304"/>
              </a:rPr>
              <a:t>, &amp;run);</a:t>
            </a:r>
            <a:r>
              <a:rPr lang="zh-CN" altLang="en-US" b="0" i="0" u="none" strike="noStrike" baseline="0" dirty="0" smtClean="0">
                <a:latin typeface="Times New Roman" panose="02020603050405020304"/>
              </a:rPr>
              <a:t>	     </a:t>
            </a:r>
            <a:r>
              <a:rPr lang="en-US" altLang="zh-CN" b="0" i="0" u="none" strike="noStrike" baseline="0" dirty="0" smtClean="0">
                <a:latin typeface="Times New Roman" panose="02020603050405020304"/>
              </a:rPr>
              <a:t>/</a:t>
            </a:r>
            <a:r>
              <a:rPr lang="zh-CN" altLang="en-US" b="0" i="0" u="none" strike="noStrike" baseline="0" dirty="0" smtClean="0">
                <a:latin typeface="Times New Roman" panose="02020603050405020304"/>
              </a:rPr>
              <a:t>*建立线程*</a:t>
            </a:r>
            <a:r>
              <a:rPr lang="en-US" altLang="zh-CN" b="0" i="0" u="none" strike="noStrike" baseline="0" dirty="0" smtClean="0">
                <a:latin typeface="Times New Roman" panose="02020603050405020304"/>
              </a:rPr>
              <a:t>/</a:t>
            </a:r>
            <a:endParaRPr lang="en-US" altLang="zh-CN" b="0" i="0" u="none" strike="noStrike" baseline="0" dirty="0" smtClean="0">
              <a:latin typeface="Times New Roman" panose="02020603050405020304"/>
            </a:endParaRPr>
          </a:p>
          <a:p>
            <a:pPr marR="0" lvl="0" rtl="0"/>
            <a:r>
              <a:rPr lang="zh-CN" altLang="en-US" b="0" i="0" u="none" strike="noStrike" baseline="0" dirty="0" smtClean="0">
                <a:latin typeface="Times New Roman" panose="02020603050405020304"/>
              </a:rPr>
              <a:t>	</a:t>
            </a:r>
            <a:r>
              <a:rPr lang="en-US" altLang="zh-CN" b="1" i="0" u="none" strike="noStrike" baseline="0" dirty="0" err="1" smtClean="0">
                <a:latin typeface="Times New Roman" panose="02020603050405020304"/>
              </a:rPr>
              <a:t>pthread_join</a:t>
            </a:r>
            <a:r>
              <a:rPr lang="en-US" altLang="zh-CN" b="1" i="0" u="none" strike="noStrike" baseline="0" dirty="0" smtClean="0">
                <a:latin typeface="Times New Roman" panose="02020603050405020304"/>
              </a:rPr>
              <a:t>(</a:t>
            </a:r>
            <a:r>
              <a:rPr lang="en-US" altLang="zh-CN" b="1" i="0" u="none" strike="noStrike" baseline="0" dirty="0" err="1" smtClean="0">
                <a:latin typeface="Times New Roman" panose="02020603050405020304"/>
              </a:rPr>
              <a:t>pt</a:t>
            </a:r>
            <a:r>
              <a:rPr lang="en-US" altLang="zh-CN" b="1" i="0" u="none" strike="noStrike" baseline="0" dirty="0" smtClean="0">
                <a:latin typeface="Times New Roman" panose="02020603050405020304"/>
              </a:rPr>
              <a:t>,(void*)&amp;</a:t>
            </a:r>
            <a:r>
              <a:rPr lang="en-US" altLang="zh-CN" b="1" i="0" u="none" strike="noStrike" baseline="0" dirty="0" err="1" smtClean="0">
                <a:latin typeface="Times New Roman" panose="02020603050405020304"/>
              </a:rPr>
              <a:t>ret_join</a:t>
            </a:r>
            <a:r>
              <a:rPr lang="en-US" altLang="zh-CN" b="1" i="0" u="none" strike="noStrike" baseline="0" dirty="0" smtClean="0">
                <a:latin typeface="Times New Roman" panose="02020603050405020304"/>
              </a:rPr>
              <a:t>); </a:t>
            </a:r>
            <a:r>
              <a:rPr lang="en-US" altLang="zh-CN" b="0" i="0" u="none" strike="noStrike" baseline="0" dirty="0" smtClean="0">
                <a:latin typeface="Times New Roman" panose="02020603050405020304"/>
              </a:rPr>
              <a:t>/</a:t>
            </a:r>
            <a:r>
              <a:rPr lang="zh-CN" altLang="en-US" b="0" i="0" u="none" strike="noStrike" baseline="0" dirty="0" smtClean="0">
                <a:latin typeface="Times New Roman" panose="02020603050405020304"/>
              </a:rPr>
              <a:t>*等待线程退出*</a:t>
            </a:r>
            <a:r>
              <a:rPr lang="en-US" altLang="zh-CN" b="0" i="0" u="none" strike="noStrike" baseline="0" dirty="0" smtClean="0">
                <a:latin typeface="Times New Roman" panose="02020603050405020304"/>
              </a:rPr>
              <a:t>/</a:t>
            </a:r>
            <a:endParaRPr lang="en-US" altLang="zh-CN" b="0" i="0" u="none" strike="noStrike" baseline="0" dirty="0" smtClean="0">
              <a:latin typeface="Times New Roman" panose="02020603050405020304"/>
            </a:endParaRPr>
          </a:p>
          <a:p>
            <a:pPr marR="0" lvl="0" rtl="0"/>
            <a:endParaRPr lang="zh-CN" altLang="en-US" b="0" i="0" u="none" strike="noStrike" baseline="0" dirty="0" smtClean="0">
              <a:latin typeface="Times New Roman" panose="020206030504050203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dirty="0" smtClean="0">
                <a:latin typeface="Times New Roman" panose="02020603050405020304"/>
                <a:ea typeface="黑体" panose="02010609060101010101" charset="-122"/>
              </a:rPr>
              <a:t>线程</a:t>
            </a:r>
            <a:r>
              <a:rPr lang="zh-CN" altLang="en-US" b="0" i="0" u="none" strike="noStrike" kern="1800" baseline="0" dirty="0" smtClean="0">
                <a:latin typeface="Times New Roman" panose="02020603050405020304"/>
                <a:ea typeface="黑体" panose="02010609060101010101" charset="-122"/>
              </a:rPr>
              <a:t>创建函数</a:t>
            </a:r>
            <a:r>
              <a:rPr lang="en-US" altLang="zh-CN" b="0" i="0" u="none" strike="noStrike" kern="1800" baseline="0" dirty="0" err="1" smtClean="0">
                <a:latin typeface="Times New Roman" panose="02020603050405020304"/>
                <a:ea typeface="黑体" panose="02010609060101010101" charset="-122"/>
              </a:rPr>
              <a:t>pthread_create</a:t>
            </a:r>
            <a:r>
              <a:rPr lang="en-US" altLang="zh-CN" b="0" i="0" u="none" strike="noStrike" kern="1800" baseline="0" dirty="0" smtClean="0">
                <a:latin typeface="Times New Roman" panose="02020603050405020304"/>
                <a:ea typeface="黑体" panose="02010609060101010101" charset="-122"/>
              </a:rPr>
              <a:t>()</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panose="02020603050405020304"/>
              </a:rPr>
              <a:t>在</a:t>
            </a:r>
            <a:r>
              <a:rPr lang="en-US" altLang="zh-CN" b="0" i="0" u="none" strike="noStrike" baseline="0" smtClean="0">
                <a:latin typeface="Times New Roman" panose="02020603050405020304"/>
              </a:rPr>
              <a:t>pthread_create()</a:t>
            </a:r>
            <a:r>
              <a:rPr lang="zh-CN" altLang="en-US" b="0" i="0" u="none" strike="noStrike" baseline="0" smtClean="0">
                <a:latin typeface="Times New Roman" panose="02020603050405020304"/>
              </a:rPr>
              <a:t>函数调用时，传入的参数有线程属性、线程函数、线程函数变量，用于生成一个某种特性的线程，线程中执行线程函数。创建线程使用函数</a:t>
            </a:r>
            <a:r>
              <a:rPr lang="en-US" altLang="zh-CN" b="0" i="0" u="none" strike="noStrike" baseline="0" smtClean="0">
                <a:latin typeface="Times New Roman" panose="02020603050405020304"/>
              </a:rPr>
              <a:t>pthread_create()</a:t>
            </a:r>
            <a:r>
              <a:rPr lang="zh-CN" altLang="en-US" b="0" i="0" u="none" strike="noStrike" baseline="0" smtClean="0">
                <a:latin typeface="Times New Roman" panose="02020603050405020304"/>
              </a:rPr>
              <a:t>，它的原型为：</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int  pthread_create(pthread_t  </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thread, </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pthread_attr_t </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attr, </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void </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start_routine)(void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       void </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arg);</a:t>
            </a:r>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dirty="0" smtClean="0">
                <a:latin typeface="Times New Roman" panose="02020603050405020304"/>
                <a:ea typeface="黑体" panose="02010609060101010101" charset="-122"/>
              </a:rPr>
              <a:t>线程结束</a:t>
            </a:r>
            <a:r>
              <a:rPr lang="zh-CN" altLang="en-US" b="0" i="0" u="none" strike="noStrike" kern="1800" baseline="0" dirty="0" smtClean="0">
                <a:latin typeface="Times New Roman" panose="02020603050405020304"/>
                <a:ea typeface="黑体" panose="02010609060101010101" charset="-122"/>
              </a:rPr>
              <a:t>函数</a:t>
            </a:r>
            <a:r>
              <a:rPr lang="en-US" altLang="zh-CN" b="0" i="0" u="none" strike="noStrike" kern="1800" baseline="0" dirty="0" err="1" smtClean="0">
                <a:latin typeface="Times New Roman" panose="02020603050405020304"/>
                <a:ea typeface="黑体" panose="02010609060101010101" charset="-122"/>
              </a:rPr>
              <a:t>pthread_join</a:t>
            </a:r>
            <a:r>
              <a:rPr lang="en-US" altLang="zh-CN" b="0" i="0" u="none" strike="noStrike" kern="1800" baseline="0" dirty="0" smtClean="0">
                <a:latin typeface="Times New Roman" panose="02020603050405020304"/>
                <a:ea typeface="黑体" panose="02010609060101010101" charset="-122"/>
              </a:rPr>
              <a:t>()</a:t>
            </a:r>
            <a:r>
              <a:rPr lang="zh-CN" altLang="en-US" b="0" i="0" u="none" strike="noStrike" kern="1800" baseline="0" dirty="0" smtClean="0">
                <a:latin typeface="Times New Roman" panose="02020603050405020304"/>
                <a:ea typeface="黑体" panose="02010609060101010101" charset="-122"/>
              </a:rPr>
              <a:t>和</a:t>
            </a:r>
            <a:r>
              <a:rPr lang="en-US" altLang="zh-CN" b="0" i="0" u="none" strike="noStrike" kern="1800" baseline="0" dirty="0" err="1" smtClean="0">
                <a:latin typeface="Times New Roman" panose="02020603050405020304"/>
                <a:ea typeface="黑体" panose="02010609060101010101" charset="-122"/>
              </a:rPr>
              <a:t>pthread_exit</a:t>
            </a:r>
            <a:r>
              <a:rPr lang="en-US" altLang="zh-CN" b="0" i="0" u="none" strike="noStrike" kern="1800" baseline="0" dirty="0" smtClean="0">
                <a:latin typeface="Times New Roman" panose="02020603050405020304"/>
                <a:ea typeface="黑体" panose="02010609060101010101" charset="-122"/>
              </a:rPr>
              <a:t>()</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函数</a:t>
            </a:r>
            <a:r>
              <a:rPr lang="en-US" altLang="zh-CN" b="0" i="0" u="none" strike="noStrike" baseline="0" smtClean="0">
                <a:latin typeface="Times New Roman" panose="02020603050405020304"/>
              </a:rPr>
              <a:t>pthread_join()</a:t>
            </a:r>
            <a:r>
              <a:rPr lang="zh-CN" altLang="en-US" b="0" i="0" u="none" strike="noStrike" baseline="0" smtClean="0">
                <a:latin typeface="Times New Roman" panose="02020603050405020304"/>
              </a:rPr>
              <a:t>用来等待一个线程运行结束。这个函数是阻塞函数，一直到被等待的线程结束为止，函数才返回并且收回被等待线程的资源。函数原型为：</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extern</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int pthread_join __P ((pthread_t __th, void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__thread_return));</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panose="02020603050405020304"/>
                <a:ea typeface="黑体" panose="02010609060101010101" charset="-122"/>
              </a:rPr>
              <a:t>线程</a:t>
            </a:r>
            <a:r>
              <a:rPr lang="zh-CN" altLang="en-US" b="0" i="0" u="none" strike="noStrike" kern="1800" baseline="0" dirty="0" smtClean="0">
                <a:latin typeface="Times New Roman" panose="02020603050405020304"/>
                <a:ea typeface="黑体" panose="02010609060101010101" charset="-122"/>
              </a:rPr>
              <a:t>的属性</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通常来说，建立一个线程的时候，使用默认属性就够了，但是很多时候需要调整线程的属性，特别是线程的优先级。</a:t>
            </a:r>
            <a:endParaRPr lang="en-US" altLang="zh-CN" b="0" i="0" u="none" strike="noStrike" baseline="0" smtClean="0">
              <a:latin typeface="Times New Roman" panose="02020603050405020304"/>
            </a:endParaRPr>
          </a:p>
          <a:p>
            <a:pPr lvl="0"/>
            <a:r>
              <a:rPr lang="en-US" altLang="zh-CN"/>
              <a:t>1</a:t>
            </a:r>
            <a:r>
              <a:rPr lang="zh-CN" altLang="zh-CN"/>
              <a:t>．线程的属性</a:t>
            </a:r>
            <a:r>
              <a:rPr lang="zh-CN" altLang="zh-CN" smtClean="0"/>
              <a:t>结构</a:t>
            </a:r>
            <a:endParaRPr lang="en-US" altLang="zh-CN" smtClean="0"/>
          </a:p>
          <a:p>
            <a:pPr lvl="0"/>
            <a:r>
              <a:rPr lang="en-US" altLang="zh-CN"/>
              <a:t>2</a:t>
            </a:r>
            <a:r>
              <a:rPr lang="zh-CN" altLang="zh-CN"/>
              <a:t>．线程的</a:t>
            </a:r>
            <a:r>
              <a:rPr lang="zh-CN" altLang="zh-CN" smtClean="0"/>
              <a:t>优先级</a:t>
            </a:r>
            <a:endParaRPr lang="en-US" altLang="zh-CN" smtClean="0"/>
          </a:p>
          <a:p>
            <a:pPr lvl="0"/>
            <a:r>
              <a:rPr lang="en-US" altLang="zh-CN"/>
              <a:t>3</a:t>
            </a:r>
            <a:r>
              <a:rPr lang="zh-CN" altLang="zh-CN"/>
              <a:t>．线程的绑定</a:t>
            </a:r>
            <a:r>
              <a:rPr lang="zh-CN" altLang="zh-CN" smtClean="0"/>
              <a:t>状态</a:t>
            </a:r>
            <a:endParaRPr lang="en-US" altLang="zh-CN" smtClean="0"/>
          </a:p>
          <a:p>
            <a:pPr lvl="0"/>
            <a:r>
              <a:rPr lang="en-US" altLang="zh-CN"/>
              <a:t>4</a:t>
            </a:r>
            <a:r>
              <a:rPr lang="zh-CN" altLang="zh-CN"/>
              <a:t>．线程的分离状态</a:t>
            </a:r>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1</a:t>
            </a:r>
            <a:r>
              <a:rPr lang="zh-CN" altLang="en-US" b="0" i="0" u="none" strike="noStrike" kern="1800" baseline="0" smtClean="0">
                <a:latin typeface="Times New Roman" panose="02020603050405020304"/>
                <a:ea typeface="黑体" panose="02010609060101010101" charset="-122"/>
              </a:rPr>
              <a:t>．线程的属性结构</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panose="02020603050405020304"/>
              </a:rPr>
              <a:t>线程的属性结构为</a:t>
            </a:r>
            <a:r>
              <a:rPr lang="en-US" altLang="zh-CN" b="0" i="0" u="none" strike="noStrike" baseline="0" err="1" smtClean="0">
                <a:latin typeface="Times New Roman" panose="02020603050405020304"/>
              </a:rPr>
              <a:t>pthread_attr_t</a:t>
            </a:r>
            <a:r>
              <a:rPr lang="zh-CN" altLang="en-US" b="0" i="0" u="none" strike="noStrike" baseline="0" smtClean="0">
                <a:latin typeface="Times New Roman" panose="02020603050405020304"/>
              </a:rPr>
              <a:t>，在头文件</a:t>
            </a:r>
            <a:r>
              <a:rPr lang="en-US" altLang="zh-CN" b="0" i="0" u="none" strike="noStrike" baseline="0" smtClean="0">
                <a:latin typeface="Times New Roman" panose="02020603050405020304"/>
              </a:rPr>
              <a:t>&lt;</a:t>
            </a:r>
            <a:r>
              <a:rPr lang="en-US" altLang="zh-CN" b="0" i="0" u="none" strike="noStrike" baseline="0" err="1" smtClean="0">
                <a:latin typeface="Times New Roman" panose="02020603050405020304"/>
              </a:rPr>
              <a:t>phtreadtypes.h</a:t>
            </a:r>
            <a:r>
              <a:rPr lang="en-US" altLang="zh-CN" b="0" i="0" u="none" strike="noStrike" baseline="0" smtClean="0">
                <a:latin typeface="Times New Roman" panose="02020603050405020304"/>
              </a:rPr>
              <a:t>&gt;</a:t>
            </a:r>
            <a:r>
              <a:rPr lang="zh-CN" altLang="en-US" b="0" i="0" u="none" strike="noStrike" baseline="0" smtClean="0">
                <a:latin typeface="Times New Roman" panose="02020603050405020304"/>
              </a:rPr>
              <a:t>中定义，代码如下：</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err="1" smtClean="0">
                <a:latin typeface="Times New Roman" panose="02020603050405020304"/>
              </a:rPr>
              <a:t>typedef</a:t>
            </a:r>
            <a:r>
              <a:rPr lang="en-US" altLang="zh-CN" b="0" i="0" u="none" strike="noStrike" baseline="0" smtClean="0">
                <a:latin typeface="Times New Roman" panose="02020603050405020304"/>
              </a:rPr>
              <a:t> struct __</a:t>
            </a:r>
            <a:r>
              <a:rPr lang="en-US" altLang="zh-CN" b="0" i="0" u="none" strike="noStrike" baseline="0" err="1" smtClean="0">
                <a:latin typeface="Times New Roman" panose="02020603050405020304"/>
              </a:rPr>
              <a:t>pthread_attr_s</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err="1" smtClean="0">
                <a:latin typeface="Times New Roman" panose="02020603050405020304"/>
              </a:rPr>
              <a:t>int</a:t>
            </a:r>
            <a:r>
              <a:rPr lang="en-US" altLang="zh-CN" b="0" i="0" u="none" strike="noStrike" baseline="0" smtClean="0">
                <a:latin typeface="Times New Roman" panose="02020603050405020304"/>
              </a:rPr>
              <a:t>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__</a:t>
            </a:r>
            <a:r>
              <a:rPr lang="en-US" altLang="zh-CN" b="0" i="0" u="none" strike="noStrike" baseline="0" err="1" smtClean="0">
                <a:latin typeface="Times New Roman" panose="02020603050405020304"/>
              </a:rPr>
              <a:t>detachstate</a:t>
            </a:r>
            <a:r>
              <a:rPr lang="en-US" altLang="zh-CN" b="0" i="0" u="none" strike="noStrike" baseline="0" smtClean="0">
                <a:latin typeface="Times New Roman" panose="02020603050405020304"/>
              </a:rPr>
              <a:t>;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线程的终止状态</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err="1" smtClean="0">
                <a:latin typeface="Times New Roman" panose="02020603050405020304"/>
              </a:rPr>
              <a:t>int</a:t>
            </a:r>
            <a:r>
              <a:rPr lang="en-US" altLang="zh-CN" b="0" i="0" u="none" strike="noStrike" baseline="0" smtClean="0">
                <a:latin typeface="Times New Roman" panose="02020603050405020304"/>
              </a:rPr>
              <a:t>   __</a:t>
            </a:r>
            <a:r>
              <a:rPr lang="en-US" altLang="zh-CN" b="0" i="0" u="none" strike="noStrike" baseline="0" err="1" smtClean="0">
                <a:latin typeface="Times New Roman" panose="02020603050405020304"/>
              </a:rPr>
              <a:t>schedpolicy</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r>
              <a:rPr lang="zh-CN" altLang="en-US" b="0" i="0" u="none" strike="noStrike"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调度优先级</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struct   __sched_param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__</a:t>
            </a:r>
            <a:r>
              <a:rPr lang="en-US" altLang="zh-CN" b="0" i="0" u="none" strike="noStrike" baseline="0" err="1" smtClean="0">
                <a:latin typeface="Times New Roman" panose="02020603050405020304"/>
              </a:rPr>
              <a:t>schedparam</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参数</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int   __</a:t>
            </a:r>
            <a:r>
              <a:rPr lang="en-US" altLang="zh-CN" b="0" i="0" u="none" strike="noStrike" baseline="0" err="1" smtClean="0">
                <a:latin typeface="Times New Roman" panose="02020603050405020304"/>
              </a:rPr>
              <a:t>inheritsched</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继承</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int    __scope;</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范围</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err="1" smtClean="0">
                <a:latin typeface="Times New Roman" panose="02020603050405020304"/>
              </a:rPr>
              <a:t>size_t</a:t>
            </a:r>
            <a:r>
              <a:rPr lang="en-US" altLang="zh-CN" b="0" i="0" u="none" strike="noStrike" baseline="0" smtClean="0">
                <a:latin typeface="Times New Roman" panose="02020603050405020304"/>
              </a:rPr>
              <a:t>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__</a:t>
            </a:r>
            <a:r>
              <a:rPr lang="en-US" altLang="zh-CN" b="0" i="0" u="none" strike="noStrike" baseline="0" err="1" smtClean="0">
                <a:latin typeface="Times New Roman" panose="02020603050405020304"/>
              </a:rPr>
              <a:t>guardsize</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保证尺寸</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int   __</a:t>
            </a:r>
            <a:r>
              <a:rPr lang="en-US" altLang="zh-CN" b="0" i="0" u="none" strike="noStrike" baseline="0" err="1" smtClean="0">
                <a:latin typeface="Times New Roman" panose="02020603050405020304"/>
              </a:rPr>
              <a:t>stackaddr_set</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运行栈</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void </a:t>
            </a:r>
            <a:r>
              <a:rPr lang="zh-CN" altLang="en-US" b="0" i="0" u="none" strike="noStrike" baseline="0" smtClean="0">
                <a:latin typeface="Times New Roman" panose="02020603050405020304"/>
              </a:rPr>
              <a:t>  </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__</a:t>
            </a:r>
            <a:r>
              <a:rPr lang="en-US" altLang="zh-CN" b="0" i="0" u="none" strike="noStrike" baseline="0" err="1" smtClean="0">
                <a:latin typeface="Times New Roman" panose="02020603050405020304"/>
              </a:rPr>
              <a:t>stackaddr</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线程运行栈地址</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  </a:t>
            </a:r>
            <a:r>
              <a:rPr lang="en-US" altLang="zh-CN" b="0" i="0" u="none" strike="noStrike" baseline="0" err="1" smtClean="0">
                <a:latin typeface="Times New Roman" panose="02020603050405020304"/>
              </a:rPr>
              <a:t>size_t</a:t>
            </a:r>
            <a:r>
              <a:rPr lang="en-US" altLang="zh-CN" b="0" i="0" u="none" strike="noStrike" baseline="0" smtClean="0">
                <a:latin typeface="Times New Roman" panose="02020603050405020304"/>
              </a:rPr>
              <a:t> </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__</a:t>
            </a:r>
            <a:r>
              <a:rPr lang="en-US" altLang="zh-CN" b="0" i="0" u="none" strike="noStrike" baseline="0" err="1" smtClean="0">
                <a:latin typeface="Times New Roman" panose="02020603050405020304"/>
              </a:rPr>
              <a:t>stacksize</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zh-CN" altLang="en-US" b="0" i="0" u="none" strike="noStrike" baseline="-25000" smtClean="0">
                <a:latin typeface="Times New Roman" panose="02020603050405020304"/>
              </a:rPr>
              <a:t>*</a:t>
            </a:r>
            <a:r>
              <a:rPr lang="zh-CN" altLang="en-US" b="0" i="0" u="none" strike="noStrike" baseline="0" smtClean="0">
                <a:latin typeface="Times New Roman" panose="02020603050405020304"/>
              </a:rPr>
              <a:t>线程运行栈大小</a:t>
            </a:r>
            <a:r>
              <a:rPr lang="zh-CN" altLang="en-US" b="0" i="0" u="none" strike="noStrike" baseline="-25000" smtClean="0">
                <a:latin typeface="Times New Roman" panose="02020603050405020304"/>
              </a:rPr>
              <a: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 </a:t>
            </a:r>
            <a:r>
              <a:rPr lang="en-US" altLang="zh-CN" b="0" i="0" u="none" strike="noStrike" baseline="0" err="1" smtClean="0">
                <a:latin typeface="Times New Roman" panose="02020603050405020304"/>
              </a:rPr>
              <a:t>pthread_attr_t</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panose="02020603050405020304"/>
                <a:ea typeface="黑体" panose="02010609060101010101" charset="-122"/>
              </a:rPr>
              <a:t>2</a:t>
            </a:r>
            <a:r>
              <a:rPr lang="zh-CN" altLang="en-US" b="0" i="0" u="none" strike="noStrike" kern="1800" baseline="0" smtClean="0">
                <a:latin typeface="Times New Roman" panose="02020603050405020304"/>
                <a:ea typeface="黑体" panose="02010609060101010101" charset="-122"/>
              </a:rPr>
              <a:t>．线程的优先级</a:t>
            </a:r>
            <a:endParaRPr lang="zh-CN" altLang="en-US" b="0" i="0" u="none" strike="noStrike" kern="1800" baseline="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panose="02020603050405020304"/>
              </a:rPr>
              <a:t>线程的优先级是经常设置的属性，由两个函数进行控制：</a:t>
            </a:r>
            <a:r>
              <a:rPr lang="en-US" altLang="zh-CN" b="0" i="0" u="none" strike="noStrike" baseline="0" err="1" smtClean="0">
                <a:latin typeface="Times New Roman" panose="02020603050405020304"/>
              </a:rPr>
              <a:t>pthread_attr_getschedparam</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函数获得线程的优先级设置，函数</a:t>
            </a:r>
            <a:r>
              <a:rPr lang="en-US" altLang="zh-CN" b="0" i="0" u="none" strike="noStrike" baseline="0" err="1" smtClean="0">
                <a:latin typeface="Times New Roman" panose="02020603050405020304"/>
              </a:rPr>
              <a:t>pthread_attr_setschedparam</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设置线程的优先级。</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en-US" altLang="zh-CN" b="0" i="0" u="none" strike="noStrike" baseline="0" err="1" smtClean="0">
                <a:latin typeface="Times New Roman" panose="02020603050405020304"/>
              </a:rPr>
              <a:t>int</a:t>
            </a:r>
            <a:r>
              <a:rPr lang="en-US" altLang="zh-CN" b="0" i="0" u="none" strike="noStrike" baseline="0" smtClean="0">
                <a:latin typeface="Times New Roman" panose="02020603050405020304"/>
              </a:rPr>
              <a:t> </a:t>
            </a:r>
            <a:r>
              <a:rPr lang="en-US" altLang="zh-CN" b="0" i="0" u="none" strike="noStrike" baseline="0" err="1" smtClean="0">
                <a:latin typeface="Times New Roman" panose="02020603050405020304"/>
              </a:rPr>
              <a:t>pthread_attr_setschedparam</a:t>
            </a:r>
            <a:r>
              <a:rPr lang="en-US" altLang="zh-CN" b="0" i="0" u="none" strike="noStrike" baseline="0" smtClean="0">
                <a:latin typeface="Times New Roman" panose="02020603050405020304"/>
              </a:rPr>
              <a:t>(</a:t>
            </a:r>
            <a:r>
              <a:rPr lang="en-US" altLang="zh-CN" b="0" i="0" u="none" strike="noStrike" baseline="0" err="1" smtClean="0">
                <a:latin typeface="Times New Roman" panose="02020603050405020304"/>
              </a:rPr>
              <a:t>pthread_attr_t</a:t>
            </a:r>
            <a:r>
              <a:rPr lang="en-US" altLang="zh-CN" b="0" i="0" u="none" strike="noStrike" baseline="0" smtClean="0">
                <a:latin typeface="Times New Roman" panose="02020603050405020304"/>
              </a:rPr>
              <a:t> </a:t>
            </a:r>
            <a:r>
              <a:rPr lang="zh-CN" altLang="en-US" b="0" i="0" u="none" strike="noStrike" baseline="-25000" smtClean="0">
                <a:latin typeface="Times New Roman" panose="02020603050405020304"/>
              </a:rPr>
              <a:t>*</a:t>
            </a:r>
            <a:r>
              <a:rPr lang="en-US" altLang="zh-CN" b="0" i="0" u="none" strike="noStrike" baseline="0" err="1" smtClean="0">
                <a:latin typeface="Times New Roman" panose="02020603050405020304"/>
              </a:rPr>
              <a:t>attr</a:t>
            </a:r>
            <a:r>
              <a:rPr lang="en-US" altLang="zh-CN" b="0" i="0" u="none" strike="noStrike" baseline="0" smtClean="0">
                <a:latin typeface="Times New Roman" panose="02020603050405020304"/>
              </a:rPr>
              <a:t>, </a:t>
            </a:r>
            <a:r>
              <a:rPr lang="en-US" altLang="zh-CN" b="0" i="0" u="none" strike="noStrike" baseline="0" err="1" smtClean="0">
                <a:latin typeface="Times New Roman" panose="02020603050405020304"/>
              </a:rPr>
              <a:t>const</a:t>
            </a:r>
            <a:r>
              <a:rPr lang="en-US" altLang="zh-CN" b="0" i="0" u="none" strike="noStrike" baseline="0" smtClean="0">
                <a:latin typeface="Times New Roman" panose="02020603050405020304"/>
              </a:rPr>
              <a:t> struct </a:t>
            </a:r>
            <a:r>
              <a:rPr lang="en-US" altLang="zh-CN" b="0" i="0" u="none" strike="noStrike" baseline="0" err="1" smtClean="0">
                <a:latin typeface="Times New Roman" panose="02020603050405020304"/>
              </a:rPr>
              <a:t>sched_param</a:t>
            </a:r>
            <a:r>
              <a:rPr lang="en-US" altLang="zh-CN" b="0" i="0" u="none" strike="noStrike" baseline="0" smtClean="0">
                <a:latin typeface="Times New Roman" panose="02020603050405020304"/>
              </a:rPr>
              <a:t> </a:t>
            </a:r>
            <a:r>
              <a:rPr lang="zh-CN" altLang="en-US" b="0" i="0" u="none" strike="noStrike" baseline="-25000" smtClean="0">
                <a:latin typeface="Times New Roman" panose="02020603050405020304"/>
              </a:rPr>
              <a:t>*</a:t>
            </a:r>
            <a:r>
              <a:rPr lang="en-US" altLang="zh-CN" b="0" i="0" u="none" strike="noStrike" baseline="0" err="1" smtClean="0">
                <a:latin typeface="Times New Roman" panose="02020603050405020304"/>
              </a:rPr>
              <a:t>param</a:t>
            </a:r>
            <a:r>
              <a:rPr lang="en-US" altLang="zh-CN" b="0" i="0" u="none" strike="noStrike" baseline="0" smtClean="0">
                <a:latin typeface="Times New Roman" panose="02020603050405020304"/>
              </a:rPr>
              <a:t>);</a:t>
            </a:r>
            <a:endParaRPr lang="en-US" altLang="zh-CN" b="0" i="0" u="none" strike="noStrike" baseline="0" smtClean="0">
              <a:latin typeface="Times New Roman" panose="02020603050405020304"/>
            </a:endParaRPr>
          </a:p>
          <a:p>
            <a:pPr marR="0" lvl="0" rtl="0"/>
            <a:r>
              <a:rPr lang="en-US" altLang="zh-CN" b="0" i="0" u="none" strike="noStrike" baseline="0" err="1" smtClean="0">
                <a:latin typeface="Times New Roman" panose="02020603050405020304"/>
              </a:rPr>
              <a:t>int</a:t>
            </a:r>
            <a:r>
              <a:rPr lang="en-US" altLang="zh-CN" b="0" i="0" u="none" strike="noStrike" baseline="0" smtClean="0">
                <a:latin typeface="Times New Roman" panose="02020603050405020304"/>
              </a:rPr>
              <a:t> </a:t>
            </a:r>
            <a:r>
              <a:rPr lang="en-US" altLang="zh-CN" b="0" i="0" u="none" strike="noStrike" baseline="0" err="1" smtClean="0">
                <a:latin typeface="Times New Roman" panose="02020603050405020304"/>
              </a:rPr>
              <a:t>pthread_attr_getschedparam</a:t>
            </a:r>
            <a:r>
              <a:rPr lang="en-US" altLang="zh-CN" b="0" i="0" u="none" strike="noStrike" baseline="0" smtClean="0">
                <a:latin typeface="Times New Roman" panose="02020603050405020304"/>
              </a:rPr>
              <a:t>(</a:t>
            </a:r>
            <a:r>
              <a:rPr lang="en-US" altLang="zh-CN" b="0" i="0" u="none" strike="noStrike" baseline="0" err="1" smtClean="0">
                <a:latin typeface="Times New Roman" panose="02020603050405020304"/>
              </a:rPr>
              <a:t>const</a:t>
            </a:r>
            <a:r>
              <a:rPr lang="en-US" altLang="zh-CN" b="0" i="0" u="none" strike="noStrike" baseline="0" smtClean="0">
                <a:latin typeface="Times New Roman" panose="02020603050405020304"/>
              </a:rPr>
              <a:t> </a:t>
            </a:r>
            <a:r>
              <a:rPr lang="en-US" altLang="zh-CN" b="0" i="0" u="none" strike="noStrike" baseline="0" err="1" smtClean="0">
                <a:latin typeface="Times New Roman" panose="02020603050405020304"/>
              </a:rPr>
              <a:t>pthread_attr_t</a:t>
            </a:r>
            <a:r>
              <a:rPr lang="en-US" altLang="zh-CN" b="0" i="0" u="none" strike="noStrike" baseline="0" smtClean="0">
                <a:latin typeface="Times New Roman" panose="02020603050405020304"/>
              </a:rPr>
              <a:t> </a:t>
            </a:r>
            <a:r>
              <a:rPr lang="zh-CN" altLang="en-US" b="0" i="0" u="none" strike="noStrike" baseline="-25000" smtClean="0">
                <a:latin typeface="Times New Roman" panose="02020603050405020304"/>
              </a:rPr>
              <a:t>*</a:t>
            </a:r>
            <a:r>
              <a:rPr lang="en-US" altLang="zh-CN" b="0" i="0" u="none" strike="noStrike" baseline="0" err="1" smtClean="0">
                <a:latin typeface="Times New Roman" panose="02020603050405020304"/>
              </a:rPr>
              <a:t>attr</a:t>
            </a:r>
            <a:r>
              <a:rPr lang="en-US" altLang="zh-CN" b="0" i="0" u="none" strike="noStrike" baseline="0" smtClean="0">
                <a:latin typeface="Times New Roman" panose="02020603050405020304"/>
              </a:rPr>
              <a:t>, struct </a:t>
            </a:r>
            <a:r>
              <a:rPr lang="en-US" altLang="zh-CN" b="0" i="0" u="none" strike="noStrike" baseline="0" err="1" smtClean="0">
                <a:latin typeface="Times New Roman" panose="02020603050405020304"/>
              </a:rPr>
              <a:t>sched_param</a:t>
            </a:r>
            <a:r>
              <a:rPr lang="en-US" altLang="zh-CN" b="0" i="0" u="none" strike="noStrike" baseline="0" smtClean="0">
                <a:latin typeface="Times New Roman" panose="02020603050405020304"/>
              </a:rPr>
              <a:t> </a:t>
            </a:r>
            <a:r>
              <a:rPr lang="zh-CN" altLang="en-US" b="0" i="0" u="none" strike="noStrike" baseline="-25000" smtClean="0">
                <a:latin typeface="Times New Roman" panose="02020603050405020304"/>
              </a:rPr>
              <a:t>*</a:t>
            </a:r>
            <a:r>
              <a:rPr lang="en-US" altLang="zh-CN" b="0" i="0" u="none" strike="noStrike" baseline="0" err="1" smtClean="0">
                <a:latin typeface="Times New Roman" panose="02020603050405020304"/>
              </a:rPr>
              <a:t>param</a:t>
            </a:r>
            <a:r>
              <a:rPr lang="en-US" altLang="zh-CN" b="0" i="0" u="none" strike="noStrike" baseline="0" smtClean="0">
                <a:latin typeface="Times New Roman" panose="02020603050405020304"/>
              </a:rPr>
              <a:t>);</a:t>
            </a:r>
            <a:endParaRPr lang="zh-CN" altLang="en-US" b="0" i="0" u="none" strike="noStrike" baseline="0" smtClean="0">
              <a:latin typeface="Times New Roman" panose="020206030504050203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panose="02020603050405020304"/>
                <a:ea typeface="黑体" panose="02010609060101010101" charset="-122"/>
              </a:rPr>
              <a:t>3</a:t>
            </a:r>
            <a:r>
              <a:rPr lang="zh-CN" altLang="en-US" b="0" i="0" u="none" strike="noStrike" kern="1800" baseline="0" dirty="0" smtClean="0">
                <a:latin typeface="Times New Roman" panose="02020603050405020304"/>
                <a:ea typeface="黑体" panose="02010609060101010101" charset="-122"/>
              </a:rPr>
              <a:t>．线程的</a:t>
            </a:r>
            <a:r>
              <a:rPr lang="zh-CN" altLang="en-US" b="0" kern="1800" dirty="0" smtClean="0">
                <a:latin typeface="Times New Roman" panose="02020603050405020304"/>
                <a:ea typeface="黑体" panose="02010609060101010101" charset="-122"/>
              </a:rPr>
              <a:t>竞争</a:t>
            </a:r>
            <a:r>
              <a:rPr lang="en-US" altLang="zh-CN" b="0" kern="1800" dirty="0" smtClean="0">
                <a:latin typeface="Times New Roman" panose="02020603050405020304"/>
                <a:ea typeface="黑体" panose="02010609060101010101" charset="-122"/>
              </a:rPr>
              <a:t>CPU</a:t>
            </a:r>
            <a:r>
              <a:rPr lang="zh-CN" altLang="en-US" b="0" kern="1800" dirty="0" smtClean="0">
                <a:latin typeface="Times New Roman" panose="02020603050405020304"/>
                <a:ea typeface="黑体" panose="02010609060101010101" charset="-122"/>
              </a:rPr>
              <a:t>范围</a:t>
            </a:r>
            <a:endParaRPr lang="zh-CN" altLang="en-US" b="0" i="0" u="none" strike="noStrike" kern="1800" baseline="0" dirty="0" smtClean="0">
              <a:latin typeface="Times New Roman" panose="02020603050405020304"/>
              <a:ea typeface="黑体" panose="02010609060101010101" charset="-122"/>
            </a:endParaRPr>
          </a:p>
        </p:txBody>
      </p:sp>
      <p:sp>
        <p:nvSpPr>
          <p:cNvPr id="3" name="文本占位符 2"/>
          <p:cNvSpPr>
            <a:spLocks noGrp="1"/>
          </p:cNvSpPr>
          <p:nvPr>
            <p:ph type="body" idx="1"/>
          </p:nvPr>
        </p:nvSpPr>
        <p:spPr/>
        <p:txBody>
          <a:bodyPr/>
          <a:lstStyle/>
          <a:p>
            <a:pPr marR="0" lvl="0" rtl="0">
              <a:buFont typeface="Wingdings" panose="05000000000000000000" pitchFamily="2" charset="2"/>
              <a:buChar char="Ø"/>
            </a:pPr>
            <a:r>
              <a:rPr lang="zh-CN" altLang="en-US" b="0" i="0" u="none" strike="noStrike" baseline="0" dirty="0" smtClean="0">
                <a:latin typeface="Times New Roman" panose="02020603050405020304"/>
              </a:rPr>
              <a:t>设置线程竞争</a:t>
            </a:r>
            <a:r>
              <a:rPr lang="en-US" altLang="zh-CN" b="0" i="0" u="none" strike="noStrike" baseline="0" dirty="0" smtClean="0">
                <a:latin typeface="Times New Roman" panose="02020603050405020304"/>
              </a:rPr>
              <a:t>CPU</a:t>
            </a:r>
            <a:r>
              <a:rPr lang="zh-CN" altLang="en-US" b="0" i="0" u="none" strike="noStrike" baseline="0" dirty="0" smtClean="0">
                <a:latin typeface="Times New Roman" panose="02020603050405020304"/>
              </a:rPr>
              <a:t>范围的函数为</a:t>
            </a:r>
            <a:r>
              <a:rPr lang="en-US" altLang="zh-CN" b="0" i="0" u="none" strike="noStrike" baseline="0" dirty="0" err="1" smtClean="0">
                <a:latin typeface="Times New Roman" panose="02020603050405020304"/>
              </a:rPr>
              <a:t>pthread_attr_setscope</a:t>
            </a:r>
            <a:r>
              <a:rPr lang="en-US" altLang="zh-CN" b="0" i="0" u="none" strike="noStrike" baseline="0" dirty="0" smtClean="0">
                <a:latin typeface="Times New Roman" panose="02020603050405020304"/>
              </a:rPr>
              <a:t>()</a:t>
            </a:r>
            <a:r>
              <a:rPr lang="zh-CN" altLang="en-US" b="0" i="0" u="none" strike="noStrike" baseline="0" dirty="0" smtClean="0">
                <a:latin typeface="Times New Roman" panose="02020603050405020304"/>
              </a:rPr>
              <a:t>，它有两个参数，第</a:t>
            </a:r>
            <a:r>
              <a:rPr lang="en-US" altLang="zh-CN" b="0" i="0" u="none" strike="noStrike" baseline="0" dirty="0" smtClean="0">
                <a:latin typeface="Times New Roman" panose="02020603050405020304"/>
              </a:rPr>
              <a:t>1</a:t>
            </a:r>
            <a:r>
              <a:rPr lang="zh-CN" altLang="en-US" b="0" i="0" u="none" strike="noStrike" baseline="0" dirty="0" smtClean="0">
                <a:latin typeface="Times New Roman" panose="02020603050405020304"/>
              </a:rPr>
              <a:t>个是指向属性结构的指针，第</a:t>
            </a:r>
            <a:r>
              <a:rPr lang="en-US" altLang="zh-CN" b="0" i="0" u="none" strike="noStrike" baseline="0" dirty="0" smtClean="0">
                <a:latin typeface="Times New Roman" panose="02020603050405020304"/>
              </a:rPr>
              <a:t>2</a:t>
            </a:r>
            <a:r>
              <a:rPr lang="zh-CN" altLang="en-US" b="0" i="0" u="none" strike="noStrike" baseline="0" dirty="0" smtClean="0">
                <a:latin typeface="Times New Roman" panose="02020603050405020304"/>
              </a:rPr>
              <a:t>个是竞争类型，它有两个取值：</a:t>
            </a:r>
            <a:endParaRPr lang="en-US" altLang="zh-CN" b="0" i="0" u="none" strike="noStrike" baseline="0" dirty="0" smtClean="0">
              <a:latin typeface="Times New Roman" panose="02020603050405020304"/>
            </a:endParaRPr>
          </a:p>
          <a:p>
            <a:pPr marR="0" lvl="0" rtl="0">
              <a:buFont typeface="Wingdings" panose="05000000000000000000" pitchFamily="2" charset="2"/>
              <a:buChar char="ü"/>
            </a:pPr>
            <a:r>
              <a:rPr lang="en-US" altLang="zh-CN" b="0" i="0" u="none" strike="noStrike" baseline="0" dirty="0" smtClean="0">
                <a:latin typeface="Times New Roman" panose="02020603050405020304"/>
              </a:rPr>
              <a:t>PTHREAD_SCOPE_SYSTEM</a:t>
            </a:r>
            <a:endParaRPr lang="en-US" altLang="zh-CN" b="0" i="0" u="none" strike="noStrike" baseline="0" dirty="0" smtClean="0">
              <a:latin typeface="Times New Roman" panose="02020603050405020304"/>
            </a:endParaRPr>
          </a:p>
          <a:p>
            <a:pPr lvl="1">
              <a:buFont typeface="Wingdings" panose="05000000000000000000" pitchFamily="2" charset="2"/>
              <a:buChar char="ü"/>
            </a:pPr>
            <a:r>
              <a:rPr lang="zh-CN" altLang="en-US" dirty="0" smtClean="0">
                <a:latin typeface="Times New Roman" panose="02020603050405020304"/>
              </a:rPr>
              <a:t>与系统中所有线程一起竞争</a:t>
            </a:r>
            <a:r>
              <a:rPr lang="en-US" altLang="zh-CN" dirty="0" smtClean="0">
                <a:latin typeface="Times New Roman" panose="02020603050405020304"/>
              </a:rPr>
              <a:t>CPU</a:t>
            </a:r>
            <a:r>
              <a:rPr lang="zh-CN" altLang="en-US" dirty="0" smtClean="0">
                <a:latin typeface="Times New Roman" panose="02020603050405020304"/>
              </a:rPr>
              <a:t>时间</a:t>
            </a:r>
            <a:endParaRPr lang="en-US" altLang="zh-CN" b="0" i="0" u="none" strike="noStrike" baseline="0" dirty="0" smtClean="0">
              <a:latin typeface="Times New Roman" panose="02020603050405020304"/>
            </a:endParaRPr>
          </a:p>
          <a:p>
            <a:pPr marR="0" lvl="0" rtl="0">
              <a:buFont typeface="Wingdings" panose="05000000000000000000" pitchFamily="2" charset="2"/>
              <a:buChar char="ü"/>
            </a:pPr>
            <a:r>
              <a:rPr lang="en-US" altLang="zh-CN" b="0" i="0" u="none" strike="noStrike" baseline="0" dirty="0" smtClean="0">
                <a:latin typeface="Times New Roman" panose="02020603050405020304"/>
              </a:rPr>
              <a:t>PTHREAD_SCOPE_PROCESS</a:t>
            </a:r>
            <a:endParaRPr lang="en-US" altLang="zh-CN" b="0" i="0" u="none" strike="noStrike" baseline="0" dirty="0" smtClean="0">
              <a:latin typeface="Times New Roman" panose="02020603050405020304"/>
            </a:endParaRPr>
          </a:p>
          <a:p>
            <a:pPr lvl="1">
              <a:buFont typeface="Wingdings" panose="05000000000000000000" pitchFamily="2" charset="2"/>
              <a:buChar char="ü"/>
            </a:pPr>
            <a:r>
              <a:rPr lang="zh-CN" altLang="en-US" dirty="0">
                <a:latin typeface="Times New Roman" panose="02020603050405020304"/>
              </a:rPr>
              <a:t>仅与同进程中的线程竞争</a:t>
            </a:r>
            <a:r>
              <a:rPr lang="en-US" altLang="zh-CN" dirty="0" smtClean="0">
                <a:latin typeface="Times New Roman" panose="02020603050405020304"/>
              </a:rPr>
              <a:t>CPU</a:t>
            </a:r>
            <a:r>
              <a:rPr lang="zh-CN" altLang="en-US" dirty="0" smtClean="0">
                <a:latin typeface="Times New Roman" panose="02020603050405020304"/>
              </a:rPr>
              <a:t>时间</a:t>
            </a:r>
            <a:endParaRPr lang="zh-CN" altLang="en-US" dirty="0">
              <a:latin typeface="Times New Roman" panose="02020603050405020304"/>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  Linux操作系统概述</Template>
  <TotalTime>0</TotalTime>
  <Words>4727</Words>
  <Application>WPS 演示</Application>
  <PresentationFormat>全屏显示(4:3)</PresentationFormat>
  <Paragraphs>216</Paragraphs>
  <Slides>27</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Wingdings 3</vt:lpstr>
      <vt:lpstr>Verdana</vt:lpstr>
      <vt:lpstr>Wingdings 2</vt:lpstr>
      <vt:lpstr>Times New Roman</vt:lpstr>
      <vt:lpstr>黑体</vt:lpstr>
      <vt:lpstr>Lucida Sans Unicode</vt:lpstr>
      <vt:lpstr>微软雅黑</vt:lpstr>
      <vt:lpstr>Arial Unicode MS</vt:lpstr>
      <vt:lpstr>等线</vt:lpstr>
      <vt:lpstr>聚合</vt:lpstr>
      <vt:lpstr>实验3 Linux下的多线程编程实践</vt:lpstr>
      <vt:lpstr>Linux下的线程</vt:lpstr>
      <vt:lpstr>多线程支持</vt:lpstr>
      <vt:lpstr>线程创建函数pthread_create()</vt:lpstr>
      <vt:lpstr>线程结束函数pthread_join()和pthread_exit()</vt:lpstr>
      <vt:lpstr>线程的属性</vt:lpstr>
      <vt:lpstr>1．线程的属性结构</vt:lpstr>
      <vt:lpstr>2．线程的优先级</vt:lpstr>
      <vt:lpstr>3．线程的竞争CPU范围</vt:lpstr>
      <vt:lpstr>4．线程的分离状态</vt:lpstr>
      <vt:lpstr>线程间的互斥</vt:lpstr>
      <vt:lpstr>1．线程互斥的函数介绍</vt:lpstr>
      <vt:lpstr>2．线程互斥函数的例子</vt:lpstr>
      <vt:lpstr>线程中使用信号量</vt:lpstr>
      <vt:lpstr>1．线程信号量初始化函数sem_init()</vt:lpstr>
      <vt:lpstr>2．线程信号量增加函数sem_post()</vt:lpstr>
      <vt:lpstr>3．线程信号量等待函数sem_wait()</vt:lpstr>
      <vt:lpstr>4．线程信号量销毁函数sem_destroy()</vt:lpstr>
      <vt:lpstr>文件操作</vt:lpstr>
      <vt:lpstr>文件描述符</vt:lpstr>
      <vt:lpstr>函数open()、create()介绍</vt:lpstr>
      <vt:lpstr>使用函数open()的例子</vt:lpstr>
      <vt:lpstr>close()函数介绍</vt:lpstr>
      <vt:lpstr>read()函数介绍</vt:lpstr>
      <vt:lpstr>read()函数的例子</vt:lpstr>
      <vt:lpstr>write()函数介绍</vt:lpstr>
      <vt:lpstr>write()函数的例子</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Linux编程环境</dc:title>
  <dc:creator>User</dc:creator>
  <cp:lastModifiedBy>张立强</cp:lastModifiedBy>
  <cp:revision>23</cp:revision>
  <dcterms:created xsi:type="dcterms:W3CDTF">2014-04-12T03:27:00Z</dcterms:created>
  <dcterms:modified xsi:type="dcterms:W3CDTF">2020-03-29T12:32:42Z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