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82B564-B64D-4612-B438-86BF975DFDB6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F5D42EC-B5A4-4168-B914-8FED0363C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82B564-B64D-4612-B438-86BF975DFDB6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5D42EC-B5A4-4168-B914-8FED0363C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82B564-B64D-4612-B438-86BF975DFDB6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5D42EC-B5A4-4168-B914-8FED0363C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B564-B64D-4612-B438-86BF975DFDB6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42EC-B5A4-4168-B914-8FED0363C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91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82B564-B64D-4612-B438-86BF975DFDB6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5D42EC-B5A4-4168-B914-8FED0363C1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82B564-B64D-4612-B438-86BF975DFDB6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5D42EC-B5A4-4168-B914-8FED0363C1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82B564-B64D-4612-B438-86BF975DFDB6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5D42EC-B5A4-4168-B914-8FED0363C1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82B564-B64D-4612-B438-86BF975DFDB6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5D42EC-B5A4-4168-B914-8FED0363C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82B564-B64D-4612-B438-86BF975DFDB6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5D42EC-B5A4-4168-B914-8FED0363C1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82B564-B64D-4612-B438-86BF975DFDB6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5D42EC-B5A4-4168-B914-8FED0363C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F82B564-B64D-4612-B438-86BF975DFDB6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5D42EC-B5A4-4168-B914-8FED0363C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82B564-B64D-4612-B438-86BF975DFDB6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F5D42EC-B5A4-4168-B914-8FED0363C1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F82B564-B64D-4612-B438-86BF975DFDB6}" type="datetimeFigureOut">
              <a:rPr lang="zh-CN" altLang="en-US" smtClean="0"/>
              <a:t>2014/8/11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F5D42EC-B5A4-4168-B914-8FED0363C1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第</a:t>
            </a:r>
            <a:r>
              <a:rPr lang="en-US" altLang="zh-CN" b="1" i="0" u="none" strike="noStrike" kern="1800" baseline="0" smtClean="0">
                <a:latin typeface="Times New Roman"/>
                <a:ea typeface="黑体"/>
              </a:rPr>
              <a:t>3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章  文件系统简介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kern="1800" dirty="0">
                <a:latin typeface="Times New Roman"/>
              </a:rPr>
              <a:t>3.1 </a:t>
            </a:r>
            <a:r>
              <a:rPr lang="zh-CN" altLang="en-US" kern="1800" dirty="0">
                <a:latin typeface="Times New Roman"/>
              </a:rPr>
              <a:t> </a:t>
            </a:r>
            <a:r>
              <a:rPr lang="en-US" altLang="zh-CN" kern="1800" dirty="0">
                <a:latin typeface="Times New Roman"/>
              </a:rPr>
              <a:t>Linux</a:t>
            </a:r>
            <a:r>
              <a:rPr lang="zh-CN" altLang="en-US" kern="1800" dirty="0">
                <a:latin typeface="Times New Roman"/>
              </a:rPr>
              <a:t>下的</a:t>
            </a:r>
            <a:r>
              <a:rPr lang="zh-CN" altLang="en-US" kern="1800" dirty="0" smtClean="0">
                <a:latin typeface="Times New Roman"/>
              </a:rPr>
              <a:t>文件系统</a:t>
            </a:r>
            <a:endParaRPr lang="en-US" altLang="zh-CN" kern="1800" dirty="0" smtClean="0">
              <a:latin typeface="Times New Roman"/>
            </a:endParaRPr>
          </a:p>
          <a:p>
            <a:r>
              <a:rPr lang="en-US" altLang="zh-CN" kern="1800" dirty="0">
                <a:latin typeface="Times New Roman"/>
              </a:rPr>
              <a:t>3.2  </a:t>
            </a:r>
            <a:r>
              <a:rPr lang="zh-CN" altLang="en-US" kern="1800" dirty="0">
                <a:latin typeface="Times New Roman"/>
              </a:rPr>
              <a:t>文件的通用操作</a:t>
            </a:r>
            <a:r>
              <a:rPr lang="zh-CN" altLang="en-US" kern="1800" dirty="0" smtClean="0">
                <a:latin typeface="Times New Roman"/>
              </a:rPr>
              <a:t>方法</a:t>
            </a:r>
            <a:endParaRPr lang="en-US" altLang="zh-CN" kern="1800" dirty="0" smtClean="0">
              <a:latin typeface="Times New Roman"/>
            </a:endParaRPr>
          </a:p>
          <a:p>
            <a:r>
              <a:rPr lang="en-US" altLang="zh-CN" kern="1800" dirty="0">
                <a:latin typeface="Times New Roman"/>
              </a:rPr>
              <a:t>3.3  socket</a:t>
            </a:r>
            <a:r>
              <a:rPr lang="zh-CN" altLang="en-US" kern="1800" dirty="0">
                <a:latin typeface="Times New Roman"/>
              </a:rPr>
              <a:t>文件类型</a:t>
            </a:r>
            <a:endParaRPr lang="en-US" altLang="zh-CN" kern="1800" dirty="0" smtClean="0">
              <a:latin typeface="Times New Roman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67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．设备文件的创建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设备文件是通过</a:t>
            </a:r>
            <a:r>
              <a:rPr lang="en-US" altLang="zh-CN" b="0" i="0" u="none" strike="noStrike" baseline="0" smtClean="0">
                <a:latin typeface="Times New Roman"/>
              </a:rPr>
              <a:t>mknod</a:t>
            </a:r>
            <a:r>
              <a:rPr lang="zh-CN" altLang="en-US" b="0" i="0" u="none" strike="noStrike" baseline="0" smtClean="0">
                <a:latin typeface="Times New Roman"/>
              </a:rPr>
              <a:t>命令来创建的。其命令格式为：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mknod [OPTION]... NAME TYPE [MAJOR MINOR]</a:t>
            </a:r>
            <a:r>
              <a:rPr lang="zh-CN" altLang="en-US" b="0" i="0" u="none" strike="noStrike" baseline="0" smtClean="0">
                <a:latin typeface="Times New Roman"/>
              </a:rPr>
              <a:t> 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127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3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．设备文件的简单操作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设备描述符</a:t>
            </a:r>
            <a:r>
              <a:rPr lang="en-US" altLang="zh-CN" b="0" i="0" u="none" strike="noStrike" baseline="0" smtClean="0">
                <a:latin typeface="Times New Roman"/>
              </a:rPr>
              <a:t>/dev/console</a:t>
            </a:r>
            <a:r>
              <a:rPr lang="zh-CN" altLang="en-US" b="0" i="0" u="none" strike="noStrike" baseline="0" smtClean="0">
                <a:latin typeface="Times New Roman"/>
              </a:rPr>
              <a:t>是控制台的文件描述符，可以对其进行操作。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0556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3.1.7  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虚拟文件系统</a:t>
            </a:r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VFS</a:t>
            </a:r>
            <a:endParaRPr lang="zh-CN" altLang="en-US" b="0" i="0" u="none" strike="noStrike" kern="1800" baseline="0" dirty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dirty="0" smtClean="0">
                <a:latin typeface="Times New Roman"/>
              </a:rPr>
              <a:t>Linux</a:t>
            </a:r>
            <a:r>
              <a:rPr lang="zh-CN" altLang="en-US" b="0" i="0" u="none" strike="noStrike" baseline="0" dirty="0" smtClean="0">
                <a:latin typeface="Times New Roman"/>
              </a:rPr>
              <a:t>的文件系统是由虚拟文件系统作为媒介搭建起来的，虚拟文件系统</a:t>
            </a:r>
            <a:r>
              <a:rPr lang="en-US" altLang="zh-CN" b="0" i="0" u="none" strike="noStrike" baseline="0" dirty="0" smtClean="0">
                <a:latin typeface="Times New Roman"/>
              </a:rPr>
              <a:t>VFS</a:t>
            </a:r>
            <a:r>
              <a:rPr lang="zh-CN" altLang="en-US" b="0" i="0" u="none" strike="noStrike" baseline="0" dirty="0" smtClean="0">
                <a:latin typeface="Times New Roman"/>
              </a:rPr>
              <a:t>（</a:t>
            </a:r>
            <a:r>
              <a:rPr lang="en-US" altLang="zh-CN" b="0" i="0" u="none" strike="noStrike" baseline="0" dirty="0" smtClean="0">
                <a:latin typeface="Times New Roman"/>
              </a:rPr>
              <a:t>Virtual File Systems</a:t>
            </a:r>
            <a:r>
              <a:rPr lang="zh-CN" altLang="en-US" b="0" i="0" u="none" strike="noStrike" baseline="0" dirty="0" smtClean="0">
                <a:latin typeface="Times New Roman"/>
              </a:rPr>
              <a:t>）是</a:t>
            </a:r>
            <a:r>
              <a:rPr lang="en-US" altLang="zh-CN" b="0" i="0" u="none" strike="noStrike" baseline="0" dirty="0" smtClean="0">
                <a:latin typeface="Times New Roman"/>
              </a:rPr>
              <a:t>Linux</a:t>
            </a:r>
            <a:r>
              <a:rPr lang="zh-CN" altLang="en-US" b="0" i="0" u="none" strike="noStrike" baseline="0" dirty="0" smtClean="0">
                <a:latin typeface="Times New Roman"/>
              </a:rPr>
              <a:t>内核层实现的一种架构，为用户空间提供统一的文件操作接口。它在内核内部为不同的真实文件系统提供一致的抽象接口</a:t>
            </a:r>
            <a:r>
              <a:rPr lang="zh-CN" altLang="en-US" b="0" i="0" u="none" strike="noStrike" baseline="0" dirty="0" smtClean="0">
                <a:latin typeface="Times New Roman"/>
              </a:rPr>
              <a:t>。</a:t>
            </a:r>
            <a:endParaRPr lang="en-US" altLang="zh-CN" b="0" i="0" u="none" strike="noStrike" baseline="0" dirty="0" smtClean="0">
              <a:latin typeface="Times New Roman"/>
            </a:endParaRPr>
          </a:p>
          <a:p>
            <a:pPr lvl="0"/>
            <a:r>
              <a:rPr lang="en-US" altLang="zh-CN" kern="1800" dirty="0">
                <a:latin typeface="Times New Roman"/>
              </a:rPr>
              <a:t>1</a:t>
            </a:r>
            <a:r>
              <a:rPr lang="zh-CN" altLang="en-US" kern="1800" dirty="0">
                <a:latin typeface="Times New Roman"/>
              </a:rPr>
              <a:t>．文件系统</a:t>
            </a:r>
            <a:r>
              <a:rPr lang="zh-CN" altLang="en-US" kern="1800" dirty="0" smtClean="0">
                <a:latin typeface="Times New Roman"/>
              </a:rPr>
              <a:t>类型</a:t>
            </a:r>
            <a:endParaRPr lang="en-US" altLang="zh-CN" kern="1800" dirty="0" smtClean="0">
              <a:latin typeface="Times New Roman"/>
            </a:endParaRPr>
          </a:p>
          <a:p>
            <a:pPr lvl="0"/>
            <a:r>
              <a:rPr lang="en-US" altLang="zh-CN" kern="1800" dirty="0">
                <a:latin typeface="Times New Roman"/>
              </a:rPr>
              <a:t>2</a:t>
            </a:r>
            <a:r>
              <a:rPr lang="zh-CN" altLang="en-US" kern="1800" dirty="0">
                <a:latin typeface="Times New Roman"/>
              </a:rPr>
              <a:t>．超级</a:t>
            </a:r>
            <a:r>
              <a:rPr lang="zh-CN" altLang="en-US" kern="1800" dirty="0" smtClean="0">
                <a:latin typeface="Times New Roman"/>
              </a:rPr>
              <a:t>块</a:t>
            </a:r>
            <a:endParaRPr lang="en-US" altLang="zh-CN" kern="1800" dirty="0" smtClean="0">
              <a:latin typeface="Times New Roman"/>
            </a:endParaRPr>
          </a:p>
          <a:p>
            <a:pPr lvl="0"/>
            <a:r>
              <a:rPr lang="en-US" altLang="zh-CN" kern="1800" dirty="0">
                <a:latin typeface="Times New Roman"/>
              </a:rPr>
              <a:t>3</a:t>
            </a:r>
            <a:r>
              <a:rPr lang="zh-CN" altLang="en-US" kern="1800" dirty="0">
                <a:latin typeface="Times New Roman"/>
              </a:rPr>
              <a:t>．文件操作</a:t>
            </a:r>
            <a:endParaRPr lang="zh-CN" altLang="en-US" b="0" i="0" u="none" strike="noStrike" baseline="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735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．文件系统类型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0" i="0" u="none" strike="noStrike" baseline="0" dirty="0" smtClean="0">
                <a:latin typeface="Times New Roman"/>
              </a:rPr>
              <a:t>Linux</a:t>
            </a:r>
            <a:r>
              <a:rPr lang="zh-CN" altLang="en-US" b="0" i="0" u="none" strike="noStrike" baseline="0" dirty="0" smtClean="0">
                <a:latin typeface="Times New Roman"/>
              </a:rPr>
              <a:t>的文件系统用一组通用对象来表示，这些对象是超级块（</a:t>
            </a:r>
            <a:r>
              <a:rPr lang="en-US" altLang="zh-CN" b="0" i="0" u="none" strike="noStrike" baseline="0" dirty="0" smtClean="0">
                <a:latin typeface="Times New Roman"/>
              </a:rPr>
              <a:t>superblock</a:t>
            </a:r>
            <a:r>
              <a:rPr lang="zh-CN" altLang="en-US" b="0" i="0" u="none" strike="noStrike" baseline="0" dirty="0" smtClean="0">
                <a:latin typeface="Times New Roman"/>
              </a:rPr>
              <a:t>）、节点索引（</a:t>
            </a:r>
            <a:r>
              <a:rPr lang="en-US" altLang="zh-CN" b="0" i="0" u="none" strike="noStrike" baseline="0" dirty="0" err="1" smtClean="0">
                <a:latin typeface="Times New Roman"/>
              </a:rPr>
              <a:t>inode</a:t>
            </a:r>
            <a:r>
              <a:rPr lang="zh-CN" altLang="en-US" b="0" i="0" u="none" strike="noStrike" baseline="0" dirty="0" smtClean="0">
                <a:latin typeface="Times New Roman"/>
              </a:rPr>
              <a:t>）、目录结构（</a:t>
            </a:r>
            <a:r>
              <a:rPr lang="en-US" altLang="zh-CN" b="0" i="0" u="none" strike="noStrike" baseline="0" dirty="0" err="1" smtClean="0">
                <a:latin typeface="Times New Roman"/>
              </a:rPr>
              <a:t>dentry</a:t>
            </a:r>
            <a:r>
              <a:rPr lang="zh-CN" altLang="en-US" b="0" i="0" u="none" strike="noStrike" baseline="0" dirty="0" smtClean="0">
                <a:latin typeface="Times New Roman"/>
              </a:rPr>
              <a:t>）和文件（</a:t>
            </a:r>
            <a:r>
              <a:rPr lang="en-US" altLang="zh-CN" b="0" i="0" u="none" strike="noStrike" baseline="0" dirty="0" smtClean="0">
                <a:latin typeface="Times New Roman"/>
              </a:rPr>
              <a:t>file</a:t>
            </a:r>
            <a:r>
              <a:rPr lang="zh-CN" altLang="en-US" b="0" i="0" u="none" strike="noStrike" baseline="0" dirty="0" smtClean="0">
                <a:latin typeface="Times New Roman"/>
              </a:rPr>
              <a:t>）。</a:t>
            </a:r>
          </a:p>
          <a:p>
            <a:pPr marR="0" lvl="0" rtl="0"/>
            <a:r>
              <a:rPr lang="zh-CN" altLang="en-US" b="0" i="0" u="none" strike="noStrike" baseline="0" dirty="0" smtClean="0">
                <a:latin typeface="Times New Roman"/>
              </a:rPr>
              <a:t>超级块是每种文件系统的根，用于描述和维护文件系统的状态。</a:t>
            </a:r>
          </a:p>
          <a:p>
            <a:pPr marR="0" lvl="0" rtl="0"/>
            <a:r>
              <a:rPr lang="en-US" altLang="zh-CN" b="0" i="0" u="none" strike="noStrike" baseline="0" dirty="0" err="1" smtClean="0">
                <a:latin typeface="Times New Roman"/>
              </a:rPr>
              <a:t>inode</a:t>
            </a:r>
            <a:r>
              <a:rPr lang="zh-CN" altLang="en-US" b="0" i="0" u="none" strike="noStrike" baseline="0" dirty="0" smtClean="0">
                <a:latin typeface="Times New Roman"/>
              </a:rPr>
              <a:t>包含管理文件系统中的对象所需的所有元数据。</a:t>
            </a:r>
          </a:p>
          <a:p>
            <a:pPr marR="0" lvl="0" rtl="0"/>
            <a:r>
              <a:rPr lang="en-US" altLang="zh-CN" b="0" i="0" u="none" strike="noStrike" baseline="0" dirty="0" err="1" smtClean="0">
                <a:latin typeface="Times New Roman"/>
              </a:rPr>
              <a:t>dentry</a:t>
            </a:r>
            <a:r>
              <a:rPr lang="zh-CN" altLang="en-US" b="0" i="0" u="none" strike="noStrike" baseline="0" dirty="0" smtClean="0">
                <a:latin typeface="Times New Roman"/>
              </a:rPr>
              <a:t>用来实现名称和</a:t>
            </a:r>
            <a:r>
              <a:rPr lang="en-US" altLang="zh-CN" b="0" i="0" u="none" strike="noStrike" baseline="0" dirty="0" err="1" smtClean="0">
                <a:latin typeface="Times New Roman"/>
              </a:rPr>
              <a:t>inode</a:t>
            </a:r>
            <a:r>
              <a:rPr lang="zh-CN" altLang="en-US" b="0" i="0" u="none" strike="noStrike" baseline="0" dirty="0" smtClean="0">
                <a:latin typeface="Times New Roman"/>
              </a:rPr>
              <a:t>之间的映射。</a:t>
            </a:r>
          </a:p>
        </p:txBody>
      </p:sp>
    </p:spTree>
    <p:extLst>
      <p:ext uri="{BB962C8B-B14F-4D97-AF65-F5344CB8AC3E}">
        <p14:creationId xmlns:p14="http://schemas.microsoft.com/office/powerpoint/2010/main" val="4195886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．超级块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zh-CN" altLang="en-US" b="0" i="0" u="none" strike="noStrike" baseline="0" dirty="0" smtClean="0">
                <a:latin typeface="Times New Roman"/>
              </a:rPr>
              <a:t>超级块结构用来表示一个文件系统，结构如下：</a:t>
            </a: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dirty="0" err="1" smtClean="0">
                <a:latin typeface="Times New Roman"/>
              </a:rPr>
              <a:t>struct</a:t>
            </a:r>
            <a:r>
              <a:rPr lang="en-US" altLang="zh-CN" b="0" i="0" u="none" strike="noStrike" baseline="0" dirty="0" smtClean="0">
                <a:latin typeface="Times New Roman"/>
              </a:rPr>
              <a:t> </a:t>
            </a:r>
            <a:r>
              <a:rPr lang="en-US" altLang="zh-CN" b="0" i="0" u="none" strike="noStrike" baseline="0" dirty="0" err="1" smtClean="0">
                <a:latin typeface="Times New Roman"/>
              </a:rPr>
              <a:t>super_block</a:t>
            </a:r>
            <a:r>
              <a:rPr lang="en-US" altLang="zh-CN" b="0" i="0" u="none" strike="noStrike" baseline="0" dirty="0" smtClean="0">
                <a:latin typeface="Times New Roman"/>
              </a:rPr>
              <a:t> {</a:t>
            </a:r>
          </a:p>
          <a:p>
            <a:pPr marR="0" lvl="0" rtl="0"/>
            <a:r>
              <a:rPr lang="en-US" altLang="zh-CN" b="0" i="0" u="none" strike="noStrike" baseline="0" dirty="0" smtClean="0">
                <a:latin typeface="Times New Roman"/>
              </a:rPr>
              <a:t>...</a:t>
            </a:r>
          </a:p>
          <a:p>
            <a:pPr marR="0" lvl="0" rtl="0"/>
            <a:r>
              <a:rPr lang="en-US" altLang="zh-CN" b="0" i="0" u="none" strike="noStrike" baseline="0" dirty="0" smtClean="0">
                <a:latin typeface="Times New Roman"/>
              </a:rPr>
              <a:t>unsigned long long</a:t>
            </a:r>
            <a:r>
              <a:rPr lang="zh-CN" altLang="en-US" b="0" i="0" u="none" strike="noStrike" baseline="0" dirty="0" smtClean="0">
                <a:latin typeface="Times New Roman"/>
              </a:rPr>
              <a:t>	</a:t>
            </a:r>
            <a:r>
              <a:rPr lang="en-US" altLang="zh-CN" b="0" i="0" u="none" strike="noStrike" baseline="0" dirty="0" err="1" smtClean="0">
                <a:latin typeface="Times New Roman"/>
              </a:rPr>
              <a:t>s_maxbytes</a:t>
            </a:r>
            <a:r>
              <a:rPr lang="en-US" altLang="zh-CN" b="0" i="0" u="none" strike="noStrike" baseline="0" dirty="0" smtClean="0">
                <a:latin typeface="Times New Roman"/>
              </a:rPr>
              <a:t>;</a:t>
            </a:r>
            <a:r>
              <a:rPr lang="zh-CN" altLang="en-US" b="0" i="0" u="none" strike="noStrike" baseline="0" dirty="0" smtClean="0">
                <a:latin typeface="Times New Roman"/>
              </a:rPr>
              <a:t>	</a:t>
            </a:r>
            <a:r>
              <a:rPr lang="en-US" altLang="zh-CN" b="0" i="0" u="none" strike="noStrike" baseline="0" dirty="0" smtClean="0">
                <a:latin typeface="Times New Roman"/>
              </a:rPr>
              <a:t>/</a:t>
            </a:r>
            <a:r>
              <a:rPr lang="zh-CN" altLang="en-US" b="0" i="0" u="none" strike="noStrike" baseline="-25000" dirty="0" smtClean="0">
                <a:latin typeface="Times New Roman"/>
              </a:rPr>
              <a:t>*</a:t>
            </a:r>
            <a:r>
              <a:rPr lang="zh-CN" altLang="en-US" b="0" i="0" u="none" strike="noStrike" baseline="0" dirty="0" smtClean="0">
                <a:latin typeface="Times New Roman"/>
              </a:rPr>
              <a:t>最大文件尺寸</a:t>
            </a:r>
            <a:r>
              <a:rPr lang="zh-CN" altLang="en-US" b="0" i="0" u="none" strike="noStrike" baseline="-25000" dirty="0" smtClean="0">
                <a:latin typeface="Times New Roman"/>
              </a:rPr>
              <a:t>*</a:t>
            </a:r>
            <a:r>
              <a:rPr lang="en-US" altLang="zh-CN" b="0" i="0" u="none" strike="noStrike" baseline="0" dirty="0" smtClean="0">
                <a:latin typeface="Times New Roman"/>
              </a:rPr>
              <a:t>/</a:t>
            </a:r>
          </a:p>
          <a:p>
            <a:pPr marR="0" lvl="0" rtl="0"/>
            <a:r>
              <a:rPr lang="en-US" altLang="zh-CN" b="0" i="0" u="none" strike="noStrike" baseline="0" dirty="0" err="1" smtClean="0">
                <a:latin typeface="Times New Roman"/>
              </a:rPr>
              <a:t>struct</a:t>
            </a:r>
            <a:r>
              <a:rPr lang="en-US" altLang="zh-CN" b="0" i="0" u="none" strike="noStrike" baseline="0" dirty="0" smtClean="0">
                <a:latin typeface="Times New Roman"/>
              </a:rPr>
              <a:t> </a:t>
            </a:r>
            <a:r>
              <a:rPr lang="en-US" altLang="zh-CN" b="0" i="0" u="none" strike="noStrike" baseline="0" dirty="0" err="1" smtClean="0">
                <a:latin typeface="Times New Roman"/>
              </a:rPr>
              <a:t>file_system_type</a:t>
            </a:r>
            <a:r>
              <a:rPr lang="zh-CN" altLang="en-US" b="0" i="0" u="none" strike="noStrike" baseline="0" dirty="0" smtClean="0">
                <a:latin typeface="Times New Roman"/>
              </a:rPr>
              <a:t>	</a:t>
            </a:r>
            <a:r>
              <a:rPr lang="zh-CN" altLang="en-US" b="0" i="0" u="none" strike="noStrike" baseline="-25000" dirty="0" smtClean="0">
                <a:latin typeface="Times New Roman"/>
              </a:rPr>
              <a:t>*</a:t>
            </a:r>
            <a:r>
              <a:rPr lang="en-US" altLang="zh-CN" b="0" i="0" u="none" strike="noStrike" baseline="0" dirty="0" err="1" smtClean="0">
                <a:latin typeface="Times New Roman"/>
              </a:rPr>
              <a:t>s_type</a:t>
            </a:r>
            <a:r>
              <a:rPr lang="en-US" altLang="zh-CN" b="0" i="0" u="none" strike="noStrike" baseline="0" dirty="0" smtClean="0">
                <a:latin typeface="Times New Roman"/>
              </a:rPr>
              <a:t>;</a:t>
            </a:r>
            <a:r>
              <a:rPr lang="zh-CN" altLang="en-US" b="0" i="0" u="none" strike="noStrike" baseline="0" dirty="0" smtClean="0">
                <a:latin typeface="Times New Roman"/>
              </a:rPr>
              <a:t> 	</a:t>
            </a:r>
            <a:r>
              <a:rPr lang="en-US" altLang="zh-CN" b="0" i="0" u="none" strike="noStrike" baseline="0" dirty="0" smtClean="0">
                <a:latin typeface="Times New Roman"/>
              </a:rPr>
              <a:t>/</a:t>
            </a:r>
            <a:r>
              <a:rPr lang="zh-CN" altLang="en-US" b="0" i="0" u="none" strike="noStrike" baseline="-25000" dirty="0" smtClean="0">
                <a:latin typeface="Times New Roman"/>
              </a:rPr>
              <a:t>*</a:t>
            </a:r>
            <a:r>
              <a:rPr lang="zh-CN" altLang="en-US" b="0" i="0" u="none" strike="noStrike" baseline="0" dirty="0" smtClean="0">
                <a:latin typeface="Times New Roman"/>
              </a:rPr>
              <a:t>文件的类型</a:t>
            </a:r>
            <a:r>
              <a:rPr lang="zh-CN" altLang="en-US" b="0" i="0" u="none" strike="noStrike" baseline="-25000" dirty="0" smtClean="0">
                <a:latin typeface="Times New Roman"/>
              </a:rPr>
              <a:t>*</a:t>
            </a:r>
            <a:r>
              <a:rPr lang="en-US" altLang="zh-CN" b="0" i="0" u="none" strike="noStrike" baseline="0" dirty="0" smtClean="0">
                <a:latin typeface="Times New Roman"/>
              </a:rPr>
              <a:t>/</a:t>
            </a:r>
          </a:p>
          <a:p>
            <a:pPr marR="0" lvl="0" rtl="0"/>
            <a:r>
              <a:rPr lang="en-US" altLang="zh-CN" b="0" i="0" u="none" strike="noStrike" baseline="0" dirty="0" err="1" smtClean="0">
                <a:latin typeface="Times New Roman"/>
              </a:rPr>
              <a:t>const</a:t>
            </a:r>
            <a:r>
              <a:rPr lang="en-US" altLang="zh-CN" b="0" i="0" u="none" strike="noStrike" baseline="0" dirty="0" smtClean="0">
                <a:latin typeface="Times New Roman"/>
              </a:rPr>
              <a:t> </a:t>
            </a:r>
            <a:r>
              <a:rPr lang="en-US" altLang="zh-CN" b="0" i="0" u="none" strike="noStrike" baseline="0" dirty="0" err="1" smtClean="0">
                <a:latin typeface="Times New Roman"/>
              </a:rPr>
              <a:t>struct</a:t>
            </a:r>
            <a:r>
              <a:rPr lang="en-US" altLang="zh-CN" b="0" i="0" u="none" strike="noStrike" baseline="0" dirty="0" smtClean="0">
                <a:latin typeface="Times New Roman"/>
              </a:rPr>
              <a:t> </a:t>
            </a:r>
            <a:r>
              <a:rPr lang="en-US" altLang="zh-CN" b="0" i="0" u="none" strike="noStrike" baseline="0" dirty="0" err="1" smtClean="0">
                <a:latin typeface="Times New Roman"/>
              </a:rPr>
              <a:t>super_operations</a:t>
            </a:r>
            <a:r>
              <a:rPr lang="en-US" altLang="zh-CN" b="0" i="0" u="none" strike="noStrike" baseline="0" dirty="0" smtClean="0">
                <a:latin typeface="Times New Roman"/>
              </a:rPr>
              <a:t> </a:t>
            </a:r>
            <a:r>
              <a:rPr lang="zh-CN" altLang="en-US" b="0" i="0" u="none" strike="noStrike" baseline="-25000" dirty="0" smtClean="0">
                <a:latin typeface="Times New Roman"/>
              </a:rPr>
              <a:t>*</a:t>
            </a:r>
            <a:r>
              <a:rPr lang="en-US" altLang="zh-CN" b="0" i="0" u="none" strike="noStrike" baseline="0" dirty="0" err="1" smtClean="0">
                <a:latin typeface="Times New Roman"/>
              </a:rPr>
              <a:t>s_op</a:t>
            </a:r>
            <a:r>
              <a:rPr lang="en-US" altLang="zh-CN" b="0" i="0" u="none" strike="noStrike" baseline="0" dirty="0" smtClean="0">
                <a:latin typeface="Times New Roman"/>
              </a:rPr>
              <a:t>; /</a:t>
            </a:r>
            <a:r>
              <a:rPr lang="zh-CN" altLang="en-US" b="0" i="0" u="none" strike="noStrike" baseline="-25000" dirty="0" smtClean="0">
                <a:latin typeface="Times New Roman"/>
              </a:rPr>
              <a:t>*</a:t>
            </a:r>
            <a:r>
              <a:rPr lang="zh-CN" altLang="en-US" b="0" i="0" u="none" strike="noStrike" baseline="0" dirty="0" smtClean="0">
                <a:latin typeface="Times New Roman"/>
              </a:rPr>
              <a:t>超级块的操作，主要是对</a:t>
            </a:r>
            <a:r>
              <a:rPr lang="en-US" altLang="zh-CN" b="0" i="0" u="none" strike="noStrike" baseline="0" dirty="0" err="1" smtClean="0">
                <a:latin typeface="Times New Roman"/>
              </a:rPr>
              <a:t>inode</a:t>
            </a:r>
            <a:r>
              <a:rPr lang="zh-CN" altLang="en-US" b="0" i="0" u="none" strike="noStrike" baseline="0" dirty="0" smtClean="0">
                <a:latin typeface="Times New Roman"/>
              </a:rPr>
              <a:t>的 操作</a:t>
            </a:r>
            <a:r>
              <a:rPr lang="zh-CN" altLang="en-US" b="0" i="0" u="none" strike="noStrike" baseline="-25000" dirty="0" smtClean="0">
                <a:latin typeface="Times New Roman"/>
              </a:rPr>
              <a:t>*</a:t>
            </a:r>
            <a:r>
              <a:rPr lang="en-US" altLang="zh-CN" b="0" i="0" u="none" strike="noStrike" baseline="0" dirty="0" smtClean="0">
                <a:latin typeface="Times New Roman"/>
              </a:rPr>
              <a:t>/</a:t>
            </a:r>
          </a:p>
          <a:p>
            <a:pPr marR="0" lvl="0" rtl="0"/>
            <a:r>
              <a:rPr lang="en-US" altLang="zh-CN" b="0" i="0" u="none" strike="noStrike" baseline="0" dirty="0" smtClean="0">
                <a:latin typeface="Times New Roman"/>
              </a:rPr>
              <a:t>...</a:t>
            </a:r>
          </a:p>
          <a:p>
            <a:pPr marR="0" lvl="0" rtl="0"/>
            <a:r>
              <a:rPr lang="en-US" altLang="zh-CN" b="0" i="0" u="none" strike="noStrike" baseline="0" dirty="0" smtClean="0">
                <a:latin typeface="Times New Roman"/>
              </a:rPr>
              <a:t>char </a:t>
            </a:r>
            <a:r>
              <a:rPr lang="en-US" altLang="zh-CN" b="0" i="0" u="none" strike="noStrike" baseline="0" dirty="0" err="1" smtClean="0">
                <a:latin typeface="Times New Roman"/>
              </a:rPr>
              <a:t>s_id</a:t>
            </a:r>
            <a:r>
              <a:rPr lang="en-US" altLang="zh-CN" b="0" i="0" u="none" strike="noStrike" baseline="0" dirty="0" smtClean="0">
                <a:latin typeface="Times New Roman"/>
              </a:rPr>
              <a:t>[32];</a:t>
            </a:r>
            <a:r>
              <a:rPr lang="zh-CN" altLang="en-US" b="0" i="0" u="none" strike="noStrike" baseline="0" dirty="0" smtClean="0">
                <a:latin typeface="Times New Roman"/>
              </a:rPr>
              <a:t>	</a:t>
            </a:r>
            <a:r>
              <a:rPr lang="en-US" altLang="zh-CN" b="0" i="0" u="none" strike="noStrike" baseline="0" dirty="0" smtClean="0">
                <a:latin typeface="Times New Roman"/>
              </a:rPr>
              <a:t>	</a:t>
            </a:r>
            <a:r>
              <a:rPr lang="zh-CN" altLang="en-US" b="0" i="0" u="none" strike="noStrike" baseline="0" dirty="0" smtClean="0">
                <a:latin typeface="Times New Roman"/>
              </a:rPr>
              <a:t>	</a:t>
            </a:r>
            <a:r>
              <a:rPr lang="en-US" altLang="zh-CN" b="0" i="0" u="none" strike="noStrike" baseline="0" dirty="0" smtClean="0">
                <a:latin typeface="Times New Roman"/>
              </a:rPr>
              <a:t>/</a:t>
            </a:r>
            <a:r>
              <a:rPr lang="zh-CN" altLang="en-US" b="0" i="0" u="none" strike="noStrike" baseline="-25000" dirty="0" smtClean="0">
                <a:latin typeface="Times New Roman"/>
              </a:rPr>
              <a:t>*</a:t>
            </a:r>
            <a:r>
              <a:rPr lang="zh-CN" altLang="en-US" b="0" i="0" u="none" strike="noStrike" baseline="0" dirty="0" smtClean="0">
                <a:latin typeface="Times New Roman"/>
              </a:rPr>
              <a:t>文件系统的名称</a:t>
            </a:r>
            <a:r>
              <a:rPr lang="zh-CN" altLang="en-US" b="0" i="0" u="none" strike="noStrike" baseline="-25000" dirty="0" smtClean="0">
                <a:latin typeface="Times New Roman"/>
              </a:rPr>
              <a:t>*</a:t>
            </a:r>
            <a:r>
              <a:rPr lang="en-US" altLang="zh-CN" b="0" i="0" u="none" strike="noStrike" baseline="0" dirty="0" smtClean="0">
                <a:latin typeface="Times New Roman"/>
              </a:rPr>
              <a:t>/</a:t>
            </a:r>
          </a:p>
          <a:p>
            <a:pPr marR="0" lvl="0" rtl="0"/>
            <a:r>
              <a:rPr lang="en-US" altLang="zh-CN" b="0" i="0" u="none" strike="noStrike" baseline="0" dirty="0" smtClean="0">
                <a:latin typeface="Times New Roman"/>
              </a:rPr>
              <a:t>};</a:t>
            </a: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2093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3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．文件操作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在文件</a:t>
            </a:r>
            <a:r>
              <a:rPr lang="en-US" altLang="zh-CN" b="0" i="0" u="none" strike="noStrike" baseline="0" smtClean="0">
                <a:latin typeface="Times New Roman"/>
              </a:rPr>
              <a:t>fs.h</a:t>
            </a:r>
            <a:r>
              <a:rPr lang="zh-CN" altLang="en-US" b="0" i="0" u="none" strike="noStrike" baseline="0" smtClean="0">
                <a:latin typeface="Times New Roman"/>
              </a:rPr>
              <a:t>中定义了文件操作的结构，通常实际的文件系统都要实现对应的操作函数，例如打开文件</a:t>
            </a:r>
            <a:r>
              <a:rPr lang="en-US" altLang="zh-CN" b="0" i="0" u="none" strike="noStrike" baseline="0" smtClean="0">
                <a:latin typeface="Times New Roman"/>
              </a:rPr>
              <a:t>open</a:t>
            </a:r>
            <a:r>
              <a:rPr lang="zh-CN" altLang="en-US" b="0" i="0" u="none" strike="noStrike" baseline="0" smtClean="0">
                <a:latin typeface="Times New Roman"/>
              </a:rPr>
              <a:t>、关闭文件</a:t>
            </a:r>
            <a:r>
              <a:rPr lang="en-US" altLang="zh-CN" b="0" i="0" u="none" strike="noStrike" baseline="0" smtClean="0">
                <a:latin typeface="Times New Roman"/>
              </a:rPr>
              <a:t>close</a:t>
            </a:r>
            <a:r>
              <a:rPr lang="zh-CN" altLang="en-US" b="0" i="0" u="none" strike="noStrike" baseline="0" smtClean="0">
                <a:latin typeface="Times New Roman"/>
              </a:rPr>
              <a:t>、读取数据</a:t>
            </a:r>
            <a:r>
              <a:rPr lang="en-US" altLang="zh-CN" b="0" i="0" u="none" strike="noStrike" baseline="0" smtClean="0">
                <a:latin typeface="Times New Roman"/>
              </a:rPr>
              <a:t>read</a:t>
            </a:r>
            <a:r>
              <a:rPr lang="zh-CN" altLang="en-US" b="0" i="0" u="none" strike="noStrike" baseline="0" smtClean="0">
                <a:latin typeface="Times New Roman"/>
              </a:rPr>
              <a:t>和写入数据</a:t>
            </a:r>
            <a:r>
              <a:rPr lang="en-US" altLang="zh-CN" b="0" i="0" u="none" strike="noStrike" baseline="0" smtClean="0">
                <a:latin typeface="Times New Roman"/>
              </a:rPr>
              <a:t>write</a:t>
            </a:r>
            <a:r>
              <a:rPr lang="zh-CN" altLang="en-US" b="0" i="0" u="none" strike="noStrike" baseline="0" smtClean="0">
                <a:latin typeface="Times New Roman"/>
              </a:rPr>
              <a:t>等。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6901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3.2  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文件的通用操作方法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kern="1800" dirty="0">
                <a:latin typeface="Times New Roman"/>
              </a:rPr>
              <a:t>3.2.1  </a:t>
            </a:r>
            <a:r>
              <a:rPr lang="zh-CN" altLang="en-US" kern="1800" dirty="0">
                <a:latin typeface="Times New Roman"/>
              </a:rPr>
              <a:t>文件</a:t>
            </a:r>
            <a:r>
              <a:rPr lang="zh-CN" altLang="en-US" kern="1800" dirty="0" smtClean="0">
                <a:latin typeface="Times New Roman"/>
              </a:rPr>
              <a:t>描述符</a:t>
            </a:r>
            <a:endParaRPr lang="en-US" altLang="zh-CN" kern="1800" dirty="0" smtClean="0">
              <a:latin typeface="Times New Roman"/>
            </a:endParaRPr>
          </a:p>
          <a:p>
            <a:r>
              <a:rPr lang="en-US" altLang="zh-CN" kern="1800" dirty="0">
                <a:latin typeface="Times New Roman"/>
              </a:rPr>
              <a:t>3.2.2  </a:t>
            </a:r>
            <a:r>
              <a:rPr lang="zh-CN" altLang="en-US" kern="1800" dirty="0">
                <a:latin typeface="Times New Roman"/>
              </a:rPr>
              <a:t>打开创建文件</a:t>
            </a:r>
            <a:r>
              <a:rPr lang="en-US" altLang="zh-CN" kern="1800" dirty="0">
                <a:latin typeface="Times New Roman"/>
              </a:rPr>
              <a:t>open()</a:t>
            </a:r>
            <a:r>
              <a:rPr lang="zh-CN" altLang="en-US" kern="1800" dirty="0">
                <a:latin typeface="Times New Roman"/>
              </a:rPr>
              <a:t>、</a:t>
            </a:r>
            <a:r>
              <a:rPr lang="en-US" altLang="zh-CN" kern="1800" dirty="0">
                <a:latin typeface="Times New Roman"/>
              </a:rPr>
              <a:t>create()</a:t>
            </a:r>
            <a:r>
              <a:rPr lang="zh-CN" altLang="en-US" kern="1800" dirty="0">
                <a:latin typeface="Times New Roman"/>
              </a:rPr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399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3.2.1  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文件描述符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在</a:t>
            </a:r>
            <a:r>
              <a:rPr lang="en-US" altLang="zh-CN" b="0" i="0" u="none" strike="noStrike" baseline="0" smtClean="0">
                <a:latin typeface="Times New Roman"/>
              </a:rPr>
              <a:t>Linux</a:t>
            </a:r>
            <a:r>
              <a:rPr lang="zh-CN" altLang="en-US" b="0" i="0" u="none" strike="noStrike" baseline="0" smtClean="0">
                <a:latin typeface="Times New Roman"/>
              </a:rPr>
              <a:t>下用文件描述符来表示设备文件和普通文件。文件描述符是一个整型的数据，所有对文件的操作都通过文件描述符实现。文件描述符的范围是</a:t>
            </a:r>
            <a:r>
              <a:rPr lang="en-US" altLang="zh-CN" b="0" i="0" u="none" strike="noStrike" baseline="0" smtClean="0">
                <a:latin typeface="Times New Roman"/>
              </a:rPr>
              <a:t>0</a:t>
            </a:r>
            <a:r>
              <a:rPr lang="zh-CN" altLang="en-US" b="0" i="0" u="none" strike="noStrike" baseline="0" smtClean="0">
                <a:latin typeface="Times New Roman"/>
              </a:rPr>
              <a:t>～</a:t>
            </a:r>
            <a:r>
              <a:rPr lang="en-US" altLang="zh-CN" b="0" i="0" u="none" strike="noStrike" baseline="0" smtClean="0">
                <a:latin typeface="Times New Roman"/>
              </a:rPr>
              <a:t>OPEN_MAX</a:t>
            </a:r>
            <a:r>
              <a:rPr lang="zh-CN" altLang="en-US" b="0" i="0" u="none" strike="noStrike" baseline="0" smtClean="0">
                <a:latin typeface="Times New Roman"/>
              </a:rPr>
              <a:t>。</a:t>
            </a:r>
          </a:p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在</a:t>
            </a:r>
            <a:r>
              <a:rPr lang="en-US" altLang="zh-CN" b="0" i="0" u="none" strike="noStrike" baseline="0" smtClean="0">
                <a:latin typeface="Times New Roman"/>
              </a:rPr>
              <a:t>Linux</a:t>
            </a:r>
            <a:r>
              <a:rPr lang="zh-CN" altLang="en-US" b="0" i="0" u="none" strike="noStrike" baseline="0" smtClean="0">
                <a:latin typeface="Times New Roman"/>
              </a:rPr>
              <a:t>系统中有</a:t>
            </a:r>
            <a:r>
              <a:rPr lang="en-US" altLang="zh-CN" b="0" i="0" u="none" strike="noStrike" baseline="0" smtClean="0">
                <a:latin typeface="Times New Roman"/>
              </a:rPr>
              <a:t>3</a:t>
            </a:r>
            <a:r>
              <a:rPr lang="zh-CN" altLang="en-US" b="0" i="0" u="none" strike="noStrike" baseline="0" smtClean="0">
                <a:latin typeface="Times New Roman"/>
              </a:rPr>
              <a:t>个已经分配的文件描述符，即标准输入、标准输出和标准错误，它们文件描述符的值分别为</a:t>
            </a:r>
            <a:r>
              <a:rPr lang="en-US" altLang="zh-CN" b="0" i="0" u="none" strike="noStrike" baseline="0" smtClean="0">
                <a:latin typeface="Times New Roman"/>
              </a:rPr>
              <a:t>0</a:t>
            </a:r>
            <a:r>
              <a:rPr lang="zh-CN" altLang="en-US" b="0" i="0" u="none" strike="noStrike" baseline="0" smtClean="0">
                <a:latin typeface="Times New Roman"/>
              </a:rPr>
              <a:t>、</a:t>
            </a:r>
            <a:r>
              <a:rPr lang="en-US" altLang="zh-CN" b="0" i="0" u="none" strike="noStrike" baseline="0" smtClean="0">
                <a:latin typeface="Times New Roman"/>
              </a:rPr>
              <a:t>1</a:t>
            </a:r>
            <a:r>
              <a:rPr lang="zh-CN" altLang="en-US" b="0" i="0" u="none" strike="noStrike" baseline="0" smtClean="0">
                <a:latin typeface="Times New Roman"/>
              </a:rPr>
              <a:t>和</a:t>
            </a:r>
            <a:r>
              <a:rPr lang="en-US" altLang="zh-CN" b="0" i="0" u="none" strike="noStrike" baseline="0" smtClean="0">
                <a:latin typeface="Times New Roman"/>
              </a:rPr>
              <a:t>2</a:t>
            </a:r>
            <a:r>
              <a:rPr lang="zh-CN" altLang="en-US" b="0" i="0" u="none" strike="noStrike" baseline="0" smtClean="0">
                <a:latin typeface="Times New Roman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07407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3.2.2  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打开创建文件</a:t>
            </a:r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open()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、</a:t>
            </a:r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create()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kern="1800" dirty="0">
                <a:latin typeface="Times New Roman"/>
              </a:rPr>
              <a:t>1</a:t>
            </a:r>
            <a:r>
              <a:rPr lang="zh-CN" altLang="en-US" kern="1800" dirty="0">
                <a:latin typeface="Times New Roman"/>
              </a:rPr>
              <a:t>．函数</a:t>
            </a:r>
            <a:r>
              <a:rPr lang="en-US" altLang="zh-CN" kern="1800" dirty="0">
                <a:latin typeface="Times New Roman"/>
              </a:rPr>
              <a:t>open()</a:t>
            </a:r>
            <a:r>
              <a:rPr lang="zh-CN" altLang="en-US" kern="1800" dirty="0">
                <a:latin typeface="Times New Roman"/>
              </a:rPr>
              <a:t>、</a:t>
            </a:r>
            <a:r>
              <a:rPr lang="en-US" altLang="zh-CN" kern="1800" dirty="0">
                <a:latin typeface="Times New Roman"/>
              </a:rPr>
              <a:t>create()</a:t>
            </a:r>
            <a:r>
              <a:rPr lang="zh-CN" altLang="en-US" kern="1800" dirty="0" smtClean="0">
                <a:latin typeface="Times New Roman"/>
              </a:rPr>
              <a:t>介绍</a:t>
            </a:r>
            <a:endParaRPr lang="en-US" altLang="zh-CN" kern="1800" dirty="0" smtClean="0">
              <a:latin typeface="Times New Roman"/>
            </a:endParaRPr>
          </a:p>
          <a:p>
            <a:r>
              <a:rPr lang="en-US" altLang="zh-CN" kern="1800" dirty="0">
                <a:latin typeface="Times New Roman"/>
              </a:rPr>
              <a:t>2</a:t>
            </a:r>
            <a:r>
              <a:rPr lang="zh-CN" altLang="en-US" kern="1800" dirty="0">
                <a:latin typeface="Times New Roman"/>
              </a:rPr>
              <a:t>．使用函数</a:t>
            </a:r>
            <a:r>
              <a:rPr lang="en-US" altLang="zh-CN" kern="1800" dirty="0">
                <a:latin typeface="Times New Roman"/>
              </a:rPr>
              <a:t>open()</a:t>
            </a:r>
            <a:r>
              <a:rPr lang="zh-CN" altLang="en-US" kern="1800" dirty="0">
                <a:latin typeface="Times New Roman"/>
              </a:rPr>
              <a:t>的例子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888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．函数</a:t>
            </a:r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open()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、</a:t>
            </a:r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create()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int open(const char 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pathname, int flags);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int open(const char 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fr-FR" altLang="zh-CN" b="0" i="0" u="none" strike="noStrike" baseline="0" smtClean="0">
                <a:latin typeface="Times New Roman"/>
              </a:rPr>
              <a:t>pathname, int flags, mode_t mode);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746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3.1 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 </a:t>
            </a:r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Linux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下的文件系统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kern="1800" dirty="0">
                <a:latin typeface="Times New Roman"/>
              </a:rPr>
              <a:t>3.1.1  Linux</a:t>
            </a:r>
            <a:r>
              <a:rPr lang="zh-CN" altLang="en-US" kern="1800" dirty="0">
                <a:latin typeface="Times New Roman"/>
              </a:rPr>
              <a:t>下文件的</a:t>
            </a:r>
            <a:r>
              <a:rPr lang="zh-CN" altLang="en-US" kern="1800" dirty="0" smtClean="0">
                <a:latin typeface="Times New Roman"/>
              </a:rPr>
              <a:t>内涵</a:t>
            </a:r>
            <a:endParaRPr lang="en-US" altLang="zh-CN" kern="1800" dirty="0" smtClean="0">
              <a:latin typeface="Times New Roman"/>
            </a:endParaRPr>
          </a:p>
          <a:p>
            <a:r>
              <a:rPr lang="en-US" altLang="zh-CN" kern="1800" dirty="0">
                <a:latin typeface="Times New Roman"/>
              </a:rPr>
              <a:t>3.1.2  </a:t>
            </a:r>
            <a:r>
              <a:rPr lang="zh-CN" altLang="en-US" kern="1800" dirty="0">
                <a:latin typeface="Times New Roman"/>
              </a:rPr>
              <a:t>文件系统的</a:t>
            </a:r>
            <a:r>
              <a:rPr lang="zh-CN" altLang="en-US" kern="1800" dirty="0" smtClean="0">
                <a:latin typeface="Times New Roman"/>
              </a:rPr>
              <a:t>创建</a:t>
            </a:r>
            <a:endParaRPr lang="en-US" altLang="zh-CN" kern="1800" dirty="0" smtClean="0">
              <a:latin typeface="Times New Roman"/>
            </a:endParaRPr>
          </a:p>
          <a:p>
            <a:r>
              <a:rPr lang="en-US" altLang="zh-CN" kern="1800" dirty="0">
                <a:latin typeface="Times New Roman"/>
              </a:rPr>
              <a:t>3.1.3  </a:t>
            </a:r>
            <a:r>
              <a:rPr lang="zh-CN" altLang="en-US" kern="1800" dirty="0">
                <a:latin typeface="Times New Roman"/>
              </a:rPr>
              <a:t>挂接</a:t>
            </a:r>
            <a:r>
              <a:rPr lang="zh-CN" altLang="en-US" kern="1800" dirty="0" smtClean="0">
                <a:latin typeface="Times New Roman"/>
              </a:rPr>
              <a:t>文件系统</a:t>
            </a:r>
            <a:endParaRPr lang="en-US" altLang="zh-CN" kern="1800" dirty="0" smtClean="0">
              <a:latin typeface="Times New Roman"/>
            </a:endParaRPr>
          </a:p>
          <a:p>
            <a:r>
              <a:rPr lang="en-US" altLang="zh-CN" kern="1800" dirty="0">
                <a:latin typeface="Times New Roman"/>
              </a:rPr>
              <a:t>3.1.4  </a:t>
            </a:r>
            <a:r>
              <a:rPr lang="zh-CN" altLang="en-US" kern="1800" dirty="0">
                <a:latin typeface="Times New Roman"/>
              </a:rPr>
              <a:t>索引节点</a:t>
            </a:r>
            <a:r>
              <a:rPr lang="en-US" altLang="zh-CN" kern="1800" dirty="0" err="1">
                <a:latin typeface="Times New Roman"/>
              </a:rPr>
              <a:t>inode</a:t>
            </a:r>
            <a:r>
              <a:rPr lang="en-US" altLang="zh-CN" kern="1800" dirty="0">
                <a:latin typeface="Times New Roman"/>
              </a:rPr>
              <a:t> </a:t>
            </a:r>
            <a:endParaRPr lang="en-US" altLang="zh-CN" kern="1800" dirty="0" smtClean="0">
              <a:latin typeface="Times New Roman"/>
            </a:endParaRPr>
          </a:p>
          <a:p>
            <a:r>
              <a:rPr lang="en-US" altLang="zh-CN" kern="1800" dirty="0">
                <a:latin typeface="Times New Roman"/>
              </a:rPr>
              <a:t>3.1.5  </a:t>
            </a:r>
            <a:r>
              <a:rPr lang="zh-CN" altLang="en-US" kern="1800" dirty="0">
                <a:latin typeface="Times New Roman"/>
              </a:rPr>
              <a:t>普通</a:t>
            </a:r>
            <a:r>
              <a:rPr lang="zh-CN" altLang="en-US" kern="1800" dirty="0" smtClean="0">
                <a:latin typeface="Times New Roman"/>
              </a:rPr>
              <a:t>文件</a:t>
            </a:r>
            <a:endParaRPr lang="en-US" altLang="zh-CN" kern="1800" dirty="0" smtClean="0">
              <a:latin typeface="Times New Roman"/>
            </a:endParaRPr>
          </a:p>
          <a:p>
            <a:r>
              <a:rPr lang="en-US" altLang="zh-CN" kern="1800" dirty="0">
                <a:latin typeface="Times New Roman"/>
              </a:rPr>
              <a:t>3.1.6  </a:t>
            </a:r>
            <a:r>
              <a:rPr lang="zh-CN" altLang="en-US" kern="1800" dirty="0">
                <a:latin typeface="Times New Roman"/>
              </a:rPr>
              <a:t>设备</a:t>
            </a:r>
            <a:r>
              <a:rPr lang="zh-CN" altLang="en-US" kern="1800" dirty="0" smtClean="0">
                <a:latin typeface="Times New Roman"/>
              </a:rPr>
              <a:t>文件</a:t>
            </a:r>
            <a:endParaRPr lang="en-US" altLang="zh-CN" kern="1800" dirty="0" smtClean="0">
              <a:latin typeface="Times New Roman"/>
            </a:endParaRPr>
          </a:p>
          <a:p>
            <a:r>
              <a:rPr lang="en-US" altLang="zh-CN" kern="1800" dirty="0">
                <a:latin typeface="Times New Roman"/>
              </a:rPr>
              <a:t>3.1.7  </a:t>
            </a:r>
            <a:r>
              <a:rPr lang="zh-CN" altLang="en-US" kern="1800" dirty="0">
                <a:latin typeface="Times New Roman"/>
              </a:rPr>
              <a:t>虚拟文件系统</a:t>
            </a:r>
            <a:r>
              <a:rPr lang="en-US" altLang="zh-CN" kern="1800" dirty="0">
                <a:latin typeface="Times New Roman"/>
              </a:rPr>
              <a:t>VFS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183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．使用函数</a:t>
            </a:r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open()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的例子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		</a:t>
            </a:r>
            <a:r>
              <a:rPr lang="en-US" altLang="zh-CN" dirty="0" err="1"/>
              <a:t>fd</a:t>
            </a:r>
            <a:r>
              <a:rPr lang="en-US" altLang="zh-CN" dirty="0"/>
              <a:t> = open(</a:t>
            </a:r>
            <a:r>
              <a:rPr lang="en-US" altLang="zh-CN" dirty="0" err="1"/>
              <a:t>filename,O_RDWR</a:t>
            </a:r>
            <a:r>
              <a:rPr lang="en-US" altLang="zh-CN" dirty="0"/>
              <a:t>);					/*</a:t>
            </a:r>
            <a:r>
              <a:rPr lang="zh-CN" altLang="en-US" dirty="0"/>
              <a:t>打开文件为可读写方式*</a:t>
            </a:r>
            <a:r>
              <a:rPr lang="en-US" altLang="zh-CN" dirty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146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3.2.3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关闭文件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close()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dirty="0" smtClean="0">
                <a:latin typeface="Times New Roman"/>
              </a:rPr>
              <a:t>close()</a:t>
            </a:r>
            <a:r>
              <a:rPr lang="zh-CN" altLang="en-US" b="0" i="0" u="none" strike="noStrike" baseline="0" dirty="0" smtClean="0">
                <a:latin typeface="Times New Roman"/>
              </a:rPr>
              <a:t>函数关闭一个打开的文件，之前打开文件所占用的资源</a:t>
            </a:r>
            <a:r>
              <a:rPr lang="zh-CN" altLang="en-US" b="0" i="0" u="none" strike="noStrike" baseline="0" dirty="0" smtClean="0">
                <a:latin typeface="Times New Roman"/>
              </a:rPr>
              <a:t>。</a:t>
            </a:r>
            <a:endParaRPr lang="en-US" altLang="zh-CN" b="0" i="0" u="none" strike="noStrike" baseline="0" dirty="0" smtClean="0">
              <a:latin typeface="Times New Roman"/>
            </a:endParaRPr>
          </a:p>
          <a:p>
            <a:pPr lvl="0"/>
            <a:r>
              <a:rPr lang="en-US" altLang="zh-CN" kern="1800" dirty="0">
                <a:latin typeface="Times New Roman"/>
              </a:rPr>
              <a:t>1</a:t>
            </a:r>
            <a:r>
              <a:rPr lang="zh-CN" altLang="en-US" kern="1800" dirty="0">
                <a:latin typeface="Times New Roman"/>
              </a:rPr>
              <a:t>．</a:t>
            </a:r>
            <a:r>
              <a:rPr lang="en-US" altLang="zh-CN" kern="1800" dirty="0">
                <a:latin typeface="Times New Roman"/>
              </a:rPr>
              <a:t>close()</a:t>
            </a:r>
            <a:r>
              <a:rPr lang="zh-CN" altLang="en-US" kern="1800" dirty="0">
                <a:latin typeface="Times New Roman"/>
              </a:rPr>
              <a:t>函数</a:t>
            </a:r>
            <a:r>
              <a:rPr lang="zh-CN" altLang="en-US" kern="1800" dirty="0" smtClean="0">
                <a:latin typeface="Times New Roman"/>
              </a:rPr>
              <a:t>介绍</a:t>
            </a:r>
            <a:endParaRPr lang="en-US" altLang="zh-CN" kern="1800" dirty="0" smtClean="0">
              <a:latin typeface="Times New Roman"/>
            </a:endParaRPr>
          </a:p>
          <a:p>
            <a:pPr lvl="0"/>
            <a:r>
              <a:rPr lang="en-US" altLang="zh-CN" kern="1800" dirty="0">
                <a:latin typeface="Times New Roman"/>
              </a:rPr>
              <a:t>2</a:t>
            </a:r>
            <a:r>
              <a:rPr lang="zh-CN" altLang="en-US" kern="1800" dirty="0">
                <a:latin typeface="Times New Roman"/>
              </a:rPr>
              <a:t>．</a:t>
            </a:r>
            <a:r>
              <a:rPr lang="en-US" altLang="zh-CN" kern="1800" dirty="0">
                <a:latin typeface="Times New Roman"/>
              </a:rPr>
              <a:t>close()</a:t>
            </a:r>
            <a:r>
              <a:rPr lang="zh-CN" altLang="en-US" kern="1800" dirty="0">
                <a:latin typeface="Times New Roman"/>
              </a:rPr>
              <a:t>函数的例子</a:t>
            </a:r>
            <a:endParaRPr lang="zh-CN" altLang="en-US" b="0" i="0" u="none" strike="noStrike" baseline="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9525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close()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函数介绍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close()</a:t>
            </a:r>
            <a:r>
              <a:rPr lang="zh-CN" altLang="en-US" b="0" i="0" u="none" strike="noStrike" baseline="0" smtClean="0">
                <a:latin typeface="Times New Roman"/>
              </a:rPr>
              <a:t>函数的原型如下：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#include &lt;unistd.h&gt; 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int close(int fd);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1301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close()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函数的例子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8602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3.2.4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读取文件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read()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dirty="0" smtClean="0">
                <a:latin typeface="Times New Roman"/>
              </a:rPr>
              <a:t>用</a:t>
            </a:r>
            <a:r>
              <a:rPr lang="en-US" altLang="zh-CN" b="0" i="0" u="none" strike="noStrike" baseline="0" dirty="0" smtClean="0">
                <a:latin typeface="Times New Roman"/>
              </a:rPr>
              <a:t>read()</a:t>
            </a:r>
            <a:r>
              <a:rPr lang="zh-CN" altLang="en-US" b="0" i="0" u="none" strike="noStrike" baseline="0" dirty="0" smtClean="0">
                <a:latin typeface="Times New Roman"/>
              </a:rPr>
              <a:t>函数从打开文件中读数据，用户可以对读入的数据进行操作</a:t>
            </a:r>
            <a:r>
              <a:rPr lang="zh-CN" altLang="en-US" b="0" i="0" u="none" strike="noStrike" baseline="0" dirty="0" smtClean="0">
                <a:latin typeface="Times New Roman"/>
              </a:rPr>
              <a:t>。</a:t>
            </a:r>
            <a:endParaRPr lang="en-US" altLang="zh-CN" b="0" i="0" u="none" strike="noStrike" baseline="0" dirty="0" smtClean="0">
              <a:latin typeface="Times New Roman"/>
            </a:endParaRPr>
          </a:p>
          <a:p>
            <a:pPr lvl="0"/>
            <a:r>
              <a:rPr lang="en-US" altLang="zh-CN" kern="1800" dirty="0">
                <a:latin typeface="Times New Roman"/>
              </a:rPr>
              <a:t>1</a:t>
            </a:r>
            <a:r>
              <a:rPr lang="zh-CN" altLang="en-US" kern="1800" dirty="0">
                <a:latin typeface="Times New Roman"/>
              </a:rPr>
              <a:t>．</a:t>
            </a:r>
            <a:r>
              <a:rPr lang="en-US" altLang="zh-CN" kern="1800" dirty="0">
                <a:latin typeface="Times New Roman"/>
              </a:rPr>
              <a:t>read()</a:t>
            </a:r>
            <a:r>
              <a:rPr lang="zh-CN" altLang="en-US" kern="1800" dirty="0">
                <a:latin typeface="Times New Roman"/>
              </a:rPr>
              <a:t>函数</a:t>
            </a:r>
            <a:r>
              <a:rPr lang="zh-CN" altLang="en-US" kern="1800" dirty="0" smtClean="0">
                <a:latin typeface="Times New Roman"/>
              </a:rPr>
              <a:t>介绍</a:t>
            </a:r>
            <a:endParaRPr lang="en-US" altLang="zh-CN" kern="1800" dirty="0" smtClean="0">
              <a:latin typeface="Times New Roman"/>
            </a:endParaRPr>
          </a:p>
          <a:p>
            <a:pPr lvl="0"/>
            <a:r>
              <a:rPr lang="en-US" altLang="zh-CN" kern="1800" dirty="0">
                <a:latin typeface="Times New Roman"/>
              </a:rPr>
              <a:t>2</a:t>
            </a:r>
            <a:r>
              <a:rPr lang="zh-CN" altLang="en-US" kern="1800" dirty="0">
                <a:latin typeface="Times New Roman"/>
              </a:rPr>
              <a:t>．</a:t>
            </a:r>
            <a:r>
              <a:rPr lang="en-US" altLang="zh-CN" kern="1800" dirty="0">
                <a:latin typeface="Times New Roman"/>
              </a:rPr>
              <a:t>read()</a:t>
            </a:r>
            <a:r>
              <a:rPr lang="zh-CN" altLang="en-US" kern="1800" dirty="0">
                <a:latin typeface="Times New Roman"/>
              </a:rPr>
              <a:t>函数的例子</a:t>
            </a:r>
            <a:endParaRPr lang="zh-CN" altLang="en-US" b="0" i="0" u="none" strike="noStrike" baseline="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3241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read()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函数介绍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使用这个函数需要将头文件</a:t>
            </a:r>
            <a:r>
              <a:rPr lang="en-US" altLang="zh-CN" b="0" i="0" u="none" strike="noStrike" baseline="0" smtClean="0">
                <a:latin typeface="Times New Roman"/>
              </a:rPr>
              <a:t>unistd.h</a:t>
            </a:r>
            <a:r>
              <a:rPr lang="zh-CN" altLang="en-US" b="0" i="0" u="none" strike="noStrike" baseline="0" smtClean="0">
                <a:latin typeface="Times New Roman"/>
              </a:rPr>
              <a:t>加入。</a:t>
            </a:r>
            <a:r>
              <a:rPr lang="en-US" altLang="zh-CN" b="0" i="0" u="none" strike="noStrike" baseline="0" smtClean="0">
                <a:latin typeface="Times New Roman"/>
              </a:rPr>
              <a:t>read()</a:t>
            </a:r>
            <a:r>
              <a:rPr lang="zh-CN" altLang="en-US" b="0" i="0" u="none" strike="noStrike" baseline="0" smtClean="0">
                <a:latin typeface="Times New Roman"/>
              </a:rPr>
              <a:t>函数的原型定义格式如下。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ssize_t read(int fd, void 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buf, size_t count);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0628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read()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函数的例子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14		</a:t>
            </a:r>
            <a:r>
              <a:rPr lang="en-US" altLang="zh-CN" b="1" dirty="0" err="1"/>
              <a:t>fd</a:t>
            </a:r>
            <a:r>
              <a:rPr lang="en-US" altLang="zh-CN" b="1" dirty="0"/>
              <a:t> = open(</a:t>
            </a:r>
            <a:r>
              <a:rPr lang="en-US" altLang="zh-CN" b="1" dirty="0" err="1"/>
              <a:t>filename,O_RDONLY</a:t>
            </a:r>
            <a:r>
              <a:rPr lang="en-US" altLang="zh-CN" b="1" dirty="0"/>
              <a:t>);</a:t>
            </a:r>
            <a:r>
              <a:rPr lang="en-US" altLang="zh-CN" dirty="0"/>
              <a:t> 		/*</a:t>
            </a:r>
            <a:r>
              <a:rPr lang="zh-CN" altLang="zh-CN" dirty="0"/>
              <a:t>打开文件，如果文件不存在，则报</a:t>
            </a:r>
            <a:r>
              <a:rPr lang="zh-CN" altLang="zh-CN" dirty="0" smtClean="0"/>
              <a:t>错</a:t>
            </a:r>
            <a:r>
              <a:rPr lang="en-US" altLang="zh-CN" dirty="0" smtClean="0"/>
              <a:t>*/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641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3.2.5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写文件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write()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dirty="0" smtClean="0">
                <a:latin typeface="Times New Roman"/>
              </a:rPr>
              <a:t>write()</a:t>
            </a:r>
            <a:r>
              <a:rPr lang="zh-CN" altLang="en-US" b="0" i="0" u="none" strike="noStrike" baseline="0" dirty="0" smtClean="0">
                <a:latin typeface="Times New Roman"/>
              </a:rPr>
              <a:t>函数向打开的文件中写入数据，将用户的数据保存到文件中</a:t>
            </a:r>
            <a:r>
              <a:rPr lang="zh-CN" altLang="en-US" b="0" i="0" u="none" strike="noStrike" baseline="0" dirty="0" smtClean="0">
                <a:latin typeface="Times New Roman"/>
              </a:rPr>
              <a:t>。</a:t>
            </a:r>
            <a:endParaRPr lang="en-US" altLang="zh-CN" b="0" i="0" u="none" strike="noStrike" baseline="0" dirty="0" smtClean="0">
              <a:latin typeface="Times New Roman"/>
            </a:endParaRPr>
          </a:p>
          <a:p>
            <a:pPr lvl="0"/>
            <a:r>
              <a:rPr lang="en-US" altLang="zh-CN" kern="1800" dirty="0">
                <a:latin typeface="Times New Roman"/>
              </a:rPr>
              <a:t>1</a:t>
            </a:r>
            <a:r>
              <a:rPr lang="zh-CN" altLang="en-US" kern="1800" dirty="0">
                <a:latin typeface="Times New Roman"/>
              </a:rPr>
              <a:t>．</a:t>
            </a:r>
            <a:r>
              <a:rPr lang="en-US" altLang="zh-CN" kern="1800" dirty="0">
                <a:latin typeface="Times New Roman"/>
              </a:rPr>
              <a:t>write()</a:t>
            </a:r>
            <a:r>
              <a:rPr lang="zh-CN" altLang="en-US" kern="1800" dirty="0">
                <a:latin typeface="Times New Roman"/>
              </a:rPr>
              <a:t>函数</a:t>
            </a:r>
            <a:r>
              <a:rPr lang="zh-CN" altLang="en-US" kern="1800" dirty="0" smtClean="0">
                <a:latin typeface="Times New Roman"/>
              </a:rPr>
              <a:t>介绍</a:t>
            </a:r>
            <a:endParaRPr lang="en-US" altLang="zh-CN" kern="1800" dirty="0" smtClean="0">
              <a:latin typeface="Times New Roman"/>
            </a:endParaRPr>
          </a:p>
          <a:p>
            <a:pPr lvl="0"/>
            <a:r>
              <a:rPr lang="en-US" altLang="zh-CN" kern="1800" dirty="0">
                <a:latin typeface="Times New Roman"/>
              </a:rPr>
              <a:t>2</a:t>
            </a:r>
            <a:r>
              <a:rPr lang="zh-CN" altLang="en-US" kern="1800" dirty="0">
                <a:latin typeface="Times New Roman"/>
              </a:rPr>
              <a:t>．</a:t>
            </a:r>
            <a:r>
              <a:rPr lang="en-US" altLang="zh-CN" kern="1800" dirty="0">
                <a:latin typeface="Times New Roman"/>
              </a:rPr>
              <a:t>write()</a:t>
            </a:r>
            <a:r>
              <a:rPr lang="zh-CN" altLang="en-US" kern="1800" dirty="0">
                <a:latin typeface="Times New Roman"/>
              </a:rPr>
              <a:t>函数的例子</a:t>
            </a:r>
            <a:endParaRPr lang="zh-CN" altLang="en-US" b="0" i="0" u="none" strike="noStrike" baseline="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9490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write()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函数介绍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0" i="0" u="none" strike="noStrike" baseline="0" dirty="0" smtClean="0">
                <a:latin typeface="Times New Roman"/>
              </a:rPr>
              <a:t>write()</a:t>
            </a:r>
            <a:r>
              <a:rPr lang="zh-CN" altLang="en-US" b="0" i="0" u="none" strike="noStrike" baseline="0" dirty="0" smtClean="0">
                <a:latin typeface="Times New Roman"/>
              </a:rPr>
              <a:t>的函数原型如下。</a:t>
            </a: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dirty="0" smtClean="0">
                <a:latin typeface="Times New Roman"/>
              </a:rPr>
              <a:t>#include &lt;</a:t>
            </a:r>
            <a:r>
              <a:rPr lang="en-US" altLang="zh-CN" b="0" i="0" u="none" strike="noStrike" baseline="0" dirty="0" err="1" smtClean="0">
                <a:latin typeface="Times New Roman"/>
              </a:rPr>
              <a:t>unistd.h</a:t>
            </a:r>
            <a:r>
              <a:rPr lang="en-US" altLang="zh-CN" b="0" i="0" u="none" strike="noStrike" baseline="0" dirty="0" smtClean="0">
                <a:latin typeface="Times New Roman"/>
              </a:rPr>
              <a:t>&gt;</a:t>
            </a:r>
          </a:p>
          <a:p>
            <a:pPr marR="0" lvl="0" rtl="0"/>
            <a:r>
              <a:rPr lang="en-US" altLang="zh-CN" b="0" i="0" u="none" strike="noStrike" baseline="0" dirty="0" err="1" smtClean="0">
                <a:latin typeface="Times New Roman"/>
              </a:rPr>
              <a:t>ssize_t</a:t>
            </a:r>
            <a:r>
              <a:rPr lang="en-US" altLang="zh-CN" b="0" i="0" u="none" strike="noStrike" baseline="0" dirty="0" smtClean="0">
                <a:latin typeface="Times New Roman"/>
              </a:rPr>
              <a:t> write(</a:t>
            </a:r>
            <a:r>
              <a:rPr lang="en-US" altLang="zh-CN" b="0" i="0" u="none" strike="noStrike" baseline="0" dirty="0" err="1" smtClean="0">
                <a:latin typeface="Times New Roman"/>
              </a:rPr>
              <a:t>int</a:t>
            </a:r>
            <a:r>
              <a:rPr lang="en-US" altLang="zh-CN" b="0" i="0" u="none" strike="noStrike" baseline="0" dirty="0" smtClean="0">
                <a:latin typeface="Times New Roman"/>
              </a:rPr>
              <a:t> </a:t>
            </a:r>
            <a:r>
              <a:rPr lang="en-US" altLang="zh-CN" b="0" i="0" u="none" strike="noStrike" baseline="0" dirty="0" err="1" smtClean="0">
                <a:latin typeface="Times New Roman"/>
              </a:rPr>
              <a:t>fd</a:t>
            </a:r>
            <a:r>
              <a:rPr lang="en-US" altLang="zh-CN" b="0" i="0" u="none" strike="noStrike" baseline="0" dirty="0" smtClean="0">
                <a:latin typeface="Times New Roman"/>
              </a:rPr>
              <a:t>, </a:t>
            </a:r>
            <a:r>
              <a:rPr lang="en-US" altLang="zh-CN" b="0" i="0" u="none" strike="noStrike" baseline="0" dirty="0" err="1" smtClean="0">
                <a:latin typeface="Times New Roman"/>
              </a:rPr>
              <a:t>const</a:t>
            </a:r>
            <a:r>
              <a:rPr lang="en-US" altLang="zh-CN" b="0" i="0" u="none" strike="noStrike" baseline="0" dirty="0" smtClean="0">
                <a:latin typeface="Times New Roman"/>
              </a:rPr>
              <a:t> void </a:t>
            </a:r>
            <a:r>
              <a:rPr lang="zh-CN" altLang="en-US" b="0" i="0" u="none" strike="noStrike" baseline="-25000" dirty="0" smtClean="0">
                <a:latin typeface="Times New Roman"/>
              </a:rPr>
              <a:t>*</a:t>
            </a:r>
            <a:r>
              <a:rPr lang="en-US" altLang="zh-CN" b="0" i="0" u="none" strike="noStrike" baseline="0" dirty="0" err="1" smtClean="0">
                <a:latin typeface="Times New Roman"/>
              </a:rPr>
              <a:t>buf</a:t>
            </a:r>
            <a:r>
              <a:rPr lang="en-US" altLang="zh-CN" b="0" i="0" u="none" strike="noStrike" baseline="0" dirty="0" smtClean="0">
                <a:latin typeface="Times New Roman"/>
              </a:rPr>
              <a:t>, </a:t>
            </a:r>
            <a:r>
              <a:rPr lang="en-US" altLang="zh-CN" b="0" i="0" u="none" strike="noStrike" baseline="0" dirty="0" err="1" smtClean="0">
                <a:latin typeface="Times New Roman"/>
              </a:rPr>
              <a:t>size_t</a:t>
            </a:r>
            <a:r>
              <a:rPr lang="en-US" altLang="zh-CN" b="0" i="0" u="none" strike="noStrike" baseline="0" dirty="0" smtClean="0">
                <a:latin typeface="Times New Roman"/>
              </a:rPr>
              <a:t> count);</a:t>
            </a: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  <a:p>
            <a:pPr marR="0" lvl="0" rtl="0"/>
            <a:r>
              <a:rPr lang="zh-CN" altLang="en-US" b="0" i="0" u="none" strike="noStrike" baseline="0" dirty="0" smtClean="0">
                <a:latin typeface="Times New Roman"/>
              </a:rPr>
              <a:t>函数操作成功会返回写入的字节数，当出错的时候返回</a:t>
            </a:r>
            <a:r>
              <a:rPr lang="en-US" altLang="zh-CN" b="0" i="0" u="none" strike="noStrike" baseline="0" dirty="0" smtClean="0">
                <a:latin typeface="Times New Roman"/>
              </a:rPr>
              <a:t>–1</a:t>
            </a:r>
            <a:r>
              <a:rPr lang="zh-CN" altLang="en-US" b="0" i="0" u="none" strike="noStrike" baseline="0" dirty="0" smtClean="0">
                <a:latin typeface="Times New Roman"/>
              </a:rPr>
              <a:t>。出错的原因有多种，像磁盘已满，或者文件大小超出系统的设置，例如</a:t>
            </a:r>
            <a:r>
              <a:rPr lang="en-US" altLang="zh-CN" b="0" i="0" u="none" strike="noStrike" baseline="0" dirty="0" err="1" smtClean="0">
                <a:latin typeface="Times New Roman"/>
              </a:rPr>
              <a:t>ext2</a:t>
            </a:r>
            <a:r>
              <a:rPr lang="zh-CN" altLang="en-US" b="0" i="0" u="none" strike="noStrike" baseline="0" dirty="0" smtClean="0">
                <a:latin typeface="Times New Roman"/>
              </a:rPr>
              <a:t>下的文件大小限制为</a:t>
            </a:r>
            <a:r>
              <a:rPr lang="en-US" altLang="zh-CN" b="0" i="0" u="none" strike="noStrike" baseline="0" dirty="0" err="1" smtClean="0">
                <a:latin typeface="Times New Roman"/>
              </a:rPr>
              <a:t>2Gbytes</a:t>
            </a:r>
            <a:r>
              <a:rPr lang="zh-CN" altLang="en-US" b="0" i="0" u="none" strike="noStrike" baseline="0" dirty="0" smtClean="0">
                <a:latin typeface="Times New Roman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4100992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write()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函数的例子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23	</a:t>
            </a:r>
            <a:r>
              <a:rPr lang="en-US" altLang="zh-CN" dirty="0" smtClean="0"/>
              <a:t> size </a:t>
            </a:r>
            <a:r>
              <a:rPr lang="en-US" altLang="zh-CN" dirty="0"/>
              <a:t>= write(</a:t>
            </a:r>
            <a:r>
              <a:rPr lang="en-US" altLang="zh-CN" dirty="0" err="1"/>
              <a:t>fd</a:t>
            </a:r>
            <a:r>
              <a:rPr lang="en-US" altLang="zh-CN" dirty="0"/>
              <a:t>, </a:t>
            </a:r>
            <a:r>
              <a:rPr lang="en-US" altLang="zh-CN" dirty="0" err="1"/>
              <a:t>buf,strlen</a:t>
            </a:r>
            <a:r>
              <a:rPr lang="en-US" altLang="zh-CN" dirty="0"/>
              <a:t>(</a:t>
            </a:r>
            <a:r>
              <a:rPr lang="en-US" altLang="zh-CN" dirty="0" err="1"/>
              <a:t>buf</a:t>
            </a:r>
            <a:r>
              <a:rPr lang="en-US" altLang="zh-CN" dirty="0"/>
              <a:t>)); 		/*</a:t>
            </a:r>
            <a:r>
              <a:rPr lang="zh-CN" altLang="en-US" dirty="0"/>
              <a:t>将数据写入到文件</a:t>
            </a:r>
            <a:r>
              <a:rPr lang="en-US" altLang="zh-CN" dirty="0" err="1"/>
              <a:t>test.txt</a:t>
            </a:r>
            <a:r>
              <a:rPr lang="zh-CN" altLang="en-US" dirty="0" smtClean="0"/>
              <a:t>中*</a:t>
            </a:r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59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3.1.1  Linux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下文件的内涵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Linux</a:t>
            </a:r>
            <a:r>
              <a:rPr lang="zh-CN" altLang="en-US" b="0" i="0" u="none" strike="noStrike" baseline="0" smtClean="0">
                <a:latin typeface="Times New Roman"/>
              </a:rPr>
              <a:t>下的文件系统是对复杂系统进行合理抽象的一个经典的例子，它通过一套统一的接口函数对不同的文件进行操作。</a:t>
            </a:r>
          </a:p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普通文件</a:t>
            </a:r>
          </a:p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字符设备文件</a:t>
            </a:r>
          </a:p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块设备文件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socket</a:t>
            </a:r>
            <a:r>
              <a:rPr lang="zh-CN" altLang="en-US" b="0" i="0" u="none" strike="noStrike" baseline="0" smtClean="0">
                <a:latin typeface="Times New Roman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3600232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3.2.6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文件偏移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lseek()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dirty="0" smtClean="0">
                <a:latin typeface="Times New Roman"/>
              </a:rPr>
              <a:t>在调用</a:t>
            </a:r>
            <a:r>
              <a:rPr lang="en-US" altLang="zh-CN" b="0" i="0" u="none" strike="noStrike" baseline="0" dirty="0" smtClean="0">
                <a:latin typeface="Times New Roman"/>
              </a:rPr>
              <a:t>read()</a:t>
            </a:r>
            <a:r>
              <a:rPr lang="zh-CN" altLang="en-US" b="0" i="0" u="none" strike="noStrike" baseline="0" dirty="0" smtClean="0">
                <a:latin typeface="Times New Roman"/>
              </a:rPr>
              <a:t>和</a:t>
            </a:r>
            <a:r>
              <a:rPr lang="en-US" altLang="zh-CN" b="0" i="0" u="none" strike="noStrike" baseline="0" dirty="0" smtClean="0">
                <a:latin typeface="Times New Roman"/>
              </a:rPr>
              <a:t>write()</a:t>
            </a:r>
            <a:r>
              <a:rPr lang="zh-CN" altLang="en-US" b="0" i="0" u="none" strike="noStrike" baseline="0" dirty="0" smtClean="0">
                <a:latin typeface="Times New Roman"/>
              </a:rPr>
              <a:t>函数时，每次操作成功后，文件当前的操作位置进行了移动。其中隐含了一个概念，即文件的偏移量。文件的偏移量指的是当前文件操作位置相对于文件开始位置的偏移</a:t>
            </a:r>
            <a:r>
              <a:rPr lang="zh-CN" altLang="en-US" b="0" i="0" u="none" strike="noStrike" baseline="0" dirty="0" smtClean="0">
                <a:latin typeface="Times New Roman"/>
              </a:rPr>
              <a:t>。</a:t>
            </a:r>
            <a:endParaRPr lang="en-US" altLang="zh-CN" b="0" i="0" u="none" strike="noStrike" baseline="0" dirty="0" smtClean="0">
              <a:latin typeface="Times New Roman"/>
            </a:endParaRPr>
          </a:p>
          <a:p>
            <a:pPr lvl="0"/>
            <a:r>
              <a:rPr lang="en-US" altLang="zh-CN" kern="1800" dirty="0">
                <a:latin typeface="Times New Roman"/>
              </a:rPr>
              <a:t>1</a:t>
            </a:r>
            <a:r>
              <a:rPr lang="zh-CN" altLang="en-US" kern="1800" dirty="0">
                <a:latin typeface="Times New Roman"/>
              </a:rPr>
              <a:t>．</a:t>
            </a:r>
            <a:r>
              <a:rPr lang="en-US" altLang="zh-CN" kern="1800" dirty="0" err="1">
                <a:latin typeface="Times New Roman"/>
              </a:rPr>
              <a:t>lseek</a:t>
            </a:r>
            <a:r>
              <a:rPr lang="en-US" altLang="zh-CN" kern="1800" dirty="0">
                <a:latin typeface="Times New Roman"/>
              </a:rPr>
              <a:t>()</a:t>
            </a:r>
            <a:r>
              <a:rPr lang="zh-CN" altLang="en-US" kern="1800" dirty="0">
                <a:latin typeface="Times New Roman"/>
              </a:rPr>
              <a:t>函数</a:t>
            </a:r>
            <a:r>
              <a:rPr lang="zh-CN" altLang="en-US" kern="1800" dirty="0" smtClean="0">
                <a:latin typeface="Times New Roman"/>
              </a:rPr>
              <a:t>介绍</a:t>
            </a:r>
            <a:endParaRPr lang="en-US" altLang="zh-CN" kern="1800" dirty="0" smtClean="0">
              <a:latin typeface="Times New Roman"/>
            </a:endParaRPr>
          </a:p>
          <a:p>
            <a:pPr lvl="0"/>
            <a:r>
              <a:rPr lang="en-US" altLang="zh-CN" kern="1800" dirty="0">
                <a:latin typeface="Times New Roman"/>
              </a:rPr>
              <a:t>2</a:t>
            </a:r>
            <a:r>
              <a:rPr lang="zh-CN" altLang="en-US" kern="1800" dirty="0">
                <a:latin typeface="Times New Roman"/>
              </a:rPr>
              <a:t>．</a:t>
            </a:r>
            <a:r>
              <a:rPr lang="en-US" altLang="zh-CN" kern="1800" dirty="0" err="1">
                <a:latin typeface="Times New Roman"/>
              </a:rPr>
              <a:t>lseek</a:t>
            </a:r>
            <a:r>
              <a:rPr lang="en-US" altLang="zh-CN" kern="1800" dirty="0">
                <a:latin typeface="Times New Roman"/>
              </a:rPr>
              <a:t>()</a:t>
            </a:r>
            <a:r>
              <a:rPr lang="zh-CN" altLang="en-US" kern="1800" dirty="0">
                <a:latin typeface="Times New Roman"/>
              </a:rPr>
              <a:t>函数的通用</a:t>
            </a:r>
            <a:r>
              <a:rPr lang="zh-CN" altLang="en-US" kern="1800" dirty="0" smtClean="0">
                <a:latin typeface="Times New Roman"/>
              </a:rPr>
              <a:t>例子</a:t>
            </a:r>
            <a:endParaRPr lang="en-US" altLang="zh-CN" kern="1800" dirty="0" smtClean="0">
              <a:latin typeface="Times New Roman"/>
            </a:endParaRPr>
          </a:p>
          <a:p>
            <a:pPr lvl="0"/>
            <a:r>
              <a:rPr lang="en-US" altLang="zh-CN" kern="1800" dirty="0">
                <a:latin typeface="Times New Roman"/>
              </a:rPr>
              <a:t>3</a:t>
            </a:r>
            <a:r>
              <a:rPr lang="zh-CN" altLang="en-US" kern="1800" dirty="0">
                <a:latin typeface="Times New Roman"/>
              </a:rPr>
              <a:t>．空洞文件的例子</a:t>
            </a:r>
            <a:endParaRPr lang="zh-CN" altLang="en-US" b="0" i="0" u="none" strike="noStrike" baseline="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5951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dirty="0" err="1" smtClean="0">
                <a:latin typeface="Times New Roman"/>
                <a:ea typeface="黑体"/>
              </a:rPr>
              <a:t>lseek</a:t>
            </a:r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()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函数介绍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lseek()</a:t>
            </a:r>
            <a:r>
              <a:rPr lang="zh-CN" altLang="en-US" b="0" i="0" u="none" strike="noStrike" baseline="0" smtClean="0">
                <a:latin typeface="Times New Roman"/>
              </a:rPr>
              <a:t>函数可以设置文件偏移量的位置，</a:t>
            </a:r>
            <a:r>
              <a:rPr lang="en-US" altLang="zh-CN" b="0" i="0" u="none" strike="noStrike" baseline="0" smtClean="0">
                <a:latin typeface="Times New Roman"/>
              </a:rPr>
              <a:t>lseek()</a:t>
            </a:r>
            <a:r>
              <a:rPr lang="zh-CN" altLang="en-US" b="0" i="0" u="none" strike="noStrike" baseline="0" smtClean="0">
                <a:latin typeface="Times New Roman"/>
              </a:rPr>
              <a:t>的函数原型如下：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#include &lt;sys/types.h&gt;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#include &lt;unistd.h&gt;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off_t lseek(int fildes, off_t offset, int whence); 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7812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dirty="0" err="1" smtClean="0">
                <a:latin typeface="Times New Roman"/>
                <a:ea typeface="黑体"/>
              </a:rPr>
              <a:t>lseek</a:t>
            </a:r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()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函数的通用例子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endParaRPr lang="en-US" altLang="zh-CN" b="0" i="0" u="none" strike="noStrike" baseline="0" dirty="0" smtClean="0">
              <a:latin typeface="Times New Roman"/>
            </a:endParaRPr>
          </a:p>
          <a:p>
            <a:pPr marR="0" lvl="0" rtl="0"/>
            <a:endParaRPr lang="en-US" altLang="zh-CN" dirty="0">
              <a:latin typeface="Times New Roman"/>
            </a:endParaRPr>
          </a:p>
          <a:p>
            <a:pPr lvl="0"/>
            <a:r>
              <a:rPr lang="en-US" altLang="zh-CN" dirty="0">
                <a:latin typeface="Times New Roman"/>
              </a:rPr>
              <a:t>12	</a:t>
            </a:r>
            <a:r>
              <a:rPr lang="en-US" altLang="zh-CN" dirty="0" smtClean="0">
                <a:latin typeface="Times New Roman"/>
              </a:rPr>
              <a:t>offset </a:t>
            </a:r>
            <a:r>
              <a:rPr lang="en-US" altLang="zh-CN" dirty="0">
                <a:latin typeface="Times New Roman"/>
              </a:rPr>
              <a:t>= </a:t>
            </a:r>
            <a:r>
              <a:rPr lang="en-US" altLang="zh-CN" dirty="0" err="1">
                <a:latin typeface="Times New Roman"/>
              </a:rPr>
              <a:t>lseek</a:t>
            </a:r>
            <a:r>
              <a:rPr lang="en-US" altLang="zh-CN" dirty="0">
                <a:latin typeface="Times New Roman"/>
              </a:rPr>
              <a:t>(1, 0, </a:t>
            </a:r>
            <a:r>
              <a:rPr lang="en-US" altLang="zh-CN" dirty="0" err="1">
                <a:latin typeface="Times New Roman"/>
              </a:rPr>
              <a:t>SEEK_CUR</a:t>
            </a:r>
            <a:r>
              <a:rPr lang="en-US" altLang="zh-CN" dirty="0">
                <a:latin typeface="Times New Roman"/>
              </a:rPr>
              <a:t>); 	/*</a:t>
            </a:r>
            <a:r>
              <a:rPr lang="zh-CN" altLang="en-US" dirty="0">
                <a:latin typeface="Times New Roman"/>
              </a:rPr>
              <a:t>将标准输入文件描述符的文件偏移</a:t>
            </a:r>
            <a:r>
              <a:rPr lang="zh-CN" altLang="en-US" dirty="0" smtClean="0">
                <a:latin typeface="Times New Roman"/>
              </a:rPr>
              <a:t>量设</a:t>
            </a:r>
            <a:r>
              <a:rPr lang="zh-CN" altLang="en-US" dirty="0">
                <a:latin typeface="Times New Roman"/>
              </a:rPr>
              <a:t>为当前值*</a:t>
            </a:r>
            <a:r>
              <a:rPr lang="en-US" altLang="zh-CN" dirty="0">
                <a:latin typeface="Times New Roman"/>
              </a:rPr>
              <a:t>/</a:t>
            </a:r>
          </a:p>
          <a:p>
            <a:pPr lvl="0"/>
            <a:r>
              <a:rPr lang="en-US" altLang="zh-CN" dirty="0">
                <a:latin typeface="Times New Roman"/>
              </a:rPr>
              <a:t>13	</a:t>
            </a:r>
            <a:r>
              <a:rPr lang="en-US" altLang="zh-CN" dirty="0" smtClean="0">
                <a:latin typeface="Times New Roman"/>
              </a:rPr>
              <a:t>if</a:t>
            </a:r>
            <a:r>
              <a:rPr lang="en-US" altLang="zh-CN" dirty="0">
                <a:latin typeface="Times New Roman"/>
              </a:rPr>
              <a:t>(-1 == offset){ 						/*</a:t>
            </a:r>
            <a:r>
              <a:rPr lang="zh-CN" altLang="en-US" dirty="0">
                <a:latin typeface="Times New Roman"/>
              </a:rPr>
              <a:t>设置失败，标准输入不能</a:t>
            </a:r>
            <a:r>
              <a:rPr lang="zh-CN" altLang="en-US" dirty="0" smtClean="0">
                <a:latin typeface="Times New Roman"/>
              </a:rPr>
              <a:t>进行</a:t>
            </a:r>
            <a:r>
              <a:rPr lang="en-US" altLang="zh-CN" dirty="0" smtClean="0">
                <a:latin typeface="Times New Roman"/>
              </a:rPr>
              <a:t>seek</a:t>
            </a:r>
            <a:r>
              <a:rPr lang="zh-CN" altLang="en-US" dirty="0">
                <a:latin typeface="Times New Roman"/>
              </a:rPr>
              <a:t>操作*</a:t>
            </a:r>
            <a:r>
              <a:rPr lang="en-US" altLang="zh-CN" dirty="0" smtClean="0">
                <a:latin typeface="Times New Roman"/>
              </a:rPr>
              <a:t>/</a:t>
            </a:r>
          </a:p>
          <a:p>
            <a:pPr lvl="0"/>
            <a:r>
              <a:rPr lang="en-US" altLang="zh-CN" dirty="0" smtClean="0">
                <a:latin typeface="Times New Roman"/>
              </a:rPr>
              <a:t>...</a:t>
            </a:r>
          </a:p>
          <a:p>
            <a:pPr lvl="0"/>
            <a:r>
              <a:rPr lang="en-US" altLang="zh-CN" dirty="0">
                <a:latin typeface="Times New Roman"/>
              </a:rPr>
              <a:t>}</a:t>
            </a: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6010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3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．空洞文件的例子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lseek()</a:t>
            </a:r>
            <a:r>
              <a:rPr lang="zh-CN" altLang="en-US" b="0" i="0" u="none" strike="noStrike" baseline="0" smtClean="0">
                <a:latin typeface="Times New Roman"/>
              </a:rPr>
              <a:t>函数对文件偏移量的设置可以移出文件，即设置的位置可以超出文件的大小，但是这个位置仅仅在内核中保存，并不引起任何的</a:t>
            </a:r>
            <a:r>
              <a:rPr lang="en-US" altLang="zh-CN" b="0" i="0" u="none" strike="noStrike" baseline="0" smtClean="0">
                <a:latin typeface="Times New Roman"/>
              </a:rPr>
              <a:t>IO</a:t>
            </a:r>
            <a:r>
              <a:rPr lang="zh-CN" altLang="en-US" b="0" i="0" u="none" strike="noStrike" baseline="0" smtClean="0">
                <a:latin typeface="Times New Roman"/>
              </a:rPr>
              <a:t>操作。当下一次的读写动作时，</a:t>
            </a:r>
            <a:r>
              <a:rPr lang="en-US" altLang="zh-CN" b="0" i="0" u="none" strike="noStrike" baseline="0" smtClean="0">
                <a:latin typeface="Times New Roman"/>
              </a:rPr>
              <a:t>lseek()</a:t>
            </a:r>
            <a:r>
              <a:rPr lang="zh-CN" altLang="en-US" b="0" i="0" u="none" strike="noStrike" baseline="0" smtClean="0">
                <a:latin typeface="Times New Roman"/>
              </a:rPr>
              <a:t>设置的位置就是操作的当前位置。当对文件进行写操作时会延长文件，跳过的数据用</a:t>
            </a:r>
            <a:r>
              <a:rPr lang="en-US" altLang="zh-CN" b="0" i="0" u="none" strike="noStrike" baseline="0" smtClean="0">
                <a:latin typeface="Times New Roman"/>
              </a:rPr>
              <a:t>"\0"</a:t>
            </a:r>
            <a:r>
              <a:rPr lang="zh-CN" altLang="en-US" b="0" i="0" u="none" strike="noStrike" baseline="0" smtClean="0">
                <a:latin typeface="Times New Roman"/>
              </a:rPr>
              <a:t>填充，这在文件中造成了一个空洞。</a:t>
            </a:r>
          </a:p>
        </p:txBody>
      </p:sp>
    </p:spTree>
    <p:extLst>
      <p:ext uri="{BB962C8B-B14F-4D97-AF65-F5344CB8AC3E}">
        <p14:creationId xmlns:p14="http://schemas.microsoft.com/office/powerpoint/2010/main" val="757272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3.2.7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获得文件状态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fstat()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dirty="0" smtClean="0">
                <a:latin typeface="Times New Roman"/>
              </a:rPr>
              <a:t>有的时候对文件操作的目的不是读写文件，而是要获得文件的状态。例如，获得目标文件的大小、权限、时间等信息</a:t>
            </a:r>
            <a:r>
              <a:rPr lang="zh-CN" altLang="en-US" b="0" i="0" u="none" strike="noStrike" baseline="0" dirty="0" smtClean="0">
                <a:latin typeface="Times New Roman"/>
              </a:rPr>
              <a:t>。</a:t>
            </a:r>
            <a:endParaRPr lang="en-US" altLang="zh-CN" b="0" i="0" u="none" strike="noStrike" baseline="0" dirty="0" smtClean="0">
              <a:latin typeface="Times New Roman"/>
            </a:endParaRPr>
          </a:p>
          <a:p>
            <a:pPr lvl="0"/>
            <a:r>
              <a:rPr lang="en-US" altLang="zh-CN" kern="1800" dirty="0">
                <a:latin typeface="Times New Roman"/>
              </a:rPr>
              <a:t>1</a:t>
            </a:r>
            <a:r>
              <a:rPr lang="zh-CN" altLang="en-US" kern="1800" dirty="0">
                <a:latin typeface="Times New Roman"/>
              </a:rPr>
              <a:t>．</a:t>
            </a:r>
            <a:r>
              <a:rPr lang="en-US" altLang="zh-CN" kern="1800" dirty="0" err="1">
                <a:latin typeface="Times New Roman"/>
              </a:rPr>
              <a:t>fstat</a:t>
            </a:r>
            <a:r>
              <a:rPr lang="en-US" altLang="zh-CN" kern="1800" dirty="0">
                <a:latin typeface="Times New Roman"/>
              </a:rPr>
              <a:t>()</a:t>
            </a:r>
            <a:r>
              <a:rPr lang="zh-CN" altLang="en-US" kern="1800" dirty="0">
                <a:latin typeface="Times New Roman"/>
              </a:rPr>
              <a:t>函数</a:t>
            </a:r>
            <a:r>
              <a:rPr lang="zh-CN" altLang="en-US" kern="1800" dirty="0" smtClean="0">
                <a:latin typeface="Times New Roman"/>
              </a:rPr>
              <a:t>介绍</a:t>
            </a:r>
            <a:endParaRPr lang="en-US" altLang="zh-CN" kern="1800" dirty="0" smtClean="0">
              <a:latin typeface="Times New Roman"/>
            </a:endParaRPr>
          </a:p>
          <a:p>
            <a:pPr lvl="0"/>
            <a:r>
              <a:rPr lang="en-US" altLang="zh-CN" kern="1800" dirty="0">
                <a:latin typeface="Times New Roman"/>
              </a:rPr>
              <a:t>2</a:t>
            </a:r>
            <a:r>
              <a:rPr lang="zh-CN" altLang="en-US" kern="1800" dirty="0">
                <a:latin typeface="Times New Roman"/>
              </a:rPr>
              <a:t>．</a:t>
            </a:r>
            <a:r>
              <a:rPr lang="en-US" altLang="zh-CN" kern="1800" dirty="0">
                <a:latin typeface="Times New Roman"/>
              </a:rPr>
              <a:t>stat()</a:t>
            </a:r>
            <a:r>
              <a:rPr lang="zh-CN" altLang="en-US" kern="1800" dirty="0">
                <a:latin typeface="Times New Roman"/>
              </a:rPr>
              <a:t>函数的例子</a:t>
            </a:r>
            <a:endParaRPr lang="zh-CN" altLang="en-US" b="0" i="0" u="none" strike="noStrike" baseline="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3548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dirty="0" err="1" smtClean="0">
                <a:latin typeface="Times New Roman"/>
                <a:ea typeface="黑体"/>
              </a:rPr>
              <a:t>fstat</a:t>
            </a:r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()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函数介绍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在程序设计的时候经常要用到文件的一些特性值，例如，文件的所有者、文件的修改时间、文件的大小等。</a:t>
            </a:r>
            <a:r>
              <a:rPr lang="en-US" altLang="zh-CN" b="0" i="0" u="none" strike="noStrike" baseline="0" smtClean="0">
                <a:latin typeface="Times New Roman"/>
              </a:rPr>
              <a:t>stat()</a:t>
            </a:r>
            <a:r>
              <a:rPr lang="zh-CN" altLang="en-US" b="0" i="0" u="none" strike="noStrike" baseline="0" smtClean="0">
                <a:latin typeface="Times New Roman"/>
              </a:rPr>
              <a:t>函数、</a:t>
            </a:r>
            <a:r>
              <a:rPr lang="en-US" altLang="zh-CN" b="0" i="0" u="none" strike="noStrike" baseline="0" smtClean="0">
                <a:latin typeface="Times New Roman"/>
              </a:rPr>
              <a:t>fstat()</a:t>
            </a:r>
            <a:r>
              <a:rPr lang="zh-CN" altLang="en-US" b="0" i="0" u="none" strike="noStrike" baseline="0" smtClean="0">
                <a:latin typeface="Times New Roman"/>
              </a:rPr>
              <a:t>函数和</a:t>
            </a:r>
            <a:r>
              <a:rPr lang="en-US" altLang="zh-CN" b="0" i="0" u="none" strike="noStrike" baseline="0" smtClean="0">
                <a:latin typeface="Times New Roman"/>
              </a:rPr>
              <a:t>lstat()</a:t>
            </a:r>
            <a:r>
              <a:rPr lang="zh-CN" altLang="en-US" b="0" i="0" u="none" strike="noStrike" baseline="0" smtClean="0">
                <a:latin typeface="Times New Roman"/>
              </a:rPr>
              <a:t>函数可以获得文件的状态，其函数原型如下：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#include &lt;sys/types.h&gt;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#include &lt;sys/stat.h&gt;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#include &lt;unistd.h&gt;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int stat(const char 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path, struct stat 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buf);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int fstat(int filedes, struct stat 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buf);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int lstat(const char 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path, struct stat 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buf);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272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stat()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函数的例子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if( -1 == stat("</a:t>
            </a:r>
            <a:r>
              <a:rPr lang="en-US" altLang="zh-CN" dirty="0" err="1"/>
              <a:t>test.txt</a:t>
            </a:r>
            <a:r>
              <a:rPr lang="en-US" altLang="zh-CN" dirty="0"/>
              <a:t>", &amp;</a:t>
            </a:r>
            <a:r>
              <a:rPr lang="en-US" altLang="zh-CN" dirty="0" err="1"/>
              <a:t>st</a:t>
            </a:r>
            <a:r>
              <a:rPr lang="en-US" altLang="zh-CN" dirty="0"/>
              <a:t>)){ 	/*</a:t>
            </a:r>
            <a:r>
              <a:rPr lang="zh-CN" altLang="en-US" dirty="0"/>
              <a:t>获得文件的状态，将状态值放入</a:t>
            </a:r>
            <a:r>
              <a:rPr lang="en-US" altLang="zh-CN" dirty="0" err="1"/>
              <a:t>st</a:t>
            </a:r>
            <a:r>
              <a:rPr lang="zh-CN" altLang="en-US" dirty="0"/>
              <a:t>中*</a:t>
            </a:r>
            <a:r>
              <a:rPr lang="en-US" altLang="zh-CN" dirty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672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3.2.8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文件空间映射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mmap()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dirty="0" err="1" smtClean="0">
                <a:latin typeface="Times New Roman"/>
              </a:rPr>
              <a:t>mmap</a:t>
            </a:r>
            <a:r>
              <a:rPr lang="en-US" altLang="zh-CN" b="0" i="0" u="none" strike="noStrike" baseline="0" dirty="0" smtClean="0">
                <a:latin typeface="Times New Roman"/>
              </a:rPr>
              <a:t>()</a:t>
            </a:r>
            <a:r>
              <a:rPr lang="zh-CN" altLang="en-US" b="0" i="0" u="none" strike="noStrike" baseline="0" dirty="0" smtClean="0">
                <a:latin typeface="Times New Roman"/>
              </a:rPr>
              <a:t>函数将文件映射到内存中的某一段，内存比磁盘快些。映射到的内存并不占用空间，仅仅占用一段地址空间</a:t>
            </a:r>
            <a:r>
              <a:rPr lang="zh-CN" altLang="en-US" b="0" i="0" u="none" strike="noStrike" baseline="0" dirty="0" smtClean="0">
                <a:latin typeface="Times New Roman"/>
              </a:rPr>
              <a:t>。</a:t>
            </a:r>
            <a:endParaRPr lang="en-US" altLang="zh-CN" b="0" i="0" u="none" strike="noStrike" baseline="0" dirty="0" smtClean="0">
              <a:latin typeface="Times New Roman"/>
            </a:endParaRPr>
          </a:p>
          <a:p>
            <a:pPr lvl="0"/>
            <a:r>
              <a:rPr lang="en-US" altLang="zh-CN" kern="1800" dirty="0">
                <a:latin typeface="Times New Roman"/>
              </a:rPr>
              <a:t>1</a:t>
            </a:r>
            <a:r>
              <a:rPr lang="zh-CN" altLang="en-US" kern="1800" dirty="0">
                <a:latin typeface="Times New Roman"/>
              </a:rPr>
              <a:t>．</a:t>
            </a:r>
            <a:r>
              <a:rPr lang="en-US" altLang="zh-CN" kern="1800" dirty="0" err="1">
                <a:latin typeface="Times New Roman"/>
              </a:rPr>
              <a:t>mmap</a:t>
            </a:r>
            <a:r>
              <a:rPr lang="en-US" altLang="zh-CN" kern="1800" dirty="0">
                <a:latin typeface="Times New Roman"/>
              </a:rPr>
              <a:t>()</a:t>
            </a:r>
            <a:r>
              <a:rPr lang="zh-CN" altLang="en-US" kern="1800" dirty="0">
                <a:latin typeface="Times New Roman"/>
              </a:rPr>
              <a:t>函数</a:t>
            </a:r>
            <a:r>
              <a:rPr lang="zh-CN" altLang="en-US" kern="1800" dirty="0" smtClean="0">
                <a:latin typeface="Times New Roman"/>
              </a:rPr>
              <a:t>介绍</a:t>
            </a:r>
            <a:endParaRPr lang="en-US" altLang="zh-CN" kern="1800" dirty="0" smtClean="0">
              <a:latin typeface="Times New Roman"/>
            </a:endParaRPr>
          </a:p>
          <a:p>
            <a:pPr lvl="0"/>
            <a:r>
              <a:rPr lang="en-US" altLang="zh-CN" kern="1800" dirty="0">
                <a:latin typeface="Times New Roman"/>
              </a:rPr>
              <a:t>2</a:t>
            </a:r>
            <a:r>
              <a:rPr lang="zh-CN" altLang="en-US" kern="1800" dirty="0">
                <a:latin typeface="Times New Roman"/>
              </a:rPr>
              <a:t>．</a:t>
            </a:r>
            <a:r>
              <a:rPr lang="en-US" altLang="zh-CN" kern="1800" dirty="0" err="1">
                <a:latin typeface="Times New Roman"/>
              </a:rPr>
              <a:t>munmap</a:t>
            </a:r>
            <a:r>
              <a:rPr lang="en-US" altLang="zh-CN" kern="1800" dirty="0">
                <a:latin typeface="Times New Roman"/>
              </a:rPr>
              <a:t>()</a:t>
            </a:r>
            <a:r>
              <a:rPr lang="zh-CN" altLang="en-US" kern="1800" dirty="0">
                <a:latin typeface="Times New Roman"/>
              </a:rPr>
              <a:t>函数</a:t>
            </a:r>
            <a:r>
              <a:rPr lang="zh-CN" altLang="en-US" kern="1800" dirty="0" smtClean="0">
                <a:latin typeface="Times New Roman"/>
              </a:rPr>
              <a:t>介绍</a:t>
            </a:r>
            <a:endParaRPr lang="en-US" altLang="zh-CN" kern="1800" dirty="0" smtClean="0">
              <a:latin typeface="Times New Roman"/>
            </a:endParaRPr>
          </a:p>
          <a:p>
            <a:pPr lvl="0"/>
            <a:r>
              <a:rPr lang="en-US" altLang="zh-CN" kern="1800" dirty="0">
                <a:latin typeface="Times New Roman"/>
              </a:rPr>
              <a:t>3</a:t>
            </a:r>
            <a:r>
              <a:rPr lang="zh-CN" altLang="en-US" kern="1800" dirty="0">
                <a:latin typeface="Times New Roman"/>
              </a:rPr>
              <a:t>．</a:t>
            </a:r>
            <a:r>
              <a:rPr lang="en-US" altLang="zh-CN" kern="1800" dirty="0" err="1">
                <a:latin typeface="Times New Roman"/>
              </a:rPr>
              <a:t>mmap</a:t>
            </a:r>
            <a:r>
              <a:rPr lang="en-US" altLang="zh-CN" kern="1800" dirty="0">
                <a:latin typeface="Times New Roman"/>
              </a:rPr>
              <a:t>()</a:t>
            </a:r>
            <a:r>
              <a:rPr lang="zh-CN" altLang="en-US" kern="1800" dirty="0">
                <a:latin typeface="Times New Roman"/>
              </a:rPr>
              <a:t>函数和</a:t>
            </a:r>
            <a:r>
              <a:rPr lang="en-US" altLang="zh-CN" kern="1800" dirty="0" err="1">
                <a:latin typeface="Times New Roman"/>
              </a:rPr>
              <a:t>munmap</a:t>
            </a:r>
            <a:r>
              <a:rPr lang="en-US" altLang="zh-CN" kern="1800" dirty="0">
                <a:latin typeface="Times New Roman"/>
              </a:rPr>
              <a:t>()</a:t>
            </a:r>
            <a:r>
              <a:rPr lang="zh-CN" altLang="en-US" kern="1800" dirty="0">
                <a:latin typeface="Times New Roman"/>
              </a:rPr>
              <a:t>函数的例子</a:t>
            </a:r>
            <a:endParaRPr lang="zh-CN" altLang="en-US" b="0" i="0" u="none" strike="noStrike" baseline="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9199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dirty="0" err="1" smtClean="0">
                <a:latin typeface="Times New Roman"/>
                <a:ea typeface="黑体"/>
              </a:rPr>
              <a:t>mmap</a:t>
            </a:r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()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函数介绍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dirty="0" err="1" smtClean="0">
                <a:latin typeface="Times New Roman"/>
              </a:rPr>
              <a:t>mmap</a:t>
            </a:r>
            <a:r>
              <a:rPr lang="en-US" altLang="zh-CN" b="0" i="0" u="none" strike="noStrike" baseline="0" dirty="0" smtClean="0">
                <a:latin typeface="Times New Roman"/>
              </a:rPr>
              <a:t>()</a:t>
            </a:r>
            <a:r>
              <a:rPr lang="zh-CN" altLang="en-US" b="0" i="0" u="none" strike="noStrike" baseline="0" dirty="0" smtClean="0">
                <a:latin typeface="Times New Roman"/>
              </a:rPr>
              <a:t>函数的原型如下。</a:t>
            </a: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dirty="0" smtClean="0">
                <a:latin typeface="Times New Roman"/>
              </a:rPr>
              <a:t>#include &lt;sys/</a:t>
            </a:r>
            <a:r>
              <a:rPr lang="en-US" altLang="zh-CN" b="0" i="0" u="none" strike="noStrike" baseline="0" dirty="0" err="1" smtClean="0">
                <a:latin typeface="Times New Roman"/>
              </a:rPr>
              <a:t>mman.h</a:t>
            </a:r>
            <a:r>
              <a:rPr lang="en-US" altLang="zh-CN" b="0" i="0" u="none" strike="noStrike" baseline="0" dirty="0" smtClean="0">
                <a:latin typeface="Times New Roman"/>
              </a:rPr>
              <a:t>&gt;</a:t>
            </a:r>
          </a:p>
          <a:p>
            <a:pPr marR="0" lvl="0" rtl="0"/>
            <a:r>
              <a:rPr lang="en-US" altLang="zh-CN" b="0" i="0" u="none" strike="noStrike" baseline="0" dirty="0" smtClean="0">
                <a:latin typeface="Times New Roman"/>
              </a:rPr>
              <a:t>void </a:t>
            </a:r>
            <a:r>
              <a:rPr lang="zh-CN" altLang="en-US" b="0" i="0" u="none" strike="noStrike" baseline="-25000" dirty="0" smtClean="0">
                <a:latin typeface="Times New Roman"/>
              </a:rPr>
              <a:t>*</a:t>
            </a:r>
            <a:r>
              <a:rPr lang="en-US" altLang="zh-CN" b="0" i="0" u="none" strike="noStrike" baseline="0" dirty="0" err="1" smtClean="0">
                <a:latin typeface="Times New Roman"/>
              </a:rPr>
              <a:t>mmap</a:t>
            </a:r>
            <a:r>
              <a:rPr lang="en-US" altLang="zh-CN" b="0" i="0" u="none" strike="noStrike" baseline="0" dirty="0" smtClean="0">
                <a:latin typeface="Times New Roman"/>
              </a:rPr>
              <a:t>(void </a:t>
            </a:r>
            <a:r>
              <a:rPr lang="zh-CN" altLang="en-US" b="0" i="0" u="none" strike="noStrike" baseline="-25000" dirty="0" smtClean="0">
                <a:latin typeface="Times New Roman"/>
              </a:rPr>
              <a:t>*</a:t>
            </a:r>
            <a:r>
              <a:rPr lang="en-US" altLang="zh-CN" b="0" i="0" u="none" strike="noStrike" baseline="0" dirty="0" smtClean="0">
                <a:latin typeface="Times New Roman"/>
              </a:rPr>
              <a:t>start, </a:t>
            </a:r>
            <a:r>
              <a:rPr lang="en-US" altLang="zh-CN" b="0" i="0" u="none" strike="noStrike" baseline="0" dirty="0" err="1" smtClean="0">
                <a:latin typeface="Times New Roman"/>
              </a:rPr>
              <a:t>size_t</a:t>
            </a:r>
            <a:r>
              <a:rPr lang="en-US" altLang="zh-CN" b="0" i="0" u="none" strike="noStrike" baseline="0" dirty="0" smtClean="0">
                <a:latin typeface="Times New Roman"/>
              </a:rPr>
              <a:t> length, </a:t>
            </a:r>
            <a:r>
              <a:rPr lang="en-US" altLang="zh-CN" b="0" i="0" u="none" strike="noStrike" baseline="0" dirty="0" err="1" smtClean="0">
                <a:latin typeface="Times New Roman"/>
              </a:rPr>
              <a:t>int</a:t>
            </a:r>
            <a:r>
              <a:rPr lang="en-US" altLang="zh-CN" b="0" i="0" u="none" strike="noStrike" baseline="0" dirty="0" smtClean="0">
                <a:latin typeface="Times New Roman"/>
              </a:rPr>
              <a:t> </a:t>
            </a:r>
            <a:r>
              <a:rPr lang="en-US" altLang="zh-CN" b="0" i="0" u="none" strike="noStrike" baseline="0" dirty="0" err="1" smtClean="0">
                <a:latin typeface="Times New Roman"/>
              </a:rPr>
              <a:t>prot</a:t>
            </a:r>
            <a:r>
              <a:rPr lang="en-US" altLang="zh-CN" b="0" i="0" u="none" strike="noStrike" baseline="0" dirty="0" smtClean="0">
                <a:latin typeface="Times New Roman"/>
              </a:rPr>
              <a:t>, </a:t>
            </a:r>
            <a:r>
              <a:rPr lang="en-US" altLang="zh-CN" b="0" i="0" u="none" strike="noStrike" baseline="0" dirty="0" err="1" smtClean="0">
                <a:latin typeface="Times New Roman"/>
              </a:rPr>
              <a:t>int</a:t>
            </a:r>
            <a:r>
              <a:rPr lang="en-US" altLang="zh-CN" b="0" i="0" u="none" strike="noStrike" baseline="0" dirty="0" smtClean="0">
                <a:latin typeface="Times New Roman"/>
              </a:rPr>
              <a:t> flags,</a:t>
            </a:r>
          </a:p>
          <a:p>
            <a:pPr marR="0" lvl="0" rtl="0"/>
            <a:r>
              <a:rPr lang="zh-CN" altLang="en-US" b="0" i="0" u="none" strike="noStrike" baseline="0" dirty="0" smtClean="0">
                <a:latin typeface="Times New Roman"/>
              </a:rPr>
              <a:t>                  </a:t>
            </a:r>
            <a:r>
              <a:rPr lang="en-US" altLang="zh-CN" b="0" i="0" u="none" strike="noStrike" baseline="0" dirty="0" err="1" smtClean="0">
                <a:latin typeface="Times New Roman"/>
              </a:rPr>
              <a:t>int</a:t>
            </a:r>
            <a:r>
              <a:rPr lang="en-US" altLang="zh-CN" b="0" i="0" u="none" strike="noStrike" baseline="0" dirty="0" smtClean="0">
                <a:latin typeface="Times New Roman"/>
              </a:rPr>
              <a:t> </a:t>
            </a:r>
            <a:r>
              <a:rPr lang="en-US" altLang="zh-CN" b="0" i="0" u="none" strike="noStrike" baseline="0" dirty="0" err="1" smtClean="0">
                <a:latin typeface="Times New Roman"/>
              </a:rPr>
              <a:t>fd</a:t>
            </a:r>
            <a:r>
              <a:rPr lang="en-US" altLang="zh-CN" b="0" i="0" u="none" strike="noStrike" baseline="0" dirty="0" smtClean="0">
                <a:latin typeface="Times New Roman"/>
              </a:rPr>
              <a:t>, </a:t>
            </a:r>
            <a:r>
              <a:rPr lang="en-US" altLang="zh-CN" b="0" i="0" u="none" strike="noStrike" baseline="0" dirty="0" err="1" smtClean="0">
                <a:latin typeface="Times New Roman"/>
              </a:rPr>
              <a:t>off_t</a:t>
            </a:r>
            <a:r>
              <a:rPr lang="en-US" altLang="zh-CN" b="0" i="0" u="none" strike="noStrike" baseline="0" dirty="0" smtClean="0">
                <a:latin typeface="Times New Roman"/>
              </a:rPr>
              <a:t> offset);</a:t>
            </a: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17611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dirty="0" err="1" smtClean="0">
                <a:latin typeface="Times New Roman"/>
                <a:ea typeface="黑体"/>
              </a:rPr>
              <a:t>munmap</a:t>
            </a:r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()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函数介绍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与</a:t>
            </a:r>
            <a:r>
              <a:rPr lang="en-US" altLang="zh-CN" b="0" i="0" u="none" strike="noStrike" baseline="0" smtClean="0">
                <a:latin typeface="Times New Roman"/>
              </a:rPr>
              <a:t>mmap()</a:t>
            </a:r>
            <a:r>
              <a:rPr lang="zh-CN" altLang="en-US" b="0" i="0" u="none" strike="noStrike" baseline="0" smtClean="0">
                <a:latin typeface="Times New Roman"/>
              </a:rPr>
              <a:t>函数对应的函数是</a:t>
            </a:r>
            <a:r>
              <a:rPr lang="en-US" altLang="zh-CN" b="0" i="0" u="none" strike="noStrike" baseline="0" smtClean="0">
                <a:latin typeface="Times New Roman"/>
              </a:rPr>
              <a:t>munmap()</a:t>
            </a:r>
            <a:r>
              <a:rPr lang="zh-CN" altLang="en-US" b="0" i="0" u="none" strike="noStrike" baseline="0" smtClean="0">
                <a:latin typeface="Times New Roman"/>
              </a:rPr>
              <a:t>函数，它的作用是取消</a:t>
            </a:r>
            <a:r>
              <a:rPr lang="en-US" altLang="zh-CN" b="0" i="0" u="none" strike="noStrike" baseline="0" smtClean="0">
                <a:latin typeface="Times New Roman"/>
              </a:rPr>
              <a:t>mmap()</a:t>
            </a:r>
            <a:r>
              <a:rPr lang="zh-CN" altLang="en-US" b="0" i="0" u="none" strike="noStrike" baseline="0" smtClean="0">
                <a:latin typeface="Times New Roman"/>
              </a:rPr>
              <a:t>函数的映射关系。其函数原型如下：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#include &lt;sys/mman.h&gt;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int munmap(void 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start, size_t length);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1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3.1.2  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文件系统的创建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在</a:t>
            </a:r>
            <a:r>
              <a:rPr lang="en-US" altLang="zh-CN" b="0" i="0" u="none" strike="noStrike" baseline="0" smtClean="0">
                <a:latin typeface="Times New Roman"/>
              </a:rPr>
              <a:t>Linux</a:t>
            </a:r>
            <a:r>
              <a:rPr lang="zh-CN" altLang="en-US" b="0" i="0" u="none" strike="noStrike" baseline="0" smtClean="0">
                <a:latin typeface="Times New Roman"/>
              </a:rPr>
              <a:t>下对磁盘进行操作的工具是</a:t>
            </a:r>
            <a:r>
              <a:rPr lang="en-US" altLang="zh-CN" b="0" i="0" u="none" strike="noStrike" baseline="0" smtClean="0">
                <a:latin typeface="Times New Roman"/>
              </a:rPr>
              <a:t>fdisk</a:t>
            </a:r>
            <a:r>
              <a:rPr lang="zh-CN" altLang="en-US" b="0" i="0" u="none" strike="noStrike" baseline="0" smtClean="0">
                <a:latin typeface="Times New Roman"/>
              </a:rPr>
              <a:t>，与</a:t>
            </a:r>
            <a:r>
              <a:rPr lang="en-US" altLang="zh-CN" b="0" i="0" u="none" strike="noStrike" baseline="0" smtClean="0">
                <a:latin typeface="Times New Roman"/>
              </a:rPr>
              <a:t>Windows</a:t>
            </a:r>
            <a:r>
              <a:rPr lang="zh-CN" altLang="en-US" b="0" i="0" u="none" strike="noStrike" baseline="0" smtClean="0">
                <a:latin typeface="Times New Roman"/>
              </a:rPr>
              <a:t>下的</a:t>
            </a:r>
            <a:r>
              <a:rPr lang="en-US" altLang="zh-CN" b="0" i="0" u="none" strike="noStrike" baseline="0" smtClean="0">
                <a:latin typeface="Times New Roman"/>
              </a:rPr>
              <a:t>fdisk</a:t>
            </a:r>
            <a:r>
              <a:rPr lang="zh-CN" altLang="en-US" b="0" i="0" u="none" strike="noStrike" baseline="0" smtClean="0">
                <a:latin typeface="Times New Roman"/>
              </a:rPr>
              <a:t>功能有些类似，但是命令的格式完全不同。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1</a:t>
            </a:r>
            <a:r>
              <a:rPr lang="zh-CN" altLang="en-US" b="0" i="0" u="none" strike="noStrike" baseline="0" smtClean="0">
                <a:latin typeface="Times New Roman"/>
              </a:rPr>
              <a:t>．系统分区情况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2</a:t>
            </a:r>
            <a:r>
              <a:rPr lang="zh-CN" altLang="en-US" b="0" i="0" u="none" strike="noStrike" baseline="0" smtClean="0">
                <a:latin typeface="Times New Roman"/>
              </a:rPr>
              <a:t>．建立分区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3</a:t>
            </a:r>
            <a:r>
              <a:rPr lang="zh-CN" altLang="en-US" b="0" i="0" u="none" strike="noStrike" baseline="0" smtClean="0">
                <a:latin typeface="Times New Roman"/>
              </a:rPr>
              <a:t>．查看分区是否成功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4</a:t>
            </a:r>
            <a:r>
              <a:rPr lang="zh-CN" altLang="en-US" b="0" i="0" u="none" strike="noStrike" baseline="0" smtClean="0">
                <a:latin typeface="Times New Roman"/>
              </a:rPr>
              <a:t>．格式化分区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5</a:t>
            </a:r>
            <a:r>
              <a:rPr lang="zh-CN" altLang="en-US" b="0" i="0" u="none" strike="noStrike" baseline="0" smtClean="0">
                <a:latin typeface="Times New Roman"/>
              </a:rPr>
              <a:t>．挂载分区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6</a:t>
            </a:r>
            <a:r>
              <a:rPr lang="zh-CN" altLang="en-US" b="0" i="0" u="none" strike="noStrike" baseline="0" smtClean="0">
                <a:latin typeface="Times New Roman"/>
              </a:rPr>
              <a:t>．查看分区挂载情况</a:t>
            </a:r>
          </a:p>
        </p:txBody>
      </p:sp>
    </p:spTree>
    <p:extLst>
      <p:ext uri="{BB962C8B-B14F-4D97-AF65-F5344CB8AC3E}">
        <p14:creationId xmlns:p14="http://schemas.microsoft.com/office/powerpoint/2010/main" val="3848920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3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dirty="0" err="1" smtClean="0">
                <a:latin typeface="Times New Roman"/>
                <a:ea typeface="黑体"/>
              </a:rPr>
              <a:t>mmap</a:t>
            </a:r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()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函数和</a:t>
            </a:r>
            <a:r>
              <a:rPr lang="en-US" altLang="zh-CN" b="0" i="0" u="none" strike="noStrike" kern="1800" baseline="0" dirty="0" err="1" smtClean="0">
                <a:latin typeface="Times New Roman"/>
                <a:ea typeface="黑体"/>
              </a:rPr>
              <a:t>munmap</a:t>
            </a:r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()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函数的例子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29		</a:t>
            </a:r>
            <a:r>
              <a:rPr lang="en-US" altLang="zh-CN" dirty="0" err="1"/>
              <a:t>ptr</a:t>
            </a:r>
            <a:r>
              <a:rPr lang="en-US" altLang="zh-CN" dirty="0"/>
              <a:t> = (char*)</a:t>
            </a:r>
            <a:r>
              <a:rPr lang="en-US" altLang="zh-CN" dirty="0" err="1"/>
              <a:t>mmap</a:t>
            </a:r>
            <a:r>
              <a:rPr lang="en-US" altLang="zh-CN" dirty="0"/>
              <a:t>(NULL, </a:t>
            </a:r>
            <a:r>
              <a:rPr lang="en-US" altLang="zh-CN" dirty="0" err="1"/>
              <a:t>FILELENGTH</a:t>
            </a:r>
            <a:r>
              <a:rPr lang="en-US" altLang="zh-CN" dirty="0"/>
              <a:t>, </a:t>
            </a:r>
            <a:r>
              <a:rPr lang="en-US" altLang="zh-CN" dirty="0" err="1" smtClean="0"/>
              <a:t>PROT_READ</a:t>
            </a:r>
            <a:r>
              <a:rPr lang="en-US" altLang="zh-CN" dirty="0" smtClean="0"/>
              <a:t> |</a:t>
            </a:r>
            <a:r>
              <a:rPr lang="en-US" altLang="zh-CN" dirty="0" err="1"/>
              <a:t>PROT_WRITE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MAP_SHARED</a:t>
            </a:r>
            <a:r>
              <a:rPr lang="en-US" altLang="zh-CN" dirty="0"/>
              <a:t>, </a:t>
            </a:r>
            <a:r>
              <a:rPr lang="en-US" altLang="zh-CN" dirty="0" err="1"/>
              <a:t>fd</a:t>
            </a:r>
            <a:r>
              <a:rPr lang="en-US" altLang="zh-CN" dirty="0"/>
              <a:t>, 0</a:t>
            </a:r>
            <a:r>
              <a:rPr lang="en-US" altLang="zh-CN" dirty="0" smtClean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37	</a:t>
            </a:r>
            <a:r>
              <a:rPr lang="en-US" altLang="zh-CN" dirty="0" err="1" smtClean="0"/>
              <a:t>munmap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ptr</a:t>
            </a:r>
            <a:r>
              <a:rPr lang="en-US" altLang="zh-CN" dirty="0"/>
              <a:t>, </a:t>
            </a:r>
            <a:r>
              <a:rPr lang="en-US" altLang="zh-CN" dirty="0" err="1"/>
              <a:t>FILELENGTH</a:t>
            </a:r>
            <a:r>
              <a:rPr lang="en-US" altLang="zh-CN" dirty="0"/>
              <a:t>); 	</a:t>
            </a:r>
            <a:r>
              <a:rPr lang="en-US" altLang="zh-CN" dirty="0" smtClean="0"/>
              <a:t>/*</a:t>
            </a:r>
            <a:r>
              <a:rPr lang="zh-CN" altLang="en-US" dirty="0"/>
              <a:t>取消文件映射关系*</a:t>
            </a:r>
            <a:r>
              <a:rPr lang="en-US" altLang="zh-CN" dirty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1274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3.2.9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文件属性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fcntl()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dirty="0" err="1" smtClean="0">
                <a:latin typeface="Times New Roman"/>
              </a:rPr>
              <a:t>fcntl</a:t>
            </a:r>
            <a:r>
              <a:rPr lang="en-US" altLang="zh-CN" b="0" i="0" u="none" strike="noStrike" baseline="0" dirty="0" smtClean="0">
                <a:latin typeface="Times New Roman"/>
              </a:rPr>
              <a:t>()</a:t>
            </a:r>
            <a:r>
              <a:rPr lang="zh-CN" altLang="en-US" b="0" i="0" u="none" strike="noStrike" baseline="0" dirty="0" smtClean="0">
                <a:latin typeface="Times New Roman"/>
              </a:rPr>
              <a:t>函数用于获得和改变已经打开文件的性质</a:t>
            </a:r>
            <a:r>
              <a:rPr lang="zh-CN" altLang="en-US" b="0" i="0" u="none" strike="noStrike" baseline="0" dirty="0" smtClean="0">
                <a:latin typeface="Times New Roman"/>
              </a:rPr>
              <a:t>。</a:t>
            </a:r>
            <a:endParaRPr lang="en-US" altLang="zh-CN" b="0" i="0" u="none" strike="noStrike" baseline="0" dirty="0" smtClean="0">
              <a:latin typeface="Times New Roman"/>
            </a:endParaRPr>
          </a:p>
          <a:p>
            <a:pPr lvl="0"/>
            <a:r>
              <a:rPr lang="en-US" altLang="zh-CN" kern="1800" dirty="0">
                <a:latin typeface="Times New Roman"/>
              </a:rPr>
              <a:t>1</a:t>
            </a:r>
            <a:r>
              <a:rPr lang="zh-CN" altLang="en-US" kern="1800" dirty="0">
                <a:latin typeface="Times New Roman"/>
              </a:rPr>
              <a:t>．</a:t>
            </a:r>
            <a:r>
              <a:rPr lang="en-US" altLang="zh-CN" kern="1800" dirty="0" err="1">
                <a:latin typeface="Times New Roman"/>
              </a:rPr>
              <a:t>fcntl</a:t>
            </a:r>
            <a:r>
              <a:rPr lang="en-US" altLang="zh-CN" kern="1800" dirty="0">
                <a:latin typeface="Times New Roman"/>
              </a:rPr>
              <a:t>()</a:t>
            </a:r>
            <a:r>
              <a:rPr lang="zh-CN" altLang="en-US" kern="1800" dirty="0">
                <a:latin typeface="Times New Roman"/>
              </a:rPr>
              <a:t>函数</a:t>
            </a:r>
            <a:r>
              <a:rPr lang="zh-CN" altLang="en-US" kern="1800" dirty="0" smtClean="0">
                <a:latin typeface="Times New Roman"/>
              </a:rPr>
              <a:t>介绍</a:t>
            </a:r>
            <a:endParaRPr lang="en-US" altLang="zh-CN" kern="1800" dirty="0" smtClean="0">
              <a:latin typeface="Times New Roman"/>
            </a:endParaRPr>
          </a:p>
          <a:p>
            <a:pPr lvl="0"/>
            <a:r>
              <a:rPr lang="en-US" altLang="zh-CN" kern="1800" dirty="0">
                <a:latin typeface="Times New Roman"/>
              </a:rPr>
              <a:t>2</a:t>
            </a:r>
            <a:r>
              <a:rPr lang="zh-CN" altLang="en-US" kern="1800" dirty="0">
                <a:latin typeface="Times New Roman"/>
              </a:rPr>
              <a:t>．</a:t>
            </a:r>
            <a:r>
              <a:rPr lang="en-US" altLang="zh-CN" kern="1800" dirty="0" err="1">
                <a:latin typeface="Times New Roman"/>
              </a:rPr>
              <a:t>F_GETFL</a:t>
            </a:r>
            <a:r>
              <a:rPr lang="zh-CN" altLang="en-US" kern="1800" dirty="0">
                <a:latin typeface="Times New Roman"/>
              </a:rPr>
              <a:t>的</a:t>
            </a:r>
            <a:r>
              <a:rPr lang="zh-CN" altLang="en-US" kern="1800" dirty="0" smtClean="0">
                <a:latin typeface="Times New Roman"/>
              </a:rPr>
              <a:t>例子</a:t>
            </a:r>
            <a:endParaRPr lang="en-US" altLang="zh-CN" kern="1800" dirty="0" smtClean="0">
              <a:latin typeface="Times New Roman"/>
            </a:endParaRPr>
          </a:p>
          <a:p>
            <a:pPr lvl="0"/>
            <a:r>
              <a:rPr lang="en-US" altLang="zh-CN" kern="1800" dirty="0">
                <a:latin typeface="Times New Roman"/>
              </a:rPr>
              <a:t>3</a:t>
            </a:r>
            <a:r>
              <a:rPr lang="zh-CN" altLang="en-US" kern="1800" dirty="0">
                <a:latin typeface="Times New Roman"/>
              </a:rPr>
              <a:t>．</a:t>
            </a:r>
            <a:r>
              <a:rPr lang="en-US" altLang="zh-CN" kern="1800" dirty="0" err="1">
                <a:latin typeface="Times New Roman"/>
              </a:rPr>
              <a:t>F_SETFL</a:t>
            </a:r>
            <a:r>
              <a:rPr lang="zh-CN" altLang="en-US" kern="1800" dirty="0">
                <a:latin typeface="Times New Roman"/>
              </a:rPr>
              <a:t>的</a:t>
            </a:r>
            <a:r>
              <a:rPr lang="zh-CN" altLang="en-US" kern="1800" dirty="0" smtClean="0">
                <a:latin typeface="Times New Roman"/>
              </a:rPr>
              <a:t>例子</a:t>
            </a:r>
            <a:endParaRPr lang="en-US" altLang="zh-CN" kern="1800" dirty="0" smtClean="0">
              <a:latin typeface="Times New Roman"/>
            </a:endParaRPr>
          </a:p>
          <a:p>
            <a:pPr lvl="0"/>
            <a:r>
              <a:rPr lang="en-US" altLang="zh-CN" kern="1800" dirty="0">
                <a:latin typeface="Times New Roman"/>
              </a:rPr>
              <a:t>4</a:t>
            </a:r>
            <a:r>
              <a:rPr lang="zh-CN" altLang="en-US" kern="1800" dirty="0">
                <a:latin typeface="Times New Roman"/>
              </a:rPr>
              <a:t>．</a:t>
            </a:r>
            <a:r>
              <a:rPr lang="en-US" altLang="zh-CN" kern="1800" dirty="0" err="1">
                <a:latin typeface="Times New Roman"/>
              </a:rPr>
              <a:t>F_GETOWN</a:t>
            </a:r>
            <a:r>
              <a:rPr lang="zh-CN" altLang="en-US" kern="1800" dirty="0">
                <a:latin typeface="Times New Roman"/>
              </a:rPr>
              <a:t>的</a:t>
            </a:r>
            <a:r>
              <a:rPr lang="zh-CN" altLang="en-US" kern="1800" dirty="0" smtClean="0">
                <a:latin typeface="Times New Roman"/>
              </a:rPr>
              <a:t>例子</a:t>
            </a:r>
            <a:endParaRPr lang="en-US" altLang="zh-CN" kern="1800" dirty="0" smtClean="0">
              <a:latin typeface="Times New Roman"/>
            </a:endParaRPr>
          </a:p>
          <a:p>
            <a:pPr lvl="0"/>
            <a:r>
              <a:rPr lang="en-US" altLang="zh-CN" kern="1800" dirty="0">
                <a:latin typeface="Times New Roman"/>
              </a:rPr>
              <a:t>5</a:t>
            </a:r>
            <a:r>
              <a:rPr lang="zh-CN" altLang="en-US" kern="1800" dirty="0">
                <a:latin typeface="Times New Roman"/>
              </a:rPr>
              <a:t>．</a:t>
            </a:r>
            <a:r>
              <a:rPr lang="en-US" altLang="zh-CN" kern="1800" dirty="0" err="1">
                <a:latin typeface="Times New Roman"/>
              </a:rPr>
              <a:t>F_SETOWN</a:t>
            </a:r>
            <a:r>
              <a:rPr lang="zh-CN" altLang="en-US" kern="1800" dirty="0">
                <a:latin typeface="Times New Roman"/>
              </a:rPr>
              <a:t>的例子</a:t>
            </a:r>
            <a:endParaRPr lang="zh-CN" altLang="en-US" b="0" i="0" u="none" strike="noStrike" baseline="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3669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dirty="0" err="1" smtClean="0">
                <a:latin typeface="Times New Roman"/>
                <a:ea typeface="黑体"/>
              </a:rPr>
              <a:t>fcntl</a:t>
            </a:r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()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函数介绍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fcntl()</a:t>
            </a:r>
            <a:r>
              <a:rPr lang="zh-CN" altLang="en-US" b="0" i="0" u="none" strike="noStrike" baseline="0" smtClean="0">
                <a:latin typeface="Times New Roman"/>
              </a:rPr>
              <a:t>函数向打开的文件</a:t>
            </a:r>
            <a:r>
              <a:rPr lang="en-US" altLang="zh-CN" b="0" i="0" u="none" strike="noStrike" baseline="0" smtClean="0">
                <a:latin typeface="Times New Roman"/>
              </a:rPr>
              <a:t>fd</a:t>
            </a:r>
            <a:r>
              <a:rPr lang="zh-CN" altLang="en-US" b="0" i="0" u="none" strike="noStrike" baseline="0" smtClean="0">
                <a:latin typeface="Times New Roman"/>
              </a:rPr>
              <a:t>发送命令，更改其属性。函数原型如下：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#include &lt;unistd.h&gt;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#include &lt;fcntl.h&gt;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int fcntl(int fd, int cmd);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int fcntl(int fd, int cmd, long arg);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int fcntl(int fd, int cmd, struct flock </a:t>
            </a:r>
            <a:r>
              <a:rPr lang="zh-CN" altLang="en-US" b="0" i="0" u="none" strike="noStrike" baseline="-25000" smtClean="0">
                <a:latin typeface="Times New Roman"/>
              </a:rPr>
              <a:t>*</a:t>
            </a:r>
            <a:r>
              <a:rPr lang="en-US" altLang="zh-CN" b="0" i="0" u="none" strike="noStrike" baseline="0" smtClean="0">
                <a:latin typeface="Times New Roman"/>
              </a:rPr>
              <a:t>lock); 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29490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dirty="0" err="1" smtClean="0">
                <a:latin typeface="Times New Roman"/>
                <a:ea typeface="黑体"/>
              </a:rPr>
              <a:t>F_GETFL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的例子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10</a:t>
            </a:r>
            <a:r>
              <a:rPr lang="zh-CN" altLang="en-US" b="0" i="0" u="none" strike="noStrike" baseline="0" smtClean="0">
                <a:latin typeface="Times New Roman"/>
              </a:rPr>
              <a:t>		</a:t>
            </a:r>
            <a:r>
              <a:rPr lang="en-US" altLang="zh-CN" b="1" i="0" u="none" strike="noStrike" baseline="0" smtClean="0">
                <a:latin typeface="Times New Roman"/>
              </a:rPr>
              <a:t>flags = fcntl(0, F_GETFL, 0);</a:t>
            </a:r>
            <a:r>
              <a:rPr lang="zh-CN" altLang="en-US" b="0" i="0" u="none" strike="noStrike" baseline="0" smtClean="0">
                <a:latin typeface="Times New Roman"/>
              </a:rPr>
              <a:t> 		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  <a:r>
              <a:rPr lang="zh-CN" altLang="en-US" b="0" i="0" u="none" strike="noStrike" baseline="0" smtClean="0">
                <a:latin typeface="Times New Roman"/>
              </a:rPr>
              <a:t>*获得标准输入的状态的状态*</a:t>
            </a:r>
            <a:r>
              <a:rPr lang="en-US" altLang="zh-CN" b="0" i="0" u="none" strike="noStrike" baseline="0" smtClean="0">
                <a:latin typeface="Times New Roman"/>
              </a:rPr>
              <a:t>/</a:t>
            </a:r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75357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3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dirty="0" err="1" smtClean="0">
                <a:latin typeface="Times New Roman"/>
                <a:ea typeface="黑体"/>
              </a:rPr>
              <a:t>F_SETFL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的例子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endParaRPr lang="en-US" altLang="zh-CN" b="0" i="0" u="none" strike="noStrike" baseline="0" dirty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dirty="0" smtClean="0">
                <a:latin typeface="Times New Roman"/>
              </a:rPr>
              <a:t>14</a:t>
            </a:r>
            <a:r>
              <a:rPr lang="zh-CN" altLang="en-US" b="0" i="0" u="none" strike="noStrike" baseline="0" dirty="0" smtClean="0">
                <a:latin typeface="Times New Roman"/>
              </a:rPr>
              <a:t>	</a:t>
            </a:r>
            <a:r>
              <a:rPr lang="en-US" altLang="zh-CN" b="1" i="0" u="none" strike="noStrike" baseline="0" dirty="0" smtClean="0">
                <a:latin typeface="Times New Roman"/>
              </a:rPr>
              <a:t>flags </a:t>
            </a:r>
            <a:r>
              <a:rPr lang="en-US" altLang="zh-CN" b="1" i="0" u="none" strike="noStrike" baseline="0" dirty="0" smtClean="0">
                <a:latin typeface="Times New Roman"/>
              </a:rPr>
              <a:t>= </a:t>
            </a:r>
            <a:r>
              <a:rPr lang="en-US" altLang="zh-CN" b="1" i="0" u="none" strike="noStrike" baseline="0" dirty="0" err="1" smtClean="0">
                <a:latin typeface="Times New Roman"/>
              </a:rPr>
              <a:t>fcntl</a:t>
            </a:r>
            <a:r>
              <a:rPr lang="en-US" altLang="zh-CN" b="1" i="0" u="none" strike="noStrike" baseline="0" dirty="0" smtClean="0">
                <a:latin typeface="Times New Roman"/>
              </a:rPr>
              <a:t>(</a:t>
            </a:r>
            <a:r>
              <a:rPr lang="en-US" altLang="zh-CN" b="1" i="0" u="none" strike="noStrike" baseline="0" dirty="0" err="1" smtClean="0">
                <a:latin typeface="Times New Roman"/>
              </a:rPr>
              <a:t>fd</a:t>
            </a:r>
            <a:r>
              <a:rPr lang="en-US" altLang="zh-CN" b="1" i="0" u="none" strike="noStrike" baseline="0" dirty="0" smtClean="0">
                <a:latin typeface="Times New Roman"/>
              </a:rPr>
              <a:t>, </a:t>
            </a:r>
            <a:r>
              <a:rPr lang="en-US" altLang="zh-CN" b="1" i="0" u="none" strike="noStrike" baseline="0" dirty="0" err="1" smtClean="0">
                <a:latin typeface="Times New Roman"/>
              </a:rPr>
              <a:t>F_SETFL</a:t>
            </a:r>
            <a:r>
              <a:rPr lang="en-US" altLang="zh-CN" b="1" i="0" u="none" strike="noStrike" baseline="0" dirty="0" smtClean="0">
                <a:latin typeface="Times New Roman"/>
              </a:rPr>
              <a:t>, &amp;flags);</a:t>
            </a:r>
            <a:r>
              <a:rPr lang="zh-CN" altLang="en-US" b="0" i="0" u="none" strike="noStrike" baseline="0" dirty="0" smtClean="0">
                <a:latin typeface="Times New Roman"/>
              </a:rPr>
              <a:t>	</a:t>
            </a:r>
            <a:r>
              <a:rPr lang="en-US" altLang="zh-CN" b="0" i="0" u="none" strike="noStrike" baseline="0" dirty="0" smtClean="0">
                <a:latin typeface="Times New Roman"/>
              </a:rPr>
              <a:t>/</a:t>
            </a:r>
            <a:r>
              <a:rPr lang="zh-CN" altLang="en-US" b="0" i="0" u="none" strike="noStrike" baseline="0" dirty="0" smtClean="0">
                <a:latin typeface="Times New Roman"/>
              </a:rPr>
              <a:t>*将状态写入*</a:t>
            </a:r>
            <a:r>
              <a:rPr lang="en-US" altLang="zh-CN" b="0" i="0" u="none" strike="noStrike" baseline="0" dirty="0" smtClean="0">
                <a:latin typeface="Times New Roman"/>
              </a:rPr>
              <a:t>/</a:t>
            </a:r>
            <a:endParaRPr lang="zh-CN" altLang="en-US" b="0" i="0" u="none" strike="noStrike" baseline="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1947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4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dirty="0" err="1" smtClean="0">
                <a:latin typeface="Times New Roman"/>
                <a:ea typeface="黑体"/>
              </a:rPr>
              <a:t>F_GETOWN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的例子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dirty="0" err="1" smtClean="0">
                <a:latin typeface="Times New Roman"/>
              </a:rPr>
              <a:t>F_GETOWN</a:t>
            </a:r>
            <a:r>
              <a:rPr lang="zh-CN" altLang="en-US" b="0" i="0" u="none" strike="noStrike" baseline="0" dirty="0" smtClean="0">
                <a:latin typeface="Times New Roman"/>
              </a:rPr>
              <a:t>获得接收信号</a:t>
            </a:r>
            <a:r>
              <a:rPr lang="en-US" altLang="zh-CN" b="0" i="0" u="none" strike="noStrike" baseline="0" dirty="0" err="1" smtClean="0">
                <a:latin typeface="Times New Roman"/>
              </a:rPr>
              <a:t>SIGIO</a:t>
            </a:r>
            <a:r>
              <a:rPr lang="zh-CN" altLang="en-US" b="0" i="0" u="none" strike="noStrike" baseline="0" dirty="0" smtClean="0">
                <a:latin typeface="Times New Roman"/>
              </a:rPr>
              <a:t>和</a:t>
            </a:r>
            <a:r>
              <a:rPr lang="en-US" altLang="zh-CN" b="0" i="0" u="none" strike="noStrike" baseline="0" dirty="0" err="1" smtClean="0">
                <a:latin typeface="Times New Roman"/>
              </a:rPr>
              <a:t>SIGURG</a:t>
            </a:r>
            <a:r>
              <a:rPr lang="zh-CN" altLang="en-US" b="0" i="0" u="none" strike="noStrike" baseline="0" dirty="0" smtClean="0">
                <a:latin typeface="Times New Roman"/>
              </a:rPr>
              <a:t>信号的进程</a:t>
            </a:r>
            <a:r>
              <a:rPr lang="en-US" altLang="zh-CN" b="0" i="0" u="none" strike="noStrike" baseline="0" dirty="0" smtClean="0">
                <a:latin typeface="Times New Roman"/>
              </a:rPr>
              <a:t>ID</a:t>
            </a:r>
            <a:r>
              <a:rPr lang="zh-CN" altLang="en-US" b="0" i="0" u="none" strike="noStrike" baseline="0" dirty="0" smtClean="0">
                <a:latin typeface="Times New Roman"/>
              </a:rPr>
              <a:t>或进程组</a:t>
            </a:r>
            <a:r>
              <a:rPr lang="en-US" altLang="zh-CN" b="0" i="0" u="none" strike="noStrike" baseline="0" dirty="0" smtClean="0">
                <a:latin typeface="Times New Roman"/>
              </a:rPr>
              <a:t>ID</a:t>
            </a:r>
            <a:r>
              <a:rPr lang="zh-CN" altLang="en-US" b="0" i="0" u="none" strike="noStrike" baseline="0" dirty="0" smtClean="0">
                <a:latin typeface="Times New Roman"/>
              </a:rPr>
              <a:t>。</a:t>
            </a:r>
            <a:endParaRPr lang="en-US" altLang="zh-CN" b="0" i="0" u="none" strike="noStrike" baseline="0" dirty="0" smtClean="0">
              <a:latin typeface="Times New Roman"/>
            </a:endParaRP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dirty="0" smtClean="0">
                <a:latin typeface="Times New Roman"/>
              </a:rPr>
              <a:t>09</a:t>
            </a:r>
            <a:r>
              <a:rPr lang="zh-CN" altLang="en-US" b="0" i="0" u="none" strike="noStrike" baseline="0" dirty="0" smtClean="0">
                <a:latin typeface="Times New Roman"/>
              </a:rPr>
              <a:t>		</a:t>
            </a:r>
            <a:r>
              <a:rPr lang="en-US" altLang="zh-CN" b="1" i="0" u="none" strike="noStrike" baseline="0" dirty="0" err="1" smtClean="0">
                <a:latin typeface="Times New Roman"/>
              </a:rPr>
              <a:t>uid</a:t>
            </a:r>
            <a:r>
              <a:rPr lang="en-US" altLang="zh-CN" b="1" i="0" u="none" strike="noStrike" baseline="0" dirty="0" smtClean="0">
                <a:latin typeface="Times New Roman"/>
              </a:rPr>
              <a:t> = </a:t>
            </a:r>
            <a:r>
              <a:rPr lang="en-US" altLang="zh-CN" b="1" i="0" u="none" strike="noStrike" baseline="0" dirty="0" err="1" smtClean="0">
                <a:latin typeface="Times New Roman"/>
              </a:rPr>
              <a:t>fcntl</a:t>
            </a:r>
            <a:r>
              <a:rPr lang="en-US" altLang="zh-CN" b="1" i="0" u="none" strike="noStrike" baseline="0" dirty="0" smtClean="0">
                <a:latin typeface="Times New Roman"/>
              </a:rPr>
              <a:t>(</a:t>
            </a:r>
            <a:r>
              <a:rPr lang="en-US" altLang="zh-CN" b="1" i="0" u="none" strike="noStrike" baseline="0" dirty="0" err="1" smtClean="0">
                <a:latin typeface="Times New Roman"/>
              </a:rPr>
              <a:t>fd</a:t>
            </a:r>
            <a:r>
              <a:rPr lang="en-US" altLang="zh-CN" b="1" i="0" u="none" strike="noStrike" baseline="0" dirty="0" smtClean="0">
                <a:latin typeface="Times New Roman"/>
              </a:rPr>
              <a:t>, </a:t>
            </a:r>
            <a:r>
              <a:rPr lang="en-US" altLang="zh-CN" b="1" i="0" u="none" strike="noStrike" baseline="0" dirty="0" err="1" smtClean="0">
                <a:latin typeface="Times New Roman"/>
              </a:rPr>
              <a:t>F_GETOWN</a:t>
            </a:r>
            <a:r>
              <a:rPr lang="en-US" altLang="zh-CN" b="1" i="0" u="none" strike="noStrike" baseline="0" dirty="0" smtClean="0">
                <a:latin typeface="Times New Roman"/>
              </a:rPr>
              <a:t>);</a:t>
            </a:r>
            <a:r>
              <a:rPr lang="zh-CN" altLang="en-US" b="0" i="0" u="none" strike="noStrike" baseline="0" dirty="0" smtClean="0">
                <a:latin typeface="Times New Roman"/>
              </a:rPr>
              <a:t> 	</a:t>
            </a:r>
            <a:r>
              <a:rPr lang="en-US" altLang="zh-CN" b="0" i="0" u="none" strike="noStrike" baseline="0" dirty="0" smtClean="0">
                <a:latin typeface="Times New Roman"/>
              </a:rPr>
              <a:t>/</a:t>
            </a:r>
            <a:r>
              <a:rPr lang="zh-CN" altLang="en-US" b="0" i="0" u="none" strike="noStrike" baseline="0" dirty="0" smtClean="0">
                <a:latin typeface="Times New Roman"/>
              </a:rPr>
              <a:t>*获得接收信号的进程</a:t>
            </a:r>
            <a:r>
              <a:rPr lang="en-US" altLang="zh-CN" b="0" i="0" u="none" strike="noStrike" baseline="0" dirty="0" smtClean="0">
                <a:latin typeface="Times New Roman"/>
              </a:rPr>
              <a:t>ID</a:t>
            </a:r>
            <a:r>
              <a:rPr lang="zh-CN" altLang="en-US" b="0" i="0" u="none" strike="noStrike" baseline="0" dirty="0" smtClean="0">
                <a:latin typeface="Times New Roman"/>
              </a:rPr>
              <a:t>*</a:t>
            </a:r>
            <a:r>
              <a:rPr lang="en-US" altLang="zh-CN" b="0" i="0" u="none" strike="noStrike" baseline="0" dirty="0" smtClean="0">
                <a:latin typeface="Times New Roman"/>
              </a:rPr>
              <a:t>/</a:t>
            </a: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90587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5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dirty="0" err="1" smtClean="0">
                <a:latin typeface="Times New Roman"/>
                <a:ea typeface="黑体"/>
              </a:rPr>
              <a:t>F_SETOWN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的例子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dirty="0" err="1" smtClean="0">
                <a:latin typeface="Times New Roman"/>
              </a:rPr>
              <a:t>F_SETOWN</a:t>
            </a:r>
            <a:r>
              <a:rPr lang="zh-CN" altLang="en-US" b="0" i="0" u="none" strike="noStrike" baseline="0" dirty="0" smtClean="0">
                <a:latin typeface="Times New Roman"/>
              </a:rPr>
              <a:t>用于设置接收信号</a:t>
            </a:r>
            <a:r>
              <a:rPr lang="en-US" altLang="zh-CN" b="0" i="0" u="none" strike="noStrike" baseline="0" dirty="0" err="1" smtClean="0">
                <a:latin typeface="Times New Roman"/>
              </a:rPr>
              <a:t>SIGIO</a:t>
            </a:r>
            <a:r>
              <a:rPr lang="zh-CN" altLang="en-US" b="0" i="0" u="none" strike="noStrike" baseline="0" dirty="0" smtClean="0">
                <a:latin typeface="Times New Roman"/>
              </a:rPr>
              <a:t>和</a:t>
            </a:r>
            <a:r>
              <a:rPr lang="en-US" altLang="zh-CN" b="0" i="0" u="none" strike="noStrike" baseline="0" dirty="0" err="1" smtClean="0">
                <a:latin typeface="Times New Roman"/>
              </a:rPr>
              <a:t>SIGURG</a:t>
            </a:r>
            <a:r>
              <a:rPr lang="zh-CN" altLang="en-US" b="0" i="0" u="none" strike="noStrike" baseline="0" dirty="0" smtClean="0">
                <a:latin typeface="Times New Roman"/>
              </a:rPr>
              <a:t>信号的进程</a:t>
            </a:r>
            <a:r>
              <a:rPr lang="en-US" altLang="zh-CN" b="0" i="0" u="none" strike="noStrike" baseline="0" dirty="0" smtClean="0">
                <a:latin typeface="Times New Roman"/>
              </a:rPr>
              <a:t>ID</a:t>
            </a:r>
            <a:r>
              <a:rPr lang="zh-CN" altLang="en-US" b="0" i="0" u="none" strike="noStrike" baseline="0" dirty="0" smtClean="0">
                <a:latin typeface="Times New Roman"/>
              </a:rPr>
              <a:t>或进程组</a:t>
            </a:r>
            <a:r>
              <a:rPr lang="en-US" altLang="zh-CN" b="0" i="0" u="none" strike="noStrike" baseline="0" dirty="0" smtClean="0">
                <a:latin typeface="Times New Roman"/>
              </a:rPr>
              <a:t>ID</a:t>
            </a:r>
            <a:r>
              <a:rPr lang="zh-CN" altLang="en-US" b="0" i="0" u="none" strike="noStrike" baseline="0" dirty="0" smtClean="0">
                <a:latin typeface="Times New Roman"/>
              </a:rPr>
              <a:t>。</a:t>
            </a:r>
          </a:p>
          <a:p>
            <a:pPr marR="0" lvl="0" rtl="0"/>
            <a:r>
              <a:rPr lang="en-US" altLang="zh-CN" b="0" i="0" u="none" strike="noStrike" baseline="0" dirty="0" smtClean="0">
                <a:latin typeface="Times New Roman"/>
              </a:rPr>
              <a:t>09</a:t>
            </a:r>
            <a:r>
              <a:rPr lang="zh-CN" altLang="en-US" b="0" i="0" u="none" strike="noStrike" baseline="0" dirty="0" smtClean="0">
                <a:latin typeface="Times New Roman"/>
              </a:rPr>
              <a:t>	</a:t>
            </a:r>
            <a:r>
              <a:rPr lang="en-US" altLang="zh-CN" b="1" i="0" u="none" strike="noStrike" baseline="0" dirty="0" err="1" smtClean="0">
                <a:latin typeface="Times New Roman"/>
              </a:rPr>
              <a:t>uid</a:t>
            </a:r>
            <a:r>
              <a:rPr lang="en-US" altLang="zh-CN" b="1" i="0" u="none" strike="noStrike" baseline="0" dirty="0" smtClean="0">
                <a:latin typeface="Times New Roman"/>
              </a:rPr>
              <a:t> </a:t>
            </a:r>
            <a:r>
              <a:rPr lang="en-US" altLang="zh-CN" b="1" i="0" u="none" strike="noStrike" baseline="0" dirty="0" smtClean="0">
                <a:latin typeface="Times New Roman"/>
              </a:rPr>
              <a:t>= </a:t>
            </a:r>
            <a:r>
              <a:rPr lang="en-US" altLang="zh-CN" b="1" i="0" u="none" strike="noStrike" baseline="0" dirty="0" err="1" smtClean="0">
                <a:latin typeface="Times New Roman"/>
              </a:rPr>
              <a:t>fcntl</a:t>
            </a:r>
            <a:r>
              <a:rPr lang="en-US" altLang="zh-CN" b="1" i="0" u="none" strike="noStrike" baseline="0" dirty="0" smtClean="0">
                <a:latin typeface="Times New Roman"/>
              </a:rPr>
              <a:t>(</a:t>
            </a:r>
            <a:r>
              <a:rPr lang="en-US" altLang="zh-CN" b="1" i="0" u="none" strike="noStrike" baseline="0" dirty="0" err="1" smtClean="0">
                <a:latin typeface="Times New Roman"/>
              </a:rPr>
              <a:t>fd</a:t>
            </a:r>
            <a:r>
              <a:rPr lang="en-US" altLang="zh-CN" b="1" i="0" u="none" strike="noStrike" baseline="0" dirty="0" smtClean="0">
                <a:latin typeface="Times New Roman"/>
              </a:rPr>
              <a:t>, </a:t>
            </a:r>
            <a:r>
              <a:rPr lang="en-US" altLang="zh-CN" b="1" i="0" u="none" strike="noStrike" baseline="0" dirty="0" err="1" smtClean="0">
                <a:latin typeface="Times New Roman"/>
              </a:rPr>
              <a:t>F_SETOWN,10000</a:t>
            </a:r>
            <a:r>
              <a:rPr lang="en-US" altLang="zh-CN" b="1" i="0" u="none" strike="noStrike" baseline="0" dirty="0" smtClean="0">
                <a:latin typeface="Times New Roman"/>
              </a:rPr>
              <a:t>);</a:t>
            </a:r>
            <a:r>
              <a:rPr lang="zh-CN" altLang="en-US" b="0" i="0" u="none" strike="noStrike" baseline="0" dirty="0" smtClean="0">
                <a:latin typeface="Times New Roman"/>
              </a:rPr>
              <a:t>	</a:t>
            </a:r>
            <a:r>
              <a:rPr lang="en-US" altLang="zh-CN" b="0" i="0" u="none" strike="noStrike" baseline="0" dirty="0" smtClean="0">
                <a:latin typeface="Times New Roman"/>
              </a:rPr>
              <a:t>/</a:t>
            </a:r>
            <a:r>
              <a:rPr lang="zh-CN" altLang="en-US" b="0" i="0" u="none" strike="noStrike" baseline="0" dirty="0" smtClean="0">
                <a:latin typeface="Times New Roman"/>
              </a:rPr>
              <a:t>*设置接收信号的进程</a:t>
            </a:r>
            <a:r>
              <a:rPr lang="en-US" altLang="zh-CN" b="0" i="0" u="none" strike="noStrike" baseline="0" dirty="0" smtClean="0">
                <a:latin typeface="Times New Roman"/>
              </a:rPr>
              <a:t>ID</a:t>
            </a:r>
            <a:r>
              <a:rPr lang="zh-CN" altLang="en-US" b="0" i="0" u="none" strike="noStrike" baseline="0" dirty="0" smtClean="0">
                <a:latin typeface="Times New Roman"/>
              </a:rPr>
              <a:t>*</a:t>
            </a:r>
            <a:r>
              <a:rPr lang="en-US" altLang="zh-CN" b="0" i="0" u="none" strike="noStrike" baseline="0" dirty="0" smtClean="0">
                <a:latin typeface="Times New Roman"/>
              </a:rPr>
              <a:t>/</a:t>
            </a:r>
            <a:endParaRPr lang="zh-CN" altLang="en-US" b="0" i="0" u="none" strike="noStrike" baseline="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97418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3.2.10  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文件输入输出控制</a:t>
            </a:r>
            <a:r>
              <a:rPr lang="en-US" altLang="zh-CN" b="0" i="0" u="none" strike="noStrike" kern="1800" baseline="0" smtClean="0">
                <a:latin typeface="Times New Roman"/>
                <a:ea typeface="黑体"/>
              </a:rPr>
              <a:t>ioctl()</a:t>
            </a:r>
            <a:r>
              <a:rPr lang="zh-CN" altLang="en-US" b="0" i="0" u="none" strike="noStrike" kern="1800" baseline="0" smtClean="0">
                <a:latin typeface="Times New Roman"/>
                <a:ea typeface="黑体"/>
              </a:rPr>
              <a:t>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dirty="0" err="1" smtClean="0">
                <a:latin typeface="Times New Roman"/>
              </a:rPr>
              <a:t>ioctl</a:t>
            </a:r>
            <a:r>
              <a:rPr lang="zh-CN" altLang="en-US" b="0" i="0" u="none" strike="noStrike" baseline="0" dirty="0" smtClean="0">
                <a:latin typeface="Times New Roman"/>
              </a:rPr>
              <a:t>是</a:t>
            </a:r>
            <a:r>
              <a:rPr lang="en-US" altLang="zh-CN" b="0" i="0" u="none" strike="noStrike" baseline="0" dirty="0" smtClean="0">
                <a:latin typeface="Times New Roman"/>
              </a:rPr>
              <a:t>input output control</a:t>
            </a:r>
            <a:r>
              <a:rPr lang="zh-CN" altLang="en-US" b="0" i="0" u="none" strike="noStrike" baseline="0" dirty="0" smtClean="0">
                <a:latin typeface="Times New Roman"/>
              </a:rPr>
              <a:t>的简写，表示输入输出控制，</a:t>
            </a:r>
            <a:r>
              <a:rPr lang="en-US" altLang="zh-CN" b="0" i="0" u="none" strike="noStrike" baseline="0" dirty="0" err="1" smtClean="0">
                <a:latin typeface="Times New Roman"/>
              </a:rPr>
              <a:t>ioctl</a:t>
            </a:r>
            <a:r>
              <a:rPr lang="en-US" altLang="zh-CN" b="0" i="0" u="none" strike="noStrike" baseline="0" dirty="0" smtClean="0">
                <a:latin typeface="Times New Roman"/>
              </a:rPr>
              <a:t>()</a:t>
            </a:r>
            <a:r>
              <a:rPr lang="zh-CN" altLang="en-US" b="0" i="0" u="none" strike="noStrike" baseline="0" dirty="0" smtClean="0">
                <a:latin typeface="Times New Roman"/>
              </a:rPr>
              <a:t>函数通过对文件描述符的发送命令来控制设备</a:t>
            </a:r>
            <a:r>
              <a:rPr lang="zh-CN" altLang="en-US" b="0" i="0" u="none" strike="noStrike" baseline="0" dirty="0" smtClean="0">
                <a:latin typeface="Times New Roman"/>
              </a:rPr>
              <a:t>。</a:t>
            </a:r>
            <a:endParaRPr lang="en-US" altLang="zh-CN" b="0" i="0" u="none" strike="noStrike" baseline="0" dirty="0" smtClean="0">
              <a:latin typeface="Times New Roman"/>
            </a:endParaRPr>
          </a:p>
          <a:p>
            <a:pPr lvl="0"/>
            <a:r>
              <a:rPr lang="en-US" altLang="zh-CN" kern="1800" dirty="0">
                <a:latin typeface="Times New Roman"/>
              </a:rPr>
              <a:t>1</a:t>
            </a:r>
            <a:r>
              <a:rPr lang="zh-CN" altLang="en-US" kern="1800" dirty="0">
                <a:latin typeface="Times New Roman"/>
              </a:rPr>
              <a:t>．</a:t>
            </a:r>
            <a:r>
              <a:rPr lang="en-US" altLang="zh-CN" kern="1800" dirty="0" err="1">
                <a:latin typeface="Times New Roman"/>
              </a:rPr>
              <a:t>ioctl</a:t>
            </a:r>
            <a:r>
              <a:rPr lang="en-US" altLang="zh-CN" kern="1800" dirty="0">
                <a:latin typeface="Times New Roman"/>
              </a:rPr>
              <a:t>()</a:t>
            </a:r>
            <a:r>
              <a:rPr lang="zh-CN" altLang="en-US" kern="1800" dirty="0">
                <a:latin typeface="Times New Roman"/>
              </a:rPr>
              <a:t>函数</a:t>
            </a:r>
            <a:r>
              <a:rPr lang="zh-CN" altLang="en-US" kern="1800" dirty="0" smtClean="0">
                <a:latin typeface="Times New Roman"/>
              </a:rPr>
              <a:t>介绍</a:t>
            </a:r>
            <a:endParaRPr lang="en-US" altLang="zh-CN" kern="1800" dirty="0" smtClean="0">
              <a:latin typeface="Times New Roman"/>
            </a:endParaRPr>
          </a:p>
          <a:p>
            <a:pPr lvl="0"/>
            <a:r>
              <a:rPr lang="en-US" altLang="zh-CN" kern="1800" dirty="0">
                <a:latin typeface="Times New Roman"/>
              </a:rPr>
              <a:t>2</a:t>
            </a:r>
            <a:r>
              <a:rPr lang="zh-CN" altLang="en-US" kern="1800" dirty="0">
                <a:latin typeface="Times New Roman"/>
              </a:rPr>
              <a:t>．</a:t>
            </a:r>
            <a:r>
              <a:rPr lang="en-US" altLang="zh-CN" kern="1800" dirty="0" err="1">
                <a:latin typeface="Times New Roman"/>
              </a:rPr>
              <a:t>ioctl</a:t>
            </a:r>
            <a:r>
              <a:rPr lang="en-US" altLang="zh-CN" kern="1800" dirty="0">
                <a:latin typeface="Times New Roman"/>
              </a:rPr>
              <a:t>()</a:t>
            </a:r>
            <a:r>
              <a:rPr lang="zh-CN" altLang="en-US" kern="1800" dirty="0">
                <a:latin typeface="Times New Roman"/>
              </a:rPr>
              <a:t>函数的例子</a:t>
            </a:r>
            <a:endParaRPr lang="zh-CN" altLang="en-US" b="0" i="0" u="none" strike="noStrike" baseline="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7802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dirty="0" err="1" smtClean="0">
                <a:latin typeface="Times New Roman"/>
                <a:ea typeface="黑体"/>
              </a:rPr>
              <a:t>ioctl</a:t>
            </a:r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()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函数介绍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dirty="0" err="1" smtClean="0">
                <a:latin typeface="Times New Roman"/>
              </a:rPr>
              <a:t>ioctl</a:t>
            </a:r>
            <a:r>
              <a:rPr lang="en-US" altLang="zh-CN" b="0" i="0" u="none" strike="noStrike" baseline="0" dirty="0" smtClean="0">
                <a:latin typeface="Times New Roman"/>
              </a:rPr>
              <a:t>()</a:t>
            </a:r>
            <a:r>
              <a:rPr lang="zh-CN" altLang="en-US" b="0" i="0" u="none" strike="noStrike" baseline="0" dirty="0" smtClean="0">
                <a:latin typeface="Times New Roman"/>
              </a:rPr>
              <a:t>函数的原型如下。</a:t>
            </a: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dirty="0" smtClean="0">
                <a:latin typeface="Times New Roman"/>
              </a:rPr>
              <a:t>#include &lt;sys/</a:t>
            </a:r>
            <a:r>
              <a:rPr lang="en-US" altLang="zh-CN" b="0" i="0" u="none" strike="noStrike" baseline="0" dirty="0" err="1" smtClean="0">
                <a:latin typeface="Times New Roman"/>
              </a:rPr>
              <a:t>ioctl.h</a:t>
            </a:r>
            <a:r>
              <a:rPr lang="en-US" altLang="zh-CN" b="0" i="0" u="none" strike="noStrike" baseline="0" dirty="0" smtClean="0">
                <a:latin typeface="Times New Roman"/>
              </a:rPr>
              <a:t>&gt;</a:t>
            </a:r>
          </a:p>
          <a:p>
            <a:pPr marR="0" lvl="0" rtl="0"/>
            <a:r>
              <a:rPr lang="en-US" altLang="zh-CN" b="0" i="0" u="none" strike="noStrike" baseline="0" dirty="0" err="1" smtClean="0">
                <a:latin typeface="Times New Roman"/>
              </a:rPr>
              <a:t>int</a:t>
            </a:r>
            <a:r>
              <a:rPr lang="en-US" altLang="zh-CN" b="0" i="0" u="none" strike="noStrike" baseline="0" dirty="0" smtClean="0">
                <a:latin typeface="Times New Roman"/>
              </a:rPr>
              <a:t> </a:t>
            </a:r>
            <a:r>
              <a:rPr lang="en-US" altLang="zh-CN" b="0" i="0" u="none" strike="noStrike" baseline="0" dirty="0" err="1" smtClean="0">
                <a:latin typeface="Times New Roman"/>
              </a:rPr>
              <a:t>ioctl</a:t>
            </a:r>
            <a:r>
              <a:rPr lang="en-US" altLang="zh-CN" b="0" i="0" u="none" strike="noStrike" baseline="0" dirty="0" smtClean="0">
                <a:latin typeface="Times New Roman"/>
              </a:rPr>
              <a:t>(</a:t>
            </a:r>
            <a:r>
              <a:rPr lang="en-US" altLang="zh-CN" b="0" i="0" u="none" strike="noStrike" baseline="0" dirty="0" err="1" smtClean="0">
                <a:latin typeface="Times New Roman"/>
              </a:rPr>
              <a:t>int</a:t>
            </a:r>
            <a:r>
              <a:rPr lang="en-US" altLang="zh-CN" b="0" i="0" u="none" strike="noStrike" baseline="0" dirty="0" smtClean="0">
                <a:latin typeface="Times New Roman"/>
              </a:rPr>
              <a:t> d, </a:t>
            </a:r>
            <a:r>
              <a:rPr lang="en-US" altLang="zh-CN" b="0" i="0" u="none" strike="noStrike" baseline="0" dirty="0" err="1" smtClean="0">
                <a:latin typeface="Times New Roman"/>
              </a:rPr>
              <a:t>int</a:t>
            </a:r>
            <a:r>
              <a:rPr lang="en-US" altLang="zh-CN" b="0" i="0" u="none" strike="noStrike" baseline="0" dirty="0" smtClean="0">
                <a:latin typeface="Times New Roman"/>
              </a:rPr>
              <a:t> request, ...);</a:t>
            </a:r>
          </a:p>
          <a:p>
            <a:pPr marR="0" lvl="0" rtl="0"/>
            <a:endParaRPr lang="zh-CN" altLang="en-US" b="0" i="0" u="none" strike="noStrike" baseline="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60326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2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．</a:t>
            </a:r>
            <a:r>
              <a:rPr lang="en-US" altLang="zh-CN" b="0" i="0" u="none" strike="noStrike" kern="1800" baseline="0" dirty="0" err="1" smtClean="0">
                <a:latin typeface="Times New Roman"/>
                <a:ea typeface="黑体"/>
              </a:rPr>
              <a:t>ioctl</a:t>
            </a:r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()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函数的例子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endParaRPr lang="en-US" altLang="zh-CN" b="0" i="0" u="none" strike="noStrike" baseline="0" dirty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dirty="0" smtClean="0">
                <a:latin typeface="Times New Roman"/>
              </a:rPr>
              <a:t>13</a:t>
            </a:r>
            <a:r>
              <a:rPr lang="zh-CN" altLang="en-US" b="0" i="0" u="none" strike="noStrike" baseline="0" dirty="0" smtClean="0">
                <a:latin typeface="Times New Roman"/>
              </a:rPr>
              <a:t>	</a:t>
            </a:r>
            <a:r>
              <a:rPr lang="en-US" altLang="zh-CN" b="0" i="0" u="none" strike="noStrike" baseline="0" dirty="0" smtClean="0">
                <a:latin typeface="Times New Roman"/>
              </a:rPr>
              <a:t>if </a:t>
            </a:r>
            <a:r>
              <a:rPr lang="en-US" altLang="zh-CN" b="0" i="0" u="none" strike="noStrike" baseline="0" dirty="0" smtClean="0">
                <a:latin typeface="Times New Roman"/>
              </a:rPr>
              <a:t>(!</a:t>
            </a:r>
            <a:r>
              <a:rPr lang="en-US" altLang="zh-CN" b="1" i="0" u="none" strike="noStrike" baseline="0" dirty="0" err="1" smtClean="0">
                <a:latin typeface="Times New Roman"/>
              </a:rPr>
              <a:t>ioctl</a:t>
            </a:r>
            <a:r>
              <a:rPr lang="en-US" altLang="zh-CN" b="1" i="0" u="none" strike="noStrike" baseline="0" dirty="0" smtClean="0">
                <a:latin typeface="Times New Roman"/>
              </a:rPr>
              <a:t>(</a:t>
            </a:r>
            <a:r>
              <a:rPr lang="en-US" altLang="zh-CN" b="1" i="0" u="none" strike="noStrike" baseline="0" dirty="0" err="1" smtClean="0">
                <a:latin typeface="Times New Roman"/>
              </a:rPr>
              <a:t>fd,CDROMEJECT,NULL</a:t>
            </a:r>
            <a:r>
              <a:rPr lang="en-US" altLang="zh-CN" b="1" i="0" u="none" strike="noStrike" baseline="0" dirty="0" smtClean="0">
                <a:latin typeface="Times New Roman"/>
              </a:rPr>
              <a:t>)</a:t>
            </a:r>
            <a:r>
              <a:rPr lang="en-US" altLang="zh-CN" b="0" i="0" u="none" strike="noStrike" baseline="0" dirty="0" smtClean="0">
                <a:latin typeface="Times New Roman"/>
              </a:rPr>
              <a:t>){/</a:t>
            </a:r>
            <a:r>
              <a:rPr lang="zh-CN" altLang="en-US" b="0" i="0" u="none" strike="noStrike" baseline="0" dirty="0" smtClean="0">
                <a:latin typeface="Times New Roman"/>
              </a:rPr>
              <a:t>*驱动程序操作成功*</a:t>
            </a:r>
            <a:r>
              <a:rPr lang="en-US" altLang="zh-CN" b="0" i="0" u="none" strike="noStrike" baseline="0" dirty="0" smtClean="0">
                <a:latin typeface="Times New Roman"/>
              </a:rPr>
              <a:t>/</a:t>
            </a:r>
            <a:endParaRPr lang="zh-CN" altLang="en-US" b="0" i="0" u="none" strike="noStrike" baseline="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38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3.1.3  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挂接文件系统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Linux</a:t>
            </a:r>
            <a:r>
              <a:rPr lang="zh-CN" altLang="en-US" b="0" i="0" u="none" strike="noStrike" baseline="0" smtClean="0">
                <a:latin typeface="Times New Roman"/>
              </a:rPr>
              <a:t>系统下，要使用一个文件系统需要先将文件系统的分区挂载到系统上。</a:t>
            </a:r>
            <a:r>
              <a:rPr lang="en-US" altLang="zh-CN" b="0" i="0" u="none" strike="noStrike" baseline="0" smtClean="0">
                <a:latin typeface="Times New Roman"/>
              </a:rPr>
              <a:t>mount</a:t>
            </a:r>
            <a:r>
              <a:rPr lang="zh-CN" altLang="en-US" b="0" i="0" u="none" strike="noStrike" baseline="0" smtClean="0">
                <a:latin typeface="Times New Roman"/>
              </a:rPr>
              <a:t>命令用于挂载文件，它有很多选项。</a:t>
            </a:r>
            <a:r>
              <a:rPr lang="en-US" altLang="zh-CN" b="0" i="0" u="none" strike="noStrike" baseline="0" smtClean="0">
                <a:latin typeface="Times New Roman"/>
              </a:rPr>
              <a:t>mount</a:t>
            </a:r>
            <a:r>
              <a:rPr lang="zh-CN" altLang="en-US" b="0" i="0" u="none" strike="noStrike" baseline="0" smtClean="0">
                <a:latin typeface="Times New Roman"/>
              </a:rPr>
              <a:t>命令的使用格式为：</a:t>
            </a:r>
          </a:p>
          <a:p>
            <a:pPr marR="0" lvl="0" rtl="0"/>
            <a:endParaRPr lang="zh-CN" altLang="en-US" b="0" i="0" u="none" strike="noStrike" baseline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mount –t type mountpoint device –o options</a:t>
            </a:r>
            <a:endParaRPr lang="zh-CN" altLang="en-US" b="0" i="0" u="none" strike="noStrike" baseline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2381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3.3  socket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文件类型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dirty="0" smtClean="0">
                <a:latin typeface="Times New Roman"/>
              </a:rPr>
              <a:t>在</a:t>
            </a:r>
            <a:r>
              <a:rPr lang="en-US" altLang="zh-CN" b="0" i="0" u="none" strike="noStrike" baseline="0" dirty="0" smtClean="0">
                <a:latin typeface="Times New Roman"/>
              </a:rPr>
              <a:t>Linux</a:t>
            </a:r>
            <a:r>
              <a:rPr lang="zh-CN" altLang="en-US" b="0" i="0" u="none" strike="noStrike" baseline="0" dirty="0" smtClean="0">
                <a:latin typeface="Times New Roman"/>
              </a:rPr>
              <a:t>下面还有一类比较特殊的文件，即</a:t>
            </a:r>
            <a:r>
              <a:rPr lang="en-US" altLang="zh-CN" b="0" i="0" u="none" strike="noStrike" baseline="0" dirty="0" smtClean="0">
                <a:latin typeface="Times New Roman"/>
              </a:rPr>
              <a:t>socket</a:t>
            </a:r>
            <a:r>
              <a:rPr lang="zh-CN" altLang="en-US" b="0" i="0" u="none" strike="noStrike" baseline="0" dirty="0" smtClean="0">
                <a:latin typeface="Times New Roman"/>
              </a:rPr>
              <a:t>文件。它是一种网络接口的抽象，与普通文件一样，</a:t>
            </a:r>
            <a:r>
              <a:rPr lang="en-US" altLang="zh-CN" b="0" i="0" u="none" strike="noStrike" baseline="0" dirty="0" smtClean="0">
                <a:latin typeface="Times New Roman"/>
              </a:rPr>
              <a:t>socket</a:t>
            </a:r>
            <a:r>
              <a:rPr lang="zh-CN" altLang="en-US" b="0" i="0" u="none" strike="noStrike" baseline="0" dirty="0" smtClean="0">
                <a:latin typeface="Times New Roman"/>
              </a:rPr>
              <a:t>文件描述符支持</a:t>
            </a:r>
            <a:r>
              <a:rPr lang="en-US" altLang="zh-CN" b="0" i="0" u="none" strike="noStrike" baseline="0" dirty="0" smtClean="0">
                <a:latin typeface="Times New Roman"/>
              </a:rPr>
              <a:t>read()</a:t>
            </a:r>
            <a:r>
              <a:rPr lang="zh-CN" altLang="en-US" b="0" i="0" u="none" strike="noStrike" baseline="0" dirty="0" smtClean="0">
                <a:latin typeface="Times New Roman"/>
              </a:rPr>
              <a:t>、</a:t>
            </a:r>
            <a:r>
              <a:rPr lang="en-US" altLang="zh-CN" b="0" i="0" u="none" strike="noStrike" baseline="0" dirty="0" smtClean="0">
                <a:latin typeface="Times New Roman"/>
              </a:rPr>
              <a:t>write()</a:t>
            </a:r>
            <a:r>
              <a:rPr lang="zh-CN" altLang="en-US" b="0" i="0" u="none" strike="noStrike" baseline="0" dirty="0" smtClean="0">
                <a:latin typeface="Times New Roman"/>
              </a:rPr>
              <a:t>操作，并可以使用</a:t>
            </a:r>
            <a:r>
              <a:rPr lang="en-US" altLang="zh-CN" b="0" i="0" u="none" strike="noStrike" baseline="0" dirty="0" err="1" smtClean="0">
                <a:latin typeface="Times New Roman"/>
              </a:rPr>
              <a:t>fcntl</a:t>
            </a:r>
            <a:r>
              <a:rPr lang="en-US" altLang="zh-CN" b="0" i="0" u="none" strike="noStrike" baseline="0" dirty="0" smtClean="0">
                <a:latin typeface="Times New Roman"/>
              </a:rPr>
              <a:t>()</a:t>
            </a:r>
            <a:r>
              <a:rPr lang="zh-CN" altLang="en-US" b="0" i="0" u="none" strike="noStrike" baseline="0" dirty="0" smtClean="0">
                <a:latin typeface="Times New Roman"/>
              </a:rPr>
              <a:t>进行文件控制。</a:t>
            </a:r>
            <a:r>
              <a:rPr lang="en-US" altLang="zh-CN" b="0" i="0" u="none" strike="noStrike" baseline="0" dirty="0" smtClean="0">
                <a:latin typeface="Times New Roman"/>
              </a:rPr>
              <a:t>socket</a:t>
            </a:r>
            <a:r>
              <a:rPr lang="zh-CN" altLang="en-US" b="0" i="0" u="none" strike="noStrike" baseline="0" dirty="0" smtClean="0">
                <a:latin typeface="Times New Roman"/>
              </a:rPr>
              <a:t>文件类型的具体操作在后面的章节进行讲解。</a:t>
            </a:r>
          </a:p>
        </p:txBody>
      </p:sp>
    </p:spTree>
    <p:extLst>
      <p:ext uri="{BB962C8B-B14F-4D97-AF65-F5344CB8AC3E}">
        <p14:creationId xmlns:p14="http://schemas.microsoft.com/office/powerpoint/2010/main" val="240251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3.1.4  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索引节点</a:t>
            </a:r>
            <a:r>
              <a:rPr lang="en-US" altLang="zh-CN" b="0" i="0" u="none" strike="noStrike" kern="1800" baseline="0" dirty="0" err="1" smtClean="0">
                <a:latin typeface="Times New Roman"/>
                <a:ea typeface="黑体"/>
              </a:rPr>
              <a:t>inode</a:t>
            </a:r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 </a:t>
            </a:r>
            <a:endParaRPr lang="zh-CN" altLang="en-US" b="0" i="0" u="none" strike="noStrike" kern="1800" baseline="0" dirty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索引节点用来存储数据的信息，这些信息包括文件大小、属主、归属的用户组、读写权限等。索引节点为每个文件进行信息索引，所以就有了索引节点的数值。</a:t>
            </a:r>
          </a:p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通过查询索引节点，能够快速地找到对应的文件。</a:t>
            </a:r>
          </a:p>
        </p:txBody>
      </p:sp>
    </p:spTree>
    <p:extLst>
      <p:ext uri="{BB962C8B-B14F-4D97-AF65-F5344CB8AC3E}">
        <p14:creationId xmlns:p14="http://schemas.microsoft.com/office/powerpoint/2010/main" val="22354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3.1.5  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普通文件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普通文件是指在硬盘、</a:t>
            </a:r>
            <a:r>
              <a:rPr lang="en-US" altLang="zh-CN" b="0" i="0" u="none" strike="noStrike" baseline="0" smtClean="0">
                <a:latin typeface="Times New Roman"/>
              </a:rPr>
              <a:t>CD</a:t>
            </a:r>
            <a:r>
              <a:rPr lang="zh-CN" altLang="en-US" b="0" i="0" u="none" strike="noStrike" baseline="0" smtClean="0">
                <a:latin typeface="Times New Roman"/>
              </a:rPr>
              <a:t>、</a:t>
            </a:r>
            <a:r>
              <a:rPr lang="en-US" altLang="zh-CN" b="0" i="0" u="none" strike="noStrike" baseline="0" smtClean="0">
                <a:latin typeface="Times New Roman"/>
              </a:rPr>
              <a:t>U</a:t>
            </a:r>
            <a:r>
              <a:rPr lang="zh-CN" altLang="en-US" b="0" i="0" u="none" strike="noStrike" baseline="0" smtClean="0">
                <a:latin typeface="Times New Roman"/>
              </a:rPr>
              <a:t>盘等存储介质上的数据和文件结构。在本节中所指的文件系统是一个狭义的概念，仅仅按照普通文件在磁盘中组织方式的不同来区分。在</a:t>
            </a:r>
            <a:r>
              <a:rPr lang="en-US" altLang="zh-CN" b="0" i="0" u="none" strike="noStrike" baseline="0" smtClean="0">
                <a:latin typeface="Times New Roman"/>
              </a:rPr>
              <a:t>Linux</a:t>
            </a:r>
            <a:r>
              <a:rPr lang="zh-CN" altLang="en-US" b="0" i="0" u="none" strike="noStrike" baseline="0" smtClean="0">
                <a:latin typeface="Times New Roman"/>
              </a:rPr>
              <a:t>下，目录也作为一种普通文件存在。</a:t>
            </a:r>
          </a:p>
        </p:txBody>
      </p:sp>
    </p:spTree>
    <p:extLst>
      <p:ext uri="{BB962C8B-B14F-4D97-AF65-F5344CB8AC3E}">
        <p14:creationId xmlns:p14="http://schemas.microsoft.com/office/powerpoint/2010/main" val="12729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3.1.6  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设备文件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dirty="0" smtClean="0">
                <a:latin typeface="Times New Roman"/>
              </a:rPr>
              <a:t>Linux</a:t>
            </a:r>
            <a:r>
              <a:rPr lang="zh-CN" altLang="en-US" b="0" i="0" u="none" strike="noStrike" baseline="0" dirty="0" smtClean="0">
                <a:latin typeface="Times New Roman"/>
              </a:rPr>
              <a:t>下用设备文件来表示所支持设备，每个设备文件除了设备名，还有</a:t>
            </a:r>
            <a:r>
              <a:rPr lang="en-US" altLang="zh-CN" b="0" i="0" u="none" strike="noStrike" baseline="0" dirty="0" smtClean="0">
                <a:latin typeface="Times New Roman"/>
              </a:rPr>
              <a:t>3</a:t>
            </a:r>
            <a:r>
              <a:rPr lang="zh-CN" altLang="en-US" b="0" i="0" u="none" strike="noStrike" baseline="0" dirty="0" smtClean="0">
                <a:latin typeface="Times New Roman"/>
              </a:rPr>
              <a:t>个属性，即类型、主设备号、次设备号</a:t>
            </a:r>
            <a:r>
              <a:rPr lang="zh-CN" altLang="en-US" b="0" i="0" u="none" strike="noStrike" baseline="0" dirty="0" smtClean="0">
                <a:latin typeface="Times New Roman"/>
              </a:rPr>
              <a:t>。</a:t>
            </a:r>
            <a:endParaRPr lang="en-US" altLang="zh-CN" b="0" i="0" u="none" strike="noStrike" baseline="0" dirty="0" smtClean="0">
              <a:latin typeface="Times New Roman"/>
            </a:endParaRPr>
          </a:p>
          <a:p>
            <a:pPr lvl="0"/>
            <a:r>
              <a:rPr lang="en-US" altLang="zh-CN" kern="1800" dirty="0">
                <a:latin typeface="Times New Roman"/>
              </a:rPr>
              <a:t>1</a:t>
            </a:r>
            <a:r>
              <a:rPr lang="zh-CN" altLang="en-US" kern="1800" dirty="0">
                <a:latin typeface="Times New Roman"/>
              </a:rPr>
              <a:t>．字符设备与块</a:t>
            </a:r>
            <a:r>
              <a:rPr lang="zh-CN" altLang="en-US" kern="1800" dirty="0" smtClean="0">
                <a:latin typeface="Times New Roman"/>
              </a:rPr>
              <a:t>设备</a:t>
            </a:r>
            <a:endParaRPr lang="en-US" altLang="zh-CN" kern="1800" dirty="0" smtClean="0">
              <a:latin typeface="Times New Roman"/>
            </a:endParaRPr>
          </a:p>
          <a:p>
            <a:pPr lvl="0"/>
            <a:r>
              <a:rPr lang="en-US" altLang="zh-CN" kern="1800" dirty="0">
                <a:latin typeface="Times New Roman"/>
              </a:rPr>
              <a:t>2</a:t>
            </a:r>
            <a:r>
              <a:rPr lang="zh-CN" altLang="en-US" kern="1800" dirty="0">
                <a:latin typeface="Times New Roman"/>
              </a:rPr>
              <a:t>．设备文件的</a:t>
            </a:r>
            <a:r>
              <a:rPr lang="zh-CN" altLang="en-US" kern="1800" dirty="0" smtClean="0">
                <a:latin typeface="Times New Roman"/>
              </a:rPr>
              <a:t>创建</a:t>
            </a:r>
            <a:endParaRPr lang="en-US" altLang="zh-CN" kern="1800" dirty="0" smtClean="0">
              <a:latin typeface="Times New Roman"/>
            </a:endParaRPr>
          </a:p>
          <a:p>
            <a:pPr lvl="0"/>
            <a:r>
              <a:rPr lang="en-US" altLang="zh-CN" kern="1800" dirty="0">
                <a:latin typeface="Times New Roman"/>
              </a:rPr>
              <a:t>3</a:t>
            </a:r>
            <a:r>
              <a:rPr lang="zh-CN" altLang="en-US" kern="1800" dirty="0">
                <a:latin typeface="Times New Roman"/>
              </a:rPr>
              <a:t>．设备文件的简单操作</a:t>
            </a:r>
            <a:endParaRPr lang="zh-CN" altLang="en-US" b="0" i="0" u="none" strike="noStrike" baseline="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372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 smtClean="0">
                <a:latin typeface="Times New Roman"/>
                <a:ea typeface="黑体"/>
              </a:rPr>
              <a:t>1</a:t>
            </a:r>
            <a:r>
              <a:rPr lang="zh-CN" altLang="en-US" b="0" i="0" u="none" strike="noStrike" kern="1800" baseline="0" dirty="0" smtClean="0">
                <a:latin typeface="Times New Roman"/>
                <a:ea typeface="黑体"/>
              </a:rPr>
              <a:t>．字符设备与块设备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字符类型的设备可以在一次数据读写过程中传送任意大小的数据，多个字符的访问是通过多次读写来完成的，通常用于访问连续的字符。</a:t>
            </a:r>
          </a:p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块类型设备可以随机地访问数据，而数据的访问时间和数据位于设备中的位置无关。常用的块设备有硬盘、软盘和</a:t>
            </a:r>
            <a:r>
              <a:rPr lang="en-US" altLang="zh-CN" b="0" i="0" u="none" strike="noStrike" baseline="0" smtClean="0">
                <a:latin typeface="Times New Roman"/>
              </a:rPr>
              <a:t>CD-ROM</a:t>
            </a:r>
            <a:r>
              <a:rPr lang="zh-CN" altLang="en-US" b="0" i="0" u="none" strike="noStrike" baseline="0" smtClean="0">
                <a:latin typeface="Times New Roman"/>
              </a:rPr>
              <a:t>及</a:t>
            </a:r>
            <a:r>
              <a:rPr lang="en-US" altLang="zh-CN" b="0" i="0" u="none" strike="noStrike" baseline="0" smtClean="0">
                <a:latin typeface="Times New Roman"/>
              </a:rPr>
              <a:t>RAM</a:t>
            </a:r>
            <a:r>
              <a:rPr lang="zh-CN" altLang="en-US" b="0" i="0" u="none" strike="noStrike" baseline="0" smtClean="0">
                <a:latin typeface="Times New Roman"/>
              </a:rPr>
              <a:t>类型磁盘。</a:t>
            </a:r>
          </a:p>
        </p:txBody>
      </p:sp>
    </p:spTree>
    <p:extLst>
      <p:ext uri="{BB962C8B-B14F-4D97-AF65-F5344CB8AC3E}">
        <p14:creationId xmlns:p14="http://schemas.microsoft.com/office/powerpoint/2010/main" val="722630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  Linux操作系统概述</Template>
  <TotalTime>19</TotalTime>
  <Words>2058</Words>
  <Application>Microsoft Office PowerPoint</Application>
  <PresentationFormat>全屏显示(4:3)</PresentationFormat>
  <Paragraphs>223</Paragraphs>
  <Slides>50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聚合</vt:lpstr>
      <vt:lpstr>第3章  文件系统简介</vt:lpstr>
      <vt:lpstr>3.1  Linux下的文件系统</vt:lpstr>
      <vt:lpstr>3.1.1  Linux下文件的内涵</vt:lpstr>
      <vt:lpstr>3.1.2  文件系统的创建</vt:lpstr>
      <vt:lpstr>3.1.3  挂接文件系统</vt:lpstr>
      <vt:lpstr>3.1.4  索引节点inode </vt:lpstr>
      <vt:lpstr>3.1.5  普通文件</vt:lpstr>
      <vt:lpstr>3.1.6  设备文件</vt:lpstr>
      <vt:lpstr>1．字符设备与块设备</vt:lpstr>
      <vt:lpstr>2．设备文件的创建</vt:lpstr>
      <vt:lpstr>3．设备文件的简单操作</vt:lpstr>
      <vt:lpstr>3.1.7  虚拟文件系统VFS</vt:lpstr>
      <vt:lpstr>1．文件系统类型</vt:lpstr>
      <vt:lpstr>2．超级块</vt:lpstr>
      <vt:lpstr>3．文件操作</vt:lpstr>
      <vt:lpstr>3.2  文件的通用操作方法</vt:lpstr>
      <vt:lpstr>3.2.1  文件描述符</vt:lpstr>
      <vt:lpstr>3.2.2  打开创建文件open()、create()函数</vt:lpstr>
      <vt:lpstr>1．函数open()、create()介绍</vt:lpstr>
      <vt:lpstr>2．使用函数open()的例子</vt:lpstr>
      <vt:lpstr>3.2.3  关闭文件close()函数</vt:lpstr>
      <vt:lpstr>1．close()函数介绍</vt:lpstr>
      <vt:lpstr>2．close()函数的例子</vt:lpstr>
      <vt:lpstr>3.2.4  读取文件read()函数</vt:lpstr>
      <vt:lpstr>1．read()函数介绍</vt:lpstr>
      <vt:lpstr>2．read()函数的例子</vt:lpstr>
      <vt:lpstr>3.2.5  写文件write()函数</vt:lpstr>
      <vt:lpstr>1．write()函数介绍</vt:lpstr>
      <vt:lpstr>2．write()函数的例子</vt:lpstr>
      <vt:lpstr>3.2.6  文件偏移lseek()函数</vt:lpstr>
      <vt:lpstr>1．lseek()函数介绍</vt:lpstr>
      <vt:lpstr>2．lseek()函数的通用例子</vt:lpstr>
      <vt:lpstr>3．空洞文件的例子</vt:lpstr>
      <vt:lpstr>3.2.7  获得文件状态fstat()函数</vt:lpstr>
      <vt:lpstr>1．fstat()函数介绍</vt:lpstr>
      <vt:lpstr>2．stat()函数的例子</vt:lpstr>
      <vt:lpstr>3.2.8  文件空间映射mmap()函数</vt:lpstr>
      <vt:lpstr>1．mmap()函数介绍</vt:lpstr>
      <vt:lpstr>2．munmap()函数介绍</vt:lpstr>
      <vt:lpstr>3．mmap()函数和munmap()函数的例子</vt:lpstr>
      <vt:lpstr>3.2.9  文件属性fcntl()函数</vt:lpstr>
      <vt:lpstr>1．fcntl()函数介绍</vt:lpstr>
      <vt:lpstr>2．F_GETFL的例子</vt:lpstr>
      <vt:lpstr>3．F_SETFL的例子</vt:lpstr>
      <vt:lpstr>4．F_GETOWN的例子</vt:lpstr>
      <vt:lpstr>5．F_SETOWN的例子</vt:lpstr>
      <vt:lpstr>3.2.10  文件输入输出控制ioctl()函数</vt:lpstr>
      <vt:lpstr>1．ioctl()函数介绍</vt:lpstr>
      <vt:lpstr>2．ioctl()函数的例子</vt:lpstr>
      <vt:lpstr>3.3  socket文件类型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 文件系统简介</dc:title>
  <dc:creator>xu</dc:creator>
  <cp:lastModifiedBy>xu</cp:lastModifiedBy>
  <cp:revision>3</cp:revision>
  <dcterms:created xsi:type="dcterms:W3CDTF">2014-08-11T05:18:46Z</dcterms:created>
  <dcterms:modified xsi:type="dcterms:W3CDTF">2014-08-11T05:38:37Z</dcterms:modified>
</cp:coreProperties>
</file>