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05" r:id="rId5"/>
    <p:sldId id="306" r:id="rId6"/>
    <p:sldId id="307" r:id="rId7"/>
    <p:sldId id="304"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353"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57314828-F638-4D38-8B7C-2F893D079952}"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26D0483C-B15A-4349-BA98-7BEEAC8A7A9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7314828-F638-4D38-8B7C-2F893D0799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0483C-B15A-4349-BA98-7BEEAC8A7A9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7314828-F638-4D38-8B7C-2F893D0799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0483C-B15A-4349-BA98-7BEEAC8A7A9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314828-F638-4D38-8B7C-2F893D0799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0483C-B15A-4349-BA98-7BEEAC8A7A9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7314828-F638-4D38-8B7C-2F893D0799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0483C-B15A-4349-BA98-7BEEAC8A7A94}"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7314828-F638-4D38-8B7C-2F893D0799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0483C-B15A-4349-BA98-7BEEAC8A7A94}" type="slidenum">
              <a:rPr lang="zh-CN" altLang="en-US" smtClean="0"/>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7314828-F638-4D38-8B7C-2F893D0799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D0483C-B15A-4349-BA98-7BEEAC8A7A94}"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7314828-F638-4D38-8B7C-2F893D07995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D0483C-B15A-4349-BA98-7BEEAC8A7A9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7314828-F638-4D38-8B7C-2F893D07995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D0483C-B15A-4349-BA98-7BEEAC8A7A94}"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314828-F638-4D38-8B7C-2F893D07995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D0483C-B15A-4349-BA98-7BEEAC8A7A9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7314828-F638-4D38-8B7C-2F893D0799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D0483C-B15A-4349-BA98-7BEEAC8A7A9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57314828-F638-4D38-8B7C-2F893D079952}" type="datetimeFigureOut">
              <a:rPr lang="zh-CN" altLang="en-US" smtClean="0"/>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26D0483C-B15A-4349-BA98-7BEEAC8A7A94}" type="slidenum">
              <a:rPr lang="zh-CN" altLang="en-US" smtClean="0"/>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57314828-F638-4D38-8B7C-2F893D079952}" type="datetimeFigureOut">
              <a:rPr lang="zh-CN" altLang="en-US" smtClean="0"/>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26D0483C-B15A-4349-BA98-7BEEAC8A7A9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panose="02020603050405020304"/>
                <a:ea typeface="黑体" panose="02010609060101010101" charset="-122"/>
              </a:rPr>
              <a:t>第</a:t>
            </a:r>
            <a:r>
              <a:rPr lang="en-US" altLang="zh-CN" b="1" i="0" u="none" strike="noStrike" kern="1800" baseline="0" smtClean="0">
                <a:latin typeface="Times New Roman" panose="02020603050405020304"/>
                <a:ea typeface="黑体" panose="02010609060101010101" charset="-122"/>
              </a:rPr>
              <a:t>7</a:t>
            </a:r>
            <a:r>
              <a:rPr lang="zh-CN" altLang="en-US" b="0" i="0" u="none" strike="noStrike" kern="1800" baseline="0" smtClean="0">
                <a:latin typeface="Times New Roman" panose="02020603050405020304"/>
                <a:ea typeface="黑体" panose="02010609060101010101" charset="-122"/>
              </a:rPr>
              <a:t>章  </a:t>
            </a:r>
            <a:r>
              <a:rPr lang="en-US" altLang="zh-CN" b="1" i="0" u="none" strike="noStrike" kern="1800" baseline="0" smtClean="0">
                <a:latin typeface="Times New Roman" panose="02020603050405020304"/>
                <a:ea typeface="黑体" panose="02010609060101010101" charset="-122"/>
              </a:rPr>
              <a:t>TCP</a:t>
            </a:r>
            <a:r>
              <a:rPr lang="zh-CN" altLang="en-US" b="0" i="0" u="none" strike="noStrike" kern="1800" baseline="0" smtClean="0">
                <a:latin typeface="Times New Roman" panose="02020603050405020304"/>
                <a:ea typeface="黑体" panose="02010609060101010101" charset="-122"/>
              </a:rPr>
              <a:t>网络编程</a:t>
            </a:r>
            <a:r>
              <a:rPr lang="zh-CN" altLang="en-US" b="0" i="0" u="none" strike="noStrike" kern="1800" baseline="0" smtClean="0">
                <a:latin typeface="Times New Roman" panose="02020603050405020304"/>
                <a:ea typeface="黑体" panose="02010609060101010101" charset="-122"/>
              </a:rPr>
              <a:t>基础</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r>
              <a:rPr lang="en-US" altLang="zh-CN"/>
              <a:t>7.1  </a:t>
            </a:r>
            <a:r>
              <a:rPr lang="zh-CN" altLang="en-US"/>
              <a:t>套接字编程</a:t>
            </a:r>
            <a:r>
              <a:rPr lang="zh-CN" altLang="en-US"/>
              <a:t>基础</a:t>
            </a:r>
            <a:r>
              <a:rPr lang="zh-CN" altLang="en-US" smtClean="0"/>
              <a:t>知识</a:t>
            </a:r>
            <a:endParaRPr lang="en-US" altLang="zh-CN" smtClean="0"/>
          </a:p>
          <a:p>
            <a:r>
              <a:rPr lang="en-US" altLang="zh-CN"/>
              <a:t>7.2  TCP</a:t>
            </a:r>
            <a:r>
              <a:rPr lang="zh-CN" altLang="zh-CN"/>
              <a:t>网络</a:t>
            </a:r>
            <a:r>
              <a:rPr lang="zh-CN" altLang="zh-CN"/>
              <a:t>编程</a:t>
            </a:r>
            <a:r>
              <a:rPr lang="zh-CN" altLang="zh-CN" smtClean="0"/>
              <a:t>流程</a:t>
            </a:r>
            <a:endParaRPr lang="en-US" altLang="zh-CN" smtClean="0"/>
          </a:p>
          <a:p>
            <a:r>
              <a:rPr lang="en-US" altLang="zh-CN"/>
              <a:t>7.3  </a:t>
            </a:r>
            <a:r>
              <a:rPr lang="zh-CN" altLang="en-US"/>
              <a:t>服务器</a:t>
            </a:r>
            <a:r>
              <a:rPr lang="en-US" altLang="zh-CN"/>
              <a:t>/</a:t>
            </a:r>
            <a:r>
              <a:rPr lang="zh-CN" altLang="en-US"/>
              <a:t>客户端的</a:t>
            </a:r>
            <a:r>
              <a:rPr lang="zh-CN" altLang="en-US"/>
              <a:t>简单</a:t>
            </a:r>
            <a:r>
              <a:rPr lang="zh-CN" altLang="en-US" smtClean="0"/>
              <a:t>例子</a:t>
            </a:r>
            <a:endParaRPr lang="en-US" altLang="zh-CN" smtClean="0"/>
          </a:p>
          <a:p>
            <a:r>
              <a:rPr lang="en-US" altLang="zh-CN"/>
              <a:t>7.4  </a:t>
            </a:r>
            <a:r>
              <a:rPr lang="zh-CN" altLang="en-US"/>
              <a:t>截取信号的例子</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7.1.2  </a:t>
            </a:r>
            <a:r>
              <a:rPr lang="zh-CN" altLang="en-US" b="0" i="0" u="none" strike="noStrike" kern="1800" baseline="0" smtClean="0">
                <a:latin typeface="Times New Roman" panose="02020603050405020304"/>
                <a:ea typeface="黑体" panose="02010609060101010101" charset="-122"/>
              </a:rPr>
              <a:t>用户层和内核层交互过程</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套接字参数中有部分参数是需要用户传入的，这些参数用来与</a:t>
            </a:r>
            <a:r>
              <a:rPr lang="en-US" altLang="zh-CN" b="0" i="0" u="none" strike="noStrike" baseline="0" smtClean="0">
                <a:latin typeface="Times New Roman" panose="02020603050405020304"/>
              </a:rPr>
              <a:t>Linux</a:t>
            </a:r>
            <a:r>
              <a:rPr lang="zh-CN" altLang="en-US" b="0" i="0" u="none" strike="noStrike" baseline="0" smtClean="0">
                <a:latin typeface="Times New Roman" panose="02020603050405020304"/>
              </a:rPr>
              <a:t>内核进行通信，例如指向地址结构的指针。通常是采用内存复制的方法进行</a:t>
            </a:r>
            <a:r>
              <a:rPr lang="zh-CN" altLang="en-US"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lvl="0"/>
            <a:r>
              <a:rPr lang="en-US" altLang="zh-CN"/>
              <a:t>1</a:t>
            </a:r>
            <a:r>
              <a:rPr lang="zh-CN" altLang="zh-CN"/>
              <a:t>．向内核传入数据的</a:t>
            </a:r>
            <a:r>
              <a:rPr lang="zh-CN" altLang="zh-CN"/>
              <a:t>交互</a:t>
            </a:r>
            <a:r>
              <a:rPr lang="zh-CN" altLang="zh-CN" smtClean="0"/>
              <a:t>过程</a:t>
            </a:r>
            <a:endParaRPr lang="en-US" altLang="zh-CN" smtClean="0"/>
          </a:p>
          <a:p>
            <a:pPr lvl="0"/>
            <a:r>
              <a:rPr lang="en-US" altLang="zh-CN"/>
              <a:t>2</a:t>
            </a:r>
            <a:r>
              <a:rPr lang="zh-CN" altLang="zh-CN"/>
              <a:t>．内核传出数据的</a:t>
            </a:r>
            <a:r>
              <a:rPr lang="zh-CN" altLang="zh-CN"/>
              <a:t>交互</a:t>
            </a:r>
            <a:r>
              <a:rPr lang="zh-CN" altLang="zh-CN" smtClean="0"/>
              <a:t>过程</a:t>
            </a:r>
            <a:endParaRPr lang="en-US" altLang="zh-CN" smtClean="0"/>
          </a:p>
          <a:p>
            <a:pPr lvl="0"/>
            <a:endParaRPr lang="zh-CN" altLang="en-US" b="0" i="0" u="none" strike="noStrike" baseline="0" smtClean="0">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1</a:t>
            </a:r>
            <a:r>
              <a:rPr lang="zh-CN" altLang="en-US" b="0" i="0" u="none" strike="noStrike" kern="1800" baseline="0" smtClean="0">
                <a:latin typeface="Times New Roman" panose="02020603050405020304"/>
                <a:ea typeface="黑体" panose="02010609060101010101" charset="-122"/>
              </a:rPr>
              <a:t>．向内核传入数据的交互过程</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向内核传入数据的函数有</a:t>
            </a:r>
            <a:r>
              <a:rPr lang="en-US" altLang="zh-CN" b="0" i="0" u="none" strike="noStrike" baseline="0" smtClean="0">
                <a:latin typeface="Times New Roman" panose="02020603050405020304"/>
              </a:rPr>
              <a:t>send()</a:t>
            </a:r>
            <a:r>
              <a:rPr lang="zh-CN" altLang="en-US" b="0" i="0" u="none" strike="noStrike" baseline="0" smtClean="0">
                <a:latin typeface="Times New Roman" panose="02020603050405020304"/>
              </a:rPr>
              <a:t>、</a:t>
            </a:r>
            <a:r>
              <a:rPr lang="en-US" altLang="zh-CN" b="0" i="0" u="none" strike="noStrike" baseline="0" smtClean="0">
                <a:latin typeface="Times New Roman" panose="02020603050405020304"/>
              </a:rPr>
              <a:t>bind()</a:t>
            </a:r>
            <a:r>
              <a:rPr lang="zh-CN" altLang="en-US" b="0" i="0" u="none" strike="noStrike" baseline="0" smtClean="0">
                <a:latin typeface="Times New Roman" panose="02020603050405020304"/>
              </a:rPr>
              <a:t>等，从内核得到数据的函数有</a:t>
            </a:r>
            <a:r>
              <a:rPr lang="en-US" altLang="zh-CN" b="0" i="0" u="none" strike="noStrike" baseline="0" smtClean="0">
                <a:latin typeface="Times New Roman" panose="02020603050405020304"/>
              </a:rPr>
              <a:t>accept()</a:t>
            </a:r>
            <a:r>
              <a:rPr lang="zh-CN" altLang="en-US" b="0" i="0" u="none" strike="noStrike" baseline="0" smtClean="0">
                <a:latin typeface="Times New Roman" panose="02020603050405020304"/>
              </a:rPr>
              <a:t>、</a:t>
            </a:r>
            <a:r>
              <a:rPr lang="en-US" altLang="zh-CN" b="0" i="0" u="none" strike="noStrike" baseline="0" smtClean="0">
                <a:latin typeface="Times New Roman" panose="02020603050405020304"/>
              </a:rPr>
              <a:t>recv()</a:t>
            </a:r>
            <a:r>
              <a:rPr lang="zh-CN" altLang="en-US" b="0" i="0" u="none" strike="noStrike" baseline="0" smtClean="0">
                <a:latin typeface="Times New Roman" panose="02020603050405020304"/>
              </a:rPr>
              <a:t>等。</a:t>
            </a:r>
            <a:endParaRPr lang="zh-CN" altLang="en-US" b="0" i="0" u="none" strike="noStrike" baseline="0" smtClean="0">
              <a:latin typeface="Times New Roman" panose="02020603050405020304"/>
            </a:endParaRPr>
          </a:p>
        </p:txBody>
      </p:sp>
      <p:pic>
        <p:nvPicPr>
          <p:cNvPr id="2050" name="Picture 2" descr="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07704" y="2693019"/>
            <a:ext cx="5599013" cy="3174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2</a:t>
            </a:r>
            <a:r>
              <a:rPr lang="zh-CN" altLang="en-US" b="0" i="0" u="none" strike="noStrike" kern="1800" baseline="0" smtClean="0">
                <a:latin typeface="Times New Roman" panose="02020603050405020304"/>
                <a:ea typeface="黑体" panose="02010609060101010101" charset="-122"/>
              </a:rPr>
              <a:t>．内核传出数据的交互过程</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从内核向用户空间传递参数的过程则相反。通过地址结构的长度和套接字地址结构指针来进行地址结构参数的传出操作。通常是两个参数完成传出操作的功能，一个是表示地址结构长度的参数，一个是表示套接字地址结构地址的指针。</a:t>
            </a:r>
            <a:endParaRPr lang="zh-CN" altLang="en-US" b="0" i="0" u="none" strike="noStrike" baseline="0" smtClean="0">
              <a:latin typeface="Times New Roman" panose="02020603050405020304"/>
            </a:endParaRPr>
          </a:p>
        </p:txBody>
      </p:sp>
      <p:pic>
        <p:nvPicPr>
          <p:cNvPr id="3074" name="Picture 2" descr="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9752" y="3715376"/>
            <a:ext cx="4824536" cy="274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7.2  TCP</a:t>
            </a:r>
            <a:r>
              <a:rPr lang="zh-CN" altLang="en-US" b="0" i="0" u="none" strike="noStrike" kern="1800" baseline="0" smtClean="0">
                <a:latin typeface="Times New Roman" panose="02020603050405020304"/>
                <a:ea typeface="黑体" panose="02010609060101010101" charset="-122"/>
              </a:rPr>
              <a:t>网络编程流程</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r>
              <a:rPr lang="en-US" altLang="zh-CN"/>
              <a:t>7.2.1  TCP</a:t>
            </a:r>
            <a:r>
              <a:rPr lang="zh-CN" altLang="en-US"/>
              <a:t>网络</a:t>
            </a:r>
            <a:r>
              <a:rPr lang="zh-CN" altLang="en-US"/>
              <a:t>编程</a:t>
            </a:r>
            <a:r>
              <a:rPr lang="zh-CN" altLang="en-US" smtClean="0"/>
              <a:t>架构</a:t>
            </a:r>
            <a:endParaRPr lang="en-US" altLang="zh-CN" smtClean="0"/>
          </a:p>
          <a:p>
            <a:r>
              <a:rPr lang="en-US" altLang="zh-CN"/>
              <a:t>7.2.2  </a:t>
            </a:r>
            <a:r>
              <a:rPr lang="zh-CN" altLang="en-US"/>
              <a:t>创建网络插口函数</a:t>
            </a:r>
            <a:r>
              <a:rPr lang="en-US" altLang="zh-CN"/>
              <a:t>socket</a:t>
            </a:r>
            <a:r>
              <a:rPr lang="en-US" altLang="zh-CN" smtClean="0"/>
              <a:t>()</a:t>
            </a:r>
            <a:endParaRPr lang="en-US" altLang="zh-CN" smtClean="0"/>
          </a:p>
          <a:p>
            <a:r>
              <a:rPr lang="en-US" altLang="zh-CN"/>
              <a:t>7.2.3  </a:t>
            </a:r>
            <a:r>
              <a:rPr lang="zh-CN" altLang="en-US"/>
              <a:t>绑定一个地址端口对</a:t>
            </a:r>
            <a:r>
              <a:rPr lang="en-US" altLang="zh-CN"/>
              <a:t>bind</a:t>
            </a:r>
            <a:r>
              <a:rPr lang="en-US" altLang="zh-CN" smtClean="0"/>
              <a:t>()</a:t>
            </a:r>
            <a:endParaRPr lang="en-US" altLang="zh-CN" smtClean="0"/>
          </a:p>
          <a:p>
            <a:r>
              <a:rPr lang="en-US" altLang="zh-CN"/>
              <a:t>7.2.4  </a:t>
            </a:r>
            <a:r>
              <a:rPr lang="zh-CN" altLang="en-US"/>
              <a:t>监听</a:t>
            </a:r>
            <a:r>
              <a:rPr lang="zh-CN" altLang="en-US"/>
              <a:t>本地端口</a:t>
            </a:r>
            <a:r>
              <a:rPr lang="en-US" altLang="zh-CN" smtClean="0"/>
              <a:t>listen</a:t>
            </a:r>
            <a:endParaRPr lang="en-US" altLang="zh-CN" smtClean="0"/>
          </a:p>
          <a:p>
            <a:r>
              <a:rPr lang="en-US" altLang="zh-CN"/>
              <a:t>7.2.5  </a:t>
            </a:r>
            <a:r>
              <a:rPr lang="zh-CN" altLang="en-US"/>
              <a:t>接受一个网络请求</a:t>
            </a:r>
            <a:r>
              <a:rPr lang="en-US" altLang="zh-CN"/>
              <a:t>accept</a:t>
            </a:r>
            <a:r>
              <a:rPr lang="en-US" altLang="zh-CN" smtClean="0"/>
              <a:t>()</a:t>
            </a:r>
            <a:endParaRPr lang="en-US" altLang="zh-CN" smtClean="0"/>
          </a:p>
          <a:p>
            <a:r>
              <a:rPr lang="en-US" altLang="zh-CN"/>
              <a:t>7.2.6  </a:t>
            </a:r>
            <a:r>
              <a:rPr lang="zh-CN" altLang="en-US"/>
              <a:t>连接目标网络服务器</a:t>
            </a:r>
            <a:r>
              <a:rPr lang="en-US" altLang="zh-CN"/>
              <a:t>connect</a:t>
            </a:r>
            <a:r>
              <a:rPr lang="en-US" altLang="zh-CN" smtClean="0"/>
              <a:t>()</a:t>
            </a:r>
            <a:endParaRPr lang="en-US" altLang="zh-CN" smtClean="0"/>
          </a:p>
          <a:p>
            <a:r>
              <a:rPr lang="en-US" altLang="zh-CN"/>
              <a:t>7.2.7  </a:t>
            </a:r>
            <a:r>
              <a:rPr lang="zh-CN" altLang="en-US"/>
              <a:t>写入数据函数</a:t>
            </a:r>
            <a:r>
              <a:rPr lang="en-US" altLang="zh-CN"/>
              <a:t>write</a:t>
            </a:r>
            <a:r>
              <a:rPr lang="en-US" altLang="zh-CN" smtClean="0"/>
              <a:t>()</a:t>
            </a:r>
            <a:endParaRPr lang="en-US" altLang="zh-CN" smtClean="0"/>
          </a:p>
          <a:p>
            <a:r>
              <a:rPr lang="en-US" altLang="zh-CN"/>
              <a:t>7.2.8  </a:t>
            </a:r>
            <a:r>
              <a:rPr lang="zh-CN" altLang="en-US"/>
              <a:t>读取数据函数</a:t>
            </a:r>
            <a:r>
              <a:rPr lang="en-US" altLang="zh-CN"/>
              <a:t>read</a:t>
            </a:r>
            <a:r>
              <a:rPr lang="en-US" altLang="zh-CN" smtClean="0"/>
              <a:t>()</a:t>
            </a:r>
            <a:endParaRPr lang="en-US" altLang="zh-CN" smtClean="0"/>
          </a:p>
          <a:p>
            <a:r>
              <a:rPr lang="en-US" altLang="zh-CN"/>
              <a:t>7.2.9  </a:t>
            </a:r>
            <a:r>
              <a:rPr lang="zh-CN" altLang="en-US"/>
              <a:t>关闭套接字函数</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7.2.1  TCP</a:t>
            </a:r>
            <a:r>
              <a:rPr lang="zh-CN" altLang="en-US" b="0" i="0" u="none" strike="noStrike" kern="1800" baseline="0" smtClean="0">
                <a:latin typeface="Times New Roman" panose="02020603050405020304"/>
                <a:ea typeface="黑体" panose="02010609060101010101" charset="-122"/>
              </a:rPr>
              <a:t>网络编程架构</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TCP</a:t>
            </a:r>
            <a:r>
              <a:rPr lang="zh-CN" altLang="en-US" b="0" i="0" u="none" strike="noStrike" baseline="0" smtClean="0">
                <a:latin typeface="Times New Roman" panose="02020603050405020304"/>
              </a:rPr>
              <a:t>网络编程有两种模式，一种是服务器模式，另一种是客户端模式。服务器模式创建一个服务程序，等待客户端用户的连接，接收到用户的连接请求后，根据用户的请求进行处理；客户端模式则根据目的服务器的地址和端口进行连接，向服务器发送请求并对服务器的响应进行数据处理</a:t>
            </a:r>
            <a:r>
              <a:rPr lang="zh-CN" altLang="en-US"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lvl="0"/>
            <a:r>
              <a:rPr lang="en-US" altLang="zh-CN">
                <a:latin typeface="Times New Roman" panose="02020603050405020304"/>
              </a:rPr>
              <a:t>1</a:t>
            </a:r>
            <a:r>
              <a:rPr lang="zh-CN" altLang="en-US">
                <a:latin typeface="Times New Roman" panose="02020603050405020304"/>
              </a:rPr>
              <a:t>．服务器端的</a:t>
            </a:r>
            <a:r>
              <a:rPr lang="zh-CN" altLang="en-US">
                <a:latin typeface="Times New Roman" panose="02020603050405020304"/>
              </a:rPr>
              <a:t>程序设计</a:t>
            </a:r>
            <a:r>
              <a:rPr lang="zh-CN" altLang="en-US" smtClean="0">
                <a:latin typeface="Times New Roman" panose="02020603050405020304"/>
              </a:rPr>
              <a:t>模式</a:t>
            </a:r>
            <a:endParaRPr lang="en-US" altLang="zh-CN" smtClean="0">
              <a:latin typeface="Times New Roman" panose="02020603050405020304"/>
            </a:endParaRPr>
          </a:p>
          <a:p>
            <a:pPr lvl="0"/>
            <a:r>
              <a:rPr lang="en-US" altLang="zh-CN">
                <a:latin typeface="Times New Roman" panose="02020603050405020304"/>
              </a:rPr>
              <a:t>2</a:t>
            </a:r>
            <a:r>
              <a:rPr lang="zh-CN" altLang="en-US">
                <a:latin typeface="Times New Roman" panose="02020603050405020304"/>
              </a:rPr>
              <a:t>．客户端的程序设计模式</a:t>
            </a:r>
            <a:endParaRPr lang="zh-CN" altLang="en-US" b="0" i="0" u="none" strike="noStrike" baseline="0" smtClean="0">
              <a:latin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1</a:t>
            </a:r>
            <a:r>
              <a:rPr lang="zh-CN" altLang="en-US" b="0" i="0" u="none" strike="noStrike" kern="1800" baseline="0" smtClean="0">
                <a:latin typeface="Times New Roman" panose="02020603050405020304"/>
                <a:ea typeface="黑体" panose="02010609060101010101" charset="-122"/>
              </a:rPr>
              <a:t>．服务器端的程序设计模式</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流程主要分为套接字初始化（</a:t>
            </a:r>
            <a:r>
              <a:rPr lang="en-US" altLang="zh-CN" b="0" i="0" u="none" strike="noStrike" baseline="0" smtClean="0">
                <a:latin typeface="Times New Roman" panose="02020603050405020304"/>
              </a:rPr>
              <a:t>socket()</a:t>
            </a:r>
            <a:r>
              <a:rPr lang="zh-CN" altLang="en-US" b="0" i="0" u="none" strike="noStrike" baseline="0" smtClean="0">
                <a:latin typeface="Times New Roman" panose="02020603050405020304"/>
              </a:rPr>
              <a:t>），套接字与端口的绑定（</a:t>
            </a:r>
            <a:r>
              <a:rPr lang="en-US" altLang="zh-CN" b="0" i="0" u="none" strike="noStrike" baseline="0" smtClean="0">
                <a:latin typeface="Times New Roman" panose="02020603050405020304"/>
              </a:rPr>
              <a:t>bind()</a:t>
            </a:r>
            <a:r>
              <a:rPr lang="zh-CN" altLang="en-US" b="0" i="0" u="none" strike="noStrike" baseline="0" smtClean="0">
                <a:latin typeface="Times New Roman" panose="02020603050405020304"/>
              </a:rPr>
              <a:t>），设置服务器的侦听连接（</a:t>
            </a:r>
            <a:r>
              <a:rPr lang="en-US" altLang="zh-CN" b="0" i="0" u="none" strike="noStrike" baseline="0" smtClean="0">
                <a:latin typeface="Times New Roman" panose="02020603050405020304"/>
              </a:rPr>
              <a:t>listen()</a:t>
            </a:r>
            <a:r>
              <a:rPr lang="zh-CN" altLang="en-US" b="0" i="0" u="none" strike="noStrike" baseline="0" smtClean="0">
                <a:latin typeface="Times New Roman" panose="02020603050405020304"/>
              </a:rPr>
              <a:t>），接受客户端连接（</a:t>
            </a:r>
            <a:r>
              <a:rPr lang="en-US" altLang="zh-CN" b="0" i="0" u="none" strike="noStrike" baseline="0" smtClean="0">
                <a:latin typeface="Times New Roman" panose="02020603050405020304"/>
              </a:rPr>
              <a:t>accept()</a:t>
            </a:r>
            <a:r>
              <a:rPr lang="zh-CN" altLang="en-US" b="0" i="0" u="none" strike="noStrike" baseline="0" smtClean="0">
                <a:latin typeface="Times New Roman" panose="02020603050405020304"/>
              </a:rPr>
              <a:t>），接收和发送数据（</a:t>
            </a:r>
            <a:r>
              <a:rPr lang="en-US" altLang="zh-CN" b="0" i="0" u="none" strike="noStrike" baseline="0" smtClean="0">
                <a:latin typeface="Times New Roman" panose="02020603050405020304"/>
              </a:rPr>
              <a:t>read()</a:t>
            </a:r>
            <a:r>
              <a:rPr lang="zh-CN" altLang="en-US" b="0" i="0" u="none" strike="noStrike" baseline="0" smtClean="0">
                <a:latin typeface="Times New Roman" panose="02020603050405020304"/>
              </a:rPr>
              <a:t>、</a:t>
            </a:r>
            <a:r>
              <a:rPr lang="en-US" altLang="zh-CN" b="0" i="0" u="none" strike="noStrike" baseline="0" smtClean="0">
                <a:latin typeface="Times New Roman" panose="02020603050405020304"/>
              </a:rPr>
              <a:t>write()</a:t>
            </a:r>
            <a:r>
              <a:rPr lang="zh-CN" altLang="en-US" b="0" i="0" u="none" strike="noStrike" baseline="0" smtClean="0">
                <a:latin typeface="Times New Roman" panose="02020603050405020304"/>
              </a:rPr>
              <a:t>）并进行数据处理及处理完毕的套接字关闭（</a:t>
            </a:r>
            <a:r>
              <a:rPr lang="en-US" altLang="zh-CN" b="0" i="0" u="none" strike="noStrike" baseline="0" smtClean="0">
                <a:latin typeface="Times New Roman" panose="02020603050405020304"/>
              </a:rPr>
              <a:t>close()</a:t>
            </a:r>
            <a:r>
              <a:rPr lang="zh-CN" altLang="en-US" b="0" i="0" u="none" strike="noStrike" baseline="0" smtClean="0">
                <a:latin typeface="Times New Roman" panose="02020603050405020304"/>
              </a:rPr>
              <a:t>）。</a:t>
            </a:r>
            <a:endParaRPr lang="zh-CN" altLang="en-US" b="0" i="0" u="none" strike="noStrike" baseline="0" smtClean="0">
              <a:latin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2</a:t>
            </a:r>
            <a:r>
              <a:rPr lang="zh-CN" altLang="en-US" b="0" i="0" u="none" strike="noStrike" kern="1800" baseline="0" smtClean="0">
                <a:latin typeface="Times New Roman" panose="02020603050405020304"/>
                <a:ea typeface="黑体" panose="02010609060101010101" charset="-122"/>
              </a:rPr>
              <a:t>．客户端的程序设计模式</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客户端模式分为套接字初始化（</a:t>
            </a:r>
            <a:r>
              <a:rPr lang="en-US" altLang="zh-CN" b="0" i="0" u="none" strike="noStrike" baseline="0" smtClean="0">
                <a:latin typeface="Times New Roman" panose="02020603050405020304"/>
              </a:rPr>
              <a:t>socket()</a:t>
            </a:r>
            <a:r>
              <a:rPr lang="zh-CN" altLang="en-US" b="0" i="0" u="none" strike="noStrike" baseline="0" smtClean="0">
                <a:latin typeface="Times New Roman" panose="02020603050405020304"/>
              </a:rPr>
              <a:t>），连接服务器（</a:t>
            </a:r>
            <a:r>
              <a:rPr lang="en-US" altLang="zh-CN" b="0" i="0" u="none" strike="noStrike" baseline="0" smtClean="0">
                <a:latin typeface="Times New Roman" panose="02020603050405020304"/>
              </a:rPr>
              <a:t>connect()</a:t>
            </a:r>
            <a:r>
              <a:rPr lang="zh-CN" altLang="en-US" b="0" i="0" u="none" strike="noStrike" baseline="0" smtClean="0">
                <a:latin typeface="Times New Roman" panose="02020603050405020304"/>
              </a:rPr>
              <a:t>），读写网络数据（</a:t>
            </a:r>
            <a:r>
              <a:rPr lang="en-US" altLang="zh-CN" b="0" i="0" u="none" strike="noStrike" baseline="0" smtClean="0">
                <a:latin typeface="Times New Roman" panose="02020603050405020304"/>
              </a:rPr>
              <a:t>read()</a:t>
            </a:r>
            <a:r>
              <a:rPr lang="zh-CN" altLang="en-US" b="0" i="0" u="none" strike="noStrike" baseline="0" smtClean="0">
                <a:latin typeface="Times New Roman" panose="02020603050405020304"/>
              </a:rPr>
              <a:t>、</a:t>
            </a:r>
            <a:r>
              <a:rPr lang="en-US" altLang="zh-CN" b="0" i="0" u="none" strike="noStrike" baseline="0" smtClean="0">
                <a:latin typeface="Times New Roman" panose="02020603050405020304"/>
              </a:rPr>
              <a:t>write()</a:t>
            </a:r>
            <a:r>
              <a:rPr lang="zh-CN" altLang="en-US" b="0" i="0" u="none" strike="noStrike" baseline="0" smtClean="0">
                <a:latin typeface="Times New Roman" panose="02020603050405020304"/>
              </a:rPr>
              <a:t>）并进行数据处理和最后的套接字关闭（</a:t>
            </a:r>
            <a:r>
              <a:rPr lang="en-US" altLang="zh-CN" b="0" i="0" u="none" strike="noStrike" baseline="0" smtClean="0">
                <a:latin typeface="Times New Roman" panose="02020603050405020304"/>
              </a:rPr>
              <a:t>close()</a:t>
            </a:r>
            <a:r>
              <a:rPr lang="zh-CN" altLang="en-US" b="0" i="0" u="none" strike="noStrike" baseline="0" smtClean="0">
                <a:latin typeface="Times New Roman" panose="02020603050405020304"/>
              </a:rPr>
              <a:t>）过程。</a:t>
            </a:r>
            <a:endParaRPr lang="zh-CN" altLang="en-US" b="0" i="0" u="none" strike="noStrike" baseline="0" smtClean="0">
              <a:latin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3</a:t>
            </a:r>
            <a:r>
              <a:rPr lang="zh-CN" altLang="en-US" b="0" i="0" u="none" strike="noStrike" kern="1800" baseline="0" smtClean="0">
                <a:latin typeface="Times New Roman" panose="02020603050405020304"/>
                <a:ea typeface="黑体" panose="02010609060101010101" charset="-122"/>
              </a:rPr>
              <a:t>．客户端与服务器的交互过程</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a:xfrm>
            <a:off x="457200" y="1481328"/>
            <a:ext cx="4114800" cy="4525963"/>
          </a:xfrm>
        </p:spPr>
        <p:txBody>
          <a:bodyPr/>
          <a:lstStyle/>
          <a:p>
            <a:pPr marR="0" lvl="0" rtl="0"/>
            <a:r>
              <a:rPr lang="zh-CN" altLang="en-US" b="0" i="0" u="none" strike="noStrike" baseline="0" smtClean="0">
                <a:latin typeface="Times New Roman" panose="02020603050405020304"/>
              </a:rPr>
              <a:t>客户端与服务器在连接、读写数据、关闭过程中有交互过程。</a:t>
            </a:r>
            <a:endParaRPr lang="zh-CN" altLang="en-US" b="0" i="0" u="none" strike="noStrike" baseline="0" smtClean="0">
              <a:latin typeface="Times New Roman" panose="02020603050405020304"/>
            </a:endParaRPr>
          </a:p>
        </p:txBody>
      </p:sp>
      <p:pic>
        <p:nvPicPr>
          <p:cNvPr id="4098" name="Picture 2" descr="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76056" y="1268759"/>
            <a:ext cx="3096344" cy="535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7.2.2  </a:t>
            </a:r>
            <a:r>
              <a:rPr lang="zh-CN" altLang="en-US" b="0" i="0" u="none" strike="noStrike" kern="1800" baseline="0" smtClean="0">
                <a:latin typeface="Times New Roman" panose="02020603050405020304"/>
                <a:ea typeface="黑体" panose="02010609060101010101" charset="-122"/>
              </a:rPr>
              <a:t>创建网络插口函数</a:t>
            </a:r>
            <a:r>
              <a:rPr lang="en-US" altLang="zh-CN" b="0" i="0" u="none" strike="noStrike" kern="1800" baseline="0" smtClean="0">
                <a:latin typeface="Times New Roman" panose="02020603050405020304"/>
                <a:ea typeface="黑体" panose="02010609060101010101" charset="-122"/>
              </a:rPr>
              <a:t>socket()</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网络程序设计中的套接字系统调用</a:t>
            </a:r>
            <a:r>
              <a:rPr lang="en-US" altLang="zh-CN" b="0" i="0" u="none" strike="noStrike" baseline="0" smtClean="0">
                <a:latin typeface="Times New Roman" panose="02020603050405020304"/>
              </a:rPr>
              <a:t>socket()</a:t>
            </a:r>
            <a:r>
              <a:rPr lang="zh-CN" altLang="en-US" b="0" i="0" u="none" strike="noStrike" baseline="0" smtClean="0">
                <a:latin typeface="Times New Roman" panose="02020603050405020304"/>
              </a:rPr>
              <a:t>函数用来获得文件描述符</a:t>
            </a:r>
            <a:r>
              <a:rPr lang="zh-CN" altLang="en-US"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lvl="0"/>
            <a:r>
              <a:rPr lang="en-US" altLang="zh-CN">
                <a:latin typeface="Times New Roman" panose="02020603050405020304"/>
              </a:rPr>
              <a:t>1</a:t>
            </a:r>
            <a:r>
              <a:rPr lang="zh-CN" altLang="en-US">
                <a:latin typeface="Times New Roman" panose="02020603050405020304"/>
              </a:rPr>
              <a:t>．</a:t>
            </a:r>
            <a:r>
              <a:rPr lang="en-US" altLang="zh-CN">
                <a:latin typeface="Times New Roman" panose="02020603050405020304"/>
              </a:rPr>
              <a:t>socket()</a:t>
            </a:r>
            <a:r>
              <a:rPr lang="zh-CN" altLang="en-US">
                <a:latin typeface="Times New Roman" panose="02020603050405020304"/>
              </a:rPr>
              <a:t>函数</a:t>
            </a:r>
            <a:r>
              <a:rPr lang="zh-CN" altLang="en-US" smtClean="0">
                <a:latin typeface="Times New Roman" panose="02020603050405020304"/>
              </a:rPr>
              <a:t>介绍</a:t>
            </a:r>
            <a:endParaRPr lang="en-US" altLang="zh-CN" smtClean="0">
              <a:latin typeface="Times New Roman" panose="02020603050405020304"/>
            </a:endParaRPr>
          </a:p>
          <a:p>
            <a:pPr lvl="0"/>
            <a:r>
              <a:rPr lang="en-US" altLang="zh-CN">
                <a:latin typeface="Times New Roman" panose="02020603050405020304"/>
              </a:rPr>
              <a:t>2</a:t>
            </a:r>
            <a:r>
              <a:rPr lang="zh-CN" altLang="en-US">
                <a:latin typeface="Times New Roman" panose="02020603050405020304"/>
              </a:rPr>
              <a:t>．应用层函数</a:t>
            </a:r>
            <a:r>
              <a:rPr lang="en-US" altLang="zh-CN">
                <a:latin typeface="Times New Roman" panose="02020603050405020304"/>
              </a:rPr>
              <a:t>socket()</a:t>
            </a:r>
            <a:r>
              <a:rPr lang="zh-CN" altLang="en-US">
                <a:latin typeface="Times New Roman" panose="02020603050405020304"/>
              </a:rPr>
              <a:t>和内核函数之间的关系</a:t>
            </a:r>
            <a:endParaRPr lang="zh-CN" altLang="en-US" b="0" i="0" u="none" strike="noStrike" baseline="0" smtClean="0">
              <a:latin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1</a:t>
            </a:r>
            <a:r>
              <a:rPr lang="zh-CN" altLang="en-US" b="0" i="0" u="none" strike="noStrike" kern="1800" baseline="0" smtClean="0">
                <a:latin typeface="Times New Roman" panose="02020603050405020304"/>
                <a:ea typeface="黑体" panose="02010609060101010101" charset="-122"/>
              </a:rPr>
              <a:t>．</a:t>
            </a:r>
            <a:r>
              <a:rPr lang="en-US" altLang="zh-CN" b="0" i="0" u="none" strike="noStrike" kern="1800" baseline="0" smtClean="0">
                <a:latin typeface="Times New Roman" panose="02020603050405020304"/>
                <a:ea typeface="黑体" panose="02010609060101010101" charset="-122"/>
              </a:rPr>
              <a:t>socket()</a:t>
            </a:r>
            <a:r>
              <a:rPr lang="zh-CN" altLang="en-US" b="0" i="0" u="none" strike="noStrike" kern="1800" baseline="0" smtClean="0">
                <a:latin typeface="Times New Roman" panose="02020603050405020304"/>
                <a:ea typeface="黑体" panose="02010609060101010101" charset="-122"/>
              </a:rPr>
              <a:t>函数介绍</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panose="02020603050405020304"/>
              </a:rPr>
              <a:t>socket()</a:t>
            </a:r>
            <a:r>
              <a:rPr lang="zh-CN" altLang="en-US" b="0" i="0" u="none" strike="noStrike" baseline="0" smtClean="0">
                <a:latin typeface="Times New Roman" panose="02020603050405020304"/>
              </a:rPr>
              <a:t>函数建立一个协议族为</a:t>
            </a:r>
            <a:r>
              <a:rPr lang="en-US" altLang="zh-CN" b="0" i="0" u="none" strike="noStrike" baseline="0" smtClean="0">
                <a:latin typeface="Times New Roman" panose="02020603050405020304"/>
              </a:rPr>
              <a:t>domain</a:t>
            </a:r>
            <a:r>
              <a:rPr lang="zh-CN" altLang="en-US" b="0" i="0" u="none" strike="noStrike" baseline="0" smtClean="0">
                <a:latin typeface="Times New Roman" panose="02020603050405020304"/>
              </a:rPr>
              <a:t>、协议类型为</a:t>
            </a:r>
            <a:r>
              <a:rPr lang="en-US" altLang="zh-CN" b="0" i="0" u="none" strike="noStrike" baseline="0" smtClean="0">
                <a:latin typeface="Times New Roman" panose="02020603050405020304"/>
              </a:rPr>
              <a:t>type</a:t>
            </a:r>
            <a:r>
              <a:rPr lang="zh-CN" altLang="en-US" b="0" i="0" u="none" strike="noStrike" baseline="0" smtClean="0">
                <a:latin typeface="Times New Roman" panose="02020603050405020304"/>
              </a:rPr>
              <a:t>、协议编号为</a:t>
            </a:r>
            <a:r>
              <a:rPr lang="en-US" altLang="zh-CN" b="0" i="0" u="none" strike="noStrike" baseline="0" smtClean="0">
                <a:latin typeface="Times New Roman" panose="02020603050405020304"/>
              </a:rPr>
              <a:t>protocol</a:t>
            </a:r>
            <a:r>
              <a:rPr lang="zh-CN" altLang="en-US" b="0" i="0" u="none" strike="noStrike" baseline="0" smtClean="0">
                <a:latin typeface="Times New Roman" panose="02020603050405020304"/>
              </a:rPr>
              <a:t>的套接字文件描述符。如果函数调用成功，会返回一个表示这个套接字的文件描述符，失败的时候返回</a:t>
            </a:r>
            <a:r>
              <a:rPr lang="en-US" altLang="zh-CN" b="0" i="0" u="none" strike="noStrike" baseline="0" smtClean="0">
                <a:latin typeface="Times New Roman" panose="02020603050405020304"/>
              </a:rPr>
              <a:t>–1</a:t>
            </a:r>
            <a:r>
              <a:rPr lang="zh-CN" altLang="en-US" b="0" i="0" u="none" strike="noStrike" baseline="0" smtClean="0">
                <a:latin typeface="Times New Roman" panose="02020603050405020304"/>
              </a:rPr>
              <a:t>。</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#include &lt;sys/types.h&gt;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#include &lt;sys/socket.h&gt;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socket(int domain, int type, int protocol);</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7.1  </a:t>
            </a:r>
            <a:r>
              <a:rPr lang="zh-CN" altLang="en-US" b="0" i="0" u="none" strike="noStrike" kern="1800" baseline="0" smtClean="0">
                <a:latin typeface="Times New Roman" panose="02020603050405020304"/>
                <a:ea typeface="黑体" panose="02010609060101010101" charset="-122"/>
              </a:rPr>
              <a:t>套接字编程基础知识</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r>
              <a:rPr lang="en-US" altLang="zh-CN"/>
              <a:t>7.1.1  </a:t>
            </a:r>
            <a:r>
              <a:rPr lang="zh-CN" altLang="en-US"/>
              <a:t>套接字</a:t>
            </a:r>
            <a:r>
              <a:rPr lang="zh-CN" altLang="en-US"/>
              <a:t>地址</a:t>
            </a:r>
            <a:r>
              <a:rPr lang="zh-CN" altLang="en-US" smtClean="0"/>
              <a:t>结构</a:t>
            </a:r>
            <a:endParaRPr lang="en-US" altLang="zh-CN" smtClean="0"/>
          </a:p>
          <a:p>
            <a:r>
              <a:rPr lang="en-US" altLang="zh-CN"/>
              <a:t>7.1.2  </a:t>
            </a:r>
            <a:r>
              <a:rPr lang="zh-CN" altLang="en-US"/>
              <a:t>用户层和内核层交互过程</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773430" y="1721485"/>
            <a:ext cx="7807960" cy="2389505"/>
          </a:xfrm>
          <a:prstGeom prst="rect">
            <a:avLst/>
          </a:prstGeom>
        </p:spPr>
      </p:pic>
      <p:sp>
        <p:nvSpPr>
          <p:cNvPr id="6" name="标题 5"/>
          <p:cNvSpPr>
            <a:spLocks noGrp="1"/>
          </p:cNvSpPr>
          <p:nvPr>
            <p:ph type="title"/>
          </p:nvPr>
        </p:nvSpPr>
        <p:spPr/>
        <p:txBody>
          <a:bodyPr/>
          <a:p>
            <a:pPr marR="0" rtl="0"/>
            <a:r>
              <a:rPr lang="en-US" altLang="zh-CN" b="0" i="0" u="none" strike="noStrike" kern="1800" baseline="0" smtClean="0">
                <a:latin typeface="Times New Roman" panose="02020603050405020304"/>
                <a:ea typeface="黑体" panose="02010609060101010101" charset="-122"/>
              </a:rPr>
              <a:t>1</a:t>
            </a:r>
            <a:r>
              <a:rPr lang="zh-CN" altLang="en-US" b="0" i="0" u="none" strike="noStrike" kern="1800" baseline="0" smtClean="0">
                <a:latin typeface="Times New Roman" panose="02020603050405020304"/>
                <a:ea typeface="黑体" panose="02010609060101010101" charset="-122"/>
              </a:rPr>
              <a:t>．</a:t>
            </a:r>
            <a:r>
              <a:rPr lang="en-US" altLang="zh-CN" b="0" i="0" u="none" strike="noStrike" kern="1800" baseline="0" smtClean="0">
                <a:latin typeface="Times New Roman" panose="02020603050405020304"/>
                <a:ea typeface="黑体" panose="02010609060101010101" charset="-122"/>
              </a:rPr>
              <a:t>socket()</a:t>
            </a:r>
            <a:r>
              <a:rPr lang="zh-CN" altLang="en-US" b="0" i="0" u="none" strike="noStrike" kern="1800" baseline="0" smtClean="0">
                <a:latin typeface="Times New Roman" panose="02020603050405020304"/>
                <a:ea typeface="黑体" panose="02010609060101010101" charset="-122"/>
              </a:rPr>
              <a:t>函数介绍</a:t>
            </a:r>
            <a:endParaRPr lang="zh-CN" altLang="en-US" b="0" i="0" u="none" strike="noStrike" kern="1800" baseline="0" smtClean="0">
              <a:latin typeface="Times New Roman" panose="02020603050405020304"/>
              <a:ea typeface="黑体" panose="02010609060101010101" charset="-122"/>
            </a:endParaRPr>
          </a:p>
        </p:txBody>
      </p:sp>
      <p:sp>
        <p:nvSpPr>
          <p:cNvPr id="7" name="文本框 6"/>
          <p:cNvSpPr txBox="1"/>
          <p:nvPr/>
        </p:nvSpPr>
        <p:spPr>
          <a:xfrm>
            <a:off x="1137285" y="1417955"/>
            <a:ext cx="4697730" cy="398780"/>
          </a:xfrm>
          <a:prstGeom prst="rect">
            <a:avLst/>
          </a:prstGeom>
          <a:noFill/>
        </p:spPr>
        <p:txBody>
          <a:bodyPr wrap="none" rtlCol="0" anchor="t">
            <a:spAutoFit/>
          </a:bodyPr>
          <a:p>
            <a:pPr marR="0" lvl="0" rtl="0"/>
            <a:r>
              <a:rPr lang="en-US" altLang="zh-CN" sz="2000" smtClean="0">
                <a:latin typeface="Times New Roman" panose="02020603050405020304"/>
                <a:sym typeface="+mn-ea"/>
              </a:rPr>
              <a:t>int socket(int domain, int type, int protocol);</a:t>
            </a:r>
            <a:endParaRPr lang="en-US" altLang="zh-CN" sz="2000" smtClean="0">
              <a:latin typeface="Times New Roman" panose="02020603050405020304"/>
              <a:sym typeface="+mn-ea"/>
            </a:endParaRPr>
          </a:p>
        </p:txBody>
      </p:sp>
      <p:pic>
        <p:nvPicPr>
          <p:cNvPr id="8" name="图片 7"/>
          <p:cNvPicPr>
            <a:picLocks noChangeAspect="1"/>
          </p:cNvPicPr>
          <p:nvPr/>
        </p:nvPicPr>
        <p:blipFill>
          <a:blip r:embed="rId3"/>
          <a:stretch>
            <a:fillRect/>
          </a:stretch>
        </p:blipFill>
        <p:spPr>
          <a:xfrm>
            <a:off x="648335" y="3998595"/>
            <a:ext cx="8212455" cy="27806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panose="02020603050405020304"/>
                <a:ea typeface="黑体" panose="02010609060101010101" charset="-122"/>
              </a:rPr>
              <a:t>2</a:t>
            </a:r>
            <a:r>
              <a:rPr lang="zh-CN" altLang="en-US" b="0" i="0" u="none" strike="noStrike" kern="1800" baseline="0" smtClean="0">
                <a:latin typeface="Times New Roman" panose="02020603050405020304"/>
                <a:ea typeface="黑体" panose="02010609060101010101" charset="-122"/>
              </a:rPr>
              <a:t>．应用层函数</a:t>
            </a:r>
            <a:r>
              <a:rPr lang="en-US" altLang="zh-CN" b="0" i="0" u="none" strike="noStrike" kern="1800" baseline="0" smtClean="0">
                <a:latin typeface="Times New Roman" panose="02020603050405020304"/>
                <a:ea typeface="黑体" panose="02010609060101010101" charset="-122"/>
              </a:rPr>
              <a:t>socket()</a:t>
            </a:r>
            <a:r>
              <a:rPr lang="zh-CN" altLang="en-US" b="0" i="0" u="none" strike="noStrike" kern="1800" baseline="0" smtClean="0">
                <a:latin typeface="Times New Roman" panose="02020603050405020304"/>
                <a:ea typeface="黑体" panose="02010609060101010101" charset="-122"/>
              </a:rPr>
              <a:t>和内核函数之间的关系</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用户设置套接字的参数后，函数要能够起作用，需要与内核空间的相关系统调用交互。应用层的</a:t>
            </a:r>
            <a:r>
              <a:rPr lang="en-US" altLang="zh-CN" b="0" i="0" u="none" strike="noStrike" baseline="0" smtClean="0">
                <a:latin typeface="Times New Roman" panose="02020603050405020304"/>
              </a:rPr>
              <a:t>socket()</a:t>
            </a:r>
            <a:r>
              <a:rPr lang="zh-CN" altLang="en-US" b="0" i="0" u="none" strike="noStrike" baseline="0" smtClean="0">
                <a:latin typeface="Times New Roman" panose="02020603050405020304"/>
              </a:rPr>
              <a:t>函数是和内核层的系统调用相对应的。</a:t>
            </a:r>
            <a:endParaRPr lang="zh-CN" altLang="en-US" b="0" i="0" u="none" strike="noStrike" baseline="0" smtClean="0">
              <a:latin typeface="Times New Roman" panose="02020603050405020304"/>
            </a:endParaRPr>
          </a:p>
        </p:txBody>
      </p:sp>
      <p:pic>
        <p:nvPicPr>
          <p:cNvPr id="5122" name="Picture 2" descr="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9752" y="2919866"/>
            <a:ext cx="4464496" cy="374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7.2.3  </a:t>
            </a:r>
            <a:r>
              <a:rPr lang="zh-CN" altLang="en-US" b="0" i="0" u="none" strike="noStrike" kern="1800" baseline="0" smtClean="0">
                <a:latin typeface="Times New Roman" panose="02020603050405020304"/>
                <a:ea typeface="黑体" panose="02010609060101010101" charset="-122"/>
              </a:rPr>
              <a:t>绑定一个地址端口对</a:t>
            </a:r>
            <a:r>
              <a:rPr lang="en-US" altLang="zh-CN" b="0" i="0" u="none" strike="noStrike" kern="1800" baseline="0" smtClean="0">
                <a:latin typeface="Times New Roman" panose="02020603050405020304"/>
                <a:ea typeface="黑体" panose="02010609060101010101" charset="-122"/>
              </a:rPr>
              <a:t>bind()</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在建立套接字文件描述符成功后，需要对套接字进行地址和端口的绑定，才能进行数据的接收和发送操作</a:t>
            </a:r>
            <a:r>
              <a:rPr lang="zh-CN" altLang="en-US"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lvl="0"/>
            <a:r>
              <a:rPr lang="en-US" altLang="zh-CN">
                <a:latin typeface="Times New Roman" panose="02020603050405020304"/>
              </a:rPr>
              <a:t>1</a:t>
            </a:r>
            <a:r>
              <a:rPr lang="zh-CN" altLang="en-US">
                <a:latin typeface="Times New Roman" panose="02020603050405020304"/>
              </a:rPr>
              <a:t>．</a:t>
            </a:r>
            <a:r>
              <a:rPr lang="en-US" altLang="zh-CN">
                <a:latin typeface="Times New Roman" panose="02020603050405020304"/>
              </a:rPr>
              <a:t>bind()</a:t>
            </a:r>
            <a:r>
              <a:rPr lang="zh-CN" altLang="en-US">
                <a:latin typeface="Times New Roman" panose="02020603050405020304"/>
              </a:rPr>
              <a:t>函数</a:t>
            </a:r>
            <a:r>
              <a:rPr lang="zh-CN" altLang="en-US" smtClean="0">
                <a:latin typeface="Times New Roman" panose="02020603050405020304"/>
              </a:rPr>
              <a:t>介绍</a:t>
            </a:r>
            <a:endParaRPr lang="en-US" altLang="zh-CN" smtClean="0">
              <a:latin typeface="Times New Roman" panose="02020603050405020304"/>
            </a:endParaRPr>
          </a:p>
          <a:p>
            <a:pPr lvl="0"/>
            <a:r>
              <a:rPr lang="en-US" altLang="zh-CN">
                <a:latin typeface="Times New Roman" panose="02020603050405020304"/>
              </a:rPr>
              <a:t>2</a:t>
            </a:r>
            <a:r>
              <a:rPr lang="zh-CN" altLang="en-US">
                <a:latin typeface="Times New Roman" panose="02020603050405020304"/>
              </a:rPr>
              <a:t>．</a:t>
            </a:r>
            <a:r>
              <a:rPr lang="en-US" altLang="zh-CN">
                <a:latin typeface="Times New Roman" panose="02020603050405020304"/>
              </a:rPr>
              <a:t>bind()</a:t>
            </a:r>
            <a:r>
              <a:rPr lang="zh-CN" altLang="en-US">
                <a:latin typeface="Times New Roman" panose="02020603050405020304"/>
              </a:rPr>
              <a:t>函数</a:t>
            </a:r>
            <a:r>
              <a:rPr lang="zh-CN" altLang="en-US">
                <a:latin typeface="Times New Roman" panose="02020603050405020304"/>
              </a:rPr>
              <a:t>的</a:t>
            </a:r>
            <a:r>
              <a:rPr lang="zh-CN" altLang="en-US" smtClean="0">
                <a:latin typeface="Times New Roman" panose="02020603050405020304"/>
              </a:rPr>
              <a:t>例子</a:t>
            </a:r>
            <a:endParaRPr lang="en-US" altLang="zh-CN" smtClean="0">
              <a:latin typeface="Times New Roman" panose="02020603050405020304"/>
            </a:endParaRPr>
          </a:p>
          <a:p>
            <a:pPr lvl="0"/>
            <a:r>
              <a:rPr lang="en-US" altLang="zh-CN">
                <a:latin typeface="Times New Roman" panose="02020603050405020304"/>
              </a:rPr>
              <a:t>3</a:t>
            </a:r>
            <a:r>
              <a:rPr lang="zh-CN" altLang="en-US">
                <a:latin typeface="Times New Roman" panose="02020603050405020304"/>
              </a:rPr>
              <a:t>．应用层</a:t>
            </a:r>
            <a:r>
              <a:rPr lang="en-US" altLang="zh-CN">
                <a:latin typeface="Times New Roman" panose="02020603050405020304"/>
              </a:rPr>
              <a:t>bind()</a:t>
            </a:r>
            <a:r>
              <a:rPr lang="zh-CN" altLang="en-US">
                <a:latin typeface="Times New Roman" panose="02020603050405020304"/>
              </a:rPr>
              <a:t>函数和内核函数之间的关系</a:t>
            </a:r>
            <a:endParaRPr lang="zh-CN" altLang="en-US" b="0" i="0" u="none" strike="noStrike" baseline="0" smtClean="0">
              <a:latin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1</a:t>
            </a:r>
            <a:r>
              <a:rPr lang="zh-CN" altLang="en-US" b="0" i="0" u="none" strike="noStrike" kern="1800" baseline="0" smtClean="0">
                <a:latin typeface="Times New Roman" panose="02020603050405020304"/>
                <a:ea typeface="黑体" panose="02010609060101010101" charset="-122"/>
              </a:rPr>
              <a:t>．</a:t>
            </a:r>
            <a:r>
              <a:rPr lang="en-US" altLang="zh-CN" b="0" i="0" u="none" strike="noStrike" kern="1800" baseline="0" smtClean="0">
                <a:latin typeface="Times New Roman" panose="02020603050405020304"/>
                <a:ea typeface="黑体" panose="02010609060101010101" charset="-122"/>
              </a:rPr>
              <a:t>bind()</a:t>
            </a:r>
            <a:r>
              <a:rPr lang="zh-CN" altLang="en-US" b="0" i="0" u="none" strike="noStrike" kern="1800" baseline="0" smtClean="0">
                <a:latin typeface="Times New Roman" panose="02020603050405020304"/>
                <a:ea typeface="黑体" panose="02010609060101010101" charset="-122"/>
              </a:rPr>
              <a:t>函数介绍</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panose="02020603050405020304"/>
              </a:rPr>
              <a:t>bind()</a:t>
            </a:r>
            <a:r>
              <a:rPr lang="zh-CN" altLang="en-US" b="0" i="0" u="none" strike="noStrike" baseline="0" smtClean="0">
                <a:latin typeface="Times New Roman" panose="02020603050405020304"/>
              </a:rPr>
              <a:t>函数将长度为</a:t>
            </a:r>
            <a:r>
              <a:rPr lang="en-US" altLang="zh-CN" b="0" i="0" u="none" strike="noStrike" baseline="0" smtClean="0">
                <a:latin typeface="Times New Roman" panose="02020603050405020304"/>
              </a:rPr>
              <a:t>addlen</a:t>
            </a:r>
            <a:r>
              <a:rPr lang="zh-CN" altLang="en-US" b="0" i="0" u="none" strike="noStrike" baseline="0" smtClean="0">
                <a:latin typeface="Times New Roman" panose="02020603050405020304"/>
              </a:rPr>
              <a:t>的</a:t>
            </a:r>
            <a:r>
              <a:rPr lang="en-US" altLang="zh-CN" b="0" i="0" u="none" strike="noStrike" baseline="0" smtClean="0">
                <a:latin typeface="Times New Roman" panose="02020603050405020304"/>
              </a:rPr>
              <a:t>struct sockadd</a:t>
            </a:r>
            <a:r>
              <a:rPr lang="zh-CN" altLang="en-US" b="0" i="0" u="none" strike="noStrike" baseline="0" smtClean="0">
                <a:latin typeface="Times New Roman" panose="02020603050405020304"/>
              </a:rPr>
              <a:t>类型的参数</a:t>
            </a:r>
            <a:r>
              <a:rPr lang="en-US" altLang="zh-CN" b="0" i="0" u="none" strike="noStrike" baseline="0" smtClean="0">
                <a:latin typeface="Times New Roman" panose="02020603050405020304"/>
              </a:rPr>
              <a:t>my_addr</a:t>
            </a:r>
            <a:r>
              <a:rPr lang="zh-CN" altLang="en-US" b="0" i="0" u="none" strike="noStrike" baseline="0" smtClean="0">
                <a:latin typeface="Times New Roman" panose="02020603050405020304"/>
              </a:rPr>
              <a:t>与</a:t>
            </a:r>
            <a:r>
              <a:rPr lang="en-US" altLang="zh-CN" b="0" i="0" u="none" strike="noStrike" baseline="0" smtClean="0">
                <a:latin typeface="Times New Roman" panose="02020603050405020304"/>
              </a:rPr>
              <a:t>sockfd</a:t>
            </a:r>
            <a:r>
              <a:rPr lang="zh-CN" altLang="en-US" b="0" i="0" u="none" strike="noStrike" baseline="0" smtClean="0">
                <a:latin typeface="Times New Roman" panose="02020603050405020304"/>
              </a:rPr>
              <a:t>绑定在一起，将</a:t>
            </a:r>
            <a:r>
              <a:rPr lang="en-US" altLang="zh-CN" b="0" i="0" u="none" strike="noStrike" baseline="0" smtClean="0">
                <a:latin typeface="Times New Roman" panose="02020603050405020304"/>
              </a:rPr>
              <a:t>sockfd</a:t>
            </a:r>
            <a:r>
              <a:rPr lang="zh-CN" altLang="en-US" b="0" i="0" u="none" strike="noStrike" baseline="0" smtClean="0">
                <a:latin typeface="Times New Roman" panose="02020603050405020304"/>
              </a:rPr>
              <a:t>绑定到某个端口上，如果使用</a:t>
            </a:r>
            <a:r>
              <a:rPr lang="en-US" altLang="zh-CN" b="0" i="0" u="none" strike="noStrike" baseline="0" smtClean="0">
                <a:latin typeface="Times New Roman" panose="02020603050405020304"/>
              </a:rPr>
              <a:t>connect()</a:t>
            </a:r>
            <a:r>
              <a:rPr lang="zh-CN" altLang="en-US" b="0" i="0" u="none" strike="noStrike" baseline="0" smtClean="0">
                <a:latin typeface="Times New Roman" panose="02020603050405020304"/>
              </a:rPr>
              <a:t>函数则没有绑定的必要。绑定的函数原型如下：</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#include &lt;sys/types.h&gt;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#include &lt;sys/socket.h&gt;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bind(int sockfd, const struct sockaddr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my_addr, socklen_t addrlen);</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2</a:t>
            </a:r>
            <a:r>
              <a:rPr lang="zh-CN" altLang="en-US" b="0" i="0" u="none" strike="noStrike" kern="1800" baseline="0" smtClean="0">
                <a:latin typeface="Times New Roman" panose="02020603050405020304"/>
                <a:ea typeface="黑体" panose="02010609060101010101" charset="-122"/>
              </a:rPr>
              <a:t>．</a:t>
            </a:r>
            <a:r>
              <a:rPr lang="en-US" altLang="zh-CN" b="0" i="0" u="none" strike="noStrike" kern="1800" baseline="0" smtClean="0">
                <a:latin typeface="Times New Roman" panose="02020603050405020304"/>
                <a:ea typeface="黑体" panose="02010609060101010101" charset="-122"/>
              </a:rPr>
              <a:t>bind()</a:t>
            </a:r>
            <a:r>
              <a:rPr lang="zh-CN" altLang="en-US" b="0" i="0" u="none" strike="noStrike" kern="1800" baseline="0" smtClean="0">
                <a:latin typeface="Times New Roman" panose="02020603050405020304"/>
                <a:ea typeface="黑体" panose="02010609060101010101" charset="-122"/>
              </a:rPr>
              <a:t>函数的例子</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05</a:t>
            </a:r>
            <a:r>
              <a:rPr lang="zh-CN" altLang="en-US" b="0" i="0" u="none" strike="noStrike" baseline="0" smtClean="0">
                <a:latin typeface="Times New Roman" panose="02020603050405020304"/>
              </a:rPr>
              <a:t>	</a:t>
            </a:r>
            <a:r>
              <a:rPr lang="en-US" altLang="zh-CN" b="1" i="0" u="none" strike="noStrike" baseline="0" smtClean="0">
                <a:latin typeface="Times New Roman" panose="02020603050405020304"/>
              </a:rPr>
              <a:t>sfd </a:t>
            </a:r>
            <a:r>
              <a:rPr lang="en-US" altLang="zh-CN" b="1" i="0" u="none" strike="noStrike" baseline="0" smtClean="0">
                <a:latin typeface="Times New Roman" panose="02020603050405020304"/>
              </a:rPr>
              <a:t>= socket(AF_UNIX, SOCK_STREAM, 0);</a:t>
            </a:r>
            <a:br>
              <a:rPr lang="zh-CN" altLang="en-US" b="0" i="0" u="none" strike="noStrike" baseline="0" smtClean="0">
                <a:latin typeface="Times New Roman" panose="02020603050405020304"/>
              </a:rPr>
            </a:b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初始化一个</a:t>
            </a:r>
            <a:r>
              <a:rPr lang="en-US" altLang="zh-CN" b="0" i="0" u="none" strike="noStrike" baseline="0" smtClean="0">
                <a:latin typeface="Times New Roman" panose="02020603050405020304"/>
              </a:rPr>
              <a:t>AF_UNIX</a:t>
            </a:r>
            <a:r>
              <a:rPr lang="zh-CN" altLang="en-US" b="0" i="0" u="none" strike="noStrike" baseline="0" smtClean="0">
                <a:latin typeface="Times New Roman" panose="02020603050405020304"/>
              </a:rPr>
              <a:t>族的流类型</a:t>
            </a:r>
            <a:r>
              <a:rPr lang="en-US" altLang="zh-CN" b="0" i="0" u="none" strike="noStrike" baseline="0" smtClean="0">
                <a:latin typeface="Times New Roman" panose="02020603050405020304"/>
              </a:rPr>
              <a:t>socket</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15</a:t>
            </a:r>
            <a:r>
              <a:rPr lang="zh-CN" altLang="en-US" b="0" i="0" u="none" strike="noStrike" baseline="0" smtClean="0">
                <a:latin typeface="Times New Roman" panose="02020603050405020304"/>
              </a:rPr>
              <a:t>	</a:t>
            </a:r>
            <a:r>
              <a:rPr lang="en-US" altLang="zh-CN" b="1" i="0" u="none" strike="noStrike" baseline="0" smtClean="0">
                <a:latin typeface="Times New Roman" panose="02020603050405020304"/>
              </a:rPr>
              <a:t>sizeof(struct </a:t>
            </a:r>
            <a:r>
              <a:rPr lang="en-US" altLang="zh-CN" b="1" i="0" u="none" strike="noStrike" baseline="0" smtClean="0">
                <a:latin typeface="Times New Roman" panose="02020603050405020304"/>
              </a:rPr>
              <a:t>sockaddr_un))</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 -1)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判断是否绑定成功</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zh-CN" altLang="en-US" b="0" i="0" u="none" strike="noStrike" baseline="0" smtClean="0">
              <a:latin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panose="02020603050405020304"/>
                <a:ea typeface="黑体" panose="02010609060101010101" charset="-122"/>
              </a:rPr>
              <a:t>3</a:t>
            </a:r>
            <a:r>
              <a:rPr lang="zh-CN" altLang="en-US" b="0" i="0" u="none" strike="noStrike" kern="1800" baseline="0" smtClean="0">
                <a:latin typeface="Times New Roman" panose="02020603050405020304"/>
                <a:ea typeface="黑体" panose="02010609060101010101" charset="-122"/>
              </a:rPr>
              <a:t>．应用层</a:t>
            </a:r>
            <a:r>
              <a:rPr lang="en-US" altLang="zh-CN" b="0" i="0" u="none" strike="noStrike" kern="1800" baseline="0" smtClean="0">
                <a:latin typeface="Times New Roman" panose="02020603050405020304"/>
                <a:ea typeface="黑体" panose="02010609060101010101" charset="-122"/>
              </a:rPr>
              <a:t>bind()</a:t>
            </a:r>
            <a:r>
              <a:rPr lang="zh-CN" altLang="en-US" b="0" i="0" u="none" strike="noStrike" kern="1800" baseline="0" smtClean="0">
                <a:latin typeface="Times New Roman" panose="02020603050405020304"/>
                <a:ea typeface="黑体" panose="02010609060101010101" charset="-122"/>
              </a:rPr>
              <a:t>函数和内核函数之间的关系</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a:xfrm>
            <a:off x="457200" y="1481328"/>
            <a:ext cx="3754760" cy="4525963"/>
          </a:xfrm>
        </p:spPr>
        <p:txBody>
          <a:bodyPr/>
          <a:lstStyle/>
          <a:p>
            <a:pPr marR="0" lvl="0" rtl="0"/>
            <a:r>
              <a:rPr lang="zh-CN" altLang="en-US" b="0" i="0" u="none" strike="noStrike" baseline="0" smtClean="0">
                <a:latin typeface="Times New Roman" panose="02020603050405020304"/>
              </a:rPr>
              <a:t>函数</a:t>
            </a:r>
            <a:r>
              <a:rPr lang="en-US" altLang="zh-CN" b="0" i="0" u="none" strike="noStrike" baseline="0" smtClean="0">
                <a:latin typeface="Times New Roman" panose="02020603050405020304"/>
              </a:rPr>
              <a:t>bind()</a:t>
            </a:r>
            <a:r>
              <a:rPr lang="zh-CN" altLang="en-US" b="0" i="0" u="none" strike="noStrike" baseline="0" smtClean="0">
                <a:latin typeface="Times New Roman" panose="02020603050405020304"/>
              </a:rPr>
              <a:t>是应用层函数，要使函数生效，需要将相关的参数传递给内核并进行处理。</a:t>
            </a:r>
            <a:endParaRPr lang="zh-CN" altLang="en-US" b="0" i="0" u="none" strike="noStrike" baseline="0" smtClean="0">
              <a:latin typeface="Times New Roman" panose="02020603050405020304"/>
            </a:endParaRPr>
          </a:p>
        </p:txBody>
      </p:sp>
      <p:pic>
        <p:nvPicPr>
          <p:cNvPr id="6146" name="Picture 2" descr="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11960" y="1412776"/>
            <a:ext cx="4527550" cy="444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7.2.4  </a:t>
            </a:r>
            <a:r>
              <a:rPr lang="zh-CN" altLang="en-US" b="0" i="0" u="none" strike="noStrike" kern="1800" baseline="0" smtClean="0">
                <a:latin typeface="Times New Roman" panose="02020603050405020304"/>
                <a:ea typeface="黑体" panose="02010609060101010101" charset="-122"/>
              </a:rPr>
              <a:t>监听本地端口</a:t>
            </a:r>
            <a:r>
              <a:rPr lang="en-US" altLang="zh-CN" b="0" i="0" u="none" strike="noStrike" kern="1800" baseline="0" smtClean="0">
                <a:latin typeface="Times New Roman" panose="02020603050405020304"/>
                <a:ea typeface="黑体" panose="02010609060101010101" charset="-122"/>
              </a:rPr>
              <a:t>listen</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函数</a:t>
            </a:r>
            <a:r>
              <a:rPr lang="en-US" altLang="zh-CN" b="0" i="0" u="none" strike="noStrike" baseline="0" smtClean="0">
                <a:latin typeface="Times New Roman" panose="02020603050405020304"/>
              </a:rPr>
              <a:t>listen()</a:t>
            </a:r>
            <a:r>
              <a:rPr lang="zh-CN" altLang="en-US" b="0" i="0" u="none" strike="noStrike" baseline="0" smtClean="0">
                <a:latin typeface="Times New Roman" panose="02020603050405020304"/>
              </a:rPr>
              <a:t>用来初始化服务器可连接队列，服务器处理客户端连接请求的时候是顺序处理的，同一时间仅能处理一个客户端连接。当多个客户端的连接请求同时到来的时候，服务器并不是同时处理，而是将不能处理的客户端连接请求放到等待队列中，这个队列的长度由</a:t>
            </a:r>
            <a:r>
              <a:rPr lang="en-US" altLang="zh-CN" b="0" i="0" u="none" strike="noStrike" baseline="0" smtClean="0">
                <a:latin typeface="Times New Roman" panose="02020603050405020304"/>
              </a:rPr>
              <a:t>listen()</a:t>
            </a:r>
            <a:r>
              <a:rPr lang="zh-CN" altLang="en-US" b="0" i="0" u="none" strike="noStrike" baseline="0" smtClean="0">
                <a:latin typeface="Times New Roman" panose="02020603050405020304"/>
              </a:rPr>
              <a:t>函数来定义</a:t>
            </a:r>
            <a:r>
              <a:rPr lang="zh-CN" altLang="en-US"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lvl="0"/>
            <a:r>
              <a:rPr lang="en-US" altLang="zh-CN">
                <a:latin typeface="Times New Roman" panose="02020603050405020304"/>
              </a:rPr>
              <a:t>1</a:t>
            </a:r>
            <a:r>
              <a:rPr lang="zh-CN" altLang="en-US">
                <a:latin typeface="Times New Roman" panose="02020603050405020304"/>
              </a:rPr>
              <a:t>．</a:t>
            </a:r>
            <a:r>
              <a:rPr lang="en-US" altLang="zh-CN">
                <a:latin typeface="Times New Roman" panose="02020603050405020304"/>
              </a:rPr>
              <a:t>listen()</a:t>
            </a:r>
            <a:r>
              <a:rPr lang="zh-CN" altLang="en-US">
                <a:latin typeface="Times New Roman" panose="02020603050405020304"/>
              </a:rPr>
              <a:t>函数</a:t>
            </a:r>
            <a:r>
              <a:rPr lang="zh-CN" altLang="en-US" smtClean="0">
                <a:latin typeface="Times New Roman" panose="02020603050405020304"/>
              </a:rPr>
              <a:t>介绍</a:t>
            </a:r>
            <a:endParaRPr lang="en-US" altLang="zh-CN" smtClean="0">
              <a:latin typeface="Times New Roman" panose="02020603050405020304"/>
            </a:endParaRPr>
          </a:p>
          <a:p>
            <a:pPr lvl="0"/>
            <a:r>
              <a:rPr lang="en-US" altLang="zh-CN">
                <a:latin typeface="Times New Roman" panose="02020603050405020304"/>
              </a:rPr>
              <a:t>2</a:t>
            </a:r>
            <a:r>
              <a:rPr lang="zh-CN" altLang="en-US">
                <a:latin typeface="Times New Roman" panose="02020603050405020304"/>
              </a:rPr>
              <a:t>．</a:t>
            </a:r>
            <a:r>
              <a:rPr lang="en-US" altLang="zh-CN">
                <a:latin typeface="Times New Roman" panose="02020603050405020304"/>
              </a:rPr>
              <a:t>listen()</a:t>
            </a:r>
            <a:r>
              <a:rPr lang="zh-CN" altLang="en-US">
                <a:latin typeface="Times New Roman" panose="02020603050405020304"/>
              </a:rPr>
              <a:t>函数</a:t>
            </a:r>
            <a:r>
              <a:rPr lang="zh-CN" altLang="en-US">
                <a:latin typeface="Times New Roman" panose="02020603050405020304"/>
              </a:rPr>
              <a:t>的</a:t>
            </a:r>
            <a:r>
              <a:rPr lang="zh-CN" altLang="en-US" smtClean="0">
                <a:latin typeface="Times New Roman" panose="02020603050405020304"/>
              </a:rPr>
              <a:t>例子</a:t>
            </a:r>
            <a:endParaRPr lang="en-US" altLang="zh-CN" smtClean="0">
              <a:latin typeface="Times New Roman" panose="02020603050405020304"/>
            </a:endParaRPr>
          </a:p>
          <a:p>
            <a:pPr lvl="0"/>
            <a:r>
              <a:rPr lang="en-US" altLang="zh-CN">
                <a:latin typeface="Times New Roman" panose="02020603050405020304"/>
              </a:rPr>
              <a:t>3</a:t>
            </a:r>
            <a:r>
              <a:rPr lang="zh-CN" altLang="en-US">
                <a:latin typeface="Times New Roman" panose="02020603050405020304"/>
              </a:rPr>
              <a:t>．应用层</a:t>
            </a:r>
            <a:r>
              <a:rPr lang="en-US" altLang="zh-CN">
                <a:latin typeface="Times New Roman" panose="02020603050405020304"/>
              </a:rPr>
              <a:t>listen()</a:t>
            </a:r>
            <a:r>
              <a:rPr lang="zh-CN" altLang="en-US">
                <a:latin typeface="Times New Roman" panose="02020603050405020304"/>
              </a:rPr>
              <a:t>函数和内核函数之间的关系</a:t>
            </a:r>
            <a:endParaRPr lang="zh-CN" altLang="en-US" b="0" i="0" u="none" strike="noStrike" baseline="0" smtClean="0">
              <a:latin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1</a:t>
            </a:r>
            <a:r>
              <a:rPr lang="zh-CN" altLang="en-US" b="0" i="0" u="none" strike="noStrike" kern="1800" baseline="0" smtClean="0">
                <a:latin typeface="Times New Roman" panose="02020603050405020304"/>
                <a:ea typeface="黑体" panose="02010609060101010101" charset="-122"/>
              </a:rPr>
              <a:t>．</a:t>
            </a:r>
            <a:r>
              <a:rPr lang="en-US" altLang="zh-CN" b="0" i="0" u="none" strike="noStrike" kern="1800" baseline="0" smtClean="0">
                <a:latin typeface="Times New Roman" panose="02020603050405020304"/>
                <a:ea typeface="黑体" panose="02010609060101010101" charset="-122"/>
              </a:rPr>
              <a:t>listen()</a:t>
            </a:r>
            <a:r>
              <a:rPr lang="zh-CN" altLang="en-US" b="0" i="0" u="none" strike="noStrike" kern="1800" baseline="0" smtClean="0">
                <a:latin typeface="Times New Roman" panose="02020603050405020304"/>
                <a:ea typeface="黑体" panose="02010609060101010101" charset="-122"/>
              </a:rPr>
              <a:t>函数介绍</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listen()</a:t>
            </a:r>
            <a:r>
              <a:rPr lang="zh-CN" altLang="en-US" b="0" i="0" u="none" strike="noStrike" baseline="0" smtClean="0">
                <a:latin typeface="Times New Roman" panose="02020603050405020304"/>
              </a:rPr>
              <a:t>函数的原型如下，其中的</a:t>
            </a:r>
            <a:r>
              <a:rPr lang="en-US" altLang="zh-CN" b="0" i="0" u="none" strike="noStrike" baseline="0" smtClean="0">
                <a:latin typeface="Times New Roman" panose="02020603050405020304"/>
              </a:rPr>
              <a:t>backlog</a:t>
            </a:r>
            <a:r>
              <a:rPr lang="zh-CN" altLang="en-US" b="0" i="0" u="none" strike="noStrike" baseline="0" smtClean="0">
                <a:latin typeface="Times New Roman" panose="02020603050405020304"/>
              </a:rPr>
              <a:t>表示等待队列的长度。</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#include &lt;sys/socket.h&gt;</a:t>
            </a:r>
            <a:endParaRPr lang="en-US" altLang="zh-CN" b="0" i="0" u="none" strike="noStrike" baseline="0" smtClean="0">
              <a:latin typeface="Times New Roman" panose="02020603050405020304"/>
            </a:endParaRPr>
          </a:p>
          <a:p>
            <a:pPr marR="0" lvl="0" rtl="0"/>
            <a:r>
              <a:rPr lang="sv-SE" altLang="zh-CN" b="0" i="0" u="none" strike="noStrike" baseline="0" smtClean="0">
                <a:latin typeface="Times New Roman" panose="02020603050405020304"/>
              </a:rPr>
              <a:t>int listen(int sockfd, int backlog);</a:t>
            </a:r>
            <a:endParaRPr lang="zh-CN" altLang="en-US" b="0" i="0" u="none" strike="noStrike" baseline="0" smtClean="0">
              <a:latin typeface="Times New Roman" panose="020206030504050203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2</a:t>
            </a:r>
            <a:r>
              <a:rPr lang="zh-CN" altLang="en-US" b="0" i="0" u="none" strike="noStrike" kern="1800" baseline="0" smtClean="0">
                <a:latin typeface="Times New Roman" panose="02020603050405020304"/>
                <a:ea typeface="黑体" panose="02010609060101010101" charset="-122"/>
              </a:rPr>
              <a:t>．</a:t>
            </a:r>
            <a:r>
              <a:rPr lang="en-US" altLang="zh-CN" b="0" i="0" u="none" strike="noStrike" kern="1800" baseline="0" smtClean="0">
                <a:latin typeface="Times New Roman" panose="02020603050405020304"/>
                <a:ea typeface="黑体" panose="02010609060101010101" charset="-122"/>
              </a:rPr>
              <a:t>listen()</a:t>
            </a:r>
            <a:r>
              <a:rPr lang="zh-CN" altLang="en-US" b="0" i="0" u="none" strike="noStrike" kern="1800" baseline="0" smtClean="0">
                <a:latin typeface="Times New Roman" panose="02020603050405020304"/>
                <a:ea typeface="黑体" panose="02010609060101010101" charset="-122"/>
              </a:rPr>
              <a:t>函数的例子</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panose="02020603050405020304"/>
              </a:rPr>
              <a:t>22</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if (</a:t>
            </a:r>
            <a:r>
              <a:rPr lang="en-US" altLang="zh-CN" b="1" i="0" u="none" strike="noStrike" baseline="0" smtClean="0">
                <a:latin typeface="Times New Roman" panose="02020603050405020304"/>
              </a:rPr>
              <a:t>listen(sockfd,</a:t>
            </a:r>
            <a:r>
              <a:rPr lang="zh-CN" altLang="en-US" b="0" i="0" u="none" strike="noStrike" baseline="0" smtClean="0">
                <a:latin typeface="Times New Roman" panose="02020603050405020304"/>
              </a:rPr>
              <a:t>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进行侦听队列长度的绑定</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23</a:t>
            </a:r>
            <a:r>
              <a:rPr lang="zh-CN" altLang="en-US" b="0" i="0" u="none" strike="noStrike" baseline="0" smtClean="0">
                <a:latin typeface="Times New Roman" panose="02020603050405020304"/>
              </a:rPr>
              <a:t>	        </a:t>
            </a:r>
            <a:r>
              <a:rPr lang="en-US" altLang="zh-CN" b="1" i="0" u="none" strike="noStrike" baseline="0" smtClean="0">
                <a:latin typeface="Times New Roman" panose="02020603050405020304"/>
              </a:rPr>
              <a:t>5)</a:t>
            </a:r>
            <a:r>
              <a:rPr lang="en-US" altLang="zh-CN" b="0" i="0" u="none" strike="noStrike" baseline="0" smtClean="0">
                <a:latin typeface="Times New Roman" panose="02020603050405020304"/>
              </a:rPr>
              <a:t>) == -1)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判断是否</a:t>
            </a:r>
            <a:r>
              <a:rPr lang="en-US" altLang="zh-CN" b="0" i="0" u="none" strike="noStrike" baseline="0" smtClean="0">
                <a:latin typeface="Times New Roman" panose="02020603050405020304"/>
              </a:rPr>
              <a:t>listen</a:t>
            </a:r>
            <a:r>
              <a:rPr lang="zh-CN" altLang="en-US" b="0" i="0" u="none" strike="noStrike" baseline="0" smtClean="0">
                <a:latin typeface="Times New Roman" panose="02020603050405020304"/>
              </a:rPr>
              <a:t>成功</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24</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perror("listen");</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打印错误信息</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25</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exit(EXIT_FAILURE);</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退出程序</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26</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endParaRPr lang="zh-CN" altLang="en-US" b="0" i="0" u="none" strike="noStrike" baseline="0" smtClean="0">
              <a:latin typeface="Times New Roman" panose="020206030504050203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panose="02020603050405020304"/>
                <a:ea typeface="黑体" panose="02010609060101010101" charset="-122"/>
              </a:rPr>
              <a:t>3</a:t>
            </a:r>
            <a:r>
              <a:rPr lang="zh-CN" altLang="en-US" b="0" i="0" u="none" strike="noStrike" kern="1800" baseline="0" smtClean="0">
                <a:latin typeface="Times New Roman" panose="02020603050405020304"/>
                <a:ea typeface="黑体" panose="02010609060101010101" charset="-122"/>
              </a:rPr>
              <a:t>．应用层</a:t>
            </a:r>
            <a:r>
              <a:rPr lang="en-US" altLang="zh-CN" b="0" i="0" u="none" strike="noStrike" kern="1800" baseline="0" smtClean="0">
                <a:latin typeface="Times New Roman" panose="02020603050405020304"/>
                <a:ea typeface="黑体" panose="02010609060101010101" charset="-122"/>
              </a:rPr>
              <a:t>listen()</a:t>
            </a:r>
            <a:r>
              <a:rPr lang="zh-CN" altLang="en-US" b="0" i="0" u="none" strike="noStrike" kern="1800" baseline="0" smtClean="0">
                <a:latin typeface="Times New Roman" panose="02020603050405020304"/>
                <a:ea typeface="黑体" panose="02010609060101010101" charset="-122"/>
              </a:rPr>
              <a:t>函数和内核函数之间的关系</a:t>
            </a:r>
            <a:endParaRPr lang="zh-CN" altLang="en-US" b="0" i="0" u="none" strike="noStrike" kern="1800" baseline="0" smtClean="0">
              <a:latin typeface="Times New Roman" panose="02020603050405020304"/>
              <a:ea typeface="黑体" panose="02010609060101010101" charset="-122"/>
            </a:endParaRPr>
          </a:p>
        </p:txBody>
      </p:sp>
      <p:pic>
        <p:nvPicPr>
          <p:cNvPr id="7170" name="Picture 2" descr="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26488" y="1340768"/>
            <a:ext cx="4680911"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7.1  </a:t>
            </a:r>
            <a:r>
              <a:rPr lang="zh-CN" altLang="en-US" b="0" i="0" u="none" strike="noStrike" kern="1800" baseline="0" smtClean="0">
                <a:latin typeface="Times New Roman" panose="02020603050405020304"/>
                <a:ea typeface="黑体" panose="02010609060101010101" charset="-122"/>
              </a:rPr>
              <a:t>套接字编程基础知识</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lnSpcReduction="20000"/>
          </a:bodyPr>
          <a:lstStyle/>
          <a:p>
            <a:r>
              <a:rPr lang="zh-CN"/>
              <a:t>什么是套接字？</a:t>
            </a:r>
            <a:endParaRPr lang="zh-CN"/>
          </a:p>
          <a:p>
            <a:pPr lvl="1"/>
            <a:r>
              <a:rPr lang="zh-CN"/>
              <a:t>Socket在维基百科的定义：</a:t>
            </a:r>
            <a:endParaRPr lang="zh-CN"/>
          </a:p>
          <a:p>
            <a:pPr lvl="1"/>
            <a:r>
              <a:rPr lang="zh-CN" sz="2000"/>
              <a:t>A network socket is an endpoint of an inter-process communication across a computer network. Today, most communication between computers is based on the Internet Protocol; therefore most network sockets are Internet sockets.</a:t>
            </a:r>
            <a:endParaRPr lang="zh-CN" sz="2000"/>
          </a:p>
          <a:p>
            <a:pPr lvl="1"/>
            <a:endParaRPr lang="zh-CN" sz="2000"/>
          </a:p>
          <a:p>
            <a:pPr lvl="1"/>
            <a:r>
              <a:rPr lang="zh-CN" sz="2000"/>
              <a:t>Socket是网络上两个程序双向通讯连接的端点。</a:t>
            </a:r>
            <a:endParaRPr lang="zh-CN" sz="2000"/>
          </a:p>
          <a:p>
            <a:pPr lvl="1"/>
            <a:endParaRPr lang="zh-CN" sz="2000"/>
          </a:p>
          <a:p>
            <a:pPr lvl="1"/>
            <a:r>
              <a:rPr lang="zh-CN" sz="2000"/>
              <a:t>在Unix/Linux中，一切皆文件。那对于这两个操作系统而言，“端点”就是一个特殊的文件，也就是说Socket实际上就是文件。既然Socket是文件，那就可以用“打开open –&gt; 读写write/read –&gt; 关闭close”模式来操作它，一些socket函数就是对其进行的操作（读/写IO、打开、关闭）。</a:t>
            </a:r>
            <a:endParaRPr lang="zh-CN"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7.2.5  </a:t>
            </a:r>
            <a:r>
              <a:rPr lang="zh-CN" altLang="en-US" b="0" i="0" u="none" strike="noStrike" kern="1800" baseline="0" smtClean="0">
                <a:latin typeface="Times New Roman" panose="02020603050405020304"/>
                <a:ea typeface="黑体" panose="02010609060101010101" charset="-122"/>
              </a:rPr>
              <a:t>接受一个网络请求</a:t>
            </a:r>
            <a:r>
              <a:rPr lang="en-US" altLang="zh-CN" b="0" i="0" u="none" strike="noStrike" kern="1800" baseline="0" smtClean="0">
                <a:latin typeface="Times New Roman" panose="02020603050405020304"/>
                <a:ea typeface="黑体" panose="02010609060101010101" charset="-122"/>
              </a:rPr>
              <a:t>accept()</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当一个客户端的连接请求到达服务器主机侦听的端口时，此时客户端的连接会在队列中等待，直到使用服务器处理接收请求。</a:t>
            </a:r>
            <a:endParaRPr lang="zh-CN" altLang="en-US"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函数</a:t>
            </a:r>
            <a:r>
              <a:rPr lang="en-US" altLang="zh-CN" b="0" i="0" u="none" strike="noStrike" baseline="0" smtClean="0">
                <a:latin typeface="Times New Roman" panose="02020603050405020304"/>
              </a:rPr>
              <a:t>accept()</a:t>
            </a:r>
            <a:r>
              <a:rPr lang="zh-CN" altLang="en-US" b="0" i="0" u="none" strike="noStrike" baseline="0" smtClean="0">
                <a:latin typeface="Times New Roman" panose="02020603050405020304"/>
              </a:rPr>
              <a:t>成功执行后，会返回一个新的套接字文件描述符来表示客户端的连接，客户端连接的信息可以通过这个新描述符来获得</a:t>
            </a:r>
            <a:r>
              <a:rPr lang="zh-CN" altLang="en-US"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lvl="0"/>
            <a:r>
              <a:rPr lang="en-US" altLang="zh-CN"/>
              <a:t>1</a:t>
            </a:r>
            <a:r>
              <a:rPr lang="zh-CN" altLang="zh-CN"/>
              <a:t>．</a:t>
            </a:r>
            <a:r>
              <a:rPr lang="en-US" altLang="zh-CN"/>
              <a:t>accept()</a:t>
            </a:r>
            <a:r>
              <a:rPr lang="zh-CN" altLang="zh-CN"/>
              <a:t>函数</a:t>
            </a:r>
            <a:r>
              <a:rPr lang="zh-CN" altLang="zh-CN" smtClean="0"/>
              <a:t>介绍</a:t>
            </a:r>
            <a:endParaRPr lang="en-US" altLang="zh-CN" smtClean="0"/>
          </a:p>
          <a:p>
            <a:pPr lvl="0"/>
            <a:r>
              <a:rPr lang="en-US" altLang="zh-CN">
                <a:latin typeface="Times New Roman" panose="02020603050405020304"/>
              </a:rPr>
              <a:t>2</a:t>
            </a:r>
            <a:r>
              <a:rPr lang="zh-CN" altLang="en-US">
                <a:latin typeface="Times New Roman" panose="02020603050405020304"/>
              </a:rPr>
              <a:t>．</a:t>
            </a:r>
            <a:r>
              <a:rPr lang="en-US" altLang="zh-CN">
                <a:latin typeface="Times New Roman" panose="02020603050405020304"/>
              </a:rPr>
              <a:t>accept()</a:t>
            </a:r>
            <a:r>
              <a:rPr lang="zh-CN" altLang="en-US">
                <a:latin typeface="Times New Roman" panose="02020603050405020304"/>
              </a:rPr>
              <a:t>函数</a:t>
            </a:r>
            <a:r>
              <a:rPr lang="zh-CN" altLang="en-US">
                <a:latin typeface="Times New Roman" panose="02020603050405020304"/>
              </a:rPr>
              <a:t>的</a:t>
            </a:r>
            <a:r>
              <a:rPr lang="zh-CN" altLang="en-US" smtClean="0">
                <a:latin typeface="Times New Roman" panose="02020603050405020304"/>
              </a:rPr>
              <a:t>例子</a:t>
            </a:r>
            <a:endParaRPr lang="en-US" altLang="zh-CN" smtClean="0">
              <a:latin typeface="Times New Roman" panose="02020603050405020304"/>
            </a:endParaRPr>
          </a:p>
          <a:p>
            <a:pPr lvl="0"/>
            <a:r>
              <a:rPr lang="en-US" altLang="zh-CN">
                <a:latin typeface="Times New Roman" panose="02020603050405020304"/>
              </a:rPr>
              <a:t>3</a:t>
            </a:r>
            <a:r>
              <a:rPr lang="zh-CN" altLang="en-US">
                <a:latin typeface="Times New Roman" panose="02020603050405020304"/>
              </a:rPr>
              <a:t>．应用层</a:t>
            </a:r>
            <a:r>
              <a:rPr lang="en-US" altLang="zh-CN">
                <a:latin typeface="Times New Roman" panose="02020603050405020304"/>
              </a:rPr>
              <a:t>accept()</a:t>
            </a:r>
            <a:r>
              <a:rPr lang="zh-CN" altLang="en-US">
                <a:latin typeface="Times New Roman" panose="02020603050405020304"/>
              </a:rPr>
              <a:t>函数和内核函数之间的关系</a:t>
            </a:r>
            <a:endParaRPr lang="zh-CN" altLang="en-US" b="0" i="0" u="none" strike="noStrike" baseline="0" smtClean="0">
              <a:latin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1</a:t>
            </a:r>
            <a:r>
              <a:rPr lang="zh-CN" altLang="en-US" b="0" i="0" u="none" strike="noStrike" kern="1800" baseline="0" smtClean="0">
                <a:latin typeface="Times New Roman" panose="02020603050405020304"/>
                <a:ea typeface="黑体" panose="02010609060101010101" charset="-122"/>
              </a:rPr>
              <a:t>．</a:t>
            </a:r>
            <a:r>
              <a:rPr lang="en-US" altLang="zh-CN" b="0" i="0" u="none" strike="noStrike" kern="1800" baseline="0" smtClean="0">
                <a:latin typeface="Times New Roman" panose="02020603050405020304"/>
                <a:ea typeface="黑体" panose="02010609060101010101" charset="-122"/>
              </a:rPr>
              <a:t>accept()</a:t>
            </a:r>
            <a:r>
              <a:rPr lang="zh-CN" altLang="en-US" b="0" i="0" u="none" strike="noStrike" kern="1800" baseline="0" smtClean="0">
                <a:latin typeface="Times New Roman" panose="02020603050405020304"/>
                <a:ea typeface="黑体" panose="02010609060101010101" charset="-122"/>
              </a:rPr>
              <a:t>函数介绍</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accept()</a:t>
            </a:r>
            <a:r>
              <a:rPr lang="zh-CN" altLang="en-US" b="0" i="0" u="none" strike="noStrike" baseline="0" smtClean="0">
                <a:latin typeface="Times New Roman" panose="02020603050405020304"/>
              </a:rPr>
              <a:t>函数的原型如下：</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#include &lt;sys/types.h&gt;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#include &lt;sys/socket.h&gt;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accept(int sockfd, struct sockaddr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addr, socklen_t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addrlen); </a:t>
            </a:r>
            <a:endParaRPr lang="zh-CN" altLang="en-US" b="0" i="0" u="none" strike="noStrike" baseline="0" smtClean="0">
              <a:latin typeface="Times New Roman" panose="020206030504050203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2</a:t>
            </a:r>
            <a:r>
              <a:rPr lang="zh-CN" altLang="en-US" b="0" i="0" u="none" strike="noStrike" kern="1800" baseline="0" smtClean="0">
                <a:latin typeface="Times New Roman" panose="02020603050405020304"/>
                <a:ea typeface="黑体" panose="02010609060101010101" charset="-122"/>
              </a:rPr>
              <a:t>．</a:t>
            </a:r>
            <a:r>
              <a:rPr lang="en-US" altLang="zh-CN" b="0" i="0" u="none" strike="noStrike" kern="1800" baseline="0" smtClean="0">
                <a:latin typeface="Times New Roman" panose="02020603050405020304"/>
                <a:ea typeface="黑体" panose="02010609060101010101" charset="-122"/>
              </a:rPr>
              <a:t>accept()</a:t>
            </a:r>
            <a:r>
              <a:rPr lang="zh-CN" altLang="en-US" b="0" i="0" u="none" strike="noStrike" kern="1800" baseline="0" smtClean="0">
                <a:latin typeface="Times New Roman" panose="02020603050405020304"/>
                <a:ea typeface="黑体" panose="02010609060101010101" charset="-122"/>
              </a:rPr>
              <a:t>函数的例子</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a:xfrm>
            <a:off x="457200" y="1481328"/>
            <a:ext cx="8435280" cy="4525963"/>
          </a:xfrm>
        </p:spPr>
        <p:txBody>
          <a:bodyPr>
            <a:normAutofit/>
          </a:bodyPr>
          <a:lstStyle/>
          <a:p>
            <a:pPr marR="0" lvl="0" rtl="0"/>
            <a:r>
              <a:rPr lang="en-US" altLang="zh-CN" b="0" i="0" u="none" strike="noStrike" baseline="0" smtClean="0">
                <a:latin typeface="Times New Roman" panose="02020603050405020304"/>
              </a:rPr>
              <a:t>27</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client_fd </a:t>
            </a:r>
            <a:r>
              <a:rPr lang="en-US" altLang="zh-CN" b="0" i="0" u="none" strike="noStrike" baseline="0" smtClean="0">
                <a:latin typeface="Times New Roman" panose="02020603050405020304"/>
              </a:rPr>
              <a:t>= accept(sockfd, &amp;</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client_addr, &amp;</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addr_length );  /</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等待客户端连接，地址在</a:t>
            </a:r>
            <a:r>
              <a:rPr lang="en-US" altLang="zh-CN" b="0" i="0" u="none" strike="noStrike" baseline="0" smtClean="0">
                <a:latin typeface="Times New Roman" panose="02020603050405020304"/>
              </a:rPr>
              <a:t>client_addr</a:t>
            </a:r>
            <a:r>
              <a:rPr lang="zh-CN" altLang="en-US" b="0" i="0" u="none" strike="noStrike" baseline="0" smtClean="0">
                <a:latin typeface="Times New Roman" panose="02020603050405020304"/>
              </a:rPr>
              <a:t>中</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 </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28</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if(client_fd</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 -1){</a:t>
            </a:r>
            <a:r>
              <a:rPr lang="zh-CN" altLang="en-US" b="0" i="0" u="none" strike="noStrike" baseline="0" smtClean="0">
                <a:latin typeface="Times New Roman" panose="02020603050405020304"/>
              </a:rPr>
              <a:t>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accept</a:t>
            </a:r>
            <a:r>
              <a:rPr lang="zh-CN" altLang="en-US" b="0" i="0" u="none" strike="noStrike" baseline="0" smtClean="0">
                <a:latin typeface="Times New Roman" panose="02020603050405020304"/>
              </a:rPr>
              <a:t>出错</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29</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perror</a:t>
            </a:r>
            <a:r>
              <a:rPr lang="en-US" altLang="zh-CN" b="0" i="0" u="none" strike="noStrike" baseline="0" smtClean="0">
                <a:latin typeface="Times New Roman" panose="02020603050405020304"/>
              </a:rPr>
              <a:t>(“accept”);</a:t>
            </a:r>
            <a:r>
              <a:rPr lang="zh-CN" altLang="en-US" b="0" i="0" u="none" strike="noStrike" baseline="0" smtClean="0">
                <a:latin typeface="Times New Roman" panose="02020603050405020304"/>
              </a:rPr>
              <a:t>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打印错误信息</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30</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exit(EXIT_FAILURE</a:t>
            </a:r>
            <a:r>
              <a:rPr lang="en-US" altLang="zh-CN" b="0" i="0" u="none" strike="noStrike" baseline="0" smtClean="0">
                <a:latin typeface="Times New Roman" panose="02020603050405020304"/>
              </a:rPr>
              <a:t>); /</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退出程序</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31</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endParaRPr lang="zh-CN" altLang="en-US" b="0" i="0" u="none" strike="noStrike" baseline="0" smtClean="0">
              <a:latin typeface="Times New Roman" panose="020206030504050203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panose="02020603050405020304"/>
                <a:ea typeface="黑体" panose="02010609060101010101" charset="-122"/>
              </a:rPr>
              <a:t>3</a:t>
            </a:r>
            <a:r>
              <a:rPr lang="zh-CN" altLang="en-US" b="0" i="0" u="none" strike="noStrike" kern="1800" baseline="0" smtClean="0">
                <a:latin typeface="Times New Roman" panose="02020603050405020304"/>
                <a:ea typeface="黑体" panose="02010609060101010101" charset="-122"/>
              </a:rPr>
              <a:t>．应用层</a:t>
            </a:r>
            <a:r>
              <a:rPr lang="en-US" altLang="zh-CN" b="0" i="0" u="none" strike="noStrike" kern="1800" baseline="0" smtClean="0">
                <a:latin typeface="Times New Roman" panose="02020603050405020304"/>
                <a:ea typeface="黑体" panose="02010609060101010101" charset="-122"/>
              </a:rPr>
              <a:t>accept()</a:t>
            </a:r>
            <a:r>
              <a:rPr lang="zh-CN" altLang="en-US" b="0" i="0" u="none" strike="noStrike" kern="1800" baseline="0" smtClean="0">
                <a:latin typeface="Times New Roman" panose="02020603050405020304"/>
                <a:ea typeface="黑体" panose="02010609060101010101" charset="-122"/>
              </a:rPr>
              <a:t>函数和内核函数之间的关系</a:t>
            </a:r>
            <a:endParaRPr lang="zh-CN" altLang="en-US" b="0" i="0" u="none" strike="noStrike" kern="1800" baseline="0" smtClean="0">
              <a:latin typeface="Times New Roman" panose="02020603050405020304"/>
              <a:ea typeface="黑体" panose="02010609060101010101" charset="-122"/>
            </a:endParaRPr>
          </a:p>
        </p:txBody>
      </p:sp>
      <p:pic>
        <p:nvPicPr>
          <p:cNvPr id="8194" name="Picture 2" descr="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10334" y="944959"/>
            <a:ext cx="471805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panose="02020603050405020304"/>
                <a:ea typeface="黑体" panose="02010609060101010101" charset="-122"/>
              </a:rPr>
              <a:t>7.2.6  </a:t>
            </a:r>
            <a:r>
              <a:rPr lang="zh-CN" altLang="en-US" b="0" i="0" u="none" strike="noStrike" kern="1800" baseline="0" smtClean="0">
                <a:latin typeface="Times New Roman" panose="02020603050405020304"/>
                <a:ea typeface="黑体" panose="02010609060101010101" charset="-122"/>
              </a:rPr>
              <a:t>连接目标网络服务器</a:t>
            </a:r>
            <a:r>
              <a:rPr lang="en-US" altLang="zh-CN" b="0" i="0" u="none" strike="noStrike" kern="1800" baseline="0" smtClean="0">
                <a:latin typeface="Times New Roman" panose="02020603050405020304"/>
                <a:ea typeface="黑体" panose="02010609060101010101" charset="-122"/>
              </a:rPr>
              <a:t>connect()</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客户端在建立套接字之后，不需要进行地址绑定就可以直接连接服务器。连接服务器的函数为</a:t>
            </a:r>
            <a:r>
              <a:rPr lang="en-US" altLang="zh-CN" b="0" i="0" u="none" strike="noStrike" baseline="0" smtClean="0">
                <a:latin typeface="Times New Roman" panose="02020603050405020304"/>
              </a:rPr>
              <a:t>connect()</a:t>
            </a:r>
            <a:r>
              <a:rPr lang="zh-CN" altLang="en-US" b="0" i="0" u="none" strike="noStrike" baseline="0" smtClean="0">
                <a:latin typeface="Times New Roman" panose="02020603050405020304"/>
              </a:rPr>
              <a:t>，此函数连接指定参数的服务器，例如</a:t>
            </a:r>
            <a:r>
              <a:rPr lang="en-US" altLang="zh-CN" b="0" i="0" u="none" strike="noStrike" baseline="0" smtClean="0">
                <a:latin typeface="Times New Roman" panose="02020603050405020304"/>
              </a:rPr>
              <a:t>IP</a:t>
            </a:r>
            <a:r>
              <a:rPr lang="zh-CN" altLang="en-US" b="0" i="0" u="none" strike="noStrike" baseline="0" smtClean="0">
                <a:latin typeface="Times New Roman" panose="02020603050405020304"/>
              </a:rPr>
              <a:t>地址、端口等</a:t>
            </a:r>
            <a:r>
              <a:rPr lang="zh-CN" altLang="en-US"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lvl="0"/>
            <a:r>
              <a:rPr lang="en-US" altLang="zh-CN">
                <a:latin typeface="Times New Roman" panose="02020603050405020304"/>
              </a:rPr>
              <a:t>1</a:t>
            </a:r>
            <a:r>
              <a:rPr lang="zh-CN" altLang="en-US">
                <a:latin typeface="Times New Roman" panose="02020603050405020304"/>
              </a:rPr>
              <a:t>．</a:t>
            </a:r>
            <a:r>
              <a:rPr lang="en-US" altLang="zh-CN">
                <a:latin typeface="Times New Roman" panose="02020603050405020304"/>
              </a:rPr>
              <a:t>connect()</a:t>
            </a:r>
            <a:r>
              <a:rPr lang="zh-CN" altLang="en-US">
                <a:latin typeface="Times New Roman" panose="02020603050405020304"/>
              </a:rPr>
              <a:t>函数</a:t>
            </a:r>
            <a:r>
              <a:rPr lang="zh-CN" altLang="en-US" smtClean="0">
                <a:latin typeface="Times New Roman" panose="02020603050405020304"/>
              </a:rPr>
              <a:t>介绍</a:t>
            </a:r>
            <a:endParaRPr lang="en-US" altLang="zh-CN" smtClean="0">
              <a:latin typeface="Times New Roman" panose="02020603050405020304"/>
            </a:endParaRPr>
          </a:p>
          <a:p>
            <a:pPr lvl="0"/>
            <a:r>
              <a:rPr lang="en-US" altLang="zh-CN">
                <a:latin typeface="Times New Roman" panose="02020603050405020304"/>
              </a:rPr>
              <a:t>2</a:t>
            </a:r>
            <a:r>
              <a:rPr lang="zh-CN" altLang="en-US">
                <a:latin typeface="Times New Roman" panose="02020603050405020304"/>
              </a:rPr>
              <a:t>．</a:t>
            </a:r>
            <a:r>
              <a:rPr lang="en-US" altLang="zh-CN">
                <a:latin typeface="Times New Roman" panose="02020603050405020304"/>
              </a:rPr>
              <a:t>connect()</a:t>
            </a:r>
            <a:r>
              <a:rPr lang="zh-CN" altLang="en-US">
                <a:latin typeface="Times New Roman" panose="02020603050405020304"/>
              </a:rPr>
              <a:t>函数</a:t>
            </a:r>
            <a:r>
              <a:rPr lang="zh-CN" altLang="en-US">
                <a:latin typeface="Times New Roman" panose="02020603050405020304"/>
              </a:rPr>
              <a:t>的</a:t>
            </a:r>
            <a:r>
              <a:rPr lang="zh-CN" altLang="en-US" smtClean="0">
                <a:latin typeface="Times New Roman" panose="02020603050405020304"/>
              </a:rPr>
              <a:t>例子</a:t>
            </a:r>
            <a:endParaRPr lang="en-US" altLang="zh-CN" smtClean="0">
              <a:latin typeface="Times New Roman" panose="02020603050405020304"/>
            </a:endParaRPr>
          </a:p>
          <a:p>
            <a:pPr lvl="0"/>
            <a:r>
              <a:rPr lang="en-US" altLang="zh-CN">
                <a:latin typeface="Times New Roman" panose="02020603050405020304"/>
              </a:rPr>
              <a:t>3</a:t>
            </a:r>
            <a:r>
              <a:rPr lang="zh-CN" altLang="en-US">
                <a:latin typeface="Times New Roman" panose="02020603050405020304"/>
              </a:rPr>
              <a:t>．应用层</a:t>
            </a:r>
            <a:r>
              <a:rPr lang="en-US" altLang="zh-CN">
                <a:latin typeface="Times New Roman" panose="02020603050405020304"/>
              </a:rPr>
              <a:t>connect()</a:t>
            </a:r>
            <a:r>
              <a:rPr lang="zh-CN" altLang="en-US">
                <a:latin typeface="Times New Roman" panose="02020603050405020304"/>
              </a:rPr>
              <a:t>函数和内核函数之间的关系</a:t>
            </a:r>
            <a:endParaRPr lang="zh-CN" altLang="en-US" b="0" i="0" u="none" strike="noStrike" baseline="0" smtClean="0">
              <a:latin typeface="Times New Roman" panose="020206030504050203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1</a:t>
            </a:r>
            <a:r>
              <a:rPr lang="zh-CN" altLang="en-US" b="0" i="0" u="none" strike="noStrike" kern="1800" baseline="0" smtClean="0">
                <a:latin typeface="Times New Roman" panose="02020603050405020304"/>
                <a:ea typeface="黑体" panose="02010609060101010101" charset="-122"/>
              </a:rPr>
              <a:t>．</a:t>
            </a:r>
            <a:r>
              <a:rPr lang="en-US" altLang="zh-CN" b="0" i="0" u="none" strike="noStrike" kern="1800" baseline="0" smtClean="0">
                <a:latin typeface="Times New Roman" panose="02020603050405020304"/>
                <a:ea typeface="黑体" panose="02010609060101010101" charset="-122"/>
              </a:rPr>
              <a:t>connect()</a:t>
            </a:r>
            <a:r>
              <a:rPr lang="zh-CN" altLang="en-US" b="0" i="0" u="none" strike="noStrike" kern="1800" baseline="0" smtClean="0">
                <a:latin typeface="Times New Roman" panose="02020603050405020304"/>
                <a:ea typeface="黑体" panose="02010609060101010101" charset="-122"/>
              </a:rPr>
              <a:t>函数介绍</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connect()</a:t>
            </a:r>
            <a:r>
              <a:rPr lang="zh-CN" altLang="en-US" b="0" i="0" u="none" strike="noStrike" baseline="0" smtClean="0">
                <a:latin typeface="Times New Roman" panose="02020603050405020304"/>
              </a:rPr>
              <a:t>函数的原型如下。</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#include &lt;sys/types.h&gt;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#include &lt;sys/socket.h&gt;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connect(int sockfd, struct sockaddr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 int addrlen); </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2</a:t>
            </a:r>
            <a:r>
              <a:rPr lang="zh-CN" altLang="en-US" b="0" i="0" u="none" strike="noStrike" kern="1800" baseline="0" smtClean="0">
                <a:latin typeface="Times New Roman" panose="02020603050405020304"/>
                <a:ea typeface="黑体" panose="02010609060101010101" charset="-122"/>
              </a:rPr>
              <a:t>．</a:t>
            </a:r>
            <a:r>
              <a:rPr lang="en-US" altLang="zh-CN" b="0" i="0" u="none" strike="noStrike" kern="1800" baseline="0" smtClean="0">
                <a:latin typeface="Times New Roman" panose="02020603050405020304"/>
                <a:ea typeface="黑体" panose="02010609060101010101" charset="-122"/>
              </a:rPr>
              <a:t>connect()</a:t>
            </a:r>
            <a:r>
              <a:rPr lang="zh-CN" altLang="en-US" b="0" i="0" u="none" strike="noStrike" kern="1800" baseline="0" smtClean="0">
                <a:latin typeface="Times New Roman" panose="02020603050405020304"/>
                <a:ea typeface="黑体" panose="02010609060101010101" charset="-122"/>
              </a:rPr>
              <a:t>函数的例子</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18</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ret = connect(sockfd, (struct sockaddr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)&amp;</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server, sizeof(struct </a:t>
            </a:r>
            <a:r>
              <a:rPr lang="en-US" altLang="zh-CN" b="0" i="0" u="none" strike="noStrike" baseline="0" smtClean="0">
                <a:latin typeface="Times New Roman" panose="02020603050405020304"/>
              </a:rPr>
              <a:t>sockaddr));</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连接服务器</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19</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接收或者发送数据</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panose="02020603050405020304"/>
                <a:ea typeface="黑体" panose="02010609060101010101" charset="-122"/>
              </a:rPr>
              <a:t>3</a:t>
            </a:r>
            <a:r>
              <a:rPr lang="zh-CN" altLang="en-US" b="0" i="0" u="none" strike="noStrike" kern="1800" baseline="0" smtClean="0">
                <a:latin typeface="Times New Roman" panose="02020603050405020304"/>
                <a:ea typeface="黑体" panose="02010609060101010101" charset="-122"/>
              </a:rPr>
              <a:t>．应用层</a:t>
            </a:r>
            <a:r>
              <a:rPr lang="en-US" altLang="zh-CN" b="0" i="0" u="none" strike="noStrike" kern="1800" baseline="0" smtClean="0">
                <a:latin typeface="Times New Roman" panose="02020603050405020304"/>
                <a:ea typeface="黑体" panose="02010609060101010101" charset="-122"/>
              </a:rPr>
              <a:t>connect()</a:t>
            </a:r>
            <a:r>
              <a:rPr lang="zh-CN" altLang="en-US" b="0" i="0" u="none" strike="noStrike" kern="1800" baseline="0" smtClean="0">
                <a:latin typeface="Times New Roman" panose="02020603050405020304"/>
                <a:ea typeface="黑体" panose="02010609060101010101" charset="-122"/>
              </a:rPr>
              <a:t>函数和内核函数之间的关系</a:t>
            </a:r>
            <a:endParaRPr lang="zh-CN" altLang="en-US" b="0" i="0" u="none" strike="noStrike" kern="1800" baseline="0" smtClean="0">
              <a:latin typeface="Times New Roman" panose="02020603050405020304"/>
              <a:ea typeface="黑体" panose="02010609060101010101" charset="-122"/>
            </a:endParaRPr>
          </a:p>
        </p:txBody>
      </p:sp>
      <p:pic>
        <p:nvPicPr>
          <p:cNvPr id="9218" name="Picture 2" descr="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55776" y="1052736"/>
            <a:ext cx="5553571" cy="52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7.2.7  </a:t>
            </a:r>
            <a:r>
              <a:rPr lang="zh-CN" altLang="en-US" b="0" i="0" u="none" strike="noStrike" kern="1800" baseline="0" smtClean="0">
                <a:latin typeface="Times New Roman" panose="02020603050405020304"/>
                <a:ea typeface="黑体" panose="02010609060101010101" charset="-122"/>
              </a:rPr>
              <a:t>写入数据函数</a:t>
            </a:r>
            <a:r>
              <a:rPr lang="en-US" altLang="zh-CN" b="0" i="0" u="none" strike="noStrike" kern="1800" baseline="0" smtClean="0">
                <a:latin typeface="Times New Roman" panose="02020603050405020304"/>
                <a:ea typeface="黑体" panose="02010609060101010101" charset="-122"/>
              </a:rPr>
              <a:t>write()</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panose="02020603050405020304"/>
              </a:rPr>
              <a:t>当服务器端在接收到一个客户端的连接后，可以通过套接字描述符进行数据的写入操作。对套接字进行写入的形式和过程与普通文件的操作方式一致，内核会根据文件描述符的值来查找所对应的属性，当为套接字的时候，会调用相对应的内核函数。</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size ;</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char data[1024];</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size = write(s, data, 1024);</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7.2.8  </a:t>
            </a:r>
            <a:r>
              <a:rPr lang="zh-CN" altLang="en-US" b="0" i="0" u="none" strike="noStrike" kern="1800" baseline="0" smtClean="0">
                <a:latin typeface="Times New Roman" panose="02020603050405020304"/>
                <a:ea typeface="黑体" panose="02010609060101010101" charset="-122"/>
              </a:rPr>
              <a:t>读取数据函数</a:t>
            </a:r>
            <a:r>
              <a:rPr lang="en-US" altLang="zh-CN" b="0" i="0" u="none" strike="noStrike" kern="1800" baseline="0" smtClean="0">
                <a:latin typeface="Times New Roman" panose="02020603050405020304"/>
                <a:ea typeface="黑体" panose="02010609060101010101" charset="-122"/>
              </a:rPr>
              <a:t>read()</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使用</a:t>
            </a:r>
            <a:r>
              <a:rPr lang="en-US" altLang="zh-CN" b="0" i="0" u="none" strike="noStrike" baseline="0" smtClean="0">
                <a:latin typeface="Times New Roman" panose="02020603050405020304"/>
              </a:rPr>
              <a:t>read()</a:t>
            </a:r>
            <a:r>
              <a:rPr lang="zh-CN" altLang="en-US" b="0" i="0" u="none" strike="noStrike" baseline="0" smtClean="0">
                <a:latin typeface="Times New Roman" panose="02020603050405020304"/>
              </a:rPr>
              <a:t>函数可以从套接字描述符中读取数据。在读取数据之前，必须建立套接字并连接。</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size ;</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char data[1024];</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size = read(s, data, 1024);</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7.1  </a:t>
            </a:r>
            <a:r>
              <a:rPr lang="zh-CN" altLang="en-US" b="0" i="0" u="none" strike="noStrike" kern="1800" baseline="0" smtClean="0">
                <a:latin typeface="Times New Roman" panose="02020603050405020304"/>
                <a:ea typeface="黑体" panose="02010609060101010101" charset="-122"/>
              </a:rPr>
              <a:t>套接字编程基础知识</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lnSpcReduction="20000"/>
          </a:bodyPr>
          <a:lstStyle/>
          <a:p>
            <a:r>
              <a:rPr lang="zh-CN"/>
              <a:t>什么是套接字？</a:t>
            </a:r>
            <a:endParaRPr lang="zh-CN"/>
          </a:p>
          <a:p>
            <a:pPr lvl="1"/>
            <a:r>
              <a:rPr lang="zh-CN" sz="2000"/>
              <a:t>Sockets allow communication between two different processes on the same or different machines. To be more precise, </a:t>
            </a:r>
            <a:r>
              <a:rPr lang="zh-CN" sz="2000">
                <a:solidFill>
                  <a:srgbClr val="FF0000"/>
                </a:solidFill>
              </a:rPr>
              <a:t>it's a way to talk to other computers using standard Unix file descriptors</a:t>
            </a:r>
            <a:r>
              <a:rPr lang="zh-CN" sz="2000"/>
              <a:t>. In Unix, every I/O action is done by writing or reading a file descriptor. A file descriptor is just an integer associated with an open file and it can be a network connection, a text file, a terminal,or something else.</a:t>
            </a:r>
            <a:endParaRPr lang="zh-CN" sz="2000"/>
          </a:p>
          <a:p>
            <a:pPr lvl="1"/>
            <a:endParaRPr lang="zh-CN" sz="2000"/>
          </a:p>
          <a:p>
            <a:pPr lvl="1"/>
            <a:r>
              <a:rPr lang="zh-CN" sz="2000"/>
              <a:t>To a programmer, </a:t>
            </a:r>
            <a:r>
              <a:rPr lang="zh-CN" sz="2000">
                <a:solidFill>
                  <a:srgbClr val="FF0000"/>
                </a:solidFill>
              </a:rPr>
              <a:t>a socket looks and behaves much like a low-level file descriptor</a:t>
            </a:r>
            <a:r>
              <a:rPr lang="zh-CN" sz="2000"/>
              <a:t>. This is because commands such as read() and write() work with sockets in the same way they do with files and pipes.</a:t>
            </a:r>
            <a:endParaRPr lang="zh-CN"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7.2.9  </a:t>
            </a:r>
            <a:r>
              <a:rPr lang="zh-CN" altLang="en-US" b="0" i="0" u="none" strike="noStrike" kern="1800" baseline="0" smtClean="0">
                <a:latin typeface="Times New Roman" panose="02020603050405020304"/>
                <a:ea typeface="黑体" panose="02010609060101010101" charset="-122"/>
              </a:rPr>
              <a:t>关闭套接字函数</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panose="02020603050405020304"/>
              </a:rPr>
              <a:t>关闭</a:t>
            </a:r>
            <a:r>
              <a:rPr lang="en-US" altLang="zh-CN" b="0" i="0" u="none" strike="noStrike" baseline="0" smtClean="0">
                <a:latin typeface="Times New Roman" panose="02020603050405020304"/>
              </a:rPr>
              <a:t>socket</a:t>
            </a:r>
            <a:r>
              <a:rPr lang="zh-CN" altLang="en-US" b="0" i="0" u="none" strike="noStrike" baseline="0" smtClean="0">
                <a:latin typeface="Times New Roman" panose="02020603050405020304"/>
              </a:rPr>
              <a:t>连接可以使用</a:t>
            </a:r>
            <a:r>
              <a:rPr lang="en-US" altLang="zh-CN" b="0" i="0" u="none" strike="noStrike" baseline="0" smtClean="0">
                <a:latin typeface="Times New Roman" panose="02020603050405020304"/>
              </a:rPr>
              <a:t>close()</a:t>
            </a:r>
            <a:r>
              <a:rPr lang="zh-CN" altLang="en-US" b="0" i="0" u="none" strike="noStrike" baseline="0" smtClean="0">
                <a:latin typeface="Times New Roman" panose="02020603050405020304"/>
              </a:rPr>
              <a:t>函数实现，函数的作用是关闭已经打开的</a:t>
            </a:r>
            <a:r>
              <a:rPr lang="en-US" altLang="zh-CN" b="0" i="0" u="none" strike="noStrike" baseline="0" smtClean="0">
                <a:latin typeface="Times New Roman" panose="02020603050405020304"/>
              </a:rPr>
              <a:t>socket</a:t>
            </a:r>
            <a:r>
              <a:rPr lang="zh-CN" altLang="en-US" b="0" i="0" u="none" strike="noStrike" baseline="0" smtClean="0">
                <a:latin typeface="Times New Roman" panose="02020603050405020304"/>
              </a:rPr>
              <a:t>连接，内核会释放相关的资源，关闭套接字之后就不能再使用这个套接字文件描述符进行读写操作了。</a:t>
            </a:r>
            <a:endParaRPr lang="zh-CN" altLang="en-US"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函数</a:t>
            </a:r>
            <a:r>
              <a:rPr lang="en-US" altLang="zh-CN" b="0" i="0" u="none" strike="noStrike" baseline="0" smtClean="0">
                <a:latin typeface="Times New Roman" panose="02020603050405020304"/>
              </a:rPr>
              <a:t>shutdown()</a:t>
            </a:r>
            <a:r>
              <a:rPr lang="zh-CN" altLang="en-US" b="0" i="0" u="none" strike="noStrike" baseline="0" smtClean="0">
                <a:latin typeface="Times New Roman" panose="02020603050405020304"/>
              </a:rPr>
              <a:t>可以使用更多方式来关闭连接，允许单方向切断通信或者切断双方的通信。</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#include &lt;sys/socket.h&gt;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shutdown(int s, int how);</a:t>
            </a:r>
            <a:endParaRPr lang="zh-CN" altLang="en-US" b="0" i="0" u="none" strike="noStrike" baseline="0" smtClean="0">
              <a:latin typeface="Times New Roman" panose="020206030504050203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7.3  </a:t>
            </a:r>
            <a:r>
              <a:rPr lang="zh-CN" altLang="en-US" b="0" i="0" u="none" strike="noStrike" kern="1800" baseline="0" smtClean="0">
                <a:latin typeface="Times New Roman" panose="02020603050405020304"/>
                <a:ea typeface="黑体" panose="02010609060101010101" charset="-122"/>
              </a:rPr>
              <a:t>服务器</a:t>
            </a:r>
            <a:r>
              <a:rPr lang="en-US" altLang="zh-CN" b="0" i="0" u="none" strike="noStrike" kern="1800" baseline="0" smtClean="0">
                <a:latin typeface="Times New Roman" panose="02020603050405020304"/>
                <a:ea typeface="黑体" panose="02010609060101010101" charset="-122"/>
              </a:rPr>
              <a:t>/</a:t>
            </a:r>
            <a:r>
              <a:rPr lang="zh-CN" altLang="en-US" b="0" i="0" u="none" strike="noStrike" kern="1800" baseline="0" smtClean="0">
                <a:latin typeface="Times New Roman" panose="02020603050405020304"/>
                <a:ea typeface="黑体" panose="02010609060101010101" charset="-122"/>
              </a:rPr>
              <a:t>客户端的简单例子</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r>
              <a:rPr lang="en-US" altLang="zh-CN"/>
              <a:t>7.3.1  </a:t>
            </a:r>
            <a:r>
              <a:rPr lang="zh-CN" altLang="en-US"/>
              <a:t>例子</a:t>
            </a:r>
            <a:r>
              <a:rPr lang="zh-CN" altLang="en-US"/>
              <a:t>功能</a:t>
            </a:r>
            <a:r>
              <a:rPr lang="zh-CN" altLang="en-US" smtClean="0"/>
              <a:t>描述</a:t>
            </a:r>
            <a:endParaRPr lang="en-US" altLang="zh-CN" smtClean="0"/>
          </a:p>
          <a:p>
            <a:r>
              <a:rPr lang="en-US" altLang="zh-CN"/>
              <a:t>7.3.2  </a:t>
            </a:r>
            <a:r>
              <a:rPr lang="zh-CN" altLang="zh-CN"/>
              <a:t>服务器</a:t>
            </a:r>
            <a:r>
              <a:rPr lang="zh-CN" altLang="zh-CN"/>
              <a:t>网络</a:t>
            </a:r>
            <a:r>
              <a:rPr lang="zh-CN" altLang="zh-CN" smtClean="0"/>
              <a:t>程序</a:t>
            </a:r>
            <a:endParaRPr lang="en-US" altLang="zh-CN" smtClean="0"/>
          </a:p>
          <a:p>
            <a:r>
              <a:rPr lang="en-US" altLang="zh-CN"/>
              <a:t>7.3.3  </a:t>
            </a:r>
            <a:r>
              <a:rPr lang="zh-CN" altLang="zh-CN"/>
              <a:t>服务器读取和</a:t>
            </a:r>
            <a:r>
              <a:rPr lang="zh-CN" altLang="zh-CN"/>
              <a:t>显示</a:t>
            </a:r>
            <a:r>
              <a:rPr lang="zh-CN" altLang="zh-CN" smtClean="0"/>
              <a:t>字符串</a:t>
            </a:r>
            <a:endParaRPr lang="en-US" altLang="zh-CN" smtClean="0"/>
          </a:p>
          <a:p>
            <a:r>
              <a:rPr lang="en-US" altLang="zh-CN"/>
              <a:t>7.3.4  </a:t>
            </a:r>
            <a:r>
              <a:rPr lang="zh-CN" altLang="zh-CN"/>
              <a:t>客户端的</a:t>
            </a:r>
            <a:r>
              <a:rPr lang="zh-CN" altLang="zh-CN"/>
              <a:t>网络</a:t>
            </a:r>
            <a:r>
              <a:rPr lang="zh-CN" altLang="zh-CN" smtClean="0"/>
              <a:t>程序</a:t>
            </a:r>
            <a:endParaRPr lang="en-US" altLang="zh-CN" smtClean="0"/>
          </a:p>
          <a:p>
            <a:r>
              <a:rPr lang="en-US" altLang="zh-CN"/>
              <a:t>7.3.5  </a:t>
            </a:r>
            <a:r>
              <a:rPr lang="zh-CN" altLang="en-US"/>
              <a:t>客户端读取和</a:t>
            </a:r>
            <a:r>
              <a:rPr lang="zh-CN" altLang="en-US"/>
              <a:t>显示</a:t>
            </a:r>
            <a:r>
              <a:rPr lang="zh-CN" altLang="en-US" smtClean="0"/>
              <a:t>字符串</a:t>
            </a:r>
            <a:endParaRPr lang="en-US" altLang="zh-CN" smtClean="0"/>
          </a:p>
          <a:p>
            <a:r>
              <a:rPr lang="en-US" altLang="zh-CN"/>
              <a:t>7.3.6  </a:t>
            </a:r>
            <a:r>
              <a:rPr lang="zh-CN" altLang="en-US"/>
              <a:t>编译运行程序</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7.3.1  </a:t>
            </a:r>
            <a:r>
              <a:rPr lang="zh-CN" altLang="en-US" b="0" i="0" u="none" strike="noStrike" kern="1800" baseline="0" smtClean="0">
                <a:latin typeface="Times New Roman" panose="02020603050405020304"/>
                <a:ea typeface="黑体" panose="02010609060101010101" charset="-122"/>
              </a:rPr>
              <a:t>例子功能描述</a:t>
            </a:r>
            <a:endParaRPr lang="zh-CN" altLang="en-US" b="0" i="0" u="none" strike="noStrike" kern="1800" baseline="0" smtClean="0">
              <a:latin typeface="Times New Roman" panose="02020603050405020304"/>
              <a:ea typeface="黑体" panose="02010609060101010101" charset="-122"/>
            </a:endParaRPr>
          </a:p>
        </p:txBody>
      </p:sp>
      <p:pic>
        <p:nvPicPr>
          <p:cNvPr id="10242" name="Picture 2" descr="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22677" y="2708920"/>
            <a:ext cx="5931800" cy="122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7.3.2  </a:t>
            </a:r>
            <a:r>
              <a:rPr lang="zh-CN" altLang="en-US" b="0" i="0" u="none" strike="noStrike" kern="1800" baseline="0" smtClean="0">
                <a:latin typeface="Times New Roman" panose="02020603050405020304"/>
                <a:ea typeface="黑体" panose="02010609060101010101" charset="-122"/>
              </a:rPr>
              <a:t>服务器网络程序</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panose="02020603050405020304"/>
              </a:rPr>
              <a:t>程序的代码如下，程序按照网络流程建立套接字、初始化绑定网络地址、将套接字与网络地址绑定、设置侦听队列长度、接收客户端连接、收发数据、关闭套接字进行编写。</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1</a:t>
            </a:r>
            <a:r>
              <a:rPr lang="zh-CN" altLang="en-US" b="0" i="0" u="none" strike="noStrike" baseline="0" smtClean="0">
                <a:latin typeface="Times New Roman" panose="02020603050405020304"/>
              </a:rPr>
              <a:t>．初始化工</a:t>
            </a:r>
            <a:r>
              <a:rPr lang="zh-CN" altLang="en-US" b="0" i="0" u="none" strike="noStrike" baseline="0" smtClean="0">
                <a:latin typeface="Times New Roman" panose="02020603050405020304"/>
              </a:rPr>
              <a:t>作</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2</a:t>
            </a:r>
            <a:r>
              <a:rPr lang="zh-CN" altLang="en-US" b="0" i="0" u="none" strike="noStrike" baseline="0" smtClean="0">
                <a:latin typeface="Times New Roman" panose="02020603050405020304"/>
              </a:rPr>
              <a:t>．建立套接字</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3</a:t>
            </a:r>
            <a:r>
              <a:rPr lang="zh-CN" altLang="en-US" b="0" i="0" u="none" strike="noStrike" baseline="0" smtClean="0">
                <a:latin typeface="Times New Roman" panose="02020603050405020304"/>
              </a:rPr>
              <a:t>．设置服务器地址</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4</a:t>
            </a:r>
            <a:r>
              <a:rPr lang="zh-CN" altLang="en-US" b="0" i="0" u="none" strike="noStrike" baseline="0" smtClean="0">
                <a:latin typeface="Times New Roman" panose="02020603050405020304"/>
              </a:rPr>
              <a:t>．绑定地址到套接字描述符</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5</a:t>
            </a:r>
            <a:r>
              <a:rPr lang="zh-CN" altLang="en-US" b="0" i="0" u="none" strike="noStrike" baseline="0" smtClean="0">
                <a:latin typeface="Times New Roman" panose="02020603050405020304"/>
              </a:rPr>
              <a:t>．设置侦听队列</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6</a:t>
            </a:r>
            <a:r>
              <a:rPr lang="zh-CN" altLang="en-US" b="0" i="0" u="none" strike="noStrike" baseline="0" smtClean="0">
                <a:latin typeface="Times New Roman" panose="02020603050405020304"/>
              </a:rPr>
              <a:t>．主循环过程</a:t>
            </a:r>
            <a:endParaRPr lang="zh-CN" altLang="en-US" b="0" i="0" u="none" strike="noStrike" baseline="0" smtClean="0">
              <a:latin typeface="Times New Roman" panose="020206030504050203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7.3.3  </a:t>
            </a:r>
            <a:r>
              <a:rPr lang="zh-CN" altLang="en-US" b="0" i="0" u="none" strike="noStrike" kern="1800" baseline="0" smtClean="0">
                <a:latin typeface="Times New Roman" panose="02020603050405020304"/>
                <a:ea typeface="黑体" panose="02010609060101010101" charset="-122"/>
              </a:rPr>
              <a:t>服务器读取和显示字符串</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panose="02020603050405020304"/>
              </a:rPr>
              <a:t>服务器端对客户端连接的处理过程如下，先读取从客户端发送来的数据，然后将接收到的数据个数发送给客户端。</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07</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for</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*循环处理过程*</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		</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08</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	size </a:t>
            </a:r>
            <a:r>
              <a:rPr lang="en-US" altLang="zh-CN" b="0" i="0" u="none" strike="noStrike" baseline="0" smtClean="0">
                <a:latin typeface="Times New Roman" panose="02020603050405020304"/>
              </a:rPr>
              <a:t>= read(s, buffer, 1024);</a:t>
            </a:r>
            <a:r>
              <a:rPr lang="zh-CN" altLang="en-US" b="0" i="0" u="none" strike="noStrike" baseline="0" smtClean="0">
                <a:latin typeface="Times New Roman" panose="02020603050405020304"/>
              </a:rPr>
              <a:t>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*从套接字中读取数据放</a:t>
            </a:r>
            <a:r>
              <a:rPr lang="zh-CN" altLang="en-US" b="0" i="0" u="none" strike="noStrike" baseline="0" smtClean="0">
                <a:latin typeface="Times New Roman" panose="02020603050405020304"/>
              </a:rPr>
              <a:t>到</a:t>
            </a:r>
            <a:r>
              <a:rPr lang="zh-CN" altLang="en-US" b="0" i="0" u="none" strike="noStrike" baseline="0" smtClean="0">
                <a:latin typeface="Times New Roman" panose="02020603050405020304"/>
              </a:rPr>
              <a:t>	</a:t>
            </a:r>
            <a:r>
              <a:rPr lang="zh-CN" altLang="en-US" b="0" i="0" u="none" strike="noStrike" baseline="0" smtClean="0">
                <a:latin typeface="Times New Roman" panose="02020603050405020304"/>
              </a:rPr>
              <a:t>缓冲区</a:t>
            </a:r>
            <a:r>
              <a:rPr lang="en-US" altLang="zh-CN" b="0" i="0" u="none" strike="noStrike" baseline="0" smtClean="0">
                <a:latin typeface="Times New Roman" panose="02020603050405020304"/>
              </a:rPr>
              <a:t>buffer</a:t>
            </a:r>
            <a:r>
              <a:rPr lang="zh-CN" altLang="en-US" b="0" i="0" u="none" strike="noStrike" baseline="0" smtClean="0">
                <a:latin typeface="Times New Roman" panose="02020603050405020304"/>
              </a:rPr>
              <a:t>中*</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09</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if(size </a:t>
            </a:r>
            <a:r>
              <a:rPr lang="en-US" altLang="zh-CN" b="0" i="0" u="none" strike="noStrike" baseline="0" smtClean="0">
                <a:latin typeface="Times New Roman" panose="02020603050405020304"/>
              </a:rPr>
              <a:t>== 0){</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*没有数据*</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10</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return</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	</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11</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12</a:t>
            </a:r>
            <a:r>
              <a:rPr lang="zh-CN" altLang="en-US" b="0" i="0" u="none" strike="noStrike" baseline="0" smtClean="0">
                <a:latin typeface="Times New Roman" panose="02020603050405020304"/>
              </a:rPr>
              <a:t>			</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13</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*构建响应字符，为接收到客户端字节的数量*</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14</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sprintf(buffer</a:t>
            </a:r>
            <a:r>
              <a:rPr lang="en-US" altLang="zh-CN" b="0" i="0" u="none" strike="noStrike" baseline="0" smtClean="0">
                <a:latin typeface="Times New Roman" panose="02020603050405020304"/>
              </a:rPr>
              <a:t>, "%d bytes altogether\n", size);</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15</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write(s</a:t>
            </a:r>
            <a:r>
              <a:rPr lang="en-US" altLang="zh-CN" b="0" i="0" u="none" strike="noStrike" baseline="0" smtClean="0">
                <a:latin typeface="Times New Roman" panose="02020603050405020304"/>
              </a:rPr>
              <a:t>, buffer, strlen(buffer)+1</a:t>
            </a:r>
            <a:r>
              <a:rPr lang="en-US" altLang="zh-CN" b="0" i="0" u="none" strike="noStrike" baseline="0" smtClean="0">
                <a:latin typeface="Times New Roman" panose="02020603050405020304"/>
              </a:rPr>
              <a:t>);     /</a:t>
            </a:r>
            <a:r>
              <a:rPr lang="zh-CN" altLang="en-US" b="0" i="0" u="none" strike="noStrike" baseline="0" smtClean="0">
                <a:latin typeface="Times New Roman" panose="02020603050405020304"/>
              </a:rPr>
              <a:t>*发给客户端*</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16</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	</a:t>
            </a:r>
            <a:endParaRPr lang="zh-CN" altLang="en-US" b="0" i="0" u="none" strike="noStrike" baseline="0" smtClean="0">
              <a:latin typeface="Times New Roman" panose="020206030504050203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7.3.4  </a:t>
            </a:r>
            <a:r>
              <a:rPr lang="zh-CN" altLang="en-US" b="0" i="0" u="none" strike="noStrike" kern="1800" baseline="0" smtClean="0">
                <a:latin typeface="Times New Roman" panose="02020603050405020304"/>
                <a:ea typeface="黑体" panose="02010609060101010101" charset="-122"/>
              </a:rPr>
              <a:t>客户端的网络程序</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客户端的程序十分简单，建立一个流式套接字后，将服务器的地址和端口绑定到套接字描述符上。然后连接服务器，进程处理。最后关闭连接。</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7.3.5  </a:t>
            </a:r>
            <a:r>
              <a:rPr lang="zh-CN" altLang="en-US" b="0" i="0" u="none" strike="noStrike" kern="1800" baseline="0" smtClean="0">
                <a:latin typeface="Times New Roman" panose="02020603050405020304"/>
                <a:ea typeface="黑体" panose="02010609060101010101" charset="-122"/>
              </a:rPr>
              <a:t>客户端读取和显示字符串</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客户端从标准输入读取数据到缓冲区</a:t>
            </a:r>
            <a:r>
              <a:rPr lang="en-US" altLang="zh-CN" b="0" i="0" u="none" strike="noStrike" baseline="0" smtClean="0">
                <a:latin typeface="Times New Roman" panose="02020603050405020304"/>
              </a:rPr>
              <a:t>buffer</a:t>
            </a:r>
            <a:r>
              <a:rPr lang="zh-CN" altLang="en-US" b="0" i="0" u="none" strike="noStrike" baseline="0" smtClean="0">
                <a:latin typeface="Times New Roman" panose="02020603050405020304"/>
              </a:rPr>
              <a:t>中，发送到服务器端。然后从服务器端读取服务器的响应，将数据发送到标准输出。</a:t>
            </a:r>
            <a:endParaRPr lang="zh-CN" altLang="en-US" b="0" i="0" u="none" strike="noStrike" baseline="0" smtClean="0">
              <a:latin typeface="Times New Roman" panose="020206030504050203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7.3.6  </a:t>
            </a:r>
            <a:r>
              <a:rPr lang="zh-CN" altLang="en-US" b="0" i="0" u="none" strike="noStrike" kern="1800" baseline="0" smtClean="0">
                <a:latin typeface="Times New Roman" panose="02020603050405020304"/>
                <a:ea typeface="黑体" panose="02010609060101010101" charset="-122"/>
              </a:rPr>
              <a:t>编译运行程序</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服务器的网络程序保存为文件</a:t>
            </a:r>
            <a:r>
              <a:rPr lang="en-US" altLang="zh-CN" b="0" i="0" u="none" strike="noStrike" baseline="0" smtClean="0">
                <a:latin typeface="Times New Roman" panose="02020603050405020304"/>
              </a:rPr>
              <a:t>tcp_server.c</a:t>
            </a:r>
            <a:r>
              <a:rPr lang="zh-CN" altLang="en-US" b="0" i="0" u="none" strike="noStrike" baseline="0" smtClean="0">
                <a:latin typeface="Times New Roman" panose="02020603050405020304"/>
              </a:rPr>
              <a:t>、客户端的网络程序保存为</a:t>
            </a:r>
            <a:r>
              <a:rPr lang="en-US" altLang="zh-CN" b="0" i="0" u="none" strike="noStrike" baseline="0" smtClean="0">
                <a:latin typeface="Times New Roman" panose="02020603050405020304"/>
              </a:rPr>
              <a:t>tcp_client.c</a:t>
            </a:r>
            <a:r>
              <a:rPr lang="zh-CN" altLang="en-US" b="0" i="0" u="none" strike="noStrike" baseline="0" smtClean="0">
                <a:latin typeface="Times New Roman" panose="02020603050405020304"/>
              </a:rPr>
              <a:t>、客户端和服务器的字符串处理保存为文件</a:t>
            </a:r>
            <a:r>
              <a:rPr lang="en-US" altLang="zh-CN" b="0" i="0" u="none" strike="noStrike" baseline="0" smtClean="0">
                <a:latin typeface="Times New Roman" panose="02020603050405020304"/>
              </a:rPr>
              <a:t>tcp_proccess.c</a:t>
            </a:r>
            <a:r>
              <a:rPr lang="zh-CN" altLang="en-US" b="0" i="0" u="none" strike="noStrike" baseline="0" smtClean="0">
                <a:latin typeface="Times New Roman" panose="02020603050405020304"/>
              </a:rPr>
              <a:t>，建立</a:t>
            </a:r>
            <a:r>
              <a:rPr lang="en-US" altLang="zh-CN" b="0" i="0" u="none" strike="noStrike" baseline="0" smtClean="0">
                <a:latin typeface="Times New Roman" panose="02020603050405020304"/>
              </a:rPr>
              <a:t>Makefile</a:t>
            </a:r>
            <a:r>
              <a:rPr lang="zh-CN" altLang="en-US" b="0" i="0" u="none" strike="noStrike" baseline="0" smtClean="0">
                <a:latin typeface="Times New Roman" panose="02020603050405020304"/>
              </a:rPr>
              <a:t>文件：</a:t>
            </a:r>
            <a:endParaRPr lang="zh-CN" altLang="en-US" b="0" i="0" u="none" strike="noStrike" baseline="0" smtClean="0">
              <a:latin typeface="Times New Roman" panose="020206030504050203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7.4  </a:t>
            </a:r>
            <a:r>
              <a:rPr lang="zh-CN" altLang="en-US" b="0" i="0" u="none" strike="noStrike" kern="1800" baseline="0" smtClean="0">
                <a:latin typeface="Times New Roman" panose="02020603050405020304"/>
                <a:ea typeface="黑体" panose="02010609060101010101" charset="-122"/>
              </a:rPr>
              <a:t>截取信号的例子</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r>
              <a:rPr lang="en-US" altLang="zh-CN"/>
              <a:t>7.4.1  </a:t>
            </a:r>
            <a:r>
              <a:rPr lang="zh-CN" altLang="zh-CN" smtClean="0"/>
              <a:t>信号处理</a:t>
            </a:r>
            <a:endParaRPr lang="en-US" altLang="zh-CN" smtClean="0"/>
          </a:p>
          <a:p>
            <a:r>
              <a:rPr lang="en-US" altLang="zh-CN"/>
              <a:t>7.4.2  </a:t>
            </a:r>
            <a:r>
              <a:rPr lang="zh-CN" altLang="zh-CN"/>
              <a:t>信号</a:t>
            </a:r>
            <a:r>
              <a:rPr lang="en-US" altLang="zh-CN" smtClean="0"/>
              <a:t>SIGPIPE</a:t>
            </a:r>
            <a:endParaRPr lang="en-US" altLang="zh-CN" smtClean="0"/>
          </a:p>
          <a:p>
            <a:r>
              <a:rPr lang="en-US" altLang="zh-CN"/>
              <a:t>7.4.3  </a:t>
            </a:r>
            <a:r>
              <a:rPr lang="zh-CN" altLang="zh-CN"/>
              <a:t>信号</a:t>
            </a:r>
            <a:r>
              <a:rPr lang="en-US" altLang="zh-CN"/>
              <a:t>SIGINT</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7.4.1  </a:t>
            </a:r>
            <a:r>
              <a:rPr lang="zh-CN" altLang="en-US" b="0" i="0" u="none" strike="noStrike" kern="1800" baseline="0" smtClean="0">
                <a:latin typeface="Times New Roman" panose="02020603050405020304"/>
                <a:ea typeface="黑体" panose="02010609060101010101" charset="-122"/>
              </a:rPr>
              <a:t>信号处理</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panose="02020603050405020304"/>
              </a:rPr>
              <a:t>信号是发生某件事情时的一个通知。信号将事件发送给相关的进程，相关进程可以对信号进行捕捉并处理。信号的捕捉由系统自动完成，信号处理函数的注册通过函数</a:t>
            </a:r>
            <a:r>
              <a:rPr lang="en-US" altLang="zh-CN" b="0" i="0" u="none" strike="noStrike" baseline="0" smtClean="0">
                <a:latin typeface="Times New Roman" panose="02020603050405020304"/>
              </a:rPr>
              <a:t>signal()</a:t>
            </a:r>
            <a:r>
              <a:rPr lang="zh-CN" altLang="en-US" b="0" i="0" u="none" strike="noStrike" baseline="0" smtClean="0">
                <a:latin typeface="Times New Roman" panose="02020603050405020304"/>
              </a:rPr>
              <a:t>完成。函数</a:t>
            </a:r>
            <a:r>
              <a:rPr lang="en-US" altLang="zh-CN" b="0" i="0" u="none" strike="noStrike" baseline="0" smtClean="0">
                <a:latin typeface="Times New Roman" panose="02020603050405020304"/>
              </a:rPr>
              <a:t>signal()</a:t>
            </a:r>
            <a:r>
              <a:rPr lang="zh-CN" altLang="en-US" b="0" i="0" u="none" strike="noStrike" baseline="0" smtClean="0">
                <a:latin typeface="Times New Roman" panose="02020603050405020304"/>
              </a:rPr>
              <a:t>的原型为：</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#include &lt;signal.h&gt;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typedef void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sighandler_t)(int);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sighandler_t signal(int signum, sighandler_t handler);</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7.1  </a:t>
            </a:r>
            <a:r>
              <a:rPr lang="zh-CN" altLang="en-US" b="0" i="0" u="none" strike="noStrike" kern="1800" baseline="0" smtClean="0">
                <a:latin typeface="Times New Roman" panose="02020603050405020304"/>
                <a:ea typeface="黑体" panose="02010609060101010101" charset="-122"/>
              </a:rPr>
              <a:t>套接字编程基础知识</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a:bodyPr>
          <a:lstStyle/>
          <a:p>
            <a:r>
              <a:rPr lang="zh-CN"/>
              <a:t>什么是套接字？</a:t>
            </a:r>
            <a:endParaRPr lang="zh-CN"/>
          </a:p>
          <a:p>
            <a:pPr lvl="0" algn="l"/>
            <a:r>
              <a:rPr lang="zh-CN" altLang="en-US" sz="2700" smtClean="0">
                <a:latin typeface="Times New Roman" panose="02020603050405020304"/>
              </a:rPr>
              <a:t>1982 - Berkeley Software Distributions 操作系统引入了sockets 作为本地进程之间通信的接口</a:t>
            </a:r>
            <a:endParaRPr lang="zh-CN" altLang="en-US" sz="2700" smtClean="0">
              <a:latin typeface="Times New Roman" panose="02020603050405020304"/>
            </a:endParaRPr>
          </a:p>
          <a:p>
            <a:pPr lvl="0" algn="l"/>
            <a:r>
              <a:rPr lang="zh-CN" altLang="en-US" sz="2700" smtClean="0">
                <a:latin typeface="Times New Roman" panose="02020603050405020304"/>
              </a:rPr>
              <a:t>1986 - Berkeley 扩展了socket 接口使之支持UNIX 下的TCP/IP 通信</a:t>
            </a:r>
            <a:endParaRPr lang="zh-CN" altLang="en-US" sz="2700" smtClean="0">
              <a:latin typeface="Times New Roman" panose="02020603050405020304"/>
            </a:endParaRPr>
          </a:p>
          <a:p>
            <a:pPr lvl="1" algn="l"/>
            <a:r>
              <a:rPr lang="zh-CN" altLang="en-US" sz="1870" dirty="0">
                <a:sym typeface="+mn-ea"/>
              </a:rPr>
              <a:t>是一个编程接口</a:t>
            </a:r>
            <a:endParaRPr lang="en-US" altLang="zh-CN" sz="1870"/>
          </a:p>
          <a:p>
            <a:pPr lvl="1" algn="l"/>
            <a:r>
              <a:rPr lang="en-US" altLang="zh-CN" sz="1870" dirty="0" err="1">
                <a:sym typeface="+mn-ea"/>
              </a:rPr>
              <a:t>是一种特殊的文件描述符</a:t>
            </a:r>
            <a:endParaRPr lang="en-US" altLang="zh-CN" sz="1870" dirty="0" err="1">
              <a:sym typeface="+mn-ea"/>
            </a:endParaRPr>
          </a:p>
          <a:p>
            <a:pPr lvl="1" algn="l"/>
            <a:r>
              <a:rPr lang="zh-CN" altLang="en-US" sz="1870" dirty="0">
                <a:sym typeface="+mn-ea"/>
              </a:rPr>
              <a:t>并不仅限于</a:t>
            </a:r>
            <a:r>
              <a:rPr lang="en-US" altLang="zh-CN" sz="1870">
                <a:sym typeface="+mn-ea"/>
              </a:rPr>
              <a:t>TCP/IP</a:t>
            </a:r>
            <a:endParaRPr lang="zh-CN" altLang="en-US" sz="1870"/>
          </a:p>
          <a:p>
            <a:pPr lvl="1" algn="l"/>
            <a:r>
              <a:rPr lang="zh-CN" altLang="en-US" sz="1870" dirty="0">
                <a:sym typeface="+mn-ea"/>
              </a:rPr>
              <a:t>通信协议</a:t>
            </a:r>
            <a:endParaRPr lang="en-US" altLang="zh-CN" sz="1870"/>
          </a:p>
          <a:p>
            <a:pPr lvl="1" algn="l"/>
            <a:r>
              <a:rPr lang="zh-CN" altLang="en-US" sz="1870" dirty="0">
                <a:sym typeface="+mn-ea"/>
              </a:rPr>
              <a:t>面向连接</a:t>
            </a:r>
            <a:r>
              <a:rPr lang="en-US" altLang="zh-CN" sz="1870">
                <a:sym typeface="+mn-ea"/>
              </a:rPr>
              <a:t> (Transmission Control Protocol - TCP/IP)</a:t>
            </a:r>
            <a:endParaRPr lang="en-US" altLang="zh-CN" sz="1870"/>
          </a:p>
          <a:p>
            <a:pPr lvl="1" algn="l"/>
            <a:r>
              <a:rPr lang="zh-CN" altLang="en-US" sz="1870" dirty="0">
                <a:sym typeface="+mn-ea"/>
              </a:rPr>
              <a:t>无连接 </a:t>
            </a:r>
            <a:r>
              <a:rPr lang="en-US" altLang="zh-CN" sz="1870">
                <a:sym typeface="+mn-ea"/>
              </a:rPr>
              <a:t>(User Datagram Protocol -UDP </a:t>
            </a:r>
            <a:r>
              <a:rPr lang="zh-CN" altLang="en-US" sz="1870" dirty="0">
                <a:sym typeface="+mn-ea"/>
              </a:rPr>
              <a:t>和</a:t>
            </a:r>
            <a:r>
              <a:rPr lang="en-US" altLang="zh-CN" sz="1870">
                <a:sym typeface="+mn-ea"/>
              </a:rPr>
              <a:t> Inter-network Packet Exchange - IPX)</a:t>
            </a:r>
            <a:endParaRPr lang="en-US" altLang="zh-CN" sz="1870"/>
          </a:p>
          <a:p>
            <a:pPr lvl="0" algn="l"/>
            <a:endParaRPr lang="zh-CN" altLang="en-US" sz="2700" smtClean="0">
              <a:latin typeface="Times New Roman" panose="02020603050405020304"/>
            </a:endParaRPr>
          </a:p>
          <a:p>
            <a:pPr lvl="0" algn="l"/>
            <a:endParaRPr lang="zh-CN" altLang="en-US" sz="2700" smtClean="0">
              <a:latin typeface="Times New Roman" panose="020206030504050203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7.4.2  </a:t>
            </a:r>
            <a:r>
              <a:rPr lang="zh-CN" altLang="en-US" b="0" i="0" u="none" strike="noStrike" kern="1800" baseline="0" smtClean="0">
                <a:latin typeface="Times New Roman" panose="02020603050405020304"/>
                <a:ea typeface="黑体" panose="02010609060101010101" charset="-122"/>
              </a:rPr>
              <a:t>信号</a:t>
            </a:r>
            <a:r>
              <a:rPr lang="en-US" altLang="zh-CN" b="0" i="0" u="none" strike="noStrike" kern="1800" baseline="0" smtClean="0">
                <a:latin typeface="Times New Roman" panose="02020603050405020304"/>
                <a:ea typeface="黑体" panose="02010609060101010101" charset="-122"/>
              </a:rPr>
              <a:t>SIGPIPE</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如果正在写入套接字的时候，当读取端已经关闭时，可以得到一个</a:t>
            </a:r>
            <a:r>
              <a:rPr lang="en-US" altLang="zh-CN" b="0" i="0" u="none" strike="noStrike" baseline="0" smtClean="0">
                <a:latin typeface="Times New Roman" panose="02020603050405020304"/>
              </a:rPr>
              <a:t>SIGPIPE</a:t>
            </a:r>
            <a:r>
              <a:rPr lang="zh-CN" altLang="en-US" b="0" i="0" u="none" strike="noStrike" baseline="0" smtClean="0">
                <a:latin typeface="Times New Roman" panose="02020603050405020304"/>
              </a:rPr>
              <a:t>信号。信号</a:t>
            </a:r>
            <a:r>
              <a:rPr lang="en-US" altLang="zh-CN" b="0" i="0" u="none" strike="noStrike" baseline="0" smtClean="0">
                <a:latin typeface="Times New Roman" panose="02020603050405020304"/>
              </a:rPr>
              <a:t>SIGPIPE</a:t>
            </a:r>
            <a:r>
              <a:rPr lang="zh-CN" altLang="en-US" b="0" i="0" u="none" strike="noStrike" baseline="0" smtClean="0">
                <a:latin typeface="Times New Roman" panose="02020603050405020304"/>
              </a:rPr>
              <a:t>会终止当前进程，因为信号系统在调用系统默认处理方式之前会先调用用户注册的函数，所以可以通过注册</a:t>
            </a:r>
            <a:r>
              <a:rPr lang="en-US" altLang="zh-CN" b="0" i="0" u="none" strike="noStrike" baseline="0" smtClean="0">
                <a:latin typeface="Times New Roman" panose="02020603050405020304"/>
              </a:rPr>
              <a:t>SIGPIPE</a:t>
            </a:r>
            <a:r>
              <a:rPr lang="zh-CN" altLang="en-US" b="0" i="0" u="none" strike="noStrike" baseline="0" smtClean="0">
                <a:latin typeface="Times New Roman" panose="02020603050405020304"/>
              </a:rPr>
              <a:t>信号的处理函数来获取这个信号，并进行相应的处理。</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7.4.3  </a:t>
            </a:r>
            <a:r>
              <a:rPr lang="zh-CN" altLang="en-US" b="0" i="0" u="none" strike="noStrike" kern="1800" baseline="0" smtClean="0">
                <a:latin typeface="Times New Roman" panose="02020603050405020304"/>
                <a:ea typeface="黑体" panose="02010609060101010101" charset="-122"/>
              </a:rPr>
              <a:t>信号</a:t>
            </a:r>
            <a:r>
              <a:rPr lang="en-US" altLang="zh-CN" b="0" i="0" u="none" strike="noStrike" kern="1800" baseline="0" smtClean="0">
                <a:latin typeface="Times New Roman" panose="02020603050405020304"/>
                <a:ea typeface="黑体" panose="02010609060101010101" charset="-122"/>
              </a:rPr>
              <a:t>SIGINT</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panose="02020603050405020304"/>
              </a:rPr>
              <a:t>信号</a:t>
            </a:r>
            <a:r>
              <a:rPr lang="en-US" altLang="zh-CN" b="0" i="0" u="none" strike="noStrike" baseline="0" smtClean="0">
                <a:latin typeface="Times New Roman" panose="02020603050405020304"/>
              </a:rPr>
              <a:t>SIGINT</a:t>
            </a:r>
            <a:r>
              <a:rPr lang="zh-CN" altLang="en-US" b="0" i="0" u="none" strike="noStrike" baseline="0" smtClean="0">
                <a:latin typeface="Times New Roman" panose="02020603050405020304"/>
              </a:rPr>
              <a:t>通常是由</a:t>
            </a:r>
            <a:r>
              <a:rPr lang="en-US" altLang="zh-CN" b="0" i="0" u="none" strike="noStrike" baseline="0" smtClean="0">
                <a:latin typeface="Times New Roman" panose="02020603050405020304"/>
              </a:rPr>
              <a:t>Ctrl+C</a:t>
            </a:r>
            <a:r>
              <a:rPr lang="zh-CN" altLang="en-US" b="0" i="0" u="none" strike="noStrike" baseline="0" smtClean="0">
                <a:latin typeface="Times New Roman" panose="02020603050405020304"/>
              </a:rPr>
              <a:t>终止进程造成的，与</a:t>
            </a:r>
            <a:r>
              <a:rPr lang="en-US" altLang="zh-CN" b="0" i="0" u="none" strike="noStrike" baseline="0" smtClean="0">
                <a:latin typeface="Times New Roman" panose="02020603050405020304"/>
              </a:rPr>
              <a:t>Ctrl+C</a:t>
            </a:r>
            <a:r>
              <a:rPr lang="zh-CN" altLang="en-US" b="0" i="0" u="none" strike="noStrike" baseline="0" smtClean="0">
                <a:latin typeface="Times New Roman" panose="02020603050405020304"/>
              </a:rPr>
              <a:t>一致，</a:t>
            </a:r>
            <a:r>
              <a:rPr lang="en-US" altLang="zh-CN" b="0" i="0" u="none" strike="noStrike" baseline="0" smtClean="0">
                <a:latin typeface="Times New Roman" panose="02020603050405020304"/>
              </a:rPr>
              <a:t>kill</a:t>
            </a:r>
            <a:r>
              <a:rPr lang="zh-CN" altLang="en-US" b="0" i="0" u="none" strike="noStrike" baseline="0" smtClean="0">
                <a:latin typeface="Times New Roman" panose="02020603050405020304"/>
              </a:rPr>
              <a:t>命令默认发送</a:t>
            </a:r>
            <a:r>
              <a:rPr lang="en-US" altLang="zh-CN" b="0" i="0" u="none" strike="noStrike" baseline="0" smtClean="0">
                <a:latin typeface="Times New Roman" panose="02020603050405020304"/>
              </a:rPr>
              <a:t>SIGINT</a:t>
            </a:r>
            <a:r>
              <a:rPr lang="zh-CN" altLang="en-US" b="0" i="0" u="none" strike="noStrike" baseline="0" smtClean="0">
                <a:latin typeface="Times New Roman" panose="02020603050405020304"/>
              </a:rPr>
              <a:t>信号，用于终止进程运行向当前活动的进程发送这个信号。</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void sig_int(int sign)</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printf("Catch a SIGINT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signal\n");</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释放资源</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	</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signal(SIGINT, sig_pipe);</a:t>
            </a:r>
            <a:endParaRPr lang="zh-CN" altLang="en-US" b="0" i="0" u="none" strike="noStrike" baseline="0" smtClean="0">
              <a:latin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7.1.1  </a:t>
            </a:r>
            <a:r>
              <a:rPr lang="zh-CN" altLang="en-US" b="0" i="0" u="none" strike="noStrike" kern="1800" baseline="0" smtClean="0">
                <a:latin typeface="Times New Roman" panose="02020603050405020304"/>
                <a:ea typeface="黑体" panose="02010609060101010101" charset="-122"/>
              </a:rPr>
              <a:t>套接字地址结构</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进行套接字编程需要指定套接字的地址作为参数，不同的协议族有不同的地址结构定义方式。这些地址结构通常以</a:t>
            </a:r>
            <a:r>
              <a:rPr lang="en-US" altLang="zh-CN" b="0" i="0" u="none" strike="noStrike" baseline="0" smtClean="0">
                <a:latin typeface="Times New Roman" panose="02020603050405020304"/>
              </a:rPr>
              <a:t>sockaddr_</a:t>
            </a:r>
            <a:r>
              <a:rPr lang="zh-CN" altLang="en-US" b="0" i="0" u="none" strike="noStrike" baseline="0" smtClean="0">
                <a:latin typeface="Times New Roman" panose="02020603050405020304"/>
              </a:rPr>
              <a:t>开头，每一个协议族有一个唯一的</a:t>
            </a:r>
            <a:r>
              <a:rPr lang="zh-CN" altLang="en-US" b="0" i="0" u="none" strike="noStrike" baseline="0" smtClean="0">
                <a:latin typeface="Times New Roman" panose="02020603050405020304"/>
              </a:rPr>
              <a:t>后缀。</a:t>
            </a:r>
            <a:endParaRPr lang="en-US" altLang="zh-CN" b="0" i="0" u="none" strike="noStrike" baseline="0" smtClean="0">
              <a:latin typeface="Times New Roman" panose="02020603050405020304"/>
            </a:endParaRPr>
          </a:p>
          <a:p>
            <a:pPr lvl="0"/>
            <a:r>
              <a:rPr lang="en-US" altLang="zh-CN"/>
              <a:t>1</a:t>
            </a:r>
            <a:r>
              <a:rPr lang="zh-CN" altLang="zh-CN"/>
              <a:t>．通用套接</a:t>
            </a:r>
            <a:r>
              <a:rPr lang="zh-CN" altLang="zh-CN"/>
              <a:t>字</a:t>
            </a:r>
            <a:r>
              <a:rPr lang="zh-CN" altLang="zh-CN" smtClean="0"/>
              <a:t>数据结构</a:t>
            </a:r>
            <a:endParaRPr lang="en-US" altLang="zh-CN" smtClean="0"/>
          </a:p>
          <a:p>
            <a:pPr lvl="0"/>
            <a:r>
              <a:rPr lang="en-US" altLang="zh-CN"/>
              <a:t>2</a:t>
            </a:r>
            <a:r>
              <a:rPr lang="zh-CN" altLang="zh-CN"/>
              <a:t>．实际使用的套接字数据结构</a:t>
            </a:r>
            <a:endParaRPr lang="zh-CN" altLang="en-US" b="0" i="0" u="none" strike="noStrike" baseline="0" smtClean="0">
              <a:latin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1</a:t>
            </a:r>
            <a:r>
              <a:rPr lang="zh-CN" altLang="en-US" b="0" i="0" u="none" strike="noStrike" kern="1800" baseline="0" smtClean="0">
                <a:latin typeface="Times New Roman" panose="02020603050405020304"/>
                <a:ea typeface="黑体" panose="02010609060101010101" charset="-122"/>
              </a:rPr>
              <a:t>．通用套接字数据结构</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panose="02020603050405020304"/>
              </a:rPr>
              <a:t>通用的套接字地址类型的定义如下，它可以在不同协议族之间进行强制转换。</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struct sockaddr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套接字地址结构</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sa_family_t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sa_family;</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协议族</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char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sa_data[14];</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协议族数据</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a:t>
            </a:r>
            <a:endParaRPr lang="zh-CN" altLang="en-US" b="0" i="0" u="none" strike="noStrike" baseline="0" smtClean="0">
              <a:latin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2</a:t>
            </a:r>
            <a:r>
              <a:rPr lang="zh-CN" altLang="en-US" b="0" i="0" u="none" strike="noStrike" kern="1800" baseline="0" smtClean="0">
                <a:latin typeface="Times New Roman" panose="02020603050405020304"/>
                <a:ea typeface="黑体" panose="02010609060101010101" charset="-122"/>
              </a:rPr>
              <a:t>．实际使用的套接字数据结构</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panose="02020603050405020304"/>
              </a:rPr>
              <a:t>在网络程序设计中所使用的函数中几乎所有的套接字函数都用这个结构作为参数，例如</a:t>
            </a:r>
            <a:r>
              <a:rPr lang="en-US" altLang="zh-CN" b="0" i="0" u="none" strike="noStrike" baseline="0" smtClean="0">
                <a:latin typeface="Times New Roman" panose="02020603050405020304"/>
              </a:rPr>
              <a:t>bind()</a:t>
            </a:r>
            <a:r>
              <a:rPr lang="zh-CN" altLang="en-US" b="0" i="0" u="none" strike="noStrike" baseline="0" smtClean="0">
                <a:latin typeface="Times New Roman" panose="02020603050405020304"/>
              </a:rPr>
              <a:t>函数的原型为：</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bind(int   sockfd,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套接字文件描述符</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const  struct  sockaddr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my_addr,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套接字地址结构</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socklen_t     addrlen);</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套接字地址结构的长度</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zh-CN" altLang="en-US" b="0" i="0" u="none" strike="noStrike" baseline="0" smtClean="0">
              <a:latin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panose="02020603050405020304"/>
                <a:ea typeface="黑体" panose="02010609060101010101" charset="-122"/>
              </a:rPr>
              <a:t>3</a:t>
            </a:r>
            <a:r>
              <a:rPr lang="zh-CN" altLang="en-US" b="0" i="0" u="none" strike="noStrike" kern="1800" baseline="0" smtClean="0">
                <a:latin typeface="Times New Roman" panose="02020603050405020304"/>
                <a:ea typeface="黑体" panose="02010609060101010101" charset="-122"/>
              </a:rPr>
              <a:t>．结构</a:t>
            </a:r>
            <a:r>
              <a:rPr lang="en-US" altLang="zh-CN" b="0" i="0" u="none" strike="noStrike" kern="1800" baseline="0" smtClean="0">
                <a:latin typeface="Times New Roman" panose="02020603050405020304"/>
                <a:ea typeface="黑体" panose="02010609060101010101" charset="-122"/>
              </a:rPr>
              <a:t>sockaddr</a:t>
            </a:r>
            <a:r>
              <a:rPr lang="zh-CN" altLang="en-US" b="0" i="0" u="none" strike="noStrike" kern="1800" baseline="0" smtClean="0">
                <a:latin typeface="Times New Roman" panose="02020603050405020304"/>
                <a:ea typeface="黑体" panose="02010609060101010101" charset="-122"/>
              </a:rPr>
              <a:t>和结构</a:t>
            </a:r>
            <a:r>
              <a:rPr lang="en-US" altLang="zh-CN" b="0" i="0" u="none" strike="noStrike" kern="1800" baseline="0" smtClean="0">
                <a:latin typeface="Times New Roman" panose="02020603050405020304"/>
                <a:ea typeface="黑体" panose="02010609060101010101" charset="-122"/>
              </a:rPr>
              <a:t>sockaddr_in</a:t>
            </a:r>
            <a:r>
              <a:rPr lang="zh-CN" altLang="en-US" b="0" i="0" u="none" strike="noStrike" kern="1800" baseline="0" smtClean="0">
                <a:latin typeface="Times New Roman" panose="02020603050405020304"/>
                <a:ea typeface="黑体" panose="02010609060101010101" charset="-122"/>
              </a:rPr>
              <a:t>的关系</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结构</a:t>
            </a:r>
            <a:r>
              <a:rPr lang="en-US" altLang="zh-CN" b="0" i="0" u="none" strike="noStrike" baseline="0" smtClean="0">
                <a:latin typeface="Times New Roman" panose="02020603050405020304"/>
              </a:rPr>
              <a:t>struct sockaddr</a:t>
            </a:r>
            <a:r>
              <a:rPr lang="zh-CN" altLang="en-US" b="0" i="0" u="none" strike="noStrike" baseline="0" smtClean="0">
                <a:latin typeface="Times New Roman" panose="02020603050405020304"/>
              </a:rPr>
              <a:t>和结构</a:t>
            </a:r>
            <a:r>
              <a:rPr lang="en-US" altLang="zh-CN" b="0" i="0" u="none" strike="noStrike" baseline="0" smtClean="0">
                <a:latin typeface="Times New Roman" panose="02020603050405020304"/>
              </a:rPr>
              <a:t>struct sockaddr_in</a:t>
            </a:r>
            <a:r>
              <a:rPr lang="zh-CN" altLang="en-US" b="0" i="0" u="none" strike="noStrike" baseline="0" smtClean="0">
                <a:latin typeface="Times New Roman" panose="02020603050405020304"/>
              </a:rPr>
              <a:t>是一个同样大小的结构。</a:t>
            </a:r>
            <a:endParaRPr lang="zh-CN" altLang="en-US" b="0" i="0" u="none" strike="noStrike" baseline="0" smtClean="0">
              <a:latin typeface="Times New Roman" panose="02020603050405020304"/>
            </a:endParaRPr>
          </a:p>
        </p:txBody>
      </p:sp>
      <p:pic>
        <p:nvPicPr>
          <p:cNvPr id="1026" name="Picture 2" descr="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11960" y="2060848"/>
            <a:ext cx="4065499" cy="460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p="http://schemas.openxmlformats.org/presentationml/2006/main">
  <p:tag name="REFSHAPE" val="463017540"/>
  <p:tag name="KSO_WM_UNIT_PLACING_PICTURE_USER_VIEWPORT" val="{&quot;height&quot;:4894,&quot;width&quot;:1599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第1章  Linux操作系统概述</Template>
  <TotalTime>0</TotalTime>
  <Words>7490</Words>
  <Application>WPS 演示</Application>
  <PresentationFormat>全屏显示(4:3)</PresentationFormat>
  <Paragraphs>343</Paragraphs>
  <Slides>51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51</vt:i4>
      </vt:variant>
    </vt:vector>
  </HeadingPairs>
  <TitlesOfParts>
    <vt:vector size="64" baseType="lpstr">
      <vt:lpstr>Arial</vt:lpstr>
      <vt:lpstr>宋体</vt:lpstr>
      <vt:lpstr>Wingdings</vt:lpstr>
      <vt:lpstr>Wingdings 3</vt:lpstr>
      <vt:lpstr>Verdana</vt:lpstr>
      <vt:lpstr>Wingdings 2</vt:lpstr>
      <vt:lpstr>Times New Roman</vt:lpstr>
      <vt:lpstr>黑体</vt:lpstr>
      <vt:lpstr>Lucida Sans Unicode</vt:lpstr>
      <vt:lpstr>微软雅黑</vt:lpstr>
      <vt:lpstr>Arial Unicode MS</vt:lpstr>
      <vt:lpstr>Calibri</vt:lpstr>
      <vt:lpstr>聚合</vt:lpstr>
      <vt:lpstr>第7章  TCP网络编程基础</vt:lpstr>
      <vt:lpstr>7.1  套接字编程基础知识</vt:lpstr>
      <vt:lpstr>7.1  套接字编程基础知识</vt:lpstr>
      <vt:lpstr>7.1  套接字编程基础知识</vt:lpstr>
      <vt:lpstr>7.1  套接字编程基础知识</vt:lpstr>
      <vt:lpstr>7.1.1  套接字地址结构</vt:lpstr>
      <vt:lpstr>1．通用套接字数据结构</vt:lpstr>
      <vt:lpstr>2．实际使用的套接字数据结构</vt:lpstr>
      <vt:lpstr>3．结构sockaddr和结构sockaddr_in的关系</vt:lpstr>
      <vt:lpstr>7.1.2  用户层和内核层交互过程</vt:lpstr>
      <vt:lpstr>1．向内核传入数据的交互过程</vt:lpstr>
      <vt:lpstr>2．内核传出数据的交互过程</vt:lpstr>
      <vt:lpstr>7.2  TCP网络编程流程</vt:lpstr>
      <vt:lpstr>7.2.1  TCP网络编程架构</vt:lpstr>
      <vt:lpstr>1．服务器端的程序设计模式</vt:lpstr>
      <vt:lpstr>2．客户端的程序设计模式</vt:lpstr>
      <vt:lpstr>3．客户端与服务器的交互过程</vt:lpstr>
      <vt:lpstr>7.2.2  创建网络插口函数socket()</vt:lpstr>
      <vt:lpstr>1．socket()函数介绍</vt:lpstr>
      <vt:lpstr>1．socket()函数介绍</vt:lpstr>
      <vt:lpstr>2．应用层函数socket()和内核函数之间的关系</vt:lpstr>
      <vt:lpstr>7.2.3  绑定一个地址端口对bind()</vt:lpstr>
      <vt:lpstr>1．bind()函数介绍</vt:lpstr>
      <vt:lpstr>2．bind()函数的例子</vt:lpstr>
      <vt:lpstr>3．应用层bind()函数和内核函数之间的关系</vt:lpstr>
      <vt:lpstr>7.2.4  监听本地端口listen</vt:lpstr>
      <vt:lpstr>1．listen()函数介绍</vt:lpstr>
      <vt:lpstr>2．listen()函数的例子</vt:lpstr>
      <vt:lpstr>3．应用层listen()函数和内核函数之间的关系</vt:lpstr>
      <vt:lpstr>7.2.5  接受一个网络请求accept()</vt:lpstr>
      <vt:lpstr>1．accept()函数介绍</vt:lpstr>
      <vt:lpstr>2．accept()函数的例子</vt:lpstr>
      <vt:lpstr>3．应用层accept()函数和内核函数之间的关系</vt:lpstr>
      <vt:lpstr>7.2.6  连接目标网络服务器connect()</vt:lpstr>
      <vt:lpstr>1．connect()函数介绍</vt:lpstr>
      <vt:lpstr>2．connect()函数的例子</vt:lpstr>
      <vt:lpstr>3．应用层connect()函数和内核函数之间的关系</vt:lpstr>
      <vt:lpstr>7.2.7  写入数据函数write()</vt:lpstr>
      <vt:lpstr>7.2.8  读取数据函数read()</vt:lpstr>
      <vt:lpstr>7.2.9  关闭套接字函数</vt:lpstr>
      <vt:lpstr>7.3  服务器/客户端的简单例子</vt:lpstr>
      <vt:lpstr>7.3.1  例子功能描述</vt:lpstr>
      <vt:lpstr>7.3.2  服务器网络程序</vt:lpstr>
      <vt:lpstr>7.3.3  服务器读取和显示字符串</vt:lpstr>
      <vt:lpstr>7.3.4  客户端的网络程序</vt:lpstr>
      <vt:lpstr>7.3.5  客户端读取和显示字符串</vt:lpstr>
      <vt:lpstr>7.3.6  编译运行程序</vt:lpstr>
      <vt:lpstr>7.4  截取信号的例子</vt:lpstr>
      <vt:lpstr>7.4.1  信号处理</vt:lpstr>
      <vt:lpstr>7.4.2  信号SIGPIPE</vt:lpstr>
      <vt:lpstr>7.4.3  信号SIGINT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TCP网络编程基础</dc:title>
  <dc:creator>xu</dc:creator>
  <cp:lastModifiedBy>张立强</cp:lastModifiedBy>
  <cp:revision>8</cp:revision>
  <dcterms:created xsi:type="dcterms:W3CDTF">2014-08-11T11:21:00Z</dcterms:created>
  <dcterms:modified xsi:type="dcterms:W3CDTF">2020-03-27T00:53:20Z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