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87" r:id="rId2"/>
    <p:sldId id="273" r:id="rId3"/>
    <p:sldId id="381" r:id="rId4"/>
    <p:sldId id="262" r:id="rId5"/>
    <p:sldId id="274" r:id="rId6"/>
    <p:sldId id="263" r:id="rId7"/>
    <p:sldId id="278" r:id="rId8"/>
    <p:sldId id="382" r:id="rId9"/>
    <p:sldId id="265" r:id="rId10"/>
    <p:sldId id="281" r:id="rId11"/>
    <p:sldId id="384" r:id="rId12"/>
    <p:sldId id="276" r:id="rId13"/>
    <p:sldId id="282" r:id="rId14"/>
    <p:sldId id="277" r:id="rId15"/>
    <p:sldId id="269" r:id="rId16"/>
    <p:sldId id="385" r:id="rId17"/>
    <p:sldId id="275"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66"/>
    <a:srgbClr val="0070C0"/>
    <a:srgbClr val="FFFFFF"/>
    <a:srgbClr val="4472C4"/>
    <a:srgbClr val="2E48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30" autoAdjust="0"/>
    <p:restoredTop sz="77321" autoAdjust="0"/>
  </p:normalViewPr>
  <p:slideViewPr>
    <p:cSldViewPr snapToGrid="0">
      <p:cViewPr varScale="1">
        <p:scale>
          <a:sx n="84" d="100"/>
          <a:sy n="84" d="100"/>
        </p:scale>
        <p:origin x="846" y="60"/>
      </p:cViewPr>
      <p:guideLst/>
    </p:cSldViewPr>
  </p:slideViewPr>
  <p:outlineViewPr>
    <p:cViewPr>
      <p:scale>
        <a:sx n="33" d="100"/>
        <a:sy n="33" d="100"/>
      </p:scale>
      <p:origin x="0" y="-7884"/>
    </p:cViewPr>
  </p:outlin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8A6B3-B28F-4EA9-A693-331C21EB272B}" type="datetimeFigureOut">
              <a:rPr lang="zh-CN" altLang="en-US" smtClean="0"/>
              <a:t>2023-05-09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43F37-2748-4905-A8B9-FDF00943D166}" type="slidenum">
              <a:rPr lang="zh-CN" altLang="en-US" smtClean="0"/>
              <a:t>‹#›</a:t>
            </a:fld>
            <a:endParaRPr lang="zh-CN" altLang="en-US"/>
          </a:p>
        </p:txBody>
      </p:sp>
    </p:spTree>
    <p:extLst>
      <p:ext uri="{BB962C8B-B14F-4D97-AF65-F5344CB8AC3E}">
        <p14:creationId xmlns:p14="http://schemas.microsoft.com/office/powerpoint/2010/main" val="237727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861BEF0-B748-41A2-9ABA-1BF9E93F1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E559957D-05BD-4A95-95AF-738F076546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图片来源：</a:t>
            </a:r>
            <a:r>
              <a:rPr lang="en-US" altLang="zh-CN"/>
              <a:t>http://3dciencia.com/blog/?p=163</a:t>
            </a:r>
            <a:endParaRPr lang="zh-CN" altLang="en-US"/>
          </a:p>
        </p:txBody>
      </p:sp>
      <p:sp>
        <p:nvSpPr>
          <p:cNvPr id="7172" name="灯片编号占位符 3">
            <a:extLst>
              <a:ext uri="{FF2B5EF4-FFF2-40B4-BE49-F238E27FC236}">
                <a16:creationId xmlns:a16="http://schemas.microsoft.com/office/drawing/2014/main" id="{61E9E3C4-B4AA-44C0-BD0D-575DEE8BDB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E95318F-B956-4625-9331-795CFBA1A287}" type="slidenum">
              <a:rPr lang="zh-CN" altLang="en-US" smtClean="0"/>
              <a:pPr>
                <a:spcBef>
                  <a:spcPct val="0"/>
                </a:spcBef>
              </a:pPr>
              <a:t>2</a:t>
            </a:fld>
            <a:endParaRPr lang="zh-CN" altLang="en-US"/>
          </a:p>
        </p:txBody>
      </p:sp>
    </p:spTree>
    <p:extLst>
      <p:ext uri="{BB962C8B-B14F-4D97-AF65-F5344CB8AC3E}">
        <p14:creationId xmlns:p14="http://schemas.microsoft.com/office/powerpoint/2010/main" val="371999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F1DB0CF-F5A6-4EC7-A6CF-BD755F95F0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A4B619B5-F23B-4EE1-950A-7DF8F93A71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dirty="0">
                <a:latin typeface="Arial" panose="020B0604020202020204" pitchFamily="34" charset="0"/>
                <a:ea typeface="微软雅黑" panose="020B0503020204020204" pitchFamily="34" charset="-122"/>
              </a:rPr>
              <a:t>主要通过</a:t>
            </a:r>
            <a:r>
              <a:rPr lang="en-US" altLang="zh-CN" sz="1200" dirty="0">
                <a:latin typeface="Arial" panose="020B0604020202020204" pitchFamily="34" charset="0"/>
                <a:ea typeface="微软雅黑" panose="020B0503020204020204" pitchFamily="34" charset="-122"/>
              </a:rPr>
              <a:t>4 </a:t>
            </a:r>
            <a:r>
              <a:rPr lang="zh-CN" altLang="en-US" sz="1200" dirty="0">
                <a:latin typeface="Arial" panose="020B0604020202020204" pitchFamily="34" charset="0"/>
                <a:ea typeface="微软雅黑" panose="020B0503020204020204" pitchFamily="34" charset="-122"/>
              </a:rPr>
              <a:t>个步骤完成：</a:t>
            </a:r>
            <a:r>
              <a:rPr lang="en-US" altLang="zh-CN" sz="1200" dirty="0">
                <a:latin typeface="Arial" panose="020B0604020202020204" pitchFamily="34" charset="0"/>
                <a:ea typeface="微软雅黑" panose="020B0503020204020204" pitchFamily="34" charset="-122"/>
              </a:rPr>
              <a:t>1. </a:t>
            </a:r>
            <a:r>
              <a:rPr lang="zh-CN" altLang="en-US" sz="1200" dirty="0">
                <a:latin typeface="Arial" panose="020B0604020202020204" pitchFamily="34" charset="0"/>
                <a:ea typeface="微软雅黑" panose="020B0503020204020204" pitchFamily="34" charset="-122"/>
              </a:rPr>
              <a:t>氨酰</a:t>
            </a:r>
            <a:r>
              <a:rPr lang="en-US" altLang="zh-CN" sz="1200" dirty="0">
                <a:latin typeface="Arial" panose="020B0604020202020204" pitchFamily="34" charset="0"/>
                <a:ea typeface="微软雅黑" panose="020B0503020204020204" pitchFamily="34" charset="-122"/>
              </a:rPr>
              <a:t>-tRNA </a:t>
            </a:r>
            <a:r>
              <a:rPr lang="zh-CN" altLang="en-US" sz="1200" dirty="0">
                <a:latin typeface="Arial" panose="020B0604020202020204" pitchFamily="34" charset="0"/>
                <a:ea typeface="微软雅黑" panose="020B0503020204020204" pitchFamily="34" charset="-122"/>
              </a:rPr>
              <a:t>分子结合到核糖体</a:t>
            </a:r>
            <a:r>
              <a:rPr lang="en-US" altLang="zh-CN" sz="1200" dirty="0">
                <a:latin typeface="Arial" panose="020B0604020202020204" pitchFamily="34" charset="0"/>
                <a:ea typeface="微软雅黑" panose="020B0503020204020204" pitchFamily="34" charset="-122"/>
              </a:rPr>
              <a:t>A </a:t>
            </a:r>
            <a:r>
              <a:rPr lang="zh-CN" altLang="en-US" sz="1200" dirty="0">
                <a:latin typeface="Arial" panose="020B0604020202020204" pitchFamily="34" charset="0"/>
                <a:ea typeface="微软雅黑" panose="020B0503020204020204" pitchFamily="34" charset="-122"/>
              </a:rPr>
              <a:t>位点；</a:t>
            </a:r>
            <a:r>
              <a:rPr lang="en-US" altLang="zh-CN" sz="1200" dirty="0">
                <a:latin typeface="Arial" panose="020B0604020202020204" pitchFamily="34" charset="0"/>
                <a:ea typeface="微软雅黑" panose="020B0503020204020204" pitchFamily="34" charset="-122"/>
              </a:rPr>
              <a:t>2. </a:t>
            </a:r>
            <a:r>
              <a:rPr lang="zh-CN" altLang="en-US" sz="1200" dirty="0">
                <a:latin typeface="Arial" panose="020B0604020202020204" pitchFamily="34" charset="0"/>
                <a:ea typeface="微软雅黑" panose="020B0503020204020204" pitchFamily="34" charset="-122"/>
              </a:rPr>
              <a:t>肽酰转移酶催化形成新的肽键；</a:t>
            </a:r>
            <a:r>
              <a:rPr lang="en-US" altLang="zh-CN" sz="12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核糖体沿</a:t>
            </a:r>
            <a:r>
              <a:rPr lang="en-US" altLang="zh-CN" sz="1200" dirty="0">
                <a:latin typeface="Arial" panose="020B0604020202020204" pitchFamily="34" charset="0"/>
                <a:ea typeface="微软雅黑" panose="020B0503020204020204" pitchFamily="34" charset="-122"/>
              </a:rPr>
              <a:t>mRNA </a:t>
            </a:r>
            <a:r>
              <a:rPr lang="zh-CN" altLang="en-US" sz="1200" dirty="0">
                <a:latin typeface="Arial" panose="020B0604020202020204" pitchFamily="34" charset="0"/>
                <a:ea typeface="微软雅黑" panose="020B0503020204020204" pitchFamily="34" charset="-122"/>
              </a:rPr>
              <a:t>由</a:t>
            </a:r>
            <a:r>
              <a:rPr lang="en-US" altLang="zh-CN" sz="1200" dirty="0">
                <a:latin typeface="Arial" panose="020B0604020202020204" pitchFamily="34" charset="0"/>
                <a:ea typeface="微软雅黑" panose="020B0503020204020204" pitchFamily="34" charset="-122"/>
              </a:rPr>
              <a:t>5′→ 3′</a:t>
            </a:r>
            <a:r>
              <a:rPr lang="zh-CN" altLang="en-US" sz="1200" dirty="0">
                <a:latin typeface="Arial" panose="020B0604020202020204" pitchFamily="34" charset="0"/>
                <a:ea typeface="微软雅黑" panose="020B0503020204020204" pitchFamily="34" charset="-122"/>
              </a:rPr>
              <a:t>准确移动</a:t>
            </a:r>
            <a:r>
              <a:rPr lang="en-US" altLang="zh-CN" sz="1200" dirty="0">
                <a:latin typeface="Arial" panose="020B0604020202020204" pitchFamily="34" charset="0"/>
                <a:ea typeface="微软雅黑" panose="020B0503020204020204" pitchFamily="34" charset="-122"/>
              </a:rPr>
              <a:t>3 </a:t>
            </a:r>
            <a:r>
              <a:rPr lang="zh-CN" altLang="en-US" sz="1200" dirty="0">
                <a:latin typeface="Arial" panose="020B0604020202020204" pitchFamily="34" charset="0"/>
                <a:ea typeface="微软雅黑" panose="020B0503020204020204" pitchFamily="34" charset="-122"/>
              </a:rPr>
              <a:t>个核苷酸的距离；</a:t>
            </a:r>
            <a:r>
              <a:rPr lang="en-US" altLang="zh-CN" sz="1200" dirty="0">
                <a:latin typeface="Arial" panose="020B0604020202020204" pitchFamily="34" charset="0"/>
                <a:ea typeface="微软雅黑" panose="020B0503020204020204" pitchFamily="34" charset="-122"/>
              </a:rPr>
              <a:t>4.E </a:t>
            </a:r>
            <a:r>
              <a:rPr lang="zh-CN" altLang="en-US" sz="1200" dirty="0">
                <a:latin typeface="Arial" panose="020B0604020202020204" pitchFamily="34" charset="0"/>
                <a:ea typeface="微软雅黑" panose="020B0503020204020204" pitchFamily="34" charset="-122"/>
              </a:rPr>
              <a:t>位点</a:t>
            </a:r>
            <a:r>
              <a:rPr lang="en-US" altLang="zh-CN" sz="1200" dirty="0">
                <a:latin typeface="Arial" panose="020B0604020202020204" pitchFamily="34" charset="0"/>
                <a:ea typeface="微软雅黑" panose="020B0503020204020204" pitchFamily="34" charset="-122"/>
              </a:rPr>
              <a:t>tRNA </a:t>
            </a:r>
            <a:r>
              <a:rPr lang="zh-CN" altLang="en-US" sz="1200" dirty="0">
                <a:latin typeface="Arial" panose="020B0604020202020204" pitchFamily="34" charset="0"/>
                <a:ea typeface="微软雅黑" panose="020B0503020204020204" pitchFamily="34" charset="-122"/>
              </a:rPr>
              <a:t>从核糖体释放，另一氨酰</a:t>
            </a:r>
            <a:r>
              <a:rPr lang="en-US" altLang="zh-CN" sz="1200" dirty="0">
                <a:latin typeface="Arial" panose="020B0604020202020204" pitchFamily="34" charset="0"/>
                <a:ea typeface="微软雅黑" panose="020B0503020204020204" pitchFamily="34" charset="-122"/>
              </a:rPr>
              <a:t>tRNA </a:t>
            </a:r>
            <a:r>
              <a:rPr lang="zh-CN" altLang="en-US" sz="1200" dirty="0">
                <a:latin typeface="Arial" panose="020B0604020202020204" pitchFamily="34" charset="0"/>
                <a:ea typeface="微软雅黑" panose="020B0503020204020204" pitchFamily="34" charset="-122"/>
              </a:rPr>
              <a:t>可以结合到</a:t>
            </a:r>
            <a:r>
              <a:rPr lang="en-US" altLang="zh-CN" sz="1200" dirty="0">
                <a:latin typeface="Arial" panose="020B0604020202020204" pitchFamily="34" charset="0"/>
                <a:ea typeface="微软雅黑" panose="020B0503020204020204" pitchFamily="34" charset="-122"/>
              </a:rPr>
              <a:t>A </a:t>
            </a:r>
            <a:r>
              <a:rPr lang="zh-CN" altLang="en-US" sz="1200" dirty="0">
                <a:latin typeface="Arial" panose="020B0604020202020204" pitchFamily="34" charset="0"/>
                <a:ea typeface="微软雅黑" panose="020B0503020204020204" pitchFamily="34" charset="-122"/>
              </a:rPr>
              <a:t>位点。如此循环完成整个多肽链的延伸</a:t>
            </a:r>
          </a:p>
          <a:p>
            <a:pPr eaLnBrk="1" hangingPunct="1">
              <a:spcBef>
                <a:spcPct val="0"/>
              </a:spcBef>
            </a:pPr>
            <a:endParaRPr lang="zh-CN" altLang="en-US" dirty="0"/>
          </a:p>
        </p:txBody>
      </p:sp>
    </p:spTree>
    <p:extLst>
      <p:ext uri="{BB962C8B-B14F-4D97-AF65-F5344CB8AC3E}">
        <p14:creationId xmlns:p14="http://schemas.microsoft.com/office/powerpoint/2010/main" val="898510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362A4251-DDC7-451D-849B-1B21AEED87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4B4A0C56-E94F-4C12-9769-C1A33B6F14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33796" name="灯片编号占位符 3">
            <a:extLst>
              <a:ext uri="{FF2B5EF4-FFF2-40B4-BE49-F238E27FC236}">
                <a16:creationId xmlns:a16="http://schemas.microsoft.com/office/drawing/2014/main" id="{07E38CA5-42FE-49DD-8509-0CE1EF2D23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B658DD1-B57F-4619-8022-00112318DBE8}" type="slidenum">
              <a:rPr lang="zh-CN" altLang="en-US" smtClean="0"/>
              <a:pPr>
                <a:spcBef>
                  <a:spcPct val="0"/>
                </a:spcBef>
              </a:pPr>
              <a:t>14</a:t>
            </a:fld>
            <a:endParaRPr lang="zh-CN" altLang="en-US"/>
          </a:p>
        </p:txBody>
      </p:sp>
    </p:spTree>
    <p:extLst>
      <p:ext uri="{BB962C8B-B14F-4D97-AF65-F5344CB8AC3E}">
        <p14:creationId xmlns:p14="http://schemas.microsoft.com/office/powerpoint/2010/main" val="1652053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7325BEC-4A48-44FA-AC2F-3F3FD22440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15A21DE6-F4A4-4E00-B6BC-58A000DAEE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9810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2801E89-30CB-4747-A8F4-3B3D441BB666}" type="slidenum">
              <a:rPr lang="zh-CN" altLang="en-US" smtClean="0"/>
              <a:pPr>
                <a:spcBef>
                  <a:spcPct val="0"/>
                </a:spcBef>
              </a:pPr>
              <a:t>4</a:t>
            </a:fld>
            <a:endParaRPr lang="zh-CN" altLang="en-US"/>
          </a:p>
        </p:txBody>
      </p:sp>
    </p:spTree>
    <p:extLst>
      <p:ext uri="{BB962C8B-B14F-4D97-AF65-F5344CB8AC3E}">
        <p14:creationId xmlns:p14="http://schemas.microsoft.com/office/powerpoint/2010/main" val="102864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671FE68-5D75-4FD4-BC1F-5953D59B5C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a:extLst>
              <a:ext uri="{FF2B5EF4-FFF2-40B4-BE49-F238E27FC236}">
                <a16:creationId xmlns:a16="http://schemas.microsoft.com/office/drawing/2014/main" id="{DA5454B2-DEB7-4DA9-B171-6AA8DC1EEA4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85956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376EEF-2BD5-4366-872B-3F34CF9FF4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a:extLst>
              <a:ext uri="{FF2B5EF4-FFF2-40B4-BE49-F238E27FC236}">
                <a16:creationId xmlns:a16="http://schemas.microsoft.com/office/drawing/2014/main" id="{D88CB5E9-F9B3-425D-8FA1-DC615EFF04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大肠杆菌</a:t>
            </a:r>
            <a:r>
              <a:rPr lang="en-US" altLang="zh-CN"/>
              <a:t>70 S </a:t>
            </a:r>
            <a:r>
              <a:rPr lang="zh-CN" altLang="en-US"/>
              <a:t>完整核糖体</a:t>
            </a:r>
            <a:r>
              <a:rPr lang="en-US" altLang="zh-CN"/>
              <a:t>X </a:t>
            </a:r>
            <a:r>
              <a:rPr lang="zh-CN" altLang="en-US"/>
              <a:t>射线晶体学结构</a:t>
            </a:r>
            <a:r>
              <a:rPr lang="en-US" altLang="zh-CN"/>
              <a:t>:</a:t>
            </a:r>
            <a:r>
              <a:rPr lang="zh-CN" altLang="en-US"/>
              <a:t>线条表示</a:t>
            </a:r>
            <a:r>
              <a:rPr lang="en-US" altLang="zh-CN"/>
              <a:t>rRNA</a:t>
            </a:r>
            <a:r>
              <a:rPr lang="zh-CN" altLang="en-US"/>
              <a:t>， 条带表示核糖体蛋白质。</a:t>
            </a:r>
            <a:r>
              <a:rPr lang="en-US" altLang="zh-CN"/>
              <a:t>30 S </a:t>
            </a:r>
            <a:r>
              <a:rPr lang="zh-CN" altLang="en-US"/>
              <a:t>亚基包括头部、颈部、平台、主体、肩部等，</a:t>
            </a:r>
            <a:r>
              <a:rPr lang="en-US" altLang="zh-CN"/>
              <a:t>50 S </a:t>
            </a:r>
            <a:r>
              <a:rPr lang="zh-CN" altLang="en-US"/>
              <a:t>亚基包括</a:t>
            </a:r>
            <a:r>
              <a:rPr lang="en-US" altLang="zh-CN"/>
              <a:t>L9 </a:t>
            </a:r>
            <a:r>
              <a:rPr lang="zh-CN" altLang="en-US"/>
              <a:t>蛋白，中央凸起（</a:t>
            </a:r>
            <a:r>
              <a:rPr lang="en-US" altLang="zh-CN"/>
              <a:t>central protuberance CP</a:t>
            </a:r>
            <a:r>
              <a:rPr lang="zh-CN" altLang="en-US"/>
              <a:t>），</a:t>
            </a:r>
            <a:r>
              <a:rPr lang="en-US" altLang="zh-CN"/>
              <a:t>A </a:t>
            </a:r>
            <a:r>
              <a:rPr lang="zh-CN" altLang="en-US"/>
              <a:t>位点手指结构（</a:t>
            </a:r>
            <a:r>
              <a:rPr lang="en-US" altLang="zh-CN"/>
              <a:t>A-site finger</a:t>
            </a:r>
            <a:r>
              <a:rPr lang="zh-CN" altLang="en-US"/>
              <a:t>，</a:t>
            </a:r>
            <a:r>
              <a:rPr lang="en-US" altLang="zh-CN"/>
              <a:t>ASF</a:t>
            </a:r>
            <a:r>
              <a:rPr lang="zh-CN" altLang="en-US"/>
              <a:t>）以及</a:t>
            </a:r>
            <a:r>
              <a:rPr lang="en-US" altLang="zh-CN"/>
              <a:t>L11 </a:t>
            </a:r>
            <a:r>
              <a:rPr lang="zh-CN" altLang="en-US"/>
              <a:t>蛋白。核糖体</a:t>
            </a:r>
            <a:r>
              <a:rPr lang="en-US" altLang="zh-CN"/>
              <a:t>A</a:t>
            </a:r>
            <a:r>
              <a:rPr lang="zh-CN" altLang="en-US"/>
              <a:t>、</a:t>
            </a:r>
            <a:r>
              <a:rPr lang="en-US" altLang="zh-CN"/>
              <a:t>P</a:t>
            </a:r>
            <a:r>
              <a:rPr lang="zh-CN" altLang="en-US"/>
              <a:t>、</a:t>
            </a:r>
            <a:r>
              <a:rPr lang="en-US" altLang="zh-CN"/>
              <a:t>E </a:t>
            </a:r>
            <a:r>
              <a:rPr lang="zh-CN" altLang="en-US"/>
              <a:t>位点存在于大小亚基连接面。 核糖体分辨率为</a:t>
            </a:r>
            <a:r>
              <a:rPr lang="en-US" altLang="zh-CN"/>
              <a:t>0.35 nm</a:t>
            </a:r>
            <a:r>
              <a:rPr lang="zh-CN" altLang="en-US"/>
              <a:t>。（基于</a:t>
            </a:r>
            <a:r>
              <a:rPr lang="en-US" altLang="zh-CN"/>
              <a:t>PDB </a:t>
            </a:r>
            <a:r>
              <a:rPr lang="zh-CN" altLang="en-US"/>
              <a:t>数据库</a:t>
            </a:r>
            <a:r>
              <a:rPr lang="en-US" altLang="zh-CN"/>
              <a:t>2AWB </a:t>
            </a:r>
            <a:r>
              <a:rPr lang="zh-CN" altLang="en-US"/>
              <a:t>结构绘制） </a:t>
            </a:r>
          </a:p>
          <a:p>
            <a:pPr eaLnBrk="1" hangingPunct="1">
              <a:spcBef>
                <a:spcPct val="0"/>
              </a:spcBef>
            </a:pPr>
            <a:endParaRPr lang="zh-CN" altLang="en-US"/>
          </a:p>
        </p:txBody>
      </p:sp>
    </p:spTree>
    <p:extLst>
      <p:ext uri="{BB962C8B-B14F-4D97-AF65-F5344CB8AC3E}">
        <p14:creationId xmlns:p14="http://schemas.microsoft.com/office/powerpoint/2010/main" val="325310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B2801E89-30CB-4747-A8F4-3B3D441BB66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1767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D3ABD5-8AC8-43C5-AB83-463A1A43E7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D5AA5FE2-529A-4FE9-87CB-149CEE6A43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a:p>
            <a:pPr eaLnBrk="1" hangingPunct="1">
              <a:spcBef>
                <a:spcPct val="0"/>
              </a:spcBef>
            </a:pPr>
            <a:endParaRPr lang="zh-CN" altLang="en-US" dirty="0"/>
          </a:p>
        </p:txBody>
      </p:sp>
    </p:spTree>
    <p:extLst>
      <p:ext uri="{BB962C8B-B14F-4D97-AF65-F5344CB8AC3E}">
        <p14:creationId xmlns:p14="http://schemas.microsoft.com/office/powerpoint/2010/main" val="324510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93F3046-FECF-414C-A5E7-F22F6CF5123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7E47B10D-C2B6-4E46-BA91-D4E8AAC3C7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91749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24D7304-98C8-4C9F-8D4E-FB5973B8B3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7BC84E8F-A483-4736-A9A2-0BE82AE781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389844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7CEEDA5-5A83-4E12-A0D4-99D7883A6A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E515FC8B-1B86-40BD-A942-5DFD461C67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1" i="0" u="none" strike="noStrike" kern="1200" baseline="0" dirty="0">
                <a:solidFill>
                  <a:schemeClr val="tx1"/>
                </a:solidFill>
                <a:latin typeface="+mn-lt"/>
                <a:ea typeface="+mn-ea"/>
                <a:cs typeface="+mn-cs"/>
              </a:rPr>
              <a:t>Fig. Formation of the initiation complex in bacteria. </a:t>
            </a:r>
          </a:p>
          <a:p>
            <a:r>
              <a:rPr lang="en-US" altLang="zh-CN" sz="1200" b="0" i="0" u="none" strike="noStrike" kern="1200" baseline="0" dirty="0">
                <a:solidFill>
                  <a:schemeClr val="tx1"/>
                </a:solidFill>
                <a:latin typeface="+mn-lt"/>
                <a:ea typeface="+mn-ea"/>
                <a:cs typeface="+mn-cs"/>
              </a:rPr>
              <a:t>The complex forms in three steps (described in the text) at the expense of the hydrolysis of GTP to GDP and Pi. IF1, IF2, and IF3 are initiation factors. E designates the exit site; P, the peptidyl site; and A, the aminoacyl site.</a:t>
            </a:r>
            <a:endParaRPr lang="zh-CN" altLang="en-US" dirty="0"/>
          </a:p>
        </p:txBody>
      </p:sp>
    </p:spTree>
    <p:extLst>
      <p:ext uri="{BB962C8B-B14F-4D97-AF65-F5344CB8AC3E}">
        <p14:creationId xmlns:p14="http://schemas.microsoft.com/office/powerpoint/2010/main" val="331013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31826-1DBB-41AD-AE7E-FE87E4368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F059D67-D9FF-4B7D-B066-134CF6638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257698058"/>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3B5B8-B016-4CAB-B5B6-1B15E3396F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C0B4C8-66A6-4E1D-A84B-72A3155ACA2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84F043-5B2E-4F6C-83D7-AFB339115093}"/>
              </a:ext>
            </a:extLst>
          </p:cNvPr>
          <p:cNvSpPr>
            <a:spLocks noGrp="1"/>
          </p:cNvSpPr>
          <p:nvPr>
            <p:ph type="dt" sz="half" idx="10"/>
          </p:nvPr>
        </p:nvSpPr>
        <p:spPr>
          <a:xfrm>
            <a:off x="838200" y="6356350"/>
            <a:ext cx="2743200" cy="365125"/>
          </a:xfrm>
          <a:prstGeom prst="rect">
            <a:avLst/>
          </a:prstGeom>
        </p:spPr>
        <p:txBody>
          <a:bodyPr/>
          <a:lstStyle/>
          <a:p>
            <a:fld id="{5429C27E-43E5-4BAD-8D40-9A1B48C1B5A3}" type="datetimeFigureOut">
              <a:rPr lang="zh-CN" altLang="en-US" smtClean="0"/>
              <a:t>2023-05-09</a:t>
            </a:fld>
            <a:endParaRPr lang="zh-CN" altLang="en-US"/>
          </a:p>
        </p:txBody>
      </p:sp>
      <p:sp>
        <p:nvSpPr>
          <p:cNvPr id="5" name="页脚占位符 4">
            <a:extLst>
              <a:ext uri="{FF2B5EF4-FFF2-40B4-BE49-F238E27FC236}">
                <a16:creationId xmlns:a16="http://schemas.microsoft.com/office/drawing/2014/main" id="{67DDFA01-B5D5-49BB-B43C-5B2D2DD4C0A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A65F137-F334-4AAC-AE48-80FD21C0239B}"/>
              </a:ext>
            </a:extLst>
          </p:cNvPr>
          <p:cNvSpPr>
            <a:spLocks noGrp="1"/>
          </p:cNvSpPr>
          <p:nvPr>
            <p:ph type="sldNum" sz="quarter" idx="12"/>
          </p:nvPr>
        </p:nvSpPr>
        <p:spPr>
          <a:xfrm>
            <a:off x="8610600" y="6356350"/>
            <a:ext cx="2743200" cy="365125"/>
          </a:xfrm>
          <a:prstGeom prst="rect">
            <a:avLst/>
          </a:prstGeom>
        </p:spPr>
        <p:txBody>
          <a:bodyPr/>
          <a:lstStyle/>
          <a:p>
            <a:fld id="{9FC85E21-9AC7-4874-B7FF-EA1E4E983464}" type="slidenum">
              <a:rPr lang="zh-CN" altLang="en-US" smtClean="0"/>
              <a:t>‹#›</a:t>
            </a:fld>
            <a:endParaRPr lang="zh-CN" altLang="en-US"/>
          </a:p>
        </p:txBody>
      </p:sp>
    </p:spTree>
    <p:extLst>
      <p:ext uri="{BB962C8B-B14F-4D97-AF65-F5344CB8AC3E}">
        <p14:creationId xmlns:p14="http://schemas.microsoft.com/office/powerpoint/2010/main" val="79428895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10C78-72EC-4A5B-8448-F5BFA6D3C7DA}"/>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01956904"/>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751368"/>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A20FA71-6AE2-4F23-956C-5C7528F694A9}"/>
              </a:ext>
            </a:extLst>
          </p:cNvPr>
          <p:cNvSpPr>
            <a:spLocks noGrp="1"/>
          </p:cNvSpPr>
          <p:nvPr>
            <p:ph type="dt" sz="half" idx="10"/>
          </p:nvPr>
        </p:nvSpPr>
        <p:spPr/>
        <p:txBody>
          <a:bodyPr/>
          <a:lstStyle>
            <a:lvl1pPr>
              <a:defRPr/>
            </a:lvl1pPr>
          </a:lstStyle>
          <a:p>
            <a:pPr>
              <a:defRPr/>
            </a:pPr>
            <a:fld id="{5C031F74-A03B-48A0-A58F-D2E3B5176C48}" type="datetimeFigureOut">
              <a:rPr lang="zh-CN" altLang="en-US"/>
              <a:pPr>
                <a:defRPr/>
              </a:pPr>
              <a:t>2023-05-09</a:t>
            </a:fld>
            <a:endParaRPr lang="zh-CN" altLang="en-US"/>
          </a:p>
        </p:txBody>
      </p:sp>
      <p:sp>
        <p:nvSpPr>
          <p:cNvPr id="8" name="页脚占位符 4">
            <a:extLst>
              <a:ext uri="{FF2B5EF4-FFF2-40B4-BE49-F238E27FC236}">
                <a16:creationId xmlns:a16="http://schemas.microsoft.com/office/drawing/2014/main" id="{DA6415B8-852B-41C8-A466-3ACD3F647767}"/>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F23FC91-AFF4-4652-A239-DCAC58B98446}"/>
              </a:ext>
            </a:extLst>
          </p:cNvPr>
          <p:cNvSpPr>
            <a:spLocks noGrp="1"/>
          </p:cNvSpPr>
          <p:nvPr>
            <p:ph type="sldNum" sz="quarter" idx="12"/>
          </p:nvPr>
        </p:nvSpPr>
        <p:spPr/>
        <p:txBody>
          <a:bodyPr/>
          <a:lstStyle>
            <a:lvl1pPr>
              <a:defRPr/>
            </a:lvl1pPr>
          </a:lstStyle>
          <a:p>
            <a:pPr>
              <a:defRPr/>
            </a:pPr>
            <a:fld id="{4EF966E4-1D25-41F5-86C1-401EF51297E9}" type="slidenum">
              <a:rPr lang="zh-CN" altLang="en-US"/>
              <a:pPr>
                <a:defRPr/>
              </a:pPr>
              <a:t>‹#›</a:t>
            </a:fld>
            <a:endParaRPr lang="zh-CN" altLang="en-US"/>
          </a:p>
        </p:txBody>
      </p:sp>
    </p:spTree>
    <p:extLst>
      <p:ext uri="{BB962C8B-B14F-4D97-AF65-F5344CB8AC3E}">
        <p14:creationId xmlns:p14="http://schemas.microsoft.com/office/powerpoint/2010/main" val="2227324510"/>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67E7FB-01A2-4741-8C38-8960FBAC50A1}"/>
              </a:ext>
            </a:extLst>
          </p:cNvPr>
          <p:cNvSpPr>
            <a:spLocks noGrp="1"/>
          </p:cNvSpPr>
          <p:nvPr>
            <p:ph type="title"/>
          </p:nvPr>
        </p:nvSpPr>
        <p:spPr>
          <a:xfrm>
            <a:off x="824366" y="203196"/>
            <a:ext cx="11062834" cy="720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C3F7B24-7889-4FB4-8A5C-21D9663CB589}"/>
              </a:ext>
            </a:extLst>
          </p:cNvPr>
          <p:cNvSpPr>
            <a:spLocks noGrp="1"/>
          </p:cNvSpPr>
          <p:nvPr>
            <p:ph type="body" idx="1"/>
          </p:nvPr>
        </p:nvSpPr>
        <p:spPr>
          <a:xfrm>
            <a:off x="824366" y="1219200"/>
            <a:ext cx="11062834" cy="543560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a:extLst>
              <a:ext uri="{FF2B5EF4-FFF2-40B4-BE49-F238E27FC236}">
                <a16:creationId xmlns:a16="http://schemas.microsoft.com/office/drawing/2014/main" id="{1E647F37-8040-4BA9-BEFE-044E6244E710}"/>
              </a:ext>
            </a:extLst>
          </p:cNvPr>
          <p:cNvSpPr/>
          <p:nvPr userDrawn="1"/>
        </p:nvSpPr>
        <p:spPr>
          <a:xfrm>
            <a:off x="0" y="203196"/>
            <a:ext cx="396000" cy="72000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9E1C936-65D7-4CA3-9FB6-D947B2F35EC1}"/>
              </a:ext>
            </a:extLst>
          </p:cNvPr>
          <p:cNvSpPr/>
          <p:nvPr userDrawn="1"/>
        </p:nvSpPr>
        <p:spPr>
          <a:xfrm>
            <a:off x="440356" y="203196"/>
            <a:ext cx="180000" cy="72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8115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transition spd="slow">
    <p:wipe dir="r"/>
  </p:transition>
  <p:txStyles>
    <p:titleStyle>
      <a:lvl1pPr algn="l" defTabSz="914400" rtl="0" eaLnBrk="1" latinLnBrk="0" hangingPunct="1">
        <a:lnSpc>
          <a:spcPct val="100000"/>
        </a:lnSpc>
        <a:spcBef>
          <a:spcPct val="0"/>
        </a:spcBef>
        <a:buNone/>
        <a:defRPr sz="2800" b="1" kern="1200" baseline="0">
          <a:solidFill>
            <a:schemeClr val="tx1"/>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baseline="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000" kern="1200" baseline="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baseline="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400" kern="1200" baseline="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aviddarling.info/encyclopedia/R/ribosomal_RNA.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hyperlink" Target="http://employees.csbsju.edu/hjakubowski/classes/ch331/catalysis/olribozymes.ht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ext Box 15">
            <a:extLst>
              <a:ext uri="{FF2B5EF4-FFF2-40B4-BE49-F238E27FC236}">
                <a16:creationId xmlns:a16="http://schemas.microsoft.com/office/drawing/2014/main" id="{97180156-49E0-433B-8D8B-07D9628B5C9E}"/>
              </a:ext>
            </a:extLst>
          </p:cNvPr>
          <p:cNvSpPr txBox="1">
            <a:spLocks noChangeArrowheads="1"/>
          </p:cNvSpPr>
          <p:nvPr/>
        </p:nvSpPr>
        <p:spPr bwMode="auto">
          <a:xfrm>
            <a:off x="2472612" y="589981"/>
            <a:ext cx="72467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lvl="0" algn="ctr">
              <a:spcBef>
                <a:spcPts val="600"/>
              </a:spcBef>
              <a:defRPr/>
            </a:pPr>
            <a:r>
              <a:rPr lang="zh-CN" altLang="en-US" sz="1400" b="1" dirty="0">
                <a:solidFill>
                  <a:srgbClr val="003366"/>
                </a:solidFill>
                <a:latin typeface="Arial" charset="0"/>
                <a:ea typeface="微软雅黑" panose="020B0503020204020204" pitchFamily="34" charset="-122"/>
              </a:rPr>
              <a:t>丁明孝  王喜忠  张传茂  陈建国  主编 </a:t>
            </a:r>
            <a:endParaRPr kumimoji="0" lang="en-US" altLang="zh-CN" sz="1400" b="1" i="0" u="none" strike="noStrike" kern="1200" cap="none" spc="0" normalizeH="0" baseline="0" noProof="0" dirty="0">
              <a:ln>
                <a:noFill/>
              </a:ln>
              <a:solidFill>
                <a:srgbClr val="003366"/>
              </a:solidFill>
              <a:effectLst/>
              <a:uLnTx/>
              <a:uFillTx/>
              <a:latin typeface="Arial" charset="0"/>
              <a:ea typeface="微软雅黑" panose="020B0503020204020204" pitchFamily="34" charset="-122"/>
              <a:cs typeface="+mn-cs"/>
            </a:endParaRP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zh-CN" altLang="en-US" sz="1800" b="1" i="0" u="none" strike="noStrike" kern="1200" cap="none" spc="0" normalizeH="0" baseline="0" noProof="0" dirty="0">
                <a:ln>
                  <a:noFill/>
                </a:ln>
                <a:solidFill>
                  <a:srgbClr val="003366"/>
                </a:solidFill>
                <a:effectLst/>
                <a:uLnTx/>
                <a:uFillTx/>
                <a:latin typeface="Arial" charset="0"/>
                <a:ea typeface="微软雅黑" panose="020B0503020204020204" pitchFamily="34" charset="-122"/>
                <a:cs typeface="+mn-cs"/>
              </a:rPr>
              <a:t>细胞生物学（第</a:t>
            </a:r>
            <a:r>
              <a:rPr kumimoji="0" lang="en-US" altLang="zh-CN" sz="1800" b="1" i="0" u="none" strike="noStrike" kern="1200" cap="none" spc="0" normalizeH="0" baseline="0" noProof="0" dirty="0">
                <a:ln>
                  <a:noFill/>
                </a:ln>
                <a:solidFill>
                  <a:srgbClr val="003366"/>
                </a:solidFill>
                <a:effectLst/>
                <a:uLnTx/>
                <a:uFillTx/>
                <a:latin typeface="Arial" charset="0"/>
                <a:ea typeface="微软雅黑" panose="020B0503020204020204" pitchFamily="34" charset="-122"/>
                <a:cs typeface="+mn-cs"/>
              </a:rPr>
              <a:t>5</a:t>
            </a:r>
            <a:r>
              <a:rPr kumimoji="0" lang="zh-CN" altLang="en-US" sz="1800" b="1" i="0" u="none" strike="noStrike" kern="1200" cap="none" spc="0" normalizeH="0" baseline="0" noProof="0" dirty="0">
                <a:ln>
                  <a:noFill/>
                </a:ln>
                <a:solidFill>
                  <a:srgbClr val="003366"/>
                </a:solidFill>
                <a:effectLst/>
                <a:uLnTx/>
                <a:uFillTx/>
                <a:latin typeface="Arial" charset="0"/>
                <a:ea typeface="微软雅黑" panose="020B0503020204020204" pitchFamily="34" charset="-122"/>
                <a:cs typeface="+mn-cs"/>
              </a:rPr>
              <a:t>版）</a:t>
            </a:r>
            <a:endParaRPr kumimoji="0" lang="en-US" altLang="zh-CN" sz="1600" b="1" i="0" u="none" strike="noStrike" kern="1200" cap="none" spc="0" normalizeH="0" baseline="0" noProof="0" dirty="0">
              <a:ln>
                <a:noFill/>
              </a:ln>
              <a:solidFill>
                <a:srgbClr val="003366"/>
              </a:solidFill>
              <a:effectLst/>
              <a:uLnTx/>
              <a:uFillTx/>
              <a:latin typeface="Arial" charset="0"/>
              <a:ea typeface="微软雅黑" panose="020B0503020204020204" pitchFamily="34" charset="-122"/>
              <a:cs typeface="+mn-cs"/>
            </a:endParaRPr>
          </a:p>
        </p:txBody>
      </p:sp>
      <p:sp>
        <p:nvSpPr>
          <p:cNvPr id="16" name="Rectangle 7">
            <a:extLst>
              <a:ext uri="{FF2B5EF4-FFF2-40B4-BE49-F238E27FC236}">
                <a16:creationId xmlns:a16="http://schemas.microsoft.com/office/drawing/2014/main" id="{A78AE70E-DCB4-40E0-A51E-3663056F857F}"/>
              </a:ext>
            </a:extLst>
          </p:cNvPr>
          <p:cNvSpPr>
            <a:spLocks noChangeArrowheads="1"/>
          </p:cNvSpPr>
          <p:nvPr/>
        </p:nvSpPr>
        <p:spPr bwMode="auto">
          <a:xfrm>
            <a:off x="3404787" y="1628032"/>
            <a:ext cx="8787213" cy="1080000"/>
          </a:xfrm>
          <a:prstGeom prst="rect">
            <a:avLst/>
          </a:prstGeom>
          <a:solidFill>
            <a:srgbClr val="00336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Freeform 8">
            <a:extLst>
              <a:ext uri="{FF2B5EF4-FFF2-40B4-BE49-F238E27FC236}">
                <a16:creationId xmlns:a16="http://schemas.microsoft.com/office/drawing/2014/main" id="{95C8E4A8-D2A0-418F-BF24-5AF8A625EF46}"/>
              </a:ext>
            </a:extLst>
          </p:cNvPr>
          <p:cNvSpPr/>
          <p:nvPr/>
        </p:nvSpPr>
        <p:spPr bwMode="auto">
          <a:xfrm>
            <a:off x="0" y="1628032"/>
            <a:ext cx="3600000" cy="1080000"/>
          </a:xfrm>
          <a:custGeom>
            <a:avLst/>
            <a:gdLst>
              <a:gd name="T0" fmla="*/ 4054 w 4054"/>
              <a:gd name="T1" fmla="*/ 804 h 1623"/>
              <a:gd name="T2" fmla="*/ 3860 w 4054"/>
              <a:gd name="T3" fmla="*/ 631 h 1623"/>
              <a:gd name="T4" fmla="*/ 3860 w 4054"/>
              <a:gd name="T5" fmla="*/ 0 h 1623"/>
              <a:gd name="T6" fmla="*/ 0 w 4054"/>
              <a:gd name="T7" fmla="*/ 0 h 1623"/>
              <a:gd name="T8" fmla="*/ 0 w 4054"/>
              <a:gd name="T9" fmla="*/ 1623 h 1623"/>
              <a:gd name="T10" fmla="*/ 3860 w 4054"/>
              <a:gd name="T11" fmla="*/ 1623 h 1623"/>
              <a:gd name="T12" fmla="*/ 3860 w 4054"/>
              <a:gd name="T13" fmla="*/ 976 h 1623"/>
              <a:gd name="T14" fmla="*/ 4054 w 4054"/>
              <a:gd name="T15" fmla="*/ 804 h 1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4" h="1623">
                <a:moveTo>
                  <a:pt x="4054" y="804"/>
                </a:moveTo>
                <a:lnTo>
                  <a:pt x="3860" y="631"/>
                </a:lnTo>
                <a:lnTo>
                  <a:pt x="3860" y="0"/>
                </a:lnTo>
                <a:lnTo>
                  <a:pt x="0" y="0"/>
                </a:lnTo>
                <a:lnTo>
                  <a:pt x="0" y="1623"/>
                </a:lnTo>
                <a:lnTo>
                  <a:pt x="3860" y="1623"/>
                </a:lnTo>
                <a:lnTo>
                  <a:pt x="3860" y="976"/>
                </a:lnTo>
                <a:lnTo>
                  <a:pt x="4054" y="804"/>
                </a:lnTo>
                <a:close/>
              </a:path>
            </a:pathLst>
          </a:custGeom>
          <a:solidFill>
            <a:srgbClr val="FFC00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TextBox 5">
            <a:extLst>
              <a:ext uri="{FF2B5EF4-FFF2-40B4-BE49-F238E27FC236}">
                <a16:creationId xmlns:a16="http://schemas.microsoft.com/office/drawing/2014/main" id="{8954B37B-B9BB-40FC-84DE-08CACC72E1A0}"/>
              </a:ext>
            </a:extLst>
          </p:cNvPr>
          <p:cNvSpPr txBox="1"/>
          <p:nvPr/>
        </p:nvSpPr>
        <p:spPr>
          <a:xfrm>
            <a:off x="195212" y="1814089"/>
            <a:ext cx="32095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itchFamily="34" charset="-122"/>
                <a:cs typeface="+mn-cs"/>
              </a:rPr>
              <a:t>第十章</a:t>
            </a:r>
          </a:p>
        </p:txBody>
      </p:sp>
      <p:sp>
        <p:nvSpPr>
          <p:cNvPr id="19" name="TextBox 6">
            <a:extLst>
              <a:ext uri="{FF2B5EF4-FFF2-40B4-BE49-F238E27FC236}">
                <a16:creationId xmlns:a16="http://schemas.microsoft.com/office/drawing/2014/main" id="{A82192F3-09FC-4F42-A32B-56380550AC93}"/>
              </a:ext>
            </a:extLst>
          </p:cNvPr>
          <p:cNvSpPr txBox="1"/>
          <p:nvPr/>
        </p:nvSpPr>
        <p:spPr>
          <a:xfrm>
            <a:off x="6632048" y="1814089"/>
            <a:ext cx="2332690" cy="707886"/>
          </a:xfrm>
          <a:prstGeom prst="rect">
            <a:avLst/>
          </a:prstGeom>
          <a:noFill/>
        </p:spPr>
        <p:txBody>
          <a:bodyPr wrap="none" rtlCol="0">
            <a:spAutoFit/>
          </a:bodyPr>
          <a:lstStyle/>
          <a:p>
            <a:pPr algn="ctr"/>
            <a:r>
              <a:rPr lang="zh-CN" altLang="en-US" sz="4000" b="1" dirty="0">
                <a:solidFill>
                  <a:schemeClr val="bg1"/>
                </a:solidFill>
                <a:latin typeface="微软雅黑" pitchFamily="34" charset="-122"/>
                <a:ea typeface="微软雅黑" pitchFamily="34" charset="-122"/>
              </a:rPr>
              <a:t>核  糖  体</a:t>
            </a:r>
          </a:p>
        </p:txBody>
      </p:sp>
      <p:pic>
        <p:nvPicPr>
          <p:cNvPr id="8" name="图片 2">
            <a:extLst>
              <a:ext uri="{FF2B5EF4-FFF2-40B4-BE49-F238E27FC236}">
                <a16:creationId xmlns:a16="http://schemas.microsoft.com/office/drawing/2014/main" id="{80EEFE8B-1D17-409D-BEB0-D563FE948A80}"/>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669361" y="3205065"/>
            <a:ext cx="4853277" cy="34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484935"/>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6F56F7D-7C61-453A-BCBF-8C9D90B71FD5}"/>
              </a:ext>
            </a:extLst>
          </p:cNvPr>
          <p:cNvSpPr>
            <a:spLocks noGrp="1"/>
          </p:cNvSpPr>
          <p:nvPr>
            <p:ph type="title"/>
          </p:nvPr>
        </p:nvSpPr>
        <p:spPr/>
        <p:txBody>
          <a:bodyPr/>
          <a:lstStyle/>
          <a:p>
            <a:pPr algn="l" eaLnBrk="1" hangingPunct="1"/>
            <a:r>
              <a:rPr lang="zh-CN" altLang="en-US" dirty="0"/>
              <a:t>二、蛋白质的合成</a:t>
            </a:r>
          </a:p>
        </p:txBody>
      </p:sp>
      <p:sp>
        <p:nvSpPr>
          <p:cNvPr id="15363" name="Rectangle 3">
            <a:extLst>
              <a:ext uri="{FF2B5EF4-FFF2-40B4-BE49-F238E27FC236}">
                <a16:creationId xmlns:a16="http://schemas.microsoft.com/office/drawing/2014/main" id="{C0D54178-7A28-46BC-BBC3-BCDD213955BF}"/>
              </a:ext>
            </a:extLst>
          </p:cNvPr>
          <p:cNvSpPr>
            <a:spLocks noGrp="1"/>
          </p:cNvSpPr>
          <p:nvPr>
            <p:ph idx="1"/>
          </p:nvPr>
        </p:nvSpPr>
        <p:spPr/>
        <p:txBody>
          <a:bodyPr>
            <a:normAutofit/>
          </a:bodyPr>
          <a:lstStyle/>
          <a:p>
            <a:pPr>
              <a:lnSpc>
                <a:spcPct val="150000"/>
              </a:lnSpc>
              <a:spcAft>
                <a:spcPts val="600"/>
              </a:spcAft>
              <a:buFont typeface="Arial" charset="0"/>
              <a:buChar char="•"/>
              <a:defRPr/>
            </a:pPr>
            <a:r>
              <a:rPr lang="zh-CN" altLang="en-US" b="1" dirty="0">
                <a:latin typeface="Arial" charset="0"/>
              </a:rPr>
              <a:t>蛋白质合成过程中的 </a:t>
            </a:r>
            <a:r>
              <a:rPr lang="en-US" altLang="zh-CN" b="1" dirty="0">
                <a:latin typeface="Arial" charset="0"/>
              </a:rPr>
              <a:t>3 </a:t>
            </a:r>
            <a:r>
              <a:rPr lang="zh-CN" altLang="en-US" b="1" dirty="0">
                <a:latin typeface="Arial" charset="0"/>
              </a:rPr>
              <a:t>个关键问题</a:t>
            </a:r>
            <a:endParaRPr lang="en-US" altLang="zh-CN" b="1" dirty="0">
              <a:latin typeface="Arial" charset="0"/>
            </a:endParaRPr>
          </a:p>
          <a:p>
            <a:pPr lvl="1">
              <a:lnSpc>
                <a:spcPct val="150000"/>
              </a:lnSpc>
              <a:spcAft>
                <a:spcPts val="600"/>
              </a:spcAft>
              <a:buFont typeface="Arial" charset="0"/>
              <a:buChar char="–"/>
              <a:defRPr/>
            </a:pPr>
            <a:r>
              <a:rPr lang="zh-CN" altLang="en-US" dirty="0">
                <a:solidFill>
                  <a:srgbClr val="0000FF"/>
                </a:solidFill>
                <a:latin typeface="Arial" charset="0"/>
              </a:rPr>
              <a:t>如何催化肽键的形成？</a:t>
            </a:r>
            <a:endParaRPr lang="en-US" altLang="zh-CN" dirty="0">
              <a:solidFill>
                <a:srgbClr val="0000FF"/>
              </a:solidFill>
              <a:latin typeface="Arial" charset="0"/>
            </a:endParaRPr>
          </a:p>
          <a:p>
            <a:pPr lvl="1">
              <a:lnSpc>
                <a:spcPct val="150000"/>
              </a:lnSpc>
              <a:spcAft>
                <a:spcPts val="600"/>
              </a:spcAft>
              <a:buFont typeface="Arial" charset="0"/>
              <a:buChar char="–"/>
              <a:defRPr/>
            </a:pPr>
            <a:r>
              <a:rPr lang="zh-CN" altLang="en-US" dirty="0">
                <a:solidFill>
                  <a:srgbClr val="0000FF"/>
                </a:solidFill>
                <a:latin typeface="Arial" charset="0"/>
              </a:rPr>
              <a:t>如何识别正确的 </a:t>
            </a:r>
            <a:r>
              <a:rPr lang="en-US" altLang="zh-CN" dirty="0" err="1">
                <a:solidFill>
                  <a:srgbClr val="0000FF"/>
                </a:solidFill>
                <a:latin typeface="Arial" charset="0"/>
              </a:rPr>
              <a:t>tRNA</a:t>
            </a:r>
            <a:r>
              <a:rPr lang="en-US" altLang="zh-CN" dirty="0">
                <a:solidFill>
                  <a:srgbClr val="0000FF"/>
                </a:solidFill>
                <a:latin typeface="Arial" charset="0"/>
              </a:rPr>
              <a:t> </a:t>
            </a:r>
            <a:r>
              <a:rPr lang="zh-CN" altLang="en-US" dirty="0">
                <a:solidFill>
                  <a:srgbClr val="0000FF"/>
                </a:solidFill>
                <a:latin typeface="Arial" charset="0"/>
              </a:rPr>
              <a:t>？</a:t>
            </a:r>
            <a:endParaRPr lang="en-US" altLang="zh-CN" dirty="0">
              <a:solidFill>
                <a:srgbClr val="0000FF"/>
              </a:solidFill>
              <a:latin typeface="Arial" charset="0"/>
            </a:endParaRPr>
          </a:p>
          <a:p>
            <a:pPr lvl="1">
              <a:lnSpc>
                <a:spcPct val="150000"/>
              </a:lnSpc>
              <a:spcAft>
                <a:spcPts val="600"/>
              </a:spcAft>
              <a:buFont typeface="Arial" charset="0"/>
              <a:buChar char="–"/>
              <a:defRPr/>
            </a:pPr>
            <a:r>
              <a:rPr lang="en-US" altLang="zh-CN" dirty="0">
                <a:solidFill>
                  <a:srgbClr val="0000FF"/>
                </a:solidFill>
                <a:latin typeface="Arial" charset="0"/>
              </a:rPr>
              <a:t>tRNA </a:t>
            </a:r>
            <a:r>
              <a:rPr lang="zh-CN" altLang="en-US" dirty="0">
                <a:solidFill>
                  <a:srgbClr val="0000FF"/>
                </a:solidFill>
                <a:latin typeface="Arial" charset="0"/>
              </a:rPr>
              <a:t>和</a:t>
            </a:r>
            <a:r>
              <a:rPr lang="en-US" altLang="zh-CN" dirty="0">
                <a:solidFill>
                  <a:srgbClr val="0000FF"/>
                </a:solidFill>
                <a:latin typeface="Arial" charset="0"/>
              </a:rPr>
              <a:t>mRNA </a:t>
            </a:r>
            <a:r>
              <a:rPr lang="zh-CN" altLang="en-US" dirty="0">
                <a:solidFill>
                  <a:srgbClr val="0000FF"/>
                </a:solidFill>
                <a:latin typeface="Arial" charset="0"/>
              </a:rPr>
              <a:t>如何通过核糖体的活性位点？</a:t>
            </a:r>
            <a:endParaRPr lang="en-US" altLang="zh-CN" dirty="0">
              <a:solidFill>
                <a:srgbClr val="0000FF"/>
              </a:solidFill>
              <a:latin typeface="Arial" charset="0"/>
            </a:endParaRPr>
          </a:p>
          <a:p>
            <a:pPr lvl="0">
              <a:lnSpc>
                <a:spcPct val="150000"/>
              </a:lnSpc>
              <a:spcAft>
                <a:spcPts val="600"/>
              </a:spcAft>
              <a:buFont typeface="Wingdings" panose="05000000000000000000" pitchFamily="2" charset="2"/>
              <a:buChar char="l"/>
              <a:defRPr/>
            </a:pPr>
            <a:r>
              <a:rPr lang="zh-CN" altLang="en-US" b="1" dirty="0">
                <a:latin typeface="Arial" charset="0"/>
              </a:rPr>
              <a:t> 主要包括三个阶段：</a:t>
            </a:r>
            <a:endParaRPr lang="en-US" altLang="zh-CN" b="1" dirty="0">
              <a:latin typeface="Arial" charset="0"/>
            </a:endParaRPr>
          </a:p>
          <a:p>
            <a:pPr lvl="1">
              <a:lnSpc>
                <a:spcPct val="150000"/>
              </a:lnSpc>
              <a:spcAft>
                <a:spcPts val="600"/>
              </a:spcAft>
              <a:buFont typeface="Arial" charset="0"/>
              <a:buChar char="–"/>
              <a:defRPr/>
            </a:pPr>
            <a:r>
              <a:rPr lang="zh-CN" altLang="en-US" dirty="0">
                <a:solidFill>
                  <a:srgbClr val="0000FF"/>
                </a:solidFill>
                <a:latin typeface="Arial" charset="0"/>
              </a:rPr>
              <a:t>肽链的起始（</a:t>
            </a:r>
            <a:r>
              <a:rPr lang="en-US" altLang="zh-CN" dirty="0">
                <a:solidFill>
                  <a:srgbClr val="0000FF"/>
                </a:solidFill>
                <a:latin typeface="Arial" charset="0"/>
              </a:rPr>
              <a:t>initiation</a:t>
            </a:r>
            <a:r>
              <a:rPr lang="zh-CN" altLang="en-US" dirty="0">
                <a:solidFill>
                  <a:srgbClr val="0000FF"/>
                </a:solidFill>
                <a:latin typeface="Arial" charset="0"/>
              </a:rPr>
              <a:t>）</a:t>
            </a:r>
            <a:endParaRPr lang="en-US" altLang="zh-CN" dirty="0">
              <a:solidFill>
                <a:srgbClr val="0000FF"/>
              </a:solidFill>
              <a:latin typeface="Arial" charset="0"/>
            </a:endParaRPr>
          </a:p>
          <a:p>
            <a:pPr lvl="1">
              <a:lnSpc>
                <a:spcPct val="150000"/>
              </a:lnSpc>
              <a:spcAft>
                <a:spcPts val="600"/>
              </a:spcAft>
              <a:buFont typeface="Arial" charset="0"/>
              <a:buChar char="–"/>
              <a:defRPr/>
            </a:pPr>
            <a:r>
              <a:rPr lang="zh-CN" altLang="en-US" dirty="0">
                <a:solidFill>
                  <a:srgbClr val="0000FF"/>
                </a:solidFill>
                <a:latin typeface="Arial" charset="0"/>
              </a:rPr>
              <a:t>肽链的延伸（</a:t>
            </a:r>
            <a:r>
              <a:rPr lang="en-US" altLang="zh-CN" dirty="0">
                <a:solidFill>
                  <a:srgbClr val="0000FF"/>
                </a:solidFill>
                <a:latin typeface="Arial" charset="0"/>
              </a:rPr>
              <a:t>elongation</a:t>
            </a:r>
            <a:r>
              <a:rPr lang="zh-CN" altLang="en-US" dirty="0">
                <a:solidFill>
                  <a:srgbClr val="0000FF"/>
                </a:solidFill>
                <a:latin typeface="Arial" charset="0"/>
              </a:rPr>
              <a:t>）</a:t>
            </a:r>
            <a:endParaRPr lang="en-US" altLang="zh-CN" dirty="0">
              <a:solidFill>
                <a:srgbClr val="0000FF"/>
              </a:solidFill>
              <a:latin typeface="Arial" charset="0"/>
            </a:endParaRPr>
          </a:p>
          <a:p>
            <a:pPr lvl="1">
              <a:lnSpc>
                <a:spcPct val="150000"/>
              </a:lnSpc>
              <a:spcAft>
                <a:spcPts val="600"/>
              </a:spcAft>
              <a:buFont typeface="Arial" charset="0"/>
              <a:buChar char="–"/>
              <a:defRPr/>
            </a:pPr>
            <a:r>
              <a:rPr lang="zh-CN" altLang="en-US" dirty="0">
                <a:solidFill>
                  <a:srgbClr val="0000FF"/>
                </a:solidFill>
                <a:latin typeface="Arial" charset="0"/>
              </a:rPr>
              <a:t>肽链的终止（</a:t>
            </a:r>
            <a:r>
              <a:rPr lang="en-US" altLang="zh-CN" dirty="0">
                <a:solidFill>
                  <a:srgbClr val="0000FF"/>
                </a:solidFill>
                <a:latin typeface="Arial" charset="0"/>
              </a:rPr>
              <a:t>termination</a:t>
            </a:r>
            <a:r>
              <a:rPr lang="zh-CN" altLang="en-US" dirty="0">
                <a:solidFill>
                  <a:srgbClr val="0000FF"/>
                </a:solidFill>
                <a:latin typeface="Arial" charset="0"/>
              </a:rPr>
              <a:t>）</a:t>
            </a:r>
            <a:endParaRPr lang="en-US" altLang="zh-CN" dirty="0">
              <a:solidFill>
                <a:srgbClr val="0000FF"/>
              </a:solidFill>
              <a:latin typeface="Arial" charset="0"/>
            </a:endParaRPr>
          </a:p>
          <a:p>
            <a:pPr marL="457200" lvl="1" indent="0">
              <a:lnSpc>
                <a:spcPct val="150000"/>
              </a:lnSpc>
              <a:spcAft>
                <a:spcPts val="600"/>
              </a:spcAft>
              <a:buNone/>
              <a:defRPr/>
            </a:pPr>
            <a:endParaRPr lang="zh-CN" altLang="en-US" dirty="0">
              <a:solidFill>
                <a:srgbClr val="0000FF"/>
              </a:solidFill>
              <a:latin typeface="Arial" charset="0"/>
            </a:endParaRPr>
          </a:p>
        </p:txBody>
      </p:sp>
      <p:pic>
        <p:nvPicPr>
          <p:cNvPr id="5" name="图片 4" descr="10-5">
            <a:extLst>
              <a:ext uri="{FF2B5EF4-FFF2-40B4-BE49-F238E27FC236}">
                <a16:creationId xmlns:a16="http://schemas.microsoft.com/office/drawing/2014/main" id="{EEC5C23B-AE73-49D6-9F70-C0134737E79F}"/>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7896475" y="345472"/>
            <a:ext cx="3007811" cy="5940000"/>
          </a:xfrm>
          <a:prstGeom prst="rect">
            <a:avLst/>
          </a:prstGeom>
        </p:spPr>
      </p:pic>
      <p:sp>
        <p:nvSpPr>
          <p:cNvPr id="6" name="矩形 5">
            <a:extLst>
              <a:ext uri="{FF2B5EF4-FFF2-40B4-BE49-F238E27FC236}">
                <a16:creationId xmlns:a16="http://schemas.microsoft.com/office/drawing/2014/main" id="{7ED0AFDE-42E5-4E70-BA43-1790709030EB}"/>
              </a:ext>
            </a:extLst>
          </p:cNvPr>
          <p:cNvSpPr/>
          <p:nvPr/>
        </p:nvSpPr>
        <p:spPr>
          <a:xfrm>
            <a:off x="7831681" y="6467490"/>
            <a:ext cx="3137397" cy="369332"/>
          </a:xfrm>
          <a:prstGeom prst="rect">
            <a:avLst/>
          </a:prstGeom>
        </p:spPr>
        <p:txBody>
          <a:bodyPr wrap="square">
            <a:spAutoFit/>
          </a:bodyPr>
          <a:lstStyle/>
          <a:p>
            <a:pPr algn="ct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10-5 </a:t>
            </a:r>
            <a:r>
              <a:rPr lang="zh-CN" altLang="en-US" sz="1600" b="1" dirty="0">
                <a:solidFill>
                  <a:srgbClr val="0033CC"/>
                </a:solidFill>
                <a:latin typeface="Arial" panose="020B0604020202020204" pitchFamily="34" charset="0"/>
                <a:ea typeface="微软雅黑" panose="020B0503020204020204" pitchFamily="34" charset="-122"/>
              </a:rPr>
              <a:t>蛋白质合成的</a:t>
            </a:r>
            <a:r>
              <a:rPr lang="en-US" altLang="zh-CN" sz="1600" b="1" dirty="0">
                <a:solidFill>
                  <a:srgbClr val="0033CC"/>
                </a:solidFill>
                <a:latin typeface="Arial" panose="020B0604020202020204" pitchFamily="34" charset="0"/>
                <a:ea typeface="微软雅黑" panose="020B0503020204020204" pitchFamily="34" charset="-122"/>
              </a:rPr>
              <a:t>3 </a:t>
            </a:r>
            <a:r>
              <a:rPr lang="zh-CN" altLang="en-US" sz="1600" b="1" dirty="0">
                <a:solidFill>
                  <a:srgbClr val="0033CC"/>
                </a:solidFill>
                <a:latin typeface="Arial" panose="020B0604020202020204" pitchFamily="34" charset="0"/>
                <a:ea typeface="微软雅黑" panose="020B0503020204020204" pitchFamily="34" charset="-122"/>
              </a:rPr>
              <a:t>个阶段</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899D65-E908-49B0-B3CE-52740207D955}"/>
              </a:ext>
            </a:extLst>
          </p:cNvPr>
          <p:cNvSpPr>
            <a:spLocks noGrp="1"/>
          </p:cNvSpPr>
          <p:nvPr>
            <p:ph type="title"/>
          </p:nvPr>
        </p:nvSpPr>
        <p:spPr/>
        <p:txBody>
          <a:bodyPr/>
          <a:lstStyle/>
          <a:p>
            <a:pPr algn="l" eaLnBrk="1" hangingPunct="1"/>
            <a:r>
              <a:rPr lang="zh-CN" altLang="en-US" dirty="0"/>
              <a:t>核糖体蛋白质与</a:t>
            </a:r>
            <a:r>
              <a:rPr lang="en-US" altLang="zh-CN" dirty="0"/>
              <a:t>RNA</a:t>
            </a:r>
            <a:r>
              <a:rPr lang="zh-CN" altLang="en-US" dirty="0"/>
              <a:t>的功能</a:t>
            </a:r>
          </a:p>
        </p:txBody>
      </p:sp>
      <p:sp>
        <p:nvSpPr>
          <p:cNvPr id="17411" name="内容占位符 1">
            <a:extLst>
              <a:ext uri="{FF2B5EF4-FFF2-40B4-BE49-F238E27FC236}">
                <a16:creationId xmlns:a16="http://schemas.microsoft.com/office/drawing/2014/main" id="{74AA3DE5-ACAF-44D9-95D8-C9D7B9466314}"/>
              </a:ext>
            </a:extLst>
          </p:cNvPr>
          <p:cNvSpPr>
            <a:spLocks noGrp="1"/>
          </p:cNvSpPr>
          <p:nvPr>
            <p:ph idx="1"/>
          </p:nvPr>
        </p:nvSpPr>
        <p:spPr>
          <a:xfrm>
            <a:off x="824366" y="1219200"/>
            <a:ext cx="5748962" cy="5435604"/>
          </a:xfrm>
        </p:spPr>
        <p:txBody>
          <a:bodyPr>
            <a:normAutofit/>
          </a:bodyPr>
          <a:lstStyle/>
          <a:p>
            <a:pPr>
              <a:lnSpc>
                <a:spcPts val="3400"/>
              </a:lnSpc>
              <a:spcAft>
                <a:spcPts val="600"/>
              </a:spcAft>
            </a:pPr>
            <a:r>
              <a:rPr lang="en-US" altLang="zh-CN" sz="2000" b="1" dirty="0">
                <a:solidFill>
                  <a:srgbClr val="0000FF"/>
                </a:solidFill>
              </a:rPr>
              <a:t>mRNA </a:t>
            </a:r>
            <a:r>
              <a:rPr lang="zh-CN" altLang="en-US" sz="2000" b="1" dirty="0">
                <a:solidFill>
                  <a:srgbClr val="0000FF"/>
                </a:solidFill>
              </a:rPr>
              <a:t>结合位点</a:t>
            </a:r>
            <a:endParaRPr lang="en-US" altLang="zh-CN" sz="2000" b="1" dirty="0">
              <a:solidFill>
                <a:srgbClr val="0000FF"/>
              </a:solidFill>
            </a:endParaRPr>
          </a:p>
          <a:p>
            <a:pPr>
              <a:lnSpc>
                <a:spcPts val="3400"/>
              </a:lnSpc>
              <a:spcAft>
                <a:spcPts val="600"/>
              </a:spcAft>
            </a:pPr>
            <a:r>
              <a:rPr lang="en-US" altLang="zh-CN" sz="2000" b="1" dirty="0">
                <a:solidFill>
                  <a:srgbClr val="0000FF"/>
                </a:solidFill>
              </a:rPr>
              <a:t>A </a:t>
            </a:r>
            <a:r>
              <a:rPr lang="zh-CN" altLang="en-US" sz="2000" b="1" dirty="0">
                <a:solidFill>
                  <a:srgbClr val="0000FF"/>
                </a:solidFill>
              </a:rPr>
              <a:t>位点：</a:t>
            </a:r>
            <a:r>
              <a:rPr lang="zh-CN" altLang="en-US" sz="2000" dirty="0"/>
              <a:t>与新掺入的氨酰</a:t>
            </a:r>
            <a:r>
              <a:rPr lang="en-US" altLang="zh-CN" sz="2000" dirty="0"/>
              <a:t>-tRNA </a:t>
            </a:r>
            <a:r>
              <a:rPr lang="zh-CN" altLang="en-US" sz="2000" dirty="0"/>
              <a:t>结合的位 点</a:t>
            </a:r>
            <a:r>
              <a:rPr lang="en-US" altLang="zh-CN" sz="2000" dirty="0"/>
              <a:t>——</a:t>
            </a:r>
            <a:r>
              <a:rPr lang="zh-CN" altLang="en-US" sz="2000" dirty="0"/>
              <a:t>氨酰基位点</a:t>
            </a:r>
            <a:endParaRPr lang="en-US" altLang="zh-CN" sz="2000" dirty="0"/>
          </a:p>
          <a:p>
            <a:pPr>
              <a:lnSpc>
                <a:spcPts val="3400"/>
              </a:lnSpc>
              <a:spcAft>
                <a:spcPts val="600"/>
              </a:spcAft>
            </a:pPr>
            <a:r>
              <a:rPr lang="en-US" altLang="zh-CN" sz="2000" b="1" dirty="0">
                <a:solidFill>
                  <a:srgbClr val="0000FF"/>
                </a:solidFill>
              </a:rPr>
              <a:t>P </a:t>
            </a:r>
            <a:r>
              <a:rPr lang="zh-CN" altLang="en-US" sz="2000" b="1" dirty="0">
                <a:solidFill>
                  <a:srgbClr val="0000FF"/>
                </a:solidFill>
              </a:rPr>
              <a:t>位点：</a:t>
            </a:r>
            <a:r>
              <a:rPr lang="zh-CN" altLang="en-US" sz="2000" dirty="0"/>
              <a:t>与延伸中的肽酰</a:t>
            </a:r>
            <a:r>
              <a:rPr lang="en-US" altLang="zh-CN" sz="2000" dirty="0"/>
              <a:t>-tRNA </a:t>
            </a:r>
            <a:r>
              <a:rPr lang="zh-CN" altLang="en-US" sz="2000" dirty="0"/>
              <a:t>结合的位 点</a:t>
            </a:r>
            <a:r>
              <a:rPr lang="en-US" altLang="zh-CN" sz="2000" dirty="0"/>
              <a:t>——</a:t>
            </a:r>
            <a:r>
              <a:rPr lang="zh-CN" altLang="en-US" sz="2000" dirty="0"/>
              <a:t>肽酰基位点</a:t>
            </a:r>
            <a:endParaRPr lang="en-US" altLang="zh-CN" sz="2000" dirty="0"/>
          </a:p>
          <a:p>
            <a:pPr>
              <a:lnSpc>
                <a:spcPts val="3400"/>
              </a:lnSpc>
              <a:spcAft>
                <a:spcPts val="600"/>
              </a:spcAft>
            </a:pPr>
            <a:r>
              <a:rPr lang="en-US" altLang="zh-CN" sz="2000" b="1" dirty="0">
                <a:solidFill>
                  <a:srgbClr val="0000FF"/>
                </a:solidFill>
              </a:rPr>
              <a:t>E </a:t>
            </a:r>
            <a:r>
              <a:rPr lang="zh-CN" altLang="en-US" sz="2000" b="1" dirty="0">
                <a:solidFill>
                  <a:srgbClr val="0000FF"/>
                </a:solidFill>
              </a:rPr>
              <a:t>位点：</a:t>
            </a:r>
            <a:r>
              <a:rPr lang="zh-CN" altLang="en-US" sz="2000" dirty="0"/>
              <a:t>脱氨酰</a:t>
            </a:r>
            <a:r>
              <a:rPr lang="en-US" altLang="zh-CN" sz="2000" dirty="0"/>
              <a:t>tRNA </a:t>
            </a:r>
            <a:r>
              <a:rPr lang="zh-CN" altLang="en-US" sz="2000" dirty="0"/>
              <a:t>的离开</a:t>
            </a:r>
            <a:r>
              <a:rPr lang="en-US" altLang="zh-CN" sz="2000" dirty="0"/>
              <a:t>A </a:t>
            </a:r>
            <a:r>
              <a:rPr lang="zh-CN" altLang="en-US" sz="2000" dirty="0"/>
              <a:t>位点到完全释放的一个位点</a:t>
            </a:r>
            <a:endParaRPr lang="en-US" altLang="zh-CN" sz="2000" dirty="0"/>
          </a:p>
          <a:p>
            <a:pPr>
              <a:lnSpc>
                <a:spcPts val="3400"/>
              </a:lnSpc>
              <a:spcAft>
                <a:spcPts val="600"/>
              </a:spcAft>
            </a:pPr>
            <a:r>
              <a:rPr lang="zh-CN" altLang="en-US" sz="2000" dirty="0"/>
              <a:t>与</a:t>
            </a:r>
            <a:r>
              <a:rPr lang="zh-CN" altLang="en-US" sz="2000" dirty="0">
                <a:solidFill>
                  <a:srgbClr val="0000FF"/>
                </a:solidFill>
              </a:rPr>
              <a:t>肽酰</a:t>
            </a:r>
            <a:r>
              <a:rPr lang="en-US" altLang="zh-CN" sz="2000" dirty="0">
                <a:solidFill>
                  <a:srgbClr val="0000FF"/>
                </a:solidFill>
              </a:rPr>
              <a:t>tRNA </a:t>
            </a:r>
            <a:r>
              <a:rPr lang="zh-CN" altLang="en-US" sz="2000" dirty="0">
                <a:solidFill>
                  <a:srgbClr val="0000FF"/>
                </a:solidFill>
              </a:rPr>
              <a:t>从</a:t>
            </a:r>
            <a:r>
              <a:rPr lang="en-US" altLang="zh-CN" sz="2000" dirty="0">
                <a:solidFill>
                  <a:srgbClr val="0000FF"/>
                </a:solidFill>
              </a:rPr>
              <a:t>A </a:t>
            </a:r>
            <a:r>
              <a:rPr lang="zh-CN" altLang="en-US" sz="2000" dirty="0">
                <a:solidFill>
                  <a:srgbClr val="0000FF"/>
                </a:solidFill>
              </a:rPr>
              <a:t>位点转移到</a:t>
            </a:r>
            <a:r>
              <a:rPr lang="en-US" altLang="zh-CN" sz="2000" dirty="0">
                <a:solidFill>
                  <a:srgbClr val="0000FF"/>
                </a:solidFill>
              </a:rPr>
              <a:t>P </a:t>
            </a:r>
            <a:r>
              <a:rPr lang="zh-CN" altLang="en-US" sz="2000" dirty="0">
                <a:solidFill>
                  <a:srgbClr val="0000FF"/>
                </a:solidFill>
              </a:rPr>
              <a:t>位点有关的 转移酶（即延伸因子</a:t>
            </a:r>
            <a:r>
              <a:rPr lang="en-US" altLang="zh-CN" sz="2000" dirty="0">
                <a:solidFill>
                  <a:srgbClr val="0000FF"/>
                </a:solidFill>
              </a:rPr>
              <a:t>EF-G</a:t>
            </a:r>
            <a:r>
              <a:rPr lang="zh-CN" altLang="en-US" sz="2000" dirty="0">
                <a:solidFill>
                  <a:srgbClr val="0000FF"/>
                </a:solidFill>
              </a:rPr>
              <a:t>）的结合位点</a:t>
            </a:r>
            <a:endParaRPr lang="en-US" altLang="zh-CN" sz="2000" dirty="0">
              <a:solidFill>
                <a:srgbClr val="0000FF"/>
              </a:solidFill>
            </a:endParaRPr>
          </a:p>
          <a:p>
            <a:pPr>
              <a:lnSpc>
                <a:spcPts val="3400"/>
              </a:lnSpc>
              <a:spcAft>
                <a:spcPts val="600"/>
              </a:spcAft>
            </a:pPr>
            <a:r>
              <a:rPr lang="zh-CN" altLang="en-US" sz="2000" b="1" dirty="0">
                <a:solidFill>
                  <a:srgbClr val="0000FF"/>
                </a:solidFill>
              </a:rPr>
              <a:t>肽酰转移酶的催化位点</a:t>
            </a:r>
          </a:p>
        </p:txBody>
      </p:sp>
      <p:pic>
        <p:nvPicPr>
          <p:cNvPr id="17412" name="Picture 4" descr="imagepage3">
            <a:extLst>
              <a:ext uri="{FF2B5EF4-FFF2-40B4-BE49-F238E27FC236}">
                <a16:creationId xmlns:a16="http://schemas.microsoft.com/office/drawing/2014/main" id="{31B6C926-77F6-4788-B020-ECF545FCDE9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77368" y="2287094"/>
            <a:ext cx="4909832"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矩形 2">
            <a:extLst>
              <a:ext uri="{FF2B5EF4-FFF2-40B4-BE49-F238E27FC236}">
                <a16:creationId xmlns:a16="http://schemas.microsoft.com/office/drawing/2014/main" id="{C33B11E5-F8C0-4D40-9454-6743A5A00E9F}"/>
              </a:ext>
            </a:extLst>
          </p:cNvPr>
          <p:cNvSpPr>
            <a:spLocks noChangeArrowheads="1"/>
          </p:cNvSpPr>
          <p:nvPr/>
        </p:nvSpPr>
        <p:spPr bwMode="auto">
          <a:xfrm>
            <a:off x="7667778" y="1223442"/>
            <a:ext cx="3529012" cy="708025"/>
          </a:xfrm>
          <a:prstGeom prst="rect">
            <a:avLst/>
          </a:prstGeom>
          <a:solidFill>
            <a:srgbClr val="FFC000"/>
          </a:solidFill>
          <a:ln>
            <a:noFill/>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000" b="1" dirty="0">
                <a:latin typeface="微软雅黑" panose="020B0503020204020204" pitchFamily="34" charset="-122"/>
                <a:ea typeface="微软雅黑" panose="020B0503020204020204" pitchFamily="34" charset="-122"/>
              </a:rPr>
              <a:t>核糖体上与蛋白质合成有关的结合位点与催化位点</a:t>
            </a:r>
          </a:p>
        </p:txBody>
      </p:sp>
      <p:sp>
        <p:nvSpPr>
          <p:cNvPr id="7" name="矩形 6">
            <a:extLst>
              <a:ext uri="{FF2B5EF4-FFF2-40B4-BE49-F238E27FC236}">
                <a16:creationId xmlns:a16="http://schemas.microsoft.com/office/drawing/2014/main" id="{77078C6A-EB05-48C1-993D-B9FE22458C0F}"/>
              </a:ext>
            </a:extLst>
          </p:cNvPr>
          <p:cNvSpPr/>
          <p:nvPr/>
        </p:nvSpPr>
        <p:spPr>
          <a:xfrm>
            <a:off x="7486879" y="5882721"/>
            <a:ext cx="3890809" cy="369332"/>
          </a:xfrm>
          <a:prstGeom prst="rect">
            <a:avLst/>
          </a:prstGeom>
        </p:spPr>
        <p:txBody>
          <a:bodyPr wrap="square">
            <a:spAutoFit/>
          </a:bodyPr>
          <a:lstStyle/>
          <a:p>
            <a:pPr algn="ct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10-3 </a:t>
            </a:r>
            <a:r>
              <a:rPr lang="zh-CN" altLang="en-US" sz="1600" b="1" dirty="0">
                <a:solidFill>
                  <a:srgbClr val="0033CC"/>
                </a:solidFill>
                <a:latin typeface="Arial" panose="020B0604020202020204" pitchFamily="34" charset="0"/>
                <a:ea typeface="微软雅黑" panose="020B0503020204020204" pitchFamily="34" charset="-122"/>
              </a:rPr>
              <a:t>核糖体中主要活性部位示意图</a:t>
            </a:r>
          </a:p>
        </p:txBody>
      </p:sp>
    </p:spTree>
    <p:extLst>
      <p:ext uri="{BB962C8B-B14F-4D97-AF65-F5344CB8AC3E}">
        <p14:creationId xmlns:p14="http://schemas.microsoft.com/office/powerpoint/2010/main" val="238689206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91E4449D-83D8-4DF9-9A8A-D6D6A7885F33}"/>
              </a:ext>
            </a:extLst>
          </p:cNvPr>
          <p:cNvSpPr>
            <a:spLocks noGrp="1"/>
          </p:cNvSpPr>
          <p:nvPr>
            <p:ph idx="1"/>
          </p:nvPr>
        </p:nvSpPr>
        <p:spPr>
          <a:xfrm>
            <a:off x="824366" y="1058780"/>
            <a:ext cx="11062834" cy="5435604"/>
          </a:xfrm>
        </p:spPr>
        <p:txBody>
          <a:bodyPr>
            <a:normAutofit/>
          </a:bodyPr>
          <a:lstStyle/>
          <a:p>
            <a:pPr eaLnBrk="1" hangingPunct="1">
              <a:lnSpc>
                <a:spcPct val="150000"/>
              </a:lnSpc>
            </a:pPr>
            <a:r>
              <a:rPr lang="en-US" altLang="zh-CN" sz="2000" dirty="0"/>
              <a:t>30 S </a:t>
            </a:r>
            <a:r>
              <a:rPr lang="zh-CN" altLang="en-US" sz="2000" dirty="0"/>
              <a:t>小亚基与</a:t>
            </a:r>
            <a:r>
              <a:rPr lang="en-US" altLang="zh-CN" sz="2000" dirty="0"/>
              <a:t>mRNA </a:t>
            </a:r>
            <a:r>
              <a:rPr lang="zh-CN" altLang="en-US" sz="2000" dirty="0"/>
              <a:t>的结合</a:t>
            </a:r>
            <a:endParaRPr lang="en-US" altLang="zh-CN" sz="2000" dirty="0"/>
          </a:p>
          <a:p>
            <a:pPr eaLnBrk="1" hangingPunct="1">
              <a:lnSpc>
                <a:spcPct val="150000"/>
              </a:lnSpc>
            </a:pPr>
            <a:r>
              <a:rPr lang="zh-CN" altLang="en-US" sz="2000" dirty="0"/>
              <a:t>第一个氨酰</a:t>
            </a:r>
            <a:r>
              <a:rPr lang="en-US" altLang="zh-CN" sz="2000" dirty="0"/>
              <a:t>-tRNA </a:t>
            </a:r>
            <a:r>
              <a:rPr lang="zh-CN" altLang="en-US" sz="2000" dirty="0"/>
              <a:t>进入核糖体</a:t>
            </a:r>
            <a:endParaRPr lang="en-US" altLang="zh-CN" sz="2000" dirty="0"/>
          </a:p>
          <a:p>
            <a:pPr eaLnBrk="1" hangingPunct="1">
              <a:lnSpc>
                <a:spcPct val="150000"/>
              </a:lnSpc>
            </a:pPr>
            <a:r>
              <a:rPr lang="zh-CN" altLang="en-US" sz="2000" dirty="0"/>
              <a:t>完整起始复合物的装配</a:t>
            </a:r>
          </a:p>
        </p:txBody>
      </p:sp>
      <p:pic>
        <p:nvPicPr>
          <p:cNvPr id="26629" name="Picture 4" descr="imagepage6">
            <a:extLst>
              <a:ext uri="{FF2B5EF4-FFF2-40B4-BE49-F238E27FC236}">
                <a16:creationId xmlns:a16="http://schemas.microsoft.com/office/drawing/2014/main" id="{0FF36C38-8BC9-4A70-B23F-434849D9793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66788" y="2865041"/>
            <a:ext cx="2354284"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5B0C432B-07A0-4ECA-B897-B3DAF11B0313}"/>
              </a:ext>
            </a:extLst>
          </p:cNvPr>
          <p:cNvSpPr/>
          <p:nvPr/>
        </p:nvSpPr>
        <p:spPr>
          <a:xfrm>
            <a:off x="1289607" y="6542510"/>
            <a:ext cx="2308645" cy="369332"/>
          </a:xfrm>
          <a:prstGeom prst="rect">
            <a:avLst/>
          </a:prstGeom>
        </p:spPr>
        <p:txBody>
          <a:bodyPr wrap="square">
            <a:spAutoFit/>
          </a:bodyPr>
          <a:lstStyle/>
          <a:p>
            <a:pPr algn="ct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10-6 30 S </a:t>
            </a:r>
            <a:r>
              <a:rPr lang="zh-CN" altLang="en-US" sz="1600" b="1" dirty="0">
                <a:solidFill>
                  <a:srgbClr val="0033CC"/>
                </a:solidFill>
                <a:latin typeface="Arial" panose="020B0604020202020204" pitchFamily="34" charset="0"/>
                <a:ea typeface="微软雅黑" panose="020B0503020204020204" pitchFamily="34" charset="-122"/>
              </a:rPr>
              <a:t>亚基与</a:t>
            </a:r>
            <a:r>
              <a:rPr lang="en-US" altLang="zh-CN" sz="1600" b="1" dirty="0">
                <a:solidFill>
                  <a:srgbClr val="0033CC"/>
                </a:solidFill>
                <a:latin typeface="Arial" panose="020B0604020202020204" pitchFamily="34" charset="0"/>
                <a:ea typeface="微软雅黑" panose="020B0503020204020204" pitchFamily="34" charset="-122"/>
              </a:rPr>
              <a:t>IF3</a:t>
            </a:r>
            <a:endParaRPr lang="zh-CN" altLang="en-US" sz="1600" b="1" dirty="0">
              <a:solidFill>
                <a:srgbClr val="0033CC"/>
              </a:solidFill>
              <a:latin typeface="Arial" panose="020B0604020202020204" pitchFamily="34" charset="0"/>
              <a:ea typeface="微软雅黑" panose="020B0503020204020204" pitchFamily="34" charset="-122"/>
            </a:endParaRPr>
          </a:p>
        </p:txBody>
      </p:sp>
      <p:sp>
        <p:nvSpPr>
          <p:cNvPr id="3" name="标题 2">
            <a:extLst>
              <a:ext uri="{FF2B5EF4-FFF2-40B4-BE49-F238E27FC236}">
                <a16:creationId xmlns:a16="http://schemas.microsoft.com/office/drawing/2014/main" id="{3A572F95-868A-4647-AA1A-9A32F1688082}"/>
              </a:ext>
            </a:extLst>
          </p:cNvPr>
          <p:cNvSpPr>
            <a:spLocks noGrp="1"/>
          </p:cNvSpPr>
          <p:nvPr>
            <p:ph type="title"/>
          </p:nvPr>
        </p:nvSpPr>
        <p:spPr/>
        <p:txBody>
          <a:bodyPr/>
          <a:lstStyle/>
          <a:p>
            <a:r>
              <a:rPr lang="en-US" altLang="zh-CN" dirty="0"/>
              <a:t>1. </a:t>
            </a:r>
            <a:r>
              <a:rPr lang="zh-CN" altLang="en-US" dirty="0"/>
              <a:t>肽链的起始</a:t>
            </a:r>
            <a:r>
              <a:rPr lang="en-US" altLang="zh-CN" dirty="0"/>
              <a:t>——</a:t>
            </a:r>
            <a:r>
              <a:rPr lang="zh-CN" altLang="en-US" dirty="0"/>
              <a:t>以原核细胞为例</a:t>
            </a:r>
          </a:p>
        </p:txBody>
      </p:sp>
      <p:grpSp>
        <p:nvGrpSpPr>
          <p:cNvPr id="6" name="组合 5">
            <a:extLst>
              <a:ext uri="{FF2B5EF4-FFF2-40B4-BE49-F238E27FC236}">
                <a16:creationId xmlns:a16="http://schemas.microsoft.com/office/drawing/2014/main" id="{DE6B9424-9919-423A-85AE-932AFC09A724}"/>
              </a:ext>
            </a:extLst>
          </p:cNvPr>
          <p:cNvGrpSpPr/>
          <p:nvPr/>
        </p:nvGrpSpPr>
        <p:grpSpPr>
          <a:xfrm>
            <a:off x="4934085" y="938460"/>
            <a:ext cx="7104819" cy="4860000"/>
            <a:chOff x="4934085" y="1058780"/>
            <a:chExt cx="7104819" cy="4860000"/>
          </a:xfrm>
        </p:grpSpPr>
        <p:pic>
          <p:nvPicPr>
            <p:cNvPr id="5" name="图片 4">
              <a:extLst>
                <a:ext uri="{FF2B5EF4-FFF2-40B4-BE49-F238E27FC236}">
                  <a16:creationId xmlns:a16="http://schemas.microsoft.com/office/drawing/2014/main" id="{C45DC4E7-5449-4519-A847-5C7DD9208D0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396661" y="2498780"/>
              <a:ext cx="2642243" cy="3420000"/>
            </a:xfrm>
            <a:prstGeom prst="rect">
              <a:avLst/>
            </a:prstGeom>
          </p:spPr>
        </p:pic>
        <p:pic>
          <p:nvPicPr>
            <p:cNvPr id="12" name="图片 11">
              <a:extLst>
                <a:ext uri="{FF2B5EF4-FFF2-40B4-BE49-F238E27FC236}">
                  <a16:creationId xmlns:a16="http://schemas.microsoft.com/office/drawing/2014/main" id="{1BAB2904-C15A-408E-8829-D144AF3E407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934085" y="1058780"/>
              <a:ext cx="3444478" cy="4860000"/>
            </a:xfrm>
            <a:prstGeom prst="rect">
              <a:avLst/>
            </a:prstGeom>
          </p:spPr>
        </p:pic>
      </p:grpSp>
      <p:sp>
        <p:nvSpPr>
          <p:cNvPr id="8" name="矩形 7">
            <a:extLst>
              <a:ext uri="{FF2B5EF4-FFF2-40B4-BE49-F238E27FC236}">
                <a16:creationId xmlns:a16="http://schemas.microsoft.com/office/drawing/2014/main" id="{9BC27B47-C054-40C5-87DB-A0A4AE380DDF}"/>
              </a:ext>
            </a:extLst>
          </p:cNvPr>
          <p:cNvSpPr/>
          <p:nvPr/>
        </p:nvSpPr>
        <p:spPr>
          <a:xfrm>
            <a:off x="4845406" y="5918780"/>
            <a:ext cx="7066313" cy="984885"/>
          </a:xfrm>
          <a:prstGeom prst="rect">
            <a:avLst/>
          </a:prstGeom>
        </p:spPr>
        <p:txBody>
          <a:bodyPr wrap="square">
            <a:spAutoFit/>
          </a:bodyPr>
          <a:lstStyle/>
          <a:p>
            <a:pPr algn="ctr"/>
            <a:r>
              <a:rPr lang="en-US" altLang="zh-CN" sz="1600" b="1" dirty="0">
                <a:solidFill>
                  <a:srgbClr val="0033CC"/>
                </a:solidFill>
                <a:latin typeface="Arial" panose="020B0604020202020204" pitchFamily="34" charset="0"/>
                <a:cs typeface="Arial" panose="020B0604020202020204" pitchFamily="34" charset="0"/>
              </a:rPr>
              <a:t>Fig. Formation of the initiation complex in bacteria. </a:t>
            </a:r>
          </a:p>
          <a:p>
            <a:r>
              <a:rPr lang="en-US" altLang="zh-CN" sz="1400" dirty="0">
                <a:latin typeface="Arial" panose="020B0604020202020204" pitchFamily="34" charset="0"/>
                <a:cs typeface="Arial" panose="020B0604020202020204" pitchFamily="34" charset="0"/>
              </a:rPr>
              <a:t>The complex forms in three steps (described in the text) at the expense of the hydrolysis of GTP to GDP and Pi. IF1, IF2, and IF3 are initiation factors. E designates the exit site; P, the peptidyl site; and A, the aminoacyl site.</a:t>
            </a:r>
            <a:endParaRPr lang="zh-CN" altLang="en-US" sz="1400" dirty="0">
              <a:latin typeface="Arial" panose="020B0604020202020204" pitchFamily="34" charset="0"/>
              <a:cs typeface="Arial" panose="020B0604020202020204" pitchFamily="34" charset="0"/>
            </a:endParaRP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530DDC-FBB4-4723-B280-34672B7FD230}"/>
              </a:ext>
            </a:extLst>
          </p:cNvPr>
          <p:cNvSpPr>
            <a:spLocks noGrp="1"/>
          </p:cNvSpPr>
          <p:nvPr>
            <p:ph idx="1"/>
          </p:nvPr>
        </p:nvSpPr>
        <p:spPr>
          <a:xfrm>
            <a:off x="824367" y="1219200"/>
            <a:ext cx="4710160" cy="5435604"/>
          </a:xfrm>
        </p:spPr>
        <p:txBody>
          <a:bodyPr>
            <a:normAutofit lnSpcReduction="10000"/>
          </a:bodyPr>
          <a:lstStyle/>
          <a:p>
            <a:pPr>
              <a:lnSpc>
                <a:spcPct val="150000"/>
              </a:lnSpc>
              <a:spcBef>
                <a:spcPts val="0"/>
              </a:spcBef>
              <a:spcAft>
                <a:spcPts val="600"/>
              </a:spcAft>
            </a:pPr>
            <a:r>
              <a:rPr lang="zh-CN" altLang="en-US" dirty="0"/>
              <a:t>肽链延伸主要通过</a:t>
            </a:r>
            <a:r>
              <a:rPr lang="en-US" altLang="zh-CN" dirty="0"/>
              <a:t>4 </a:t>
            </a:r>
            <a:r>
              <a:rPr lang="zh-CN" altLang="en-US" dirty="0"/>
              <a:t>个步骤完成</a:t>
            </a:r>
            <a:endParaRPr lang="en-US" altLang="zh-CN" dirty="0"/>
          </a:p>
          <a:p>
            <a:pPr marL="168275" lvl="1" indent="0">
              <a:lnSpc>
                <a:spcPct val="150000"/>
              </a:lnSpc>
              <a:spcBef>
                <a:spcPts val="0"/>
              </a:spcBef>
              <a:spcAft>
                <a:spcPts val="600"/>
              </a:spcAft>
              <a:buNone/>
            </a:pPr>
            <a:r>
              <a:rPr lang="zh-CN" altLang="en-US" dirty="0">
                <a:solidFill>
                  <a:srgbClr val="0000FF"/>
                </a:solidFill>
              </a:rPr>
              <a:t>（</a:t>
            </a:r>
            <a:r>
              <a:rPr lang="en-US" altLang="zh-CN" dirty="0">
                <a:solidFill>
                  <a:srgbClr val="0000FF"/>
                </a:solidFill>
              </a:rPr>
              <a:t>1</a:t>
            </a:r>
            <a:r>
              <a:rPr lang="zh-CN" altLang="en-US" dirty="0">
                <a:solidFill>
                  <a:srgbClr val="0000FF"/>
                </a:solidFill>
              </a:rPr>
              <a:t>）氨酰</a:t>
            </a:r>
            <a:r>
              <a:rPr lang="en-US" altLang="zh-CN" dirty="0">
                <a:solidFill>
                  <a:srgbClr val="0000FF"/>
                </a:solidFill>
              </a:rPr>
              <a:t>-tRNA </a:t>
            </a:r>
            <a:r>
              <a:rPr lang="zh-CN" altLang="en-US" dirty="0">
                <a:solidFill>
                  <a:srgbClr val="0000FF"/>
                </a:solidFill>
              </a:rPr>
              <a:t>分子结合到核糖体</a:t>
            </a:r>
            <a:r>
              <a:rPr lang="en-US" altLang="zh-CN" dirty="0">
                <a:solidFill>
                  <a:srgbClr val="0000FF"/>
                </a:solidFill>
              </a:rPr>
              <a:t>A </a:t>
            </a:r>
            <a:r>
              <a:rPr lang="zh-CN" altLang="en-US" dirty="0">
                <a:solidFill>
                  <a:srgbClr val="0000FF"/>
                </a:solidFill>
              </a:rPr>
              <a:t>位点</a:t>
            </a:r>
            <a:endParaRPr lang="en-US" altLang="zh-CN" dirty="0">
              <a:solidFill>
                <a:srgbClr val="0000FF"/>
              </a:solidFill>
            </a:endParaRPr>
          </a:p>
          <a:p>
            <a:pPr marL="168275" lvl="1" indent="0">
              <a:lnSpc>
                <a:spcPct val="150000"/>
              </a:lnSpc>
              <a:spcBef>
                <a:spcPts val="0"/>
              </a:spcBef>
              <a:spcAft>
                <a:spcPts val="600"/>
              </a:spcAft>
              <a:buNone/>
            </a:pPr>
            <a:r>
              <a:rPr lang="zh-CN" altLang="en-US" dirty="0">
                <a:solidFill>
                  <a:srgbClr val="0000FF"/>
                </a:solidFill>
              </a:rPr>
              <a:t>（</a:t>
            </a:r>
            <a:r>
              <a:rPr lang="en-US" altLang="zh-CN" dirty="0">
                <a:solidFill>
                  <a:srgbClr val="0000FF"/>
                </a:solidFill>
              </a:rPr>
              <a:t>2</a:t>
            </a:r>
            <a:r>
              <a:rPr lang="zh-CN" altLang="en-US" dirty="0">
                <a:solidFill>
                  <a:srgbClr val="0000FF"/>
                </a:solidFill>
              </a:rPr>
              <a:t>）肽键的形成：</a:t>
            </a:r>
            <a:r>
              <a:rPr lang="zh-CN" altLang="en-US" dirty="0"/>
              <a:t>肽酰转移酶催化形成新的肽键</a:t>
            </a:r>
            <a:endParaRPr lang="en-US" altLang="zh-CN" dirty="0"/>
          </a:p>
          <a:p>
            <a:pPr marL="168275" lvl="1" indent="0">
              <a:lnSpc>
                <a:spcPct val="150000"/>
              </a:lnSpc>
              <a:spcBef>
                <a:spcPts val="0"/>
              </a:spcBef>
              <a:spcAft>
                <a:spcPts val="600"/>
              </a:spcAft>
              <a:buNone/>
              <a:defRPr/>
            </a:pPr>
            <a:r>
              <a:rPr lang="zh-CN" altLang="en-US" dirty="0">
                <a:solidFill>
                  <a:srgbClr val="0000FF"/>
                </a:solidFill>
                <a:latin typeface="Arial" charset="0"/>
              </a:rPr>
              <a:t>（</a:t>
            </a:r>
            <a:r>
              <a:rPr lang="en-US" altLang="zh-CN" dirty="0">
                <a:solidFill>
                  <a:srgbClr val="0000FF"/>
                </a:solidFill>
                <a:latin typeface="Arial" charset="0"/>
              </a:rPr>
              <a:t>3</a:t>
            </a:r>
            <a:r>
              <a:rPr lang="zh-CN" altLang="en-US" dirty="0">
                <a:solidFill>
                  <a:srgbClr val="0000FF"/>
                </a:solidFill>
                <a:latin typeface="Arial" charset="0"/>
              </a:rPr>
              <a:t>）转位：</a:t>
            </a:r>
            <a:r>
              <a:rPr lang="zh-CN" altLang="en-US" dirty="0">
                <a:latin typeface="Arial" charset="0"/>
              </a:rPr>
              <a:t>核糖体沿</a:t>
            </a:r>
            <a:r>
              <a:rPr lang="en-US" altLang="zh-CN" dirty="0">
                <a:latin typeface="Arial" charset="0"/>
              </a:rPr>
              <a:t>mRNA </a:t>
            </a:r>
            <a:r>
              <a:rPr lang="zh-CN" altLang="en-US" dirty="0">
                <a:latin typeface="Arial" charset="0"/>
              </a:rPr>
              <a:t>由</a:t>
            </a:r>
            <a:r>
              <a:rPr lang="en-US" altLang="zh-CN" dirty="0">
                <a:latin typeface="Arial" charset="0"/>
              </a:rPr>
              <a:t>5′→ 3′</a:t>
            </a:r>
            <a:r>
              <a:rPr lang="zh-CN" altLang="en-US" dirty="0">
                <a:latin typeface="Arial" charset="0"/>
              </a:rPr>
              <a:t>准确移动</a:t>
            </a:r>
            <a:r>
              <a:rPr lang="en-US" altLang="zh-CN" dirty="0">
                <a:latin typeface="Arial" charset="0"/>
              </a:rPr>
              <a:t>3 </a:t>
            </a:r>
            <a:r>
              <a:rPr lang="zh-CN" altLang="en-US" dirty="0">
                <a:latin typeface="Arial" charset="0"/>
              </a:rPr>
              <a:t>个核苷酸的距离</a:t>
            </a:r>
            <a:endParaRPr lang="en-US" altLang="zh-CN" dirty="0">
              <a:latin typeface="Arial" charset="0"/>
            </a:endParaRPr>
          </a:p>
          <a:p>
            <a:pPr marL="168275" lvl="1" indent="0">
              <a:lnSpc>
                <a:spcPct val="150000"/>
              </a:lnSpc>
              <a:spcBef>
                <a:spcPts val="0"/>
              </a:spcBef>
              <a:spcAft>
                <a:spcPts val="600"/>
              </a:spcAft>
              <a:buNone/>
              <a:defRPr/>
            </a:pPr>
            <a:r>
              <a:rPr lang="zh-CN" altLang="en-US" dirty="0">
                <a:solidFill>
                  <a:srgbClr val="0000FF"/>
                </a:solidFill>
                <a:latin typeface="Arial" charset="0"/>
              </a:rPr>
              <a:t>（</a:t>
            </a:r>
            <a:r>
              <a:rPr lang="en-US" altLang="zh-CN" dirty="0">
                <a:solidFill>
                  <a:srgbClr val="0000FF"/>
                </a:solidFill>
                <a:latin typeface="Arial" charset="0"/>
              </a:rPr>
              <a:t>4</a:t>
            </a:r>
            <a:r>
              <a:rPr lang="zh-CN" altLang="en-US" dirty="0">
                <a:solidFill>
                  <a:srgbClr val="0000FF"/>
                </a:solidFill>
                <a:latin typeface="Arial" charset="0"/>
              </a:rPr>
              <a:t>）脱氨酰</a:t>
            </a:r>
            <a:r>
              <a:rPr lang="en-US" altLang="zh-CN" dirty="0">
                <a:solidFill>
                  <a:srgbClr val="0000FF"/>
                </a:solidFill>
                <a:latin typeface="Arial" charset="0"/>
              </a:rPr>
              <a:t>-tRNA </a:t>
            </a:r>
            <a:r>
              <a:rPr lang="zh-CN" altLang="en-US" dirty="0">
                <a:solidFill>
                  <a:srgbClr val="0000FF"/>
                </a:solidFill>
                <a:latin typeface="Arial" charset="0"/>
              </a:rPr>
              <a:t>的释放：</a:t>
            </a:r>
            <a:r>
              <a:rPr lang="en-US" altLang="zh-CN" dirty="0">
                <a:latin typeface="Arial" charset="0"/>
              </a:rPr>
              <a:t>E </a:t>
            </a:r>
            <a:r>
              <a:rPr lang="zh-CN" altLang="en-US" dirty="0">
                <a:latin typeface="Arial" charset="0"/>
              </a:rPr>
              <a:t>位点</a:t>
            </a:r>
            <a:r>
              <a:rPr lang="en-US" altLang="zh-CN" dirty="0">
                <a:latin typeface="Arial" charset="0"/>
              </a:rPr>
              <a:t>tRNA </a:t>
            </a:r>
            <a:r>
              <a:rPr lang="zh-CN" altLang="en-US" dirty="0">
                <a:latin typeface="Arial" charset="0"/>
              </a:rPr>
              <a:t>从核糖体释放，另一氨酰</a:t>
            </a:r>
            <a:r>
              <a:rPr lang="en-US" altLang="zh-CN" dirty="0">
                <a:latin typeface="Arial" charset="0"/>
              </a:rPr>
              <a:t>tRNA </a:t>
            </a:r>
            <a:r>
              <a:rPr lang="zh-CN" altLang="en-US" dirty="0">
                <a:latin typeface="Arial" charset="0"/>
              </a:rPr>
              <a:t>可以结合到</a:t>
            </a:r>
            <a:r>
              <a:rPr lang="en-US" altLang="zh-CN" dirty="0">
                <a:latin typeface="Arial" charset="0"/>
              </a:rPr>
              <a:t>A </a:t>
            </a:r>
            <a:r>
              <a:rPr lang="zh-CN" altLang="en-US" dirty="0">
                <a:latin typeface="Arial" charset="0"/>
              </a:rPr>
              <a:t>位点。如此循环完成整个多肽链的延伸</a:t>
            </a:r>
            <a:endParaRPr lang="en-US" altLang="zh-CN" dirty="0">
              <a:latin typeface="Arial" charset="0"/>
            </a:endParaRPr>
          </a:p>
          <a:p>
            <a:pPr lvl="1">
              <a:lnSpc>
                <a:spcPct val="150000"/>
              </a:lnSpc>
              <a:spcBef>
                <a:spcPts val="0"/>
              </a:spcBef>
              <a:spcAft>
                <a:spcPts val="600"/>
              </a:spcAft>
              <a:buNone/>
            </a:pPr>
            <a:endParaRPr lang="en-US" altLang="zh-CN" dirty="0"/>
          </a:p>
          <a:p>
            <a:pPr>
              <a:lnSpc>
                <a:spcPct val="150000"/>
              </a:lnSpc>
              <a:spcBef>
                <a:spcPts val="0"/>
              </a:spcBef>
              <a:spcAft>
                <a:spcPts val="600"/>
              </a:spcAft>
            </a:pPr>
            <a:endParaRPr lang="zh-CN" altLang="en-US" sz="2000" dirty="0"/>
          </a:p>
        </p:txBody>
      </p:sp>
      <p:sp>
        <p:nvSpPr>
          <p:cNvPr id="5" name="矩形 4">
            <a:extLst>
              <a:ext uri="{FF2B5EF4-FFF2-40B4-BE49-F238E27FC236}">
                <a16:creationId xmlns:a16="http://schemas.microsoft.com/office/drawing/2014/main" id="{85082AC0-BF16-4817-8556-4CF313FC7A67}"/>
              </a:ext>
            </a:extLst>
          </p:cNvPr>
          <p:cNvSpPr/>
          <p:nvPr/>
        </p:nvSpPr>
        <p:spPr>
          <a:xfrm>
            <a:off x="7139534" y="6441605"/>
            <a:ext cx="3747634" cy="371577"/>
          </a:xfrm>
          <a:prstGeom prst="rect">
            <a:avLst/>
          </a:prstGeom>
        </p:spPr>
        <p:txBody>
          <a:bodyPr wrap="square">
            <a:spAutoFit/>
          </a:bodyPr>
          <a:lstStyle/>
          <a:p>
            <a:pPr algn="ctr">
              <a:lnSpc>
                <a:spcPts val="2400"/>
              </a:lnSpc>
            </a:pP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10-7 </a:t>
            </a:r>
            <a:r>
              <a:rPr lang="zh-CN" altLang="en-US" sz="1600" b="1" dirty="0">
                <a:solidFill>
                  <a:srgbClr val="0033CC"/>
                </a:solidFill>
                <a:latin typeface="Arial" panose="020B0604020202020204" pitchFamily="34" charset="0"/>
                <a:ea typeface="微软雅黑" panose="020B0503020204020204" pitchFamily="34" charset="-122"/>
              </a:rPr>
              <a:t>多肽链延伸过程示意图</a:t>
            </a:r>
            <a:endParaRPr lang="zh-CN" altLang="en-US" sz="1400" dirty="0">
              <a:latin typeface="Arial" panose="020B0604020202020204" pitchFamily="34" charset="0"/>
              <a:ea typeface="微软雅黑" panose="020B0503020204020204" pitchFamily="34" charset="-122"/>
            </a:endParaRPr>
          </a:p>
        </p:txBody>
      </p:sp>
      <p:sp>
        <p:nvSpPr>
          <p:cNvPr id="7" name="标题 6">
            <a:extLst>
              <a:ext uri="{FF2B5EF4-FFF2-40B4-BE49-F238E27FC236}">
                <a16:creationId xmlns:a16="http://schemas.microsoft.com/office/drawing/2014/main" id="{0873B781-1E24-4B95-B9C5-E6855B280B90}"/>
              </a:ext>
            </a:extLst>
          </p:cNvPr>
          <p:cNvSpPr>
            <a:spLocks noGrp="1"/>
          </p:cNvSpPr>
          <p:nvPr>
            <p:ph type="title"/>
          </p:nvPr>
        </p:nvSpPr>
        <p:spPr/>
        <p:txBody>
          <a:bodyPr/>
          <a:lstStyle/>
          <a:p>
            <a:r>
              <a:rPr lang="en-US" altLang="zh-CN" dirty="0"/>
              <a:t>2. </a:t>
            </a:r>
            <a:r>
              <a:rPr lang="zh-CN" altLang="en-US" dirty="0"/>
              <a:t>多肽链延伸</a:t>
            </a:r>
            <a:r>
              <a:rPr lang="en-US" altLang="zh-CN" dirty="0"/>
              <a:t>——</a:t>
            </a:r>
            <a:r>
              <a:rPr lang="zh-CN" altLang="en-US" dirty="0"/>
              <a:t>以原核细胞为例</a:t>
            </a:r>
          </a:p>
        </p:txBody>
      </p:sp>
      <p:pic>
        <p:nvPicPr>
          <p:cNvPr id="11" name="Picture 5" descr="imagepage7">
            <a:extLst>
              <a:ext uri="{FF2B5EF4-FFF2-40B4-BE49-F238E27FC236}">
                <a16:creationId xmlns:a16="http://schemas.microsoft.com/office/drawing/2014/main" id="{63EFABC1-90C5-441F-9803-6FB72BB0CB3F}"/>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a:xfrm>
            <a:off x="5907939" y="1255295"/>
            <a:ext cx="2463191" cy="5040000"/>
          </a:xfrm>
          <a:prstGeom prst="rect">
            <a:avLst/>
          </a:prstGeom>
        </p:spPr>
      </p:pic>
      <p:pic>
        <p:nvPicPr>
          <p:cNvPr id="12" name="Picture 5" descr="imagepage7">
            <a:extLst>
              <a:ext uri="{FF2B5EF4-FFF2-40B4-BE49-F238E27FC236}">
                <a16:creationId xmlns:a16="http://schemas.microsoft.com/office/drawing/2014/main" id="{1B964D13-B1CF-44A1-969F-042CE308B172}"/>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a:xfrm>
            <a:off x="9285359" y="1255295"/>
            <a:ext cx="2601841" cy="4680000"/>
          </a:xfrm>
          <a:prstGeom prst="rect">
            <a:avLst/>
          </a:prstGeom>
        </p:spPr>
      </p:pic>
      <p:sp>
        <p:nvSpPr>
          <p:cNvPr id="8" name="文本框 7">
            <a:extLst>
              <a:ext uri="{FF2B5EF4-FFF2-40B4-BE49-F238E27FC236}">
                <a16:creationId xmlns:a16="http://schemas.microsoft.com/office/drawing/2014/main" id="{FD061644-6FBD-4570-8E8C-45A7BB504358}"/>
              </a:ext>
            </a:extLst>
          </p:cNvPr>
          <p:cNvSpPr txBox="1"/>
          <p:nvPr/>
        </p:nvSpPr>
        <p:spPr>
          <a:xfrm>
            <a:off x="0" y="6251137"/>
            <a:ext cx="9706425" cy="646331"/>
          </a:xfrm>
          <a:prstGeom prst="rect">
            <a:avLst/>
          </a:prstGeom>
          <a:noFill/>
        </p:spPr>
        <p:txBody>
          <a:bodyPr wrap="square">
            <a:spAutoFit/>
          </a:bodyPr>
          <a:lstStyle/>
          <a:p>
            <a:r>
              <a:rPr lang="zh-CN" altLang="en-US" dirty="0"/>
              <a:t>https://www.bilibili.com/video/BV1Wb4y1W7Rt/?spm_id_from=333.337.search-card.all.click&amp;vd_source=c5090343149d17b29be71f6182e43da4</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E63E677-6EC2-4C45-9E0E-31B2E6265274}"/>
              </a:ext>
            </a:extLst>
          </p:cNvPr>
          <p:cNvSpPr>
            <a:spLocks noGrp="1"/>
          </p:cNvSpPr>
          <p:nvPr>
            <p:ph type="title"/>
          </p:nvPr>
        </p:nvSpPr>
        <p:spPr/>
        <p:txBody>
          <a:bodyPr/>
          <a:lstStyle/>
          <a:p>
            <a:pPr algn="l" eaLnBrk="1" hangingPunct="1"/>
            <a:r>
              <a:rPr lang="en-US" altLang="zh-CN" sz="3200"/>
              <a:t>3. </a:t>
            </a:r>
            <a:r>
              <a:rPr lang="zh-CN" altLang="en-US" sz="3200"/>
              <a:t>肽链的终止</a:t>
            </a:r>
            <a:r>
              <a:rPr lang="en-US" altLang="zh-CN" sz="3200"/>
              <a:t>——</a:t>
            </a:r>
            <a:r>
              <a:rPr lang="zh-CN" altLang="en-US" sz="3200"/>
              <a:t>以原核细胞为例</a:t>
            </a:r>
          </a:p>
        </p:txBody>
      </p:sp>
      <p:sp>
        <p:nvSpPr>
          <p:cNvPr id="32771" name="内容占位符 2">
            <a:extLst>
              <a:ext uri="{FF2B5EF4-FFF2-40B4-BE49-F238E27FC236}">
                <a16:creationId xmlns:a16="http://schemas.microsoft.com/office/drawing/2014/main" id="{41FC1625-FB7C-47D5-BB24-1359392F7561}"/>
              </a:ext>
            </a:extLst>
          </p:cNvPr>
          <p:cNvSpPr>
            <a:spLocks noGrp="1"/>
          </p:cNvSpPr>
          <p:nvPr>
            <p:ph idx="1"/>
          </p:nvPr>
        </p:nvSpPr>
        <p:spPr>
          <a:xfrm>
            <a:off x="824366" y="1219200"/>
            <a:ext cx="5047045" cy="5435604"/>
          </a:xfrm>
        </p:spPr>
        <p:txBody>
          <a:bodyPr>
            <a:normAutofit/>
          </a:bodyPr>
          <a:lstStyle/>
          <a:p>
            <a:pPr>
              <a:lnSpc>
                <a:spcPct val="150000"/>
              </a:lnSpc>
              <a:spcAft>
                <a:spcPts val="600"/>
              </a:spcAft>
            </a:pPr>
            <a:r>
              <a:rPr lang="en-US" altLang="zh-CN" sz="2000" dirty="0"/>
              <a:t>A </a:t>
            </a:r>
            <a:r>
              <a:rPr lang="zh-CN" altLang="en-US" sz="2000" dirty="0"/>
              <a:t>位点</a:t>
            </a:r>
            <a:r>
              <a:rPr lang="en-US" altLang="zh-CN" sz="2000" dirty="0"/>
              <a:t>mRNA </a:t>
            </a:r>
            <a:r>
              <a:rPr lang="zh-CN" altLang="en-US" sz="2000" dirty="0"/>
              <a:t>是</a:t>
            </a:r>
            <a:r>
              <a:rPr lang="en-US" altLang="zh-CN" sz="2000" dirty="0"/>
              <a:t>UAA</a:t>
            </a:r>
            <a:r>
              <a:rPr lang="zh-CN" altLang="en-US" sz="2000" dirty="0"/>
              <a:t>、</a:t>
            </a:r>
            <a:r>
              <a:rPr lang="en-US" altLang="zh-CN" sz="2000" dirty="0"/>
              <a:t>UGA </a:t>
            </a:r>
            <a:r>
              <a:rPr lang="zh-CN" altLang="en-US" sz="2000" dirty="0"/>
              <a:t>或</a:t>
            </a:r>
            <a:r>
              <a:rPr lang="en-US" altLang="zh-CN" sz="2000" dirty="0"/>
              <a:t>UAG </a:t>
            </a:r>
            <a:r>
              <a:rPr lang="zh-CN" altLang="en-US" sz="2000" b="1" dirty="0">
                <a:solidFill>
                  <a:srgbClr val="0000FF"/>
                </a:solidFill>
              </a:rPr>
              <a:t>终止密码子</a:t>
            </a:r>
            <a:endParaRPr lang="en-US" altLang="zh-CN" sz="2000" b="1" dirty="0">
              <a:solidFill>
                <a:srgbClr val="0000FF"/>
              </a:solidFill>
            </a:endParaRPr>
          </a:p>
          <a:p>
            <a:pPr>
              <a:lnSpc>
                <a:spcPct val="150000"/>
              </a:lnSpc>
              <a:spcAft>
                <a:spcPts val="600"/>
              </a:spcAft>
            </a:pPr>
            <a:r>
              <a:rPr lang="zh-CN" altLang="en-US" sz="2000" b="1" dirty="0">
                <a:solidFill>
                  <a:srgbClr val="0000FF"/>
                </a:solidFill>
              </a:rPr>
              <a:t>释放因子</a:t>
            </a:r>
            <a:r>
              <a:rPr lang="zh-CN" altLang="en-US" sz="2000" dirty="0"/>
              <a:t>（</a:t>
            </a:r>
            <a:r>
              <a:rPr lang="en-US" altLang="zh-CN" sz="2000" dirty="0"/>
              <a:t>release factor</a:t>
            </a:r>
            <a:r>
              <a:rPr lang="zh-CN" altLang="en-US" sz="2000" dirty="0"/>
              <a:t>，</a:t>
            </a:r>
            <a:r>
              <a:rPr lang="en-US" altLang="zh-CN" sz="2000" dirty="0"/>
              <a:t>RF</a:t>
            </a:r>
            <a:r>
              <a:rPr lang="zh-CN" altLang="en-US" sz="2000" dirty="0"/>
              <a:t>）</a:t>
            </a:r>
            <a:r>
              <a:rPr lang="en-US" altLang="zh-CN" sz="2000" dirty="0"/>
              <a:t>RF1 </a:t>
            </a:r>
            <a:r>
              <a:rPr lang="zh-CN" altLang="en-US" sz="2000" dirty="0"/>
              <a:t>可识别</a:t>
            </a:r>
            <a:r>
              <a:rPr lang="en-US" altLang="zh-CN" sz="2000" dirty="0"/>
              <a:t>UAA </a:t>
            </a:r>
            <a:r>
              <a:rPr lang="zh-CN" altLang="en-US" sz="2000" dirty="0"/>
              <a:t>或</a:t>
            </a:r>
            <a:r>
              <a:rPr lang="en-US" altLang="zh-CN" sz="2000" dirty="0"/>
              <a:t>UAG</a:t>
            </a:r>
            <a:r>
              <a:rPr lang="zh-CN" altLang="en-US" sz="2000" dirty="0"/>
              <a:t>，</a:t>
            </a:r>
            <a:r>
              <a:rPr lang="en-US" altLang="zh-CN" sz="2000" dirty="0"/>
              <a:t>RF2 </a:t>
            </a:r>
            <a:r>
              <a:rPr lang="zh-CN" altLang="en-US" sz="2000" dirty="0"/>
              <a:t>识别</a:t>
            </a:r>
            <a:r>
              <a:rPr lang="en-US" altLang="zh-CN" sz="2000" dirty="0"/>
              <a:t>UAA </a:t>
            </a:r>
            <a:r>
              <a:rPr lang="zh-CN" altLang="en-US" sz="2000" dirty="0"/>
              <a:t>或</a:t>
            </a:r>
            <a:r>
              <a:rPr lang="en-US" altLang="zh-CN" sz="2000" dirty="0"/>
              <a:t>UGA</a:t>
            </a:r>
            <a:r>
              <a:rPr lang="zh-CN" altLang="en-US" sz="2000" dirty="0"/>
              <a:t>，</a:t>
            </a:r>
            <a:r>
              <a:rPr lang="zh-CN" altLang="en-US" sz="2000" b="1" dirty="0">
                <a:solidFill>
                  <a:srgbClr val="0000FF"/>
                </a:solidFill>
              </a:rPr>
              <a:t>催化蛋白质合成的终止</a:t>
            </a:r>
            <a:endParaRPr lang="en-US" altLang="zh-CN" sz="2000" b="1" dirty="0">
              <a:solidFill>
                <a:srgbClr val="0000FF"/>
              </a:solidFill>
            </a:endParaRPr>
          </a:p>
          <a:p>
            <a:pPr>
              <a:lnSpc>
                <a:spcPct val="150000"/>
              </a:lnSpc>
              <a:spcAft>
                <a:spcPts val="600"/>
              </a:spcAft>
            </a:pPr>
            <a:r>
              <a:rPr lang="zh-CN" altLang="en-US" sz="2000" dirty="0"/>
              <a:t>肽链延伸终止后，蛋白链脱离核糖体，</a:t>
            </a:r>
            <a:r>
              <a:rPr lang="zh-CN" altLang="en-US" sz="2000" b="1" dirty="0">
                <a:solidFill>
                  <a:srgbClr val="0000FF"/>
                </a:solidFill>
              </a:rPr>
              <a:t>核糖体</a:t>
            </a:r>
            <a:r>
              <a:rPr lang="zh-CN" altLang="en-US" sz="2000" dirty="0"/>
              <a:t>从</a:t>
            </a:r>
            <a:r>
              <a:rPr lang="en-US" altLang="zh-CN" sz="2000" dirty="0"/>
              <a:t>mRNA </a:t>
            </a:r>
            <a:r>
              <a:rPr lang="zh-CN" altLang="en-US" sz="2000" dirty="0"/>
              <a:t>上释放下来， </a:t>
            </a:r>
            <a:r>
              <a:rPr lang="zh-CN" altLang="en-US" sz="2000" b="1" dirty="0">
                <a:solidFill>
                  <a:srgbClr val="0000FF"/>
                </a:solidFill>
              </a:rPr>
              <a:t>解离成</a:t>
            </a:r>
            <a:r>
              <a:rPr lang="en-US" altLang="zh-CN" sz="2000" b="1" dirty="0">
                <a:solidFill>
                  <a:srgbClr val="0000FF"/>
                </a:solidFill>
              </a:rPr>
              <a:t>30 S </a:t>
            </a:r>
            <a:r>
              <a:rPr lang="zh-CN" altLang="en-US" sz="2000" b="1" dirty="0">
                <a:solidFill>
                  <a:srgbClr val="0000FF"/>
                </a:solidFill>
              </a:rPr>
              <a:t>和</a:t>
            </a:r>
            <a:r>
              <a:rPr lang="en-US" altLang="zh-CN" sz="2000" b="1" dirty="0">
                <a:solidFill>
                  <a:srgbClr val="0000FF"/>
                </a:solidFill>
              </a:rPr>
              <a:t>50 S </a:t>
            </a:r>
            <a:r>
              <a:rPr lang="zh-CN" altLang="en-US" sz="2000" b="1" dirty="0">
                <a:solidFill>
                  <a:srgbClr val="0000FF"/>
                </a:solidFill>
              </a:rPr>
              <a:t>亚基</a:t>
            </a:r>
          </a:p>
        </p:txBody>
      </p:sp>
      <p:pic>
        <p:nvPicPr>
          <p:cNvPr id="32772" name="Picture 4" descr="imagepage5">
            <a:extLst>
              <a:ext uri="{FF2B5EF4-FFF2-40B4-BE49-F238E27FC236}">
                <a16:creationId xmlns:a16="http://schemas.microsoft.com/office/drawing/2014/main" id="{1852F4A8-7819-49A8-82B0-7D57B169038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32964" y="1219200"/>
            <a:ext cx="4534670" cy="50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1467083-194A-4F69-8E9F-0FF0B76D6063}"/>
              </a:ext>
            </a:extLst>
          </p:cNvPr>
          <p:cNvSpPr txBox="1"/>
          <p:nvPr/>
        </p:nvSpPr>
        <p:spPr>
          <a:xfrm>
            <a:off x="735060" y="5454475"/>
            <a:ext cx="6097904" cy="1200329"/>
          </a:xfrm>
          <a:prstGeom prst="rect">
            <a:avLst/>
          </a:prstGeom>
          <a:noFill/>
        </p:spPr>
        <p:txBody>
          <a:bodyPr wrap="square">
            <a:spAutoFit/>
          </a:bodyPr>
          <a:lstStyle/>
          <a:p>
            <a:r>
              <a:rPr lang="zh-CN" altLang="en-US" dirty="0"/>
              <a:t>https://www.bilibili.com/video/BV16p4y1Q7s4/?spm_id_from=333.337.search-card.all.click&amp;vd_source=c5090343149d17b29be71f6182e43da4</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8360FD7-0BA6-41E8-8096-CAD3F68C61B0}"/>
              </a:ext>
            </a:extLst>
          </p:cNvPr>
          <p:cNvSpPr>
            <a:spLocks noGrp="1"/>
          </p:cNvSpPr>
          <p:nvPr>
            <p:ph type="title"/>
          </p:nvPr>
        </p:nvSpPr>
        <p:spPr/>
        <p:txBody>
          <a:bodyPr/>
          <a:lstStyle/>
          <a:p>
            <a:r>
              <a:rPr lang="zh-CN" altLang="en-US" dirty="0"/>
              <a:t>三、核糖体与</a:t>
            </a:r>
            <a:r>
              <a:rPr lang="en-US" altLang="zh-CN" dirty="0"/>
              <a:t>RNA </a:t>
            </a:r>
            <a:r>
              <a:rPr lang="zh-CN" altLang="en-US" dirty="0"/>
              <a:t>世界</a:t>
            </a:r>
          </a:p>
        </p:txBody>
      </p:sp>
      <p:sp>
        <p:nvSpPr>
          <p:cNvPr id="34819" name="矩形 1">
            <a:extLst>
              <a:ext uri="{FF2B5EF4-FFF2-40B4-BE49-F238E27FC236}">
                <a16:creationId xmlns:a16="http://schemas.microsoft.com/office/drawing/2014/main" id="{AEB35BBB-6DEC-43A8-851D-C9244B1EECF9}"/>
              </a:ext>
            </a:extLst>
          </p:cNvPr>
          <p:cNvSpPr>
            <a:spLocks noChangeArrowheads="1"/>
          </p:cNvSpPr>
          <p:nvPr/>
        </p:nvSpPr>
        <p:spPr bwMode="auto">
          <a:xfrm>
            <a:off x="1919289" y="6227764"/>
            <a:ext cx="8353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图片来源  </a:t>
            </a:r>
            <a:r>
              <a:rPr lang="en-US" altLang="zh-CN" sz="1800">
                <a:hlinkClick r:id="rId3"/>
              </a:rPr>
              <a:t>http://www.daviddarling.info/encyclopedia/R/ribosomal_RNA.html</a:t>
            </a:r>
            <a:endParaRPr lang="zh-CN" altLang="en-US" sz="1800"/>
          </a:p>
        </p:txBody>
      </p:sp>
      <p:pic>
        <p:nvPicPr>
          <p:cNvPr id="34820" name="图片 2">
            <a:extLst>
              <a:ext uri="{FF2B5EF4-FFF2-40B4-BE49-F238E27FC236}">
                <a16:creationId xmlns:a16="http://schemas.microsoft.com/office/drawing/2014/main" id="{CCDB7DF1-2A85-4D8B-BF58-FFC7A365C5FF}"/>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39662" y="997817"/>
            <a:ext cx="4893012" cy="515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6">
            <a:extLst>
              <a:ext uri="{FF2B5EF4-FFF2-40B4-BE49-F238E27FC236}">
                <a16:creationId xmlns:a16="http://schemas.microsoft.com/office/drawing/2014/main" id="{74AA8D96-BBCD-4F6E-B300-334F8882C446}"/>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467585" y="2560924"/>
            <a:ext cx="5554526"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图片 1">
            <a:extLst>
              <a:ext uri="{FF2B5EF4-FFF2-40B4-BE49-F238E27FC236}">
                <a16:creationId xmlns:a16="http://schemas.microsoft.com/office/drawing/2014/main" id="{2A868FED-65D7-47F1-9778-344AC8CB7D42}"/>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643688" y="894155"/>
            <a:ext cx="4976930" cy="57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图片 2">
            <a:extLst>
              <a:ext uri="{FF2B5EF4-FFF2-40B4-BE49-F238E27FC236}">
                <a16:creationId xmlns:a16="http://schemas.microsoft.com/office/drawing/2014/main" id="{96A2C2DF-8C27-40FC-A2BC-F5CF6C952743}"/>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93966" y="1923400"/>
            <a:ext cx="4723948" cy="3409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矩形 3">
            <a:extLst>
              <a:ext uri="{FF2B5EF4-FFF2-40B4-BE49-F238E27FC236}">
                <a16:creationId xmlns:a16="http://schemas.microsoft.com/office/drawing/2014/main" id="{55F888D5-7A2B-4DEE-AAF5-C5BE0CAD513C}"/>
              </a:ext>
            </a:extLst>
          </p:cNvPr>
          <p:cNvSpPr>
            <a:spLocks noChangeArrowheads="1"/>
          </p:cNvSpPr>
          <p:nvPr/>
        </p:nvSpPr>
        <p:spPr bwMode="auto">
          <a:xfrm>
            <a:off x="1354897" y="6068368"/>
            <a:ext cx="40020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600" dirty="0">
                <a:ea typeface="宋体" panose="02010600030101010101" pitchFamily="2" charset="-122"/>
                <a:cs typeface="Arial" panose="020B0604020202020204" pitchFamily="34" charset="0"/>
                <a:hlinkClick r:id="rId4"/>
              </a:rPr>
              <a:t>http://employees.csbsju.edu/hjakubowski/classes/ch331/catalysis/olribozymes.htm</a:t>
            </a:r>
            <a:endParaRPr lang="zh-CN" altLang="en-US" sz="1600" dirty="0">
              <a:ea typeface="宋体" panose="02010600030101010101" pitchFamily="2" charset="-122"/>
              <a:cs typeface="Arial" panose="020B0604020202020204" pitchFamily="34" charset="0"/>
            </a:endParaRPr>
          </a:p>
        </p:txBody>
      </p:sp>
      <p:sp>
        <p:nvSpPr>
          <p:cNvPr id="36870" name="矩形 4">
            <a:extLst>
              <a:ext uri="{FF2B5EF4-FFF2-40B4-BE49-F238E27FC236}">
                <a16:creationId xmlns:a16="http://schemas.microsoft.com/office/drawing/2014/main" id="{1055F98E-3042-40E6-B98D-4AB457DAF77D}"/>
              </a:ext>
            </a:extLst>
          </p:cNvPr>
          <p:cNvSpPr>
            <a:spLocks noChangeArrowheads="1"/>
          </p:cNvSpPr>
          <p:nvPr/>
        </p:nvSpPr>
        <p:spPr bwMode="auto">
          <a:xfrm>
            <a:off x="1067027" y="5553075"/>
            <a:ext cx="423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b="1" dirty="0">
                <a:ea typeface="微软雅黑" panose="020B0503020204020204" pitchFamily="34" charset="-122"/>
              </a:rPr>
              <a:t>肽键形成反应由</a:t>
            </a:r>
            <a:r>
              <a:rPr lang="en-US" altLang="zh-CN" sz="2400" b="1" dirty="0">
                <a:ea typeface="微软雅黑" panose="020B0503020204020204" pitchFamily="34" charset="-122"/>
              </a:rPr>
              <a:t>23S RNA</a:t>
            </a:r>
            <a:r>
              <a:rPr lang="zh-CN" altLang="en-US" sz="2400" b="1" dirty="0">
                <a:ea typeface="微软雅黑" panose="020B0503020204020204" pitchFamily="34" charset="-122"/>
              </a:rPr>
              <a:t>催化</a:t>
            </a:r>
          </a:p>
        </p:txBody>
      </p:sp>
      <p:sp>
        <p:nvSpPr>
          <p:cNvPr id="3" name="标题 2">
            <a:extLst>
              <a:ext uri="{FF2B5EF4-FFF2-40B4-BE49-F238E27FC236}">
                <a16:creationId xmlns:a16="http://schemas.microsoft.com/office/drawing/2014/main" id="{D42B0DDD-54C4-4509-9B75-E67545A38D4A}"/>
              </a:ext>
            </a:extLst>
          </p:cNvPr>
          <p:cNvSpPr>
            <a:spLocks noGrp="1"/>
          </p:cNvSpPr>
          <p:nvPr>
            <p:ph type="title"/>
          </p:nvPr>
        </p:nvSpPr>
        <p:spPr/>
        <p:txBody>
          <a:bodyPr/>
          <a:lstStyle/>
          <a:p>
            <a:r>
              <a:rPr lang="en-US" altLang="zh-CN" dirty="0"/>
              <a:t>1. </a:t>
            </a:r>
            <a:r>
              <a:rPr lang="zh-CN" altLang="en-US" dirty="0"/>
              <a:t>核糖体的本质是核酶</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组合 1">
            <a:extLst>
              <a:ext uri="{FF2B5EF4-FFF2-40B4-BE49-F238E27FC236}">
                <a16:creationId xmlns:a16="http://schemas.microsoft.com/office/drawing/2014/main" id="{7CD94E51-95D9-4C56-8ED5-349B0C8EE7E3}"/>
              </a:ext>
            </a:extLst>
          </p:cNvPr>
          <p:cNvGrpSpPr>
            <a:grpSpLocks/>
          </p:cNvGrpSpPr>
          <p:nvPr/>
        </p:nvGrpSpPr>
        <p:grpSpPr bwMode="auto">
          <a:xfrm>
            <a:off x="973025" y="1355274"/>
            <a:ext cx="10245950" cy="4680000"/>
            <a:chOff x="179388" y="737610"/>
            <a:chExt cx="10245800" cy="4679999"/>
          </a:xfrm>
        </p:grpSpPr>
        <p:pic>
          <p:nvPicPr>
            <p:cNvPr id="37892" name="Picture 4" descr="imagepage8">
              <a:extLst>
                <a:ext uri="{FF2B5EF4-FFF2-40B4-BE49-F238E27FC236}">
                  <a16:creationId xmlns:a16="http://schemas.microsoft.com/office/drawing/2014/main" id="{E38E1A05-AE02-4A45-8307-F9538B9BBA1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717533" y="737610"/>
              <a:ext cx="5707655" cy="467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imagepage8">
              <a:extLst>
                <a:ext uri="{FF2B5EF4-FFF2-40B4-BE49-F238E27FC236}">
                  <a16:creationId xmlns:a16="http://schemas.microsoft.com/office/drawing/2014/main" id="{477DAD5E-D93E-4A80-9170-697D77D4579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79388" y="1097610"/>
              <a:ext cx="2969027" cy="395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矩形 6">
            <a:extLst>
              <a:ext uri="{FF2B5EF4-FFF2-40B4-BE49-F238E27FC236}">
                <a16:creationId xmlns:a16="http://schemas.microsoft.com/office/drawing/2014/main" id="{E7E6AF03-F4FE-45FE-A4B4-EF05726FB95B}"/>
              </a:ext>
            </a:extLst>
          </p:cNvPr>
          <p:cNvSpPr/>
          <p:nvPr/>
        </p:nvSpPr>
        <p:spPr>
          <a:xfrm>
            <a:off x="3458900" y="6409595"/>
            <a:ext cx="5274201" cy="369332"/>
          </a:xfrm>
          <a:prstGeom prst="rect">
            <a:avLst/>
          </a:prstGeom>
        </p:spPr>
        <p:txBody>
          <a:bodyPr wrap="square">
            <a:spAutoFit/>
          </a:bodyPr>
          <a:lstStyle/>
          <a:p>
            <a:pPr algn="ct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10-8 RNA </a:t>
            </a:r>
            <a:r>
              <a:rPr lang="zh-CN" altLang="en-US" sz="1600" b="1" dirty="0">
                <a:solidFill>
                  <a:srgbClr val="0033CC"/>
                </a:solidFill>
                <a:latin typeface="Arial" panose="020B0604020202020204" pitchFamily="34" charset="0"/>
                <a:ea typeface="微软雅黑" panose="020B0503020204020204" pitchFamily="34" charset="-122"/>
              </a:rPr>
              <a:t>在生命起源中的地位及演化过程的假说</a:t>
            </a:r>
          </a:p>
        </p:txBody>
      </p:sp>
      <p:sp>
        <p:nvSpPr>
          <p:cNvPr id="3" name="标题 2">
            <a:extLst>
              <a:ext uri="{FF2B5EF4-FFF2-40B4-BE49-F238E27FC236}">
                <a16:creationId xmlns:a16="http://schemas.microsoft.com/office/drawing/2014/main" id="{CD6633B0-AD4F-4D90-A4A9-FB764B069A02}"/>
              </a:ext>
            </a:extLst>
          </p:cNvPr>
          <p:cNvSpPr>
            <a:spLocks noGrp="1"/>
          </p:cNvSpPr>
          <p:nvPr>
            <p:ph type="title"/>
          </p:nvPr>
        </p:nvSpPr>
        <p:spPr/>
        <p:txBody>
          <a:bodyPr/>
          <a:lstStyle/>
          <a:p>
            <a:r>
              <a:rPr lang="en-US" altLang="zh-CN" dirty="0"/>
              <a:t>2. RNA</a:t>
            </a:r>
            <a:r>
              <a:rPr lang="zh-CN" altLang="en-US" dirty="0"/>
              <a:t>世界与生命起源</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B37AB7B-3C71-450A-A352-01854684BFEB}"/>
              </a:ext>
            </a:extLst>
          </p:cNvPr>
          <p:cNvSpPr/>
          <p:nvPr/>
        </p:nvSpPr>
        <p:spPr>
          <a:xfrm>
            <a:off x="-8626" y="0"/>
            <a:ext cx="12200626" cy="1116000"/>
          </a:xfrm>
          <a:prstGeom prst="rect">
            <a:avLst/>
          </a:prstGeom>
          <a:solidFill>
            <a:srgbClr val="FFC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333928D-EB51-4BE4-9828-378AB60F9F75}"/>
              </a:ext>
            </a:extLst>
          </p:cNvPr>
          <p:cNvSpPr/>
          <p:nvPr/>
        </p:nvSpPr>
        <p:spPr>
          <a:xfrm>
            <a:off x="-8626" y="-15901"/>
            <a:ext cx="12200626" cy="108000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9">
            <a:extLst>
              <a:ext uri="{FF2B5EF4-FFF2-40B4-BE49-F238E27FC236}">
                <a16:creationId xmlns:a16="http://schemas.microsoft.com/office/drawing/2014/main" id="{89E44F2B-B3EA-4B32-AB6A-7366ED285CBB}"/>
              </a:ext>
            </a:extLst>
          </p:cNvPr>
          <p:cNvSpPr/>
          <p:nvPr/>
        </p:nvSpPr>
        <p:spPr>
          <a:xfrm>
            <a:off x="3859301" y="283751"/>
            <a:ext cx="4473399" cy="692498"/>
          </a:xfrm>
          <a:prstGeom prst="rect">
            <a:avLst/>
          </a:prstGeom>
        </p:spPr>
        <p:txBody>
          <a:bodyPr wrap="square" anchor="ctr" anchorCtr="1">
            <a:no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本章内容提要</a:t>
            </a:r>
          </a:p>
        </p:txBody>
      </p:sp>
      <p:pic>
        <p:nvPicPr>
          <p:cNvPr id="3" name="图片 2">
            <a:extLst>
              <a:ext uri="{FF2B5EF4-FFF2-40B4-BE49-F238E27FC236}">
                <a16:creationId xmlns:a16="http://schemas.microsoft.com/office/drawing/2014/main" id="{170FA47B-2DE1-4D32-A3F3-14C6D4C089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17360" y="1739900"/>
            <a:ext cx="8148653" cy="4680000"/>
          </a:xfrm>
          <a:prstGeom prst="rect">
            <a:avLst/>
          </a:prstGeom>
        </p:spPr>
      </p:pic>
    </p:spTree>
    <p:extLst>
      <p:ext uri="{BB962C8B-B14F-4D97-AF65-F5344CB8AC3E}">
        <p14:creationId xmlns:p14="http://schemas.microsoft.com/office/powerpoint/2010/main" val="2802891113"/>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1F458E96-3C3E-45A3-A021-019567D04F98}"/>
              </a:ext>
            </a:extLst>
          </p:cNvPr>
          <p:cNvSpPr>
            <a:spLocks noGrp="1"/>
          </p:cNvSpPr>
          <p:nvPr>
            <p:ph type="title"/>
          </p:nvPr>
        </p:nvSpPr>
        <p:spPr/>
        <p:txBody>
          <a:bodyPr/>
          <a:lstStyle/>
          <a:p>
            <a:r>
              <a:rPr lang="zh-CN" altLang="en-US" dirty="0"/>
              <a:t>核糖体（</a:t>
            </a:r>
            <a:r>
              <a:rPr lang="en-US" altLang="zh-CN" dirty="0"/>
              <a:t>ribosome</a:t>
            </a:r>
            <a:r>
              <a:rPr lang="zh-CN" altLang="en-US" dirty="0"/>
              <a:t>）</a:t>
            </a:r>
          </a:p>
        </p:txBody>
      </p:sp>
      <p:sp>
        <p:nvSpPr>
          <p:cNvPr id="6147" name="内容占位符 2">
            <a:extLst>
              <a:ext uri="{FF2B5EF4-FFF2-40B4-BE49-F238E27FC236}">
                <a16:creationId xmlns:a16="http://schemas.microsoft.com/office/drawing/2014/main" id="{D9A9607D-8516-426B-BD98-A8CCECFC7547}"/>
              </a:ext>
            </a:extLst>
          </p:cNvPr>
          <p:cNvSpPr>
            <a:spLocks noGrp="1"/>
          </p:cNvSpPr>
          <p:nvPr>
            <p:ph idx="1"/>
          </p:nvPr>
        </p:nvSpPr>
        <p:spPr>
          <a:xfrm>
            <a:off x="824366" y="1309689"/>
            <a:ext cx="6456328" cy="5359400"/>
          </a:xfrm>
        </p:spPr>
        <p:txBody>
          <a:bodyPr>
            <a:normAutofit/>
          </a:bodyPr>
          <a:lstStyle/>
          <a:p>
            <a:pPr>
              <a:lnSpc>
                <a:spcPct val="150000"/>
              </a:lnSpc>
              <a:spcAft>
                <a:spcPts val="600"/>
              </a:spcAft>
            </a:pPr>
            <a:r>
              <a:rPr lang="zh-CN" altLang="en-US" sz="2000" dirty="0"/>
              <a:t>一种</a:t>
            </a:r>
            <a:r>
              <a:rPr lang="zh-CN" altLang="en-US" sz="2000" dirty="0">
                <a:solidFill>
                  <a:srgbClr val="0033CC"/>
                </a:solidFill>
              </a:rPr>
              <a:t>核糖核蛋白颗粒（</a:t>
            </a:r>
            <a:r>
              <a:rPr lang="en-US" altLang="zh-CN" sz="2000" dirty="0">
                <a:solidFill>
                  <a:srgbClr val="0033CC"/>
                </a:solidFill>
              </a:rPr>
              <a:t>ribonucleoprotein particle</a:t>
            </a:r>
            <a:r>
              <a:rPr lang="zh-CN" altLang="en-US" sz="2000" dirty="0">
                <a:solidFill>
                  <a:srgbClr val="0033CC"/>
                </a:solidFill>
              </a:rPr>
              <a:t>）</a:t>
            </a:r>
            <a:endParaRPr lang="en-US" altLang="zh-CN" sz="2000" dirty="0">
              <a:solidFill>
                <a:srgbClr val="0033CC"/>
              </a:solidFill>
            </a:endParaRPr>
          </a:p>
          <a:p>
            <a:pPr>
              <a:lnSpc>
                <a:spcPct val="150000"/>
              </a:lnSpc>
              <a:spcAft>
                <a:spcPts val="600"/>
              </a:spcAft>
            </a:pPr>
            <a:r>
              <a:rPr lang="zh-CN" altLang="en-US" sz="2000" dirty="0"/>
              <a:t>细胞内</a:t>
            </a:r>
            <a:r>
              <a:rPr lang="zh-CN" altLang="en-US" sz="2000" dirty="0">
                <a:solidFill>
                  <a:srgbClr val="0033CC"/>
                </a:solidFill>
              </a:rPr>
              <a:t>合成蛋白质</a:t>
            </a:r>
            <a:r>
              <a:rPr lang="zh-CN" altLang="en-US" sz="2000" dirty="0"/>
              <a:t>的细胞器</a:t>
            </a:r>
            <a:endParaRPr lang="en-US" altLang="zh-CN" sz="2000" dirty="0"/>
          </a:p>
          <a:p>
            <a:pPr>
              <a:lnSpc>
                <a:spcPct val="150000"/>
              </a:lnSpc>
              <a:spcAft>
                <a:spcPts val="600"/>
              </a:spcAft>
            </a:pPr>
            <a:r>
              <a:rPr lang="zh-CN" altLang="en-US" sz="2000" dirty="0">
                <a:solidFill>
                  <a:srgbClr val="0033CC"/>
                </a:solidFill>
              </a:rPr>
              <a:t>几乎存在于一切细胞内；</a:t>
            </a:r>
            <a:r>
              <a:rPr lang="zh-CN" altLang="en-US" sz="2000" dirty="0"/>
              <a:t>仅发现在哺乳动物成熟的红细胞等极个别高度分化的细胞内没有核糖体</a:t>
            </a:r>
            <a:endParaRPr lang="en-US" altLang="zh-CN" sz="2000" dirty="0"/>
          </a:p>
          <a:p>
            <a:pPr>
              <a:lnSpc>
                <a:spcPct val="150000"/>
              </a:lnSpc>
              <a:spcAft>
                <a:spcPts val="600"/>
              </a:spcAft>
            </a:pPr>
            <a:r>
              <a:rPr lang="zh-CN" altLang="en-US" sz="2000" dirty="0"/>
              <a:t>细胞内的数量与蛋白质合成程度有关</a:t>
            </a:r>
            <a:endParaRPr lang="en-US" altLang="zh-CN" sz="2000" dirty="0"/>
          </a:p>
          <a:p>
            <a:pPr>
              <a:lnSpc>
                <a:spcPct val="150000"/>
              </a:lnSpc>
              <a:spcAft>
                <a:spcPts val="600"/>
              </a:spcAft>
            </a:pPr>
            <a:r>
              <a:rPr lang="zh-CN" altLang="en-US" sz="2000" dirty="0">
                <a:solidFill>
                  <a:srgbClr val="0033CC"/>
                </a:solidFill>
              </a:rPr>
              <a:t>没有生物膜包裹，</a:t>
            </a:r>
            <a:r>
              <a:rPr lang="zh-CN" altLang="en-US" sz="2000" dirty="0"/>
              <a:t>其直径为</a:t>
            </a:r>
            <a:r>
              <a:rPr lang="en-US" altLang="zh-CN" sz="2000" dirty="0"/>
              <a:t>25~30 nm</a:t>
            </a:r>
            <a:r>
              <a:rPr lang="zh-CN" altLang="en-US" sz="2000" dirty="0"/>
              <a:t>，</a:t>
            </a:r>
            <a:r>
              <a:rPr lang="zh-CN" altLang="en-US" sz="2000" dirty="0">
                <a:solidFill>
                  <a:srgbClr val="0033CC"/>
                </a:solidFill>
              </a:rPr>
              <a:t>主要成分是</a:t>
            </a:r>
            <a:r>
              <a:rPr lang="en-US" altLang="zh-CN" sz="2000" dirty="0">
                <a:solidFill>
                  <a:srgbClr val="0033CC"/>
                </a:solidFill>
              </a:rPr>
              <a:t>RNA </a:t>
            </a:r>
            <a:r>
              <a:rPr lang="zh-CN" altLang="en-US" sz="2000" dirty="0">
                <a:solidFill>
                  <a:srgbClr val="0033CC"/>
                </a:solidFill>
              </a:rPr>
              <a:t>与蛋白质</a:t>
            </a:r>
            <a:endParaRPr lang="en-US" altLang="zh-CN" sz="2000" dirty="0">
              <a:solidFill>
                <a:srgbClr val="0033CC"/>
              </a:solidFill>
            </a:endParaRPr>
          </a:p>
          <a:p>
            <a:pPr>
              <a:lnSpc>
                <a:spcPct val="150000"/>
              </a:lnSpc>
              <a:spcAft>
                <a:spcPts val="600"/>
              </a:spcAft>
            </a:pPr>
            <a:r>
              <a:rPr lang="zh-CN" altLang="en-US" sz="2000" dirty="0"/>
              <a:t>分为</a:t>
            </a:r>
            <a:r>
              <a:rPr lang="zh-CN" altLang="en-US" sz="2000" dirty="0">
                <a:solidFill>
                  <a:srgbClr val="0033CC"/>
                </a:solidFill>
              </a:rPr>
              <a:t>附着核糖体</a:t>
            </a:r>
            <a:r>
              <a:rPr lang="zh-CN" altLang="en-US" sz="2000" dirty="0"/>
              <a:t>和</a:t>
            </a:r>
            <a:r>
              <a:rPr lang="zh-CN" altLang="en-US" sz="2000" dirty="0">
                <a:solidFill>
                  <a:srgbClr val="0033CC"/>
                </a:solidFill>
              </a:rPr>
              <a:t>游离核糖体</a:t>
            </a:r>
            <a:endParaRPr lang="en-US" altLang="zh-CN" sz="2000" dirty="0">
              <a:solidFill>
                <a:srgbClr val="0033CC"/>
              </a:solidFill>
            </a:endParaRPr>
          </a:p>
          <a:p>
            <a:pPr>
              <a:lnSpc>
                <a:spcPct val="150000"/>
              </a:lnSpc>
              <a:spcAft>
                <a:spcPts val="600"/>
              </a:spcAft>
            </a:pPr>
            <a:r>
              <a:rPr lang="zh-CN" altLang="en-US" sz="2000" dirty="0"/>
              <a:t>核糖体的</a:t>
            </a:r>
            <a:r>
              <a:rPr lang="zh-CN" altLang="en-US" sz="2000" dirty="0">
                <a:solidFill>
                  <a:srgbClr val="0033CC"/>
                </a:solidFill>
              </a:rPr>
              <a:t>实质是核酶</a:t>
            </a:r>
          </a:p>
        </p:txBody>
      </p:sp>
      <p:pic>
        <p:nvPicPr>
          <p:cNvPr id="6148" name="图片 4">
            <a:extLst>
              <a:ext uri="{FF2B5EF4-FFF2-40B4-BE49-F238E27FC236}">
                <a16:creationId xmlns:a16="http://schemas.microsoft.com/office/drawing/2014/main" id="{3D565898-08CE-4C3A-AC55-00D06186527B}"/>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480810" y="1223964"/>
            <a:ext cx="4538662"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B3830D31-5672-44DE-A44B-50EBFC65FC9C}"/>
              </a:ext>
            </a:extLst>
          </p:cNvPr>
          <p:cNvSpPr/>
          <p:nvPr/>
        </p:nvSpPr>
        <p:spPr>
          <a:xfrm>
            <a:off x="-8626" y="0"/>
            <a:ext cx="12200626" cy="1116000"/>
          </a:xfrm>
          <a:prstGeom prst="rect">
            <a:avLst/>
          </a:prstGeom>
          <a:solidFill>
            <a:srgbClr val="FFC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6BB7354-F56D-41C6-BC76-372882A30A1F}"/>
              </a:ext>
            </a:extLst>
          </p:cNvPr>
          <p:cNvSpPr/>
          <p:nvPr/>
        </p:nvSpPr>
        <p:spPr>
          <a:xfrm>
            <a:off x="-8626" y="-15901"/>
            <a:ext cx="12200626" cy="108000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9">
            <a:extLst>
              <a:ext uri="{FF2B5EF4-FFF2-40B4-BE49-F238E27FC236}">
                <a16:creationId xmlns:a16="http://schemas.microsoft.com/office/drawing/2014/main" id="{8D9D7B00-D4DE-417A-8FBB-2BA53E14B429}"/>
              </a:ext>
            </a:extLst>
          </p:cNvPr>
          <p:cNvSpPr/>
          <p:nvPr/>
        </p:nvSpPr>
        <p:spPr>
          <a:xfrm>
            <a:off x="3832407" y="283751"/>
            <a:ext cx="4527187" cy="692498"/>
          </a:xfrm>
          <a:prstGeom prst="rect">
            <a:avLst/>
          </a:prstGeom>
        </p:spPr>
        <p:txBody>
          <a:bodyPr wrap="square" anchor="ctr" anchorCtr="1">
            <a:no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本章主要内容</a:t>
            </a:r>
          </a:p>
        </p:txBody>
      </p:sp>
      <p:sp>
        <p:nvSpPr>
          <p:cNvPr id="44" name="文本框 18">
            <a:extLst>
              <a:ext uri="{FF2B5EF4-FFF2-40B4-BE49-F238E27FC236}">
                <a16:creationId xmlns:a16="http://schemas.microsoft.com/office/drawing/2014/main" id="{BB7ABDB7-60E9-4AAB-9A2A-2EE1711A2B9D}"/>
              </a:ext>
            </a:extLst>
          </p:cNvPr>
          <p:cNvSpPr txBox="1"/>
          <p:nvPr/>
        </p:nvSpPr>
        <p:spPr>
          <a:xfrm>
            <a:off x="3536588" y="2743646"/>
            <a:ext cx="3416320" cy="523220"/>
          </a:xfrm>
          <a:prstGeom prst="rect">
            <a:avLst/>
          </a:prstGeom>
          <a:noFill/>
        </p:spPr>
        <p:txBody>
          <a:bodyPr wrap="none">
            <a:spAutoFit/>
          </a:bodyPr>
          <a:lstStyle/>
          <a:p>
            <a:pPr>
              <a:defRPr/>
            </a:pPr>
            <a:r>
              <a:rPr lang="zh-CN" altLang="en-US" sz="2800" b="1" dirty="0">
                <a:latin typeface="Arial" panose="020B0604020202020204" pitchFamily="34" charset="0"/>
                <a:ea typeface="微软雅黑" pitchFamily="34" charset="-122"/>
              </a:rPr>
              <a:t>核糖体的类型与结构</a:t>
            </a:r>
          </a:p>
        </p:txBody>
      </p:sp>
      <p:grpSp>
        <p:nvGrpSpPr>
          <p:cNvPr id="45" name="组合 34">
            <a:extLst>
              <a:ext uri="{FF2B5EF4-FFF2-40B4-BE49-F238E27FC236}">
                <a16:creationId xmlns:a16="http://schemas.microsoft.com/office/drawing/2014/main" id="{41FD1BBA-B99D-4659-87B7-64DACAA4CA44}"/>
              </a:ext>
            </a:extLst>
          </p:cNvPr>
          <p:cNvGrpSpPr>
            <a:grpSpLocks/>
          </p:cNvGrpSpPr>
          <p:nvPr/>
        </p:nvGrpSpPr>
        <p:grpSpPr bwMode="auto">
          <a:xfrm>
            <a:off x="2781078" y="2743646"/>
            <a:ext cx="662847" cy="523220"/>
            <a:chOff x="3421248" y="2047768"/>
            <a:chExt cx="663200" cy="522566"/>
          </a:xfrm>
        </p:grpSpPr>
        <p:sp>
          <p:nvSpPr>
            <p:cNvPr id="46" name="文本框 16">
              <a:extLst>
                <a:ext uri="{FF2B5EF4-FFF2-40B4-BE49-F238E27FC236}">
                  <a16:creationId xmlns:a16="http://schemas.microsoft.com/office/drawing/2014/main" id="{A93CC0F0-A393-490B-9E2F-CBC806EC5E1C}"/>
                </a:ext>
              </a:extLst>
            </p:cNvPr>
            <p:cNvSpPr txBox="1">
              <a:spLocks noChangeArrowheads="1"/>
            </p:cNvSpPr>
            <p:nvPr/>
          </p:nvSpPr>
          <p:spPr bwMode="auto">
            <a:xfrm>
              <a:off x="3421248" y="2047768"/>
              <a:ext cx="585730"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ea typeface="微软雅黑" panose="020B0503020204020204" pitchFamily="34" charset="-122"/>
                </a:rPr>
                <a:t>01</a:t>
              </a:r>
              <a:endParaRPr lang="zh-CN" altLang="en-US" sz="2800" b="1" dirty="0">
                <a:ea typeface="微软雅黑" panose="020B0503020204020204" pitchFamily="34" charset="-122"/>
              </a:endParaRPr>
            </a:p>
          </p:txBody>
        </p:sp>
        <p:cxnSp>
          <p:nvCxnSpPr>
            <p:cNvPr id="47" name="直接连接符 46">
              <a:extLst>
                <a:ext uri="{FF2B5EF4-FFF2-40B4-BE49-F238E27FC236}">
                  <a16:creationId xmlns:a16="http://schemas.microsoft.com/office/drawing/2014/main" id="{FF4B2541-A793-4977-80AE-3DDCAB58E668}"/>
                </a:ext>
              </a:extLst>
            </p:cNvPr>
            <p:cNvCxnSpPr/>
            <p:nvPr/>
          </p:nvCxnSpPr>
          <p:spPr>
            <a:xfrm flipH="1">
              <a:off x="3796295" y="2224825"/>
              <a:ext cx="288153" cy="2876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C3B311AF-F73B-4A2A-A8E2-680D5670C4F5}"/>
              </a:ext>
            </a:extLst>
          </p:cNvPr>
          <p:cNvSpPr txBox="1"/>
          <p:nvPr/>
        </p:nvSpPr>
        <p:spPr>
          <a:xfrm>
            <a:off x="3536590" y="4527839"/>
            <a:ext cx="4134465" cy="523220"/>
          </a:xfrm>
          <a:prstGeom prst="rect">
            <a:avLst/>
          </a:prstGeom>
          <a:noFill/>
        </p:spPr>
        <p:txBody>
          <a:bodyPr wrap="none">
            <a:spAutoFit/>
          </a:bodyPr>
          <a:lstStyle/>
          <a:p>
            <a:pPr>
              <a:defRPr/>
            </a:pPr>
            <a:r>
              <a:rPr lang="zh-CN" altLang="en-US" sz="2800" b="1" dirty="0">
                <a:latin typeface="Arial" panose="020B0604020202020204" pitchFamily="34" charset="0"/>
                <a:ea typeface="微软雅黑" pitchFamily="34" charset="-122"/>
              </a:rPr>
              <a:t>多核糖体与蛋白质的合成</a:t>
            </a:r>
          </a:p>
        </p:txBody>
      </p:sp>
      <p:grpSp>
        <p:nvGrpSpPr>
          <p:cNvPr id="49" name="组合 36">
            <a:extLst>
              <a:ext uri="{FF2B5EF4-FFF2-40B4-BE49-F238E27FC236}">
                <a16:creationId xmlns:a16="http://schemas.microsoft.com/office/drawing/2014/main" id="{2ACA3B5F-C574-432D-840E-50E1CC6B2755}"/>
              </a:ext>
            </a:extLst>
          </p:cNvPr>
          <p:cNvGrpSpPr>
            <a:grpSpLocks/>
          </p:cNvGrpSpPr>
          <p:nvPr/>
        </p:nvGrpSpPr>
        <p:grpSpPr bwMode="auto">
          <a:xfrm>
            <a:off x="2781078" y="4527839"/>
            <a:ext cx="692830" cy="523220"/>
            <a:chOff x="3421248" y="2627150"/>
            <a:chExt cx="693199" cy="524155"/>
          </a:xfrm>
        </p:grpSpPr>
        <p:sp>
          <p:nvSpPr>
            <p:cNvPr id="50" name="文本框 23">
              <a:extLst>
                <a:ext uri="{FF2B5EF4-FFF2-40B4-BE49-F238E27FC236}">
                  <a16:creationId xmlns:a16="http://schemas.microsoft.com/office/drawing/2014/main" id="{57D0FF92-CC91-4033-9B73-C1C9F9D7FBE6}"/>
                </a:ext>
              </a:extLst>
            </p:cNvPr>
            <p:cNvSpPr txBox="1">
              <a:spLocks noChangeArrowheads="1"/>
            </p:cNvSpPr>
            <p:nvPr/>
          </p:nvSpPr>
          <p:spPr bwMode="auto">
            <a:xfrm>
              <a:off x="3421248" y="2627150"/>
              <a:ext cx="585730" cy="5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ea typeface="微软雅黑" panose="020B0503020204020204" pitchFamily="34" charset="-122"/>
                </a:rPr>
                <a:t>02</a:t>
              </a:r>
              <a:endParaRPr lang="zh-CN" altLang="en-US" sz="2800" b="1" dirty="0">
                <a:ea typeface="微软雅黑" panose="020B0503020204020204" pitchFamily="34" charset="-122"/>
              </a:endParaRPr>
            </a:p>
          </p:txBody>
        </p:sp>
        <p:cxnSp>
          <p:nvCxnSpPr>
            <p:cNvPr id="51" name="直接连接符 50">
              <a:extLst>
                <a:ext uri="{FF2B5EF4-FFF2-40B4-BE49-F238E27FC236}">
                  <a16:creationId xmlns:a16="http://schemas.microsoft.com/office/drawing/2014/main" id="{6C590AFC-52EF-4AF7-B66B-CE3BE3785AF7}"/>
                </a:ext>
              </a:extLst>
            </p:cNvPr>
            <p:cNvCxnSpPr/>
            <p:nvPr/>
          </p:nvCxnSpPr>
          <p:spPr>
            <a:xfrm flipH="1">
              <a:off x="3826294" y="2788158"/>
              <a:ext cx="288153" cy="28851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90591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56" presetClass="path" presetSubtype="0" accel="50000" decel="50000" fill="hold" nodeType="withEffect">
                                  <p:stCondLst>
                                    <p:cond delay="0"/>
                                  </p:stCondLst>
                                  <p:childTnLst>
                                    <p:animMotion origin="layout" path="M -0.03737 0.04121 L 1.66667E-6 -4.44444E-6 " pathEditMode="relative" rAng="0" ptsTypes="AA">
                                      <p:cBhvr>
                                        <p:cTn id="9" dur="700" fill="hold"/>
                                        <p:tgtEl>
                                          <p:spTgt spid="4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par>
                                <p:cTn id="13" presetID="10" presetClass="entr" presetSubtype="0" fill="hold" nodeType="withEffect">
                                  <p:stCondLst>
                                    <p:cond delay="25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1000"/>
                                        <p:tgtEl>
                                          <p:spTgt spid="49"/>
                                        </p:tgtEl>
                                      </p:cBhvr>
                                    </p:animEffect>
                                  </p:childTnLst>
                                </p:cTn>
                              </p:par>
                              <p:par>
                                <p:cTn id="16" presetID="56" presetClass="path" presetSubtype="0" accel="50000" decel="50000" fill="hold" nodeType="withEffect">
                                  <p:stCondLst>
                                    <p:cond delay="250"/>
                                  </p:stCondLst>
                                  <p:childTnLst>
                                    <p:animMotion origin="layout" path="M -0.03737 0.0412 L -4.16667E-7 3.7037E-7 " pathEditMode="relative" rAng="0" ptsTypes="AA">
                                      <p:cBhvr>
                                        <p:cTn id="17" dur="700" fill="hold"/>
                                        <p:tgtEl>
                                          <p:spTgt spid="49"/>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p>
        </p:txBody>
      </p:sp>
      <p:sp>
        <p:nvSpPr>
          <p:cNvPr id="19459" name="文本框 2"/>
          <p:cNvSpPr txBox="1">
            <a:spLocks noChangeArrowheads="1"/>
          </p:cNvSpPr>
          <p:nvPr/>
        </p:nvSpPr>
        <p:spPr bwMode="auto">
          <a:xfrm>
            <a:off x="1803401" y="2218267"/>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第一节</a:t>
            </a:r>
          </a:p>
        </p:txBody>
      </p:sp>
      <p:sp>
        <p:nvSpPr>
          <p:cNvPr id="9" name="文本框 8"/>
          <p:cNvSpPr txBox="1"/>
          <p:nvPr/>
        </p:nvSpPr>
        <p:spPr bwMode="auto">
          <a:xfrm>
            <a:off x="5121256" y="1575185"/>
            <a:ext cx="5122333" cy="584775"/>
          </a:xfrm>
          <a:prstGeom prst="rect">
            <a:avLst/>
          </a:prstGeom>
          <a:noFill/>
        </p:spPr>
        <p:txBody>
          <a:bodyPr wrap="square" lIns="91440" tIns="45720" rIns="91440" bIns="45720">
            <a:spAutoFit/>
          </a:bodyPr>
          <a:lstStyle/>
          <a:p>
            <a:pPr>
              <a:defRPr/>
            </a:pPr>
            <a:r>
              <a:rPr lang="zh-CN" altLang="en-US" sz="3200" b="1" dirty="0">
                <a:solidFill>
                  <a:srgbClr val="003366"/>
                </a:solidFill>
                <a:latin typeface="微软雅黑" panose="020B0503020204020204" pitchFamily="34" charset="-122"/>
                <a:ea typeface="微软雅黑" panose="020B0503020204020204" pitchFamily="34" charset="-122"/>
              </a:rPr>
              <a:t>核糖体的类型与结构</a:t>
            </a:r>
          </a:p>
        </p:txBody>
      </p:sp>
      <p:sp>
        <p:nvSpPr>
          <p:cNvPr id="11" name="矩形 10"/>
          <p:cNvSpPr/>
          <p:nvPr/>
        </p:nvSpPr>
        <p:spPr>
          <a:xfrm>
            <a:off x="4402667" y="1801284"/>
            <a:ext cx="408517" cy="15832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dirty="0">
              <a:solidFill>
                <a:schemeClr val="tx1"/>
              </a:solidFill>
            </a:endParaRPr>
          </a:p>
        </p:txBody>
      </p:sp>
      <p:sp>
        <p:nvSpPr>
          <p:cNvPr id="12" name="TextBox 23">
            <a:extLst>
              <a:ext uri="{FF2B5EF4-FFF2-40B4-BE49-F238E27FC236}">
                <a16:creationId xmlns:a16="http://schemas.microsoft.com/office/drawing/2014/main" id="{689E31A9-26A7-4D7D-B915-E81479694E40}"/>
              </a:ext>
            </a:extLst>
          </p:cNvPr>
          <p:cNvSpPr txBox="1"/>
          <p:nvPr/>
        </p:nvSpPr>
        <p:spPr>
          <a:xfrm>
            <a:off x="5121256" y="2736084"/>
            <a:ext cx="3807453" cy="400110"/>
          </a:xfrm>
          <a:prstGeom prst="rect">
            <a:avLst/>
          </a:prstGeom>
          <a:noFill/>
        </p:spPr>
        <p:txBody>
          <a:bodyPr wrap="none" lIns="91440" tIns="45720" rIns="91440" bIns="45720">
            <a:spAutoFit/>
          </a:bodyPr>
          <a:lstStyle/>
          <a:p>
            <a:pPr marL="285744" indent="-285744">
              <a:buFont typeface="Wingdings" pitchFamily="2" charset="2"/>
              <a:buChar char="p"/>
              <a:defRPr/>
            </a:pPr>
            <a:r>
              <a:rPr lang="zh-CN" altLang="en-US" sz="2000" b="1" dirty="0">
                <a:latin typeface="微软雅黑" pitchFamily="34" charset="-122"/>
                <a:ea typeface="微软雅黑" pitchFamily="34" charset="-122"/>
              </a:rPr>
              <a:t>核糖体的基本类型与化学组成</a:t>
            </a:r>
          </a:p>
        </p:txBody>
      </p:sp>
      <p:sp>
        <p:nvSpPr>
          <p:cNvPr id="13" name="TextBox 24">
            <a:extLst>
              <a:ext uri="{FF2B5EF4-FFF2-40B4-BE49-F238E27FC236}">
                <a16:creationId xmlns:a16="http://schemas.microsoft.com/office/drawing/2014/main" id="{3A6D1159-304A-45D0-B2BA-EB88DF0813ED}"/>
              </a:ext>
            </a:extLst>
          </p:cNvPr>
          <p:cNvSpPr txBox="1"/>
          <p:nvPr/>
        </p:nvSpPr>
        <p:spPr>
          <a:xfrm>
            <a:off x="5121256" y="3515137"/>
            <a:ext cx="2012089" cy="400110"/>
          </a:xfrm>
          <a:prstGeom prst="rect">
            <a:avLst/>
          </a:prstGeom>
          <a:noFill/>
        </p:spPr>
        <p:txBody>
          <a:bodyPr wrap="none" lIns="91440" tIns="45720" rIns="91440" bIns="45720">
            <a:spAutoFit/>
          </a:bodyPr>
          <a:lstStyle/>
          <a:p>
            <a:pPr marL="285744" indent="-285744">
              <a:buFont typeface="Wingdings" pitchFamily="2" charset="2"/>
              <a:buChar char="p"/>
              <a:defRPr/>
            </a:pPr>
            <a:r>
              <a:rPr lang="zh-CN" altLang="en-US" sz="2000" b="1" dirty="0">
                <a:latin typeface="微软雅黑" pitchFamily="34" charset="-122"/>
                <a:ea typeface="微软雅黑" pitchFamily="34" charset="-122"/>
              </a:rPr>
              <a:t>核糖体的结构</a:t>
            </a:r>
          </a:p>
        </p:txBody>
      </p:sp>
      <p:sp>
        <p:nvSpPr>
          <p:cNvPr id="14" name="TextBox 25">
            <a:extLst>
              <a:ext uri="{FF2B5EF4-FFF2-40B4-BE49-F238E27FC236}">
                <a16:creationId xmlns:a16="http://schemas.microsoft.com/office/drawing/2014/main" id="{2A1654A5-5DC1-4376-AE9E-7DACFFDBDD0D}"/>
              </a:ext>
            </a:extLst>
          </p:cNvPr>
          <p:cNvSpPr txBox="1"/>
          <p:nvPr/>
        </p:nvSpPr>
        <p:spPr>
          <a:xfrm>
            <a:off x="5121256" y="4294190"/>
            <a:ext cx="3736920" cy="400110"/>
          </a:xfrm>
          <a:prstGeom prst="rect">
            <a:avLst/>
          </a:prstGeom>
          <a:noFill/>
        </p:spPr>
        <p:txBody>
          <a:bodyPr wrap="none" lIns="91440" tIns="45720" rIns="91440" bIns="45720">
            <a:spAutoFit/>
          </a:bodyPr>
          <a:lstStyle/>
          <a:p>
            <a:pPr marL="285744" indent="-285744">
              <a:buFont typeface="Wingdings" pitchFamily="2" charset="2"/>
              <a:buChar char="p"/>
              <a:defRPr/>
            </a:pPr>
            <a:r>
              <a:rPr lang="zh-CN" altLang="en-US" sz="2000" b="1" dirty="0">
                <a:latin typeface="微软雅黑" pitchFamily="34" charset="-122"/>
                <a:ea typeface="微软雅黑" pitchFamily="34" charset="-122"/>
              </a:rPr>
              <a:t>核糖体蛋白质与</a:t>
            </a:r>
            <a:r>
              <a:rPr lang="en-US" altLang="zh-CN" sz="2000" b="1" dirty="0">
                <a:latin typeface="微软雅黑" pitchFamily="34" charset="-122"/>
                <a:ea typeface="微软雅黑" pitchFamily="34" charset="-122"/>
              </a:rPr>
              <a:t>rRNA</a:t>
            </a:r>
            <a:r>
              <a:rPr lang="zh-CN" altLang="en-US" sz="2000" b="1" dirty="0">
                <a:latin typeface="微软雅黑" pitchFamily="34" charset="-122"/>
                <a:ea typeface="微软雅黑" pitchFamily="34" charset="-122"/>
              </a:rPr>
              <a:t>的功能</a:t>
            </a:r>
          </a:p>
        </p:txBody>
      </p:sp>
      <p:pic>
        <p:nvPicPr>
          <p:cNvPr id="4" name="图片 3">
            <a:extLst>
              <a:ext uri="{FF2B5EF4-FFF2-40B4-BE49-F238E27FC236}">
                <a16:creationId xmlns:a16="http://schemas.microsoft.com/office/drawing/2014/main" id="{6AE60F14-A9E5-40FC-A866-22B369D7D67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0825" y="4294190"/>
            <a:ext cx="4370359" cy="2520000"/>
          </a:xfrm>
          <a:prstGeom prst="rect">
            <a:avLst/>
          </a:prstGeom>
        </p:spPr>
      </p:pic>
      <p:sp>
        <p:nvSpPr>
          <p:cNvPr id="5" name="矩形 4">
            <a:extLst>
              <a:ext uri="{FF2B5EF4-FFF2-40B4-BE49-F238E27FC236}">
                <a16:creationId xmlns:a16="http://schemas.microsoft.com/office/drawing/2014/main" id="{1046672B-8FCC-438E-BBEE-3D41C2DD9D02}"/>
              </a:ext>
            </a:extLst>
          </p:cNvPr>
          <p:cNvSpPr/>
          <p:nvPr/>
        </p:nvSpPr>
        <p:spPr>
          <a:xfrm>
            <a:off x="5121256" y="6475636"/>
            <a:ext cx="4756430" cy="338554"/>
          </a:xfrm>
          <a:prstGeom prst="rect">
            <a:avLst/>
          </a:prstGeom>
        </p:spPr>
        <p:txBody>
          <a:bodyPr wrap="square">
            <a:spAutoFit/>
          </a:bodyPr>
          <a:lstStyle/>
          <a:p>
            <a:pPr algn="ct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10-1 </a:t>
            </a:r>
            <a:r>
              <a:rPr lang="zh-CN" altLang="en-US" sz="1600" b="1" dirty="0">
                <a:solidFill>
                  <a:srgbClr val="0033CC"/>
                </a:solidFill>
                <a:latin typeface="Arial" panose="020B0604020202020204" pitchFamily="34" charset="0"/>
                <a:ea typeface="微软雅黑" panose="020B0503020204020204" pitchFamily="34" charset="-122"/>
              </a:rPr>
              <a:t>原核细胞核糖体结构模式图（不同侧面观）</a:t>
            </a:r>
          </a:p>
        </p:txBody>
      </p:sp>
    </p:spTree>
    <p:extLst>
      <p:ext uri="{BB962C8B-B14F-4D97-AF65-F5344CB8AC3E}">
        <p14:creationId xmlns:p14="http://schemas.microsoft.com/office/powerpoint/2010/main" val="182548537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nodeType="afterGroup">
                            <p:stCondLst>
                              <p:cond delay="700"/>
                            </p:stCondLst>
                            <p:childTnLst>
                              <p:par>
                                <p:cTn id="13" presetID="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2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A8236EE-818D-44D2-B612-9DCD78BCCCED}"/>
              </a:ext>
            </a:extLst>
          </p:cNvPr>
          <p:cNvSpPr>
            <a:spLocks noGrp="1"/>
          </p:cNvSpPr>
          <p:nvPr>
            <p:ph type="title"/>
          </p:nvPr>
        </p:nvSpPr>
        <p:spPr/>
        <p:txBody>
          <a:bodyPr/>
          <a:lstStyle/>
          <a:p>
            <a:pPr algn="l" eaLnBrk="1" hangingPunct="1"/>
            <a:r>
              <a:rPr lang="zh-CN" altLang="en-US" dirty="0"/>
              <a:t>一、核糖体基本类型与化学组成</a:t>
            </a:r>
          </a:p>
        </p:txBody>
      </p:sp>
      <p:sp>
        <p:nvSpPr>
          <p:cNvPr id="2" name="内容占位符 1">
            <a:extLst>
              <a:ext uri="{FF2B5EF4-FFF2-40B4-BE49-F238E27FC236}">
                <a16:creationId xmlns:a16="http://schemas.microsoft.com/office/drawing/2014/main" id="{CD6A936E-5323-492B-95D3-34B344322445}"/>
              </a:ext>
            </a:extLst>
          </p:cNvPr>
          <p:cNvSpPr>
            <a:spLocks noGrp="1"/>
          </p:cNvSpPr>
          <p:nvPr>
            <p:ph idx="1"/>
          </p:nvPr>
        </p:nvSpPr>
        <p:spPr>
          <a:xfrm>
            <a:off x="703596" y="1219200"/>
            <a:ext cx="4748299" cy="5435604"/>
          </a:xfrm>
        </p:spPr>
        <p:txBody>
          <a:bodyPr>
            <a:normAutofit/>
          </a:bodyPr>
          <a:lstStyle/>
          <a:p>
            <a:pPr marL="342900" indent="-342900">
              <a:lnSpc>
                <a:spcPct val="150000"/>
              </a:lnSpc>
              <a:spcAft>
                <a:spcPts val="600"/>
              </a:spcAft>
              <a:buFont typeface="Wingdings" panose="05000000000000000000" pitchFamily="2" charset="2"/>
              <a:buChar char="l"/>
            </a:pPr>
            <a:r>
              <a:rPr lang="zh-CN" altLang="en-US" sz="2000" b="1" dirty="0">
                <a:solidFill>
                  <a:srgbClr val="0033CC"/>
                </a:solidFill>
              </a:rPr>
              <a:t>原核细胞核糖体</a:t>
            </a:r>
            <a:r>
              <a:rPr lang="zh-CN" altLang="en-US" sz="2000" dirty="0"/>
              <a:t>沉降系数为</a:t>
            </a:r>
            <a:r>
              <a:rPr lang="en-US" altLang="zh-CN" sz="2000" b="1" dirty="0">
                <a:solidFill>
                  <a:srgbClr val="0033CC"/>
                </a:solidFill>
              </a:rPr>
              <a:t>70S</a:t>
            </a:r>
            <a:r>
              <a:rPr lang="zh-CN" altLang="en-US" sz="2000" dirty="0"/>
              <a:t>，相对分子质量为</a:t>
            </a:r>
            <a:r>
              <a:rPr lang="en-US" altLang="zh-CN" sz="2000" dirty="0"/>
              <a:t>2.5×10</a:t>
            </a:r>
            <a:r>
              <a:rPr lang="en-US" altLang="zh-CN" sz="2000" baseline="30000" dirty="0"/>
              <a:t>6</a:t>
            </a:r>
            <a:r>
              <a:rPr lang="en-US" altLang="zh-CN" sz="2000" dirty="0"/>
              <a:t> </a:t>
            </a:r>
          </a:p>
          <a:p>
            <a:pPr marL="342900" indent="-342900">
              <a:lnSpc>
                <a:spcPct val="150000"/>
              </a:lnSpc>
              <a:spcAft>
                <a:spcPts val="600"/>
              </a:spcAft>
              <a:buFont typeface="Wingdings" panose="05000000000000000000" pitchFamily="2" charset="2"/>
              <a:buChar char="l"/>
            </a:pPr>
            <a:r>
              <a:rPr lang="zh-CN" altLang="en-US" sz="2000" b="1" dirty="0">
                <a:solidFill>
                  <a:srgbClr val="0033CC"/>
                </a:solidFill>
              </a:rPr>
              <a:t>真核细胞核糖体</a:t>
            </a:r>
            <a:r>
              <a:rPr lang="zh-CN" altLang="en-US" sz="2000" dirty="0"/>
              <a:t>沉降系数为</a:t>
            </a:r>
            <a:r>
              <a:rPr lang="en-US" altLang="zh-CN" sz="2000" b="1" dirty="0">
                <a:solidFill>
                  <a:srgbClr val="0033CC"/>
                </a:solidFill>
              </a:rPr>
              <a:t>80S</a:t>
            </a:r>
            <a:r>
              <a:rPr lang="zh-CN" altLang="en-US" sz="2000" dirty="0"/>
              <a:t>，相对分子质量为</a:t>
            </a:r>
            <a:r>
              <a:rPr lang="en-US" altLang="zh-CN" sz="2000" dirty="0"/>
              <a:t>4.2×10</a:t>
            </a:r>
            <a:r>
              <a:rPr lang="en-US" altLang="zh-CN" sz="2000" baseline="30000" dirty="0"/>
              <a:t>6</a:t>
            </a:r>
            <a:r>
              <a:rPr lang="en-US" altLang="zh-CN" sz="2000" dirty="0"/>
              <a:t> </a:t>
            </a:r>
          </a:p>
          <a:p>
            <a:pPr marL="342900" indent="-342900">
              <a:lnSpc>
                <a:spcPct val="150000"/>
              </a:lnSpc>
              <a:spcAft>
                <a:spcPts val="600"/>
              </a:spcAft>
              <a:buFont typeface="Wingdings" panose="05000000000000000000" pitchFamily="2" charset="2"/>
              <a:buChar char="l"/>
            </a:pPr>
            <a:r>
              <a:rPr lang="zh-CN" altLang="en-US" sz="2000" b="1" dirty="0">
                <a:solidFill>
                  <a:srgbClr val="0033CC"/>
                </a:solidFill>
              </a:rPr>
              <a:t>核糖体大小亚基常常游离于细胞质基质中</a:t>
            </a:r>
            <a:r>
              <a:rPr lang="zh-CN" altLang="en-US" sz="2000" dirty="0"/>
              <a:t>，只有当小亚基与</a:t>
            </a:r>
            <a:r>
              <a:rPr lang="en-US" altLang="zh-CN" sz="2000" dirty="0"/>
              <a:t>mRNA </a:t>
            </a:r>
            <a:r>
              <a:rPr lang="zh-CN" altLang="en-US" sz="2000" dirty="0"/>
              <a:t>结合后大亚基才与小亚基结合形成完整的核糖体。肽链合成终止后，大小亚基解离，又游离于细胞质基质中</a:t>
            </a:r>
          </a:p>
          <a:p>
            <a:endParaRPr lang="zh-CN" altLang="en-US" sz="2000" dirty="0"/>
          </a:p>
        </p:txBody>
      </p:sp>
      <p:pic>
        <p:nvPicPr>
          <p:cNvPr id="9219" name="Picture 2" descr="figure 6-63">
            <a:extLst>
              <a:ext uri="{FF2B5EF4-FFF2-40B4-BE49-F238E27FC236}">
                <a16:creationId xmlns:a16="http://schemas.microsoft.com/office/drawing/2014/main" id="{E408AA8E-8969-453C-8C05-1DBE4AC040E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67210" y="1219200"/>
            <a:ext cx="6824790"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a:extLst>
              <a:ext uri="{FF2B5EF4-FFF2-40B4-BE49-F238E27FC236}">
                <a16:creationId xmlns:a16="http://schemas.microsoft.com/office/drawing/2014/main" id="{F06FFBB1-AEAF-4E15-AA9E-85B85A9B7976}"/>
              </a:ext>
            </a:extLst>
          </p:cNvPr>
          <p:cNvSpPr/>
          <p:nvPr/>
        </p:nvSpPr>
        <p:spPr>
          <a:xfrm>
            <a:off x="6999237" y="6157611"/>
            <a:ext cx="3467616" cy="338554"/>
          </a:xfrm>
          <a:prstGeom prst="rect">
            <a:avLst/>
          </a:prstGeom>
        </p:spPr>
        <p:txBody>
          <a:bodyPr wrap="none">
            <a:spAutoFit/>
          </a:bodyPr>
          <a:lstStyle/>
          <a:p>
            <a:pPr algn="ctr"/>
            <a:r>
              <a:rPr lang="zh-CN" altLang="en-US" sz="1600" b="1" dirty="0">
                <a:solidFill>
                  <a:srgbClr val="0033CC"/>
                </a:solidFill>
                <a:latin typeface="微软雅黑" panose="020B0503020204020204" pitchFamily="34" charset="-122"/>
                <a:ea typeface="微软雅黑" panose="020B0503020204020204" pitchFamily="34" charset="-122"/>
              </a:rPr>
              <a:t>原核细胞与真核细胞核糖体成分比较</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F930A0B-F1B3-4EF7-A94B-08217FE3E552}"/>
              </a:ext>
            </a:extLst>
          </p:cNvPr>
          <p:cNvSpPr>
            <a:spLocks noGrp="1"/>
          </p:cNvSpPr>
          <p:nvPr>
            <p:ph type="title"/>
          </p:nvPr>
        </p:nvSpPr>
        <p:spPr/>
        <p:txBody>
          <a:bodyPr/>
          <a:lstStyle/>
          <a:p>
            <a:pPr algn="l" eaLnBrk="1" hangingPunct="1"/>
            <a:r>
              <a:rPr lang="zh-CN" altLang="en-US" dirty="0"/>
              <a:t>二、核糖体的结构 </a:t>
            </a:r>
          </a:p>
        </p:txBody>
      </p:sp>
      <p:sp>
        <p:nvSpPr>
          <p:cNvPr id="15363" name="Rectangle 3">
            <a:extLst>
              <a:ext uri="{FF2B5EF4-FFF2-40B4-BE49-F238E27FC236}">
                <a16:creationId xmlns:a16="http://schemas.microsoft.com/office/drawing/2014/main" id="{DC764E0B-1A97-4F65-8D0A-A4555DFBF87F}"/>
              </a:ext>
            </a:extLst>
          </p:cNvPr>
          <p:cNvSpPr>
            <a:spLocks noGrp="1"/>
          </p:cNvSpPr>
          <p:nvPr>
            <p:ph idx="1"/>
          </p:nvPr>
        </p:nvSpPr>
        <p:spPr>
          <a:xfrm>
            <a:off x="824366" y="1219200"/>
            <a:ext cx="4816369" cy="5435604"/>
          </a:xfrm>
        </p:spPr>
        <p:txBody>
          <a:bodyPr>
            <a:normAutofit/>
          </a:bodyPr>
          <a:lstStyle/>
          <a:p>
            <a:pPr algn="just">
              <a:lnSpc>
                <a:spcPts val="3000"/>
              </a:lnSpc>
            </a:pPr>
            <a:r>
              <a:rPr lang="zh-CN" altLang="en-US" sz="2000" dirty="0"/>
              <a:t>每个核糖体含有</a:t>
            </a:r>
            <a:r>
              <a:rPr lang="en-US" altLang="zh-CN" sz="2000" b="1" dirty="0">
                <a:solidFill>
                  <a:srgbClr val="0033CC"/>
                </a:solidFill>
              </a:rPr>
              <a:t>4 </a:t>
            </a:r>
            <a:r>
              <a:rPr lang="zh-CN" altLang="en-US" sz="2000" b="1" dirty="0">
                <a:solidFill>
                  <a:srgbClr val="0033CC"/>
                </a:solidFill>
              </a:rPr>
              <a:t>个</a:t>
            </a:r>
            <a:r>
              <a:rPr lang="en-US" altLang="zh-CN" sz="2000" b="1" dirty="0">
                <a:solidFill>
                  <a:srgbClr val="0033CC"/>
                </a:solidFill>
              </a:rPr>
              <a:t>RNA </a:t>
            </a:r>
            <a:r>
              <a:rPr lang="zh-CN" altLang="en-US" sz="2000" b="1" dirty="0">
                <a:solidFill>
                  <a:srgbClr val="0033CC"/>
                </a:solidFill>
              </a:rPr>
              <a:t>分子的结合位点</a:t>
            </a:r>
            <a:r>
              <a:rPr lang="zh-CN" altLang="en-US" sz="2000" dirty="0"/>
              <a:t>， 其中</a:t>
            </a:r>
            <a:r>
              <a:rPr lang="en-US" altLang="zh-CN" sz="2000" dirty="0"/>
              <a:t>1</a:t>
            </a:r>
            <a:r>
              <a:rPr lang="zh-CN" altLang="en-US" sz="2000" dirty="0"/>
              <a:t>个位点供</a:t>
            </a:r>
            <a:r>
              <a:rPr lang="en-US" altLang="zh-CN" sz="2000" dirty="0"/>
              <a:t>mRNA </a:t>
            </a:r>
            <a:r>
              <a:rPr lang="zh-CN" altLang="en-US" sz="2000" dirty="0"/>
              <a:t>结合，</a:t>
            </a:r>
            <a:r>
              <a:rPr lang="en-US" altLang="zh-CN" sz="2000" dirty="0"/>
              <a:t>3 </a:t>
            </a:r>
            <a:r>
              <a:rPr lang="zh-CN" altLang="en-US" sz="2000" dirty="0"/>
              <a:t>个位点供 </a:t>
            </a:r>
            <a:r>
              <a:rPr lang="en-US" altLang="zh-CN" sz="2000" dirty="0"/>
              <a:t>tRNA </a:t>
            </a:r>
            <a:r>
              <a:rPr lang="zh-CN" altLang="en-US" sz="2000" dirty="0"/>
              <a:t>分子结合， 分别为</a:t>
            </a:r>
            <a:r>
              <a:rPr lang="en-US" altLang="zh-CN" sz="2000" b="1" dirty="0">
                <a:solidFill>
                  <a:srgbClr val="0033CC"/>
                </a:solidFill>
              </a:rPr>
              <a:t>A </a:t>
            </a:r>
            <a:r>
              <a:rPr lang="zh-CN" altLang="en-US" sz="2000" b="1" dirty="0">
                <a:solidFill>
                  <a:srgbClr val="0033CC"/>
                </a:solidFill>
              </a:rPr>
              <a:t>位点</a:t>
            </a:r>
            <a:r>
              <a:rPr lang="zh-CN" altLang="en-US" sz="2000" dirty="0"/>
              <a:t>（</a:t>
            </a:r>
            <a:r>
              <a:rPr lang="en-US" altLang="zh-CN" sz="2000" dirty="0"/>
              <a:t>aminoacyl site</a:t>
            </a:r>
            <a:r>
              <a:rPr lang="zh-CN" altLang="en-US" sz="2000" dirty="0"/>
              <a:t>）、</a:t>
            </a:r>
            <a:r>
              <a:rPr lang="en-US" altLang="zh-CN" sz="2000" b="1" dirty="0">
                <a:solidFill>
                  <a:srgbClr val="0033CC"/>
                </a:solidFill>
              </a:rPr>
              <a:t>P</a:t>
            </a:r>
            <a:r>
              <a:rPr lang="zh-CN" altLang="en-US" sz="2000" b="1" dirty="0">
                <a:solidFill>
                  <a:srgbClr val="0033CC"/>
                </a:solidFill>
              </a:rPr>
              <a:t>位点</a:t>
            </a:r>
            <a:r>
              <a:rPr lang="zh-CN" altLang="en-US" sz="2000" dirty="0"/>
              <a:t>（</a:t>
            </a:r>
            <a:r>
              <a:rPr lang="en-US" altLang="zh-CN" sz="2000" dirty="0" err="1"/>
              <a:t>petidyl</a:t>
            </a:r>
            <a:r>
              <a:rPr lang="en-US" altLang="zh-CN" sz="2000" dirty="0"/>
              <a:t> site</a:t>
            </a:r>
            <a:r>
              <a:rPr lang="zh-CN" altLang="en-US" sz="2000" dirty="0"/>
              <a:t>）和</a:t>
            </a:r>
            <a:r>
              <a:rPr lang="en-US" altLang="zh-CN" sz="2000" b="1" dirty="0">
                <a:solidFill>
                  <a:srgbClr val="0033CC"/>
                </a:solidFill>
              </a:rPr>
              <a:t>E</a:t>
            </a:r>
            <a:r>
              <a:rPr lang="zh-CN" altLang="en-US" sz="2000" b="1" dirty="0">
                <a:solidFill>
                  <a:srgbClr val="0033CC"/>
                </a:solidFill>
              </a:rPr>
              <a:t>位点</a:t>
            </a:r>
            <a:r>
              <a:rPr lang="zh-CN" altLang="en-US" sz="2000" dirty="0"/>
              <a:t>（</a:t>
            </a:r>
            <a:r>
              <a:rPr lang="en-US" altLang="zh-CN" sz="2000" dirty="0"/>
              <a:t>exit site</a:t>
            </a:r>
            <a:r>
              <a:rPr lang="zh-CN" altLang="en-US" sz="2000" dirty="0"/>
              <a:t>）</a:t>
            </a:r>
            <a:endParaRPr lang="en-US" altLang="zh-CN" sz="2000" dirty="0"/>
          </a:p>
          <a:p>
            <a:pPr algn="just">
              <a:lnSpc>
                <a:spcPts val="3000"/>
              </a:lnSpc>
            </a:pPr>
            <a:r>
              <a:rPr lang="zh-CN" altLang="en-US" sz="2000" dirty="0"/>
              <a:t>在核糖体</a:t>
            </a:r>
            <a:r>
              <a:rPr lang="zh-CN" altLang="en-US" sz="2000" dirty="0">
                <a:solidFill>
                  <a:srgbClr val="0033CC"/>
                </a:solidFill>
              </a:rPr>
              <a:t>大小亚基结合面</a:t>
            </a:r>
            <a:r>
              <a:rPr lang="zh-CN" altLang="en-US" sz="2000" dirty="0"/>
              <a:t>，特别是</a:t>
            </a:r>
            <a:r>
              <a:rPr lang="en-US" altLang="zh-CN" sz="2000" dirty="0"/>
              <a:t>mRNA </a:t>
            </a:r>
            <a:r>
              <a:rPr lang="zh-CN" altLang="en-US" sz="2000" dirty="0"/>
              <a:t>和 </a:t>
            </a:r>
            <a:r>
              <a:rPr lang="en-US" altLang="zh-CN" sz="2000" dirty="0"/>
              <a:t>tRNA </a:t>
            </a:r>
            <a:r>
              <a:rPr lang="zh-CN" altLang="en-US" sz="2000" dirty="0"/>
              <a:t>结合处，</a:t>
            </a:r>
            <a:r>
              <a:rPr lang="zh-CN" altLang="en-US" sz="2000" dirty="0">
                <a:solidFill>
                  <a:srgbClr val="0033CC"/>
                </a:solidFill>
              </a:rPr>
              <a:t>无核糖体蛋白分布</a:t>
            </a:r>
            <a:endParaRPr lang="en-US" altLang="zh-CN" sz="2000" dirty="0">
              <a:solidFill>
                <a:srgbClr val="0033CC"/>
              </a:solidFill>
            </a:endParaRPr>
          </a:p>
          <a:p>
            <a:pPr algn="just">
              <a:lnSpc>
                <a:spcPts val="3000"/>
              </a:lnSpc>
            </a:pPr>
            <a:r>
              <a:rPr lang="zh-CN" altLang="en-US" sz="2000" b="1" dirty="0">
                <a:solidFill>
                  <a:srgbClr val="0033CC"/>
                </a:solidFill>
              </a:rPr>
              <a:t>催化肽键形成的活性位点由</a:t>
            </a:r>
            <a:r>
              <a:rPr lang="en-US" altLang="zh-CN" sz="2000" b="1" dirty="0">
                <a:solidFill>
                  <a:srgbClr val="0033CC"/>
                </a:solidFill>
              </a:rPr>
              <a:t>RNA </a:t>
            </a:r>
            <a:r>
              <a:rPr lang="zh-CN" altLang="en-US" sz="2000" b="1" dirty="0">
                <a:solidFill>
                  <a:srgbClr val="0033CC"/>
                </a:solidFill>
              </a:rPr>
              <a:t>组成</a:t>
            </a:r>
            <a:endParaRPr lang="en-US" altLang="zh-CN" sz="2000" b="1" dirty="0">
              <a:solidFill>
                <a:srgbClr val="0033CC"/>
              </a:solidFill>
            </a:endParaRPr>
          </a:p>
          <a:p>
            <a:pPr algn="just">
              <a:lnSpc>
                <a:spcPts val="3000"/>
              </a:lnSpc>
            </a:pPr>
            <a:r>
              <a:rPr lang="zh-CN" altLang="en-US" sz="2000" dirty="0"/>
              <a:t>大多数核糖体蛋白有一个球形结构域和伸展的 尾部，球形结构域分布于核糖体表面，而其伸展的多肽 链尾部则伸入核糖体内折叠的</a:t>
            </a:r>
            <a:r>
              <a:rPr lang="en-US" altLang="zh-CN" sz="2000" dirty="0"/>
              <a:t>rRNA </a:t>
            </a:r>
            <a:r>
              <a:rPr lang="zh-CN" altLang="en-US" sz="2000" dirty="0"/>
              <a:t>分子中</a:t>
            </a:r>
          </a:p>
        </p:txBody>
      </p:sp>
      <p:sp>
        <p:nvSpPr>
          <p:cNvPr id="5" name="矩形 4">
            <a:extLst>
              <a:ext uri="{FF2B5EF4-FFF2-40B4-BE49-F238E27FC236}">
                <a16:creationId xmlns:a16="http://schemas.microsoft.com/office/drawing/2014/main" id="{2B228421-5760-480A-A5F7-93B9EE3429E2}"/>
              </a:ext>
            </a:extLst>
          </p:cNvPr>
          <p:cNvSpPr/>
          <p:nvPr/>
        </p:nvSpPr>
        <p:spPr>
          <a:xfrm>
            <a:off x="5640735" y="5255317"/>
            <a:ext cx="6551265" cy="1596591"/>
          </a:xfrm>
          <a:prstGeom prst="rect">
            <a:avLst/>
          </a:prstGeom>
        </p:spPr>
        <p:txBody>
          <a:bodyPr wrap="square">
            <a:spAutoFit/>
          </a:bodyPr>
          <a:lstStyle/>
          <a:p>
            <a:pPr algn="ctr">
              <a:lnSpc>
                <a:spcPts val="2400"/>
              </a:lnSpc>
            </a:pP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10-2  </a:t>
            </a:r>
            <a:r>
              <a:rPr lang="zh-CN" altLang="en-US" sz="1600" b="1" dirty="0">
                <a:solidFill>
                  <a:srgbClr val="0033CC"/>
                </a:solidFill>
                <a:latin typeface="Arial" panose="020B0604020202020204" pitchFamily="34" charset="0"/>
                <a:ea typeface="微软雅黑" panose="020B0503020204020204" pitchFamily="34" charset="-122"/>
              </a:rPr>
              <a:t>大肠杆菌</a:t>
            </a:r>
            <a:r>
              <a:rPr lang="en-US" altLang="zh-CN" sz="1600" b="1" dirty="0">
                <a:solidFill>
                  <a:srgbClr val="0033CC"/>
                </a:solidFill>
                <a:latin typeface="Arial" panose="020B0604020202020204" pitchFamily="34" charset="0"/>
                <a:ea typeface="微软雅黑" panose="020B0503020204020204" pitchFamily="34" charset="-122"/>
              </a:rPr>
              <a:t>70S </a:t>
            </a:r>
            <a:r>
              <a:rPr lang="zh-CN" altLang="en-US" sz="1600" b="1" dirty="0">
                <a:solidFill>
                  <a:srgbClr val="0033CC"/>
                </a:solidFill>
                <a:latin typeface="Arial" panose="020B0604020202020204" pitchFamily="34" charset="0"/>
                <a:ea typeface="微软雅黑" panose="020B0503020204020204" pitchFamily="34" charset="-122"/>
              </a:rPr>
              <a:t>核糖体（</a:t>
            </a:r>
            <a:r>
              <a:rPr lang="en-US" altLang="zh-CN" sz="1600" b="1" dirty="0">
                <a:solidFill>
                  <a:srgbClr val="0033CC"/>
                </a:solidFill>
                <a:latin typeface="Arial" panose="020B0604020202020204" pitchFamily="34" charset="0"/>
                <a:ea typeface="微软雅黑" panose="020B0503020204020204" pitchFamily="34" charset="-122"/>
              </a:rPr>
              <a:t>PDB</a:t>
            </a:r>
            <a:r>
              <a:rPr lang="zh-CN" altLang="en-US" sz="1600" b="1" dirty="0">
                <a:solidFill>
                  <a:srgbClr val="0033CC"/>
                </a:solidFill>
                <a:latin typeface="Arial" panose="020B0604020202020204" pitchFamily="34" charset="0"/>
                <a:ea typeface="微软雅黑" panose="020B0503020204020204" pitchFamily="34" charset="-122"/>
              </a:rPr>
              <a:t>：</a:t>
            </a:r>
            <a:r>
              <a:rPr lang="en-US" altLang="zh-CN" sz="1600" b="1" dirty="0">
                <a:solidFill>
                  <a:srgbClr val="0033CC"/>
                </a:solidFill>
                <a:latin typeface="Arial" panose="020B0604020202020204" pitchFamily="34" charset="0"/>
                <a:ea typeface="微软雅黑" panose="020B0503020204020204" pitchFamily="34" charset="-122"/>
              </a:rPr>
              <a:t>5h5u</a:t>
            </a:r>
            <a:r>
              <a:rPr lang="zh-CN" altLang="en-US" sz="1600" b="1" dirty="0">
                <a:solidFill>
                  <a:srgbClr val="0033CC"/>
                </a:solidFill>
                <a:latin typeface="Arial" panose="020B0604020202020204" pitchFamily="34" charset="0"/>
                <a:ea typeface="微软雅黑" panose="020B0503020204020204" pitchFamily="34" charset="-122"/>
              </a:rPr>
              <a:t>）结构图</a:t>
            </a:r>
          </a:p>
          <a:p>
            <a:pPr algn="ctr">
              <a:lnSpc>
                <a:spcPts val="2400"/>
              </a:lnSpc>
            </a:pPr>
            <a:r>
              <a:rPr lang="zh-CN" altLang="en-US" sz="1400" dirty="0">
                <a:latin typeface="Arial" panose="020B0604020202020204" pitchFamily="34" charset="0"/>
                <a:ea typeface="微软雅黑" panose="020B0503020204020204" pitchFamily="34" charset="-122"/>
              </a:rPr>
              <a:t>核糖体大亚基蛋白使用绿色表示；核糖体大亚基</a:t>
            </a:r>
            <a:r>
              <a:rPr lang="en-US" altLang="zh-CN" sz="1400" dirty="0">
                <a:latin typeface="Arial" panose="020B0604020202020204" pitchFamily="34" charset="0"/>
                <a:ea typeface="微软雅黑" panose="020B0503020204020204" pitchFamily="34" charset="-122"/>
              </a:rPr>
              <a:t>rRNA </a:t>
            </a:r>
            <a:r>
              <a:rPr lang="zh-CN" altLang="en-US" sz="1400" dirty="0">
                <a:latin typeface="Arial" panose="020B0604020202020204" pitchFamily="34" charset="0"/>
                <a:ea typeface="微软雅黑" panose="020B0503020204020204" pitchFamily="34" charset="-122"/>
              </a:rPr>
              <a:t>使用橙黄色表示；小亚基蛋白使用蓝绿色表示；小亚基</a:t>
            </a:r>
            <a:r>
              <a:rPr lang="en-US" altLang="zh-CN" sz="1400" dirty="0">
                <a:latin typeface="Arial" panose="020B0604020202020204" pitchFamily="34" charset="0"/>
                <a:ea typeface="微软雅黑" panose="020B0503020204020204" pitchFamily="34" charset="-122"/>
              </a:rPr>
              <a:t>rRNA </a:t>
            </a:r>
            <a:r>
              <a:rPr lang="zh-CN" altLang="en-US" sz="1400" dirty="0">
                <a:latin typeface="Arial" panose="020B0604020202020204" pitchFamily="34" charset="0"/>
                <a:ea typeface="微软雅黑" panose="020B0503020204020204" pitchFamily="34" charset="-122"/>
              </a:rPr>
              <a:t>使用粉色表示；</a:t>
            </a:r>
            <a:r>
              <a:rPr lang="en-US" altLang="zh-CN" sz="1400" dirty="0">
                <a:latin typeface="Arial" panose="020B0604020202020204" pitchFamily="34" charset="0"/>
                <a:ea typeface="微软雅黑" panose="020B0503020204020204" pitchFamily="34" charset="-122"/>
              </a:rPr>
              <a:t>E tRNA </a:t>
            </a:r>
            <a:r>
              <a:rPr lang="zh-CN" altLang="en-US" sz="1400" dirty="0">
                <a:latin typeface="Arial" panose="020B0604020202020204" pitchFamily="34" charset="0"/>
                <a:ea typeface="微软雅黑" panose="020B0503020204020204" pitchFamily="34" charset="-122"/>
              </a:rPr>
              <a:t>表示结合在</a:t>
            </a:r>
            <a:r>
              <a:rPr lang="en-US" altLang="zh-CN" sz="1400" dirty="0">
                <a:latin typeface="Arial" panose="020B0604020202020204" pitchFamily="34" charset="0"/>
                <a:ea typeface="微软雅黑" panose="020B0503020204020204" pitchFamily="34" charset="-122"/>
              </a:rPr>
              <a:t>E </a:t>
            </a:r>
            <a:r>
              <a:rPr lang="zh-CN" altLang="en-US" sz="1400" dirty="0">
                <a:latin typeface="Arial" panose="020B0604020202020204" pitchFamily="34" charset="0"/>
                <a:ea typeface="微软雅黑" panose="020B0503020204020204" pitchFamily="34" charset="-122"/>
              </a:rPr>
              <a:t>位点的</a:t>
            </a:r>
            <a:r>
              <a:rPr lang="en-US" altLang="zh-CN" sz="1400" dirty="0">
                <a:latin typeface="Arial" panose="020B0604020202020204" pitchFamily="34" charset="0"/>
                <a:ea typeface="微软雅黑" panose="020B0503020204020204" pitchFamily="34" charset="-122"/>
              </a:rPr>
              <a:t>tRNA</a:t>
            </a:r>
            <a:r>
              <a:rPr lang="zh-CN" altLang="en-US" sz="1400" dirty="0">
                <a:latin typeface="Arial" panose="020B0604020202020204" pitchFamily="34" charset="0"/>
                <a:ea typeface="微软雅黑" panose="020B0503020204020204" pitchFamily="34" charset="-122"/>
              </a:rPr>
              <a:t>，用红色标示；</a:t>
            </a:r>
            <a:r>
              <a:rPr lang="en-US" altLang="zh-CN" sz="1400" dirty="0">
                <a:latin typeface="Arial" panose="020B0604020202020204" pitchFamily="34" charset="0"/>
                <a:ea typeface="微软雅黑" panose="020B0503020204020204" pitchFamily="34" charset="-122"/>
              </a:rPr>
              <a:t>P tRNA </a:t>
            </a:r>
            <a:r>
              <a:rPr lang="zh-CN" altLang="en-US" sz="1400" dirty="0">
                <a:latin typeface="Arial" panose="020B0604020202020204" pitchFamily="34" charset="0"/>
                <a:ea typeface="微软雅黑" panose="020B0503020204020204" pitchFamily="34" charset="-122"/>
              </a:rPr>
              <a:t>表示结合在</a:t>
            </a:r>
            <a:r>
              <a:rPr lang="en-US" altLang="zh-CN" sz="1400" dirty="0">
                <a:latin typeface="Arial" panose="020B0604020202020204" pitchFamily="34" charset="0"/>
                <a:ea typeface="微软雅黑" panose="020B0503020204020204" pitchFamily="34" charset="-122"/>
              </a:rPr>
              <a:t>P </a:t>
            </a:r>
            <a:r>
              <a:rPr lang="zh-CN" altLang="en-US" sz="1400" dirty="0">
                <a:latin typeface="Arial" panose="020B0604020202020204" pitchFamily="34" charset="0"/>
                <a:ea typeface="微软雅黑" panose="020B0503020204020204" pitchFamily="34" charset="-122"/>
              </a:rPr>
              <a:t>位点的</a:t>
            </a:r>
            <a:r>
              <a:rPr lang="en-US" altLang="zh-CN" sz="1400" dirty="0">
                <a:latin typeface="Arial" panose="020B0604020202020204" pitchFamily="34" charset="0"/>
                <a:ea typeface="微软雅黑" panose="020B0503020204020204" pitchFamily="34" charset="-122"/>
              </a:rPr>
              <a:t>tRNA</a:t>
            </a:r>
            <a:r>
              <a:rPr lang="zh-CN" altLang="en-US" sz="1400" dirty="0">
                <a:latin typeface="Arial" panose="020B0604020202020204" pitchFamily="34" charset="0"/>
                <a:ea typeface="微软雅黑" panose="020B0503020204020204" pitchFamily="34" charset="-122"/>
              </a:rPr>
              <a:t>，用洋红色标示；</a:t>
            </a:r>
            <a:r>
              <a:rPr lang="en-US" altLang="zh-CN" sz="1400" dirty="0">
                <a:latin typeface="Arial" panose="020B0604020202020204" pitchFamily="34" charset="0"/>
                <a:ea typeface="微软雅黑" panose="020B0503020204020204" pitchFamily="34" charset="-122"/>
              </a:rPr>
              <a:t>A tRNA </a:t>
            </a:r>
            <a:r>
              <a:rPr lang="zh-CN" altLang="en-US" sz="1400" dirty="0">
                <a:latin typeface="Arial" panose="020B0604020202020204" pitchFamily="34" charset="0"/>
                <a:ea typeface="微软雅黑" panose="020B0503020204020204" pitchFamily="34" charset="-122"/>
              </a:rPr>
              <a:t>表示结合在</a:t>
            </a:r>
            <a:r>
              <a:rPr lang="en-US" altLang="zh-CN" sz="1400" dirty="0">
                <a:latin typeface="Arial" panose="020B0604020202020204" pitchFamily="34" charset="0"/>
                <a:ea typeface="微软雅黑" panose="020B0503020204020204" pitchFamily="34" charset="-122"/>
              </a:rPr>
              <a:t>A </a:t>
            </a:r>
            <a:r>
              <a:rPr lang="zh-CN" altLang="en-US" sz="1400" dirty="0">
                <a:latin typeface="Arial" panose="020B0604020202020204" pitchFamily="34" charset="0"/>
                <a:ea typeface="微软雅黑" panose="020B0503020204020204" pitchFamily="34" charset="-122"/>
              </a:rPr>
              <a:t>位点的</a:t>
            </a:r>
            <a:r>
              <a:rPr lang="en-US" altLang="zh-CN" sz="1400" dirty="0">
                <a:latin typeface="Arial" panose="020B0604020202020204" pitchFamily="34" charset="0"/>
                <a:ea typeface="微软雅黑" panose="020B0503020204020204" pitchFamily="34" charset="-122"/>
              </a:rPr>
              <a:t>tRNA</a:t>
            </a:r>
            <a:r>
              <a:rPr lang="zh-CN" altLang="en-US" sz="1400" dirty="0">
                <a:latin typeface="Arial" panose="020B0604020202020204" pitchFamily="34" charset="0"/>
                <a:ea typeface="微软雅黑" panose="020B0503020204020204" pitchFamily="34" charset="-122"/>
              </a:rPr>
              <a:t>，用蓝色标示。</a:t>
            </a:r>
            <a:r>
              <a:rPr lang="en-US" altLang="zh-CN" sz="1400" dirty="0">
                <a:latin typeface="Arial" panose="020B0604020202020204" pitchFamily="34" charset="0"/>
                <a:ea typeface="微软雅黑" panose="020B0503020204020204" pitchFamily="34" charset="-122"/>
              </a:rPr>
              <a:t>L1</a:t>
            </a:r>
            <a:r>
              <a:rPr lang="zh-CN" altLang="en-US" sz="1400" dirty="0">
                <a:latin typeface="Arial" panose="020B0604020202020204" pitchFamily="34" charset="0"/>
                <a:ea typeface="微软雅黑" panose="020B0503020204020204" pitchFamily="34" charset="-122"/>
              </a:rPr>
              <a:t>，代表核糖体大亚基蛋白</a:t>
            </a:r>
            <a:r>
              <a:rPr lang="en-US" altLang="zh-CN" sz="1400" dirty="0">
                <a:latin typeface="Arial" panose="020B0604020202020204" pitchFamily="34" charset="0"/>
                <a:ea typeface="微软雅黑" panose="020B0503020204020204" pitchFamily="34" charset="-122"/>
              </a:rPr>
              <a:t>L1 </a:t>
            </a:r>
            <a:r>
              <a:rPr lang="zh-CN" altLang="en-US" sz="1400" dirty="0">
                <a:latin typeface="Arial" panose="020B0604020202020204" pitchFamily="34" charset="0"/>
                <a:ea typeface="微软雅黑" panose="020B0503020204020204" pitchFamily="34" charset="-122"/>
              </a:rPr>
              <a:t>的位置</a:t>
            </a:r>
            <a:endParaRPr lang="zh-CN" altLang="en-US" sz="1600" b="1" dirty="0">
              <a:solidFill>
                <a:srgbClr val="0033CC"/>
              </a:solidFill>
              <a:latin typeface="Arial" panose="020B060402020202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47BE9731-9DB4-495F-B360-4982336D79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31727" y="6650"/>
            <a:ext cx="4572009" cy="5248667"/>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8A2E76E-60E3-4147-8E32-47A2B6113624}"/>
              </a:ext>
            </a:extLst>
          </p:cNvPr>
          <p:cNvSpPr>
            <a:spLocks noGrp="1"/>
          </p:cNvSpPr>
          <p:nvPr>
            <p:ph type="title"/>
          </p:nvPr>
        </p:nvSpPr>
        <p:spPr/>
        <p:txBody>
          <a:bodyPr/>
          <a:lstStyle/>
          <a:p>
            <a:pPr algn="l" eaLnBrk="1" hangingPunct="1"/>
            <a:r>
              <a:rPr lang="zh-CN" altLang="en-US"/>
              <a:t>三、核糖体蛋白质与</a:t>
            </a:r>
            <a:r>
              <a:rPr lang="en-US" altLang="zh-CN"/>
              <a:t>RNA</a:t>
            </a:r>
            <a:r>
              <a:rPr lang="zh-CN" altLang="en-US"/>
              <a:t>的功能</a:t>
            </a:r>
          </a:p>
        </p:txBody>
      </p:sp>
      <p:sp>
        <p:nvSpPr>
          <p:cNvPr id="20483" name="文本占位符 3">
            <a:extLst>
              <a:ext uri="{FF2B5EF4-FFF2-40B4-BE49-F238E27FC236}">
                <a16:creationId xmlns:a16="http://schemas.microsoft.com/office/drawing/2014/main" id="{32EEEE9D-0EDE-43BD-97F5-6B8E32F6D350}"/>
              </a:ext>
            </a:extLst>
          </p:cNvPr>
          <p:cNvSpPr>
            <a:spLocks noGrp="1"/>
          </p:cNvSpPr>
          <p:nvPr>
            <p:ph type="body" idx="1"/>
          </p:nvPr>
        </p:nvSpPr>
        <p:spPr>
          <a:xfrm>
            <a:off x="479342" y="1595789"/>
            <a:ext cx="5344645" cy="540000"/>
          </a:xfrm>
          <a:solidFill>
            <a:srgbClr val="FFC000"/>
          </a:solidFill>
        </p:spPr>
        <p:txBody>
          <a:bodyPr anchor="ctr" anchorCtr="0">
            <a:noAutofit/>
          </a:bodyPr>
          <a:lstStyle/>
          <a:p>
            <a:pPr>
              <a:lnSpc>
                <a:spcPct val="150000"/>
              </a:lnSpc>
              <a:spcBef>
                <a:spcPts val="0"/>
              </a:spcBef>
            </a:pPr>
            <a:r>
              <a:rPr lang="en-US" altLang="zh-CN" sz="2000" dirty="0">
                <a:solidFill>
                  <a:srgbClr val="0033CC"/>
                </a:solidFill>
              </a:rPr>
              <a:t>rRNA</a:t>
            </a:r>
            <a:r>
              <a:rPr lang="zh-CN" altLang="en-US" sz="2000" dirty="0">
                <a:solidFill>
                  <a:srgbClr val="0033CC"/>
                </a:solidFill>
              </a:rPr>
              <a:t>是起主要作用的结构成分，其主要功能</a:t>
            </a:r>
          </a:p>
        </p:txBody>
      </p:sp>
      <p:sp>
        <p:nvSpPr>
          <p:cNvPr id="20484" name="内容占位符 4">
            <a:extLst>
              <a:ext uri="{FF2B5EF4-FFF2-40B4-BE49-F238E27FC236}">
                <a16:creationId xmlns:a16="http://schemas.microsoft.com/office/drawing/2014/main" id="{14F1C42E-B50F-4BF7-81BC-B2114F28BA4B}"/>
              </a:ext>
            </a:extLst>
          </p:cNvPr>
          <p:cNvSpPr>
            <a:spLocks noGrp="1"/>
          </p:cNvSpPr>
          <p:nvPr>
            <p:ph sz="half" idx="2"/>
          </p:nvPr>
        </p:nvSpPr>
        <p:spPr>
          <a:xfrm>
            <a:off x="609600" y="2512154"/>
            <a:ext cx="5214388" cy="3951288"/>
          </a:xfrm>
        </p:spPr>
        <p:txBody>
          <a:bodyPr>
            <a:normAutofit/>
          </a:bodyPr>
          <a:lstStyle/>
          <a:p>
            <a:pPr>
              <a:lnSpc>
                <a:spcPts val="3200"/>
              </a:lnSpc>
              <a:spcAft>
                <a:spcPts val="600"/>
              </a:spcAft>
            </a:pPr>
            <a:r>
              <a:rPr lang="zh-CN" altLang="en-US" sz="2000" dirty="0"/>
              <a:t>肽酰转移酶的活性</a:t>
            </a:r>
            <a:endParaRPr lang="en-US" altLang="zh-CN" sz="2000" dirty="0"/>
          </a:p>
          <a:p>
            <a:pPr>
              <a:lnSpc>
                <a:spcPts val="3200"/>
              </a:lnSpc>
              <a:spcAft>
                <a:spcPts val="600"/>
              </a:spcAft>
            </a:pPr>
            <a:r>
              <a:rPr lang="zh-CN" altLang="en-US" sz="2000" dirty="0"/>
              <a:t>为</a:t>
            </a:r>
            <a:r>
              <a:rPr lang="en-US" altLang="zh-CN" sz="2000" dirty="0"/>
              <a:t>tRNA </a:t>
            </a:r>
            <a:r>
              <a:rPr lang="zh-CN" altLang="en-US" sz="2000" dirty="0"/>
              <a:t>提供结合位点</a:t>
            </a:r>
            <a:endParaRPr lang="en-US" altLang="zh-CN" sz="2000" dirty="0"/>
          </a:p>
          <a:p>
            <a:pPr>
              <a:lnSpc>
                <a:spcPts val="3200"/>
              </a:lnSpc>
              <a:spcAft>
                <a:spcPts val="600"/>
              </a:spcAft>
            </a:pPr>
            <a:r>
              <a:rPr lang="zh-CN" altLang="en-US" sz="2000" dirty="0"/>
              <a:t>为多种蛋白质合成因子提供结合位点</a:t>
            </a:r>
            <a:endParaRPr lang="en-US" altLang="zh-CN" sz="2000" dirty="0"/>
          </a:p>
          <a:p>
            <a:pPr>
              <a:lnSpc>
                <a:spcPts val="3200"/>
              </a:lnSpc>
              <a:spcAft>
                <a:spcPts val="600"/>
              </a:spcAft>
            </a:pPr>
            <a:r>
              <a:rPr lang="zh-CN" altLang="en-US" sz="2000" dirty="0"/>
              <a:t>在蛋白质合成起始时参与同</a:t>
            </a:r>
            <a:r>
              <a:rPr lang="en-US" altLang="zh-CN" sz="2000" dirty="0"/>
              <a:t>mRNA </a:t>
            </a:r>
            <a:r>
              <a:rPr lang="zh-CN" altLang="en-US" sz="2000" dirty="0"/>
              <a:t>选择性地结 合以及在肽链的延伸中与</a:t>
            </a:r>
            <a:r>
              <a:rPr lang="en-US" altLang="zh-CN" sz="2000" dirty="0"/>
              <a:t>mRNA </a:t>
            </a:r>
            <a:r>
              <a:rPr lang="zh-CN" altLang="en-US" sz="2000" dirty="0"/>
              <a:t>结合</a:t>
            </a:r>
          </a:p>
        </p:txBody>
      </p:sp>
      <p:sp>
        <p:nvSpPr>
          <p:cNvPr id="20485" name="文本占位符 5">
            <a:extLst>
              <a:ext uri="{FF2B5EF4-FFF2-40B4-BE49-F238E27FC236}">
                <a16:creationId xmlns:a16="http://schemas.microsoft.com/office/drawing/2014/main" id="{B4F7764B-8678-4B61-BDCD-8BD165DA8DF5}"/>
              </a:ext>
            </a:extLst>
          </p:cNvPr>
          <p:cNvSpPr>
            <a:spLocks noGrp="1"/>
          </p:cNvSpPr>
          <p:nvPr>
            <p:ph type="body" sz="quarter" idx="3"/>
          </p:nvPr>
        </p:nvSpPr>
        <p:spPr>
          <a:xfrm>
            <a:off x="6561429" y="1595789"/>
            <a:ext cx="5020972" cy="540000"/>
          </a:xfrm>
          <a:solidFill>
            <a:srgbClr val="FFC000"/>
          </a:solidFill>
        </p:spPr>
        <p:txBody>
          <a:bodyPr vert="horz" lIns="91440" tIns="45720" rIns="91440" bIns="45720" rtlCol="0" anchor="ctr" anchorCtr="0">
            <a:noAutofit/>
          </a:bodyPr>
          <a:lstStyle/>
          <a:p>
            <a:pPr>
              <a:lnSpc>
                <a:spcPct val="150000"/>
              </a:lnSpc>
              <a:spcBef>
                <a:spcPts val="0"/>
              </a:spcBef>
            </a:pPr>
            <a:r>
              <a:rPr lang="en-US" altLang="zh-CN" sz="2000" dirty="0">
                <a:solidFill>
                  <a:srgbClr val="0033CC"/>
                </a:solidFill>
              </a:rPr>
              <a:t>r </a:t>
            </a:r>
            <a:r>
              <a:rPr lang="zh-CN" altLang="en-US" sz="2000" dirty="0">
                <a:solidFill>
                  <a:srgbClr val="0033CC"/>
                </a:solidFill>
              </a:rPr>
              <a:t>蛋白主要功能</a:t>
            </a:r>
          </a:p>
        </p:txBody>
      </p:sp>
      <p:sp>
        <p:nvSpPr>
          <p:cNvPr id="20486" name="内容占位符 6">
            <a:extLst>
              <a:ext uri="{FF2B5EF4-FFF2-40B4-BE49-F238E27FC236}">
                <a16:creationId xmlns:a16="http://schemas.microsoft.com/office/drawing/2014/main" id="{EF252A90-9E79-40FE-B0EC-EDB53677C8BC}"/>
              </a:ext>
            </a:extLst>
          </p:cNvPr>
          <p:cNvSpPr>
            <a:spLocks noGrp="1"/>
          </p:cNvSpPr>
          <p:nvPr>
            <p:ph sz="quarter" idx="4"/>
          </p:nvPr>
        </p:nvSpPr>
        <p:spPr>
          <a:xfrm>
            <a:off x="6561429" y="2512154"/>
            <a:ext cx="5389033" cy="3951288"/>
          </a:xfrm>
        </p:spPr>
        <p:txBody>
          <a:bodyPr>
            <a:normAutofit/>
          </a:bodyPr>
          <a:lstStyle/>
          <a:p>
            <a:pPr>
              <a:lnSpc>
                <a:spcPct val="150000"/>
              </a:lnSpc>
              <a:spcAft>
                <a:spcPts val="600"/>
              </a:spcAft>
            </a:pPr>
            <a:r>
              <a:rPr lang="zh-CN" altLang="en-US" sz="2000" dirty="0"/>
              <a:t>帮助 </a:t>
            </a:r>
            <a:r>
              <a:rPr lang="en-US" altLang="zh-CN" sz="2000" dirty="0"/>
              <a:t>rRNA </a:t>
            </a:r>
            <a:r>
              <a:rPr lang="zh-CN" altLang="en-US" sz="2000" dirty="0"/>
              <a:t>折叠成有功能的三维结构</a:t>
            </a:r>
            <a:endParaRPr lang="en-US" altLang="zh-CN" sz="2000" dirty="0"/>
          </a:p>
          <a:p>
            <a:pPr>
              <a:lnSpc>
                <a:spcPct val="150000"/>
              </a:lnSpc>
              <a:spcAft>
                <a:spcPts val="600"/>
              </a:spcAft>
            </a:pPr>
            <a:r>
              <a:rPr lang="zh-CN" altLang="en-US" sz="2000" dirty="0"/>
              <a:t>在蛋白质合成中，某些</a:t>
            </a:r>
            <a:r>
              <a:rPr lang="en-US" altLang="zh-CN" sz="2000" dirty="0"/>
              <a:t>r </a:t>
            </a:r>
            <a:r>
              <a:rPr lang="zh-CN" altLang="en-US" sz="2000" dirty="0"/>
              <a:t>蛋白可能对核糖体的构象起“微调”作用</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 y="1801284"/>
            <a:ext cx="4305300" cy="1583267"/>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459" name="文本框 2"/>
          <p:cNvSpPr txBox="1">
            <a:spLocks noChangeArrowheads="1"/>
          </p:cNvSpPr>
          <p:nvPr/>
        </p:nvSpPr>
        <p:spPr bwMode="auto">
          <a:xfrm>
            <a:off x="1803401" y="2218267"/>
            <a:ext cx="17235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第二节</a:t>
            </a:r>
          </a:p>
        </p:txBody>
      </p:sp>
      <p:sp>
        <p:nvSpPr>
          <p:cNvPr id="9" name="文本框 8"/>
          <p:cNvSpPr txBox="1"/>
          <p:nvPr/>
        </p:nvSpPr>
        <p:spPr bwMode="auto">
          <a:xfrm>
            <a:off x="5121256" y="1575185"/>
            <a:ext cx="5122333" cy="584775"/>
          </a:xfrm>
          <a:prstGeom prst="rect">
            <a:avLst/>
          </a:prstGeom>
          <a:noFill/>
        </p:spPr>
        <p:txBody>
          <a:bodyPr lIns="91440" tIns="45720" rIns="91440" bIns="45720">
            <a:spAutoFit/>
          </a:bodyPr>
          <a:lstStyle/>
          <a:p>
            <a:pPr lvl="0">
              <a:defRPr/>
            </a:pPr>
            <a:r>
              <a:rPr lang="zh-CN" altLang="en-US" sz="3200" b="1" dirty="0">
                <a:solidFill>
                  <a:srgbClr val="003366"/>
                </a:solidFill>
                <a:latin typeface="微软雅黑" panose="020B0503020204020204" pitchFamily="34" charset="-122"/>
                <a:ea typeface="微软雅黑" panose="020B0503020204020204" pitchFamily="34" charset="-122"/>
              </a:rPr>
              <a:t>多核糖体与蛋白质的合成</a:t>
            </a:r>
          </a:p>
        </p:txBody>
      </p:sp>
      <p:sp>
        <p:nvSpPr>
          <p:cNvPr id="11" name="矩形 10"/>
          <p:cNvSpPr/>
          <p:nvPr/>
        </p:nvSpPr>
        <p:spPr>
          <a:xfrm>
            <a:off x="4402667" y="1801284"/>
            <a:ext cx="408517" cy="15832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TextBox 23">
            <a:extLst>
              <a:ext uri="{FF2B5EF4-FFF2-40B4-BE49-F238E27FC236}">
                <a16:creationId xmlns:a16="http://schemas.microsoft.com/office/drawing/2014/main" id="{49E9DD9B-CE92-4B6C-BD6E-2E50567343A1}"/>
              </a:ext>
            </a:extLst>
          </p:cNvPr>
          <p:cNvSpPr txBox="1"/>
          <p:nvPr/>
        </p:nvSpPr>
        <p:spPr>
          <a:xfrm>
            <a:off x="5121256" y="2736084"/>
            <a:ext cx="1499128" cy="400110"/>
          </a:xfrm>
          <a:prstGeom prst="rect">
            <a:avLst/>
          </a:prstGeom>
          <a:noFill/>
        </p:spPr>
        <p:txBody>
          <a:bodyPr wrap="none" lIns="91440" tIns="45720" rIns="91440" bIns="45720">
            <a:spAutoFit/>
          </a:bodyPr>
          <a:lstStyle/>
          <a:p>
            <a:pPr marL="285744" indent="-285744">
              <a:buFont typeface="Wingdings" pitchFamily="2" charset="2"/>
              <a:buChar char="p"/>
              <a:defRPr/>
            </a:pPr>
            <a:r>
              <a:rPr lang="zh-CN" altLang="en-US" sz="2000" b="1" dirty="0">
                <a:latin typeface="微软雅黑" pitchFamily="34" charset="-122"/>
                <a:ea typeface="微软雅黑" pitchFamily="34" charset="-122"/>
              </a:rPr>
              <a:t>多核糖体</a:t>
            </a:r>
          </a:p>
        </p:txBody>
      </p:sp>
      <p:sp>
        <p:nvSpPr>
          <p:cNvPr id="13" name="TextBox 24">
            <a:extLst>
              <a:ext uri="{FF2B5EF4-FFF2-40B4-BE49-F238E27FC236}">
                <a16:creationId xmlns:a16="http://schemas.microsoft.com/office/drawing/2014/main" id="{A13CA742-45E6-44A1-850E-068342DA1BD1}"/>
              </a:ext>
            </a:extLst>
          </p:cNvPr>
          <p:cNvSpPr txBox="1"/>
          <p:nvPr/>
        </p:nvSpPr>
        <p:spPr>
          <a:xfrm>
            <a:off x="5121256" y="3515137"/>
            <a:ext cx="2012089" cy="400110"/>
          </a:xfrm>
          <a:prstGeom prst="rect">
            <a:avLst/>
          </a:prstGeom>
          <a:noFill/>
        </p:spPr>
        <p:txBody>
          <a:bodyPr wrap="none" lIns="91440" tIns="45720" rIns="91440" bIns="45720">
            <a:spAutoFit/>
          </a:bodyPr>
          <a:lstStyle/>
          <a:p>
            <a:pPr marL="285744" indent="-285744">
              <a:buFont typeface="Wingdings" pitchFamily="2" charset="2"/>
              <a:buChar char="p"/>
              <a:defRPr/>
            </a:pPr>
            <a:r>
              <a:rPr lang="zh-CN" altLang="en-US" sz="2000" b="1" dirty="0">
                <a:latin typeface="微软雅黑" pitchFamily="34" charset="-122"/>
                <a:ea typeface="微软雅黑" pitchFamily="34" charset="-122"/>
              </a:rPr>
              <a:t>蛋白质的合成</a:t>
            </a:r>
          </a:p>
        </p:txBody>
      </p:sp>
      <p:sp>
        <p:nvSpPr>
          <p:cNvPr id="14" name="TextBox 25">
            <a:extLst>
              <a:ext uri="{FF2B5EF4-FFF2-40B4-BE49-F238E27FC236}">
                <a16:creationId xmlns:a16="http://schemas.microsoft.com/office/drawing/2014/main" id="{08DF3BA2-63DE-4E7D-99F9-23480612C1BE}"/>
              </a:ext>
            </a:extLst>
          </p:cNvPr>
          <p:cNvSpPr txBox="1"/>
          <p:nvPr/>
        </p:nvSpPr>
        <p:spPr>
          <a:xfrm>
            <a:off x="5121256" y="4294190"/>
            <a:ext cx="2601994" cy="400110"/>
          </a:xfrm>
          <a:prstGeom prst="rect">
            <a:avLst/>
          </a:prstGeom>
          <a:noFill/>
        </p:spPr>
        <p:txBody>
          <a:bodyPr wrap="none" lIns="91440" tIns="45720" rIns="91440" bIns="45720">
            <a:spAutoFit/>
          </a:bodyPr>
          <a:lstStyle/>
          <a:p>
            <a:pPr marL="285744" indent="-285744">
              <a:buFont typeface="Wingdings" pitchFamily="2" charset="2"/>
              <a:buChar char="p"/>
              <a:defRPr/>
            </a:pPr>
            <a:r>
              <a:rPr lang="zh-CN" altLang="en-US" sz="2000" b="1" dirty="0">
                <a:latin typeface="微软雅黑" pitchFamily="34" charset="-122"/>
                <a:ea typeface="微软雅黑" pitchFamily="34" charset="-122"/>
              </a:rPr>
              <a:t>核糖体与</a:t>
            </a:r>
            <a:r>
              <a:rPr lang="en-US" altLang="zh-CN" sz="2000" b="1" dirty="0">
                <a:latin typeface="微软雅黑" pitchFamily="34" charset="-122"/>
                <a:ea typeface="微软雅黑" pitchFamily="34" charset="-122"/>
              </a:rPr>
              <a:t>RNA</a:t>
            </a:r>
            <a:r>
              <a:rPr lang="zh-CN" altLang="en-US" sz="2000" b="1" dirty="0">
                <a:latin typeface="微软雅黑" pitchFamily="34" charset="-122"/>
                <a:ea typeface="微软雅黑" pitchFamily="34" charset="-122"/>
              </a:rPr>
              <a:t>世界</a:t>
            </a:r>
          </a:p>
        </p:txBody>
      </p:sp>
    </p:spTree>
    <p:extLst>
      <p:ext uri="{BB962C8B-B14F-4D97-AF65-F5344CB8AC3E}">
        <p14:creationId xmlns:p14="http://schemas.microsoft.com/office/powerpoint/2010/main" val="9581582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nodeType="afterGroup">
                            <p:stCondLst>
                              <p:cond delay="700"/>
                            </p:stCondLst>
                            <p:childTnLst>
                              <p:par>
                                <p:cTn id="13" presetID="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2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1" grpId="0" animBg="1"/>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5CBD482-C5BA-42B3-8FE0-79684EAFBAF6}"/>
              </a:ext>
            </a:extLst>
          </p:cNvPr>
          <p:cNvSpPr>
            <a:spLocks noGrp="1"/>
          </p:cNvSpPr>
          <p:nvPr>
            <p:ph type="title"/>
          </p:nvPr>
        </p:nvSpPr>
        <p:spPr/>
        <p:txBody>
          <a:bodyPr/>
          <a:lstStyle/>
          <a:p>
            <a:pPr algn="l" eaLnBrk="1" hangingPunct="1"/>
            <a:r>
              <a:rPr lang="zh-CN" altLang="en-US" dirty="0"/>
              <a:t>一、多核糖体</a:t>
            </a:r>
            <a:endParaRPr lang="en-US" altLang="zh-CN" dirty="0"/>
          </a:p>
        </p:txBody>
      </p:sp>
      <p:sp>
        <p:nvSpPr>
          <p:cNvPr id="5" name="矩形 4">
            <a:extLst>
              <a:ext uri="{FF2B5EF4-FFF2-40B4-BE49-F238E27FC236}">
                <a16:creationId xmlns:a16="http://schemas.microsoft.com/office/drawing/2014/main" id="{9AA4485F-7D95-43CB-9598-0CE791590491}"/>
              </a:ext>
            </a:extLst>
          </p:cNvPr>
          <p:cNvSpPr/>
          <p:nvPr/>
        </p:nvSpPr>
        <p:spPr>
          <a:xfrm>
            <a:off x="1240139" y="6285472"/>
            <a:ext cx="2505814" cy="369332"/>
          </a:xfrm>
          <a:prstGeom prst="rect">
            <a:avLst/>
          </a:prstGeom>
        </p:spPr>
        <p:txBody>
          <a:bodyPr wrap="square">
            <a:spAutoFit/>
          </a:bodyPr>
          <a:lstStyle/>
          <a:p>
            <a:pPr algn="ctr"/>
            <a:r>
              <a:rPr lang="zh-CN" altLang="en-US" sz="1600" b="1" dirty="0">
                <a:solidFill>
                  <a:srgbClr val="0033CC"/>
                </a:solidFill>
                <a:latin typeface="Arial" panose="020B0604020202020204" pitchFamily="34" charset="0"/>
                <a:ea typeface="微软雅黑" panose="020B0503020204020204" pitchFamily="34" charset="-122"/>
              </a:rPr>
              <a:t>图</a:t>
            </a:r>
            <a:r>
              <a:rPr lang="en-US" altLang="zh-CN" sz="1600" b="1" dirty="0">
                <a:solidFill>
                  <a:srgbClr val="0033CC"/>
                </a:solidFill>
                <a:latin typeface="Arial" panose="020B0604020202020204" pitchFamily="34" charset="0"/>
                <a:ea typeface="微软雅黑" panose="020B0503020204020204" pitchFamily="34" charset="-122"/>
              </a:rPr>
              <a:t>10-4 </a:t>
            </a:r>
            <a:r>
              <a:rPr lang="zh-CN" altLang="en-US" sz="1600" b="1" dirty="0">
                <a:solidFill>
                  <a:srgbClr val="0033CC"/>
                </a:solidFill>
                <a:latin typeface="Arial" panose="020B0604020202020204" pitchFamily="34" charset="0"/>
                <a:ea typeface="微软雅黑" panose="020B0503020204020204" pitchFamily="34" charset="-122"/>
              </a:rPr>
              <a:t>多核糖体模式图</a:t>
            </a:r>
          </a:p>
        </p:txBody>
      </p:sp>
      <p:pic>
        <p:nvPicPr>
          <p:cNvPr id="6" name="图片 5" descr="10-4">
            <a:extLst>
              <a:ext uri="{FF2B5EF4-FFF2-40B4-BE49-F238E27FC236}">
                <a16:creationId xmlns:a16="http://schemas.microsoft.com/office/drawing/2014/main" id="{88F9A2F1-A0B4-4674-9D55-328E30F02A72}"/>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0" y="3761470"/>
            <a:ext cx="4986092" cy="2376000"/>
          </a:xfrm>
          <a:prstGeom prst="rect">
            <a:avLst/>
          </a:prstGeom>
        </p:spPr>
      </p:pic>
      <p:sp>
        <p:nvSpPr>
          <p:cNvPr id="3" name="内容占位符 2">
            <a:extLst>
              <a:ext uri="{FF2B5EF4-FFF2-40B4-BE49-F238E27FC236}">
                <a16:creationId xmlns:a16="http://schemas.microsoft.com/office/drawing/2014/main" id="{8AFF5A5F-7851-474D-9595-A60BDB11049B}"/>
              </a:ext>
            </a:extLst>
          </p:cNvPr>
          <p:cNvSpPr>
            <a:spLocks noGrp="1"/>
          </p:cNvSpPr>
          <p:nvPr>
            <p:ph idx="1"/>
          </p:nvPr>
        </p:nvSpPr>
        <p:spPr/>
        <p:txBody>
          <a:bodyPr>
            <a:normAutofit/>
          </a:bodyPr>
          <a:lstStyle/>
          <a:p>
            <a:pPr>
              <a:lnSpc>
                <a:spcPts val="3000"/>
              </a:lnSpc>
              <a:spcBef>
                <a:spcPts val="0"/>
              </a:spcBef>
              <a:spcAft>
                <a:spcPts val="600"/>
              </a:spcAft>
            </a:pPr>
            <a:r>
              <a:rPr lang="zh-CN" altLang="en-US" sz="2000" dirty="0"/>
              <a:t>由多个甚至几十个核糖体串联在一条</a:t>
            </a:r>
            <a:r>
              <a:rPr lang="en-US" altLang="zh-CN" sz="2000" dirty="0"/>
              <a:t>mRNA </a:t>
            </a:r>
            <a:r>
              <a:rPr lang="zh-CN" altLang="en-US" sz="2000" dirty="0"/>
              <a:t>分子上高效地进行肽链的合成，具有特殊功能与形态结构的核糖体与</a:t>
            </a:r>
            <a:r>
              <a:rPr lang="en-US" altLang="zh-CN" sz="2000" dirty="0"/>
              <a:t>mRNA </a:t>
            </a:r>
            <a:r>
              <a:rPr lang="zh-CN" altLang="en-US" sz="2000" dirty="0"/>
              <a:t>的聚合体称为</a:t>
            </a:r>
            <a:r>
              <a:rPr lang="zh-CN" altLang="en-US" sz="2000" b="1" dirty="0">
                <a:solidFill>
                  <a:srgbClr val="0033CC"/>
                </a:solidFill>
              </a:rPr>
              <a:t>多核糖体（</a:t>
            </a:r>
            <a:r>
              <a:rPr lang="en-US" altLang="zh-CN" sz="2000" b="1" dirty="0">
                <a:solidFill>
                  <a:srgbClr val="0033CC"/>
                </a:solidFill>
              </a:rPr>
              <a:t>polyribosome </a:t>
            </a:r>
            <a:r>
              <a:rPr lang="zh-CN" altLang="en-US" sz="2000" b="1" dirty="0">
                <a:solidFill>
                  <a:srgbClr val="0033CC"/>
                </a:solidFill>
              </a:rPr>
              <a:t>或</a:t>
            </a:r>
            <a:r>
              <a:rPr lang="en-US" altLang="zh-CN" sz="2000" b="1" dirty="0">
                <a:solidFill>
                  <a:srgbClr val="0033CC"/>
                </a:solidFill>
              </a:rPr>
              <a:t>polysome</a:t>
            </a:r>
            <a:r>
              <a:rPr lang="zh-CN" altLang="en-US" sz="2000" b="1" dirty="0">
                <a:solidFill>
                  <a:srgbClr val="0033CC"/>
                </a:solidFill>
              </a:rPr>
              <a:t>）</a:t>
            </a:r>
            <a:endParaRPr lang="en-US" altLang="zh-CN" sz="2000" b="1" dirty="0">
              <a:solidFill>
                <a:srgbClr val="0033CC"/>
              </a:solidFill>
            </a:endParaRPr>
          </a:p>
          <a:p>
            <a:pPr>
              <a:lnSpc>
                <a:spcPts val="3000"/>
              </a:lnSpc>
              <a:spcBef>
                <a:spcPts val="0"/>
              </a:spcBef>
              <a:spcAft>
                <a:spcPts val="600"/>
              </a:spcAft>
            </a:pPr>
            <a:r>
              <a:rPr lang="zh-CN" altLang="en-US" sz="2000" dirty="0"/>
              <a:t>每种多核糖体所包含的核糖体数量由</a:t>
            </a:r>
            <a:r>
              <a:rPr lang="en-US" altLang="zh-CN" sz="2000" dirty="0"/>
              <a:t>mRNA</a:t>
            </a:r>
            <a:r>
              <a:rPr lang="zh-CN" altLang="en-US" sz="2000" dirty="0"/>
              <a:t>的长度决定</a:t>
            </a:r>
            <a:endParaRPr lang="en-US" altLang="zh-CN" sz="2000" dirty="0"/>
          </a:p>
          <a:p>
            <a:pPr>
              <a:lnSpc>
                <a:spcPts val="3000"/>
              </a:lnSpc>
              <a:spcBef>
                <a:spcPts val="0"/>
              </a:spcBef>
              <a:spcAft>
                <a:spcPts val="600"/>
              </a:spcAft>
            </a:pPr>
            <a:r>
              <a:rPr lang="zh-CN" altLang="en-US" sz="2000" b="1" dirty="0">
                <a:solidFill>
                  <a:srgbClr val="0033CC"/>
                </a:solidFill>
              </a:rPr>
              <a:t>原核细胞</a:t>
            </a:r>
            <a:r>
              <a:rPr lang="zh-CN" altLang="en-US" sz="2000" dirty="0"/>
              <a:t>中，分离的</a:t>
            </a:r>
            <a:r>
              <a:rPr lang="zh-CN" altLang="en-US" sz="2000" b="1" dirty="0">
                <a:solidFill>
                  <a:srgbClr val="0033CC"/>
                </a:solidFill>
              </a:rPr>
              <a:t>多核糖体常与</a:t>
            </a:r>
            <a:r>
              <a:rPr lang="en-US" altLang="zh-CN" sz="2000" b="1" dirty="0">
                <a:solidFill>
                  <a:srgbClr val="0033CC"/>
                </a:solidFill>
              </a:rPr>
              <a:t>DNA </a:t>
            </a:r>
            <a:r>
              <a:rPr lang="zh-CN" altLang="en-US" sz="2000" b="1" dirty="0">
                <a:solidFill>
                  <a:srgbClr val="0033CC"/>
                </a:solidFill>
              </a:rPr>
              <a:t>结合</a:t>
            </a:r>
            <a:r>
              <a:rPr lang="zh-CN" altLang="en-US" sz="2000" dirty="0"/>
              <a:t>在一起；</a:t>
            </a:r>
            <a:r>
              <a:rPr lang="zh-CN" altLang="en-US" sz="2000" b="1" dirty="0">
                <a:solidFill>
                  <a:srgbClr val="0033CC"/>
                </a:solidFill>
              </a:rPr>
              <a:t>真核细胞</a:t>
            </a:r>
            <a:r>
              <a:rPr lang="zh-CN" altLang="en-US" sz="2000" dirty="0"/>
              <a:t>中，</a:t>
            </a:r>
            <a:r>
              <a:rPr lang="zh-CN" altLang="en-US" sz="2000" b="1" dirty="0">
                <a:solidFill>
                  <a:srgbClr val="0033CC"/>
                </a:solidFill>
              </a:rPr>
              <a:t>多核糖体或附着在内质网上</a:t>
            </a:r>
            <a:r>
              <a:rPr lang="zh-CN" altLang="en-US" sz="2000" dirty="0"/>
              <a:t>，</a:t>
            </a:r>
            <a:r>
              <a:rPr lang="zh-CN" altLang="en-US" sz="2000" b="1" dirty="0">
                <a:solidFill>
                  <a:srgbClr val="0033CC"/>
                </a:solidFill>
              </a:rPr>
              <a:t>或游离在细胞质基质中</a:t>
            </a:r>
          </a:p>
          <a:p>
            <a:pPr>
              <a:lnSpc>
                <a:spcPts val="3000"/>
              </a:lnSpc>
              <a:spcBef>
                <a:spcPts val="0"/>
              </a:spcBef>
              <a:spcAft>
                <a:spcPts val="600"/>
              </a:spcAft>
            </a:pPr>
            <a:endParaRPr lang="zh-CN" altLang="en-US" sz="2000" dirty="0"/>
          </a:p>
        </p:txBody>
      </p:sp>
      <p:grpSp>
        <p:nvGrpSpPr>
          <p:cNvPr id="8" name="组合 8">
            <a:extLst>
              <a:ext uri="{FF2B5EF4-FFF2-40B4-BE49-F238E27FC236}">
                <a16:creationId xmlns:a16="http://schemas.microsoft.com/office/drawing/2014/main" id="{00E70F02-AA58-4E01-8CBE-A8B5E45A0943}"/>
              </a:ext>
            </a:extLst>
          </p:cNvPr>
          <p:cNvGrpSpPr>
            <a:grpSpLocks/>
          </p:cNvGrpSpPr>
          <p:nvPr/>
        </p:nvGrpSpPr>
        <p:grpSpPr bwMode="auto">
          <a:xfrm>
            <a:off x="5257593" y="3617470"/>
            <a:ext cx="6848142" cy="2520000"/>
            <a:chOff x="1524064" y="1575184"/>
            <a:chExt cx="5961367" cy="2135004"/>
          </a:xfrm>
        </p:grpSpPr>
        <p:pic>
          <p:nvPicPr>
            <p:cNvPr id="9" name="Picture 2" descr="figure 27-33">
              <a:extLst>
                <a:ext uri="{FF2B5EF4-FFF2-40B4-BE49-F238E27FC236}">
                  <a16:creationId xmlns:a16="http://schemas.microsoft.com/office/drawing/2014/main" id="{DB031269-2C45-41E1-B21D-D24A52C1E66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64" y="1575184"/>
              <a:ext cx="2565116" cy="213500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figure 27-32">
              <a:extLst>
                <a:ext uri="{FF2B5EF4-FFF2-40B4-BE49-F238E27FC236}">
                  <a16:creationId xmlns:a16="http://schemas.microsoft.com/office/drawing/2014/main" id="{8DE4C22A-202A-44E6-8F59-9047E61F2938}"/>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11960" y="1575184"/>
              <a:ext cx="3273471" cy="213500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slow">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1547</Words>
  <Application>Microsoft Office PowerPoint</Application>
  <PresentationFormat>宽屏</PresentationFormat>
  <Paragraphs>110</Paragraphs>
  <Slides>18</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微软雅黑</vt:lpstr>
      <vt:lpstr>Arial</vt:lpstr>
      <vt:lpstr>Calibri</vt:lpstr>
      <vt:lpstr>Wingdings</vt:lpstr>
      <vt:lpstr>Office 主题​​</vt:lpstr>
      <vt:lpstr>PowerPoint 演示文稿</vt:lpstr>
      <vt:lpstr>核糖体（ribosome）</vt:lpstr>
      <vt:lpstr>PowerPoint 演示文稿</vt:lpstr>
      <vt:lpstr>PowerPoint 演示文稿</vt:lpstr>
      <vt:lpstr>一、核糖体基本类型与化学组成</vt:lpstr>
      <vt:lpstr>二、核糖体的结构 </vt:lpstr>
      <vt:lpstr>三、核糖体蛋白质与RNA的功能</vt:lpstr>
      <vt:lpstr>PowerPoint 演示文稿</vt:lpstr>
      <vt:lpstr>一、多核糖体</vt:lpstr>
      <vt:lpstr>二、蛋白质的合成</vt:lpstr>
      <vt:lpstr>核糖体蛋白质与RNA的功能</vt:lpstr>
      <vt:lpstr>1. 肽链的起始——以原核细胞为例</vt:lpstr>
      <vt:lpstr>2. 多肽链延伸——以原核细胞为例</vt:lpstr>
      <vt:lpstr>3. 肽链的终止——以原核细胞为例</vt:lpstr>
      <vt:lpstr>三、核糖体与RNA 世界</vt:lpstr>
      <vt:lpstr>1. 核糖体的本质是核酶</vt:lpstr>
      <vt:lpstr>2. RNA世界与生命起源</vt:lpstr>
      <vt:lpstr>PowerPoint 演示文稿</vt:lpstr>
    </vt:vector>
  </TitlesOfParts>
  <Company>hbnubio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核糖体</dc:title>
  <dc:subject>细胞生物学(第5版）</dc:subject>
  <dc:creator>wangwd</dc:creator>
  <cp:lastModifiedBy>Zhang Yu</cp:lastModifiedBy>
  <cp:revision>100</cp:revision>
  <dcterms:created xsi:type="dcterms:W3CDTF">2018-05-05T03:53:28Z</dcterms:created>
  <dcterms:modified xsi:type="dcterms:W3CDTF">2023-05-09T09:56:15Z</dcterms:modified>
</cp:coreProperties>
</file>